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7ec617648bd49bce5fcb2e3be4d3266b166949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15223cce8f302e8e66a8a7c800891c2149d0e0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5b9433a8c2cc07ab9df7bae3b091c589673f259.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9589"/>
              <a:ext cx="311052" cy="36338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9589"/>
              <a:ext cx="311052" cy="36338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9589"/>
              <a:ext cx="311052" cy="36338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9589"/>
              <a:ext cx="311052" cy="36338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9589"/>
              <a:ext cx="311052" cy="36338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9589"/>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9589"/>
              <a:ext cx="311052" cy="36338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958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9589"/>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9589"/>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958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9589"/>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958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9589"/>
              <a:ext cx="311052"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958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9589"/>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9589"/>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9589"/>
              <a:ext cx="311052" cy="36338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32297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322979"/>
              <a:ext cx="311052" cy="36338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322979"/>
              <a:ext cx="311052" cy="36338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322979"/>
              <a:ext cx="311052" cy="36338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322979"/>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32297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32297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32297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32297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322979"/>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32297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322979"/>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322979"/>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322979"/>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322979"/>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322979"/>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322979"/>
              <a:ext cx="311052" cy="36338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86369"/>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86369"/>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86369"/>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8636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8636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8636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8636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86369"/>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86369"/>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8636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86369"/>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8636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8636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86369"/>
              <a:ext cx="311052" cy="363389"/>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86369"/>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86369"/>
              <a:ext cx="311052" cy="36338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8636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8636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86369"/>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86369"/>
              <a:ext cx="311052" cy="36338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86369"/>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86369"/>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86369"/>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86369"/>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8636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86369"/>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2" name="rc82"/>
            <p:cNvSpPr/>
            <p:nvPr/>
          </p:nvSpPr>
          <p:spPr>
            <a:xfrm>
              <a:off x="3755416" y="341314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3" name="rc83"/>
            <p:cNvSpPr/>
            <p:nvPr/>
          </p:nvSpPr>
          <p:spPr>
            <a:xfrm>
              <a:off x="4066468" y="341314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4" name="rc84"/>
            <p:cNvSpPr/>
            <p:nvPr/>
          </p:nvSpPr>
          <p:spPr>
            <a:xfrm>
              <a:off x="4377521" y="341314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5" name="rc85"/>
            <p:cNvSpPr/>
            <p:nvPr/>
          </p:nvSpPr>
          <p:spPr>
            <a:xfrm>
              <a:off x="4688573" y="341314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6" name="rc86"/>
            <p:cNvSpPr/>
            <p:nvPr/>
          </p:nvSpPr>
          <p:spPr>
            <a:xfrm>
              <a:off x="4999625" y="3413148"/>
              <a:ext cx="311052" cy="363389"/>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87" name="rc87"/>
            <p:cNvSpPr/>
            <p:nvPr/>
          </p:nvSpPr>
          <p:spPr>
            <a:xfrm>
              <a:off x="5310677" y="341314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8" name="rc88"/>
            <p:cNvSpPr/>
            <p:nvPr/>
          </p:nvSpPr>
          <p:spPr>
            <a:xfrm>
              <a:off x="5621730" y="3413148"/>
              <a:ext cx="311052" cy="36338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9" name="rc89"/>
            <p:cNvSpPr/>
            <p:nvPr/>
          </p:nvSpPr>
          <p:spPr>
            <a:xfrm>
              <a:off x="5932782" y="341314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0" name="rc90"/>
            <p:cNvSpPr/>
            <p:nvPr/>
          </p:nvSpPr>
          <p:spPr>
            <a:xfrm>
              <a:off x="6243834" y="341314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1" name="rc91"/>
            <p:cNvSpPr/>
            <p:nvPr/>
          </p:nvSpPr>
          <p:spPr>
            <a:xfrm>
              <a:off x="6554887" y="3413148"/>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92" name="rc92"/>
            <p:cNvSpPr/>
            <p:nvPr/>
          </p:nvSpPr>
          <p:spPr>
            <a:xfrm>
              <a:off x="6865939" y="3413148"/>
              <a:ext cx="311052" cy="36338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93" name="rc93"/>
            <p:cNvSpPr/>
            <p:nvPr/>
          </p:nvSpPr>
          <p:spPr>
            <a:xfrm>
              <a:off x="7176991" y="3413148"/>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4" name="rc94"/>
            <p:cNvSpPr/>
            <p:nvPr/>
          </p:nvSpPr>
          <p:spPr>
            <a:xfrm>
              <a:off x="7488044" y="3413148"/>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95" name="rc95"/>
            <p:cNvSpPr/>
            <p:nvPr/>
          </p:nvSpPr>
          <p:spPr>
            <a:xfrm>
              <a:off x="7799096" y="341314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96" name="rc96"/>
            <p:cNvSpPr/>
            <p:nvPr/>
          </p:nvSpPr>
          <p:spPr>
            <a:xfrm>
              <a:off x="8110148" y="3413148"/>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97" name="rc97"/>
            <p:cNvSpPr/>
            <p:nvPr/>
          </p:nvSpPr>
          <p:spPr>
            <a:xfrm>
              <a:off x="8421201" y="341314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8" name="rc98"/>
            <p:cNvSpPr/>
            <p:nvPr/>
          </p:nvSpPr>
          <p:spPr>
            <a:xfrm>
              <a:off x="8732253" y="341314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9" name="rc99"/>
            <p:cNvSpPr/>
            <p:nvPr/>
          </p:nvSpPr>
          <p:spPr>
            <a:xfrm>
              <a:off x="3755416" y="304975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68" y="3049759"/>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1" name="rc101"/>
            <p:cNvSpPr/>
            <p:nvPr/>
          </p:nvSpPr>
          <p:spPr>
            <a:xfrm>
              <a:off x="4377521" y="304975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2" name="rc102"/>
            <p:cNvSpPr/>
            <p:nvPr/>
          </p:nvSpPr>
          <p:spPr>
            <a:xfrm>
              <a:off x="4688573" y="304975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3" name="rc103"/>
            <p:cNvSpPr/>
            <p:nvPr/>
          </p:nvSpPr>
          <p:spPr>
            <a:xfrm>
              <a:off x="4999625" y="3049759"/>
              <a:ext cx="311052" cy="363389"/>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04" name="rc104"/>
            <p:cNvSpPr/>
            <p:nvPr/>
          </p:nvSpPr>
          <p:spPr>
            <a:xfrm>
              <a:off x="5310677" y="3049759"/>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5" name="rc105"/>
            <p:cNvSpPr/>
            <p:nvPr/>
          </p:nvSpPr>
          <p:spPr>
            <a:xfrm>
              <a:off x="5621730" y="3049759"/>
              <a:ext cx="311052" cy="36338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06" name="rc106"/>
            <p:cNvSpPr/>
            <p:nvPr/>
          </p:nvSpPr>
          <p:spPr>
            <a:xfrm>
              <a:off x="5932782" y="304975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7" name="rc107"/>
            <p:cNvSpPr/>
            <p:nvPr/>
          </p:nvSpPr>
          <p:spPr>
            <a:xfrm>
              <a:off x="6243834" y="304975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8" name="rc108"/>
            <p:cNvSpPr/>
            <p:nvPr/>
          </p:nvSpPr>
          <p:spPr>
            <a:xfrm>
              <a:off x="6554887" y="3049759"/>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9" name="rc109"/>
            <p:cNvSpPr/>
            <p:nvPr/>
          </p:nvSpPr>
          <p:spPr>
            <a:xfrm>
              <a:off x="6865939" y="3049759"/>
              <a:ext cx="311052" cy="36338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10" name="rc110"/>
            <p:cNvSpPr/>
            <p:nvPr/>
          </p:nvSpPr>
          <p:spPr>
            <a:xfrm>
              <a:off x="7176991" y="3049759"/>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11" name="rc111"/>
            <p:cNvSpPr/>
            <p:nvPr/>
          </p:nvSpPr>
          <p:spPr>
            <a:xfrm>
              <a:off x="7488044" y="3049759"/>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2" name="rc112"/>
            <p:cNvSpPr/>
            <p:nvPr/>
          </p:nvSpPr>
          <p:spPr>
            <a:xfrm>
              <a:off x="7799096" y="3049759"/>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3" name="rc113"/>
            <p:cNvSpPr/>
            <p:nvPr/>
          </p:nvSpPr>
          <p:spPr>
            <a:xfrm>
              <a:off x="8110148" y="3049759"/>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4" name="rc114"/>
            <p:cNvSpPr/>
            <p:nvPr/>
          </p:nvSpPr>
          <p:spPr>
            <a:xfrm>
              <a:off x="8421201" y="3049759"/>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15" name="rc115"/>
            <p:cNvSpPr/>
            <p:nvPr/>
          </p:nvSpPr>
          <p:spPr>
            <a:xfrm>
              <a:off x="8732253" y="3049759"/>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30" y="4139928"/>
              <a:ext cx="311052" cy="363389"/>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82" y="4139928"/>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34" y="4139928"/>
              <a:ext cx="311052" cy="36338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87" y="4139928"/>
              <a:ext cx="311052" cy="3633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39" y="413992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1" y="4139928"/>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4139928"/>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413992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413992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413992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413992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7" name="rc127"/>
            <p:cNvSpPr/>
            <p:nvPr/>
          </p:nvSpPr>
          <p:spPr>
            <a:xfrm>
              <a:off x="955945" y="450331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8" name="rc128"/>
            <p:cNvSpPr/>
            <p:nvPr/>
          </p:nvSpPr>
          <p:spPr>
            <a:xfrm>
              <a:off x="1266997" y="4503318"/>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9" name="rc129"/>
            <p:cNvSpPr/>
            <p:nvPr/>
          </p:nvSpPr>
          <p:spPr>
            <a:xfrm>
              <a:off x="1578050" y="450331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30" name="rc130"/>
            <p:cNvSpPr/>
            <p:nvPr/>
          </p:nvSpPr>
          <p:spPr>
            <a:xfrm>
              <a:off x="1889102" y="450331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1" name="rc131"/>
            <p:cNvSpPr/>
            <p:nvPr/>
          </p:nvSpPr>
          <p:spPr>
            <a:xfrm>
              <a:off x="2200154" y="4503318"/>
              <a:ext cx="311052"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2" name="rc132"/>
            <p:cNvSpPr/>
            <p:nvPr/>
          </p:nvSpPr>
          <p:spPr>
            <a:xfrm>
              <a:off x="2511207" y="450331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3" name="rc133"/>
            <p:cNvSpPr/>
            <p:nvPr/>
          </p:nvSpPr>
          <p:spPr>
            <a:xfrm>
              <a:off x="2822259" y="4503318"/>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4" name="rc134"/>
            <p:cNvSpPr/>
            <p:nvPr/>
          </p:nvSpPr>
          <p:spPr>
            <a:xfrm>
              <a:off x="3133311" y="4503318"/>
              <a:ext cx="311052" cy="36338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5" name="rc135"/>
            <p:cNvSpPr/>
            <p:nvPr/>
          </p:nvSpPr>
          <p:spPr>
            <a:xfrm>
              <a:off x="3444364" y="4503318"/>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6" name="rc136"/>
            <p:cNvSpPr/>
            <p:nvPr/>
          </p:nvSpPr>
          <p:spPr>
            <a:xfrm>
              <a:off x="3755416" y="4503318"/>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7" name="rc137"/>
            <p:cNvSpPr/>
            <p:nvPr/>
          </p:nvSpPr>
          <p:spPr>
            <a:xfrm>
              <a:off x="4066468" y="450331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8" name="rc138"/>
            <p:cNvSpPr/>
            <p:nvPr/>
          </p:nvSpPr>
          <p:spPr>
            <a:xfrm>
              <a:off x="4377521" y="450331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573" y="450331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25" y="4503318"/>
              <a:ext cx="311052" cy="363389"/>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41" name="rc141"/>
            <p:cNvSpPr/>
            <p:nvPr/>
          </p:nvSpPr>
          <p:spPr>
            <a:xfrm>
              <a:off x="5310677" y="450331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2" name="rc142"/>
            <p:cNvSpPr/>
            <p:nvPr/>
          </p:nvSpPr>
          <p:spPr>
            <a:xfrm>
              <a:off x="5621730" y="450331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3" name="rc143"/>
            <p:cNvSpPr/>
            <p:nvPr/>
          </p:nvSpPr>
          <p:spPr>
            <a:xfrm>
              <a:off x="5932782" y="450331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44" name="rc144"/>
            <p:cNvSpPr/>
            <p:nvPr/>
          </p:nvSpPr>
          <p:spPr>
            <a:xfrm>
              <a:off x="6243834" y="4503318"/>
              <a:ext cx="311052" cy="3633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450331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4503318"/>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450331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450331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450331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450331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4503318"/>
              <a:ext cx="311052" cy="3633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4503318"/>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53" name="rc153"/>
            <p:cNvSpPr/>
            <p:nvPr/>
          </p:nvSpPr>
          <p:spPr>
            <a:xfrm>
              <a:off x="6243834" y="523009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54" name="rc154"/>
            <p:cNvSpPr/>
            <p:nvPr/>
          </p:nvSpPr>
          <p:spPr>
            <a:xfrm>
              <a:off x="6554887" y="523009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5" name="rc155"/>
            <p:cNvSpPr/>
            <p:nvPr/>
          </p:nvSpPr>
          <p:spPr>
            <a:xfrm>
              <a:off x="6865939" y="5230098"/>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6" name="rc156"/>
            <p:cNvSpPr/>
            <p:nvPr/>
          </p:nvSpPr>
          <p:spPr>
            <a:xfrm>
              <a:off x="7176991" y="523009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7" name="rc157"/>
            <p:cNvSpPr/>
            <p:nvPr/>
          </p:nvSpPr>
          <p:spPr>
            <a:xfrm>
              <a:off x="7488044" y="523009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8" name="rc158"/>
            <p:cNvSpPr/>
            <p:nvPr/>
          </p:nvSpPr>
          <p:spPr>
            <a:xfrm>
              <a:off x="7799096" y="523009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59" name="rc159"/>
            <p:cNvSpPr/>
            <p:nvPr/>
          </p:nvSpPr>
          <p:spPr>
            <a:xfrm>
              <a:off x="8110148" y="523009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60" name="rc160"/>
            <p:cNvSpPr/>
            <p:nvPr/>
          </p:nvSpPr>
          <p:spPr>
            <a:xfrm>
              <a:off x="8421201" y="5230098"/>
              <a:ext cx="311052" cy="36338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61" name="rc161"/>
            <p:cNvSpPr/>
            <p:nvPr/>
          </p:nvSpPr>
          <p:spPr>
            <a:xfrm>
              <a:off x="8732253" y="5230098"/>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62" name="rc162"/>
            <p:cNvSpPr/>
            <p:nvPr/>
          </p:nvSpPr>
          <p:spPr>
            <a:xfrm>
              <a:off x="4377521" y="3776538"/>
              <a:ext cx="311052" cy="363389"/>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63" name="rc163"/>
            <p:cNvSpPr/>
            <p:nvPr/>
          </p:nvSpPr>
          <p:spPr>
            <a:xfrm>
              <a:off x="4688573" y="377653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4" name="rc164"/>
            <p:cNvSpPr/>
            <p:nvPr/>
          </p:nvSpPr>
          <p:spPr>
            <a:xfrm>
              <a:off x="4999625" y="3776538"/>
              <a:ext cx="311052" cy="363389"/>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677" y="377653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66" name="rc166"/>
            <p:cNvSpPr/>
            <p:nvPr/>
          </p:nvSpPr>
          <p:spPr>
            <a:xfrm>
              <a:off x="5621730" y="3776538"/>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7" name="rc167"/>
            <p:cNvSpPr/>
            <p:nvPr/>
          </p:nvSpPr>
          <p:spPr>
            <a:xfrm>
              <a:off x="5932782" y="3776538"/>
              <a:ext cx="311052" cy="36338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8" name="rc168"/>
            <p:cNvSpPr/>
            <p:nvPr/>
          </p:nvSpPr>
          <p:spPr>
            <a:xfrm>
              <a:off x="6243834" y="3776538"/>
              <a:ext cx="311052" cy="3633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9" name="rc169"/>
            <p:cNvSpPr/>
            <p:nvPr/>
          </p:nvSpPr>
          <p:spPr>
            <a:xfrm>
              <a:off x="6554887" y="377653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70" name="rc170"/>
            <p:cNvSpPr/>
            <p:nvPr/>
          </p:nvSpPr>
          <p:spPr>
            <a:xfrm>
              <a:off x="6865939" y="3776538"/>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1" name="rc171"/>
            <p:cNvSpPr/>
            <p:nvPr/>
          </p:nvSpPr>
          <p:spPr>
            <a:xfrm>
              <a:off x="7176991" y="377653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72" name="rc172"/>
            <p:cNvSpPr/>
            <p:nvPr/>
          </p:nvSpPr>
          <p:spPr>
            <a:xfrm>
              <a:off x="7488044" y="377653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73" name="rc173"/>
            <p:cNvSpPr/>
            <p:nvPr/>
          </p:nvSpPr>
          <p:spPr>
            <a:xfrm>
              <a:off x="7799096" y="377653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74" name="rc174"/>
            <p:cNvSpPr/>
            <p:nvPr/>
          </p:nvSpPr>
          <p:spPr>
            <a:xfrm>
              <a:off x="8110148" y="377653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75" name="rc175"/>
            <p:cNvSpPr/>
            <p:nvPr/>
          </p:nvSpPr>
          <p:spPr>
            <a:xfrm>
              <a:off x="8421201" y="377653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6" name="rc176"/>
            <p:cNvSpPr/>
            <p:nvPr/>
          </p:nvSpPr>
          <p:spPr>
            <a:xfrm>
              <a:off x="8732253" y="377653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77" name="rc177"/>
            <p:cNvSpPr/>
            <p:nvPr/>
          </p:nvSpPr>
          <p:spPr>
            <a:xfrm>
              <a:off x="955945" y="486670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78" name="rc178"/>
            <p:cNvSpPr/>
            <p:nvPr/>
          </p:nvSpPr>
          <p:spPr>
            <a:xfrm>
              <a:off x="1266997" y="4866708"/>
              <a:ext cx="311052" cy="363389"/>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79" name="rc179"/>
            <p:cNvSpPr/>
            <p:nvPr/>
          </p:nvSpPr>
          <p:spPr>
            <a:xfrm>
              <a:off x="1578050" y="486670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80" name="rc180"/>
            <p:cNvSpPr/>
            <p:nvPr/>
          </p:nvSpPr>
          <p:spPr>
            <a:xfrm>
              <a:off x="1889102" y="486670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1" name="rc181"/>
            <p:cNvSpPr/>
            <p:nvPr/>
          </p:nvSpPr>
          <p:spPr>
            <a:xfrm>
              <a:off x="2200154" y="4866708"/>
              <a:ext cx="311052"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2" name="rc182"/>
            <p:cNvSpPr/>
            <p:nvPr/>
          </p:nvSpPr>
          <p:spPr>
            <a:xfrm>
              <a:off x="2511207"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3" name="rc183"/>
            <p:cNvSpPr/>
            <p:nvPr/>
          </p:nvSpPr>
          <p:spPr>
            <a:xfrm>
              <a:off x="2822259"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4" name="rc184"/>
            <p:cNvSpPr/>
            <p:nvPr/>
          </p:nvSpPr>
          <p:spPr>
            <a:xfrm>
              <a:off x="3133311"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5" name="rc185"/>
            <p:cNvSpPr/>
            <p:nvPr/>
          </p:nvSpPr>
          <p:spPr>
            <a:xfrm>
              <a:off x="3444364"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6" name="rc186"/>
            <p:cNvSpPr/>
            <p:nvPr/>
          </p:nvSpPr>
          <p:spPr>
            <a:xfrm>
              <a:off x="3755416"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7" name="rc187"/>
            <p:cNvSpPr/>
            <p:nvPr/>
          </p:nvSpPr>
          <p:spPr>
            <a:xfrm>
              <a:off x="4066468" y="4866708"/>
              <a:ext cx="311052"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8" name="rc188"/>
            <p:cNvSpPr/>
            <p:nvPr/>
          </p:nvSpPr>
          <p:spPr>
            <a:xfrm>
              <a:off x="4377521" y="486670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9" name="rc189"/>
            <p:cNvSpPr/>
            <p:nvPr/>
          </p:nvSpPr>
          <p:spPr>
            <a:xfrm>
              <a:off x="4688573" y="486670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0" name="rc190"/>
            <p:cNvSpPr/>
            <p:nvPr/>
          </p:nvSpPr>
          <p:spPr>
            <a:xfrm>
              <a:off x="4999625" y="4866708"/>
              <a:ext cx="311052" cy="363389"/>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1" name="rc191"/>
            <p:cNvSpPr/>
            <p:nvPr/>
          </p:nvSpPr>
          <p:spPr>
            <a:xfrm>
              <a:off x="5310677" y="486670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2" name="rc192"/>
            <p:cNvSpPr/>
            <p:nvPr/>
          </p:nvSpPr>
          <p:spPr>
            <a:xfrm>
              <a:off x="5621730" y="486670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782" y="486670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4" name="rc194"/>
            <p:cNvSpPr/>
            <p:nvPr/>
          </p:nvSpPr>
          <p:spPr>
            <a:xfrm>
              <a:off x="6243834" y="4866708"/>
              <a:ext cx="311052" cy="3633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87" y="486670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96" name="rc196"/>
            <p:cNvSpPr/>
            <p:nvPr/>
          </p:nvSpPr>
          <p:spPr>
            <a:xfrm>
              <a:off x="6865939" y="4866708"/>
              <a:ext cx="311052" cy="363389"/>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97" name="rc197"/>
            <p:cNvSpPr/>
            <p:nvPr/>
          </p:nvSpPr>
          <p:spPr>
            <a:xfrm>
              <a:off x="7176991" y="4866708"/>
              <a:ext cx="311052" cy="363389"/>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8" name="rc198"/>
            <p:cNvSpPr/>
            <p:nvPr/>
          </p:nvSpPr>
          <p:spPr>
            <a:xfrm>
              <a:off x="7488044" y="4866708"/>
              <a:ext cx="311052" cy="36338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99" name="rc199"/>
            <p:cNvSpPr/>
            <p:nvPr/>
          </p:nvSpPr>
          <p:spPr>
            <a:xfrm>
              <a:off x="7799096" y="486670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00" name="rc200"/>
            <p:cNvSpPr/>
            <p:nvPr/>
          </p:nvSpPr>
          <p:spPr>
            <a:xfrm>
              <a:off x="8110148" y="486670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01" name="rc201"/>
            <p:cNvSpPr/>
            <p:nvPr/>
          </p:nvSpPr>
          <p:spPr>
            <a:xfrm>
              <a:off x="8421201" y="4866708"/>
              <a:ext cx="311052" cy="36338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02" name="rc202"/>
            <p:cNvSpPr/>
            <p:nvPr/>
          </p:nvSpPr>
          <p:spPr>
            <a:xfrm>
              <a:off x="8732253" y="4866708"/>
              <a:ext cx="311052" cy="36338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3" name="tx203"/>
            <p:cNvSpPr/>
            <p:nvPr/>
          </p:nvSpPr>
          <p:spPr>
            <a:xfrm>
              <a:off x="105118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04" name="tx204"/>
            <p:cNvSpPr/>
            <p:nvPr/>
          </p:nvSpPr>
          <p:spPr>
            <a:xfrm>
              <a:off x="136223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05" name="tx205"/>
            <p:cNvSpPr/>
            <p:nvPr/>
          </p:nvSpPr>
          <p:spPr>
            <a:xfrm>
              <a:off x="1673286" y="21021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06" name="tx206"/>
            <p:cNvSpPr/>
            <p:nvPr/>
          </p:nvSpPr>
          <p:spPr>
            <a:xfrm>
              <a:off x="1984338" y="21021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07" name="tx207"/>
            <p:cNvSpPr/>
            <p:nvPr/>
          </p:nvSpPr>
          <p:spPr>
            <a:xfrm>
              <a:off x="2274297" y="209978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8" name="tx208"/>
            <p:cNvSpPr/>
            <p:nvPr/>
          </p:nvSpPr>
          <p:spPr>
            <a:xfrm>
              <a:off x="2606443"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09" name="tx209"/>
            <p:cNvSpPr/>
            <p:nvPr/>
          </p:nvSpPr>
          <p:spPr>
            <a:xfrm>
              <a:off x="2896402"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0" name="tx210"/>
            <p:cNvSpPr/>
            <p:nvPr/>
          </p:nvSpPr>
          <p:spPr>
            <a:xfrm>
              <a:off x="3228548"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1" name="tx211"/>
            <p:cNvSpPr/>
            <p:nvPr/>
          </p:nvSpPr>
          <p:spPr>
            <a:xfrm>
              <a:off x="3539600"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2" name="tx212"/>
            <p:cNvSpPr/>
            <p:nvPr/>
          </p:nvSpPr>
          <p:spPr>
            <a:xfrm>
              <a:off x="3850652"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3" name="tx213"/>
            <p:cNvSpPr/>
            <p:nvPr/>
          </p:nvSpPr>
          <p:spPr>
            <a:xfrm>
              <a:off x="4140611"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4" name="tx214"/>
            <p:cNvSpPr/>
            <p:nvPr/>
          </p:nvSpPr>
          <p:spPr>
            <a:xfrm>
              <a:off x="4472757"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5" name="tx215"/>
            <p:cNvSpPr/>
            <p:nvPr/>
          </p:nvSpPr>
          <p:spPr>
            <a:xfrm>
              <a:off x="4783809"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6" name="tx216"/>
            <p:cNvSpPr/>
            <p:nvPr/>
          </p:nvSpPr>
          <p:spPr>
            <a:xfrm>
              <a:off x="540591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17" name="tx217"/>
            <p:cNvSpPr/>
            <p:nvPr/>
          </p:nvSpPr>
          <p:spPr>
            <a:xfrm>
              <a:off x="5695873"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18" name="tx218"/>
            <p:cNvSpPr/>
            <p:nvPr/>
          </p:nvSpPr>
          <p:spPr>
            <a:xfrm>
              <a:off x="6006925"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19" name="tx219"/>
            <p:cNvSpPr/>
            <p:nvPr/>
          </p:nvSpPr>
          <p:spPr>
            <a:xfrm>
              <a:off x="6317977"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20" name="tx220"/>
            <p:cNvSpPr/>
            <p:nvPr/>
          </p:nvSpPr>
          <p:spPr>
            <a:xfrm>
              <a:off x="6650123"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21" name="tx221"/>
            <p:cNvSpPr/>
            <p:nvPr/>
          </p:nvSpPr>
          <p:spPr>
            <a:xfrm>
              <a:off x="820538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22" name="tx222"/>
            <p:cNvSpPr/>
            <p:nvPr/>
          </p:nvSpPr>
          <p:spPr>
            <a:xfrm>
              <a:off x="8495344"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23" name="tx223"/>
            <p:cNvSpPr/>
            <p:nvPr/>
          </p:nvSpPr>
          <p:spPr>
            <a:xfrm>
              <a:off x="882748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24" name="tx224"/>
            <p:cNvSpPr/>
            <p:nvPr/>
          </p:nvSpPr>
          <p:spPr>
            <a:xfrm>
              <a:off x="105118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25" name="tx225"/>
            <p:cNvSpPr/>
            <p:nvPr/>
          </p:nvSpPr>
          <p:spPr>
            <a:xfrm>
              <a:off x="136223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26" name="tx226"/>
            <p:cNvSpPr/>
            <p:nvPr/>
          </p:nvSpPr>
          <p:spPr>
            <a:xfrm>
              <a:off x="1673286"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27" name="tx227"/>
            <p:cNvSpPr/>
            <p:nvPr/>
          </p:nvSpPr>
          <p:spPr>
            <a:xfrm>
              <a:off x="198433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28" name="tx228"/>
            <p:cNvSpPr/>
            <p:nvPr/>
          </p:nvSpPr>
          <p:spPr>
            <a:xfrm>
              <a:off x="2295391"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29" name="tx229"/>
            <p:cNvSpPr/>
            <p:nvPr/>
          </p:nvSpPr>
          <p:spPr>
            <a:xfrm>
              <a:off x="2585350"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0" name="tx230"/>
            <p:cNvSpPr/>
            <p:nvPr/>
          </p:nvSpPr>
          <p:spPr>
            <a:xfrm>
              <a:off x="2896402"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1" name="tx231"/>
            <p:cNvSpPr/>
            <p:nvPr/>
          </p:nvSpPr>
          <p:spPr>
            <a:xfrm>
              <a:off x="322854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2" name="tx232"/>
            <p:cNvSpPr/>
            <p:nvPr/>
          </p:nvSpPr>
          <p:spPr>
            <a:xfrm>
              <a:off x="353960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3" name="tx233"/>
            <p:cNvSpPr/>
            <p:nvPr/>
          </p:nvSpPr>
          <p:spPr>
            <a:xfrm>
              <a:off x="385065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4" name="tx234"/>
            <p:cNvSpPr/>
            <p:nvPr/>
          </p:nvSpPr>
          <p:spPr>
            <a:xfrm>
              <a:off x="416170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5" name="tx235"/>
            <p:cNvSpPr/>
            <p:nvPr/>
          </p:nvSpPr>
          <p:spPr>
            <a:xfrm>
              <a:off x="4472757"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36" name="tx236"/>
            <p:cNvSpPr/>
            <p:nvPr/>
          </p:nvSpPr>
          <p:spPr>
            <a:xfrm>
              <a:off x="478380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7" name="tx237"/>
            <p:cNvSpPr/>
            <p:nvPr/>
          </p:nvSpPr>
          <p:spPr>
            <a:xfrm>
              <a:off x="540591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38" name="tx238"/>
            <p:cNvSpPr/>
            <p:nvPr/>
          </p:nvSpPr>
          <p:spPr>
            <a:xfrm>
              <a:off x="2606443"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39" name="tx239"/>
            <p:cNvSpPr/>
            <p:nvPr/>
          </p:nvSpPr>
          <p:spPr>
            <a:xfrm>
              <a:off x="2896402" y="464356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40" name="tx240"/>
            <p:cNvSpPr/>
            <p:nvPr/>
          </p:nvSpPr>
          <p:spPr>
            <a:xfrm>
              <a:off x="2606443"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1" name="tx241"/>
            <p:cNvSpPr/>
            <p:nvPr/>
          </p:nvSpPr>
          <p:spPr>
            <a:xfrm>
              <a:off x="2896402"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2" name="tx242"/>
            <p:cNvSpPr/>
            <p:nvPr/>
          </p:nvSpPr>
          <p:spPr>
            <a:xfrm>
              <a:off x="322854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3" name="tx243"/>
            <p:cNvSpPr/>
            <p:nvPr/>
          </p:nvSpPr>
          <p:spPr>
            <a:xfrm>
              <a:off x="3539600"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4" name="tx244"/>
            <p:cNvSpPr/>
            <p:nvPr/>
          </p:nvSpPr>
          <p:spPr>
            <a:xfrm>
              <a:off x="3850652"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5" name="tx245"/>
            <p:cNvSpPr/>
            <p:nvPr/>
          </p:nvSpPr>
          <p:spPr>
            <a:xfrm>
              <a:off x="5094862" y="2100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246" name="tx246"/>
            <p:cNvSpPr/>
            <p:nvPr/>
          </p:nvSpPr>
          <p:spPr>
            <a:xfrm>
              <a:off x="6940082"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47" name="tx247"/>
            <p:cNvSpPr/>
            <p:nvPr/>
          </p:nvSpPr>
          <p:spPr>
            <a:xfrm>
              <a:off x="7251134"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48" name="tx248"/>
            <p:cNvSpPr/>
            <p:nvPr/>
          </p:nvSpPr>
          <p:spPr>
            <a:xfrm>
              <a:off x="7583280" y="210222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49" name="tx249"/>
            <p:cNvSpPr/>
            <p:nvPr/>
          </p:nvSpPr>
          <p:spPr>
            <a:xfrm>
              <a:off x="7873239"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50" name="tx250"/>
            <p:cNvSpPr/>
            <p:nvPr/>
          </p:nvSpPr>
          <p:spPr>
            <a:xfrm>
              <a:off x="5094862" y="24641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51" name="tx251"/>
            <p:cNvSpPr/>
            <p:nvPr/>
          </p:nvSpPr>
          <p:spPr>
            <a:xfrm>
              <a:off x="5716966" y="24655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52" name="tx252"/>
            <p:cNvSpPr/>
            <p:nvPr/>
          </p:nvSpPr>
          <p:spPr>
            <a:xfrm>
              <a:off x="6006925"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53" name="tx253"/>
            <p:cNvSpPr/>
            <p:nvPr/>
          </p:nvSpPr>
          <p:spPr>
            <a:xfrm>
              <a:off x="6317977"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54" name="tx254"/>
            <p:cNvSpPr/>
            <p:nvPr/>
          </p:nvSpPr>
          <p:spPr>
            <a:xfrm>
              <a:off x="665012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55" name="tx255"/>
            <p:cNvSpPr/>
            <p:nvPr/>
          </p:nvSpPr>
          <p:spPr>
            <a:xfrm>
              <a:off x="696117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56" name="tx256"/>
            <p:cNvSpPr/>
            <p:nvPr/>
          </p:nvSpPr>
          <p:spPr>
            <a:xfrm>
              <a:off x="727222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57" name="tx257"/>
            <p:cNvSpPr/>
            <p:nvPr/>
          </p:nvSpPr>
          <p:spPr>
            <a:xfrm>
              <a:off x="758328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58" name="tx258"/>
            <p:cNvSpPr/>
            <p:nvPr/>
          </p:nvSpPr>
          <p:spPr>
            <a:xfrm>
              <a:off x="7873239" y="246455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59" name="tx259"/>
            <p:cNvSpPr/>
            <p:nvPr/>
          </p:nvSpPr>
          <p:spPr>
            <a:xfrm>
              <a:off x="820538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60" name="tx260"/>
            <p:cNvSpPr/>
            <p:nvPr/>
          </p:nvSpPr>
          <p:spPr>
            <a:xfrm>
              <a:off x="8516437"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61" name="tx261"/>
            <p:cNvSpPr/>
            <p:nvPr/>
          </p:nvSpPr>
          <p:spPr>
            <a:xfrm>
              <a:off x="882748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62" name="tx262"/>
            <p:cNvSpPr/>
            <p:nvPr/>
          </p:nvSpPr>
          <p:spPr>
            <a:xfrm>
              <a:off x="1051182"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263" name="tx263"/>
            <p:cNvSpPr/>
            <p:nvPr/>
          </p:nvSpPr>
          <p:spPr>
            <a:xfrm>
              <a:off x="136223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64" name="tx264"/>
            <p:cNvSpPr/>
            <p:nvPr/>
          </p:nvSpPr>
          <p:spPr>
            <a:xfrm>
              <a:off x="1673286" y="28292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65" name="tx265"/>
            <p:cNvSpPr/>
            <p:nvPr/>
          </p:nvSpPr>
          <p:spPr>
            <a:xfrm>
              <a:off x="1984338" y="28292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66" name="tx266"/>
            <p:cNvSpPr/>
            <p:nvPr/>
          </p:nvSpPr>
          <p:spPr>
            <a:xfrm>
              <a:off x="2295391"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67" name="tx267"/>
            <p:cNvSpPr/>
            <p:nvPr/>
          </p:nvSpPr>
          <p:spPr>
            <a:xfrm>
              <a:off x="2585350"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68" name="tx268"/>
            <p:cNvSpPr/>
            <p:nvPr/>
          </p:nvSpPr>
          <p:spPr>
            <a:xfrm>
              <a:off x="2896402"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69" name="tx269"/>
            <p:cNvSpPr/>
            <p:nvPr/>
          </p:nvSpPr>
          <p:spPr>
            <a:xfrm>
              <a:off x="322854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70" name="tx270"/>
            <p:cNvSpPr/>
            <p:nvPr/>
          </p:nvSpPr>
          <p:spPr>
            <a:xfrm>
              <a:off x="3539600" y="282794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71" name="tx271"/>
            <p:cNvSpPr/>
            <p:nvPr/>
          </p:nvSpPr>
          <p:spPr>
            <a:xfrm>
              <a:off x="3850652"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72" name="tx272"/>
            <p:cNvSpPr/>
            <p:nvPr/>
          </p:nvSpPr>
          <p:spPr>
            <a:xfrm>
              <a:off x="4161705" y="282794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73" name="tx273"/>
            <p:cNvSpPr/>
            <p:nvPr/>
          </p:nvSpPr>
          <p:spPr>
            <a:xfrm>
              <a:off x="4472757" y="28292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74" name="tx274"/>
            <p:cNvSpPr/>
            <p:nvPr/>
          </p:nvSpPr>
          <p:spPr>
            <a:xfrm>
              <a:off x="4783809" y="28292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75" name="tx275"/>
            <p:cNvSpPr/>
            <p:nvPr/>
          </p:nvSpPr>
          <p:spPr>
            <a:xfrm>
              <a:off x="5094862"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276" name="tx276"/>
            <p:cNvSpPr/>
            <p:nvPr/>
          </p:nvSpPr>
          <p:spPr>
            <a:xfrm>
              <a:off x="5405914" y="282794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77" name="tx277"/>
            <p:cNvSpPr/>
            <p:nvPr/>
          </p:nvSpPr>
          <p:spPr>
            <a:xfrm>
              <a:off x="5716966"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278" name="tx278"/>
            <p:cNvSpPr/>
            <p:nvPr/>
          </p:nvSpPr>
          <p:spPr>
            <a:xfrm>
              <a:off x="6006925" y="282794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79" name="tx279"/>
            <p:cNvSpPr/>
            <p:nvPr/>
          </p:nvSpPr>
          <p:spPr>
            <a:xfrm>
              <a:off x="6317977" y="282794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80" name="tx280"/>
            <p:cNvSpPr/>
            <p:nvPr/>
          </p:nvSpPr>
          <p:spPr>
            <a:xfrm>
              <a:off x="6650123"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81" name="tx281"/>
            <p:cNvSpPr/>
            <p:nvPr/>
          </p:nvSpPr>
          <p:spPr>
            <a:xfrm>
              <a:off x="6961175"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282" name="tx282"/>
            <p:cNvSpPr/>
            <p:nvPr/>
          </p:nvSpPr>
          <p:spPr>
            <a:xfrm>
              <a:off x="7272228"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283" name="tx283"/>
            <p:cNvSpPr/>
            <p:nvPr/>
          </p:nvSpPr>
          <p:spPr>
            <a:xfrm>
              <a:off x="7583280"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84" name="tx284"/>
            <p:cNvSpPr/>
            <p:nvPr/>
          </p:nvSpPr>
          <p:spPr>
            <a:xfrm>
              <a:off x="7873239" y="282656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285" name="tx285"/>
            <p:cNvSpPr/>
            <p:nvPr/>
          </p:nvSpPr>
          <p:spPr>
            <a:xfrm>
              <a:off x="820538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86" name="tx286"/>
            <p:cNvSpPr/>
            <p:nvPr/>
          </p:nvSpPr>
          <p:spPr>
            <a:xfrm>
              <a:off x="8516437"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87" name="tx287"/>
            <p:cNvSpPr/>
            <p:nvPr/>
          </p:nvSpPr>
          <p:spPr>
            <a:xfrm>
              <a:off x="882748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88" name="tx288"/>
            <p:cNvSpPr/>
            <p:nvPr/>
          </p:nvSpPr>
          <p:spPr>
            <a:xfrm>
              <a:off x="3850652" y="3555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89" name="tx289"/>
            <p:cNvSpPr/>
            <p:nvPr/>
          </p:nvSpPr>
          <p:spPr>
            <a:xfrm>
              <a:off x="4161705" y="355472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90" name="tx290"/>
            <p:cNvSpPr/>
            <p:nvPr/>
          </p:nvSpPr>
          <p:spPr>
            <a:xfrm>
              <a:off x="4472757" y="35560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91" name="tx291"/>
            <p:cNvSpPr/>
            <p:nvPr/>
          </p:nvSpPr>
          <p:spPr>
            <a:xfrm>
              <a:off x="4783809" y="35560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92" name="tx292"/>
            <p:cNvSpPr/>
            <p:nvPr/>
          </p:nvSpPr>
          <p:spPr>
            <a:xfrm>
              <a:off x="5094862"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293" name="tx293"/>
            <p:cNvSpPr/>
            <p:nvPr/>
          </p:nvSpPr>
          <p:spPr>
            <a:xfrm>
              <a:off x="5405914" y="355472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94" name="tx294"/>
            <p:cNvSpPr/>
            <p:nvPr/>
          </p:nvSpPr>
          <p:spPr>
            <a:xfrm>
              <a:off x="5716966"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295" name="tx295"/>
            <p:cNvSpPr/>
            <p:nvPr/>
          </p:nvSpPr>
          <p:spPr>
            <a:xfrm>
              <a:off x="6006925" y="355472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96" name="tx296"/>
            <p:cNvSpPr/>
            <p:nvPr/>
          </p:nvSpPr>
          <p:spPr>
            <a:xfrm>
              <a:off x="6317977" y="355472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297" name="tx297"/>
            <p:cNvSpPr/>
            <p:nvPr/>
          </p:nvSpPr>
          <p:spPr>
            <a:xfrm>
              <a:off x="6650123"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98" name="tx298"/>
            <p:cNvSpPr/>
            <p:nvPr/>
          </p:nvSpPr>
          <p:spPr>
            <a:xfrm>
              <a:off x="6961175"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299" name="tx299"/>
            <p:cNvSpPr/>
            <p:nvPr/>
          </p:nvSpPr>
          <p:spPr>
            <a:xfrm>
              <a:off x="7272228"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00" name="tx300"/>
            <p:cNvSpPr/>
            <p:nvPr/>
          </p:nvSpPr>
          <p:spPr>
            <a:xfrm>
              <a:off x="7583280"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01" name="tx301"/>
            <p:cNvSpPr/>
            <p:nvPr/>
          </p:nvSpPr>
          <p:spPr>
            <a:xfrm>
              <a:off x="7873239" y="355334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02" name="tx302"/>
            <p:cNvSpPr/>
            <p:nvPr/>
          </p:nvSpPr>
          <p:spPr>
            <a:xfrm>
              <a:off x="820538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03" name="tx303"/>
            <p:cNvSpPr/>
            <p:nvPr/>
          </p:nvSpPr>
          <p:spPr>
            <a:xfrm>
              <a:off x="8516437" y="3555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04" name="tx304"/>
            <p:cNvSpPr/>
            <p:nvPr/>
          </p:nvSpPr>
          <p:spPr>
            <a:xfrm>
              <a:off x="882748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05" name="tx305"/>
            <p:cNvSpPr/>
            <p:nvPr/>
          </p:nvSpPr>
          <p:spPr>
            <a:xfrm>
              <a:off x="3850652" y="31923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06" name="tx306"/>
            <p:cNvSpPr/>
            <p:nvPr/>
          </p:nvSpPr>
          <p:spPr>
            <a:xfrm>
              <a:off x="4161705" y="319133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07" name="tx307"/>
            <p:cNvSpPr/>
            <p:nvPr/>
          </p:nvSpPr>
          <p:spPr>
            <a:xfrm>
              <a:off x="4472757" y="31926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08" name="tx308"/>
            <p:cNvSpPr/>
            <p:nvPr/>
          </p:nvSpPr>
          <p:spPr>
            <a:xfrm>
              <a:off x="4783809" y="31926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09" name="tx309"/>
            <p:cNvSpPr/>
            <p:nvPr/>
          </p:nvSpPr>
          <p:spPr>
            <a:xfrm>
              <a:off x="5094862"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10" name="tx310"/>
            <p:cNvSpPr/>
            <p:nvPr/>
          </p:nvSpPr>
          <p:spPr>
            <a:xfrm>
              <a:off x="5405914" y="319133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11" name="tx311"/>
            <p:cNvSpPr/>
            <p:nvPr/>
          </p:nvSpPr>
          <p:spPr>
            <a:xfrm>
              <a:off x="5716966"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12" name="tx312"/>
            <p:cNvSpPr/>
            <p:nvPr/>
          </p:nvSpPr>
          <p:spPr>
            <a:xfrm>
              <a:off x="6006925" y="319133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13" name="tx313"/>
            <p:cNvSpPr/>
            <p:nvPr/>
          </p:nvSpPr>
          <p:spPr>
            <a:xfrm>
              <a:off x="6317977" y="319133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14" name="tx314"/>
            <p:cNvSpPr/>
            <p:nvPr/>
          </p:nvSpPr>
          <p:spPr>
            <a:xfrm>
              <a:off x="6650123"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15" name="tx315"/>
            <p:cNvSpPr/>
            <p:nvPr/>
          </p:nvSpPr>
          <p:spPr>
            <a:xfrm>
              <a:off x="6961175"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16" name="tx316"/>
            <p:cNvSpPr/>
            <p:nvPr/>
          </p:nvSpPr>
          <p:spPr>
            <a:xfrm>
              <a:off x="7272228"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17" name="tx317"/>
            <p:cNvSpPr/>
            <p:nvPr/>
          </p:nvSpPr>
          <p:spPr>
            <a:xfrm>
              <a:off x="7583280"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18" name="tx318"/>
            <p:cNvSpPr/>
            <p:nvPr/>
          </p:nvSpPr>
          <p:spPr>
            <a:xfrm>
              <a:off x="7873239" y="318995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19" name="tx319"/>
            <p:cNvSpPr/>
            <p:nvPr/>
          </p:nvSpPr>
          <p:spPr>
            <a:xfrm>
              <a:off x="820538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20" name="tx320"/>
            <p:cNvSpPr/>
            <p:nvPr/>
          </p:nvSpPr>
          <p:spPr>
            <a:xfrm>
              <a:off x="8516437" y="31923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21" name="tx321"/>
            <p:cNvSpPr/>
            <p:nvPr/>
          </p:nvSpPr>
          <p:spPr>
            <a:xfrm>
              <a:off x="882748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22" name="tx322"/>
            <p:cNvSpPr/>
            <p:nvPr/>
          </p:nvSpPr>
          <p:spPr>
            <a:xfrm>
              <a:off x="5747111" y="42825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23" name="tx323"/>
            <p:cNvSpPr/>
            <p:nvPr/>
          </p:nvSpPr>
          <p:spPr>
            <a:xfrm>
              <a:off x="6006925" y="42815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24" name="tx324"/>
            <p:cNvSpPr/>
            <p:nvPr/>
          </p:nvSpPr>
          <p:spPr>
            <a:xfrm>
              <a:off x="6339071" y="4281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25" name="tx325"/>
            <p:cNvSpPr/>
            <p:nvPr/>
          </p:nvSpPr>
          <p:spPr>
            <a:xfrm>
              <a:off x="6650123" y="42825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26" name="tx326"/>
            <p:cNvSpPr/>
            <p:nvPr/>
          </p:nvSpPr>
          <p:spPr>
            <a:xfrm>
              <a:off x="6940082" y="428012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27" name="tx327"/>
            <p:cNvSpPr/>
            <p:nvPr/>
          </p:nvSpPr>
          <p:spPr>
            <a:xfrm>
              <a:off x="7272228" y="4281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28" name="tx328"/>
            <p:cNvSpPr/>
            <p:nvPr/>
          </p:nvSpPr>
          <p:spPr>
            <a:xfrm>
              <a:off x="7562187" y="428012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29" name="tx329"/>
            <p:cNvSpPr/>
            <p:nvPr/>
          </p:nvSpPr>
          <p:spPr>
            <a:xfrm>
              <a:off x="7894332" y="4281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30" name="tx330"/>
            <p:cNvSpPr/>
            <p:nvPr/>
          </p:nvSpPr>
          <p:spPr>
            <a:xfrm>
              <a:off x="8205385" y="4281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31" name="tx331"/>
            <p:cNvSpPr/>
            <p:nvPr/>
          </p:nvSpPr>
          <p:spPr>
            <a:xfrm>
              <a:off x="8516437" y="42825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32" name="tx332"/>
            <p:cNvSpPr/>
            <p:nvPr/>
          </p:nvSpPr>
          <p:spPr>
            <a:xfrm>
              <a:off x="8827489" y="428150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33" name="tx333"/>
            <p:cNvSpPr/>
            <p:nvPr/>
          </p:nvSpPr>
          <p:spPr>
            <a:xfrm>
              <a:off x="1051182"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34" name="tx334"/>
            <p:cNvSpPr/>
            <p:nvPr/>
          </p:nvSpPr>
          <p:spPr>
            <a:xfrm>
              <a:off x="1362234"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35" name="tx335"/>
            <p:cNvSpPr/>
            <p:nvPr/>
          </p:nvSpPr>
          <p:spPr>
            <a:xfrm>
              <a:off x="1673286" y="46458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36" name="tx336"/>
            <p:cNvSpPr/>
            <p:nvPr/>
          </p:nvSpPr>
          <p:spPr>
            <a:xfrm>
              <a:off x="198433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37" name="tx337"/>
            <p:cNvSpPr/>
            <p:nvPr/>
          </p:nvSpPr>
          <p:spPr>
            <a:xfrm>
              <a:off x="2295391" y="464594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8" name="tx338"/>
            <p:cNvSpPr/>
            <p:nvPr/>
          </p:nvSpPr>
          <p:spPr>
            <a:xfrm>
              <a:off x="322854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39" name="tx339"/>
            <p:cNvSpPr/>
            <p:nvPr/>
          </p:nvSpPr>
          <p:spPr>
            <a:xfrm>
              <a:off x="3539600"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40" name="tx340"/>
            <p:cNvSpPr/>
            <p:nvPr/>
          </p:nvSpPr>
          <p:spPr>
            <a:xfrm>
              <a:off x="385065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41" name="tx341"/>
            <p:cNvSpPr/>
            <p:nvPr/>
          </p:nvSpPr>
          <p:spPr>
            <a:xfrm>
              <a:off x="4161705"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2" name="tx342"/>
            <p:cNvSpPr/>
            <p:nvPr/>
          </p:nvSpPr>
          <p:spPr>
            <a:xfrm>
              <a:off x="4472757"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43" name="tx343"/>
            <p:cNvSpPr/>
            <p:nvPr/>
          </p:nvSpPr>
          <p:spPr>
            <a:xfrm>
              <a:off x="478380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44" name="tx344"/>
            <p:cNvSpPr/>
            <p:nvPr/>
          </p:nvSpPr>
          <p:spPr>
            <a:xfrm>
              <a:off x="509486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45" name="tx345"/>
            <p:cNvSpPr/>
            <p:nvPr/>
          </p:nvSpPr>
          <p:spPr>
            <a:xfrm>
              <a:off x="5405914" y="464621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46" name="tx346"/>
            <p:cNvSpPr/>
            <p:nvPr/>
          </p:nvSpPr>
          <p:spPr>
            <a:xfrm>
              <a:off x="5716966"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47" name="tx347"/>
            <p:cNvSpPr/>
            <p:nvPr/>
          </p:nvSpPr>
          <p:spPr>
            <a:xfrm>
              <a:off x="6006925" y="464356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48" name="tx348"/>
            <p:cNvSpPr/>
            <p:nvPr/>
          </p:nvSpPr>
          <p:spPr>
            <a:xfrm>
              <a:off x="6317977" y="464489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49" name="tx349"/>
            <p:cNvSpPr/>
            <p:nvPr/>
          </p:nvSpPr>
          <p:spPr>
            <a:xfrm>
              <a:off x="6650123"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50" name="tx350"/>
            <p:cNvSpPr/>
            <p:nvPr/>
          </p:nvSpPr>
          <p:spPr>
            <a:xfrm>
              <a:off x="6940082" y="464351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51" name="tx351"/>
            <p:cNvSpPr/>
            <p:nvPr/>
          </p:nvSpPr>
          <p:spPr>
            <a:xfrm>
              <a:off x="7272228"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52" name="tx352"/>
            <p:cNvSpPr/>
            <p:nvPr/>
          </p:nvSpPr>
          <p:spPr>
            <a:xfrm>
              <a:off x="7583280"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53" name="tx353"/>
            <p:cNvSpPr/>
            <p:nvPr/>
          </p:nvSpPr>
          <p:spPr>
            <a:xfrm>
              <a:off x="7894332"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54" name="tx354"/>
            <p:cNvSpPr/>
            <p:nvPr/>
          </p:nvSpPr>
          <p:spPr>
            <a:xfrm>
              <a:off x="8205385"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55" name="tx355"/>
            <p:cNvSpPr/>
            <p:nvPr/>
          </p:nvSpPr>
          <p:spPr>
            <a:xfrm>
              <a:off x="8516437" y="46458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56" name="tx356"/>
            <p:cNvSpPr/>
            <p:nvPr/>
          </p:nvSpPr>
          <p:spPr>
            <a:xfrm>
              <a:off x="8827489" y="464621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57" name="tx357"/>
            <p:cNvSpPr/>
            <p:nvPr/>
          </p:nvSpPr>
          <p:spPr>
            <a:xfrm>
              <a:off x="6317977" y="537029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58" name="tx358"/>
            <p:cNvSpPr/>
            <p:nvPr/>
          </p:nvSpPr>
          <p:spPr>
            <a:xfrm>
              <a:off x="6650123"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59" name="tx359"/>
            <p:cNvSpPr/>
            <p:nvPr/>
          </p:nvSpPr>
          <p:spPr>
            <a:xfrm>
              <a:off x="6961175"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60" name="tx360"/>
            <p:cNvSpPr/>
            <p:nvPr/>
          </p:nvSpPr>
          <p:spPr>
            <a:xfrm>
              <a:off x="7272228"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61" name="tx361"/>
            <p:cNvSpPr/>
            <p:nvPr/>
          </p:nvSpPr>
          <p:spPr>
            <a:xfrm>
              <a:off x="7583280"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62" name="tx362"/>
            <p:cNvSpPr/>
            <p:nvPr/>
          </p:nvSpPr>
          <p:spPr>
            <a:xfrm>
              <a:off x="7894332"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63" name="tx363"/>
            <p:cNvSpPr/>
            <p:nvPr/>
          </p:nvSpPr>
          <p:spPr>
            <a:xfrm>
              <a:off x="8205385"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64" name="tx364"/>
            <p:cNvSpPr/>
            <p:nvPr/>
          </p:nvSpPr>
          <p:spPr>
            <a:xfrm>
              <a:off x="8495344" y="537029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65" name="tx365"/>
            <p:cNvSpPr/>
            <p:nvPr/>
          </p:nvSpPr>
          <p:spPr>
            <a:xfrm>
              <a:off x="8806396" y="537034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66" name="tx366"/>
            <p:cNvSpPr/>
            <p:nvPr/>
          </p:nvSpPr>
          <p:spPr>
            <a:xfrm>
              <a:off x="4502902" y="39177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7" name="tx367"/>
            <p:cNvSpPr/>
            <p:nvPr/>
          </p:nvSpPr>
          <p:spPr>
            <a:xfrm>
              <a:off x="4783809" y="39194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68" name="tx368"/>
            <p:cNvSpPr/>
            <p:nvPr/>
          </p:nvSpPr>
          <p:spPr>
            <a:xfrm>
              <a:off x="5094862"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69" name="tx369"/>
            <p:cNvSpPr/>
            <p:nvPr/>
          </p:nvSpPr>
          <p:spPr>
            <a:xfrm>
              <a:off x="5405914" y="391811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70" name="tx370"/>
            <p:cNvSpPr/>
            <p:nvPr/>
          </p:nvSpPr>
          <p:spPr>
            <a:xfrm>
              <a:off x="5716966" y="39194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71" name="tx371"/>
            <p:cNvSpPr/>
            <p:nvPr/>
          </p:nvSpPr>
          <p:spPr>
            <a:xfrm>
              <a:off x="6028019"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72" name="tx372"/>
            <p:cNvSpPr/>
            <p:nvPr/>
          </p:nvSpPr>
          <p:spPr>
            <a:xfrm>
              <a:off x="6339071" y="39191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73" name="tx373"/>
            <p:cNvSpPr/>
            <p:nvPr/>
          </p:nvSpPr>
          <p:spPr>
            <a:xfrm>
              <a:off x="6650123"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74" name="tx374"/>
            <p:cNvSpPr/>
            <p:nvPr/>
          </p:nvSpPr>
          <p:spPr>
            <a:xfrm>
              <a:off x="6961175"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75" name="tx375"/>
            <p:cNvSpPr/>
            <p:nvPr/>
          </p:nvSpPr>
          <p:spPr>
            <a:xfrm>
              <a:off x="7272228"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76" name="tx376"/>
            <p:cNvSpPr/>
            <p:nvPr/>
          </p:nvSpPr>
          <p:spPr>
            <a:xfrm>
              <a:off x="7583280"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77" name="tx377"/>
            <p:cNvSpPr/>
            <p:nvPr/>
          </p:nvSpPr>
          <p:spPr>
            <a:xfrm>
              <a:off x="7894332"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78" name="tx378"/>
            <p:cNvSpPr/>
            <p:nvPr/>
          </p:nvSpPr>
          <p:spPr>
            <a:xfrm>
              <a:off x="8205385"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79" name="tx379"/>
            <p:cNvSpPr/>
            <p:nvPr/>
          </p:nvSpPr>
          <p:spPr>
            <a:xfrm>
              <a:off x="8516437" y="39191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80" name="tx380"/>
            <p:cNvSpPr/>
            <p:nvPr/>
          </p:nvSpPr>
          <p:spPr>
            <a:xfrm>
              <a:off x="8827489" y="391811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81" name="tx381"/>
            <p:cNvSpPr/>
            <p:nvPr/>
          </p:nvSpPr>
          <p:spPr>
            <a:xfrm>
              <a:off x="1051182"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82" name="tx382"/>
            <p:cNvSpPr/>
            <p:nvPr/>
          </p:nvSpPr>
          <p:spPr>
            <a:xfrm>
              <a:off x="1362234"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83" name="tx383"/>
            <p:cNvSpPr/>
            <p:nvPr/>
          </p:nvSpPr>
          <p:spPr>
            <a:xfrm>
              <a:off x="1673286" y="50092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84" name="tx384"/>
            <p:cNvSpPr/>
            <p:nvPr/>
          </p:nvSpPr>
          <p:spPr>
            <a:xfrm>
              <a:off x="198433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85" name="tx385"/>
            <p:cNvSpPr/>
            <p:nvPr/>
          </p:nvSpPr>
          <p:spPr>
            <a:xfrm>
              <a:off x="2274297"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86" name="tx386"/>
            <p:cNvSpPr/>
            <p:nvPr/>
          </p:nvSpPr>
          <p:spPr>
            <a:xfrm>
              <a:off x="4161705" y="500933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87" name="tx387"/>
            <p:cNvSpPr/>
            <p:nvPr/>
          </p:nvSpPr>
          <p:spPr>
            <a:xfrm>
              <a:off x="4472757"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88" name="tx388"/>
            <p:cNvSpPr/>
            <p:nvPr/>
          </p:nvSpPr>
          <p:spPr>
            <a:xfrm>
              <a:off x="478380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89" name="tx389"/>
            <p:cNvSpPr/>
            <p:nvPr/>
          </p:nvSpPr>
          <p:spPr>
            <a:xfrm>
              <a:off x="5094862" y="50092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90" name="tx390"/>
            <p:cNvSpPr/>
            <p:nvPr/>
          </p:nvSpPr>
          <p:spPr>
            <a:xfrm>
              <a:off x="5384820"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91" name="tx391"/>
            <p:cNvSpPr/>
            <p:nvPr/>
          </p:nvSpPr>
          <p:spPr>
            <a:xfrm>
              <a:off x="5716966"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92" name="tx392"/>
            <p:cNvSpPr/>
            <p:nvPr/>
          </p:nvSpPr>
          <p:spPr>
            <a:xfrm>
              <a:off x="6006925"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93" name="tx393"/>
            <p:cNvSpPr/>
            <p:nvPr/>
          </p:nvSpPr>
          <p:spPr>
            <a:xfrm>
              <a:off x="6317977" y="500828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94" name="tx394"/>
            <p:cNvSpPr/>
            <p:nvPr/>
          </p:nvSpPr>
          <p:spPr>
            <a:xfrm>
              <a:off x="6629030" y="500690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95" name="tx395"/>
            <p:cNvSpPr/>
            <p:nvPr/>
          </p:nvSpPr>
          <p:spPr>
            <a:xfrm>
              <a:off x="6940082" y="500690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6" name="tx396"/>
            <p:cNvSpPr/>
            <p:nvPr/>
          </p:nvSpPr>
          <p:spPr>
            <a:xfrm>
              <a:off x="7272228"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97" name="tx397"/>
            <p:cNvSpPr/>
            <p:nvPr/>
          </p:nvSpPr>
          <p:spPr>
            <a:xfrm>
              <a:off x="7583280"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98" name="tx398"/>
            <p:cNvSpPr/>
            <p:nvPr/>
          </p:nvSpPr>
          <p:spPr>
            <a:xfrm>
              <a:off x="7894332"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99" name="tx399"/>
            <p:cNvSpPr/>
            <p:nvPr/>
          </p:nvSpPr>
          <p:spPr>
            <a:xfrm>
              <a:off x="8205385"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00" name="tx400"/>
            <p:cNvSpPr/>
            <p:nvPr/>
          </p:nvSpPr>
          <p:spPr>
            <a:xfrm>
              <a:off x="8495344" y="500690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01" name="tx401"/>
            <p:cNvSpPr/>
            <p:nvPr/>
          </p:nvSpPr>
          <p:spPr>
            <a:xfrm>
              <a:off x="8806396" y="500828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02" name="tx40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03" name="tx40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04" name="tx40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05" name="tx40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06" name="tx40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07" name="tx40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08" name="tx40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09" name="tx40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10" name="tx41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11" name="tx41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12" name="tx41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13" name="tx41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14" name="tx41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15" name="tx41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16" name="tx41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17" name="tx41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18" name="tx41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19" name="tx41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20" name="tx42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21" name="tx42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22" name="tx42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23" name="tx42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24" name="tx42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25" name="tx42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26" name="tx42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27" name="tx42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28" name="tx428"/>
            <p:cNvSpPr/>
            <p:nvPr/>
          </p:nvSpPr>
          <p:spPr>
            <a:xfrm>
              <a:off x="508103" y="5348273"/>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29" name="tx429"/>
            <p:cNvSpPr/>
            <p:nvPr/>
          </p:nvSpPr>
          <p:spPr>
            <a:xfrm>
              <a:off x="644856" y="5008403"/>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30" name="tx430"/>
            <p:cNvSpPr/>
            <p:nvPr/>
          </p:nvSpPr>
          <p:spPr>
            <a:xfrm>
              <a:off x="551705" y="464228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31" name="tx431"/>
            <p:cNvSpPr/>
            <p:nvPr/>
          </p:nvSpPr>
          <p:spPr>
            <a:xfrm>
              <a:off x="619917" y="428129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32" name="tx432"/>
            <p:cNvSpPr/>
            <p:nvPr/>
          </p:nvSpPr>
          <p:spPr>
            <a:xfrm>
              <a:off x="551705" y="391550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33" name="tx433"/>
            <p:cNvSpPr/>
            <p:nvPr/>
          </p:nvSpPr>
          <p:spPr>
            <a:xfrm>
              <a:off x="520490" y="353230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34" name="tx434"/>
            <p:cNvSpPr/>
            <p:nvPr/>
          </p:nvSpPr>
          <p:spPr>
            <a:xfrm>
              <a:off x="632360" y="3189707"/>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35" name="tx435"/>
            <p:cNvSpPr/>
            <p:nvPr/>
          </p:nvSpPr>
          <p:spPr>
            <a:xfrm>
              <a:off x="576534" y="282631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36" name="tx436"/>
            <p:cNvSpPr/>
            <p:nvPr/>
          </p:nvSpPr>
          <p:spPr>
            <a:xfrm>
              <a:off x="576534" y="246434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37" name="tx437"/>
            <p:cNvSpPr/>
            <p:nvPr/>
          </p:nvSpPr>
          <p:spPr>
            <a:xfrm>
              <a:off x="620027" y="2098555"/>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38" name="tx438"/>
            <p:cNvSpPr/>
            <p:nvPr/>
          </p:nvSpPr>
          <p:spPr>
            <a:xfrm>
              <a:off x="3100655"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39" name="pic439"/>
            <p:cNvPicPr/>
            <p:nvPr/>
          </p:nvPicPr>
          <p:blipFill>
            <a:blip r:embed="rId2" cstate="print"/>
            <a:stretch>
              <a:fillRect/>
            </a:stretch>
          </p:blipFill>
          <p:spPr>
            <a:xfrm>
              <a:off x="4738595" y="5838594"/>
              <a:ext cx="2160000" cy="219455"/>
            </a:xfrm>
            <a:prstGeom prst="rect">
              <a:avLst/>
            </a:prstGeom>
          </p:spPr>
        </p:pic>
        <p:sp>
          <p:nvSpPr>
            <p:cNvPr id="440" name="pl440"/>
            <p:cNvSpPr/>
            <p:nvPr/>
          </p:nvSpPr>
          <p:spPr>
            <a:xfrm>
              <a:off x="47421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1" name="pl441"/>
            <p:cNvSpPr/>
            <p:nvPr/>
          </p:nvSpPr>
          <p:spPr>
            <a:xfrm>
              <a:off x="603387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2" name="pl442"/>
            <p:cNvSpPr/>
            <p:nvPr/>
          </p:nvSpPr>
          <p:spPr>
            <a:xfrm>
              <a:off x="624915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3" name="pl443"/>
            <p:cNvSpPr/>
            <p:nvPr/>
          </p:nvSpPr>
          <p:spPr>
            <a:xfrm>
              <a:off x="646443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4" name="pl444"/>
            <p:cNvSpPr/>
            <p:nvPr/>
          </p:nvSpPr>
          <p:spPr>
            <a:xfrm>
              <a:off x="667971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5" name="pl445"/>
            <p:cNvSpPr/>
            <p:nvPr/>
          </p:nvSpPr>
          <p:spPr>
            <a:xfrm>
              <a:off x="68949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6" name="pl446"/>
            <p:cNvSpPr/>
            <p:nvPr/>
          </p:nvSpPr>
          <p:spPr>
            <a:xfrm>
              <a:off x="47421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7" name="pl447"/>
            <p:cNvSpPr/>
            <p:nvPr/>
          </p:nvSpPr>
          <p:spPr>
            <a:xfrm>
              <a:off x="603387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8" name="pl448"/>
            <p:cNvSpPr/>
            <p:nvPr/>
          </p:nvSpPr>
          <p:spPr>
            <a:xfrm>
              <a:off x="624915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9" name="pl449"/>
            <p:cNvSpPr/>
            <p:nvPr/>
          </p:nvSpPr>
          <p:spPr>
            <a:xfrm>
              <a:off x="646443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0" name="pl450"/>
            <p:cNvSpPr/>
            <p:nvPr/>
          </p:nvSpPr>
          <p:spPr>
            <a:xfrm>
              <a:off x="667971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1" name="pl451"/>
            <p:cNvSpPr/>
            <p:nvPr/>
          </p:nvSpPr>
          <p:spPr>
            <a:xfrm>
              <a:off x="68949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2" name="tx452"/>
            <p:cNvSpPr/>
            <p:nvPr/>
          </p:nvSpPr>
          <p:spPr>
            <a:xfrm>
              <a:off x="4711117"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53" name="tx453"/>
            <p:cNvSpPr/>
            <p:nvPr/>
          </p:nvSpPr>
          <p:spPr>
            <a:xfrm>
              <a:off x="597171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54" name="tx454"/>
            <p:cNvSpPr/>
            <p:nvPr/>
          </p:nvSpPr>
          <p:spPr>
            <a:xfrm>
              <a:off x="618699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55" name="tx455"/>
            <p:cNvSpPr/>
            <p:nvPr/>
          </p:nvSpPr>
          <p:spPr>
            <a:xfrm>
              <a:off x="640227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56" name="tx456"/>
            <p:cNvSpPr/>
            <p:nvPr/>
          </p:nvSpPr>
          <p:spPr>
            <a:xfrm>
              <a:off x="661755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57" name="tx457"/>
            <p:cNvSpPr/>
            <p:nvPr/>
          </p:nvSpPr>
          <p:spPr>
            <a:xfrm>
              <a:off x="680176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8" name="tx458"/>
            <p:cNvSpPr/>
            <p:nvPr/>
          </p:nvSpPr>
          <p:spPr>
            <a:xfrm>
              <a:off x="924840" y="1332675"/>
              <a:ext cx="446382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République centrafricaine, 2000-2025</a:t>
              </a:r>
            </a:p>
          </p:txBody>
        </p:sp>
        <p:sp>
          <p:nvSpPr>
            <p:cNvPr id="459" name="tx459"/>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460" name="tx460"/>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461" name="tx461"/>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4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aucun des 10 vaccins du calendrier n'a atteint une couverture de 90 % ou plus. La couverture vaccinale variait entre 40 % et 66 %.
Depuis 2009, des estimations ont été réalisées pour 5 nouveaux vaccins. Le MengA est le vaccin le plus récent recensé (2017) ; il a atteint une couverture de 40 % en 2025.
En 2025, la République centrafricaine a signalé des ruptures de stock de vaccins et de fournitures (MenA, PCV et YFV) (plus d’informations à la diapositive 8).</a:t>
            </a:r>
          </a:p>
        </p:txBody>
      </p:sp>
      <p:sp>
        <p:nvSpPr>
          <p:cNvPr id="4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on a constaté une amélioration de la couverture vaccinale universelle, les 10 antigènes ayant tous enregistré une hausse depuis 2024 ; toutefois, aucun d’entre eux n’a atteint une couverture d’au moins 90 %, et des progrès supplémentaires sont nécessaires pour garantir que tous les enfants soient vaccinés.</a:t>
            </a:r>
          </a:p>
        </p:txBody>
      </p:sp>
      <p:grpSp xmlns:pic="http://schemas.openxmlformats.org/drawingml/2006/picture">
        <p:nvGrpSpPr>
          <p:cNvPr id="464" name=""/>
          <p:cNvGrpSpPr/>
          <p:nvPr/>
        </p:nvGrpSpPr>
        <p:grpSpPr>
          <a:xfrm>
            <a:off x="292608" y="1005840"/>
            <a:ext cx="8595360" cy="28575"/>
            <a:chOff x="292608" y="1005840"/>
            <a:chExt cx="8595360" cy="28575"/>
          </a:xfrm>
        </p:grpSpPr>
        <p:sp>
          <p:nvSpPr>
            <p:cNvPr id="4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2515694"/>
              <a:ext cx="6481656" cy="1356692"/>
            </a:xfrm>
            <a:custGeom>
              <a:avLst/>
              <a:pathLst>
                <a:path w="6481656" h="1356692">
                  <a:moveTo>
                    <a:pt x="0" y="359124"/>
                  </a:moveTo>
                  <a:lnTo>
                    <a:pt x="259266" y="159610"/>
                  </a:lnTo>
                  <a:lnTo>
                    <a:pt x="518532" y="159610"/>
                  </a:lnTo>
                  <a:lnTo>
                    <a:pt x="777798" y="159610"/>
                  </a:lnTo>
                  <a:lnTo>
                    <a:pt x="1037065" y="199513"/>
                  </a:lnTo>
                  <a:lnTo>
                    <a:pt x="1296331" y="199513"/>
                  </a:lnTo>
                  <a:lnTo>
                    <a:pt x="1555597" y="199513"/>
                  </a:lnTo>
                  <a:lnTo>
                    <a:pt x="1814863" y="159610"/>
                  </a:lnTo>
                  <a:lnTo>
                    <a:pt x="2074130" y="159610"/>
                  </a:lnTo>
                  <a:lnTo>
                    <a:pt x="2333396" y="159610"/>
                  </a:lnTo>
                  <a:lnTo>
                    <a:pt x="2592662" y="79805"/>
                  </a:lnTo>
                  <a:lnTo>
                    <a:pt x="2851928" y="0"/>
                  </a:lnTo>
                  <a:lnTo>
                    <a:pt x="3111195" y="119708"/>
                  </a:lnTo>
                  <a:lnTo>
                    <a:pt x="3370461" y="1356692"/>
                  </a:lnTo>
                  <a:lnTo>
                    <a:pt x="3629727" y="359124"/>
                  </a:lnTo>
                  <a:lnTo>
                    <a:pt x="3888994" y="478832"/>
                  </a:lnTo>
                  <a:lnTo>
                    <a:pt x="4148260" y="598540"/>
                  </a:lnTo>
                  <a:lnTo>
                    <a:pt x="4407526" y="598540"/>
                  </a:lnTo>
                  <a:lnTo>
                    <a:pt x="4666792" y="678346"/>
                  </a:lnTo>
                  <a:lnTo>
                    <a:pt x="4926059" y="758151"/>
                  </a:lnTo>
                  <a:lnTo>
                    <a:pt x="5185325" y="837957"/>
                  </a:lnTo>
                  <a:lnTo>
                    <a:pt x="5444591" y="917762"/>
                  </a:lnTo>
                  <a:lnTo>
                    <a:pt x="5703857" y="997568"/>
                  </a:lnTo>
                  <a:lnTo>
                    <a:pt x="5963124" y="798054"/>
                  </a:lnTo>
                  <a:lnTo>
                    <a:pt x="6222390" y="678346"/>
                  </a:lnTo>
                  <a:lnTo>
                    <a:pt x="6481656" y="399027"/>
                  </a:lnTo>
                </a:path>
              </a:pathLst>
            </a:custGeom>
            <a:ln w="27101" cap="flat">
              <a:solidFill>
                <a:srgbClr val="F8766D">
                  <a:alpha val="100000"/>
                </a:srgbClr>
              </a:solidFill>
              <a:prstDash val="solid"/>
              <a:round/>
            </a:ln>
          </p:spPr>
          <p:txBody>
            <a:bodyPr/>
            <a:lstStyle/>
            <a:p/>
          </p:txBody>
        </p:sp>
        <p:sp>
          <p:nvSpPr>
            <p:cNvPr id="29" name="pl29"/>
            <p:cNvSpPr/>
            <p:nvPr/>
          </p:nvSpPr>
          <p:spPr>
            <a:xfrm>
              <a:off x="1439019" y="3114235"/>
              <a:ext cx="6481656" cy="1236984"/>
            </a:xfrm>
            <a:custGeom>
              <a:avLst/>
              <a:pathLst>
                <a:path w="6481656" h="1236984">
                  <a:moveTo>
                    <a:pt x="0" y="678346"/>
                  </a:moveTo>
                  <a:lnTo>
                    <a:pt x="259266" y="558638"/>
                  </a:lnTo>
                  <a:lnTo>
                    <a:pt x="518532" y="399027"/>
                  </a:lnTo>
                  <a:lnTo>
                    <a:pt x="777798" y="279319"/>
                  </a:lnTo>
                  <a:lnTo>
                    <a:pt x="1037065" y="119708"/>
                  </a:lnTo>
                  <a:lnTo>
                    <a:pt x="1296331" y="0"/>
                  </a:lnTo>
                  <a:lnTo>
                    <a:pt x="1555597" y="119708"/>
                  </a:lnTo>
                  <a:lnTo>
                    <a:pt x="1814863" y="239416"/>
                  </a:lnTo>
                  <a:lnTo>
                    <a:pt x="2074130" y="359124"/>
                  </a:lnTo>
                  <a:lnTo>
                    <a:pt x="2333396" y="478832"/>
                  </a:lnTo>
                  <a:lnTo>
                    <a:pt x="2592662" y="359124"/>
                  </a:lnTo>
                  <a:lnTo>
                    <a:pt x="2851928" y="279319"/>
                  </a:lnTo>
                  <a:lnTo>
                    <a:pt x="3111195" y="279319"/>
                  </a:lnTo>
                  <a:lnTo>
                    <a:pt x="3370461" y="1236984"/>
                  </a:lnTo>
                  <a:lnTo>
                    <a:pt x="3629727" y="359124"/>
                  </a:lnTo>
                  <a:lnTo>
                    <a:pt x="3888994" y="438929"/>
                  </a:lnTo>
                  <a:lnTo>
                    <a:pt x="4148260" y="478832"/>
                  </a:lnTo>
                  <a:lnTo>
                    <a:pt x="4407526" y="478832"/>
                  </a:lnTo>
                  <a:lnTo>
                    <a:pt x="4666792" y="558638"/>
                  </a:lnTo>
                  <a:lnTo>
                    <a:pt x="4926059" y="638443"/>
                  </a:lnTo>
                  <a:lnTo>
                    <a:pt x="5185325" y="678346"/>
                  </a:lnTo>
                  <a:lnTo>
                    <a:pt x="5444591" y="758151"/>
                  </a:lnTo>
                  <a:lnTo>
                    <a:pt x="5703857" y="837957"/>
                  </a:lnTo>
                  <a:lnTo>
                    <a:pt x="5963124" y="558638"/>
                  </a:lnTo>
                  <a:lnTo>
                    <a:pt x="6222390" y="478832"/>
                  </a:lnTo>
                  <a:lnTo>
                    <a:pt x="6481656" y="319221"/>
                  </a:lnTo>
                </a:path>
              </a:pathLst>
            </a:custGeom>
            <a:ln w="27101" cap="flat">
              <a:solidFill>
                <a:srgbClr val="00BA38">
                  <a:alpha val="100000"/>
                </a:srgbClr>
              </a:solidFill>
              <a:prstDash val="solid"/>
              <a:round/>
            </a:ln>
          </p:spPr>
          <p:txBody>
            <a:bodyPr/>
            <a:lstStyle/>
            <a:p/>
          </p:txBody>
        </p:sp>
        <p:sp>
          <p:nvSpPr>
            <p:cNvPr id="30" name="pl30"/>
            <p:cNvSpPr/>
            <p:nvPr/>
          </p:nvSpPr>
          <p:spPr>
            <a:xfrm>
              <a:off x="1439019" y="2795013"/>
              <a:ext cx="6481656" cy="1476400"/>
            </a:xfrm>
            <a:custGeom>
              <a:avLst/>
              <a:pathLst>
                <a:path w="6481656" h="1476400">
                  <a:moveTo>
                    <a:pt x="0" y="1037470"/>
                  </a:moveTo>
                  <a:lnTo>
                    <a:pt x="259266" y="1077373"/>
                  </a:lnTo>
                  <a:lnTo>
                    <a:pt x="518532" y="798054"/>
                  </a:lnTo>
                  <a:lnTo>
                    <a:pt x="777798" y="518735"/>
                  </a:lnTo>
                  <a:lnTo>
                    <a:pt x="1037065" y="279319"/>
                  </a:lnTo>
                  <a:lnTo>
                    <a:pt x="1296331" y="0"/>
                  </a:lnTo>
                  <a:lnTo>
                    <a:pt x="1555597" y="39902"/>
                  </a:lnTo>
                  <a:lnTo>
                    <a:pt x="1814863" y="119708"/>
                  </a:lnTo>
                  <a:lnTo>
                    <a:pt x="2074130" y="159610"/>
                  </a:lnTo>
                  <a:lnTo>
                    <a:pt x="2333396" y="239416"/>
                  </a:lnTo>
                  <a:lnTo>
                    <a:pt x="2592662" y="359124"/>
                  </a:lnTo>
                  <a:lnTo>
                    <a:pt x="2851928" y="518735"/>
                  </a:lnTo>
                  <a:lnTo>
                    <a:pt x="3111195" y="558638"/>
                  </a:lnTo>
                  <a:lnTo>
                    <a:pt x="3370461" y="1476400"/>
                  </a:lnTo>
                  <a:lnTo>
                    <a:pt x="3629727" y="598540"/>
                  </a:lnTo>
                  <a:lnTo>
                    <a:pt x="3888994" y="638443"/>
                  </a:lnTo>
                  <a:lnTo>
                    <a:pt x="4148260" y="678346"/>
                  </a:lnTo>
                  <a:lnTo>
                    <a:pt x="4407526" y="837957"/>
                  </a:lnTo>
                  <a:lnTo>
                    <a:pt x="4666792" y="917762"/>
                  </a:lnTo>
                  <a:lnTo>
                    <a:pt x="4926059" y="997568"/>
                  </a:lnTo>
                  <a:lnTo>
                    <a:pt x="5185325" y="1037470"/>
                  </a:lnTo>
                  <a:lnTo>
                    <a:pt x="5444591" y="1117276"/>
                  </a:lnTo>
                  <a:lnTo>
                    <a:pt x="5703857" y="1197081"/>
                  </a:lnTo>
                  <a:lnTo>
                    <a:pt x="5963124" y="917762"/>
                  </a:lnTo>
                  <a:lnTo>
                    <a:pt x="6222390" y="837957"/>
                  </a:lnTo>
                  <a:lnTo>
                    <a:pt x="6481656" y="718249"/>
                  </a:lnTo>
                </a:path>
              </a:pathLst>
            </a:custGeom>
            <a:ln w="27101" cap="flat">
              <a:solidFill>
                <a:srgbClr val="619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8763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39508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4" name="pt34"/>
            <p:cNvSpPr/>
            <p:nvPr/>
          </p:nvSpPr>
          <p:spPr>
            <a:xfrm>
              <a:off x="7882299" y="347488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5" name="pt35"/>
            <p:cNvSpPr/>
            <p:nvPr/>
          </p:nvSpPr>
          <p:spPr>
            <a:xfrm>
              <a:off x="1400642" y="28364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0642" y="375420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7" name="pt37"/>
            <p:cNvSpPr/>
            <p:nvPr/>
          </p:nvSpPr>
          <p:spPr>
            <a:xfrm>
              <a:off x="1400642" y="379410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8" name="pl38"/>
            <p:cNvSpPr/>
            <p:nvPr/>
          </p:nvSpPr>
          <p:spPr>
            <a:xfrm>
              <a:off x="7939163" y="2914722"/>
              <a:ext cx="240778" cy="3"/>
            </a:xfrm>
            <a:custGeom>
              <a:avLst/>
              <a:pathLst>
                <a:path w="240778" h="3">
                  <a:moveTo>
                    <a:pt x="240778" y="3"/>
                  </a:moveTo>
                  <a:lnTo>
                    <a:pt x="0" y="0"/>
                  </a:lnTo>
                </a:path>
              </a:pathLst>
            </a:custGeom>
          </p:spPr>
          <p:txBody>
            <a:bodyPr/>
            <a:lstStyle/>
            <a:p/>
          </p:txBody>
        </p:sp>
        <p:sp>
          <p:nvSpPr>
            <p:cNvPr id="39" name="pl39"/>
            <p:cNvSpPr/>
            <p:nvPr/>
          </p:nvSpPr>
          <p:spPr>
            <a:xfrm>
              <a:off x="7936706" y="3346509"/>
              <a:ext cx="243235" cy="81571"/>
            </a:xfrm>
            <a:custGeom>
              <a:avLst/>
              <a:pathLst>
                <a:path w="243235" h="81571">
                  <a:moveTo>
                    <a:pt x="243235" y="0"/>
                  </a:moveTo>
                  <a:lnTo>
                    <a:pt x="0" y="81571"/>
                  </a:lnTo>
                </a:path>
              </a:pathLst>
            </a:custGeom>
          </p:spPr>
          <p:txBody>
            <a:bodyPr/>
            <a:lstStyle/>
            <a:p/>
          </p:txBody>
        </p:sp>
        <p:sp>
          <p:nvSpPr>
            <p:cNvPr id="40" name="pl40"/>
            <p:cNvSpPr/>
            <p:nvPr/>
          </p:nvSpPr>
          <p:spPr>
            <a:xfrm>
              <a:off x="7937113" y="3518202"/>
              <a:ext cx="242829" cy="72982"/>
            </a:xfrm>
            <a:custGeom>
              <a:avLst/>
              <a:pathLst>
                <a:path w="242829" h="72982">
                  <a:moveTo>
                    <a:pt x="242829" y="72982"/>
                  </a:moveTo>
                  <a:lnTo>
                    <a:pt x="0" y="0"/>
                  </a:lnTo>
                </a:path>
              </a:pathLst>
            </a:custGeom>
          </p:spPr>
          <p:txBody>
            <a:bodyPr/>
            <a:lstStyle/>
            <a:p/>
          </p:txBody>
        </p:sp>
        <p:sp>
          <p:nvSpPr>
            <p:cNvPr id="41" name="pg41"/>
            <p:cNvSpPr/>
            <p:nvPr/>
          </p:nvSpPr>
          <p:spPr>
            <a:xfrm>
              <a:off x="8111362" y="282373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34222" y="286458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59%</a:t>
              </a:r>
            </a:p>
          </p:txBody>
        </p:sp>
        <p:sp>
          <p:nvSpPr>
            <p:cNvPr id="43" name="pg43"/>
            <p:cNvSpPr/>
            <p:nvPr/>
          </p:nvSpPr>
          <p:spPr>
            <a:xfrm>
              <a:off x="8111362" y="324012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34222" y="328096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DTP3: 46%</a:t>
              </a:r>
            </a:p>
          </p:txBody>
        </p:sp>
        <p:sp>
          <p:nvSpPr>
            <p:cNvPr id="45" name="pg45"/>
            <p:cNvSpPr/>
            <p:nvPr/>
          </p:nvSpPr>
          <p:spPr>
            <a:xfrm>
              <a:off x="8111362" y="351317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6" name="tx46"/>
            <p:cNvSpPr/>
            <p:nvPr/>
          </p:nvSpPr>
          <p:spPr>
            <a:xfrm>
              <a:off x="8134222" y="355401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MCV1: 44%</a:t>
              </a:r>
            </a:p>
          </p:txBody>
        </p:sp>
        <p:sp>
          <p:nvSpPr>
            <p:cNvPr id="47" name="tx47"/>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8" name="tx48"/>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9" name="tx49"/>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0" name="tx50"/>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1" name="tx51"/>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2" name="tx52"/>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3" name="tx53"/>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4" name="tx54"/>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0" name="tx60"/>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1" name="tx61"/>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2" name="tx62"/>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3" name="tx63"/>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6" name="pl66"/>
            <p:cNvSpPr/>
            <p:nvPr/>
          </p:nvSpPr>
          <p:spPr>
            <a:xfrm>
              <a:off x="3906742"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7" name="pl67"/>
            <p:cNvSpPr/>
            <p:nvPr/>
          </p:nvSpPr>
          <p:spPr>
            <a:xfrm>
              <a:off x="4622471" y="6344544"/>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8" name="pl68"/>
            <p:cNvSpPr/>
            <p:nvPr/>
          </p:nvSpPr>
          <p:spPr>
            <a:xfrm>
              <a:off x="5338199" y="6344544"/>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9" name="tx69"/>
            <p:cNvSpPr/>
            <p:nvPr/>
          </p:nvSpPr>
          <p:spPr>
            <a:xfrm>
              <a:off x="4173842"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0" name="tx70"/>
            <p:cNvSpPr/>
            <p:nvPr/>
          </p:nvSpPr>
          <p:spPr>
            <a:xfrm>
              <a:off x="4889570"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1" name="tx71"/>
            <p:cNvSpPr/>
            <p:nvPr/>
          </p:nvSpPr>
          <p:spPr>
            <a:xfrm>
              <a:off x="5605299"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2" name="tx72"/>
            <p:cNvSpPr/>
            <p:nvPr/>
          </p:nvSpPr>
          <p:spPr>
            <a:xfrm>
              <a:off x="803816" y="399987"/>
              <a:ext cx="667228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République centrafricaine, 2000-2025</a:t>
              </a:r>
            </a:p>
          </p:txBody>
        </p:sp>
        <p:sp>
          <p:nvSpPr>
            <p:cNvPr id="73" name="tx73"/>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la couverture vaccinale par le DTP1 (indicateur de l'accès aux services de vaccination) s'élevait à 44 %.
La couverture vaccinale par le DTP3 — indicateur de la qualité de la prestation des services de vaccination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le MCV2 n'avait pas encore été introduit.
Entre 2024 et 2025, la couverture vaccinale a augmenté pour 3 vaccins, a diminué pour aucun et est restée inchangée pour aucun.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52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54380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213489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5085999"/>
              <a:ext cx="1861912" cy="177863"/>
            </a:xfrm>
            <a:prstGeom prst="rect">
              <a:avLst/>
            </a:prstGeom>
            <a:solidFill>
              <a:srgbClr val="D9D9D9">
                <a:alpha val="60000"/>
              </a:srgbClr>
            </a:solidFill>
          </p:spPr>
          <p:txBody>
            <a:bodyPr/>
            <a:lstStyle/>
            <a:p/>
          </p:txBody>
        </p:sp>
        <p:sp>
          <p:nvSpPr>
            <p:cNvPr id="9" name="pl9"/>
            <p:cNvSpPr/>
            <p:nvPr/>
          </p:nvSpPr>
          <p:spPr>
            <a:xfrm>
              <a:off x="157336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10314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1" name="pt11"/>
            <p:cNvSpPr/>
            <p:nvPr/>
          </p:nvSpPr>
          <p:spPr>
            <a:xfrm>
              <a:off x="874393" y="512615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051718" y="49482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99489" y="47704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435922" y="459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554139" y="44146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54139" y="423683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13247" y="4058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13247" y="38811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13247" y="37032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72356" y="3525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72356" y="33475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701910" y="31696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790572" y="299179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90572" y="28139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820127" y="26360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849681" y="24582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879235" y="22803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879235" y="21024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908789" y="19246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938343" y="17467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938343" y="15688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938343" y="13910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938343" y="12131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5656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tx35"/>
            <p:cNvSpPr/>
            <p:nvPr/>
          </p:nvSpPr>
          <p:spPr>
            <a:xfrm>
              <a:off x="1070941" y="5144537"/>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6" name="tx36"/>
            <p:cNvSpPr/>
            <p:nvPr/>
          </p:nvSpPr>
          <p:spPr>
            <a:xfrm>
              <a:off x="1248266" y="496667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7" name="tx37"/>
            <p:cNvSpPr/>
            <p:nvPr/>
          </p:nvSpPr>
          <p:spPr>
            <a:xfrm>
              <a:off x="1396037" y="47888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8" name="tx38"/>
            <p:cNvSpPr/>
            <p:nvPr/>
          </p:nvSpPr>
          <p:spPr>
            <a:xfrm>
              <a:off x="1632470" y="4610946"/>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9" name="tx39"/>
            <p:cNvSpPr/>
            <p:nvPr/>
          </p:nvSpPr>
          <p:spPr>
            <a:xfrm>
              <a:off x="1291687" y="44350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 name="tx40"/>
            <p:cNvSpPr/>
            <p:nvPr/>
          </p:nvSpPr>
          <p:spPr>
            <a:xfrm>
              <a:off x="1278490" y="425518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1" name="tx41"/>
            <p:cNvSpPr/>
            <p:nvPr/>
          </p:nvSpPr>
          <p:spPr>
            <a:xfrm>
              <a:off x="1381733" y="407735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2" name="tx42"/>
            <p:cNvSpPr/>
            <p:nvPr/>
          </p:nvSpPr>
          <p:spPr>
            <a:xfrm>
              <a:off x="1333173" y="3895999"/>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3" name="tx43"/>
            <p:cNvSpPr/>
            <p:nvPr/>
          </p:nvSpPr>
          <p:spPr>
            <a:xfrm>
              <a:off x="1333173" y="3721629"/>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4" name="tx44"/>
            <p:cNvSpPr/>
            <p:nvPr/>
          </p:nvSpPr>
          <p:spPr>
            <a:xfrm>
              <a:off x="1392320" y="3543765"/>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5" name="tx45"/>
            <p:cNvSpPr/>
            <p:nvPr/>
          </p:nvSpPr>
          <p:spPr>
            <a:xfrm>
              <a:off x="1409982" y="336590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 name="tx46"/>
            <p:cNvSpPr/>
            <p:nvPr/>
          </p:nvSpPr>
          <p:spPr>
            <a:xfrm>
              <a:off x="1448309" y="318803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7" name="tx47"/>
            <p:cNvSpPr/>
            <p:nvPr/>
          </p:nvSpPr>
          <p:spPr>
            <a:xfrm>
              <a:off x="1519309" y="301017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8" name="tx48"/>
            <p:cNvSpPr/>
            <p:nvPr/>
          </p:nvSpPr>
          <p:spPr>
            <a:xfrm>
              <a:off x="1559058" y="283425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9" name="tx49"/>
            <p:cNvSpPr/>
            <p:nvPr/>
          </p:nvSpPr>
          <p:spPr>
            <a:xfrm>
              <a:off x="1566486" y="26563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0" name="tx50"/>
            <p:cNvSpPr/>
            <p:nvPr/>
          </p:nvSpPr>
          <p:spPr>
            <a:xfrm>
              <a:off x="1600427" y="247658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1" name="tx51"/>
            <p:cNvSpPr/>
            <p:nvPr/>
          </p:nvSpPr>
          <p:spPr>
            <a:xfrm>
              <a:off x="1616783" y="22987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2" name="tx52"/>
            <p:cNvSpPr/>
            <p:nvPr/>
          </p:nvSpPr>
          <p:spPr>
            <a:xfrm>
              <a:off x="1599160" y="21208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3" name="tx53"/>
            <p:cNvSpPr/>
            <p:nvPr/>
          </p:nvSpPr>
          <p:spPr>
            <a:xfrm>
              <a:off x="1646337" y="194299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4" name="tx54"/>
            <p:cNvSpPr/>
            <p:nvPr/>
          </p:nvSpPr>
          <p:spPr>
            <a:xfrm>
              <a:off x="1684742" y="176707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5" name="tx55"/>
            <p:cNvSpPr/>
            <p:nvPr/>
          </p:nvSpPr>
          <p:spPr>
            <a:xfrm>
              <a:off x="1667158" y="15892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6" name="tx56"/>
            <p:cNvSpPr/>
            <p:nvPr/>
          </p:nvSpPr>
          <p:spPr>
            <a:xfrm>
              <a:off x="1671505" y="141134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7" name="tx57"/>
            <p:cNvSpPr/>
            <p:nvPr/>
          </p:nvSpPr>
          <p:spPr>
            <a:xfrm>
              <a:off x="1667119" y="123150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8" name="tx58"/>
            <p:cNvSpPr/>
            <p:nvPr/>
          </p:nvSpPr>
          <p:spPr>
            <a:xfrm>
              <a:off x="178529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59" name="rc59"/>
            <p:cNvSpPr/>
            <p:nvPr/>
          </p:nvSpPr>
          <p:spPr>
            <a:xfrm>
              <a:off x="343909" y="875080"/>
              <a:ext cx="1861912" cy="4597772"/>
            </a:xfrm>
            <a:prstGeom prst="rect">
              <a:avLst/>
            </a:prstGeom>
            <a:ln w="13550" cap="rnd">
              <a:solidFill>
                <a:srgbClr val="999999">
                  <a:alpha val="100000"/>
                </a:srgbClr>
              </a:solidFill>
              <a:prstDash val="solid"/>
              <a:round/>
            </a:ln>
          </p:spPr>
          <p:txBody>
            <a:bodyPr/>
            <a:lstStyle/>
            <a:p/>
          </p:txBody>
        </p:sp>
        <p:sp>
          <p:nvSpPr>
            <p:cNvPr id="60" name="pl60"/>
            <p:cNvSpPr/>
            <p:nvPr/>
          </p:nvSpPr>
          <p:spPr>
            <a:xfrm>
              <a:off x="2293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884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347531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0663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rc64"/>
            <p:cNvSpPr/>
            <p:nvPr/>
          </p:nvSpPr>
          <p:spPr>
            <a:xfrm>
              <a:off x="2275410" y="5085999"/>
              <a:ext cx="1861912" cy="177863"/>
            </a:xfrm>
            <a:prstGeom prst="rect">
              <a:avLst/>
            </a:prstGeom>
            <a:solidFill>
              <a:srgbClr val="D9D9D9">
                <a:alpha val="60000"/>
              </a:srgbClr>
            </a:solidFill>
          </p:spPr>
          <p:txBody>
            <a:bodyPr/>
            <a:lstStyle/>
            <a:p/>
          </p:txBody>
        </p:sp>
        <p:sp>
          <p:nvSpPr>
            <p:cNvPr id="65" name="pl65"/>
            <p:cNvSpPr/>
            <p:nvPr/>
          </p:nvSpPr>
          <p:spPr>
            <a:xfrm>
              <a:off x="32093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6" name="tx66"/>
            <p:cNvSpPr/>
            <p:nvPr/>
          </p:nvSpPr>
          <p:spPr>
            <a:xfrm>
              <a:off x="273911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7" name="pt67"/>
            <p:cNvSpPr/>
            <p:nvPr/>
          </p:nvSpPr>
          <p:spPr>
            <a:xfrm>
              <a:off x="2421691" y="512615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 name="pt68"/>
            <p:cNvSpPr/>
            <p:nvPr/>
          </p:nvSpPr>
          <p:spPr>
            <a:xfrm>
              <a:off x="2894557" y="49482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 name="pt69"/>
            <p:cNvSpPr/>
            <p:nvPr/>
          </p:nvSpPr>
          <p:spPr>
            <a:xfrm>
              <a:off x="2894557" y="47704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0" name="pt70"/>
            <p:cNvSpPr/>
            <p:nvPr/>
          </p:nvSpPr>
          <p:spPr>
            <a:xfrm>
              <a:off x="2983220" y="459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983220" y="44146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3101437" y="423683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3130991" y="40589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 name="pt74"/>
            <p:cNvSpPr/>
            <p:nvPr/>
          </p:nvSpPr>
          <p:spPr>
            <a:xfrm>
              <a:off x="3160545" y="3881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5" name="pt75"/>
            <p:cNvSpPr/>
            <p:nvPr/>
          </p:nvSpPr>
          <p:spPr>
            <a:xfrm>
              <a:off x="3367424" y="370324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3485641" y="3525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3515195" y="33475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8" name="pt78"/>
            <p:cNvSpPr/>
            <p:nvPr/>
          </p:nvSpPr>
          <p:spPr>
            <a:xfrm>
              <a:off x="3515195" y="31696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3544749" y="29917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3544749" y="28139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3574303" y="26360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3603858" y="24582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33412" y="22803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633412" y="21024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722074" y="19246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6" name="pt86"/>
            <p:cNvSpPr/>
            <p:nvPr/>
          </p:nvSpPr>
          <p:spPr>
            <a:xfrm>
              <a:off x="3751628" y="17467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7" name="pt87"/>
            <p:cNvSpPr/>
            <p:nvPr/>
          </p:nvSpPr>
          <p:spPr>
            <a:xfrm>
              <a:off x="3751628" y="15688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3751628" y="13910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3810737" y="12131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98806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tx91"/>
            <p:cNvSpPr/>
            <p:nvPr/>
          </p:nvSpPr>
          <p:spPr>
            <a:xfrm>
              <a:off x="2618239" y="5144537"/>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2" name="tx92"/>
            <p:cNvSpPr/>
            <p:nvPr/>
          </p:nvSpPr>
          <p:spPr>
            <a:xfrm>
              <a:off x="3091105" y="496667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3" name="tx93"/>
            <p:cNvSpPr/>
            <p:nvPr/>
          </p:nvSpPr>
          <p:spPr>
            <a:xfrm>
              <a:off x="3091105" y="47888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4" name="tx94"/>
            <p:cNvSpPr/>
            <p:nvPr/>
          </p:nvSpPr>
          <p:spPr>
            <a:xfrm>
              <a:off x="3179768" y="4610907"/>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5" name="tx95"/>
            <p:cNvSpPr/>
            <p:nvPr/>
          </p:nvSpPr>
          <p:spPr>
            <a:xfrm>
              <a:off x="3179768" y="4433083"/>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6" name="tx96"/>
            <p:cNvSpPr/>
            <p:nvPr/>
          </p:nvSpPr>
          <p:spPr>
            <a:xfrm>
              <a:off x="3297985" y="42571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7" name="tx97"/>
            <p:cNvSpPr/>
            <p:nvPr/>
          </p:nvSpPr>
          <p:spPr>
            <a:xfrm>
              <a:off x="3327539" y="407735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98" name="tx98"/>
            <p:cNvSpPr/>
            <p:nvPr/>
          </p:nvSpPr>
          <p:spPr>
            <a:xfrm>
              <a:off x="3357093" y="389949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99" name="tx99"/>
            <p:cNvSpPr/>
            <p:nvPr/>
          </p:nvSpPr>
          <p:spPr>
            <a:xfrm>
              <a:off x="3563972" y="3718135"/>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0" name="tx100"/>
            <p:cNvSpPr/>
            <p:nvPr/>
          </p:nvSpPr>
          <p:spPr>
            <a:xfrm>
              <a:off x="3205566" y="35437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1" name="tx101"/>
            <p:cNvSpPr/>
            <p:nvPr/>
          </p:nvSpPr>
          <p:spPr>
            <a:xfrm>
              <a:off x="3235159" y="3365902"/>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2" name="tx102"/>
            <p:cNvSpPr/>
            <p:nvPr/>
          </p:nvSpPr>
          <p:spPr>
            <a:xfrm>
              <a:off x="3261555" y="318997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3" name="tx103"/>
            <p:cNvSpPr/>
            <p:nvPr/>
          </p:nvSpPr>
          <p:spPr>
            <a:xfrm>
              <a:off x="3273486" y="301017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4" name="tx104"/>
            <p:cNvSpPr/>
            <p:nvPr/>
          </p:nvSpPr>
          <p:spPr>
            <a:xfrm>
              <a:off x="3313235" y="283425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5" name="tx105"/>
            <p:cNvSpPr/>
            <p:nvPr/>
          </p:nvSpPr>
          <p:spPr>
            <a:xfrm>
              <a:off x="3294229" y="265440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6" name="tx106"/>
            <p:cNvSpPr/>
            <p:nvPr/>
          </p:nvSpPr>
          <p:spPr>
            <a:xfrm>
              <a:off x="3332672" y="2478525"/>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7" name="tx107"/>
            <p:cNvSpPr/>
            <p:nvPr/>
          </p:nvSpPr>
          <p:spPr>
            <a:xfrm>
              <a:off x="3366574" y="230066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08" name="tx108"/>
            <p:cNvSpPr/>
            <p:nvPr/>
          </p:nvSpPr>
          <p:spPr>
            <a:xfrm>
              <a:off x="3379810" y="212085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09" name="tx109"/>
            <p:cNvSpPr/>
            <p:nvPr/>
          </p:nvSpPr>
          <p:spPr>
            <a:xfrm>
              <a:off x="3450850" y="1942955"/>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0" name="tx110"/>
            <p:cNvSpPr/>
            <p:nvPr/>
          </p:nvSpPr>
          <p:spPr>
            <a:xfrm>
              <a:off x="3498027" y="176707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1" name="tx111"/>
            <p:cNvSpPr/>
            <p:nvPr/>
          </p:nvSpPr>
          <p:spPr>
            <a:xfrm>
              <a:off x="3489177" y="15872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2" name="tx112"/>
            <p:cNvSpPr/>
            <p:nvPr/>
          </p:nvSpPr>
          <p:spPr>
            <a:xfrm>
              <a:off x="3502375" y="140940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3" name="tx113"/>
            <p:cNvSpPr/>
            <p:nvPr/>
          </p:nvSpPr>
          <p:spPr>
            <a:xfrm>
              <a:off x="3548285" y="1231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4" name="tx114"/>
            <p:cNvSpPr/>
            <p:nvPr/>
          </p:nvSpPr>
          <p:spPr>
            <a:xfrm>
              <a:off x="371679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5" name="rc115"/>
            <p:cNvSpPr/>
            <p:nvPr/>
          </p:nvSpPr>
          <p:spPr>
            <a:xfrm>
              <a:off x="2275410" y="875080"/>
              <a:ext cx="1861912" cy="4597772"/>
            </a:xfrm>
            <a:prstGeom prst="rect">
              <a:avLst/>
            </a:prstGeom>
            <a:ln w="13550" cap="rnd">
              <a:solidFill>
                <a:srgbClr val="999999">
                  <a:alpha val="100000"/>
                </a:srgbClr>
              </a:solidFill>
              <a:prstDash val="solid"/>
              <a:round/>
            </a:ln>
          </p:spPr>
          <p:txBody>
            <a:bodyPr/>
            <a:lstStyle/>
            <a:p/>
          </p:txBody>
        </p:sp>
        <p:sp>
          <p:nvSpPr>
            <p:cNvPr id="116" name="pl116"/>
            <p:cNvSpPr/>
            <p:nvPr/>
          </p:nvSpPr>
          <p:spPr>
            <a:xfrm>
              <a:off x="42246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815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4068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997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4206912" y="5085999"/>
              <a:ext cx="1861912" cy="177863"/>
            </a:xfrm>
            <a:prstGeom prst="rect">
              <a:avLst/>
            </a:prstGeom>
            <a:solidFill>
              <a:srgbClr val="D9D9D9">
                <a:alpha val="60000"/>
              </a:srgbClr>
            </a:solidFill>
          </p:spPr>
          <p:txBody>
            <a:bodyPr/>
            <a:lstStyle/>
            <a:p/>
          </p:txBody>
        </p:sp>
        <p:sp>
          <p:nvSpPr>
            <p:cNvPr id="121" name="pl121"/>
            <p:cNvSpPr/>
            <p:nvPr/>
          </p:nvSpPr>
          <p:spPr>
            <a:xfrm>
              <a:off x="52590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2" name="tx122"/>
            <p:cNvSpPr/>
            <p:nvPr/>
          </p:nvSpPr>
          <p:spPr>
            <a:xfrm>
              <a:off x="47888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3" name="pt123"/>
            <p:cNvSpPr/>
            <p:nvPr/>
          </p:nvSpPr>
          <p:spPr>
            <a:xfrm>
              <a:off x="4323638" y="512615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4" name="pt124"/>
            <p:cNvSpPr/>
            <p:nvPr/>
          </p:nvSpPr>
          <p:spPr>
            <a:xfrm>
              <a:off x="4796505" y="49482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5" name="pt125"/>
            <p:cNvSpPr/>
            <p:nvPr/>
          </p:nvSpPr>
          <p:spPr>
            <a:xfrm>
              <a:off x="4914722" y="47704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6" name="pt126"/>
            <p:cNvSpPr/>
            <p:nvPr/>
          </p:nvSpPr>
          <p:spPr>
            <a:xfrm>
              <a:off x="5003384" y="459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7" name="pt127"/>
            <p:cNvSpPr/>
            <p:nvPr/>
          </p:nvSpPr>
          <p:spPr>
            <a:xfrm>
              <a:off x="5032938" y="44146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5032938" y="423683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5032938" y="4058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5210264" y="3881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1" name="pt131"/>
            <p:cNvSpPr/>
            <p:nvPr/>
          </p:nvSpPr>
          <p:spPr>
            <a:xfrm>
              <a:off x="5239818" y="370324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2" name="pt132"/>
            <p:cNvSpPr/>
            <p:nvPr/>
          </p:nvSpPr>
          <p:spPr>
            <a:xfrm>
              <a:off x="5358034" y="3525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5387589" y="33475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4" name="pt134"/>
            <p:cNvSpPr/>
            <p:nvPr/>
          </p:nvSpPr>
          <p:spPr>
            <a:xfrm>
              <a:off x="5417143" y="31696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5" name="pt135"/>
            <p:cNvSpPr/>
            <p:nvPr/>
          </p:nvSpPr>
          <p:spPr>
            <a:xfrm>
              <a:off x="5446697" y="29917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5446697" y="28139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5476251" y="26360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5476251" y="24582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5564914" y="22803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5564914" y="21024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5653576" y="19246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2" name="pt142"/>
            <p:cNvSpPr/>
            <p:nvPr/>
          </p:nvSpPr>
          <p:spPr>
            <a:xfrm>
              <a:off x="5683130" y="17467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3" name="pt143"/>
            <p:cNvSpPr/>
            <p:nvPr/>
          </p:nvSpPr>
          <p:spPr>
            <a:xfrm>
              <a:off x="5683130" y="15688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4" name="pt144"/>
            <p:cNvSpPr/>
            <p:nvPr/>
          </p:nvSpPr>
          <p:spPr>
            <a:xfrm>
              <a:off x="5771793" y="13910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5771793" y="12131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586045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tx147"/>
            <p:cNvSpPr/>
            <p:nvPr/>
          </p:nvSpPr>
          <p:spPr>
            <a:xfrm>
              <a:off x="4520186" y="5144537"/>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48" name="tx148"/>
            <p:cNvSpPr/>
            <p:nvPr/>
          </p:nvSpPr>
          <p:spPr>
            <a:xfrm>
              <a:off x="4993053" y="496667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49" name="tx149"/>
            <p:cNvSpPr/>
            <p:nvPr/>
          </p:nvSpPr>
          <p:spPr>
            <a:xfrm>
              <a:off x="5111270" y="4788810"/>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0" name="tx150"/>
            <p:cNvSpPr/>
            <p:nvPr/>
          </p:nvSpPr>
          <p:spPr>
            <a:xfrm>
              <a:off x="5199932" y="461094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1" name="tx151"/>
            <p:cNvSpPr/>
            <p:nvPr/>
          </p:nvSpPr>
          <p:spPr>
            <a:xfrm>
              <a:off x="5229487" y="44350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2" name="tx152"/>
            <p:cNvSpPr/>
            <p:nvPr/>
          </p:nvSpPr>
          <p:spPr>
            <a:xfrm>
              <a:off x="5229487" y="425518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3" name="tx153"/>
            <p:cNvSpPr/>
            <p:nvPr/>
          </p:nvSpPr>
          <p:spPr>
            <a:xfrm>
              <a:off x="5229487" y="407735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4" name="tx154"/>
            <p:cNvSpPr/>
            <p:nvPr/>
          </p:nvSpPr>
          <p:spPr>
            <a:xfrm>
              <a:off x="5406812" y="389949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5" name="tx155"/>
            <p:cNvSpPr/>
            <p:nvPr/>
          </p:nvSpPr>
          <p:spPr>
            <a:xfrm>
              <a:off x="5436366" y="372356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6" name="tx156"/>
            <p:cNvSpPr/>
            <p:nvPr/>
          </p:nvSpPr>
          <p:spPr>
            <a:xfrm>
              <a:off x="5077960" y="3540272"/>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57" name="tx157"/>
            <p:cNvSpPr/>
            <p:nvPr/>
          </p:nvSpPr>
          <p:spPr>
            <a:xfrm>
              <a:off x="5107553" y="3365902"/>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58" name="tx158"/>
            <p:cNvSpPr/>
            <p:nvPr/>
          </p:nvSpPr>
          <p:spPr>
            <a:xfrm>
              <a:off x="5163503" y="318997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59" name="tx159"/>
            <p:cNvSpPr/>
            <p:nvPr/>
          </p:nvSpPr>
          <p:spPr>
            <a:xfrm>
              <a:off x="5215182" y="301017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0" name="tx160"/>
            <p:cNvSpPr/>
            <p:nvPr/>
          </p:nvSpPr>
          <p:spPr>
            <a:xfrm>
              <a:off x="5166622" y="2832311"/>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1" name="tx161"/>
            <p:cNvSpPr/>
            <p:nvPr/>
          </p:nvSpPr>
          <p:spPr>
            <a:xfrm>
              <a:off x="5196177" y="265440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2" name="tx162"/>
            <p:cNvSpPr/>
            <p:nvPr/>
          </p:nvSpPr>
          <p:spPr>
            <a:xfrm>
              <a:off x="5205066" y="2478525"/>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3" name="tx163"/>
            <p:cNvSpPr/>
            <p:nvPr/>
          </p:nvSpPr>
          <p:spPr>
            <a:xfrm>
              <a:off x="5298076" y="230066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4" name="tx164"/>
            <p:cNvSpPr/>
            <p:nvPr/>
          </p:nvSpPr>
          <p:spPr>
            <a:xfrm>
              <a:off x="5311312" y="212085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5" name="tx165"/>
            <p:cNvSpPr/>
            <p:nvPr/>
          </p:nvSpPr>
          <p:spPr>
            <a:xfrm>
              <a:off x="5382352" y="1942955"/>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6" name="tx166"/>
            <p:cNvSpPr/>
            <p:nvPr/>
          </p:nvSpPr>
          <p:spPr>
            <a:xfrm>
              <a:off x="5429529" y="176707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67" name="tx167"/>
            <p:cNvSpPr/>
            <p:nvPr/>
          </p:nvSpPr>
          <p:spPr>
            <a:xfrm>
              <a:off x="5433876" y="15872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68" name="tx168"/>
            <p:cNvSpPr/>
            <p:nvPr/>
          </p:nvSpPr>
          <p:spPr>
            <a:xfrm>
              <a:off x="5509341" y="1409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69" name="tx169"/>
            <p:cNvSpPr/>
            <p:nvPr/>
          </p:nvSpPr>
          <p:spPr>
            <a:xfrm>
              <a:off x="5509341" y="1231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0" name="tx170"/>
            <p:cNvSpPr/>
            <p:nvPr/>
          </p:nvSpPr>
          <p:spPr>
            <a:xfrm>
              <a:off x="558919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1" name="rc171"/>
            <p:cNvSpPr/>
            <p:nvPr/>
          </p:nvSpPr>
          <p:spPr>
            <a:xfrm>
              <a:off x="4206912" y="875080"/>
              <a:ext cx="1861912" cy="4597772"/>
            </a:xfrm>
            <a:prstGeom prst="rect">
              <a:avLst/>
            </a:prstGeom>
            <a:ln w="13550" cap="rnd">
              <a:solidFill>
                <a:srgbClr val="999999">
                  <a:alpha val="100000"/>
                </a:srgbClr>
              </a:solidFill>
              <a:prstDash val="solid"/>
              <a:round/>
            </a:ln>
          </p:spPr>
          <p:txBody>
            <a:bodyPr/>
            <a:lstStyle/>
            <a:p/>
          </p:txBody>
        </p:sp>
        <p:sp>
          <p:nvSpPr>
            <p:cNvPr id="172" name="pl172"/>
            <p:cNvSpPr/>
            <p:nvPr/>
          </p:nvSpPr>
          <p:spPr>
            <a:xfrm>
              <a:off x="61561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747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3383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29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6138414" y="5085999"/>
              <a:ext cx="1861912" cy="177863"/>
            </a:xfrm>
            <a:prstGeom prst="rect">
              <a:avLst/>
            </a:prstGeom>
            <a:solidFill>
              <a:srgbClr val="D9D9D9">
                <a:alpha val="60000"/>
              </a:srgbClr>
            </a:solidFill>
          </p:spPr>
          <p:txBody>
            <a:bodyPr/>
            <a:lstStyle/>
            <a:p/>
          </p:txBody>
        </p:sp>
        <p:sp>
          <p:nvSpPr>
            <p:cNvPr id="177" name="pl177"/>
            <p:cNvSpPr/>
            <p:nvPr/>
          </p:nvSpPr>
          <p:spPr>
            <a:xfrm>
              <a:off x="686544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78" name="tx178"/>
            <p:cNvSpPr/>
            <p:nvPr/>
          </p:nvSpPr>
          <p:spPr>
            <a:xfrm>
              <a:off x="63952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79" name="pt179"/>
            <p:cNvSpPr/>
            <p:nvPr/>
          </p:nvSpPr>
          <p:spPr>
            <a:xfrm>
              <a:off x="6225586" y="512615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0" name="pt180"/>
            <p:cNvSpPr/>
            <p:nvPr/>
          </p:nvSpPr>
          <p:spPr>
            <a:xfrm>
              <a:off x="6373357" y="494829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1" name="pt181"/>
            <p:cNvSpPr/>
            <p:nvPr/>
          </p:nvSpPr>
          <p:spPr>
            <a:xfrm>
              <a:off x="6550682" y="47704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2" name="pt182"/>
            <p:cNvSpPr/>
            <p:nvPr/>
          </p:nvSpPr>
          <p:spPr>
            <a:xfrm>
              <a:off x="6580236" y="459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3" name="pt183"/>
            <p:cNvSpPr/>
            <p:nvPr/>
          </p:nvSpPr>
          <p:spPr>
            <a:xfrm>
              <a:off x="6580236" y="44146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6639344" y="42368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6757561" y="4058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6" name="pt186"/>
            <p:cNvSpPr/>
            <p:nvPr/>
          </p:nvSpPr>
          <p:spPr>
            <a:xfrm>
              <a:off x="6757561" y="38811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7" name="pt187"/>
            <p:cNvSpPr/>
            <p:nvPr/>
          </p:nvSpPr>
          <p:spPr>
            <a:xfrm>
              <a:off x="6934886" y="37032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6934886" y="352538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6964440" y="33475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7141765" y="31696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7230428" y="299179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7319090" y="28139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3" name="pt193"/>
            <p:cNvSpPr/>
            <p:nvPr/>
          </p:nvSpPr>
          <p:spPr>
            <a:xfrm>
              <a:off x="7348645" y="26360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4" name="pt194"/>
            <p:cNvSpPr/>
            <p:nvPr/>
          </p:nvSpPr>
          <p:spPr>
            <a:xfrm>
              <a:off x="7348645" y="24582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7437307" y="22803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7496415" y="21024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7525970" y="1924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7585078" y="17467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7644186" y="15688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7673740" y="13910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7673740" y="12131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773284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tx203"/>
            <p:cNvSpPr/>
            <p:nvPr/>
          </p:nvSpPr>
          <p:spPr>
            <a:xfrm>
              <a:off x="6422134" y="5144537"/>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4" name="tx204"/>
            <p:cNvSpPr/>
            <p:nvPr/>
          </p:nvSpPr>
          <p:spPr>
            <a:xfrm>
              <a:off x="6569905" y="496861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5" name="tx205"/>
            <p:cNvSpPr/>
            <p:nvPr/>
          </p:nvSpPr>
          <p:spPr>
            <a:xfrm>
              <a:off x="6747230" y="47887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6" name="tx206"/>
            <p:cNvSpPr/>
            <p:nvPr/>
          </p:nvSpPr>
          <p:spPr>
            <a:xfrm>
              <a:off x="6776784" y="461094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07" name="tx207"/>
            <p:cNvSpPr/>
            <p:nvPr/>
          </p:nvSpPr>
          <p:spPr>
            <a:xfrm>
              <a:off x="6776784" y="443308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8" name="tx208"/>
            <p:cNvSpPr/>
            <p:nvPr/>
          </p:nvSpPr>
          <p:spPr>
            <a:xfrm>
              <a:off x="6835892" y="425521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9" name="tx209"/>
            <p:cNvSpPr/>
            <p:nvPr/>
          </p:nvSpPr>
          <p:spPr>
            <a:xfrm>
              <a:off x="6954109" y="4073862"/>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0" name="tx210"/>
            <p:cNvSpPr/>
            <p:nvPr/>
          </p:nvSpPr>
          <p:spPr>
            <a:xfrm>
              <a:off x="6954109" y="3899492"/>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1" name="tx211"/>
            <p:cNvSpPr/>
            <p:nvPr/>
          </p:nvSpPr>
          <p:spPr>
            <a:xfrm>
              <a:off x="7131434" y="372162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2" name="tx212"/>
            <p:cNvSpPr/>
            <p:nvPr/>
          </p:nvSpPr>
          <p:spPr>
            <a:xfrm>
              <a:off x="7131434" y="35457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3" name="tx213"/>
            <p:cNvSpPr/>
            <p:nvPr/>
          </p:nvSpPr>
          <p:spPr>
            <a:xfrm>
              <a:off x="7160988" y="33659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4" name="tx214"/>
            <p:cNvSpPr/>
            <p:nvPr/>
          </p:nvSpPr>
          <p:spPr>
            <a:xfrm>
              <a:off x="7338313" y="3188038"/>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5" name="tx215"/>
            <p:cNvSpPr/>
            <p:nvPr/>
          </p:nvSpPr>
          <p:spPr>
            <a:xfrm>
              <a:off x="7426976" y="30101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6" name="tx216"/>
            <p:cNvSpPr/>
            <p:nvPr/>
          </p:nvSpPr>
          <p:spPr>
            <a:xfrm>
              <a:off x="7047866" y="283227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17" name="tx217"/>
            <p:cNvSpPr/>
            <p:nvPr/>
          </p:nvSpPr>
          <p:spPr>
            <a:xfrm>
              <a:off x="7095004" y="26563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18" name="tx218"/>
            <p:cNvSpPr/>
            <p:nvPr/>
          </p:nvSpPr>
          <p:spPr>
            <a:xfrm>
              <a:off x="7081807" y="2478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9" name="tx219"/>
            <p:cNvSpPr/>
            <p:nvPr/>
          </p:nvSpPr>
          <p:spPr>
            <a:xfrm>
              <a:off x="7157233" y="22986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0" name="tx220"/>
            <p:cNvSpPr/>
            <p:nvPr/>
          </p:nvSpPr>
          <p:spPr>
            <a:xfrm>
              <a:off x="7242814" y="212085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1" name="tx221"/>
            <p:cNvSpPr/>
            <p:nvPr/>
          </p:nvSpPr>
          <p:spPr>
            <a:xfrm>
              <a:off x="7272368" y="194493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2" name="tx222"/>
            <p:cNvSpPr/>
            <p:nvPr/>
          </p:nvSpPr>
          <p:spPr>
            <a:xfrm>
              <a:off x="7335824" y="176513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3" name="tx223"/>
            <p:cNvSpPr/>
            <p:nvPr/>
          </p:nvSpPr>
          <p:spPr>
            <a:xfrm>
              <a:off x="7381735" y="15872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4" name="tx224"/>
            <p:cNvSpPr/>
            <p:nvPr/>
          </p:nvSpPr>
          <p:spPr>
            <a:xfrm>
              <a:off x="7402477" y="140940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5" name="tx225"/>
            <p:cNvSpPr/>
            <p:nvPr/>
          </p:nvSpPr>
          <p:spPr>
            <a:xfrm>
              <a:off x="7402555" y="1233480"/>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26" name="tx226"/>
            <p:cNvSpPr/>
            <p:nvPr/>
          </p:nvSpPr>
          <p:spPr>
            <a:xfrm>
              <a:off x="747039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27" name="rc227"/>
            <p:cNvSpPr/>
            <p:nvPr/>
          </p:nvSpPr>
          <p:spPr>
            <a:xfrm>
              <a:off x="6138414" y="875080"/>
              <a:ext cx="1861912" cy="4597772"/>
            </a:xfrm>
            <a:prstGeom prst="rect">
              <a:avLst/>
            </a:prstGeom>
            <a:ln w="13550" cap="rnd">
              <a:solidFill>
                <a:srgbClr val="999999">
                  <a:alpha val="100000"/>
                </a:srgbClr>
              </a:solidFill>
              <a:prstDash val="solid"/>
              <a:round/>
            </a:ln>
          </p:spPr>
          <p:txBody>
            <a:bodyPr/>
            <a:lstStyle/>
            <a:p/>
          </p:txBody>
        </p:sp>
        <p:sp>
          <p:nvSpPr>
            <p:cNvPr id="228" name="pl228"/>
            <p:cNvSpPr/>
            <p:nvPr/>
          </p:nvSpPr>
          <p:spPr>
            <a:xfrm>
              <a:off x="80876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78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92698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986089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2" name="rc232"/>
            <p:cNvSpPr/>
            <p:nvPr/>
          </p:nvSpPr>
          <p:spPr>
            <a:xfrm>
              <a:off x="8069916" y="5049514"/>
              <a:ext cx="1861912" cy="214348"/>
            </a:xfrm>
            <a:prstGeom prst="rect">
              <a:avLst/>
            </a:prstGeom>
            <a:solidFill>
              <a:srgbClr val="D9D9D9">
                <a:alpha val="60000"/>
              </a:srgbClr>
            </a:solidFill>
          </p:spPr>
          <p:txBody>
            <a:bodyPr/>
            <a:lstStyle/>
            <a:p/>
          </p:txBody>
        </p:sp>
        <p:sp>
          <p:nvSpPr>
            <p:cNvPr id="233" name="pl233"/>
            <p:cNvSpPr/>
            <p:nvPr/>
          </p:nvSpPr>
          <p:spPr>
            <a:xfrm>
              <a:off x="888561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4" name="tx234"/>
            <p:cNvSpPr/>
            <p:nvPr/>
          </p:nvSpPr>
          <p:spPr>
            <a:xfrm>
              <a:off x="841539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235" name="pt235"/>
            <p:cNvSpPr/>
            <p:nvPr/>
          </p:nvSpPr>
          <p:spPr>
            <a:xfrm>
              <a:off x="8186642" y="51079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6" name="pt236"/>
            <p:cNvSpPr/>
            <p:nvPr/>
          </p:nvSpPr>
          <p:spPr>
            <a:xfrm>
              <a:off x="8304859"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7" name="pt237"/>
            <p:cNvSpPr/>
            <p:nvPr/>
          </p:nvSpPr>
          <p:spPr>
            <a:xfrm>
              <a:off x="8600400" y="46792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8" name="pt238"/>
            <p:cNvSpPr/>
            <p:nvPr/>
          </p:nvSpPr>
          <p:spPr>
            <a:xfrm>
              <a:off x="8689063" y="44648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9" name="pt239"/>
            <p:cNvSpPr/>
            <p:nvPr/>
          </p:nvSpPr>
          <p:spPr>
            <a:xfrm>
              <a:off x="8718617"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0" name="pt240"/>
            <p:cNvSpPr/>
            <p:nvPr/>
          </p:nvSpPr>
          <p:spPr>
            <a:xfrm>
              <a:off x="8748171" y="40361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9221038"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9250592"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9280146" y="33931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9280146" y="31787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9368809" y="29644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9368809" y="27500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9398363" y="25357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9427917" y="2321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9487026" y="21070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9516580" y="18926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1" name="pt251"/>
            <p:cNvSpPr/>
            <p:nvPr/>
          </p:nvSpPr>
          <p:spPr>
            <a:xfrm>
              <a:off x="9546134" y="16783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2" name="pt252"/>
            <p:cNvSpPr/>
            <p:nvPr/>
          </p:nvSpPr>
          <p:spPr>
            <a:xfrm>
              <a:off x="9546134" y="14639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9605242" y="12496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972345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tx255"/>
            <p:cNvSpPr/>
            <p:nvPr/>
          </p:nvSpPr>
          <p:spPr>
            <a:xfrm>
              <a:off x="8383190" y="5126294"/>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56" name="tx256"/>
            <p:cNvSpPr/>
            <p:nvPr/>
          </p:nvSpPr>
          <p:spPr>
            <a:xfrm>
              <a:off x="8501407" y="491194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8796948" y="469759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8" name="tx258"/>
            <p:cNvSpPr/>
            <p:nvPr/>
          </p:nvSpPr>
          <p:spPr>
            <a:xfrm>
              <a:off x="8885611" y="448324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9" name="tx259"/>
            <p:cNvSpPr/>
            <p:nvPr/>
          </p:nvSpPr>
          <p:spPr>
            <a:xfrm>
              <a:off x="8915165" y="426886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0" name="tx260"/>
            <p:cNvSpPr/>
            <p:nvPr/>
          </p:nvSpPr>
          <p:spPr>
            <a:xfrm>
              <a:off x="8944719" y="405649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61" name="tx261"/>
            <p:cNvSpPr/>
            <p:nvPr/>
          </p:nvSpPr>
          <p:spPr>
            <a:xfrm>
              <a:off x="8967398" y="384214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2" name="tx262"/>
            <p:cNvSpPr/>
            <p:nvPr/>
          </p:nvSpPr>
          <p:spPr>
            <a:xfrm>
              <a:off x="9019078" y="36277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63" name="tx263"/>
            <p:cNvSpPr/>
            <p:nvPr/>
          </p:nvSpPr>
          <p:spPr>
            <a:xfrm>
              <a:off x="9000111" y="3411508"/>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4" name="tx264"/>
            <p:cNvSpPr/>
            <p:nvPr/>
          </p:nvSpPr>
          <p:spPr>
            <a:xfrm>
              <a:off x="9000072" y="3197159"/>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5" name="tx265"/>
            <p:cNvSpPr/>
            <p:nvPr/>
          </p:nvSpPr>
          <p:spPr>
            <a:xfrm>
              <a:off x="9088734" y="298277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6" name="tx266"/>
            <p:cNvSpPr/>
            <p:nvPr/>
          </p:nvSpPr>
          <p:spPr>
            <a:xfrm>
              <a:off x="9097623" y="2770403"/>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67" name="tx267"/>
            <p:cNvSpPr/>
            <p:nvPr/>
          </p:nvSpPr>
          <p:spPr>
            <a:xfrm>
              <a:off x="9144762" y="25541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8" name="tx268"/>
            <p:cNvSpPr/>
            <p:nvPr/>
          </p:nvSpPr>
          <p:spPr>
            <a:xfrm>
              <a:off x="9161079" y="234170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9" name="tx269"/>
            <p:cNvSpPr/>
            <p:nvPr/>
          </p:nvSpPr>
          <p:spPr>
            <a:xfrm>
              <a:off x="9215801" y="2125379"/>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0" name="tx270"/>
            <p:cNvSpPr/>
            <p:nvPr/>
          </p:nvSpPr>
          <p:spPr>
            <a:xfrm>
              <a:off x="9245317" y="19110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71" name="tx271"/>
            <p:cNvSpPr/>
            <p:nvPr/>
          </p:nvSpPr>
          <p:spPr>
            <a:xfrm>
              <a:off x="9292533" y="169866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2" name="tx272"/>
            <p:cNvSpPr/>
            <p:nvPr/>
          </p:nvSpPr>
          <p:spPr>
            <a:xfrm>
              <a:off x="9283682" y="148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73" name="tx273"/>
            <p:cNvSpPr/>
            <p:nvPr/>
          </p:nvSpPr>
          <p:spPr>
            <a:xfrm>
              <a:off x="9355988" y="126802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4" name="tx274"/>
            <p:cNvSpPr/>
            <p:nvPr/>
          </p:nvSpPr>
          <p:spPr>
            <a:xfrm>
              <a:off x="945219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5" name="rc275"/>
            <p:cNvSpPr/>
            <p:nvPr/>
          </p:nvSpPr>
          <p:spPr>
            <a:xfrm>
              <a:off x="8069916" y="875080"/>
              <a:ext cx="1861912" cy="4597772"/>
            </a:xfrm>
            <a:prstGeom prst="rect">
              <a:avLst/>
            </a:prstGeom>
            <a:ln w="13550" cap="rnd">
              <a:solidFill>
                <a:srgbClr val="999999">
                  <a:alpha val="100000"/>
                </a:srgbClr>
              </a:solidFill>
              <a:prstDash val="solid"/>
              <a:round/>
            </a:ln>
          </p:spPr>
          <p:txBody>
            <a:bodyPr/>
            <a:lstStyle/>
            <a:p/>
          </p:txBody>
        </p:sp>
        <p:sp>
          <p:nvSpPr>
            <p:cNvPr id="276" name="pl276"/>
            <p:cNvSpPr/>
            <p:nvPr/>
          </p:nvSpPr>
          <p:spPr>
            <a:xfrm>
              <a:off x="100191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1061023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112013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117924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0" name="rc280"/>
            <p:cNvSpPr/>
            <p:nvPr/>
          </p:nvSpPr>
          <p:spPr>
            <a:xfrm>
              <a:off x="10001418" y="5059970"/>
              <a:ext cx="1861912" cy="203892"/>
            </a:xfrm>
            <a:prstGeom prst="rect">
              <a:avLst/>
            </a:prstGeom>
            <a:solidFill>
              <a:srgbClr val="D9D9D9">
                <a:alpha val="60000"/>
              </a:srgbClr>
            </a:solidFill>
          </p:spPr>
          <p:txBody>
            <a:bodyPr/>
            <a:lstStyle/>
            <a:p/>
          </p:txBody>
        </p:sp>
        <p:sp>
          <p:nvSpPr>
            <p:cNvPr id="281" name="pl281"/>
            <p:cNvSpPr/>
            <p:nvPr/>
          </p:nvSpPr>
          <p:spPr>
            <a:xfrm>
              <a:off x="1069889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2" name="tx282"/>
            <p:cNvSpPr/>
            <p:nvPr/>
          </p:nvSpPr>
          <p:spPr>
            <a:xfrm>
              <a:off x="1022868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283" name="pt283"/>
            <p:cNvSpPr/>
            <p:nvPr/>
          </p:nvSpPr>
          <p:spPr>
            <a:xfrm>
              <a:off x="9999927" y="51131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10236361" y="49092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10384131" y="47053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10413686" y="45014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10413686" y="429757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10443240" y="4093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10620565" y="3889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0" name="pt290"/>
            <p:cNvSpPr/>
            <p:nvPr/>
          </p:nvSpPr>
          <p:spPr>
            <a:xfrm>
              <a:off x="10620565" y="368589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1" name="pt291"/>
            <p:cNvSpPr/>
            <p:nvPr/>
          </p:nvSpPr>
          <p:spPr>
            <a:xfrm>
              <a:off x="10709227" y="34820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2" name="pt292"/>
            <p:cNvSpPr/>
            <p:nvPr/>
          </p:nvSpPr>
          <p:spPr>
            <a:xfrm>
              <a:off x="10856998" y="32781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3" name="pt293"/>
            <p:cNvSpPr/>
            <p:nvPr/>
          </p:nvSpPr>
          <p:spPr>
            <a:xfrm>
              <a:off x="10856998" y="30742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4" name="pt294"/>
            <p:cNvSpPr/>
            <p:nvPr/>
          </p:nvSpPr>
          <p:spPr>
            <a:xfrm>
              <a:off x="11004769" y="28703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5" name="pt295"/>
            <p:cNvSpPr/>
            <p:nvPr/>
          </p:nvSpPr>
          <p:spPr>
            <a:xfrm>
              <a:off x="11093431" y="26664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6" name="pt296"/>
            <p:cNvSpPr/>
            <p:nvPr/>
          </p:nvSpPr>
          <p:spPr>
            <a:xfrm>
              <a:off x="11152540" y="24625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7" name="pt297"/>
            <p:cNvSpPr/>
            <p:nvPr/>
          </p:nvSpPr>
          <p:spPr>
            <a:xfrm>
              <a:off x="11182094" y="22586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8" name="pt298"/>
            <p:cNvSpPr/>
            <p:nvPr/>
          </p:nvSpPr>
          <p:spPr>
            <a:xfrm>
              <a:off x="11211648" y="20547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9" name="pt299"/>
            <p:cNvSpPr/>
            <p:nvPr/>
          </p:nvSpPr>
          <p:spPr>
            <a:xfrm>
              <a:off x="11300311" y="18508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11300311" y="16469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11300311" y="14430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11477636" y="12391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pt303"/>
            <p:cNvSpPr/>
            <p:nvPr/>
          </p:nvSpPr>
          <p:spPr>
            <a:xfrm>
              <a:off x="1147763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4" name="tx304"/>
            <p:cNvSpPr/>
            <p:nvPr/>
          </p:nvSpPr>
          <p:spPr>
            <a:xfrm>
              <a:off x="10196475" y="513152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05" name="tx305"/>
            <p:cNvSpPr/>
            <p:nvPr/>
          </p:nvSpPr>
          <p:spPr>
            <a:xfrm>
              <a:off x="10432909" y="492957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6" name="tx306"/>
            <p:cNvSpPr/>
            <p:nvPr/>
          </p:nvSpPr>
          <p:spPr>
            <a:xfrm>
              <a:off x="10580679" y="472373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7" name="tx307"/>
            <p:cNvSpPr/>
            <p:nvPr/>
          </p:nvSpPr>
          <p:spPr>
            <a:xfrm>
              <a:off x="10610234" y="451984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10610234" y="431591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10639788" y="4112061"/>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10" name="tx310"/>
            <p:cNvSpPr/>
            <p:nvPr/>
          </p:nvSpPr>
          <p:spPr>
            <a:xfrm>
              <a:off x="10817113" y="3904675"/>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1" name="tx311"/>
            <p:cNvSpPr/>
            <p:nvPr/>
          </p:nvSpPr>
          <p:spPr>
            <a:xfrm>
              <a:off x="10817113" y="3704276"/>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12" name="tx312"/>
            <p:cNvSpPr/>
            <p:nvPr/>
          </p:nvSpPr>
          <p:spPr>
            <a:xfrm>
              <a:off x="10905775" y="3500384"/>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3" name="tx313"/>
            <p:cNvSpPr/>
            <p:nvPr/>
          </p:nvSpPr>
          <p:spPr>
            <a:xfrm>
              <a:off x="11053546" y="329649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14" name="tx314"/>
            <p:cNvSpPr/>
            <p:nvPr/>
          </p:nvSpPr>
          <p:spPr>
            <a:xfrm>
              <a:off x="11053546" y="30945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5" name="tx315"/>
            <p:cNvSpPr/>
            <p:nvPr/>
          </p:nvSpPr>
          <p:spPr>
            <a:xfrm>
              <a:off x="11201317" y="288870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6" name="tx316"/>
            <p:cNvSpPr/>
            <p:nvPr/>
          </p:nvSpPr>
          <p:spPr>
            <a:xfrm>
              <a:off x="11289980" y="2684814"/>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17" name="tx317"/>
            <p:cNvSpPr/>
            <p:nvPr/>
          </p:nvSpPr>
          <p:spPr>
            <a:xfrm>
              <a:off x="10881316" y="248088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8" name="tx318"/>
            <p:cNvSpPr/>
            <p:nvPr/>
          </p:nvSpPr>
          <p:spPr>
            <a:xfrm>
              <a:off x="10902020" y="2276991"/>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9" name="tx319"/>
            <p:cNvSpPr/>
            <p:nvPr/>
          </p:nvSpPr>
          <p:spPr>
            <a:xfrm>
              <a:off x="10944810" y="207507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0" name="tx320"/>
            <p:cNvSpPr/>
            <p:nvPr/>
          </p:nvSpPr>
          <p:spPr>
            <a:xfrm>
              <a:off x="11046709" y="1871186"/>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21" name="tx321"/>
            <p:cNvSpPr/>
            <p:nvPr/>
          </p:nvSpPr>
          <p:spPr>
            <a:xfrm>
              <a:off x="11046671" y="16672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22" name="tx322"/>
            <p:cNvSpPr/>
            <p:nvPr/>
          </p:nvSpPr>
          <p:spPr>
            <a:xfrm>
              <a:off x="11051057" y="146146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23" name="tx323"/>
            <p:cNvSpPr/>
            <p:nvPr/>
          </p:nvSpPr>
          <p:spPr>
            <a:xfrm>
              <a:off x="11206373" y="125756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4" name="tx324"/>
            <p:cNvSpPr/>
            <p:nvPr/>
          </p:nvSpPr>
          <p:spPr>
            <a:xfrm>
              <a:off x="11215184"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5" name="rc325"/>
            <p:cNvSpPr/>
            <p:nvPr/>
          </p:nvSpPr>
          <p:spPr>
            <a:xfrm>
              <a:off x="10001418" y="875080"/>
              <a:ext cx="1861912" cy="4597772"/>
            </a:xfrm>
            <a:prstGeom prst="rect">
              <a:avLst/>
            </a:prstGeom>
            <a:ln w="13550" cap="rnd">
              <a:solidFill>
                <a:srgbClr val="999999">
                  <a:alpha val="100000"/>
                </a:srgbClr>
              </a:solidFill>
              <a:prstDash val="solid"/>
              <a:round/>
            </a:ln>
          </p:spPr>
          <p:txBody>
            <a:bodyPr/>
            <a:lstStyle/>
            <a:p/>
          </p:txBody>
        </p:sp>
        <p:sp>
          <p:nvSpPr>
            <p:cNvPr id="326" name="rc32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7" name="tx32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(59%)</a:t>
              </a:r>
            </a:p>
          </p:txBody>
        </p:sp>
        <p:sp>
          <p:nvSpPr>
            <p:cNvPr id="328" name="rc32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9" name="tx32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(46%)</a:t>
              </a:r>
            </a:p>
          </p:txBody>
        </p:sp>
        <p:sp>
          <p:nvSpPr>
            <p:cNvPr id="330" name="rc33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1" name="tx33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(45%)</a:t>
              </a:r>
            </a:p>
          </p:txBody>
        </p:sp>
        <p:sp>
          <p:nvSpPr>
            <p:cNvPr id="332" name="rc33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3" name="tx333"/>
            <p:cNvSpPr/>
            <p:nvPr/>
          </p:nvSpPr>
          <p:spPr>
            <a:xfrm>
              <a:off x="6749534"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(44%)</a:t>
              </a:r>
            </a:p>
          </p:txBody>
        </p:sp>
        <p:sp>
          <p:nvSpPr>
            <p:cNvPr id="334" name="rc33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5" name="tx33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(45%)</a:t>
              </a:r>
            </a:p>
          </p:txBody>
        </p:sp>
        <p:sp>
          <p:nvSpPr>
            <p:cNvPr id="336" name="rc33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10659113"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(41%)</a:t>
              </a:r>
            </a:p>
          </p:txBody>
        </p:sp>
        <p:sp>
          <p:nvSpPr>
            <p:cNvPr id="338" name="pl338"/>
            <p:cNvSpPr/>
            <p:nvPr/>
          </p:nvSpPr>
          <p:spPr>
            <a:xfrm>
              <a:off x="343909"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39" name="pl339"/>
            <p:cNvSpPr/>
            <p:nvPr/>
          </p:nvSpPr>
          <p:spPr>
            <a:xfrm>
              <a:off x="3616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952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154380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213489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3" name="tx343"/>
            <p:cNvSpPr/>
            <p:nvPr/>
          </p:nvSpPr>
          <p:spPr>
            <a:xfrm rot="-5400000">
              <a:off x="29864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44" name="tx344"/>
            <p:cNvSpPr/>
            <p:nvPr/>
          </p:nvSpPr>
          <p:spPr>
            <a:xfrm rot="-5400000">
              <a:off x="8897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45" name="tx345"/>
            <p:cNvSpPr/>
            <p:nvPr/>
          </p:nvSpPr>
          <p:spPr>
            <a:xfrm rot="-5400000">
              <a:off x="14808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6" name="tx346"/>
            <p:cNvSpPr/>
            <p:nvPr/>
          </p:nvSpPr>
          <p:spPr>
            <a:xfrm rot="-5400000">
              <a:off x="20408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47" name="pl347"/>
            <p:cNvSpPr/>
            <p:nvPr/>
          </p:nvSpPr>
          <p:spPr>
            <a:xfrm>
              <a:off x="2275410"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48" name="pl348"/>
            <p:cNvSpPr/>
            <p:nvPr/>
          </p:nvSpPr>
          <p:spPr>
            <a:xfrm>
              <a:off x="2293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2884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347531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40663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2" name="tx352"/>
            <p:cNvSpPr/>
            <p:nvPr/>
          </p:nvSpPr>
          <p:spPr>
            <a:xfrm rot="-5400000">
              <a:off x="2230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53" name="tx353"/>
            <p:cNvSpPr/>
            <p:nvPr/>
          </p:nvSpPr>
          <p:spPr>
            <a:xfrm rot="-5400000">
              <a:off x="28212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54" name="tx354"/>
            <p:cNvSpPr/>
            <p:nvPr/>
          </p:nvSpPr>
          <p:spPr>
            <a:xfrm rot="-5400000">
              <a:off x="34123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55" name="tx355"/>
            <p:cNvSpPr/>
            <p:nvPr/>
          </p:nvSpPr>
          <p:spPr>
            <a:xfrm rot="-5400000">
              <a:off x="39723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6" name="pl356"/>
            <p:cNvSpPr/>
            <p:nvPr/>
          </p:nvSpPr>
          <p:spPr>
            <a:xfrm>
              <a:off x="4206912"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57" name="pl357"/>
            <p:cNvSpPr/>
            <p:nvPr/>
          </p:nvSpPr>
          <p:spPr>
            <a:xfrm>
              <a:off x="42246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4815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54068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5997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1" name="tx361"/>
            <p:cNvSpPr/>
            <p:nvPr/>
          </p:nvSpPr>
          <p:spPr>
            <a:xfrm rot="-5400000">
              <a:off x="41616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62" name="tx362"/>
            <p:cNvSpPr/>
            <p:nvPr/>
          </p:nvSpPr>
          <p:spPr>
            <a:xfrm rot="-5400000">
              <a:off x="47527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63" name="tx363"/>
            <p:cNvSpPr/>
            <p:nvPr/>
          </p:nvSpPr>
          <p:spPr>
            <a:xfrm rot="-5400000">
              <a:off x="534381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64" name="tx364"/>
            <p:cNvSpPr/>
            <p:nvPr/>
          </p:nvSpPr>
          <p:spPr>
            <a:xfrm rot="-5400000">
              <a:off x="59038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65" name="pl365"/>
            <p:cNvSpPr/>
            <p:nvPr/>
          </p:nvSpPr>
          <p:spPr>
            <a:xfrm>
              <a:off x="6138414"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6" name="pl366"/>
            <p:cNvSpPr/>
            <p:nvPr/>
          </p:nvSpPr>
          <p:spPr>
            <a:xfrm>
              <a:off x="61561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6747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73383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7929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0" name="tx370"/>
            <p:cNvSpPr/>
            <p:nvPr/>
          </p:nvSpPr>
          <p:spPr>
            <a:xfrm rot="-5400000">
              <a:off x="60931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1" name="tx371"/>
            <p:cNvSpPr/>
            <p:nvPr/>
          </p:nvSpPr>
          <p:spPr>
            <a:xfrm rot="-5400000">
              <a:off x="668422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72" name="tx372"/>
            <p:cNvSpPr/>
            <p:nvPr/>
          </p:nvSpPr>
          <p:spPr>
            <a:xfrm rot="-5400000">
              <a:off x="72753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73" name="tx373"/>
            <p:cNvSpPr/>
            <p:nvPr/>
          </p:nvSpPr>
          <p:spPr>
            <a:xfrm rot="-5400000">
              <a:off x="783531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74" name="pl374"/>
            <p:cNvSpPr/>
            <p:nvPr/>
          </p:nvSpPr>
          <p:spPr>
            <a:xfrm>
              <a:off x="8069916"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5" name="pl375"/>
            <p:cNvSpPr/>
            <p:nvPr/>
          </p:nvSpPr>
          <p:spPr>
            <a:xfrm>
              <a:off x="80876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8678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92698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8" name="pl378"/>
            <p:cNvSpPr/>
            <p:nvPr/>
          </p:nvSpPr>
          <p:spPr>
            <a:xfrm>
              <a:off x="986089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9" name="tx379"/>
            <p:cNvSpPr/>
            <p:nvPr/>
          </p:nvSpPr>
          <p:spPr>
            <a:xfrm rot="-5400000">
              <a:off x="80246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80" name="tx380"/>
            <p:cNvSpPr/>
            <p:nvPr/>
          </p:nvSpPr>
          <p:spPr>
            <a:xfrm rot="-5400000">
              <a:off x="86157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81" name="tx381"/>
            <p:cNvSpPr/>
            <p:nvPr/>
          </p:nvSpPr>
          <p:spPr>
            <a:xfrm rot="-5400000">
              <a:off x="920681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82" name="tx382"/>
            <p:cNvSpPr/>
            <p:nvPr/>
          </p:nvSpPr>
          <p:spPr>
            <a:xfrm rot="-5400000">
              <a:off x="976681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83" name="pl383"/>
            <p:cNvSpPr/>
            <p:nvPr/>
          </p:nvSpPr>
          <p:spPr>
            <a:xfrm>
              <a:off x="10001418"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4" name="pl384"/>
            <p:cNvSpPr/>
            <p:nvPr/>
          </p:nvSpPr>
          <p:spPr>
            <a:xfrm>
              <a:off x="100191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1061023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112013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7" name="pl387"/>
            <p:cNvSpPr/>
            <p:nvPr/>
          </p:nvSpPr>
          <p:spPr>
            <a:xfrm>
              <a:off x="117924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8" name="tx388"/>
            <p:cNvSpPr/>
            <p:nvPr/>
          </p:nvSpPr>
          <p:spPr>
            <a:xfrm rot="-5400000">
              <a:off x="9956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89" name="tx389"/>
            <p:cNvSpPr/>
            <p:nvPr/>
          </p:nvSpPr>
          <p:spPr>
            <a:xfrm rot="-5400000">
              <a:off x="10547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90" name="tx390"/>
            <p:cNvSpPr/>
            <p:nvPr/>
          </p:nvSpPr>
          <p:spPr>
            <a:xfrm rot="-5400000">
              <a:off x="1113831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91" name="tx391"/>
            <p:cNvSpPr/>
            <p:nvPr/>
          </p:nvSpPr>
          <p:spPr>
            <a:xfrm rot="-5400000">
              <a:off x="1169832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92" name="tx392"/>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3" name="tx393"/>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4" name="pt394"/>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7" name="pt397"/>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tx400"/>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01" name="tx401"/>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02" name="tx402"/>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03" name="tx403"/>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04" name="tx404"/>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05" name="tx405"/>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06" name="tx406"/>
            <p:cNvSpPr/>
            <p:nvPr/>
          </p:nvSpPr>
          <p:spPr>
            <a:xfrm>
              <a:off x="343909" y="398022"/>
              <a:ext cx="61220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407" name="tx407"/>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08" name="tx408"/>
            <p:cNvSpPr/>
            <p:nvPr/>
          </p:nvSpPr>
          <p:spPr>
            <a:xfrm>
              <a:off x="3091262" y="6568512"/>
              <a:ext cx="877206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caf)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0944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9633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832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6701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25701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184391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1" name="pl11"/>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7028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328978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87667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24635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966584" y="205046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 name="pl17"/>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11054" y="3869926"/>
              <a:ext cx="239399" cy="246070"/>
            </a:xfrm>
            <a:prstGeom prst="rect">
              <a:avLst/>
            </a:prstGeom>
            <a:solidFill>
              <a:srgbClr val="1CABE2">
                <a:alpha val="85098"/>
              </a:srgbClr>
            </a:solidFill>
          </p:spPr>
          <p:txBody>
            <a:bodyPr/>
            <a:lstStyle/>
            <a:p/>
          </p:txBody>
        </p:sp>
        <p:sp>
          <p:nvSpPr>
            <p:cNvPr id="29" name="rc29"/>
            <p:cNvSpPr/>
            <p:nvPr/>
          </p:nvSpPr>
          <p:spPr>
            <a:xfrm>
              <a:off x="1577053" y="3896171"/>
              <a:ext cx="239399" cy="219826"/>
            </a:xfrm>
            <a:prstGeom prst="rect">
              <a:avLst/>
            </a:prstGeom>
            <a:solidFill>
              <a:srgbClr val="1CABE2">
                <a:alpha val="85098"/>
              </a:srgbClr>
            </a:solidFill>
          </p:spPr>
          <p:txBody>
            <a:bodyPr/>
            <a:lstStyle/>
            <a:p/>
          </p:txBody>
        </p:sp>
        <p:sp>
          <p:nvSpPr>
            <p:cNvPr id="30" name="rc30"/>
            <p:cNvSpPr/>
            <p:nvPr/>
          </p:nvSpPr>
          <p:spPr>
            <a:xfrm>
              <a:off x="1843053" y="3893944"/>
              <a:ext cx="239399" cy="222052"/>
            </a:xfrm>
            <a:prstGeom prst="rect">
              <a:avLst/>
            </a:prstGeom>
            <a:solidFill>
              <a:srgbClr val="1CABE2">
                <a:alpha val="85098"/>
              </a:srgbClr>
            </a:solidFill>
          </p:spPr>
          <p:txBody>
            <a:bodyPr/>
            <a:lstStyle/>
            <a:p/>
          </p:txBody>
        </p:sp>
        <p:sp>
          <p:nvSpPr>
            <p:cNvPr id="31" name="rc31"/>
            <p:cNvSpPr/>
            <p:nvPr/>
          </p:nvSpPr>
          <p:spPr>
            <a:xfrm>
              <a:off x="2109053" y="3886612"/>
              <a:ext cx="239399" cy="229385"/>
            </a:xfrm>
            <a:prstGeom prst="rect">
              <a:avLst/>
            </a:prstGeom>
            <a:solidFill>
              <a:srgbClr val="1CABE2">
                <a:alpha val="85098"/>
              </a:srgbClr>
            </a:solidFill>
          </p:spPr>
          <p:txBody>
            <a:bodyPr/>
            <a:lstStyle/>
            <a:p/>
          </p:txBody>
        </p:sp>
        <p:sp>
          <p:nvSpPr>
            <p:cNvPr id="32" name="rc32"/>
            <p:cNvSpPr/>
            <p:nvPr/>
          </p:nvSpPr>
          <p:spPr>
            <a:xfrm>
              <a:off x="2375052" y="3875396"/>
              <a:ext cx="239399" cy="240601"/>
            </a:xfrm>
            <a:prstGeom prst="rect">
              <a:avLst/>
            </a:prstGeom>
            <a:solidFill>
              <a:srgbClr val="1CABE2">
                <a:alpha val="85098"/>
              </a:srgbClr>
            </a:solidFill>
          </p:spPr>
          <p:txBody>
            <a:bodyPr/>
            <a:lstStyle/>
            <a:p/>
          </p:txBody>
        </p:sp>
        <p:sp>
          <p:nvSpPr>
            <p:cNvPr id="33" name="rc33"/>
            <p:cNvSpPr/>
            <p:nvPr/>
          </p:nvSpPr>
          <p:spPr>
            <a:xfrm>
              <a:off x="2641052" y="3868208"/>
              <a:ext cx="239399" cy="247789"/>
            </a:xfrm>
            <a:prstGeom prst="rect">
              <a:avLst/>
            </a:prstGeom>
            <a:solidFill>
              <a:srgbClr val="1CABE2">
                <a:alpha val="85098"/>
              </a:srgbClr>
            </a:solidFill>
          </p:spPr>
          <p:txBody>
            <a:bodyPr/>
            <a:lstStyle/>
            <a:p/>
          </p:txBody>
        </p:sp>
        <p:sp>
          <p:nvSpPr>
            <p:cNvPr id="34" name="rc34"/>
            <p:cNvSpPr/>
            <p:nvPr/>
          </p:nvSpPr>
          <p:spPr>
            <a:xfrm>
              <a:off x="2907052" y="3860148"/>
              <a:ext cx="239399" cy="255849"/>
            </a:xfrm>
            <a:prstGeom prst="rect">
              <a:avLst/>
            </a:prstGeom>
            <a:solidFill>
              <a:srgbClr val="1CABE2">
                <a:alpha val="85098"/>
              </a:srgbClr>
            </a:solidFill>
          </p:spPr>
          <p:txBody>
            <a:bodyPr/>
            <a:lstStyle/>
            <a:p/>
          </p:txBody>
        </p:sp>
        <p:sp>
          <p:nvSpPr>
            <p:cNvPr id="35" name="rc35"/>
            <p:cNvSpPr/>
            <p:nvPr/>
          </p:nvSpPr>
          <p:spPr>
            <a:xfrm>
              <a:off x="3173051" y="3862019"/>
              <a:ext cx="239399" cy="253977"/>
            </a:xfrm>
            <a:prstGeom prst="rect">
              <a:avLst/>
            </a:prstGeom>
            <a:solidFill>
              <a:srgbClr val="1CABE2">
                <a:alpha val="85098"/>
              </a:srgbClr>
            </a:solidFill>
          </p:spPr>
          <p:txBody>
            <a:bodyPr/>
            <a:lstStyle/>
            <a:p/>
          </p:txBody>
        </p:sp>
        <p:sp>
          <p:nvSpPr>
            <p:cNvPr id="36" name="rc36"/>
            <p:cNvSpPr/>
            <p:nvPr/>
          </p:nvSpPr>
          <p:spPr>
            <a:xfrm>
              <a:off x="3439051" y="3854484"/>
              <a:ext cx="239399" cy="261512"/>
            </a:xfrm>
            <a:prstGeom prst="rect">
              <a:avLst/>
            </a:prstGeom>
            <a:solidFill>
              <a:srgbClr val="1CABE2">
                <a:alpha val="85098"/>
              </a:srgbClr>
            </a:solidFill>
          </p:spPr>
          <p:txBody>
            <a:bodyPr/>
            <a:lstStyle/>
            <a:p/>
          </p:txBody>
        </p:sp>
        <p:sp>
          <p:nvSpPr>
            <p:cNvPr id="37" name="rc37"/>
            <p:cNvSpPr/>
            <p:nvPr/>
          </p:nvSpPr>
          <p:spPr>
            <a:xfrm>
              <a:off x="3705050" y="3875540"/>
              <a:ext cx="239399" cy="240456"/>
            </a:xfrm>
            <a:prstGeom prst="rect">
              <a:avLst/>
            </a:prstGeom>
            <a:solidFill>
              <a:srgbClr val="1CABE2">
                <a:alpha val="85098"/>
              </a:srgbClr>
            </a:solidFill>
          </p:spPr>
          <p:txBody>
            <a:bodyPr/>
            <a:lstStyle/>
            <a:p/>
          </p:txBody>
        </p:sp>
        <p:sp>
          <p:nvSpPr>
            <p:cNvPr id="38" name="rc38"/>
            <p:cNvSpPr/>
            <p:nvPr/>
          </p:nvSpPr>
          <p:spPr>
            <a:xfrm>
              <a:off x="3971050" y="3859235"/>
              <a:ext cx="239399" cy="256762"/>
            </a:xfrm>
            <a:prstGeom prst="rect">
              <a:avLst/>
            </a:prstGeom>
            <a:solidFill>
              <a:srgbClr val="1CABE2">
                <a:alpha val="85098"/>
              </a:srgbClr>
            </a:solidFill>
          </p:spPr>
          <p:txBody>
            <a:bodyPr/>
            <a:lstStyle/>
            <a:p/>
          </p:txBody>
        </p:sp>
        <p:sp>
          <p:nvSpPr>
            <p:cNvPr id="39" name="rc39"/>
            <p:cNvSpPr/>
            <p:nvPr/>
          </p:nvSpPr>
          <p:spPr>
            <a:xfrm>
              <a:off x="4237050" y="3867840"/>
              <a:ext cx="239399" cy="248157"/>
            </a:xfrm>
            <a:prstGeom prst="rect">
              <a:avLst/>
            </a:prstGeom>
            <a:solidFill>
              <a:srgbClr val="1CABE2">
                <a:alpha val="85098"/>
              </a:srgbClr>
            </a:solidFill>
          </p:spPr>
          <p:txBody>
            <a:bodyPr/>
            <a:lstStyle/>
            <a:p/>
          </p:txBody>
        </p:sp>
        <p:sp>
          <p:nvSpPr>
            <p:cNvPr id="40" name="rc40"/>
            <p:cNvSpPr/>
            <p:nvPr/>
          </p:nvSpPr>
          <p:spPr>
            <a:xfrm>
              <a:off x="4503049" y="3841509"/>
              <a:ext cx="239399" cy="274488"/>
            </a:xfrm>
            <a:prstGeom prst="rect">
              <a:avLst/>
            </a:prstGeom>
            <a:solidFill>
              <a:srgbClr val="1CABE2">
                <a:alpha val="85098"/>
              </a:srgbClr>
            </a:solidFill>
          </p:spPr>
          <p:txBody>
            <a:bodyPr/>
            <a:lstStyle/>
            <a:p/>
          </p:txBody>
        </p:sp>
        <p:sp>
          <p:nvSpPr>
            <p:cNvPr id="41" name="rc41"/>
            <p:cNvSpPr/>
            <p:nvPr/>
          </p:nvSpPr>
          <p:spPr>
            <a:xfrm>
              <a:off x="4769049" y="3594008"/>
              <a:ext cx="239399" cy="521988"/>
            </a:xfrm>
            <a:prstGeom prst="rect">
              <a:avLst/>
            </a:prstGeom>
            <a:solidFill>
              <a:srgbClr val="1CABE2">
                <a:alpha val="85098"/>
              </a:srgbClr>
            </a:solidFill>
          </p:spPr>
          <p:txBody>
            <a:bodyPr/>
            <a:lstStyle/>
            <a:p/>
          </p:txBody>
        </p:sp>
        <p:sp>
          <p:nvSpPr>
            <p:cNvPr id="42" name="rc42"/>
            <p:cNvSpPr/>
            <p:nvPr/>
          </p:nvSpPr>
          <p:spPr>
            <a:xfrm>
              <a:off x="5035049" y="3800219"/>
              <a:ext cx="239399" cy="315778"/>
            </a:xfrm>
            <a:prstGeom prst="rect">
              <a:avLst/>
            </a:prstGeom>
            <a:solidFill>
              <a:srgbClr val="1CABE2">
                <a:alpha val="85098"/>
              </a:srgbClr>
            </a:solidFill>
          </p:spPr>
          <p:txBody>
            <a:bodyPr/>
            <a:lstStyle/>
            <a:p/>
          </p:txBody>
        </p:sp>
        <p:sp>
          <p:nvSpPr>
            <p:cNvPr id="43" name="rc43"/>
            <p:cNvSpPr/>
            <p:nvPr/>
          </p:nvSpPr>
          <p:spPr>
            <a:xfrm>
              <a:off x="5301048" y="3780658"/>
              <a:ext cx="239399" cy="335339"/>
            </a:xfrm>
            <a:prstGeom prst="rect">
              <a:avLst/>
            </a:prstGeom>
            <a:solidFill>
              <a:srgbClr val="1CABE2">
                <a:alpha val="85098"/>
              </a:srgbClr>
            </a:solidFill>
          </p:spPr>
          <p:txBody>
            <a:bodyPr/>
            <a:lstStyle/>
            <a:p/>
          </p:txBody>
        </p:sp>
        <p:sp>
          <p:nvSpPr>
            <p:cNvPr id="44" name="rc44"/>
            <p:cNvSpPr/>
            <p:nvPr/>
          </p:nvSpPr>
          <p:spPr>
            <a:xfrm>
              <a:off x="5567048" y="3750423"/>
              <a:ext cx="239399" cy="365574"/>
            </a:xfrm>
            <a:prstGeom prst="rect">
              <a:avLst/>
            </a:prstGeom>
            <a:solidFill>
              <a:srgbClr val="1CABE2">
                <a:alpha val="85098"/>
              </a:srgbClr>
            </a:solidFill>
          </p:spPr>
          <p:txBody>
            <a:bodyPr/>
            <a:lstStyle/>
            <a:p/>
          </p:txBody>
        </p:sp>
        <p:sp>
          <p:nvSpPr>
            <p:cNvPr id="45" name="rc45"/>
            <p:cNvSpPr/>
            <p:nvPr/>
          </p:nvSpPr>
          <p:spPr>
            <a:xfrm>
              <a:off x="5833047" y="3743615"/>
              <a:ext cx="239399" cy="372382"/>
            </a:xfrm>
            <a:prstGeom prst="rect">
              <a:avLst/>
            </a:prstGeom>
            <a:solidFill>
              <a:srgbClr val="1CABE2">
                <a:alpha val="85098"/>
              </a:srgbClr>
            </a:solidFill>
          </p:spPr>
          <p:txBody>
            <a:bodyPr/>
            <a:lstStyle/>
            <a:p/>
          </p:txBody>
        </p:sp>
        <p:sp>
          <p:nvSpPr>
            <p:cNvPr id="46" name="rc46"/>
            <p:cNvSpPr/>
            <p:nvPr/>
          </p:nvSpPr>
          <p:spPr>
            <a:xfrm>
              <a:off x="6099047" y="3715966"/>
              <a:ext cx="239399" cy="400031"/>
            </a:xfrm>
            <a:prstGeom prst="rect">
              <a:avLst/>
            </a:prstGeom>
            <a:solidFill>
              <a:srgbClr val="1CABE2">
                <a:alpha val="85098"/>
              </a:srgbClr>
            </a:solidFill>
          </p:spPr>
          <p:txBody>
            <a:bodyPr/>
            <a:lstStyle/>
            <a:p/>
          </p:txBody>
        </p:sp>
        <p:sp>
          <p:nvSpPr>
            <p:cNvPr id="47" name="rc47"/>
            <p:cNvSpPr/>
            <p:nvPr/>
          </p:nvSpPr>
          <p:spPr>
            <a:xfrm>
              <a:off x="6365047" y="3705299"/>
              <a:ext cx="239399" cy="410697"/>
            </a:xfrm>
            <a:prstGeom prst="rect">
              <a:avLst/>
            </a:prstGeom>
            <a:solidFill>
              <a:srgbClr val="1CABE2">
                <a:alpha val="85098"/>
              </a:srgbClr>
            </a:solidFill>
          </p:spPr>
          <p:txBody>
            <a:bodyPr/>
            <a:lstStyle/>
            <a:p/>
          </p:txBody>
        </p:sp>
        <p:sp>
          <p:nvSpPr>
            <p:cNvPr id="48" name="rc48"/>
            <p:cNvSpPr/>
            <p:nvPr/>
          </p:nvSpPr>
          <p:spPr>
            <a:xfrm>
              <a:off x="6631046" y="3662931"/>
              <a:ext cx="239399" cy="453066"/>
            </a:xfrm>
            <a:prstGeom prst="rect">
              <a:avLst/>
            </a:prstGeom>
            <a:solidFill>
              <a:srgbClr val="1CABE2">
                <a:alpha val="85098"/>
              </a:srgbClr>
            </a:solidFill>
          </p:spPr>
          <p:txBody>
            <a:bodyPr/>
            <a:lstStyle/>
            <a:p/>
          </p:txBody>
        </p:sp>
        <p:sp>
          <p:nvSpPr>
            <p:cNvPr id="49" name="rc49"/>
            <p:cNvSpPr/>
            <p:nvPr/>
          </p:nvSpPr>
          <p:spPr>
            <a:xfrm>
              <a:off x="6897046" y="3635687"/>
              <a:ext cx="239399" cy="480310"/>
            </a:xfrm>
            <a:prstGeom prst="rect">
              <a:avLst/>
            </a:prstGeom>
            <a:solidFill>
              <a:srgbClr val="1CABE2">
                <a:alpha val="85098"/>
              </a:srgbClr>
            </a:solidFill>
          </p:spPr>
          <p:txBody>
            <a:bodyPr/>
            <a:lstStyle/>
            <a:p/>
          </p:txBody>
        </p:sp>
        <p:sp>
          <p:nvSpPr>
            <p:cNvPr id="50" name="rc50"/>
            <p:cNvSpPr/>
            <p:nvPr/>
          </p:nvSpPr>
          <p:spPr>
            <a:xfrm>
              <a:off x="7163045" y="3649534"/>
              <a:ext cx="239399" cy="466463"/>
            </a:xfrm>
            <a:prstGeom prst="rect">
              <a:avLst/>
            </a:prstGeom>
            <a:solidFill>
              <a:srgbClr val="1CABE2">
                <a:alpha val="85098"/>
              </a:srgbClr>
            </a:solidFill>
          </p:spPr>
          <p:txBody>
            <a:bodyPr/>
            <a:lstStyle/>
            <a:p/>
          </p:txBody>
        </p:sp>
        <p:sp>
          <p:nvSpPr>
            <p:cNvPr id="51" name="rc51"/>
            <p:cNvSpPr/>
            <p:nvPr/>
          </p:nvSpPr>
          <p:spPr>
            <a:xfrm>
              <a:off x="7429045" y="3638149"/>
              <a:ext cx="239399" cy="477848"/>
            </a:xfrm>
            <a:prstGeom prst="rect">
              <a:avLst/>
            </a:prstGeom>
            <a:solidFill>
              <a:srgbClr val="1CABE2">
                <a:alpha val="85098"/>
              </a:srgbClr>
            </a:solidFill>
          </p:spPr>
          <p:txBody>
            <a:bodyPr/>
            <a:lstStyle/>
            <a:p/>
          </p:txBody>
        </p:sp>
        <p:sp>
          <p:nvSpPr>
            <p:cNvPr id="52" name="rc52"/>
            <p:cNvSpPr/>
            <p:nvPr/>
          </p:nvSpPr>
          <p:spPr>
            <a:xfrm>
              <a:off x="7695045" y="3652017"/>
              <a:ext cx="239399" cy="463980"/>
            </a:xfrm>
            <a:prstGeom prst="rect">
              <a:avLst/>
            </a:prstGeom>
            <a:solidFill>
              <a:srgbClr val="1CABE2">
                <a:alpha val="85098"/>
              </a:srgbClr>
            </a:solidFill>
          </p:spPr>
          <p:txBody>
            <a:bodyPr/>
            <a:lstStyle/>
            <a:p/>
          </p:txBody>
        </p:sp>
        <p:sp>
          <p:nvSpPr>
            <p:cNvPr id="53" name="rc53"/>
            <p:cNvSpPr/>
            <p:nvPr/>
          </p:nvSpPr>
          <p:spPr>
            <a:xfrm>
              <a:off x="7961044" y="3713239"/>
              <a:ext cx="239399" cy="402758"/>
            </a:xfrm>
            <a:prstGeom prst="rect">
              <a:avLst/>
            </a:prstGeom>
            <a:solidFill>
              <a:srgbClr val="1CABE2">
                <a:alpha val="85098"/>
              </a:srgbClr>
            </a:solidFill>
          </p:spPr>
          <p:txBody>
            <a:bodyPr/>
            <a:lstStyle/>
            <a:p/>
          </p:txBody>
        </p:sp>
        <p:sp>
          <p:nvSpPr>
            <p:cNvPr id="54" name="rc54"/>
            <p:cNvSpPr/>
            <p:nvPr/>
          </p:nvSpPr>
          <p:spPr>
            <a:xfrm>
              <a:off x="1311054" y="3728433"/>
              <a:ext cx="239399" cy="141493"/>
            </a:xfrm>
            <a:prstGeom prst="rect">
              <a:avLst/>
            </a:prstGeom>
            <a:solidFill>
              <a:srgbClr val="B3B3B3">
                <a:alpha val="85098"/>
              </a:srgbClr>
            </a:solidFill>
          </p:spPr>
          <p:txBody>
            <a:bodyPr/>
            <a:lstStyle/>
            <a:p/>
          </p:txBody>
        </p:sp>
        <p:sp>
          <p:nvSpPr>
            <p:cNvPr id="55" name="rc55"/>
            <p:cNvSpPr/>
            <p:nvPr/>
          </p:nvSpPr>
          <p:spPr>
            <a:xfrm>
              <a:off x="1577053" y="3739153"/>
              <a:ext cx="239399" cy="157017"/>
            </a:xfrm>
            <a:prstGeom prst="rect">
              <a:avLst/>
            </a:prstGeom>
            <a:solidFill>
              <a:srgbClr val="B3B3B3">
                <a:alpha val="85098"/>
              </a:srgbClr>
            </a:solidFill>
          </p:spPr>
          <p:txBody>
            <a:bodyPr/>
            <a:lstStyle/>
            <a:p/>
          </p:txBody>
        </p:sp>
        <p:sp>
          <p:nvSpPr>
            <p:cNvPr id="56" name="rc56"/>
            <p:cNvSpPr/>
            <p:nvPr/>
          </p:nvSpPr>
          <p:spPr>
            <a:xfrm>
              <a:off x="1843053" y="3760709"/>
              <a:ext cx="239399" cy="133235"/>
            </a:xfrm>
            <a:prstGeom prst="rect">
              <a:avLst/>
            </a:prstGeom>
            <a:solidFill>
              <a:srgbClr val="B3B3B3">
                <a:alpha val="85098"/>
              </a:srgbClr>
            </a:solidFill>
          </p:spPr>
          <p:txBody>
            <a:bodyPr/>
            <a:lstStyle/>
            <a:p/>
          </p:txBody>
        </p:sp>
        <p:sp>
          <p:nvSpPr>
            <p:cNvPr id="57" name="rc57"/>
            <p:cNvSpPr/>
            <p:nvPr/>
          </p:nvSpPr>
          <p:spPr>
            <a:xfrm>
              <a:off x="2109053" y="3768645"/>
              <a:ext cx="239399" cy="117966"/>
            </a:xfrm>
            <a:prstGeom prst="rect">
              <a:avLst/>
            </a:prstGeom>
            <a:solidFill>
              <a:srgbClr val="B3B3B3">
                <a:alpha val="85098"/>
              </a:srgbClr>
            </a:solidFill>
          </p:spPr>
          <p:txBody>
            <a:bodyPr/>
            <a:lstStyle/>
            <a:p/>
          </p:txBody>
        </p:sp>
        <p:sp>
          <p:nvSpPr>
            <p:cNvPr id="58" name="rc58"/>
            <p:cNvSpPr/>
            <p:nvPr/>
          </p:nvSpPr>
          <p:spPr>
            <a:xfrm>
              <a:off x="2375052" y="3788511"/>
              <a:ext cx="239399" cy="86884"/>
            </a:xfrm>
            <a:prstGeom prst="rect">
              <a:avLst/>
            </a:prstGeom>
            <a:solidFill>
              <a:srgbClr val="B3B3B3">
                <a:alpha val="85098"/>
              </a:srgbClr>
            </a:solidFill>
          </p:spPr>
          <p:txBody>
            <a:bodyPr/>
            <a:lstStyle/>
            <a:p/>
          </p:txBody>
        </p:sp>
        <p:sp>
          <p:nvSpPr>
            <p:cNvPr id="59" name="rc59"/>
            <p:cNvSpPr/>
            <p:nvPr/>
          </p:nvSpPr>
          <p:spPr>
            <a:xfrm>
              <a:off x="2641052" y="3799376"/>
              <a:ext cx="239399" cy="68831"/>
            </a:xfrm>
            <a:prstGeom prst="rect">
              <a:avLst/>
            </a:prstGeom>
            <a:solidFill>
              <a:srgbClr val="B3B3B3">
                <a:alpha val="85098"/>
              </a:srgbClr>
            </a:solidFill>
          </p:spPr>
          <p:txBody>
            <a:bodyPr/>
            <a:lstStyle/>
            <a:p/>
          </p:txBody>
        </p:sp>
        <p:sp>
          <p:nvSpPr>
            <p:cNvPr id="60" name="rc60"/>
            <p:cNvSpPr/>
            <p:nvPr/>
          </p:nvSpPr>
          <p:spPr>
            <a:xfrm>
              <a:off x="2907052" y="3767761"/>
              <a:ext cx="239399" cy="92387"/>
            </a:xfrm>
            <a:prstGeom prst="rect">
              <a:avLst/>
            </a:prstGeom>
            <a:solidFill>
              <a:srgbClr val="B3B3B3">
                <a:alpha val="85098"/>
              </a:srgbClr>
            </a:solidFill>
          </p:spPr>
          <p:txBody>
            <a:bodyPr/>
            <a:lstStyle/>
            <a:p/>
          </p:txBody>
        </p:sp>
        <p:sp>
          <p:nvSpPr>
            <p:cNvPr id="61" name="rc61"/>
            <p:cNvSpPr/>
            <p:nvPr/>
          </p:nvSpPr>
          <p:spPr>
            <a:xfrm>
              <a:off x="3173051" y="3738662"/>
              <a:ext cx="239399" cy="123357"/>
            </a:xfrm>
            <a:prstGeom prst="rect">
              <a:avLst/>
            </a:prstGeom>
            <a:solidFill>
              <a:srgbClr val="B3B3B3">
                <a:alpha val="85098"/>
              </a:srgbClr>
            </a:solidFill>
          </p:spPr>
          <p:txBody>
            <a:bodyPr/>
            <a:lstStyle/>
            <a:p/>
          </p:txBody>
        </p:sp>
        <p:sp>
          <p:nvSpPr>
            <p:cNvPr id="62" name="rc62"/>
            <p:cNvSpPr/>
            <p:nvPr/>
          </p:nvSpPr>
          <p:spPr>
            <a:xfrm>
              <a:off x="3439051" y="3705047"/>
              <a:ext cx="239399" cy="149437"/>
            </a:xfrm>
            <a:prstGeom prst="rect">
              <a:avLst/>
            </a:prstGeom>
            <a:solidFill>
              <a:srgbClr val="B3B3B3">
                <a:alpha val="85098"/>
              </a:srgbClr>
            </a:solidFill>
          </p:spPr>
          <p:txBody>
            <a:bodyPr/>
            <a:lstStyle/>
            <a:p/>
          </p:txBody>
        </p:sp>
        <p:sp>
          <p:nvSpPr>
            <p:cNvPr id="63" name="rc63"/>
            <p:cNvSpPr/>
            <p:nvPr/>
          </p:nvSpPr>
          <p:spPr>
            <a:xfrm>
              <a:off x="3705050" y="3717527"/>
              <a:ext cx="239399" cy="158013"/>
            </a:xfrm>
            <a:prstGeom prst="rect">
              <a:avLst/>
            </a:prstGeom>
            <a:solidFill>
              <a:srgbClr val="B3B3B3">
                <a:alpha val="85098"/>
              </a:srgbClr>
            </a:solidFill>
          </p:spPr>
          <p:txBody>
            <a:bodyPr/>
            <a:lstStyle/>
            <a:p/>
          </p:txBody>
        </p:sp>
        <p:sp>
          <p:nvSpPr>
            <p:cNvPr id="64" name="rc64"/>
            <p:cNvSpPr/>
            <p:nvPr/>
          </p:nvSpPr>
          <p:spPr>
            <a:xfrm>
              <a:off x="3971050" y="3688060"/>
              <a:ext cx="239399" cy="171174"/>
            </a:xfrm>
            <a:prstGeom prst="rect">
              <a:avLst/>
            </a:prstGeom>
            <a:solidFill>
              <a:srgbClr val="B3B3B3">
                <a:alpha val="85098"/>
              </a:srgbClr>
            </a:solidFill>
          </p:spPr>
          <p:txBody>
            <a:bodyPr/>
            <a:lstStyle/>
            <a:p/>
          </p:txBody>
        </p:sp>
        <p:sp>
          <p:nvSpPr>
            <p:cNvPr id="65" name="rc65"/>
            <p:cNvSpPr/>
            <p:nvPr/>
          </p:nvSpPr>
          <p:spPr>
            <a:xfrm>
              <a:off x="4237050" y="3691729"/>
              <a:ext cx="239399" cy="176111"/>
            </a:xfrm>
            <a:prstGeom prst="rect">
              <a:avLst/>
            </a:prstGeom>
            <a:solidFill>
              <a:srgbClr val="B3B3B3">
                <a:alpha val="85098"/>
              </a:srgbClr>
            </a:solidFill>
          </p:spPr>
          <p:txBody>
            <a:bodyPr/>
            <a:lstStyle/>
            <a:p/>
          </p:txBody>
        </p:sp>
        <p:sp>
          <p:nvSpPr>
            <p:cNvPr id="66" name="rc66"/>
            <p:cNvSpPr/>
            <p:nvPr/>
          </p:nvSpPr>
          <p:spPr>
            <a:xfrm>
              <a:off x="4503049" y="3688118"/>
              <a:ext cx="239399" cy="153390"/>
            </a:xfrm>
            <a:prstGeom prst="rect">
              <a:avLst/>
            </a:prstGeom>
            <a:solidFill>
              <a:srgbClr val="B3B3B3">
                <a:alpha val="85098"/>
              </a:srgbClr>
            </a:solidFill>
          </p:spPr>
          <p:txBody>
            <a:bodyPr/>
            <a:lstStyle/>
            <a:p/>
          </p:txBody>
        </p:sp>
        <p:sp>
          <p:nvSpPr>
            <p:cNvPr id="67" name="rc67"/>
            <p:cNvSpPr/>
            <p:nvPr/>
          </p:nvSpPr>
          <p:spPr>
            <a:xfrm>
              <a:off x="4769049" y="3497643"/>
              <a:ext cx="239399" cy="96365"/>
            </a:xfrm>
            <a:prstGeom prst="rect">
              <a:avLst/>
            </a:prstGeom>
            <a:solidFill>
              <a:srgbClr val="B3B3B3">
                <a:alpha val="85098"/>
              </a:srgbClr>
            </a:solidFill>
          </p:spPr>
          <p:txBody>
            <a:bodyPr/>
            <a:lstStyle/>
            <a:p/>
          </p:txBody>
        </p:sp>
        <p:sp>
          <p:nvSpPr>
            <p:cNvPr id="68" name="rc68"/>
            <p:cNvSpPr/>
            <p:nvPr/>
          </p:nvSpPr>
          <p:spPr>
            <a:xfrm>
              <a:off x="5035049" y="3681798"/>
              <a:ext cx="239399" cy="118421"/>
            </a:xfrm>
            <a:prstGeom prst="rect">
              <a:avLst/>
            </a:prstGeom>
            <a:solidFill>
              <a:srgbClr val="B3B3B3">
                <a:alpha val="85098"/>
              </a:srgbClr>
            </a:solidFill>
          </p:spPr>
          <p:txBody>
            <a:bodyPr/>
            <a:lstStyle/>
            <a:p/>
          </p:txBody>
        </p:sp>
        <p:sp>
          <p:nvSpPr>
            <p:cNvPr id="69" name="rc69"/>
            <p:cNvSpPr/>
            <p:nvPr/>
          </p:nvSpPr>
          <p:spPr>
            <a:xfrm>
              <a:off x="5301048" y="3671482"/>
              <a:ext cx="239399" cy="109175"/>
            </a:xfrm>
            <a:prstGeom prst="rect">
              <a:avLst/>
            </a:prstGeom>
            <a:solidFill>
              <a:srgbClr val="B3B3B3">
                <a:alpha val="85098"/>
              </a:srgbClr>
            </a:solidFill>
          </p:spPr>
          <p:txBody>
            <a:bodyPr/>
            <a:lstStyle/>
            <a:p/>
          </p:txBody>
        </p:sp>
        <p:sp>
          <p:nvSpPr>
            <p:cNvPr id="70" name="rc70"/>
            <p:cNvSpPr/>
            <p:nvPr/>
          </p:nvSpPr>
          <p:spPr>
            <a:xfrm>
              <a:off x="5567048" y="3655057"/>
              <a:ext cx="239399" cy="95365"/>
            </a:xfrm>
            <a:prstGeom prst="rect">
              <a:avLst/>
            </a:prstGeom>
            <a:solidFill>
              <a:srgbClr val="B3B3B3">
                <a:alpha val="85098"/>
              </a:srgbClr>
            </a:solidFill>
          </p:spPr>
          <p:txBody>
            <a:bodyPr/>
            <a:lstStyle/>
            <a:p/>
          </p:txBody>
        </p:sp>
        <p:sp>
          <p:nvSpPr>
            <p:cNvPr id="71" name="rc71"/>
            <p:cNvSpPr/>
            <p:nvPr/>
          </p:nvSpPr>
          <p:spPr>
            <a:xfrm>
              <a:off x="5833047" y="3646473"/>
              <a:ext cx="239399" cy="97141"/>
            </a:xfrm>
            <a:prstGeom prst="rect">
              <a:avLst/>
            </a:prstGeom>
            <a:solidFill>
              <a:srgbClr val="B3B3B3">
                <a:alpha val="85098"/>
              </a:srgbClr>
            </a:solidFill>
          </p:spPr>
          <p:txBody>
            <a:bodyPr/>
            <a:lstStyle/>
            <a:p/>
          </p:txBody>
        </p:sp>
        <p:sp>
          <p:nvSpPr>
            <p:cNvPr id="72" name="rc72"/>
            <p:cNvSpPr/>
            <p:nvPr/>
          </p:nvSpPr>
          <p:spPr>
            <a:xfrm>
              <a:off x="6099047" y="3615961"/>
              <a:ext cx="239399" cy="100004"/>
            </a:xfrm>
            <a:prstGeom prst="rect">
              <a:avLst/>
            </a:prstGeom>
            <a:solidFill>
              <a:srgbClr val="B3B3B3">
                <a:alpha val="85098"/>
              </a:srgbClr>
            </a:solidFill>
          </p:spPr>
          <p:txBody>
            <a:bodyPr/>
            <a:lstStyle/>
            <a:p/>
          </p:txBody>
        </p:sp>
        <p:sp>
          <p:nvSpPr>
            <p:cNvPr id="73" name="rc73"/>
            <p:cNvSpPr/>
            <p:nvPr/>
          </p:nvSpPr>
          <p:spPr>
            <a:xfrm>
              <a:off x="6365047" y="3606728"/>
              <a:ext cx="239399" cy="98571"/>
            </a:xfrm>
            <a:prstGeom prst="rect">
              <a:avLst/>
            </a:prstGeom>
            <a:solidFill>
              <a:srgbClr val="B3B3B3">
                <a:alpha val="85098"/>
              </a:srgbClr>
            </a:solidFill>
          </p:spPr>
          <p:txBody>
            <a:bodyPr/>
            <a:lstStyle/>
            <a:p/>
          </p:txBody>
        </p:sp>
        <p:sp>
          <p:nvSpPr>
            <p:cNvPr id="74" name="rc74"/>
            <p:cNvSpPr/>
            <p:nvPr/>
          </p:nvSpPr>
          <p:spPr>
            <a:xfrm>
              <a:off x="6631046" y="3567090"/>
              <a:ext cx="239399" cy="95840"/>
            </a:xfrm>
            <a:prstGeom prst="rect">
              <a:avLst/>
            </a:prstGeom>
            <a:solidFill>
              <a:srgbClr val="B3B3B3">
                <a:alpha val="85098"/>
              </a:srgbClr>
            </a:solidFill>
          </p:spPr>
          <p:txBody>
            <a:bodyPr/>
            <a:lstStyle/>
            <a:p/>
          </p:txBody>
        </p:sp>
        <p:sp>
          <p:nvSpPr>
            <p:cNvPr id="75" name="rc75"/>
            <p:cNvSpPr/>
            <p:nvPr/>
          </p:nvSpPr>
          <p:spPr>
            <a:xfrm>
              <a:off x="6897046" y="3537842"/>
              <a:ext cx="239399" cy="97844"/>
            </a:xfrm>
            <a:prstGeom prst="rect">
              <a:avLst/>
            </a:prstGeom>
            <a:solidFill>
              <a:srgbClr val="B3B3B3">
                <a:alpha val="85098"/>
              </a:srgbClr>
            </a:solidFill>
          </p:spPr>
          <p:txBody>
            <a:bodyPr/>
            <a:lstStyle/>
            <a:p/>
          </p:txBody>
        </p:sp>
        <p:sp>
          <p:nvSpPr>
            <p:cNvPr id="76" name="rc76"/>
            <p:cNvSpPr/>
            <p:nvPr/>
          </p:nvSpPr>
          <p:spPr>
            <a:xfrm>
              <a:off x="7163045" y="3557907"/>
              <a:ext cx="239399" cy="91626"/>
            </a:xfrm>
            <a:prstGeom prst="rect">
              <a:avLst/>
            </a:prstGeom>
            <a:solidFill>
              <a:srgbClr val="B3B3B3">
                <a:alpha val="85098"/>
              </a:srgbClr>
            </a:solidFill>
          </p:spPr>
          <p:txBody>
            <a:bodyPr/>
            <a:lstStyle/>
            <a:p/>
          </p:txBody>
        </p:sp>
        <p:sp>
          <p:nvSpPr>
            <p:cNvPr id="77" name="rc77"/>
            <p:cNvSpPr/>
            <p:nvPr/>
          </p:nvSpPr>
          <p:spPr>
            <a:xfrm>
              <a:off x="7429045" y="3553821"/>
              <a:ext cx="239399" cy="84327"/>
            </a:xfrm>
            <a:prstGeom prst="rect">
              <a:avLst/>
            </a:prstGeom>
            <a:solidFill>
              <a:srgbClr val="B3B3B3">
                <a:alpha val="85098"/>
              </a:srgbClr>
            </a:solidFill>
          </p:spPr>
          <p:txBody>
            <a:bodyPr/>
            <a:lstStyle/>
            <a:p/>
          </p:txBody>
        </p:sp>
        <p:sp>
          <p:nvSpPr>
            <p:cNvPr id="78" name="rc78"/>
            <p:cNvSpPr/>
            <p:nvPr/>
          </p:nvSpPr>
          <p:spPr>
            <a:xfrm>
              <a:off x="7695045" y="3555354"/>
              <a:ext cx="239399" cy="96662"/>
            </a:xfrm>
            <a:prstGeom prst="rect">
              <a:avLst/>
            </a:prstGeom>
            <a:solidFill>
              <a:srgbClr val="B3B3B3">
                <a:alpha val="85098"/>
              </a:srgbClr>
            </a:solidFill>
          </p:spPr>
          <p:txBody>
            <a:bodyPr/>
            <a:lstStyle/>
            <a:p/>
          </p:txBody>
        </p:sp>
        <p:sp>
          <p:nvSpPr>
            <p:cNvPr id="79" name="rc79"/>
            <p:cNvSpPr/>
            <p:nvPr/>
          </p:nvSpPr>
          <p:spPr>
            <a:xfrm>
              <a:off x="7961044" y="3585536"/>
              <a:ext cx="239399" cy="127703"/>
            </a:xfrm>
            <a:prstGeom prst="rect">
              <a:avLst/>
            </a:prstGeom>
            <a:solidFill>
              <a:srgbClr val="B3B3B3">
                <a:alpha val="85098"/>
              </a:srgbClr>
            </a:solidFill>
          </p:spPr>
          <p:txBody>
            <a:bodyPr/>
            <a:lstStyle/>
            <a:p/>
          </p:txBody>
        </p:sp>
        <p:sp>
          <p:nvSpPr>
            <p:cNvPr id="80" name="pl80"/>
            <p:cNvSpPr/>
            <p:nvPr/>
          </p:nvSpPr>
          <p:spPr>
            <a:xfrm>
              <a:off x="1430754" y="2693783"/>
              <a:ext cx="6649990" cy="700801"/>
            </a:xfrm>
            <a:custGeom>
              <a:avLst/>
              <a:pathLst>
                <a:path w="6649990" h="700801">
                  <a:moveTo>
                    <a:pt x="0" y="185506"/>
                  </a:moveTo>
                  <a:lnTo>
                    <a:pt x="265999" y="82447"/>
                  </a:lnTo>
                  <a:lnTo>
                    <a:pt x="531999" y="82447"/>
                  </a:lnTo>
                  <a:lnTo>
                    <a:pt x="797998" y="82447"/>
                  </a:lnTo>
                  <a:lnTo>
                    <a:pt x="1063998" y="103059"/>
                  </a:lnTo>
                  <a:lnTo>
                    <a:pt x="1329998" y="103059"/>
                  </a:lnTo>
                  <a:lnTo>
                    <a:pt x="1595997" y="103059"/>
                  </a:lnTo>
                  <a:lnTo>
                    <a:pt x="1861997" y="82447"/>
                  </a:lnTo>
                  <a:lnTo>
                    <a:pt x="2127996" y="82447"/>
                  </a:lnTo>
                  <a:lnTo>
                    <a:pt x="2393996" y="82447"/>
                  </a:lnTo>
                  <a:lnTo>
                    <a:pt x="2659996" y="41223"/>
                  </a:lnTo>
                  <a:lnTo>
                    <a:pt x="2925995" y="0"/>
                  </a:lnTo>
                  <a:lnTo>
                    <a:pt x="3191995" y="61835"/>
                  </a:lnTo>
                  <a:lnTo>
                    <a:pt x="3457995" y="700801"/>
                  </a:lnTo>
                  <a:lnTo>
                    <a:pt x="3723994" y="185506"/>
                  </a:lnTo>
                  <a:lnTo>
                    <a:pt x="3989994" y="247341"/>
                  </a:lnTo>
                  <a:lnTo>
                    <a:pt x="4255993" y="309177"/>
                  </a:lnTo>
                  <a:lnTo>
                    <a:pt x="4521993" y="309177"/>
                  </a:lnTo>
                  <a:lnTo>
                    <a:pt x="4787993" y="350400"/>
                  </a:lnTo>
                  <a:lnTo>
                    <a:pt x="5053992" y="391624"/>
                  </a:lnTo>
                  <a:lnTo>
                    <a:pt x="5319992" y="432847"/>
                  </a:lnTo>
                  <a:lnTo>
                    <a:pt x="5585991" y="474071"/>
                  </a:lnTo>
                  <a:lnTo>
                    <a:pt x="5851991" y="515295"/>
                  </a:lnTo>
                  <a:lnTo>
                    <a:pt x="6117991" y="412236"/>
                  </a:lnTo>
                  <a:lnTo>
                    <a:pt x="6383990" y="350400"/>
                  </a:lnTo>
                  <a:lnTo>
                    <a:pt x="6649990" y="206118"/>
                  </a:lnTo>
                </a:path>
              </a:pathLst>
            </a:custGeom>
            <a:ln w="27101" cap="flat">
              <a:solidFill>
                <a:srgbClr val="0058AB">
                  <a:alpha val="100000"/>
                </a:srgbClr>
              </a:solidFill>
              <a:prstDash val="solid"/>
              <a:round/>
            </a:ln>
          </p:spPr>
          <p:txBody>
            <a:bodyPr/>
            <a:lstStyle/>
            <a:p/>
          </p:txBody>
        </p:sp>
        <p:sp>
          <p:nvSpPr>
            <p:cNvPr id="81" name="pl81"/>
            <p:cNvSpPr/>
            <p:nvPr/>
          </p:nvSpPr>
          <p:spPr>
            <a:xfrm>
              <a:off x="1430754" y="3002960"/>
              <a:ext cx="6649990" cy="638965"/>
            </a:xfrm>
            <a:custGeom>
              <a:avLst/>
              <a:pathLst>
                <a:path w="6649990" h="638965">
                  <a:moveTo>
                    <a:pt x="0" y="350400"/>
                  </a:moveTo>
                  <a:lnTo>
                    <a:pt x="265999" y="288565"/>
                  </a:lnTo>
                  <a:lnTo>
                    <a:pt x="531999" y="206118"/>
                  </a:lnTo>
                  <a:lnTo>
                    <a:pt x="797998" y="144282"/>
                  </a:lnTo>
                  <a:lnTo>
                    <a:pt x="1063998" y="61835"/>
                  </a:lnTo>
                  <a:lnTo>
                    <a:pt x="1329998" y="0"/>
                  </a:lnTo>
                  <a:lnTo>
                    <a:pt x="1595997" y="61835"/>
                  </a:lnTo>
                  <a:lnTo>
                    <a:pt x="1861997" y="123670"/>
                  </a:lnTo>
                  <a:lnTo>
                    <a:pt x="2127996" y="185506"/>
                  </a:lnTo>
                  <a:lnTo>
                    <a:pt x="2393996" y="247341"/>
                  </a:lnTo>
                  <a:lnTo>
                    <a:pt x="2659996" y="185506"/>
                  </a:lnTo>
                  <a:lnTo>
                    <a:pt x="2925995" y="144282"/>
                  </a:lnTo>
                  <a:lnTo>
                    <a:pt x="3191995" y="144282"/>
                  </a:lnTo>
                  <a:lnTo>
                    <a:pt x="3457995" y="638965"/>
                  </a:lnTo>
                  <a:lnTo>
                    <a:pt x="3723994" y="185506"/>
                  </a:lnTo>
                  <a:lnTo>
                    <a:pt x="3989994" y="226729"/>
                  </a:lnTo>
                  <a:lnTo>
                    <a:pt x="4255993" y="247341"/>
                  </a:lnTo>
                  <a:lnTo>
                    <a:pt x="4521993" y="247341"/>
                  </a:lnTo>
                  <a:lnTo>
                    <a:pt x="4787993" y="288565"/>
                  </a:lnTo>
                  <a:lnTo>
                    <a:pt x="5053992" y="329788"/>
                  </a:lnTo>
                  <a:lnTo>
                    <a:pt x="5319992" y="350400"/>
                  </a:lnTo>
                  <a:lnTo>
                    <a:pt x="5585991" y="391624"/>
                  </a:lnTo>
                  <a:lnTo>
                    <a:pt x="5851991" y="432847"/>
                  </a:lnTo>
                  <a:lnTo>
                    <a:pt x="6117991" y="288565"/>
                  </a:lnTo>
                  <a:lnTo>
                    <a:pt x="6383990" y="247341"/>
                  </a:lnTo>
                  <a:lnTo>
                    <a:pt x="6649990" y="164894"/>
                  </a:lnTo>
                </a:path>
              </a:pathLst>
            </a:custGeom>
            <a:ln w="27101" cap="flat">
              <a:solidFill>
                <a:srgbClr val="F26A21">
                  <a:alpha val="100000"/>
                </a:srgbClr>
              </a:solidFill>
              <a:prstDash val="solid"/>
              <a:round/>
            </a:ln>
          </p:spPr>
          <p:txBody>
            <a:bodyPr/>
            <a:lstStyle/>
            <a:p/>
          </p:txBody>
        </p:sp>
        <p:sp>
          <p:nvSpPr>
            <p:cNvPr id="82" name="tx82"/>
            <p:cNvSpPr/>
            <p:nvPr/>
          </p:nvSpPr>
          <p:spPr>
            <a:xfrm>
              <a:off x="1370464" y="2722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3" name="tx83"/>
            <p:cNvSpPr/>
            <p:nvPr/>
          </p:nvSpPr>
          <p:spPr>
            <a:xfrm>
              <a:off x="2700462"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4" name="tx84"/>
            <p:cNvSpPr/>
            <p:nvPr/>
          </p:nvSpPr>
          <p:spPr>
            <a:xfrm>
              <a:off x="4030460"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5" name="tx85"/>
            <p:cNvSpPr/>
            <p:nvPr/>
          </p:nvSpPr>
          <p:spPr>
            <a:xfrm>
              <a:off x="5360458" y="2785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6" name="tx86"/>
            <p:cNvSpPr/>
            <p:nvPr/>
          </p:nvSpPr>
          <p:spPr>
            <a:xfrm>
              <a:off x="6424457" y="29285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7" name="tx87"/>
            <p:cNvSpPr/>
            <p:nvPr/>
          </p:nvSpPr>
          <p:spPr>
            <a:xfrm>
              <a:off x="6690456" y="2969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8" name="tx88"/>
            <p:cNvSpPr/>
            <p:nvPr/>
          </p:nvSpPr>
          <p:spPr>
            <a:xfrm>
              <a:off x="6956456" y="301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9" name="tx89"/>
            <p:cNvSpPr/>
            <p:nvPr/>
          </p:nvSpPr>
          <p:spPr>
            <a:xfrm>
              <a:off x="7222456" y="305388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90" name="tx90"/>
            <p:cNvSpPr/>
            <p:nvPr/>
          </p:nvSpPr>
          <p:spPr>
            <a:xfrm>
              <a:off x="7488455" y="2949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91" name="tx91"/>
            <p:cNvSpPr/>
            <p:nvPr/>
          </p:nvSpPr>
          <p:spPr>
            <a:xfrm>
              <a:off x="7754455" y="2887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92" name="tx92"/>
            <p:cNvSpPr/>
            <p:nvPr/>
          </p:nvSpPr>
          <p:spPr>
            <a:xfrm>
              <a:off x="8020454" y="27430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93" name="tx93"/>
            <p:cNvSpPr/>
            <p:nvPr/>
          </p:nvSpPr>
          <p:spPr>
            <a:xfrm>
              <a:off x="1370464" y="34059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37</a:t>
              </a:r>
            </a:p>
          </p:txBody>
        </p:sp>
        <p:sp>
          <p:nvSpPr>
            <p:cNvPr id="94" name="tx94"/>
            <p:cNvSpPr/>
            <p:nvPr/>
          </p:nvSpPr>
          <p:spPr>
            <a:xfrm>
              <a:off x="2700462"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5" name="tx95"/>
            <p:cNvSpPr/>
            <p:nvPr/>
          </p:nvSpPr>
          <p:spPr>
            <a:xfrm>
              <a:off x="4030460" y="32414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45</a:t>
              </a:r>
            </a:p>
          </p:txBody>
        </p:sp>
        <p:sp>
          <p:nvSpPr>
            <p:cNvPr id="96" name="tx96"/>
            <p:cNvSpPr/>
            <p:nvPr/>
          </p:nvSpPr>
          <p:spPr>
            <a:xfrm>
              <a:off x="5360458" y="32823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43</a:t>
              </a:r>
            </a:p>
          </p:txBody>
        </p:sp>
        <p:sp>
          <p:nvSpPr>
            <p:cNvPr id="97" name="tx97"/>
            <p:cNvSpPr/>
            <p:nvPr/>
          </p:nvSpPr>
          <p:spPr>
            <a:xfrm>
              <a:off x="6424457" y="3385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38</a:t>
              </a:r>
            </a:p>
          </p:txBody>
        </p:sp>
        <p:sp>
          <p:nvSpPr>
            <p:cNvPr id="98" name="tx98"/>
            <p:cNvSpPr/>
            <p:nvPr/>
          </p:nvSpPr>
          <p:spPr>
            <a:xfrm>
              <a:off x="6690456" y="34059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37</a:t>
              </a:r>
            </a:p>
          </p:txBody>
        </p:sp>
        <p:sp>
          <p:nvSpPr>
            <p:cNvPr id="99" name="tx99"/>
            <p:cNvSpPr/>
            <p:nvPr/>
          </p:nvSpPr>
          <p:spPr>
            <a:xfrm>
              <a:off x="6956456" y="34472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35</a:t>
              </a:r>
            </a:p>
          </p:txBody>
        </p:sp>
        <p:sp>
          <p:nvSpPr>
            <p:cNvPr id="100" name="tx100"/>
            <p:cNvSpPr/>
            <p:nvPr/>
          </p:nvSpPr>
          <p:spPr>
            <a:xfrm>
              <a:off x="7222456" y="34884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33</a:t>
              </a:r>
            </a:p>
          </p:txBody>
        </p:sp>
        <p:sp>
          <p:nvSpPr>
            <p:cNvPr id="101" name="tx101"/>
            <p:cNvSpPr/>
            <p:nvPr/>
          </p:nvSpPr>
          <p:spPr>
            <a:xfrm>
              <a:off x="7488455" y="3344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40</a:t>
              </a:r>
            </a:p>
          </p:txBody>
        </p:sp>
        <p:sp>
          <p:nvSpPr>
            <p:cNvPr id="102" name="tx102"/>
            <p:cNvSpPr/>
            <p:nvPr/>
          </p:nvSpPr>
          <p:spPr>
            <a:xfrm>
              <a:off x="7754455" y="33043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42</a:t>
              </a:r>
            </a:p>
          </p:txBody>
        </p:sp>
        <p:sp>
          <p:nvSpPr>
            <p:cNvPr id="103" name="tx103"/>
            <p:cNvSpPr/>
            <p:nvPr/>
          </p:nvSpPr>
          <p:spPr>
            <a:xfrm>
              <a:off x="8020454" y="3220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46</a:t>
              </a:r>
            </a:p>
          </p:txBody>
        </p:sp>
        <p:sp>
          <p:nvSpPr>
            <p:cNvPr id="104" name="tx104"/>
            <p:cNvSpPr/>
            <p:nvPr/>
          </p:nvSpPr>
          <p:spPr>
            <a:xfrm>
              <a:off x="1370464" y="3952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5" name="tx105"/>
            <p:cNvSpPr/>
            <p:nvPr/>
          </p:nvSpPr>
          <p:spPr>
            <a:xfrm>
              <a:off x="2700462" y="3951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6" name="tx106"/>
            <p:cNvSpPr/>
            <p:nvPr/>
          </p:nvSpPr>
          <p:spPr>
            <a:xfrm>
              <a:off x="4030460" y="39471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7" name="tx107"/>
            <p:cNvSpPr/>
            <p:nvPr/>
          </p:nvSpPr>
          <p:spPr>
            <a:xfrm>
              <a:off x="5360458" y="39078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8" name="tx108"/>
            <p:cNvSpPr/>
            <p:nvPr/>
          </p:nvSpPr>
          <p:spPr>
            <a:xfrm>
              <a:off x="6424457" y="3870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9" name="tx109"/>
            <p:cNvSpPr/>
            <p:nvPr/>
          </p:nvSpPr>
          <p:spPr>
            <a:xfrm>
              <a:off x="6660311" y="38490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a:t>
              </a:r>
            </a:p>
          </p:txBody>
        </p:sp>
        <p:sp>
          <p:nvSpPr>
            <p:cNvPr id="110" name="tx110"/>
            <p:cNvSpPr/>
            <p:nvPr/>
          </p:nvSpPr>
          <p:spPr>
            <a:xfrm>
              <a:off x="6926311" y="38354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11" name="tx111"/>
            <p:cNvSpPr/>
            <p:nvPr/>
          </p:nvSpPr>
          <p:spPr>
            <a:xfrm>
              <a:off x="7192311" y="38422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12" name="tx112"/>
            <p:cNvSpPr/>
            <p:nvPr/>
          </p:nvSpPr>
          <p:spPr>
            <a:xfrm>
              <a:off x="7458310" y="383663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13" name="tx113"/>
            <p:cNvSpPr/>
            <p:nvPr/>
          </p:nvSpPr>
          <p:spPr>
            <a:xfrm>
              <a:off x="7724310" y="384489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14" name="tx114"/>
            <p:cNvSpPr/>
            <p:nvPr/>
          </p:nvSpPr>
          <p:spPr>
            <a:xfrm>
              <a:off x="8020454" y="3874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15" name="tx115"/>
            <p:cNvSpPr/>
            <p:nvPr/>
          </p:nvSpPr>
          <p:spPr>
            <a:xfrm>
              <a:off x="1370464" y="3758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6" name="tx116"/>
            <p:cNvSpPr/>
            <p:nvPr/>
          </p:nvSpPr>
          <p:spPr>
            <a:xfrm>
              <a:off x="2700462" y="37946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7" name="tx117"/>
            <p:cNvSpPr/>
            <p:nvPr/>
          </p:nvSpPr>
          <p:spPr>
            <a:xfrm>
              <a:off x="4030460" y="37345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8" name="tx118"/>
            <p:cNvSpPr/>
            <p:nvPr/>
          </p:nvSpPr>
          <p:spPr>
            <a:xfrm>
              <a:off x="5360458" y="3685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9" name="tx119"/>
            <p:cNvSpPr/>
            <p:nvPr/>
          </p:nvSpPr>
          <p:spPr>
            <a:xfrm>
              <a:off x="6424457" y="36168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20" name="tx120"/>
            <p:cNvSpPr/>
            <p:nvPr/>
          </p:nvSpPr>
          <p:spPr>
            <a:xfrm>
              <a:off x="6690456" y="35745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21" name="tx121"/>
            <p:cNvSpPr/>
            <p:nvPr/>
          </p:nvSpPr>
          <p:spPr>
            <a:xfrm>
              <a:off x="6956456" y="35476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22" name="tx122"/>
            <p:cNvSpPr/>
            <p:nvPr/>
          </p:nvSpPr>
          <p:spPr>
            <a:xfrm>
              <a:off x="7222456" y="3564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23" name="tx123"/>
            <p:cNvSpPr/>
            <p:nvPr/>
          </p:nvSpPr>
          <p:spPr>
            <a:xfrm>
              <a:off x="7488455" y="35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24" name="tx124"/>
            <p:cNvSpPr/>
            <p:nvPr/>
          </p:nvSpPr>
          <p:spPr>
            <a:xfrm>
              <a:off x="7754455" y="35631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25" name="tx125"/>
            <p:cNvSpPr/>
            <p:nvPr/>
          </p:nvSpPr>
          <p:spPr>
            <a:xfrm>
              <a:off x="8020454" y="36088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26" name="tx126"/>
            <p:cNvSpPr/>
            <p:nvPr/>
          </p:nvSpPr>
          <p:spPr>
            <a:xfrm>
              <a:off x="1370464" y="36103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7" name="tx127"/>
            <p:cNvSpPr/>
            <p:nvPr/>
          </p:nvSpPr>
          <p:spPr>
            <a:xfrm>
              <a:off x="2700462" y="368398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28" name="tx128"/>
            <p:cNvSpPr/>
            <p:nvPr/>
          </p:nvSpPr>
          <p:spPr>
            <a:xfrm>
              <a:off x="4000315" y="35700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a:t>
              </a:r>
            </a:p>
          </p:txBody>
        </p:sp>
        <p:sp>
          <p:nvSpPr>
            <p:cNvPr id="129" name="tx129"/>
            <p:cNvSpPr/>
            <p:nvPr/>
          </p:nvSpPr>
          <p:spPr>
            <a:xfrm>
              <a:off x="5330313" y="35534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30" name="tx130"/>
            <p:cNvSpPr/>
            <p:nvPr/>
          </p:nvSpPr>
          <p:spPr>
            <a:xfrm>
              <a:off x="6394312" y="348863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31" name="tx131"/>
            <p:cNvSpPr/>
            <p:nvPr/>
          </p:nvSpPr>
          <p:spPr>
            <a:xfrm>
              <a:off x="6660311" y="34489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a:t>
              </a:r>
            </a:p>
          </p:txBody>
        </p:sp>
        <p:sp>
          <p:nvSpPr>
            <p:cNvPr id="132" name="tx132"/>
            <p:cNvSpPr/>
            <p:nvPr/>
          </p:nvSpPr>
          <p:spPr>
            <a:xfrm>
              <a:off x="6926311" y="34198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33" name="tx133"/>
            <p:cNvSpPr/>
            <p:nvPr/>
          </p:nvSpPr>
          <p:spPr>
            <a:xfrm>
              <a:off x="7192311" y="343981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34" name="tx134"/>
            <p:cNvSpPr/>
            <p:nvPr/>
          </p:nvSpPr>
          <p:spPr>
            <a:xfrm>
              <a:off x="7458310" y="34357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35" name="tx135"/>
            <p:cNvSpPr/>
            <p:nvPr/>
          </p:nvSpPr>
          <p:spPr>
            <a:xfrm>
              <a:off x="7724310" y="343726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36" name="tx136"/>
            <p:cNvSpPr/>
            <p:nvPr/>
          </p:nvSpPr>
          <p:spPr>
            <a:xfrm>
              <a:off x="7990310" y="34674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37" name="tx137"/>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8" name="tx138"/>
            <p:cNvSpPr/>
            <p:nvPr/>
          </p:nvSpPr>
          <p:spPr>
            <a:xfrm>
              <a:off x="577692" y="365077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9" name="tx139"/>
            <p:cNvSpPr/>
            <p:nvPr/>
          </p:nvSpPr>
          <p:spPr>
            <a:xfrm>
              <a:off x="577692" y="32376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0" name="tx140"/>
            <p:cNvSpPr/>
            <p:nvPr/>
          </p:nvSpPr>
          <p:spPr>
            <a:xfrm>
              <a:off x="577692" y="28244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41" name="tx141"/>
            <p:cNvSpPr/>
            <p:nvPr/>
          </p:nvSpPr>
          <p:spPr>
            <a:xfrm>
              <a:off x="577692" y="24114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2" name="tx142"/>
            <p:cNvSpPr/>
            <p:nvPr/>
          </p:nvSpPr>
          <p:spPr>
            <a:xfrm>
              <a:off x="577692" y="19983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43" name="tx14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5" name="tx14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6" name="tx14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7" name="tx14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8" name="tx148"/>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0" name="tx150"/>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1" name="tx151"/>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2" name="tx152"/>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4" name="tx154"/>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5" name="tx155"/>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6" name="tx156"/>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60" name="tx160"/>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61" name="pl161"/>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2" name="pl162"/>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3" name="tx163"/>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4" name="tx164"/>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5" name="rc165"/>
            <p:cNvSpPr/>
            <p:nvPr/>
          </p:nvSpPr>
          <p:spPr>
            <a:xfrm>
              <a:off x="4670912" y="4979579"/>
              <a:ext cx="201456" cy="201456"/>
            </a:xfrm>
            <a:prstGeom prst="rect">
              <a:avLst/>
            </a:prstGeom>
            <a:solidFill>
              <a:srgbClr val="B3B3B3">
                <a:alpha val="85098"/>
              </a:srgbClr>
            </a:solidFill>
          </p:spPr>
          <p:txBody>
            <a:bodyPr/>
            <a:lstStyle/>
            <a:p/>
          </p:txBody>
        </p:sp>
        <p:sp>
          <p:nvSpPr>
            <p:cNvPr id="166" name="rc166"/>
            <p:cNvSpPr/>
            <p:nvPr/>
          </p:nvSpPr>
          <p:spPr>
            <a:xfrm>
              <a:off x="5573066" y="4979579"/>
              <a:ext cx="201456" cy="201456"/>
            </a:xfrm>
            <a:prstGeom prst="rect">
              <a:avLst/>
            </a:prstGeom>
            <a:solidFill>
              <a:srgbClr val="1CABE2">
                <a:alpha val="85098"/>
              </a:srgbClr>
            </a:solidFill>
          </p:spPr>
          <p:txBody>
            <a:bodyPr/>
            <a:lstStyle/>
            <a:p/>
          </p:txBody>
        </p:sp>
        <p:sp>
          <p:nvSpPr>
            <p:cNvPr id="167" name="tx167"/>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8" name="tx168"/>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966584"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70" name="tx170"/>
            <p:cNvSpPr/>
            <p:nvPr/>
          </p:nvSpPr>
          <p:spPr>
            <a:xfrm>
              <a:off x="966584" y="1583315"/>
              <a:ext cx="279593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République centrafricaine, 2000-2025</a:t>
              </a:r>
            </a:p>
          </p:txBody>
        </p:sp>
        <p:sp>
          <p:nvSpPr>
            <p:cNvPr id="171" name="pl171"/>
            <p:cNvSpPr/>
            <p:nvPr/>
          </p:nvSpPr>
          <p:spPr>
            <a:xfrm>
              <a:off x="258015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511835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76565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4" name="pl174"/>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5" name="pl175"/>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6" name="pl176"/>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7" name="pl177"/>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384925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38745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311054" y="5726143"/>
              <a:ext cx="5046807" cy="119033"/>
            </a:xfrm>
            <a:prstGeom prst="rect">
              <a:avLst/>
            </a:prstGeom>
            <a:solidFill>
              <a:srgbClr val="1CABE2">
                <a:alpha val="85098"/>
              </a:srgbClr>
            </a:solidFill>
          </p:spPr>
          <p:txBody>
            <a:bodyPr/>
            <a:lstStyle/>
            <a:p/>
          </p:txBody>
        </p:sp>
        <p:sp>
          <p:nvSpPr>
            <p:cNvPr id="181" name="rc181"/>
            <p:cNvSpPr/>
            <p:nvPr/>
          </p:nvSpPr>
          <p:spPr>
            <a:xfrm>
              <a:off x="1311054" y="5577352"/>
              <a:ext cx="5701562" cy="119033"/>
            </a:xfrm>
            <a:prstGeom prst="rect">
              <a:avLst/>
            </a:prstGeom>
            <a:solidFill>
              <a:srgbClr val="1CABE2">
                <a:alpha val="85098"/>
              </a:srgbClr>
            </a:solidFill>
          </p:spPr>
          <p:txBody>
            <a:bodyPr/>
            <a:lstStyle/>
            <a:p/>
          </p:txBody>
        </p:sp>
        <p:sp>
          <p:nvSpPr>
            <p:cNvPr id="182" name="rc182"/>
            <p:cNvSpPr/>
            <p:nvPr/>
          </p:nvSpPr>
          <p:spPr>
            <a:xfrm>
              <a:off x="1311054" y="5428560"/>
              <a:ext cx="4949239" cy="119033"/>
            </a:xfrm>
            <a:prstGeom prst="rect">
              <a:avLst/>
            </a:prstGeom>
            <a:solidFill>
              <a:srgbClr val="1CABE2">
                <a:alpha val="85098"/>
              </a:srgbClr>
            </a:solidFill>
          </p:spPr>
          <p:txBody>
            <a:bodyPr/>
            <a:lstStyle/>
            <a:p/>
          </p:txBody>
        </p:sp>
        <p:sp>
          <p:nvSpPr>
            <p:cNvPr id="183" name="rc183"/>
            <p:cNvSpPr/>
            <p:nvPr/>
          </p:nvSpPr>
          <p:spPr>
            <a:xfrm>
              <a:off x="6357862" y="5726143"/>
              <a:ext cx="1211280" cy="119033"/>
            </a:xfrm>
            <a:prstGeom prst="rect">
              <a:avLst/>
            </a:prstGeom>
            <a:solidFill>
              <a:srgbClr val="B3B3B3">
                <a:alpha val="85098"/>
              </a:srgbClr>
            </a:solidFill>
          </p:spPr>
          <p:txBody>
            <a:bodyPr/>
            <a:lstStyle/>
            <a:p/>
          </p:txBody>
        </p:sp>
        <p:sp>
          <p:nvSpPr>
            <p:cNvPr id="184" name="rc184"/>
            <p:cNvSpPr/>
            <p:nvPr/>
          </p:nvSpPr>
          <p:spPr>
            <a:xfrm>
              <a:off x="7012616" y="5577352"/>
              <a:ext cx="1187827" cy="119033"/>
            </a:xfrm>
            <a:prstGeom prst="rect">
              <a:avLst/>
            </a:prstGeom>
            <a:solidFill>
              <a:srgbClr val="B3B3B3">
                <a:alpha val="85098"/>
              </a:srgbClr>
            </a:solidFill>
          </p:spPr>
          <p:txBody>
            <a:bodyPr/>
            <a:lstStyle/>
            <a:p/>
          </p:txBody>
        </p:sp>
        <p:sp>
          <p:nvSpPr>
            <p:cNvPr id="185" name="rc185"/>
            <p:cNvSpPr/>
            <p:nvPr/>
          </p:nvSpPr>
          <p:spPr>
            <a:xfrm>
              <a:off x="6260293" y="5428560"/>
              <a:ext cx="1569268" cy="119033"/>
            </a:xfrm>
            <a:prstGeom prst="rect">
              <a:avLst/>
            </a:prstGeom>
            <a:solidFill>
              <a:srgbClr val="B3B3B3">
                <a:alpha val="85098"/>
              </a:srgbClr>
            </a:solidFill>
          </p:spPr>
          <p:txBody>
            <a:bodyPr/>
            <a:lstStyle/>
            <a:p/>
          </p:txBody>
        </p:sp>
        <p:sp>
          <p:nvSpPr>
            <p:cNvPr id="186" name="tx186"/>
            <p:cNvSpPr/>
            <p:nvPr/>
          </p:nvSpPr>
          <p:spPr>
            <a:xfrm>
              <a:off x="7713824"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123.3</a:t>
              </a:r>
            </a:p>
          </p:txBody>
        </p:sp>
        <p:sp>
          <p:nvSpPr>
            <p:cNvPr id="187" name="tx187"/>
            <p:cNvSpPr/>
            <p:nvPr/>
          </p:nvSpPr>
          <p:spPr>
            <a:xfrm>
              <a:off x="8345125"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135.7</a:t>
              </a:r>
            </a:p>
          </p:txBody>
        </p:sp>
        <p:sp>
          <p:nvSpPr>
            <p:cNvPr id="188" name="tx188"/>
            <p:cNvSpPr/>
            <p:nvPr/>
          </p:nvSpPr>
          <p:spPr>
            <a:xfrm>
              <a:off x="7974243"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128.4</a:t>
              </a:r>
            </a:p>
          </p:txBody>
        </p:sp>
        <p:sp>
          <p:nvSpPr>
            <p:cNvPr id="189" name="tx189"/>
            <p:cNvSpPr/>
            <p:nvPr/>
          </p:nvSpPr>
          <p:spPr>
            <a:xfrm>
              <a:off x="372193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99.4</a:t>
              </a:r>
            </a:p>
          </p:txBody>
        </p:sp>
        <p:sp>
          <p:nvSpPr>
            <p:cNvPr id="190" name="tx190"/>
            <p:cNvSpPr/>
            <p:nvPr/>
          </p:nvSpPr>
          <p:spPr>
            <a:xfrm>
              <a:off x="4017154"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112.3</a:t>
              </a:r>
            </a:p>
          </p:txBody>
        </p:sp>
        <p:sp>
          <p:nvSpPr>
            <p:cNvPr id="191" name="tx191"/>
            <p:cNvSpPr/>
            <p:nvPr/>
          </p:nvSpPr>
          <p:spPr>
            <a:xfrm>
              <a:off x="367314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97.5</a:t>
              </a:r>
            </a:p>
          </p:txBody>
        </p:sp>
        <p:sp>
          <p:nvSpPr>
            <p:cNvPr id="192" name="tx192"/>
            <p:cNvSpPr/>
            <p:nvPr/>
          </p:nvSpPr>
          <p:spPr>
            <a:xfrm>
              <a:off x="6850975"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23.9</a:t>
              </a:r>
            </a:p>
          </p:txBody>
        </p:sp>
        <p:sp>
          <p:nvSpPr>
            <p:cNvPr id="193" name="tx193"/>
            <p:cNvSpPr/>
            <p:nvPr/>
          </p:nvSpPr>
          <p:spPr>
            <a:xfrm>
              <a:off x="7494003"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23.4</a:t>
              </a:r>
            </a:p>
          </p:txBody>
        </p:sp>
        <p:sp>
          <p:nvSpPr>
            <p:cNvPr id="194" name="tx194"/>
            <p:cNvSpPr/>
            <p:nvPr/>
          </p:nvSpPr>
          <p:spPr>
            <a:xfrm>
              <a:off x="6932401"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30.9</a:t>
              </a:r>
            </a:p>
          </p:txBody>
        </p:sp>
        <p:sp>
          <p:nvSpPr>
            <p:cNvPr id="195" name="tx195"/>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9" name="tx199"/>
            <p:cNvSpPr/>
            <p:nvPr/>
          </p:nvSpPr>
          <p:spPr>
            <a:xfrm>
              <a:off x="372497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0" name="tx200"/>
            <p:cNvSpPr/>
            <p:nvPr/>
          </p:nvSpPr>
          <p:spPr>
            <a:xfrm>
              <a:off x="622432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1" name="tx201"/>
            <p:cNvSpPr/>
            <p:nvPr/>
          </p:nvSpPr>
          <p:spPr>
            <a:xfrm>
              <a:off x="3404758"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2" name="tx202"/>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3" name="tx203"/>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4" name="tx204"/>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République centrafricaine.
En 2025, la couverture vaccinale contre la diphtérie, le tétanos et la coqueluche (DTC1) en République centrafricaine a atteint 59 %. Le nombre d’enfants n’ayant reçu aucune dose de vaccin DTC (enfants « zéro dose ») a diminué, passant de 112 000 en 2024 à 97 000 en 2025.
La couverture vaccinale DTC3 a atteint 46 % en 2025, laissant 128 000 enfants exposés à des maladies évitables par la vaccination.</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le taux de couverture vaccinale pour le DTP1 était de 59 % et celui pour le DTP3 de 46 %, ce qui signifie que 128 000 enfants n'étaient pas vaccinés ou l'étaient insuffisamment, dont 97 000 n'avaient reçu aucune dose et 31 000 ne bénéficiaient que d'une protection partielle.</a:t>
            </a:r>
          </a:p>
        </p:txBody>
      </p:sp>
      <p:grpSp xmlns:pic="http://schemas.openxmlformats.org/drawingml/2006/picture">
        <p:nvGrpSpPr>
          <p:cNvPr id="207" name=""/>
          <p:cNvGrpSpPr/>
          <p:nvPr/>
        </p:nvGrpSpPr>
        <p:grpSpPr>
          <a:xfrm>
            <a:off x="292608" y="914400"/>
            <a:ext cx="8595360" cy="28575"/>
            <a:chOff x="292608" y="914400"/>
            <a:chExt cx="8595360" cy="28575"/>
          </a:xfrm>
        </p:grpSpPr>
        <p:sp>
          <p:nvSpPr>
            <p:cNvPr id="20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514096"/>
              <a:ext cx="3397293" cy="713561"/>
            </a:xfrm>
            <a:custGeom>
              <a:avLst/>
              <a:pathLst>
                <a:path w="3397293" h="713561">
                  <a:moveTo>
                    <a:pt x="0" y="188883"/>
                  </a:moveTo>
                  <a:lnTo>
                    <a:pt x="135891" y="83948"/>
                  </a:lnTo>
                  <a:lnTo>
                    <a:pt x="271783" y="83948"/>
                  </a:lnTo>
                  <a:lnTo>
                    <a:pt x="407675" y="83948"/>
                  </a:lnTo>
                  <a:lnTo>
                    <a:pt x="543566" y="104935"/>
                  </a:lnTo>
                  <a:lnTo>
                    <a:pt x="679458" y="104935"/>
                  </a:lnTo>
                  <a:lnTo>
                    <a:pt x="815350" y="104935"/>
                  </a:lnTo>
                  <a:lnTo>
                    <a:pt x="951242" y="83948"/>
                  </a:lnTo>
                  <a:lnTo>
                    <a:pt x="1087133" y="83948"/>
                  </a:lnTo>
                  <a:lnTo>
                    <a:pt x="1223025" y="83948"/>
                  </a:lnTo>
                  <a:lnTo>
                    <a:pt x="1358917" y="41974"/>
                  </a:lnTo>
                  <a:lnTo>
                    <a:pt x="1494809" y="0"/>
                  </a:lnTo>
                  <a:lnTo>
                    <a:pt x="1630700" y="62961"/>
                  </a:lnTo>
                  <a:lnTo>
                    <a:pt x="1766592" y="713561"/>
                  </a:lnTo>
                  <a:lnTo>
                    <a:pt x="1902484" y="188883"/>
                  </a:lnTo>
                  <a:lnTo>
                    <a:pt x="2038375" y="251845"/>
                  </a:lnTo>
                  <a:lnTo>
                    <a:pt x="2174267" y="314806"/>
                  </a:lnTo>
                  <a:lnTo>
                    <a:pt x="2310159" y="314806"/>
                  </a:lnTo>
                  <a:lnTo>
                    <a:pt x="2446051" y="356780"/>
                  </a:lnTo>
                  <a:lnTo>
                    <a:pt x="2581942" y="398754"/>
                  </a:lnTo>
                  <a:lnTo>
                    <a:pt x="2717834" y="440728"/>
                  </a:lnTo>
                  <a:lnTo>
                    <a:pt x="2853726" y="482703"/>
                  </a:lnTo>
                  <a:lnTo>
                    <a:pt x="2989618" y="524677"/>
                  </a:lnTo>
                  <a:lnTo>
                    <a:pt x="3125509" y="419741"/>
                  </a:lnTo>
                  <a:lnTo>
                    <a:pt x="3261401" y="356780"/>
                  </a:lnTo>
                  <a:lnTo>
                    <a:pt x="3397293" y="2098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503690"/>
            </a:xfrm>
            <a:custGeom>
              <a:avLst/>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514096"/>
              <a:ext cx="3397293" cy="713561"/>
            </a:xfrm>
            <a:custGeom>
              <a:avLst/>
              <a:pathLst>
                <a:path w="3397293" h="713561">
                  <a:moveTo>
                    <a:pt x="0" y="188883"/>
                  </a:moveTo>
                  <a:lnTo>
                    <a:pt x="135891" y="83948"/>
                  </a:lnTo>
                  <a:lnTo>
                    <a:pt x="271783" y="83948"/>
                  </a:lnTo>
                  <a:lnTo>
                    <a:pt x="407675" y="83948"/>
                  </a:lnTo>
                  <a:lnTo>
                    <a:pt x="543566" y="104935"/>
                  </a:lnTo>
                  <a:lnTo>
                    <a:pt x="679458" y="104935"/>
                  </a:lnTo>
                  <a:lnTo>
                    <a:pt x="815350" y="104935"/>
                  </a:lnTo>
                  <a:lnTo>
                    <a:pt x="951242" y="83948"/>
                  </a:lnTo>
                  <a:lnTo>
                    <a:pt x="1087133" y="83948"/>
                  </a:lnTo>
                  <a:lnTo>
                    <a:pt x="1223025" y="83948"/>
                  </a:lnTo>
                  <a:lnTo>
                    <a:pt x="1358917" y="41974"/>
                  </a:lnTo>
                  <a:lnTo>
                    <a:pt x="1494809" y="0"/>
                  </a:lnTo>
                  <a:lnTo>
                    <a:pt x="1630700" y="62961"/>
                  </a:lnTo>
                  <a:lnTo>
                    <a:pt x="1766592" y="713561"/>
                  </a:lnTo>
                  <a:lnTo>
                    <a:pt x="1902484" y="188883"/>
                  </a:lnTo>
                  <a:lnTo>
                    <a:pt x="2038375" y="251845"/>
                  </a:lnTo>
                  <a:lnTo>
                    <a:pt x="2174267" y="314806"/>
                  </a:lnTo>
                  <a:lnTo>
                    <a:pt x="2310159" y="314806"/>
                  </a:lnTo>
                  <a:lnTo>
                    <a:pt x="2446051" y="356780"/>
                  </a:lnTo>
                  <a:lnTo>
                    <a:pt x="2581942" y="398754"/>
                  </a:lnTo>
                  <a:lnTo>
                    <a:pt x="2717834" y="440728"/>
                  </a:lnTo>
                  <a:lnTo>
                    <a:pt x="2853726" y="482703"/>
                  </a:lnTo>
                  <a:lnTo>
                    <a:pt x="2989618" y="524677"/>
                  </a:lnTo>
                  <a:lnTo>
                    <a:pt x="3125509" y="419741"/>
                  </a:lnTo>
                  <a:lnTo>
                    <a:pt x="3261401" y="356780"/>
                  </a:lnTo>
                  <a:lnTo>
                    <a:pt x="3397293" y="2098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881457"/>
            </a:xfrm>
            <a:custGeom>
              <a:avLst/>
              <a:pathLst>
                <a:path w="0" h="881457">
                  <a:moveTo>
                    <a:pt x="0" y="0"/>
                  </a:moveTo>
                  <a:lnTo>
                    <a:pt x="0" y="88145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797509"/>
            </a:xfrm>
            <a:custGeom>
              <a:avLst/>
              <a:pathLst>
                <a:path w="0" h="797509">
                  <a:moveTo>
                    <a:pt x="0" y="0"/>
                  </a:moveTo>
                  <a:lnTo>
                    <a:pt x="0" y="79750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734548"/>
            </a:xfrm>
            <a:custGeom>
              <a:avLst/>
              <a:pathLst>
                <a:path w="0" h="734548">
                  <a:moveTo>
                    <a:pt x="0" y="0"/>
                  </a:moveTo>
                  <a:lnTo>
                    <a:pt x="0" y="73454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944419"/>
            </a:xfrm>
            <a:custGeom>
              <a:avLst/>
              <a:pathLst>
                <a:path w="0" h="944419">
                  <a:moveTo>
                    <a:pt x="0" y="0"/>
                  </a:moveTo>
                  <a:lnTo>
                    <a:pt x="0" y="94441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091328"/>
            </a:xfrm>
            <a:custGeom>
              <a:avLst/>
              <a:pathLst>
                <a:path w="0" h="1091328">
                  <a:moveTo>
                    <a:pt x="0" y="0"/>
                  </a:moveTo>
                  <a:lnTo>
                    <a:pt x="0" y="10913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049354"/>
            </a:xfrm>
            <a:custGeom>
              <a:avLst/>
              <a:pathLst>
                <a:path w="0" h="1049354">
                  <a:moveTo>
                    <a:pt x="0" y="0"/>
                  </a:moveTo>
                  <a:lnTo>
                    <a:pt x="0" y="104935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902445"/>
            </a:xfrm>
            <a:custGeom>
              <a:avLst/>
              <a:pathLst>
                <a:path w="0" h="902445">
                  <a:moveTo>
                    <a:pt x="0" y="0"/>
                  </a:moveTo>
                  <a:lnTo>
                    <a:pt x="0" y="902445"/>
                  </a:lnTo>
                </a:path>
              </a:pathLst>
            </a:custGeom>
            <a:ln w="13550" cap="flat">
              <a:solidFill>
                <a:srgbClr val="0058AB">
                  <a:alpha val="100000"/>
                </a:srgbClr>
              </a:solidFill>
              <a:prstDash val="dot"/>
              <a:round/>
            </a:ln>
          </p:spPr>
          <p:txBody>
            <a:bodyPr/>
            <a:lstStyle/>
            <a:p/>
          </p:txBody>
        </p:sp>
        <p:sp>
          <p:nvSpPr>
            <p:cNvPr id="32" name="pl32"/>
            <p:cNvSpPr/>
            <p:nvPr/>
          </p:nvSpPr>
          <p:spPr>
            <a:xfrm>
              <a:off x="1120965" y="2514096"/>
              <a:ext cx="3397293" cy="713561"/>
            </a:xfrm>
            <a:custGeom>
              <a:avLst/>
              <a:pathLst>
                <a:path w="3397293" h="713561">
                  <a:moveTo>
                    <a:pt x="0" y="188883"/>
                  </a:moveTo>
                  <a:lnTo>
                    <a:pt x="135891" y="83948"/>
                  </a:lnTo>
                  <a:lnTo>
                    <a:pt x="271783" y="83948"/>
                  </a:lnTo>
                  <a:lnTo>
                    <a:pt x="407675" y="83948"/>
                  </a:lnTo>
                  <a:lnTo>
                    <a:pt x="543566" y="104935"/>
                  </a:lnTo>
                  <a:lnTo>
                    <a:pt x="679458" y="104935"/>
                  </a:lnTo>
                  <a:lnTo>
                    <a:pt x="815350" y="104935"/>
                  </a:lnTo>
                  <a:lnTo>
                    <a:pt x="951242" y="83948"/>
                  </a:lnTo>
                  <a:lnTo>
                    <a:pt x="1087133" y="83948"/>
                  </a:lnTo>
                  <a:lnTo>
                    <a:pt x="1223025" y="83948"/>
                  </a:lnTo>
                  <a:lnTo>
                    <a:pt x="1358917" y="41974"/>
                  </a:lnTo>
                  <a:lnTo>
                    <a:pt x="1494809" y="0"/>
                  </a:lnTo>
                  <a:lnTo>
                    <a:pt x="1630700" y="62961"/>
                  </a:lnTo>
                  <a:lnTo>
                    <a:pt x="1766592" y="713561"/>
                  </a:lnTo>
                  <a:lnTo>
                    <a:pt x="1902484" y="188883"/>
                  </a:lnTo>
                  <a:lnTo>
                    <a:pt x="2038375" y="251845"/>
                  </a:lnTo>
                  <a:lnTo>
                    <a:pt x="2174267" y="314806"/>
                  </a:lnTo>
                  <a:lnTo>
                    <a:pt x="2310159" y="314806"/>
                  </a:lnTo>
                  <a:lnTo>
                    <a:pt x="2446051" y="356780"/>
                  </a:lnTo>
                  <a:lnTo>
                    <a:pt x="2581942" y="398754"/>
                  </a:lnTo>
                  <a:lnTo>
                    <a:pt x="2717834" y="440728"/>
                  </a:lnTo>
                  <a:lnTo>
                    <a:pt x="2853726" y="482703"/>
                  </a:lnTo>
                  <a:lnTo>
                    <a:pt x="2989618" y="524677"/>
                  </a:lnTo>
                  <a:lnTo>
                    <a:pt x="3125509" y="419741"/>
                  </a:lnTo>
                  <a:lnTo>
                    <a:pt x="3261401" y="356780"/>
                  </a:lnTo>
                  <a:lnTo>
                    <a:pt x="3397293" y="2098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13096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3096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7384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83629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98063" y="4860781"/>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60" name="tx60"/>
            <p:cNvSpPr/>
            <p:nvPr/>
          </p:nvSpPr>
          <p:spPr>
            <a:xfrm>
              <a:off x="334094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103396"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930424" y="1405479"/>
              <a:ext cx="3778374"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République centrafricaine, 2000-2025</a:t>
              </a:r>
            </a:p>
          </p:txBody>
        </p:sp>
        <p:sp>
          <p:nvSpPr>
            <p:cNvPr id="63" name="pl63"/>
            <p:cNvSpPr/>
            <p:nvPr/>
          </p:nvSpPr>
          <p:spPr>
            <a:xfrm>
              <a:off x="5267799" y="40469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231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994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756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3518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9280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350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112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875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5637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13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7161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82338"/>
              <a:ext cx="3397293" cy="1440844"/>
            </a:xfrm>
            <a:custGeom>
              <a:avLst/>
              <a:pathLst>
                <a:path w="3397293" h="1440844">
                  <a:moveTo>
                    <a:pt x="0" y="381400"/>
                  </a:moveTo>
                  <a:lnTo>
                    <a:pt x="135891" y="169511"/>
                  </a:lnTo>
                  <a:lnTo>
                    <a:pt x="271783" y="169511"/>
                  </a:lnTo>
                  <a:lnTo>
                    <a:pt x="407675" y="169511"/>
                  </a:lnTo>
                  <a:lnTo>
                    <a:pt x="543566" y="211888"/>
                  </a:lnTo>
                  <a:lnTo>
                    <a:pt x="679458" y="211888"/>
                  </a:lnTo>
                  <a:lnTo>
                    <a:pt x="815350" y="211888"/>
                  </a:lnTo>
                  <a:lnTo>
                    <a:pt x="951242" y="169511"/>
                  </a:lnTo>
                  <a:lnTo>
                    <a:pt x="1087133" y="169511"/>
                  </a:lnTo>
                  <a:lnTo>
                    <a:pt x="1223025" y="169511"/>
                  </a:lnTo>
                  <a:lnTo>
                    <a:pt x="1358917" y="84755"/>
                  </a:lnTo>
                  <a:lnTo>
                    <a:pt x="1494809" y="0"/>
                  </a:lnTo>
                  <a:lnTo>
                    <a:pt x="1630700" y="127133"/>
                  </a:lnTo>
                  <a:lnTo>
                    <a:pt x="1766592" y="1440844"/>
                  </a:lnTo>
                  <a:lnTo>
                    <a:pt x="1902484" y="381400"/>
                  </a:lnTo>
                  <a:lnTo>
                    <a:pt x="2038375" y="508533"/>
                  </a:lnTo>
                  <a:lnTo>
                    <a:pt x="2174267" y="635666"/>
                  </a:lnTo>
                  <a:lnTo>
                    <a:pt x="2310159" y="635666"/>
                  </a:lnTo>
                  <a:lnTo>
                    <a:pt x="2446051" y="720422"/>
                  </a:lnTo>
                  <a:lnTo>
                    <a:pt x="2581942" y="805177"/>
                  </a:lnTo>
                  <a:lnTo>
                    <a:pt x="2717834" y="889933"/>
                  </a:lnTo>
                  <a:lnTo>
                    <a:pt x="2853726" y="974689"/>
                  </a:lnTo>
                  <a:lnTo>
                    <a:pt x="2989618" y="1059444"/>
                  </a:lnTo>
                  <a:lnTo>
                    <a:pt x="3125509" y="847555"/>
                  </a:lnTo>
                  <a:lnTo>
                    <a:pt x="3261401" y="720422"/>
                  </a:lnTo>
                  <a:lnTo>
                    <a:pt x="3397293" y="423777"/>
                  </a:lnTo>
                </a:path>
              </a:pathLst>
            </a:custGeom>
            <a:ln w="27101" cap="flat">
              <a:solidFill>
                <a:srgbClr val="0058AB">
                  <a:alpha val="100000"/>
                </a:srgbClr>
              </a:solidFill>
              <a:prstDash val="solid"/>
              <a:round/>
            </a:ln>
          </p:spPr>
          <p:txBody>
            <a:bodyPr/>
            <a:lstStyle/>
            <a:p/>
          </p:txBody>
        </p:sp>
        <p:sp>
          <p:nvSpPr>
            <p:cNvPr id="83" name="pl83"/>
            <p:cNvSpPr/>
            <p:nvPr/>
          </p:nvSpPr>
          <p:spPr>
            <a:xfrm>
              <a:off x="5437664" y="2987516"/>
              <a:ext cx="3397293" cy="381400"/>
            </a:xfrm>
            <a:custGeom>
              <a:avLst/>
              <a:pathLst>
                <a:path w="3397293" h="381400">
                  <a:moveTo>
                    <a:pt x="0" y="381400"/>
                  </a:moveTo>
                  <a:lnTo>
                    <a:pt x="135891" y="339022"/>
                  </a:lnTo>
                  <a:lnTo>
                    <a:pt x="271783" y="339022"/>
                  </a:lnTo>
                  <a:lnTo>
                    <a:pt x="407675" y="296644"/>
                  </a:lnTo>
                  <a:lnTo>
                    <a:pt x="543566" y="254266"/>
                  </a:lnTo>
                  <a:lnTo>
                    <a:pt x="679458" y="211888"/>
                  </a:lnTo>
                  <a:lnTo>
                    <a:pt x="815350" y="169511"/>
                  </a:lnTo>
                  <a:lnTo>
                    <a:pt x="951242" y="169511"/>
                  </a:lnTo>
                  <a:lnTo>
                    <a:pt x="1087133" y="127133"/>
                  </a:lnTo>
                  <a:lnTo>
                    <a:pt x="1223025" y="84755"/>
                  </a:lnTo>
                  <a:lnTo>
                    <a:pt x="1358917" y="84755"/>
                  </a:lnTo>
                  <a:lnTo>
                    <a:pt x="1494809" y="42377"/>
                  </a:lnTo>
                  <a:lnTo>
                    <a:pt x="1630700" y="84755"/>
                  </a:lnTo>
                  <a:lnTo>
                    <a:pt x="1766592" y="84755"/>
                  </a:lnTo>
                  <a:lnTo>
                    <a:pt x="1902484" y="84755"/>
                  </a:lnTo>
                  <a:lnTo>
                    <a:pt x="2038375" y="84755"/>
                  </a:lnTo>
                  <a:lnTo>
                    <a:pt x="2174267" y="42377"/>
                  </a:lnTo>
                  <a:lnTo>
                    <a:pt x="2310159" y="42377"/>
                  </a:lnTo>
                  <a:lnTo>
                    <a:pt x="2446051" y="42377"/>
                  </a:lnTo>
                  <a:lnTo>
                    <a:pt x="2581942" y="0"/>
                  </a:lnTo>
                  <a:lnTo>
                    <a:pt x="2717834" y="127133"/>
                  </a:lnTo>
                  <a:lnTo>
                    <a:pt x="2853726" y="211888"/>
                  </a:lnTo>
                  <a:lnTo>
                    <a:pt x="2989618" y="84755"/>
                  </a:lnTo>
                  <a:lnTo>
                    <a:pt x="3125509" y="84755"/>
                  </a:lnTo>
                  <a:lnTo>
                    <a:pt x="3261401" y="84755"/>
                  </a:lnTo>
                  <a:lnTo>
                    <a:pt x="3397293" y="42377"/>
                  </a:lnTo>
                </a:path>
              </a:pathLst>
            </a:custGeom>
            <a:ln w="27101" cap="flat">
              <a:solidFill>
                <a:srgbClr val="80BD41">
                  <a:alpha val="100000"/>
                </a:srgbClr>
              </a:solidFill>
              <a:prstDash val="solid"/>
              <a:round/>
            </a:ln>
          </p:spPr>
          <p:txBody>
            <a:bodyPr/>
            <a:lstStyle/>
            <a:p/>
          </p:txBody>
        </p:sp>
        <p:sp>
          <p:nvSpPr>
            <p:cNvPr id="84" name="pl84"/>
            <p:cNvSpPr/>
            <p:nvPr/>
          </p:nvSpPr>
          <p:spPr>
            <a:xfrm>
              <a:off x="5437664" y="2945138"/>
              <a:ext cx="3397293" cy="1017066"/>
            </a:xfrm>
            <a:custGeom>
              <a:avLst/>
              <a:pathLst>
                <a:path w="3397293" h="1017066">
                  <a:moveTo>
                    <a:pt x="0" y="1017066"/>
                  </a:moveTo>
                  <a:lnTo>
                    <a:pt x="135891" y="1017066"/>
                  </a:lnTo>
                  <a:lnTo>
                    <a:pt x="271783" y="974689"/>
                  </a:lnTo>
                  <a:lnTo>
                    <a:pt x="407675" y="889933"/>
                  </a:lnTo>
                  <a:lnTo>
                    <a:pt x="543566" y="762800"/>
                  </a:lnTo>
                  <a:lnTo>
                    <a:pt x="679458" y="635666"/>
                  </a:lnTo>
                  <a:lnTo>
                    <a:pt x="815350" y="550911"/>
                  </a:lnTo>
                  <a:lnTo>
                    <a:pt x="951242" y="466155"/>
                  </a:lnTo>
                  <a:lnTo>
                    <a:pt x="1087133" y="254266"/>
                  </a:lnTo>
                  <a:lnTo>
                    <a:pt x="1223025" y="84755"/>
                  </a:lnTo>
                  <a:lnTo>
                    <a:pt x="1358917" y="339022"/>
                  </a:lnTo>
                  <a:lnTo>
                    <a:pt x="1494809" y="381400"/>
                  </a:lnTo>
                  <a:lnTo>
                    <a:pt x="1630700" y="423777"/>
                  </a:lnTo>
                  <a:lnTo>
                    <a:pt x="1766592" y="508533"/>
                  </a:lnTo>
                  <a:lnTo>
                    <a:pt x="1902484" y="466155"/>
                  </a:lnTo>
                  <a:lnTo>
                    <a:pt x="2038375" y="423777"/>
                  </a:lnTo>
                  <a:lnTo>
                    <a:pt x="2174267" y="211888"/>
                  </a:lnTo>
                  <a:lnTo>
                    <a:pt x="2310159" y="169511"/>
                  </a:lnTo>
                  <a:lnTo>
                    <a:pt x="2446051" y="84755"/>
                  </a:lnTo>
                  <a:lnTo>
                    <a:pt x="2581942" y="42377"/>
                  </a:lnTo>
                  <a:lnTo>
                    <a:pt x="2717834" y="84755"/>
                  </a:lnTo>
                  <a:lnTo>
                    <a:pt x="2853726" y="296644"/>
                  </a:lnTo>
                  <a:lnTo>
                    <a:pt x="2989618" y="169511"/>
                  </a:lnTo>
                  <a:lnTo>
                    <a:pt x="3125509" y="42377"/>
                  </a:lnTo>
                  <a:lnTo>
                    <a:pt x="3261401" y="0"/>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98751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82338"/>
              <a:ext cx="3397293" cy="1440844"/>
            </a:xfrm>
            <a:custGeom>
              <a:avLst/>
              <a:pathLst>
                <a:path w="3397293" h="1440844">
                  <a:moveTo>
                    <a:pt x="0" y="381400"/>
                  </a:moveTo>
                  <a:lnTo>
                    <a:pt x="135891" y="169511"/>
                  </a:lnTo>
                  <a:lnTo>
                    <a:pt x="271783" y="169511"/>
                  </a:lnTo>
                  <a:lnTo>
                    <a:pt x="407675" y="169511"/>
                  </a:lnTo>
                  <a:lnTo>
                    <a:pt x="543566" y="211888"/>
                  </a:lnTo>
                  <a:lnTo>
                    <a:pt x="679458" y="211888"/>
                  </a:lnTo>
                  <a:lnTo>
                    <a:pt x="815350" y="211888"/>
                  </a:lnTo>
                  <a:lnTo>
                    <a:pt x="951242" y="169511"/>
                  </a:lnTo>
                  <a:lnTo>
                    <a:pt x="1087133" y="169511"/>
                  </a:lnTo>
                  <a:lnTo>
                    <a:pt x="1223025" y="169511"/>
                  </a:lnTo>
                  <a:lnTo>
                    <a:pt x="1358917" y="84755"/>
                  </a:lnTo>
                  <a:lnTo>
                    <a:pt x="1494809" y="0"/>
                  </a:lnTo>
                  <a:lnTo>
                    <a:pt x="1630700" y="127133"/>
                  </a:lnTo>
                  <a:lnTo>
                    <a:pt x="1766592" y="1440844"/>
                  </a:lnTo>
                  <a:lnTo>
                    <a:pt x="1902484" y="381400"/>
                  </a:lnTo>
                  <a:lnTo>
                    <a:pt x="2038375" y="508533"/>
                  </a:lnTo>
                  <a:lnTo>
                    <a:pt x="2174267" y="635666"/>
                  </a:lnTo>
                  <a:lnTo>
                    <a:pt x="2310159" y="635666"/>
                  </a:lnTo>
                  <a:lnTo>
                    <a:pt x="2446051" y="720422"/>
                  </a:lnTo>
                  <a:lnTo>
                    <a:pt x="2581942" y="805177"/>
                  </a:lnTo>
                  <a:lnTo>
                    <a:pt x="2717834" y="889933"/>
                  </a:lnTo>
                  <a:lnTo>
                    <a:pt x="2853726" y="974689"/>
                  </a:lnTo>
                  <a:lnTo>
                    <a:pt x="2989618" y="1059444"/>
                  </a:lnTo>
                  <a:lnTo>
                    <a:pt x="3125509" y="847555"/>
                  </a:lnTo>
                  <a:lnTo>
                    <a:pt x="3261401" y="720422"/>
                  </a:lnTo>
                  <a:lnTo>
                    <a:pt x="3397293" y="423777"/>
                  </a:lnTo>
                </a:path>
              </a:pathLst>
            </a:custGeom>
            <a:ln w="43362" cap="flat">
              <a:solidFill>
                <a:srgbClr val="000000">
                  <a:alpha val="100000"/>
                </a:srgbClr>
              </a:solidFill>
              <a:prstDash val="solid"/>
              <a:round/>
            </a:ln>
          </p:spPr>
          <p:txBody>
            <a:bodyPr/>
            <a:lstStyle/>
            <a:p/>
          </p:txBody>
        </p:sp>
        <p:sp>
          <p:nvSpPr>
            <p:cNvPr id="87" name="pl87"/>
            <p:cNvSpPr/>
            <p:nvPr/>
          </p:nvSpPr>
          <p:spPr>
            <a:xfrm>
              <a:off x="5437664" y="1860267"/>
              <a:ext cx="0" cy="703471"/>
            </a:xfrm>
            <a:custGeom>
              <a:avLst/>
              <a:pathLst>
                <a:path w="0" h="703471">
                  <a:moveTo>
                    <a:pt x="0" y="7034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1860267"/>
              <a:ext cx="0" cy="533960"/>
            </a:xfrm>
            <a:custGeom>
              <a:avLst/>
              <a:pathLst>
                <a:path w="0" h="533960">
                  <a:moveTo>
                    <a:pt x="0" y="5339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1860267"/>
              <a:ext cx="0" cy="406826"/>
            </a:xfrm>
            <a:custGeom>
              <a:avLst/>
              <a:pathLst>
                <a:path w="0" h="406826">
                  <a:moveTo>
                    <a:pt x="0" y="40682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1860267"/>
              <a:ext cx="0" cy="830604"/>
            </a:xfrm>
            <a:custGeom>
              <a:avLst/>
              <a:pathLst>
                <a:path w="0" h="830604">
                  <a:moveTo>
                    <a:pt x="0" y="83060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1860267"/>
              <a:ext cx="0" cy="1127249"/>
            </a:xfrm>
            <a:custGeom>
              <a:avLst/>
              <a:pathLst>
                <a:path w="0" h="1127249">
                  <a:moveTo>
                    <a:pt x="0" y="11272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1860267"/>
              <a:ext cx="0" cy="1042493"/>
            </a:xfrm>
            <a:custGeom>
              <a:avLst/>
              <a:pathLst>
                <a:path w="0" h="1042493">
                  <a:moveTo>
                    <a:pt x="0" y="104249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860267"/>
              <a:ext cx="0" cy="745849"/>
            </a:xfrm>
            <a:custGeom>
              <a:avLst/>
              <a:pathLst>
                <a:path w="0" h="745849">
                  <a:moveTo>
                    <a:pt x="0" y="74584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82338"/>
              <a:ext cx="3397293" cy="1440844"/>
            </a:xfrm>
            <a:custGeom>
              <a:avLst/>
              <a:pathLst>
                <a:path w="3397293" h="1440844">
                  <a:moveTo>
                    <a:pt x="0" y="381400"/>
                  </a:moveTo>
                  <a:lnTo>
                    <a:pt x="135891" y="169511"/>
                  </a:lnTo>
                  <a:lnTo>
                    <a:pt x="271783" y="169511"/>
                  </a:lnTo>
                  <a:lnTo>
                    <a:pt x="407675" y="169511"/>
                  </a:lnTo>
                  <a:lnTo>
                    <a:pt x="543566" y="211888"/>
                  </a:lnTo>
                  <a:lnTo>
                    <a:pt x="679458" y="211888"/>
                  </a:lnTo>
                  <a:lnTo>
                    <a:pt x="815350" y="211888"/>
                  </a:lnTo>
                  <a:lnTo>
                    <a:pt x="951242" y="169511"/>
                  </a:lnTo>
                  <a:lnTo>
                    <a:pt x="1087133" y="169511"/>
                  </a:lnTo>
                  <a:lnTo>
                    <a:pt x="1223025" y="169511"/>
                  </a:lnTo>
                  <a:lnTo>
                    <a:pt x="1358917" y="84755"/>
                  </a:lnTo>
                  <a:lnTo>
                    <a:pt x="1494809" y="0"/>
                  </a:lnTo>
                  <a:lnTo>
                    <a:pt x="1630700" y="127133"/>
                  </a:lnTo>
                  <a:lnTo>
                    <a:pt x="1766592" y="1440844"/>
                  </a:lnTo>
                  <a:lnTo>
                    <a:pt x="1902484" y="381400"/>
                  </a:lnTo>
                  <a:lnTo>
                    <a:pt x="2038375" y="508533"/>
                  </a:lnTo>
                  <a:lnTo>
                    <a:pt x="2174267" y="635666"/>
                  </a:lnTo>
                  <a:lnTo>
                    <a:pt x="2310159" y="635666"/>
                  </a:lnTo>
                  <a:lnTo>
                    <a:pt x="2446051" y="720422"/>
                  </a:lnTo>
                  <a:lnTo>
                    <a:pt x="2581942" y="805177"/>
                  </a:lnTo>
                  <a:lnTo>
                    <a:pt x="2717834" y="889933"/>
                  </a:lnTo>
                  <a:lnTo>
                    <a:pt x="2853726" y="974689"/>
                  </a:lnTo>
                  <a:lnTo>
                    <a:pt x="2989618" y="1059444"/>
                  </a:lnTo>
                  <a:lnTo>
                    <a:pt x="3125509" y="847555"/>
                  </a:lnTo>
                  <a:lnTo>
                    <a:pt x="3261401" y="720422"/>
                  </a:lnTo>
                  <a:lnTo>
                    <a:pt x="3397293" y="423777"/>
                  </a:lnTo>
                </a:path>
              </a:pathLst>
            </a:custGeom>
            <a:ln w="27101" cap="flat">
              <a:solidFill>
                <a:srgbClr val="0058AB">
                  <a:alpha val="100000"/>
                </a:srgbClr>
              </a:solidFill>
              <a:prstDash val="solid"/>
              <a:round/>
            </a:ln>
          </p:spPr>
          <p:txBody>
            <a:bodyPr/>
            <a:lstStyle/>
            <a:p/>
          </p:txBody>
        </p:sp>
        <p:sp>
          <p:nvSpPr>
            <p:cNvPr id="95" name="tx95"/>
            <p:cNvSpPr/>
            <p:nvPr/>
          </p:nvSpPr>
          <p:spPr>
            <a:xfrm>
              <a:off x="5377374" y="1802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6056833" y="1804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6736291" y="1804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7445895" y="180552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9" name="tx99"/>
            <p:cNvSpPr/>
            <p:nvPr/>
          </p:nvSpPr>
          <p:spPr>
            <a:xfrm>
              <a:off x="7989462" y="18028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18041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804812" y="18028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2" name="tx102"/>
            <p:cNvSpPr/>
            <p:nvPr/>
          </p:nvSpPr>
          <p:spPr>
            <a:xfrm>
              <a:off x="8902429" y="29907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9060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7829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3591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9354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5116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208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166400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544766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44766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39054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815299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714762" y="4860781"/>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123" name="tx123"/>
            <p:cNvSpPr/>
            <p:nvPr/>
          </p:nvSpPr>
          <p:spPr>
            <a:xfrm>
              <a:off x="765764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420095"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29499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25062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20626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16189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27281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22844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1840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772498"/>
              <a:ext cx="6480772" cy="110182"/>
            </a:xfrm>
            <a:prstGeom prst="rect">
              <a:avLst/>
            </a:prstGeom>
            <a:solidFill>
              <a:srgbClr val="1CABE2">
                <a:alpha val="80000"/>
              </a:srgbClr>
            </a:solidFill>
          </p:spPr>
          <p:txBody>
            <a:bodyPr/>
            <a:lstStyle/>
            <a:p/>
          </p:txBody>
        </p:sp>
        <p:sp>
          <p:nvSpPr>
            <p:cNvPr id="138" name="rc138"/>
            <p:cNvSpPr/>
            <p:nvPr/>
          </p:nvSpPr>
          <p:spPr>
            <a:xfrm>
              <a:off x="1317178" y="5634770"/>
              <a:ext cx="7321564" cy="110182"/>
            </a:xfrm>
            <a:prstGeom prst="rect">
              <a:avLst/>
            </a:prstGeom>
            <a:solidFill>
              <a:srgbClr val="1CABE2">
                <a:alpha val="80000"/>
              </a:srgbClr>
            </a:solidFill>
          </p:spPr>
          <p:txBody>
            <a:bodyPr/>
            <a:lstStyle/>
            <a:p/>
          </p:txBody>
        </p:sp>
        <p:sp>
          <p:nvSpPr>
            <p:cNvPr id="139" name="rc139"/>
            <p:cNvSpPr/>
            <p:nvPr/>
          </p:nvSpPr>
          <p:spPr>
            <a:xfrm>
              <a:off x="1317178" y="5497042"/>
              <a:ext cx="6355482" cy="110182"/>
            </a:xfrm>
            <a:prstGeom prst="rect">
              <a:avLst/>
            </a:prstGeom>
            <a:solidFill>
              <a:srgbClr val="1CABE2">
                <a:alpha val="80000"/>
              </a:srgbClr>
            </a:solidFill>
          </p:spPr>
          <p:txBody>
            <a:bodyPr/>
            <a:lstStyle/>
            <a:p/>
          </p:txBody>
        </p:sp>
        <p:sp>
          <p:nvSpPr>
            <p:cNvPr id="140" name="tx140"/>
            <p:cNvSpPr/>
            <p:nvPr/>
          </p:nvSpPr>
          <p:spPr>
            <a:xfrm>
              <a:off x="7366914"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99,000</a:t>
              </a:r>
            </a:p>
          </p:txBody>
        </p:sp>
        <p:sp>
          <p:nvSpPr>
            <p:cNvPr id="141" name="tx141"/>
            <p:cNvSpPr/>
            <p:nvPr/>
          </p:nvSpPr>
          <p:spPr>
            <a:xfrm>
              <a:off x="8129330"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112,000</a:t>
              </a:r>
            </a:p>
          </p:txBody>
        </p:sp>
        <p:sp>
          <p:nvSpPr>
            <p:cNvPr id="142" name="tx142"/>
            <p:cNvSpPr/>
            <p:nvPr/>
          </p:nvSpPr>
          <p:spPr>
            <a:xfrm>
              <a:off x="7241623"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97,000</a:t>
              </a:r>
            </a:p>
          </p:txBody>
        </p:sp>
        <p:sp>
          <p:nvSpPr>
            <p:cNvPr id="143" name="tx14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84552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8" name="tx148"/>
            <p:cNvSpPr/>
            <p:nvPr/>
          </p:nvSpPr>
          <p:spPr>
            <a:xfrm>
              <a:off x="480115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9" name="tx149"/>
            <p:cNvSpPr/>
            <p:nvPr/>
          </p:nvSpPr>
          <p:spPr>
            <a:xfrm>
              <a:off x="675679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50" name="tx150"/>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51" name="tx151"/>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2" name="tx152"/>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3" name="tx153"/>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2025, la couverture vaccinale contre la DTP1 en République centrafricaine (59 %) était inférieure de 31 points de pourcentage à la moyenne mondiale (90 %) et de 22 points de pourcentage à la moyenne de l'ensemble des pays de la &lt;keep&gt;WCAR&lt;/keep&gt; (81 %).
La couverture nationale du DTP1 était supérieure de 9 points de pourcentage à celle de 2019 (50 %).
Cela correspond à 97 000 enfants n'ayant reçu aucune dose en 2025, contre 99 000 en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le taux de couverture de la DTP1 en République centrafricaine s'élevait à 59 % ; ce chiffre est supérieur de 9 points de pourcentage à celui de 2019 et inférieur de plus de 10 points de pourcentage aux moyennes mondiales et régionales.</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la République centrafricaine occupait la première place sur 24 pays pour la couverture vaccinale la plus faible contre la rougeole, les oreillons et la rubéole (1re dose) (sur la base d’ex æquo).
La République centrafricaine figurait parmi les 10 pays comptant le plus grand nombre d’enfants n’ayant reçu aucune dose (7e place).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la République centrafricaine affichait le taux de couverture le plus faible et figurait parmi les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56653"/>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29" name="pl29"/>
            <p:cNvSpPr/>
            <p:nvPr/>
          </p:nvSpPr>
          <p:spPr>
            <a:xfrm>
              <a:off x="2482252" y="2981012"/>
              <a:ext cx="4687757" cy="416216"/>
            </a:xfrm>
            <a:custGeom>
              <a:avLst/>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478798"/>
              <a:ext cx="4687757" cy="208073"/>
            </a:xfrm>
            <a:custGeom>
              <a:avLst/>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15868"/>
              <a:ext cx="4687757" cy="208143"/>
            </a:xfrm>
            <a:custGeom>
              <a:avLst/>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p:txBody>
        </p:sp>
        <p:sp>
          <p:nvSpPr>
            <p:cNvPr id="32" name="pl32"/>
            <p:cNvSpPr/>
            <p:nvPr/>
          </p:nvSpPr>
          <p:spPr>
            <a:xfrm>
              <a:off x="2482252" y="3189225"/>
              <a:ext cx="4687757" cy="1040505"/>
            </a:xfrm>
            <a:custGeom>
              <a:avLst/>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p:txBody>
        </p:sp>
        <p:sp>
          <p:nvSpPr>
            <p:cNvPr id="33" name="pl33"/>
            <p:cNvSpPr/>
            <p:nvPr/>
          </p:nvSpPr>
          <p:spPr>
            <a:xfrm>
              <a:off x="2482252" y="1315868"/>
              <a:ext cx="4687757" cy="624289"/>
            </a:xfrm>
            <a:custGeom>
              <a:avLst/>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189225"/>
              <a:ext cx="4687757" cy="1040435"/>
            </a:xfrm>
            <a:custGeom>
              <a:avLst/>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4229940"/>
              <a:ext cx="4687757" cy="416146"/>
            </a:xfrm>
            <a:custGeom>
              <a:avLst/>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6" name="pl36"/>
            <p:cNvSpPr/>
            <p:nvPr/>
          </p:nvSpPr>
          <p:spPr>
            <a:xfrm>
              <a:off x="2482252" y="4854299"/>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1940367"/>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527058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230010"/>
              <a:ext cx="4687757" cy="624080"/>
            </a:xfrm>
            <a:custGeom>
              <a:avLst/>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p:txBody>
        </p:sp>
        <p:sp>
          <p:nvSpPr>
            <p:cNvPr id="40" name="pl40"/>
            <p:cNvSpPr/>
            <p:nvPr/>
          </p:nvSpPr>
          <p:spPr>
            <a:xfrm>
              <a:off x="2482252" y="3605790"/>
              <a:ext cx="4687757" cy="1040156"/>
            </a:xfrm>
            <a:custGeom>
              <a:avLst/>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524081"/>
              <a:ext cx="4687757" cy="1040575"/>
            </a:xfrm>
            <a:custGeom>
              <a:avLst/>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814003"/>
              <a:ext cx="4687757" cy="1248439"/>
            </a:xfrm>
            <a:custGeom>
              <a:avLst/>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p:txBody>
        </p:sp>
        <p:sp>
          <p:nvSpPr>
            <p:cNvPr id="43" name="pl43"/>
            <p:cNvSpPr/>
            <p:nvPr/>
          </p:nvSpPr>
          <p:spPr>
            <a:xfrm>
              <a:off x="2482252" y="2772869"/>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0772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940367"/>
              <a:ext cx="4687757" cy="416216"/>
            </a:xfrm>
            <a:custGeom>
              <a:avLst/>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F26A21">
                  <a:alpha val="100000"/>
                </a:srgbClr>
              </a:solidFill>
              <a:prstDash val="solid"/>
              <a:round/>
            </a:ln>
          </p:spPr>
          <p:txBody>
            <a:bodyPr/>
            <a:lstStyle/>
            <a:p/>
          </p:txBody>
        </p:sp>
        <p:sp>
          <p:nvSpPr>
            <p:cNvPr id="47" name="pl47"/>
            <p:cNvSpPr/>
            <p:nvPr/>
          </p:nvSpPr>
          <p:spPr>
            <a:xfrm>
              <a:off x="2482252" y="5478728"/>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1012"/>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p:txBody>
        </p:sp>
        <p:sp>
          <p:nvSpPr>
            <p:cNvPr id="49" name="pl49"/>
            <p:cNvSpPr/>
            <p:nvPr/>
          </p:nvSpPr>
          <p:spPr>
            <a:xfrm>
              <a:off x="2482252" y="3605441"/>
              <a:ext cx="4687757" cy="832362"/>
            </a:xfrm>
            <a:custGeom>
              <a:avLst/>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0" name="pl50"/>
            <p:cNvSpPr/>
            <p:nvPr/>
          </p:nvSpPr>
          <p:spPr>
            <a:xfrm>
              <a:off x="2482252" y="1732154"/>
              <a:ext cx="4687757" cy="416216"/>
            </a:xfrm>
            <a:custGeom>
              <a:avLst/>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21727"/>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297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4767428" y="2297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3595489" y="2297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5939367" y="1881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08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la République centrafricaine se classait au 8e rang sur 24 pays, avec 116 000 enfants n'ayant reçu aucune dose de vaccin.
En 2025, la République centrafricaine se classait au 7e rang sur 24 pays, avec 97 000 enfants n'ayant reçu aucune dose de vaccin.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7562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2566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17570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52575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87579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8006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5064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006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85073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20077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4442481"/>
              <a:ext cx="203168" cy="358119"/>
            </a:xfrm>
            <a:prstGeom prst="rect">
              <a:avLst/>
            </a:prstGeom>
            <a:solidFill>
              <a:srgbClr val="80BD41">
                <a:alpha val="100000"/>
              </a:srgbClr>
            </a:solidFill>
          </p:spPr>
          <p:txBody>
            <a:bodyPr/>
            <a:lstStyle/>
            <a:p/>
          </p:txBody>
        </p:sp>
        <p:sp>
          <p:nvSpPr>
            <p:cNvPr id="29" name="rc29"/>
            <p:cNvSpPr/>
            <p:nvPr/>
          </p:nvSpPr>
          <p:spPr>
            <a:xfrm>
              <a:off x="1332670" y="3832711"/>
              <a:ext cx="203168" cy="387153"/>
            </a:xfrm>
            <a:prstGeom prst="rect">
              <a:avLst/>
            </a:prstGeom>
            <a:solidFill>
              <a:srgbClr val="0058AB">
                <a:alpha val="100000"/>
              </a:srgbClr>
            </a:solidFill>
          </p:spPr>
          <p:txBody>
            <a:bodyPr/>
            <a:lstStyle/>
            <a:p/>
          </p:txBody>
        </p:sp>
        <p:sp>
          <p:nvSpPr>
            <p:cNvPr id="30" name="rc30"/>
            <p:cNvSpPr/>
            <p:nvPr/>
          </p:nvSpPr>
          <p:spPr>
            <a:xfrm>
              <a:off x="1332670" y="4219865"/>
              <a:ext cx="203168" cy="222616"/>
            </a:xfrm>
            <a:prstGeom prst="rect">
              <a:avLst/>
            </a:prstGeom>
            <a:solidFill>
              <a:srgbClr val="1CABE2">
                <a:alpha val="100000"/>
              </a:srgbClr>
            </a:solidFill>
          </p:spPr>
          <p:txBody>
            <a:bodyPr/>
            <a:lstStyle/>
            <a:p/>
          </p:txBody>
        </p:sp>
        <p:sp>
          <p:nvSpPr>
            <p:cNvPr id="31" name="rc31"/>
            <p:cNvSpPr/>
            <p:nvPr/>
          </p:nvSpPr>
          <p:spPr>
            <a:xfrm>
              <a:off x="1558413" y="4405330"/>
              <a:ext cx="203168" cy="395271"/>
            </a:xfrm>
            <a:prstGeom prst="rect">
              <a:avLst/>
            </a:prstGeom>
            <a:solidFill>
              <a:srgbClr val="80BD41">
                <a:alpha val="100000"/>
              </a:srgbClr>
            </a:solidFill>
          </p:spPr>
          <p:txBody>
            <a:bodyPr/>
            <a:lstStyle/>
            <a:p/>
          </p:txBody>
        </p:sp>
        <p:sp>
          <p:nvSpPr>
            <p:cNvPr id="32" name="rc32"/>
            <p:cNvSpPr/>
            <p:nvPr/>
          </p:nvSpPr>
          <p:spPr>
            <a:xfrm>
              <a:off x="1558413" y="3812426"/>
              <a:ext cx="203168" cy="345861"/>
            </a:xfrm>
            <a:prstGeom prst="rect">
              <a:avLst/>
            </a:prstGeom>
            <a:solidFill>
              <a:srgbClr val="0058AB">
                <a:alpha val="100000"/>
              </a:srgbClr>
            </a:solidFill>
          </p:spPr>
          <p:txBody>
            <a:bodyPr/>
            <a:lstStyle/>
            <a:p/>
          </p:txBody>
        </p:sp>
        <p:sp>
          <p:nvSpPr>
            <p:cNvPr id="33" name="rc33"/>
            <p:cNvSpPr/>
            <p:nvPr/>
          </p:nvSpPr>
          <p:spPr>
            <a:xfrm>
              <a:off x="1558413" y="4158288"/>
              <a:ext cx="203168" cy="247042"/>
            </a:xfrm>
            <a:prstGeom prst="rect">
              <a:avLst/>
            </a:prstGeom>
            <a:solidFill>
              <a:srgbClr val="1CABE2">
                <a:alpha val="100000"/>
              </a:srgbClr>
            </a:solidFill>
          </p:spPr>
          <p:txBody>
            <a:bodyPr/>
            <a:lstStyle/>
            <a:p/>
          </p:txBody>
        </p:sp>
        <p:sp>
          <p:nvSpPr>
            <p:cNvPr id="34" name="rc34"/>
            <p:cNvSpPr/>
            <p:nvPr/>
          </p:nvSpPr>
          <p:spPr>
            <a:xfrm>
              <a:off x="1784155" y="4361399"/>
              <a:ext cx="203168" cy="439201"/>
            </a:xfrm>
            <a:prstGeom prst="rect">
              <a:avLst/>
            </a:prstGeom>
            <a:solidFill>
              <a:srgbClr val="80BD41">
                <a:alpha val="100000"/>
              </a:srgbClr>
            </a:solidFill>
          </p:spPr>
          <p:txBody>
            <a:bodyPr/>
            <a:lstStyle/>
            <a:p/>
          </p:txBody>
        </p:sp>
        <p:sp>
          <p:nvSpPr>
            <p:cNvPr id="35" name="rc35"/>
            <p:cNvSpPr/>
            <p:nvPr/>
          </p:nvSpPr>
          <p:spPr>
            <a:xfrm>
              <a:off x="1784155" y="3802410"/>
              <a:ext cx="203168" cy="349364"/>
            </a:xfrm>
            <a:prstGeom prst="rect">
              <a:avLst/>
            </a:prstGeom>
            <a:solidFill>
              <a:srgbClr val="0058AB">
                <a:alpha val="100000"/>
              </a:srgbClr>
            </a:solidFill>
          </p:spPr>
          <p:txBody>
            <a:bodyPr/>
            <a:lstStyle/>
            <a:p/>
          </p:txBody>
        </p:sp>
        <p:sp>
          <p:nvSpPr>
            <p:cNvPr id="36" name="rc36"/>
            <p:cNvSpPr/>
            <p:nvPr/>
          </p:nvSpPr>
          <p:spPr>
            <a:xfrm>
              <a:off x="1784155" y="4151775"/>
              <a:ext cx="203168" cy="209624"/>
            </a:xfrm>
            <a:prstGeom prst="rect">
              <a:avLst/>
            </a:prstGeom>
            <a:solidFill>
              <a:srgbClr val="1CABE2">
                <a:alpha val="100000"/>
              </a:srgbClr>
            </a:solidFill>
          </p:spPr>
          <p:txBody>
            <a:bodyPr/>
            <a:lstStyle/>
            <a:p/>
          </p:txBody>
        </p:sp>
        <p:sp>
          <p:nvSpPr>
            <p:cNvPr id="37" name="rc37"/>
            <p:cNvSpPr/>
            <p:nvPr/>
          </p:nvSpPr>
          <p:spPr>
            <a:xfrm>
              <a:off x="2009898" y="4315961"/>
              <a:ext cx="203168" cy="484640"/>
            </a:xfrm>
            <a:prstGeom prst="rect">
              <a:avLst/>
            </a:prstGeom>
            <a:solidFill>
              <a:srgbClr val="80BD41">
                <a:alpha val="100000"/>
              </a:srgbClr>
            </a:solidFill>
          </p:spPr>
          <p:txBody>
            <a:bodyPr/>
            <a:lstStyle/>
            <a:p/>
          </p:txBody>
        </p:sp>
        <p:sp>
          <p:nvSpPr>
            <p:cNvPr id="38" name="rc38"/>
            <p:cNvSpPr/>
            <p:nvPr/>
          </p:nvSpPr>
          <p:spPr>
            <a:xfrm>
              <a:off x="2009898" y="3769457"/>
              <a:ext cx="203168" cy="360901"/>
            </a:xfrm>
            <a:prstGeom prst="rect">
              <a:avLst/>
            </a:prstGeom>
            <a:solidFill>
              <a:srgbClr val="0058AB">
                <a:alpha val="100000"/>
              </a:srgbClr>
            </a:solidFill>
          </p:spPr>
          <p:txBody>
            <a:bodyPr/>
            <a:lstStyle/>
            <a:p/>
          </p:txBody>
        </p:sp>
        <p:sp>
          <p:nvSpPr>
            <p:cNvPr id="39" name="rc39"/>
            <p:cNvSpPr/>
            <p:nvPr/>
          </p:nvSpPr>
          <p:spPr>
            <a:xfrm>
              <a:off x="2009898" y="4130359"/>
              <a:ext cx="203168" cy="185601"/>
            </a:xfrm>
            <a:prstGeom prst="rect">
              <a:avLst/>
            </a:prstGeom>
            <a:solidFill>
              <a:srgbClr val="1CABE2">
                <a:alpha val="100000"/>
              </a:srgbClr>
            </a:solidFill>
          </p:spPr>
          <p:txBody>
            <a:bodyPr/>
            <a:lstStyle/>
            <a:p/>
          </p:txBody>
        </p:sp>
        <p:sp>
          <p:nvSpPr>
            <p:cNvPr id="40" name="rc40"/>
            <p:cNvSpPr/>
            <p:nvPr/>
          </p:nvSpPr>
          <p:spPr>
            <a:xfrm>
              <a:off x="2235640" y="4264328"/>
              <a:ext cx="203168" cy="536273"/>
            </a:xfrm>
            <a:prstGeom prst="rect">
              <a:avLst/>
            </a:prstGeom>
            <a:solidFill>
              <a:srgbClr val="80BD41">
                <a:alpha val="100000"/>
              </a:srgbClr>
            </a:solidFill>
          </p:spPr>
          <p:txBody>
            <a:bodyPr/>
            <a:lstStyle/>
            <a:p/>
          </p:txBody>
        </p:sp>
        <p:sp>
          <p:nvSpPr>
            <p:cNvPr id="41" name="rc41"/>
            <p:cNvSpPr/>
            <p:nvPr/>
          </p:nvSpPr>
          <p:spPr>
            <a:xfrm>
              <a:off x="2235640" y="3749081"/>
              <a:ext cx="203168" cy="378547"/>
            </a:xfrm>
            <a:prstGeom prst="rect">
              <a:avLst/>
            </a:prstGeom>
            <a:solidFill>
              <a:srgbClr val="0058AB">
                <a:alpha val="100000"/>
              </a:srgbClr>
            </a:solidFill>
          </p:spPr>
          <p:txBody>
            <a:bodyPr/>
            <a:lstStyle/>
            <a:p/>
          </p:txBody>
        </p:sp>
        <p:sp>
          <p:nvSpPr>
            <p:cNvPr id="42" name="rc42"/>
            <p:cNvSpPr/>
            <p:nvPr/>
          </p:nvSpPr>
          <p:spPr>
            <a:xfrm>
              <a:off x="2235640" y="4127629"/>
              <a:ext cx="203168" cy="136698"/>
            </a:xfrm>
            <a:prstGeom prst="rect">
              <a:avLst/>
            </a:prstGeom>
            <a:solidFill>
              <a:srgbClr val="1CABE2">
                <a:alpha val="100000"/>
              </a:srgbClr>
            </a:solidFill>
          </p:spPr>
          <p:txBody>
            <a:bodyPr/>
            <a:lstStyle/>
            <a:p/>
          </p:txBody>
        </p:sp>
        <p:sp>
          <p:nvSpPr>
            <p:cNvPr id="43" name="rc43"/>
            <p:cNvSpPr/>
            <p:nvPr/>
          </p:nvSpPr>
          <p:spPr>
            <a:xfrm>
              <a:off x="2461382" y="4215815"/>
              <a:ext cx="203168" cy="584785"/>
            </a:xfrm>
            <a:prstGeom prst="rect">
              <a:avLst/>
            </a:prstGeom>
            <a:solidFill>
              <a:srgbClr val="80BD41">
                <a:alpha val="100000"/>
              </a:srgbClr>
            </a:solidFill>
          </p:spPr>
          <p:txBody>
            <a:bodyPr/>
            <a:lstStyle/>
            <a:p/>
          </p:txBody>
        </p:sp>
        <p:sp>
          <p:nvSpPr>
            <p:cNvPr id="44" name="rc44"/>
            <p:cNvSpPr/>
            <p:nvPr/>
          </p:nvSpPr>
          <p:spPr>
            <a:xfrm>
              <a:off x="2461382" y="3717662"/>
              <a:ext cx="203168" cy="389857"/>
            </a:xfrm>
            <a:prstGeom prst="rect">
              <a:avLst/>
            </a:prstGeom>
            <a:solidFill>
              <a:srgbClr val="0058AB">
                <a:alpha val="100000"/>
              </a:srgbClr>
            </a:solidFill>
          </p:spPr>
          <p:txBody>
            <a:bodyPr/>
            <a:lstStyle/>
            <a:p/>
          </p:txBody>
        </p:sp>
        <p:sp>
          <p:nvSpPr>
            <p:cNvPr id="45" name="rc45"/>
            <p:cNvSpPr/>
            <p:nvPr/>
          </p:nvSpPr>
          <p:spPr>
            <a:xfrm>
              <a:off x="2461382" y="4107519"/>
              <a:ext cx="203168" cy="108295"/>
            </a:xfrm>
            <a:prstGeom prst="rect">
              <a:avLst/>
            </a:prstGeom>
            <a:solidFill>
              <a:srgbClr val="1CABE2">
                <a:alpha val="100000"/>
              </a:srgbClr>
            </a:solidFill>
          </p:spPr>
          <p:txBody>
            <a:bodyPr/>
            <a:lstStyle/>
            <a:p/>
          </p:txBody>
        </p:sp>
        <p:sp>
          <p:nvSpPr>
            <p:cNvPr id="46" name="rc46"/>
            <p:cNvSpPr/>
            <p:nvPr/>
          </p:nvSpPr>
          <p:spPr>
            <a:xfrm>
              <a:off x="2687125" y="4230342"/>
              <a:ext cx="203168" cy="570259"/>
            </a:xfrm>
            <a:prstGeom prst="rect">
              <a:avLst/>
            </a:prstGeom>
            <a:solidFill>
              <a:srgbClr val="80BD41">
                <a:alpha val="100000"/>
              </a:srgbClr>
            </a:solidFill>
          </p:spPr>
          <p:txBody>
            <a:bodyPr/>
            <a:lstStyle/>
            <a:p/>
          </p:txBody>
        </p:sp>
        <p:sp>
          <p:nvSpPr>
            <p:cNvPr id="47" name="rc47"/>
            <p:cNvSpPr/>
            <p:nvPr/>
          </p:nvSpPr>
          <p:spPr>
            <a:xfrm>
              <a:off x="2687125" y="3682448"/>
              <a:ext cx="203168" cy="402537"/>
            </a:xfrm>
            <a:prstGeom prst="rect">
              <a:avLst/>
            </a:prstGeom>
            <a:solidFill>
              <a:srgbClr val="0058AB">
                <a:alpha val="100000"/>
              </a:srgbClr>
            </a:solidFill>
          </p:spPr>
          <p:txBody>
            <a:bodyPr/>
            <a:lstStyle/>
            <a:p/>
          </p:txBody>
        </p:sp>
        <p:sp>
          <p:nvSpPr>
            <p:cNvPr id="48" name="rc48"/>
            <p:cNvSpPr/>
            <p:nvPr/>
          </p:nvSpPr>
          <p:spPr>
            <a:xfrm>
              <a:off x="2687125" y="4084985"/>
              <a:ext cx="203168" cy="145356"/>
            </a:xfrm>
            <a:prstGeom prst="rect">
              <a:avLst/>
            </a:prstGeom>
            <a:solidFill>
              <a:srgbClr val="1CABE2">
                <a:alpha val="100000"/>
              </a:srgbClr>
            </a:solidFill>
          </p:spPr>
          <p:txBody>
            <a:bodyPr/>
            <a:lstStyle/>
            <a:p/>
          </p:txBody>
        </p:sp>
        <p:sp>
          <p:nvSpPr>
            <p:cNvPr id="49" name="rc49"/>
            <p:cNvSpPr/>
            <p:nvPr/>
          </p:nvSpPr>
          <p:spPr>
            <a:xfrm>
              <a:off x="2912867" y="4252590"/>
              <a:ext cx="203168" cy="548011"/>
            </a:xfrm>
            <a:prstGeom prst="rect">
              <a:avLst/>
            </a:prstGeom>
            <a:solidFill>
              <a:srgbClr val="80BD41">
                <a:alpha val="100000"/>
              </a:srgbClr>
            </a:solidFill>
          </p:spPr>
          <p:txBody>
            <a:bodyPr/>
            <a:lstStyle/>
            <a:p/>
          </p:txBody>
        </p:sp>
        <p:sp>
          <p:nvSpPr>
            <p:cNvPr id="50" name="rc50"/>
            <p:cNvSpPr/>
            <p:nvPr/>
          </p:nvSpPr>
          <p:spPr>
            <a:xfrm>
              <a:off x="2912867" y="3658913"/>
              <a:ext cx="203168" cy="399593"/>
            </a:xfrm>
            <a:prstGeom prst="rect">
              <a:avLst/>
            </a:prstGeom>
            <a:solidFill>
              <a:srgbClr val="0058AB">
                <a:alpha val="100000"/>
              </a:srgbClr>
            </a:solidFill>
          </p:spPr>
          <p:txBody>
            <a:bodyPr/>
            <a:lstStyle/>
            <a:p/>
          </p:txBody>
        </p:sp>
        <p:sp>
          <p:nvSpPr>
            <p:cNvPr id="51" name="rc51"/>
            <p:cNvSpPr/>
            <p:nvPr/>
          </p:nvSpPr>
          <p:spPr>
            <a:xfrm>
              <a:off x="2912867" y="4058506"/>
              <a:ext cx="203168" cy="194083"/>
            </a:xfrm>
            <a:prstGeom prst="rect">
              <a:avLst/>
            </a:prstGeom>
            <a:solidFill>
              <a:srgbClr val="1CABE2">
                <a:alpha val="100000"/>
              </a:srgbClr>
            </a:solidFill>
          </p:spPr>
          <p:txBody>
            <a:bodyPr/>
            <a:lstStyle/>
            <a:p/>
          </p:txBody>
        </p:sp>
        <p:sp>
          <p:nvSpPr>
            <p:cNvPr id="52" name="rc52"/>
            <p:cNvSpPr/>
            <p:nvPr/>
          </p:nvSpPr>
          <p:spPr>
            <a:xfrm>
              <a:off x="3138609" y="4271595"/>
              <a:ext cx="203168" cy="529006"/>
            </a:xfrm>
            <a:prstGeom prst="rect">
              <a:avLst/>
            </a:prstGeom>
            <a:solidFill>
              <a:srgbClr val="80BD41">
                <a:alpha val="100000"/>
              </a:srgbClr>
            </a:solidFill>
          </p:spPr>
          <p:txBody>
            <a:bodyPr/>
            <a:lstStyle/>
            <a:p/>
          </p:txBody>
        </p:sp>
        <p:sp>
          <p:nvSpPr>
            <p:cNvPr id="53" name="rc53"/>
            <p:cNvSpPr/>
            <p:nvPr/>
          </p:nvSpPr>
          <p:spPr>
            <a:xfrm>
              <a:off x="3138609" y="3625030"/>
              <a:ext cx="203168" cy="411448"/>
            </a:xfrm>
            <a:prstGeom prst="rect">
              <a:avLst/>
            </a:prstGeom>
            <a:solidFill>
              <a:srgbClr val="0058AB">
                <a:alpha val="100000"/>
              </a:srgbClr>
            </a:solidFill>
          </p:spPr>
          <p:txBody>
            <a:bodyPr/>
            <a:lstStyle/>
            <a:p/>
          </p:txBody>
        </p:sp>
        <p:sp>
          <p:nvSpPr>
            <p:cNvPr id="54" name="rc54"/>
            <p:cNvSpPr/>
            <p:nvPr/>
          </p:nvSpPr>
          <p:spPr>
            <a:xfrm>
              <a:off x="3138609" y="4036479"/>
              <a:ext cx="203168" cy="235115"/>
            </a:xfrm>
            <a:prstGeom prst="rect">
              <a:avLst/>
            </a:prstGeom>
            <a:solidFill>
              <a:srgbClr val="1CABE2">
                <a:alpha val="100000"/>
              </a:srgbClr>
            </a:solidFill>
          </p:spPr>
          <p:txBody>
            <a:bodyPr/>
            <a:lstStyle/>
            <a:p/>
          </p:txBody>
        </p:sp>
        <p:sp>
          <p:nvSpPr>
            <p:cNvPr id="55" name="rc55"/>
            <p:cNvSpPr/>
            <p:nvPr/>
          </p:nvSpPr>
          <p:spPr>
            <a:xfrm>
              <a:off x="3364352" y="4346613"/>
              <a:ext cx="203168" cy="453988"/>
            </a:xfrm>
            <a:prstGeom prst="rect">
              <a:avLst/>
            </a:prstGeom>
            <a:solidFill>
              <a:srgbClr val="80BD41">
                <a:alpha val="100000"/>
              </a:srgbClr>
            </a:solidFill>
          </p:spPr>
          <p:txBody>
            <a:bodyPr/>
            <a:lstStyle/>
            <a:p/>
          </p:txBody>
        </p:sp>
        <p:sp>
          <p:nvSpPr>
            <p:cNvPr id="56" name="rc56"/>
            <p:cNvSpPr/>
            <p:nvPr/>
          </p:nvSpPr>
          <p:spPr>
            <a:xfrm>
              <a:off x="3364352" y="3719684"/>
              <a:ext cx="203168" cy="378320"/>
            </a:xfrm>
            <a:prstGeom prst="rect">
              <a:avLst/>
            </a:prstGeom>
            <a:solidFill>
              <a:srgbClr val="0058AB">
                <a:alpha val="100000"/>
              </a:srgbClr>
            </a:solidFill>
          </p:spPr>
          <p:txBody>
            <a:bodyPr/>
            <a:lstStyle/>
            <a:p/>
          </p:txBody>
        </p:sp>
        <p:sp>
          <p:nvSpPr>
            <p:cNvPr id="57" name="rc57"/>
            <p:cNvSpPr/>
            <p:nvPr/>
          </p:nvSpPr>
          <p:spPr>
            <a:xfrm>
              <a:off x="3364352" y="4098004"/>
              <a:ext cx="203168" cy="248608"/>
            </a:xfrm>
            <a:prstGeom prst="rect">
              <a:avLst/>
            </a:prstGeom>
            <a:solidFill>
              <a:srgbClr val="1CABE2">
                <a:alpha val="100000"/>
              </a:srgbClr>
            </a:solidFill>
          </p:spPr>
          <p:txBody>
            <a:bodyPr/>
            <a:lstStyle/>
            <a:p/>
          </p:txBody>
        </p:sp>
        <p:sp>
          <p:nvSpPr>
            <p:cNvPr id="58" name="rc58"/>
            <p:cNvSpPr/>
            <p:nvPr/>
          </p:nvSpPr>
          <p:spPr>
            <a:xfrm>
              <a:off x="3590094" y="4249724"/>
              <a:ext cx="203168" cy="550877"/>
            </a:xfrm>
            <a:prstGeom prst="rect">
              <a:avLst/>
            </a:prstGeom>
            <a:solidFill>
              <a:srgbClr val="80BD41">
                <a:alpha val="100000"/>
              </a:srgbClr>
            </a:solidFill>
          </p:spPr>
          <p:txBody>
            <a:bodyPr/>
            <a:lstStyle/>
            <a:p/>
          </p:txBody>
        </p:sp>
        <p:sp>
          <p:nvSpPr>
            <p:cNvPr id="59" name="rc59"/>
            <p:cNvSpPr/>
            <p:nvPr/>
          </p:nvSpPr>
          <p:spPr>
            <a:xfrm>
              <a:off x="3590094" y="3576433"/>
              <a:ext cx="203168" cy="403974"/>
            </a:xfrm>
            <a:prstGeom prst="rect">
              <a:avLst/>
            </a:prstGeom>
            <a:solidFill>
              <a:srgbClr val="0058AB">
                <a:alpha val="100000"/>
              </a:srgbClr>
            </a:solidFill>
          </p:spPr>
          <p:txBody>
            <a:bodyPr/>
            <a:lstStyle/>
            <a:p/>
          </p:txBody>
        </p:sp>
        <p:sp>
          <p:nvSpPr>
            <p:cNvPr id="60" name="rc60"/>
            <p:cNvSpPr/>
            <p:nvPr/>
          </p:nvSpPr>
          <p:spPr>
            <a:xfrm>
              <a:off x="3590094" y="3980407"/>
              <a:ext cx="203168" cy="269316"/>
            </a:xfrm>
            <a:prstGeom prst="rect">
              <a:avLst/>
            </a:prstGeom>
            <a:solidFill>
              <a:srgbClr val="1CABE2">
                <a:alpha val="100000"/>
              </a:srgbClr>
            </a:solidFill>
          </p:spPr>
          <p:txBody>
            <a:bodyPr/>
            <a:lstStyle/>
            <a:p/>
          </p:txBody>
        </p:sp>
        <p:sp>
          <p:nvSpPr>
            <p:cNvPr id="61" name="rc61"/>
            <p:cNvSpPr/>
            <p:nvPr/>
          </p:nvSpPr>
          <p:spPr>
            <a:xfrm>
              <a:off x="3815836" y="4208646"/>
              <a:ext cx="203168" cy="591954"/>
            </a:xfrm>
            <a:prstGeom prst="rect">
              <a:avLst/>
            </a:prstGeom>
            <a:solidFill>
              <a:srgbClr val="80BD41">
                <a:alpha val="100000"/>
              </a:srgbClr>
            </a:solidFill>
          </p:spPr>
          <p:txBody>
            <a:bodyPr/>
            <a:lstStyle/>
            <a:p/>
          </p:txBody>
        </p:sp>
        <p:sp>
          <p:nvSpPr>
            <p:cNvPr id="62" name="rc62"/>
            <p:cNvSpPr/>
            <p:nvPr/>
          </p:nvSpPr>
          <p:spPr>
            <a:xfrm>
              <a:off x="3815836" y="3541127"/>
              <a:ext cx="203168" cy="390435"/>
            </a:xfrm>
            <a:prstGeom prst="rect">
              <a:avLst/>
            </a:prstGeom>
            <a:solidFill>
              <a:srgbClr val="0058AB">
                <a:alpha val="100000"/>
              </a:srgbClr>
            </a:solidFill>
          </p:spPr>
          <p:txBody>
            <a:bodyPr/>
            <a:lstStyle/>
            <a:p/>
          </p:txBody>
        </p:sp>
        <p:sp>
          <p:nvSpPr>
            <p:cNvPr id="63" name="rc63"/>
            <p:cNvSpPr/>
            <p:nvPr/>
          </p:nvSpPr>
          <p:spPr>
            <a:xfrm>
              <a:off x="3815836" y="3931563"/>
              <a:ext cx="203168" cy="277083"/>
            </a:xfrm>
            <a:prstGeom prst="rect">
              <a:avLst/>
            </a:prstGeom>
            <a:solidFill>
              <a:srgbClr val="1CABE2">
                <a:alpha val="100000"/>
              </a:srgbClr>
            </a:solidFill>
          </p:spPr>
          <p:txBody>
            <a:bodyPr/>
            <a:lstStyle/>
            <a:p/>
          </p:txBody>
        </p:sp>
        <p:sp>
          <p:nvSpPr>
            <p:cNvPr id="64" name="rc64"/>
            <p:cNvSpPr/>
            <p:nvPr/>
          </p:nvSpPr>
          <p:spPr>
            <a:xfrm>
              <a:off x="4041579" y="4203616"/>
              <a:ext cx="203168" cy="596985"/>
            </a:xfrm>
            <a:prstGeom prst="rect">
              <a:avLst/>
            </a:prstGeom>
            <a:solidFill>
              <a:srgbClr val="80BD41">
                <a:alpha val="100000"/>
              </a:srgbClr>
            </a:solidFill>
          </p:spPr>
          <p:txBody>
            <a:bodyPr/>
            <a:lstStyle/>
            <a:p/>
          </p:txBody>
        </p:sp>
        <p:sp>
          <p:nvSpPr>
            <p:cNvPr id="65" name="rc65"/>
            <p:cNvSpPr/>
            <p:nvPr/>
          </p:nvSpPr>
          <p:spPr>
            <a:xfrm>
              <a:off x="4041579" y="3530416"/>
              <a:ext cx="203168" cy="431863"/>
            </a:xfrm>
            <a:prstGeom prst="rect">
              <a:avLst/>
            </a:prstGeom>
            <a:solidFill>
              <a:srgbClr val="0058AB">
                <a:alpha val="100000"/>
              </a:srgbClr>
            </a:solidFill>
          </p:spPr>
          <p:txBody>
            <a:bodyPr/>
            <a:lstStyle/>
            <a:p/>
          </p:txBody>
        </p:sp>
        <p:sp>
          <p:nvSpPr>
            <p:cNvPr id="66" name="rc66"/>
            <p:cNvSpPr/>
            <p:nvPr/>
          </p:nvSpPr>
          <p:spPr>
            <a:xfrm>
              <a:off x="4041579" y="3962280"/>
              <a:ext cx="203168" cy="241335"/>
            </a:xfrm>
            <a:prstGeom prst="rect">
              <a:avLst/>
            </a:prstGeom>
            <a:solidFill>
              <a:srgbClr val="1CABE2">
                <a:alpha val="100000"/>
              </a:srgbClr>
            </a:solidFill>
          </p:spPr>
          <p:txBody>
            <a:bodyPr/>
            <a:lstStyle/>
            <a:p/>
          </p:txBody>
        </p:sp>
        <p:sp>
          <p:nvSpPr>
            <p:cNvPr id="67" name="rc67"/>
            <p:cNvSpPr/>
            <p:nvPr/>
          </p:nvSpPr>
          <p:spPr>
            <a:xfrm>
              <a:off x="4267321" y="4509999"/>
              <a:ext cx="203168" cy="290602"/>
            </a:xfrm>
            <a:prstGeom prst="rect">
              <a:avLst/>
            </a:prstGeom>
            <a:solidFill>
              <a:srgbClr val="80BD41">
                <a:alpha val="100000"/>
              </a:srgbClr>
            </a:solidFill>
          </p:spPr>
          <p:txBody>
            <a:bodyPr/>
            <a:lstStyle/>
            <a:p/>
          </p:txBody>
        </p:sp>
        <p:sp>
          <p:nvSpPr>
            <p:cNvPr id="68" name="rc68"/>
            <p:cNvSpPr/>
            <p:nvPr/>
          </p:nvSpPr>
          <p:spPr>
            <a:xfrm>
              <a:off x="4267321" y="3537117"/>
              <a:ext cx="203168" cy="821266"/>
            </a:xfrm>
            <a:prstGeom prst="rect">
              <a:avLst/>
            </a:prstGeom>
            <a:solidFill>
              <a:srgbClr val="0058AB">
                <a:alpha val="100000"/>
              </a:srgbClr>
            </a:solidFill>
          </p:spPr>
          <p:txBody>
            <a:bodyPr/>
            <a:lstStyle/>
            <a:p/>
          </p:txBody>
        </p:sp>
        <p:sp>
          <p:nvSpPr>
            <p:cNvPr id="69" name="rc69"/>
            <p:cNvSpPr/>
            <p:nvPr/>
          </p:nvSpPr>
          <p:spPr>
            <a:xfrm>
              <a:off x="4267321" y="4358383"/>
              <a:ext cx="203168" cy="151615"/>
            </a:xfrm>
            <a:prstGeom prst="rect">
              <a:avLst/>
            </a:prstGeom>
            <a:solidFill>
              <a:srgbClr val="1CABE2">
                <a:alpha val="100000"/>
              </a:srgbClr>
            </a:solidFill>
          </p:spPr>
          <p:txBody>
            <a:bodyPr/>
            <a:lstStyle/>
            <a:p/>
          </p:txBody>
        </p:sp>
        <p:sp>
          <p:nvSpPr>
            <p:cNvPr id="70" name="rc70"/>
            <p:cNvSpPr/>
            <p:nvPr/>
          </p:nvSpPr>
          <p:spPr>
            <a:xfrm>
              <a:off x="4493063" y="4241671"/>
              <a:ext cx="203168" cy="558930"/>
            </a:xfrm>
            <a:prstGeom prst="rect">
              <a:avLst/>
            </a:prstGeom>
            <a:solidFill>
              <a:srgbClr val="80BD41">
                <a:alpha val="100000"/>
              </a:srgbClr>
            </a:solidFill>
          </p:spPr>
          <p:txBody>
            <a:bodyPr/>
            <a:lstStyle/>
            <a:p/>
          </p:txBody>
        </p:sp>
        <p:sp>
          <p:nvSpPr>
            <p:cNvPr id="71" name="rc71"/>
            <p:cNvSpPr/>
            <p:nvPr/>
          </p:nvSpPr>
          <p:spPr>
            <a:xfrm>
              <a:off x="4493063" y="3558527"/>
              <a:ext cx="203168" cy="496827"/>
            </a:xfrm>
            <a:prstGeom prst="rect">
              <a:avLst/>
            </a:prstGeom>
            <a:solidFill>
              <a:srgbClr val="0058AB">
                <a:alpha val="100000"/>
              </a:srgbClr>
            </a:solidFill>
          </p:spPr>
          <p:txBody>
            <a:bodyPr/>
            <a:lstStyle/>
            <a:p/>
          </p:txBody>
        </p:sp>
        <p:sp>
          <p:nvSpPr>
            <p:cNvPr id="72" name="rc72"/>
            <p:cNvSpPr/>
            <p:nvPr/>
          </p:nvSpPr>
          <p:spPr>
            <a:xfrm>
              <a:off x="4493063" y="4055354"/>
              <a:ext cx="203168" cy="186316"/>
            </a:xfrm>
            <a:prstGeom prst="rect">
              <a:avLst/>
            </a:prstGeom>
            <a:solidFill>
              <a:srgbClr val="1CABE2">
                <a:alpha val="100000"/>
              </a:srgbClr>
            </a:solidFill>
          </p:spPr>
          <p:txBody>
            <a:bodyPr/>
            <a:lstStyle/>
            <a:p/>
          </p:txBody>
        </p:sp>
        <p:sp>
          <p:nvSpPr>
            <p:cNvPr id="73" name="rc73"/>
            <p:cNvSpPr/>
            <p:nvPr/>
          </p:nvSpPr>
          <p:spPr>
            <a:xfrm>
              <a:off x="4718806" y="4272999"/>
              <a:ext cx="203168" cy="527602"/>
            </a:xfrm>
            <a:prstGeom prst="rect">
              <a:avLst/>
            </a:prstGeom>
            <a:solidFill>
              <a:srgbClr val="80BD41">
                <a:alpha val="100000"/>
              </a:srgbClr>
            </a:solidFill>
          </p:spPr>
          <p:txBody>
            <a:bodyPr/>
            <a:lstStyle/>
            <a:p/>
          </p:txBody>
        </p:sp>
        <p:sp>
          <p:nvSpPr>
            <p:cNvPr id="74" name="rc74"/>
            <p:cNvSpPr/>
            <p:nvPr/>
          </p:nvSpPr>
          <p:spPr>
            <a:xfrm>
              <a:off x="4718806" y="3573625"/>
              <a:ext cx="203168" cy="527602"/>
            </a:xfrm>
            <a:prstGeom prst="rect">
              <a:avLst/>
            </a:prstGeom>
            <a:solidFill>
              <a:srgbClr val="0058AB">
                <a:alpha val="100000"/>
              </a:srgbClr>
            </a:solidFill>
          </p:spPr>
          <p:txBody>
            <a:bodyPr/>
            <a:lstStyle/>
            <a:p/>
          </p:txBody>
        </p:sp>
        <p:sp>
          <p:nvSpPr>
            <p:cNvPr id="75" name="rc75"/>
            <p:cNvSpPr/>
            <p:nvPr/>
          </p:nvSpPr>
          <p:spPr>
            <a:xfrm>
              <a:off x="4718806" y="4101228"/>
              <a:ext cx="203168" cy="171770"/>
            </a:xfrm>
            <a:prstGeom prst="rect">
              <a:avLst/>
            </a:prstGeom>
            <a:solidFill>
              <a:srgbClr val="1CABE2">
                <a:alpha val="100000"/>
              </a:srgbClr>
            </a:solidFill>
          </p:spPr>
          <p:txBody>
            <a:bodyPr/>
            <a:lstStyle/>
            <a:p/>
          </p:txBody>
        </p:sp>
        <p:sp>
          <p:nvSpPr>
            <p:cNvPr id="76" name="rc76"/>
            <p:cNvSpPr/>
            <p:nvPr/>
          </p:nvSpPr>
          <p:spPr>
            <a:xfrm>
              <a:off x="4944548" y="4275442"/>
              <a:ext cx="203168" cy="525158"/>
            </a:xfrm>
            <a:prstGeom prst="rect">
              <a:avLst/>
            </a:prstGeom>
            <a:solidFill>
              <a:srgbClr val="80BD41">
                <a:alpha val="100000"/>
              </a:srgbClr>
            </a:solidFill>
          </p:spPr>
          <p:txBody>
            <a:bodyPr/>
            <a:lstStyle/>
            <a:p/>
          </p:txBody>
        </p:sp>
        <p:sp>
          <p:nvSpPr>
            <p:cNvPr id="77" name="rc77"/>
            <p:cNvSpPr/>
            <p:nvPr/>
          </p:nvSpPr>
          <p:spPr>
            <a:xfrm>
              <a:off x="4944548" y="3550227"/>
              <a:ext cx="203168" cy="575172"/>
            </a:xfrm>
            <a:prstGeom prst="rect">
              <a:avLst/>
            </a:prstGeom>
            <a:solidFill>
              <a:srgbClr val="0058AB">
                <a:alpha val="100000"/>
              </a:srgbClr>
            </a:solidFill>
          </p:spPr>
          <p:txBody>
            <a:bodyPr/>
            <a:lstStyle/>
            <a:p/>
          </p:txBody>
        </p:sp>
        <p:sp>
          <p:nvSpPr>
            <p:cNvPr id="78" name="rc78"/>
            <p:cNvSpPr/>
            <p:nvPr/>
          </p:nvSpPr>
          <p:spPr>
            <a:xfrm>
              <a:off x="4944548" y="4125400"/>
              <a:ext cx="203168" cy="150042"/>
            </a:xfrm>
            <a:prstGeom prst="rect">
              <a:avLst/>
            </a:prstGeom>
            <a:solidFill>
              <a:srgbClr val="1CABE2">
                <a:alpha val="100000"/>
              </a:srgbClr>
            </a:solidFill>
          </p:spPr>
          <p:txBody>
            <a:bodyPr/>
            <a:lstStyle/>
            <a:p/>
          </p:txBody>
        </p:sp>
        <p:sp>
          <p:nvSpPr>
            <p:cNvPr id="79" name="rc79"/>
            <p:cNvSpPr/>
            <p:nvPr/>
          </p:nvSpPr>
          <p:spPr>
            <a:xfrm>
              <a:off x="5170291" y="4265667"/>
              <a:ext cx="203168" cy="534934"/>
            </a:xfrm>
            <a:prstGeom prst="rect">
              <a:avLst/>
            </a:prstGeom>
            <a:solidFill>
              <a:srgbClr val="80BD41">
                <a:alpha val="100000"/>
              </a:srgbClr>
            </a:solidFill>
          </p:spPr>
          <p:txBody>
            <a:bodyPr/>
            <a:lstStyle/>
            <a:p/>
          </p:txBody>
        </p:sp>
        <p:sp>
          <p:nvSpPr>
            <p:cNvPr id="80" name="rc80"/>
            <p:cNvSpPr/>
            <p:nvPr/>
          </p:nvSpPr>
          <p:spPr>
            <a:xfrm>
              <a:off x="5170291" y="3526945"/>
              <a:ext cx="203168" cy="585884"/>
            </a:xfrm>
            <a:prstGeom prst="rect">
              <a:avLst/>
            </a:prstGeom>
            <a:solidFill>
              <a:srgbClr val="0058AB">
                <a:alpha val="100000"/>
              </a:srgbClr>
            </a:solidFill>
          </p:spPr>
          <p:txBody>
            <a:bodyPr/>
            <a:lstStyle/>
            <a:p/>
          </p:txBody>
        </p:sp>
        <p:sp>
          <p:nvSpPr>
            <p:cNvPr id="81" name="rc81"/>
            <p:cNvSpPr/>
            <p:nvPr/>
          </p:nvSpPr>
          <p:spPr>
            <a:xfrm>
              <a:off x="5170291" y="4112830"/>
              <a:ext cx="203168" cy="152837"/>
            </a:xfrm>
            <a:prstGeom prst="rect">
              <a:avLst/>
            </a:prstGeom>
            <a:solidFill>
              <a:srgbClr val="1CABE2">
                <a:alpha val="100000"/>
              </a:srgbClr>
            </a:solidFill>
          </p:spPr>
          <p:txBody>
            <a:bodyPr/>
            <a:lstStyle/>
            <a:p/>
          </p:txBody>
        </p:sp>
        <p:sp>
          <p:nvSpPr>
            <p:cNvPr id="82" name="rc82"/>
            <p:cNvSpPr/>
            <p:nvPr/>
          </p:nvSpPr>
          <p:spPr>
            <a:xfrm>
              <a:off x="5396033" y="4276112"/>
              <a:ext cx="203168" cy="524489"/>
            </a:xfrm>
            <a:prstGeom prst="rect">
              <a:avLst/>
            </a:prstGeom>
            <a:solidFill>
              <a:srgbClr val="80BD41">
                <a:alpha val="100000"/>
              </a:srgbClr>
            </a:solidFill>
          </p:spPr>
          <p:txBody>
            <a:bodyPr/>
            <a:lstStyle/>
            <a:p/>
          </p:txBody>
        </p:sp>
        <p:sp>
          <p:nvSpPr>
            <p:cNvPr id="83" name="rc83"/>
            <p:cNvSpPr/>
            <p:nvPr/>
          </p:nvSpPr>
          <p:spPr>
            <a:xfrm>
              <a:off x="5396033" y="3489384"/>
              <a:ext cx="203168" cy="629385"/>
            </a:xfrm>
            <a:prstGeom prst="rect">
              <a:avLst/>
            </a:prstGeom>
            <a:solidFill>
              <a:srgbClr val="0058AB">
                <a:alpha val="100000"/>
              </a:srgbClr>
            </a:solidFill>
          </p:spPr>
          <p:txBody>
            <a:bodyPr/>
            <a:lstStyle/>
            <a:p/>
          </p:txBody>
        </p:sp>
        <p:sp>
          <p:nvSpPr>
            <p:cNvPr id="84" name="rc84"/>
            <p:cNvSpPr/>
            <p:nvPr/>
          </p:nvSpPr>
          <p:spPr>
            <a:xfrm>
              <a:off x="5396033" y="4118770"/>
              <a:ext cx="203168" cy="157341"/>
            </a:xfrm>
            <a:prstGeom prst="rect">
              <a:avLst/>
            </a:prstGeom>
            <a:solidFill>
              <a:srgbClr val="1CABE2">
                <a:alpha val="100000"/>
              </a:srgbClr>
            </a:solidFill>
          </p:spPr>
          <p:txBody>
            <a:bodyPr/>
            <a:lstStyle/>
            <a:p/>
          </p:txBody>
        </p:sp>
        <p:sp>
          <p:nvSpPr>
            <p:cNvPr id="85" name="rc85"/>
            <p:cNvSpPr/>
            <p:nvPr/>
          </p:nvSpPr>
          <p:spPr>
            <a:xfrm>
              <a:off x="5621775" y="4309513"/>
              <a:ext cx="203168" cy="491087"/>
            </a:xfrm>
            <a:prstGeom prst="rect">
              <a:avLst/>
            </a:prstGeom>
            <a:solidFill>
              <a:srgbClr val="80BD41">
                <a:alpha val="100000"/>
              </a:srgbClr>
            </a:solidFill>
          </p:spPr>
          <p:txBody>
            <a:bodyPr/>
            <a:lstStyle/>
            <a:p/>
          </p:txBody>
        </p:sp>
        <p:sp>
          <p:nvSpPr>
            <p:cNvPr id="86" name="rc86"/>
            <p:cNvSpPr/>
            <p:nvPr/>
          </p:nvSpPr>
          <p:spPr>
            <a:xfrm>
              <a:off x="5621775" y="3508259"/>
              <a:ext cx="203168" cy="646167"/>
            </a:xfrm>
            <a:prstGeom prst="rect">
              <a:avLst/>
            </a:prstGeom>
            <a:solidFill>
              <a:srgbClr val="0058AB">
                <a:alpha val="100000"/>
              </a:srgbClr>
            </a:solidFill>
          </p:spPr>
          <p:txBody>
            <a:bodyPr/>
            <a:lstStyle/>
            <a:p/>
          </p:txBody>
        </p:sp>
        <p:sp>
          <p:nvSpPr>
            <p:cNvPr id="87" name="rc87"/>
            <p:cNvSpPr/>
            <p:nvPr/>
          </p:nvSpPr>
          <p:spPr>
            <a:xfrm>
              <a:off x="5621775" y="4154427"/>
              <a:ext cx="203168" cy="155086"/>
            </a:xfrm>
            <a:prstGeom prst="rect">
              <a:avLst/>
            </a:prstGeom>
            <a:solidFill>
              <a:srgbClr val="1CABE2">
                <a:alpha val="100000"/>
              </a:srgbClr>
            </a:solidFill>
          </p:spPr>
          <p:txBody>
            <a:bodyPr/>
            <a:lstStyle/>
            <a:p/>
          </p:txBody>
        </p:sp>
        <p:sp>
          <p:nvSpPr>
            <p:cNvPr id="88" name="rc88"/>
            <p:cNvSpPr/>
            <p:nvPr/>
          </p:nvSpPr>
          <p:spPr>
            <a:xfrm>
              <a:off x="5847518" y="4293394"/>
              <a:ext cx="203168" cy="507206"/>
            </a:xfrm>
            <a:prstGeom prst="rect">
              <a:avLst/>
            </a:prstGeom>
            <a:solidFill>
              <a:srgbClr val="80BD41">
                <a:alpha val="100000"/>
              </a:srgbClr>
            </a:solidFill>
          </p:spPr>
          <p:txBody>
            <a:bodyPr/>
            <a:lstStyle/>
            <a:p/>
          </p:txBody>
        </p:sp>
        <p:sp>
          <p:nvSpPr>
            <p:cNvPr id="89" name="rc89"/>
            <p:cNvSpPr/>
            <p:nvPr/>
          </p:nvSpPr>
          <p:spPr>
            <a:xfrm>
              <a:off x="5847518" y="3429777"/>
              <a:ext cx="203168" cy="712827"/>
            </a:xfrm>
            <a:prstGeom prst="rect">
              <a:avLst/>
            </a:prstGeom>
            <a:solidFill>
              <a:srgbClr val="0058AB">
                <a:alpha val="100000"/>
              </a:srgbClr>
            </a:solidFill>
          </p:spPr>
          <p:txBody>
            <a:bodyPr/>
            <a:lstStyle/>
            <a:p/>
          </p:txBody>
        </p:sp>
        <p:sp>
          <p:nvSpPr>
            <p:cNvPr id="90" name="rc90"/>
            <p:cNvSpPr/>
            <p:nvPr/>
          </p:nvSpPr>
          <p:spPr>
            <a:xfrm>
              <a:off x="5847518" y="4142604"/>
              <a:ext cx="203168" cy="150790"/>
            </a:xfrm>
            <a:prstGeom prst="rect">
              <a:avLst/>
            </a:prstGeom>
            <a:solidFill>
              <a:srgbClr val="1CABE2">
                <a:alpha val="100000"/>
              </a:srgbClr>
            </a:solidFill>
          </p:spPr>
          <p:txBody>
            <a:bodyPr/>
            <a:lstStyle/>
            <a:p/>
          </p:txBody>
        </p:sp>
        <p:sp>
          <p:nvSpPr>
            <p:cNvPr id="91" name="rc91"/>
            <p:cNvSpPr/>
            <p:nvPr/>
          </p:nvSpPr>
          <p:spPr>
            <a:xfrm>
              <a:off x="6073260" y="4310800"/>
              <a:ext cx="203168" cy="489801"/>
            </a:xfrm>
            <a:prstGeom prst="rect">
              <a:avLst/>
            </a:prstGeom>
            <a:solidFill>
              <a:srgbClr val="80BD41">
                <a:alpha val="100000"/>
              </a:srgbClr>
            </a:solidFill>
          </p:spPr>
          <p:txBody>
            <a:bodyPr/>
            <a:lstStyle/>
            <a:p/>
          </p:txBody>
        </p:sp>
        <p:sp>
          <p:nvSpPr>
            <p:cNvPr id="92" name="rc92"/>
            <p:cNvSpPr/>
            <p:nvPr/>
          </p:nvSpPr>
          <p:spPr>
            <a:xfrm>
              <a:off x="6073260" y="3401166"/>
              <a:ext cx="203168" cy="755691"/>
            </a:xfrm>
            <a:prstGeom prst="rect">
              <a:avLst/>
            </a:prstGeom>
            <a:solidFill>
              <a:srgbClr val="0058AB">
                <a:alpha val="100000"/>
              </a:srgbClr>
            </a:solidFill>
          </p:spPr>
          <p:txBody>
            <a:bodyPr/>
            <a:lstStyle/>
            <a:p/>
          </p:txBody>
        </p:sp>
        <p:sp>
          <p:nvSpPr>
            <p:cNvPr id="93" name="rc93"/>
            <p:cNvSpPr/>
            <p:nvPr/>
          </p:nvSpPr>
          <p:spPr>
            <a:xfrm>
              <a:off x="6073260" y="4156858"/>
              <a:ext cx="203168" cy="153942"/>
            </a:xfrm>
            <a:prstGeom prst="rect">
              <a:avLst/>
            </a:prstGeom>
            <a:solidFill>
              <a:srgbClr val="1CABE2">
                <a:alpha val="100000"/>
              </a:srgbClr>
            </a:solidFill>
          </p:spPr>
          <p:txBody>
            <a:bodyPr/>
            <a:lstStyle/>
            <a:p/>
          </p:txBody>
        </p:sp>
        <p:sp>
          <p:nvSpPr>
            <p:cNvPr id="94" name="rc94"/>
            <p:cNvSpPr/>
            <p:nvPr/>
          </p:nvSpPr>
          <p:spPr>
            <a:xfrm>
              <a:off x="6299002" y="4368120"/>
              <a:ext cx="203168" cy="432481"/>
            </a:xfrm>
            <a:prstGeom prst="rect">
              <a:avLst/>
            </a:prstGeom>
            <a:solidFill>
              <a:srgbClr val="80BD41">
                <a:alpha val="100000"/>
              </a:srgbClr>
            </a:solidFill>
          </p:spPr>
          <p:txBody>
            <a:bodyPr/>
            <a:lstStyle/>
            <a:p/>
          </p:txBody>
        </p:sp>
        <p:sp>
          <p:nvSpPr>
            <p:cNvPr id="95" name="rc95"/>
            <p:cNvSpPr/>
            <p:nvPr/>
          </p:nvSpPr>
          <p:spPr>
            <a:xfrm>
              <a:off x="6299002" y="3490054"/>
              <a:ext cx="203168" cy="733905"/>
            </a:xfrm>
            <a:prstGeom prst="rect">
              <a:avLst/>
            </a:prstGeom>
            <a:solidFill>
              <a:srgbClr val="0058AB">
                <a:alpha val="100000"/>
              </a:srgbClr>
            </a:solidFill>
          </p:spPr>
          <p:txBody>
            <a:bodyPr/>
            <a:lstStyle/>
            <a:p/>
          </p:txBody>
        </p:sp>
        <p:sp>
          <p:nvSpPr>
            <p:cNvPr id="96" name="rc96"/>
            <p:cNvSpPr/>
            <p:nvPr/>
          </p:nvSpPr>
          <p:spPr>
            <a:xfrm>
              <a:off x="6299002" y="4223959"/>
              <a:ext cx="203168" cy="144160"/>
            </a:xfrm>
            <a:prstGeom prst="rect">
              <a:avLst/>
            </a:prstGeom>
            <a:solidFill>
              <a:srgbClr val="1CABE2">
                <a:alpha val="100000"/>
              </a:srgbClr>
            </a:solidFill>
          </p:spPr>
          <p:txBody>
            <a:bodyPr/>
            <a:lstStyle/>
            <a:p/>
          </p:txBody>
        </p:sp>
        <p:sp>
          <p:nvSpPr>
            <p:cNvPr id="97" name="rc97"/>
            <p:cNvSpPr/>
            <p:nvPr/>
          </p:nvSpPr>
          <p:spPr>
            <a:xfrm>
              <a:off x="6524745" y="4210941"/>
              <a:ext cx="203168" cy="589660"/>
            </a:xfrm>
            <a:prstGeom prst="rect">
              <a:avLst/>
            </a:prstGeom>
            <a:solidFill>
              <a:srgbClr val="80BD41">
                <a:alpha val="100000"/>
              </a:srgbClr>
            </a:solidFill>
          </p:spPr>
          <p:txBody>
            <a:bodyPr/>
            <a:lstStyle/>
            <a:p/>
          </p:txBody>
        </p:sp>
        <p:sp>
          <p:nvSpPr>
            <p:cNvPr id="98" name="rc98"/>
            <p:cNvSpPr/>
            <p:nvPr/>
          </p:nvSpPr>
          <p:spPr>
            <a:xfrm>
              <a:off x="6524745" y="3326447"/>
              <a:ext cx="203168" cy="751818"/>
            </a:xfrm>
            <a:prstGeom prst="rect">
              <a:avLst/>
            </a:prstGeom>
            <a:solidFill>
              <a:srgbClr val="0058AB">
                <a:alpha val="100000"/>
              </a:srgbClr>
            </a:solidFill>
          </p:spPr>
          <p:txBody>
            <a:bodyPr/>
            <a:lstStyle/>
            <a:p/>
          </p:txBody>
        </p:sp>
        <p:sp>
          <p:nvSpPr>
            <p:cNvPr id="99" name="rc99"/>
            <p:cNvSpPr/>
            <p:nvPr/>
          </p:nvSpPr>
          <p:spPr>
            <a:xfrm>
              <a:off x="6524745" y="4078265"/>
              <a:ext cx="203168" cy="132675"/>
            </a:xfrm>
            <a:prstGeom prst="rect">
              <a:avLst/>
            </a:prstGeom>
            <a:solidFill>
              <a:srgbClr val="1CABE2">
                <a:alpha val="100000"/>
              </a:srgbClr>
            </a:solidFill>
          </p:spPr>
          <p:txBody>
            <a:bodyPr/>
            <a:lstStyle/>
            <a:p/>
          </p:txBody>
        </p:sp>
        <p:sp>
          <p:nvSpPr>
            <p:cNvPr id="100" name="rc100"/>
            <p:cNvSpPr/>
            <p:nvPr/>
          </p:nvSpPr>
          <p:spPr>
            <a:xfrm>
              <a:off x="6750487" y="4161856"/>
              <a:ext cx="203168" cy="638745"/>
            </a:xfrm>
            <a:prstGeom prst="rect">
              <a:avLst/>
            </a:prstGeom>
            <a:solidFill>
              <a:srgbClr val="80BD41">
                <a:alpha val="100000"/>
              </a:srgbClr>
            </a:solidFill>
          </p:spPr>
          <p:txBody>
            <a:bodyPr/>
            <a:lstStyle/>
            <a:p/>
          </p:txBody>
        </p:sp>
        <p:sp>
          <p:nvSpPr>
            <p:cNvPr id="101" name="rc101"/>
            <p:cNvSpPr/>
            <p:nvPr/>
          </p:nvSpPr>
          <p:spPr>
            <a:xfrm>
              <a:off x="6750487" y="3279773"/>
              <a:ext cx="203168" cy="729999"/>
            </a:xfrm>
            <a:prstGeom prst="rect">
              <a:avLst/>
            </a:prstGeom>
            <a:solidFill>
              <a:srgbClr val="0058AB">
                <a:alpha val="100000"/>
              </a:srgbClr>
            </a:solidFill>
          </p:spPr>
          <p:txBody>
            <a:bodyPr/>
            <a:lstStyle/>
            <a:p/>
          </p:txBody>
        </p:sp>
        <p:sp>
          <p:nvSpPr>
            <p:cNvPr id="102" name="rc102"/>
            <p:cNvSpPr/>
            <p:nvPr/>
          </p:nvSpPr>
          <p:spPr>
            <a:xfrm>
              <a:off x="6750487" y="4009772"/>
              <a:ext cx="203168" cy="152083"/>
            </a:xfrm>
            <a:prstGeom prst="rect">
              <a:avLst/>
            </a:prstGeom>
            <a:solidFill>
              <a:srgbClr val="1CABE2">
                <a:alpha val="100000"/>
              </a:srgbClr>
            </a:solidFill>
          </p:spPr>
          <p:txBody>
            <a:bodyPr/>
            <a:lstStyle/>
            <a:p/>
          </p:txBody>
        </p:sp>
        <p:sp>
          <p:nvSpPr>
            <p:cNvPr id="103" name="rc103"/>
            <p:cNvSpPr/>
            <p:nvPr/>
          </p:nvSpPr>
          <p:spPr>
            <a:xfrm>
              <a:off x="6976229" y="4089646"/>
              <a:ext cx="203168" cy="710955"/>
            </a:xfrm>
            <a:prstGeom prst="rect">
              <a:avLst/>
            </a:prstGeom>
            <a:solidFill>
              <a:srgbClr val="80BD41">
                <a:alpha val="100000"/>
              </a:srgbClr>
            </a:solidFill>
          </p:spPr>
          <p:txBody>
            <a:bodyPr/>
            <a:lstStyle/>
            <a:p/>
          </p:txBody>
        </p:sp>
        <p:sp>
          <p:nvSpPr>
            <p:cNvPr id="104" name="rc104"/>
            <p:cNvSpPr/>
            <p:nvPr/>
          </p:nvSpPr>
          <p:spPr>
            <a:xfrm>
              <a:off x="6976229" y="3255049"/>
              <a:ext cx="203168" cy="633675"/>
            </a:xfrm>
            <a:prstGeom prst="rect">
              <a:avLst/>
            </a:prstGeom>
            <a:solidFill>
              <a:srgbClr val="0058AB">
                <a:alpha val="100000"/>
              </a:srgbClr>
            </a:solidFill>
          </p:spPr>
          <p:txBody>
            <a:bodyPr/>
            <a:lstStyle/>
            <a:p/>
          </p:txBody>
        </p:sp>
        <p:sp>
          <p:nvSpPr>
            <p:cNvPr id="105" name="rc105"/>
            <p:cNvSpPr/>
            <p:nvPr/>
          </p:nvSpPr>
          <p:spPr>
            <a:xfrm>
              <a:off x="6976229" y="3888724"/>
              <a:ext cx="203168" cy="200921"/>
            </a:xfrm>
            <a:prstGeom prst="rect">
              <a:avLst/>
            </a:prstGeom>
            <a:solidFill>
              <a:srgbClr val="1CABE2">
                <a:alpha val="100000"/>
              </a:srgbClr>
            </a:solidFill>
          </p:spPr>
          <p:txBody>
            <a:bodyPr/>
            <a:lstStyle/>
            <a:p/>
          </p:txBody>
        </p:sp>
        <p:sp>
          <p:nvSpPr>
            <p:cNvPr id="106" name="rc106"/>
            <p:cNvSpPr/>
            <p:nvPr/>
          </p:nvSpPr>
          <p:spPr>
            <a:xfrm>
              <a:off x="7201972" y="3225060"/>
              <a:ext cx="203168" cy="553804"/>
            </a:xfrm>
            <a:prstGeom prst="rect">
              <a:avLst/>
            </a:prstGeom>
            <a:solidFill>
              <a:srgbClr val="F26A21">
                <a:alpha val="100000"/>
              </a:srgbClr>
            </a:solidFill>
          </p:spPr>
          <p:txBody>
            <a:bodyPr/>
            <a:lstStyle/>
            <a:p/>
          </p:txBody>
        </p:sp>
        <p:sp>
          <p:nvSpPr>
            <p:cNvPr id="107" name="rc107"/>
            <p:cNvSpPr/>
            <p:nvPr/>
          </p:nvSpPr>
          <p:spPr>
            <a:xfrm>
              <a:off x="7201972" y="3778865"/>
              <a:ext cx="203168" cy="1021736"/>
            </a:xfrm>
            <a:prstGeom prst="rect">
              <a:avLst/>
            </a:prstGeom>
            <a:solidFill>
              <a:srgbClr val="FFC20E">
                <a:alpha val="100000"/>
              </a:srgbClr>
            </a:solidFill>
          </p:spPr>
          <p:txBody>
            <a:bodyPr/>
            <a:lstStyle/>
            <a:p/>
          </p:txBody>
        </p:sp>
        <p:sp>
          <p:nvSpPr>
            <p:cNvPr id="108" name="rc108"/>
            <p:cNvSpPr/>
            <p:nvPr/>
          </p:nvSpPr>
          <p:spPr>
            <a:xfrm>
              <a:off x="7427714" y="3192471"/>
              <a:ext cx="203168" cy="484001"/>
            </a:xfrm>
            <a:prstGeom prst="rect">
              <a:avLst/>
            </a:prstGeom>
            <a:solidFill>
              <a:srgbClr val="F26A21">
                <a:alpha val="100000"/>
              </a:srgbClr>
            </a:solidFill>
          </p:spPr>
          <p:txBody>
            <a:bodyPr/>
            <a:lstStyle/>
            <a:p/>
          </p:txBody>
        </p:sp>
        <p:sp>
          <p:nvSpPr>
            <p:cNvPr id="109" name="rc109"/>
            <p:cNvSpPr/>
            <p:nvPr/>
          </p:nvSpPr>
          <p:spPr>
            <a:xfrm>
              <a:off x="7427714" y="3676472"/>
              <a:ext cx="203168" cy="1124129"/>
            </a:xfrm>
            <a:prstGeom prst="rect">
              <a:avLst/>
            </a:prstGeom>
            <a:solidFill>
              <a:srgbClr val="FFC20E">
                <a:alpha val="100000"/>
              </a:srgbClr>
            </a:solidFill>
          </p:spPr>
          <p:txBody>
            <a:bodyPr/>
            <a:lstStyle/>
            <a:p/>
          </p:txBody>
        </p:sp>
        <p:sp>
          <p:nvSpPr>
            <p:cNvPr id="110" name="rc110"/>
            <p:cNvSpPr/>
            <p:nvPr/>
          </p:nvSpPr>
          <p:spPr>
            <a:xfrm>
              <a:off x="7653457" y="3159772"/>
              <a:ext cx="203168" cy="422995"/>
            </a:xfrm>
            <a:prstGeom prst="rect">
              <a:avLst/>
            </a:prstGeom>
            <a:solidFill>
              <a:srgbClr val="F26A21">
                <a:alpha val="100000"/>
              </a:srgbClr>
            </a:solidFill>
          </p:spPr>
          <p:txBody>
            <a:bodyPr/>
            <a:lstStyle/>
            <a:p/>
          </p:txBody>
        </p:sp>
        <p:sp>
          <p:nvSpPr>
            <p:cNvPr id="111" name="rc111"/>
            <p:cNvSpPr/>
            <p:nvPr/>
          </p:nvSpPr>
          <p:spPr>
            <a:xfrm>
              <a:off x="7653457" y="3582767"/>
              <a:ext cx="203168" cy="1217833"/>
            </a:xfrm>
            <a:prstGeom prst="rect">
              <a:avLst/>
            </a:prstGeom>
            <a:solidFill>
              <a:srgbClr val="FFC20E">
                <a:alpha val="100000"/>
              </a:srgbClr>
            </a:solidFill>
          </p:spPr>
          <p:txBody>
            <a:bodyPr/>
            <a:lstStyle/>
            <a:p/>
          </p:txBody>
        </p:sp>
        <p:sp>
          <p:nvSpPr>
            <p:cNvPr id="112" name="rc112"/>
            <p:cNvSpPr/>
            <p:nvPr/>
          </p:nvSpPr>
          <p:spPr>
            <a:xfrm>
              <a:off x="7879199" y="3130504"/>
              <a:ext cx="203168" cy="369679"/>
            </a:xfrm>
            <a:prstGeom prst="rect">
              <a:avLst/>
            </a:prstGeom>
            <a:solidFill>
              <a:srgbClr val="F26A21">
                <a:alpha val="100000"/>
              </a:srgbClr>
            </a:solidFill>
          </p:spPr>
          <p:txBody>
            <a:bodyPr/>
            <a:lstStyle/>
            <a:p/>
          </p:txBody>
        </p:sp>
        <p:sp>
          <p:nvSpPr>
            <p:cNvPr id="113" name="rc113"/>
            <p:cNvSpPr/>
            <p:nvPr/>
          </p:nvSpPr>
          <p:spPr>
            <a:xfrm>
              <a:off x="7879199" y="3500184"/>
              <a:ext cx="203168" cy="1300417"/>
            </a:xfrm>
            <a:prstGeom prst="rect">
              <a:avLst/>
            </a:prstGeom>
            <a:solidFill>
              <a:srgbClr val="FFC20E">
                <a:alpha val="100000"/>
              </a:srgbClr>
            </a:solidFill>
          </p:spPr>
          <p:txBody>
            <a:bodyPr/>
            <a:lstStyle/>
            <a:p/>
          </p:txBody>
        </p:sp>
        <p:sp>
          <p:nvSpPr>
            <p:cNvPr id="114" name="rc114"/>
            <p:cNvSpPr/>
            <p:nvPr/>
          </p:nvSpPr>
          <p:spPr>
            <a:xfrm>
              <a:off x="8104941" y="3104889"/>
              <a:ext cx="203168" cy="323083"/>
            </a:xfrm>
            <a:prstGeom prst="rect">
              <a:avLst/>
            </a:prstGeom>
            <a:solidFill>
              <a:srgbClr val="F26A21">
                <a:alpha val="100000"/>
              </a:srgbClr>
            </a:solidFill>
          </p:spPr>
          <p:txBody>
            <a:bodyPr/>
            <a:lstStyle/>
            <a:p/>
          </p:txBody>
        </p:sp>
        <p:sp>
          <p:nvSpPr>
            <p:cNvPr id="115" name="rc115"/>
            <p:cNvSpPr/>
            <p:nvPr/>
          </p:nvSpPr>
          <p:spPr>
            <a:xfrm>
              <a:off x="8104941" y="3427973"/>
              <a:ext cx="203168" cy="1372627"/>
            </a:xfrm>
            <a:prstGeom prst="rect">
              <a:avLst/>
            </a:prstGeom>
            <a:solidFill>
              <a:srgbClr val="FFC20E">
                <a:alpha val="100000"/>
              </a:srgbClr>
            </a:solidFill>
          </p:spPr>
          <p:txBody>
            <a:bodyPr/>
            <a:lstStyle/>
            <a:p/>
          </p:txBody>
        </p:sp>
        <p:sp>
          <p:nvSpPr>
            <p:cNvPr id="116" name="pl116"/>
            <p:cNvSpPr/>
            <p:nvPr/>
          </p:nvSpPr>
          <p:spPr>
            <a:xfrm>
              <a:off x="1434255" y="2906375"/>
              <a:ext cx="5643558" cy="933386"/>
            </a:xfrm>
            <a:custGeom>
              <a:avLst/>
              <a:pathLst>
                <a:path w="5643558" h="933386">
                  <a:moveTo>
                    <a:pt x="0" y="247073"/>
                  </a:moveTo>
                  <a:lnTo>
                    <a:pt x="225742" y="109810"/>
                  </a:lnTo>
                  <a:lnTo>
                    <a:pt x="451484" y="109810"/>
                  </a:lnTo>
                  <a:lnTo>
                    <a:pt x="677227" y="109810"/>
                  </a:lnTo>
                  <a:lnTo>
                    <a:pt x="902969" y="137262"/>
                  </a:lnTo>
                  <a:lnTo>
                    <a:pt x="1128711" y="137262"/>
                  </a:lnTo>
                  <a:lnTo>
                    <a:pt x="1354454" y="137262"/>
                  </a:lnTo>
                  <a:lnTo>
                    <a:pt x="1580196" y="109810"/>
                  </a:lnTo>
                  <a:lnTo>
                    <a:pt x="1805938" y="109810"/>
                  </a:lnTo>
                  <a:lnTo>
                    <a:pt x="2031681" y="109810"/>
                  </a:lnTo>
                  <a:lnTo>
                    <a:pt x="2257423" y="54905"/>
                  </a:lnTo>
                  <a:lnTo>
                    <a:pt x="2483165" y="0"/>
                  </a:lnTo>
                  <a:lnTo>
                    <a:pt x="2708908" y="82357"/>
                  </a:lnTo>
                  <a:lnTo>
                    <a:pt x="2934650" y="933386"/>
                  </a:lnTo>
                  <a:lnTo>
                    <a:pt x="3160393" y="247073"/>
                  </a:lnTo>
                  <a:lnTo>
                    <a:pt x="3386135" y="329430"/>
                  </a:lnTo>
                  <a:lnTo>
                    <a:pt x="3611877" y="411788"/>
                  </a:lnTo>
                  <a:lnTo>
                    <a:pt x="3837620" y="411788"/>
                  </a:lnTo>
                  <a:lnTo>
                    <a:pt x="4063362" y="466693"/>
                  </a:lnTo>
                  <a:lnTo>
                    <a:pt x="4289104" y="521598"/>
                  </a:lnTo>
                  <a:lnTo>
                    <a:pt x="4514847" y="576503"/>
                  </a:lnTo>
                  <a:lnTo>
                    <a:pt x="4740589" y="631408"/>
                  </a:lnTo>
                  <a:lnTo>
                    <a:pt x="4966331" y="686313"/>
                  </a:lnTo>
                  <a:lnTo>
                    <a:pt x="5192074" y="549051"/>
                  </a:lnTo>
                  <a:lnTo>
                    <a:pt x="5417816" y="466693"/>
                  </a:lnTo>
                  <a:lnTo>
                    <a:pt x="5643558" y="274525"/>
                  </a:lnTo>
                </a:path>
              </a:pathLst>
            </a:custGeom>
            <a:ln w="27101" cap="flat">
              <a:solidFill>
                <a:srgbClr val="0058AB">
                  <a:alpha val="100000"/>
                </a:srgbClr>
              </a:solidFill>
              <a:prstDash val="solid"/>
              <a:round/>
            </a:ln>
          </p:spPr>
          <p:txBody>
            <a:bodyPr/>
            <a:lstStyle/>
            <a:p/>
          </p:txBody>
        </p:sp>
        <p:sp>
          <p:nvSpPr>
            <p:cNvPr id="117" name="pl117"/>
            <p:cNvSpPr/>
            <p:nvPr/>
          </p:nvSpPr>
          <p:spPr>
            <a:xfrm>
              <a:off x="1434255" y="3318163"/>
              <a:ext cx="5643558" cy="851029"/>
            </a:xfrm>
            <a:custGeom>
              <a:avLst/>
              <a:pathLst>
                <a:path w="5643558" h="851029">
                  <a:moveTo>
                    <a:pt x="0" y="466693"/>
                  </a:moveTo>
                  <a:lnTo>
                    <a:pt x="225742" y="384335"/>
                  </a:lnTo>
                  <a:lnTo>
                    <a:pt x="451484" y="274525"/>
                  </a:lnTo>
                  <a:lnTo>
                    <a:pt x="677227" y="192167"/>
                  </a:lnTo>
                  <a:lnTo>
                    <a:pt x="902969" y="82357"/>
                  </a:lnTo>
                  <a:lnTo>
                    <a:pt x="1128711" y="0"/>
                  </a:lnTo>
                  <a:lnTo>
                    <a:pt x="1354454" y="82357"/>
                  </a:lnTo>
                  <a:lnTo>
                    <a:pt x="1580196" y="164715"/>
                  </a:lnTo>
                  <a:lnTo>
                    <a:pt x="1805938" y="247073"/>
                  </a:lnTo>
                  <a:lnTo>
                    <a:pt x="2031681" y="329430"/>
                  </a:lnTo>
                  <a:lnTo>
                    <a:pt x="2257423" y="247073"/>
                  </a:lnTo>
                  <a:lnTo>
                    <a:pt x="2483165" y="192167"/>
                  </a:lnTo>
                  <a:lnTo>
                    <a:pt x="2708908" y="192167"/>
                  </a:lnTo>
                  <a:lnTo>
                    <a:pt x="2934650" y="851029"/>
                  </a:lnTo>
                  <a:lnTo>
                    <a:pt x="3160393" y="247073"/>
                  </a:lnTo>
                  <a:lnTo>
                    <a:pt x="3386135" y="301978"/>
                  </a:lnTo>
                  <a:lnTo>
                    <a:pt x="3611877" y="329430"/>
                  </a:lnTo>
                  <a:lnTo>
                    <a:pt x="3837620" y="329430"/>
                  </a:lnTo>
                  <a:lnTo>
                    <a:pt x="4063362" y="384335"/>
                  </a:lnTo>
                  <a:lnTo>
                    <a:pt x="4289104" y="439240"/>
                  </a:lnTo>
                  <a:lnTo>
                    <a:pt x="4514847" y="466693"/>
                  </a:lnTo>
                  <a:lnTo>
                    <a:pt x="4740589" y="521598"/>
                  </a:lnTo>
                  <a:lnTo>
                    <a:pt x="4966331" y="576503"/>
                  </a:lnTo>
                  <a:lnTo>
                    <a:pt x="5192074" y="384335"/>
                  </a:lnTo>
                  <a:lnTo>
                    <a:pt x="5417816" y="329430"/>
                  </a:lnTo>
                  <a:lnTo>
                    <a:pt x="5643558" y="219620"/>
                  </a:lnTo>
                </a:path>
              </a:pathLst>
            </a:custGeom>
            <a:ln w="27101" cap="flat">
              <a:solidFill>
                <a:srgbClr val="80BD41">
                  <a:alpha val="100000"/>
                </a:srgbClr>
              </a:solidFill>
              <a:prstDash val="solid"/>
              <a:round/>
            </a:ln>
          </p:spPr>
          <p:txBody>
            <a:bodyPr/>
            <a:lstStyle/>
            <a:p/>
          </p:txBody>
        </p:sp>
        <p:sp>
          <p:nvSpPr>
            <p:cNvPr id="118" name="tx118"/>
            <p:cNvSpPr/>
            <p:nvPr/>
          </p:nvSpPr>
          <p:spPr>
            <a:xfrm>
              <a:off x="1365926" y="29493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60</a:t>
              </a:r>
            </a:p>
          </p:txBody>
        </p:sp>
        <p:sp>
          <p:nvSpPr>
            <p:cNvPr id="119" name="tx119"/>
            <p:cNvSpPr/>
            <p:nvPr/>
          </p:nvSpPr>
          <p:spPr>
            <a:xfrm>
              <a:off x="2494638" y="28395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0" name="tx120"/>
            <p:cNvSpPr/>
            <p:nvPr/>
          </p:nvSpPr>
          <p:spPr>
            <a:xfrm>
              <a:off x="3623350" y="27571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1" name="tx121"/>
            <p:cNvSpPr/>
            <p:nvPr/>
          </p:nvSpPr>
          <p:spPr>
            <a:xfrm>
              <a:off x="4752062" y="3033172"/>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22" name="tx122"/>
            <p:cNvSpPr/>
            <p:nvPr/>
          </p:nvSpPr>
          <p:spPr>
            <a:xfrm>
              <a:off x="5655031" y="32238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50</a:t>
              </a:r>
            </a:p>
          </p:txBody>
        </p:sp>
        <p:sp>
          <p:nvSpPr>
            <p:cNvPr id="123" name="tx123"/>
            <p:cNvSpPr/>
            <p:nvPr/>
          </p:nvSpPr>
          <p:spPr>
            <a:xfrm>
              <a:off x="5880773" y="32787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48</a:t>
              </a:r>
            </a:p>
          </p:txBody>
        </p:sp>
        <p:sp>
          <p:nvSpPr>
            <p:cNvPr id="124" name="tx124"/>
            <p:cNvSpPr/>
            <p:nvPr/>
          </p:nvSpPr>
          <p:spPr>
            <a:xfrm>
              <a:off x="6106516" y="33336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46</a:t>
              </a:r>
            </a:p>
          </p:txBody>
        </p:sp>
        <p:sp>
          <p:nvSpPr>
            <p:cNvPr id="125" name="tx125"/>
            <p:cNvSpPr/>
            <p:nvPr/>
          </p:nvSpPr>
          <p:spPr>
            <a:xfrm>
              <a:off x="6332258" y="339041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44</a:t>
              </a:r>
            </a:p>
          </p:txBody>
        </p:sp>
        <p:sp>
          <p:nvSpPr>
            <p:cNvPr id="126" name="tx126"/>
            <p:cNvSpPr/>
            <p:nvPr/>
          </p:nvSpPr>
          <p:spPr>
            <a:xfrm>
              <a:off x="6558000" y="32512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49</a:t>
              </a:r>
            </a:p>
          </p:txBody>
        </p:sp>
        <p:sp>
          <p:nvSpPr>
            <p:cNvPr id="127" name="tx127"/>
            <p:cNvSpPr/>
            <p:nvPr/>
          </p:nvSpPr>
          <p:spPr>
            <a:xfrm>
              <a:off x="6783743" y="31689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52</a:t>
              </a:r>
            </a:p>
          </p:txBody>
        </p:sp>
        <p:sp>
          <p:nvSpPr>
            <p:cNvPr id="128" name="tx128"/>
            <p:cNvSpPr/>
            <p:nvPr/>
          </p:nvSpPr>
          <p:spPr>
            <a:xfrm>
              <a:off x="7009485" y="29767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29" name="tx129"/>
            <p:cNvSpPr/>
            <p:nvPr/>
          </p:nvSpPr>
          <p:spPr>
            <a:xfrm>
              <a:off x="1365926" y="3853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37</a:t>
              </a:r>
            </a:p>
          </p:txBody>
        </p:sp>
        <p:sp>
          <p:nvSpPr>
            <p:cNvPr id="130" name="tx130"/>
            <p:cNvSpPr/>
            <p:nvPr/>
          </p:nvSpPr>
          <p:spPr>
            <a:xfrm>
              <a:off x="2494638" y="3387019"/>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1" name="tx131"/>
            <p:cNvSpPr/>
            <p:nvPr/>
          </p:nvSpPr>
          <p:spPr>
            <a:xfrm>
              <a:off x="3623350" y="3634092"/>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32" name="tx132"/>
            <p:cNvSpPr/>
            <p:nvPr/>
          </p:nvSpPr>
          <p:spPr>
            <a:xfrm>
              <a:off x="4752062" y="368857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33" name="tx133"/>
            <p:cNvSpPr/>
            <p:nvPr/>
          </p:nvSpPr>
          <p:spPr>
            <a:xfrm>
              <a:off x="5655031" y="382584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38</a:t>
              </a:r>
            </a:p>
          </p:txBody>
        </p:sp>
        <p:sp>
          <p:nvSpPr>
            <p:cNvPr id="134" name="tx134"/>
            <p:cNvSpPr/>
            <p:nvPr/>
          </p:nvSpPr>
          <p:spPr>
            <a:xfrm>
              <a:off x="5880773" y="3853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37</a:t>
              </a:r>
            </a:p>
          </p:txBody>
        </p:sp>
        <p:sp>
          <p:nvSpPr>
            <p:cNvPr id="135" name="tx135"/>
            <p:cNvSpPr/>
            <p:nvPr/>
          </p:nvSpPr>
          <p:spPr>
            <a:xfrm>
              <a:off x="6106516" y="3908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36" name="tx136"/>
            <p:cNvSpPr/>
            <p:nvPr/>
          </p:nvSpPr>
          <p:spPr>
            <a:xfrm>
              <a:off x="6332258" y="396310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33</a:t>
              </a:r>
            </a:p>
          </p:txBody>
        </p:sp>
        <p:sp>
          <p:nvSpPr>
            <p:cNvPr id="137" name="tx137"/>
            <p:cNvSpPr/>
            <p:nvPr/>
          </p:nvSpPr>
          <p:spPr>
            <a:xfrm>
              <a:off x="6558000" y="377099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40</a:t>
              </a:r>
            </a:p>
          </p:txBody>
        </p:sp>
        <p:sp>
          <p:nvSpPr>
            <p:cNvPr id="138" name="tx138"/>
            <p:cNvSpPr/>
            <p:nvPr/>
          </p:nvSpPr>
          <p:spPr>
            <a:xfrm>
              <a:off x="6783743" y="371759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39" name="tx139"/>
            <p:cNvSpPr/>
            <p:nvPr/>
          </p:nvSpPr>
          <p:spPr>
            <a:xfrm>
              <a:off x="7009485" y="36062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140" name="tx140"/>
            <p:cNvSpPr/>
            <p:nvPr/>
          </p:nvSpPr>
          <p:spPr>
            <a:xfrm>
              <a:off x="857700"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09321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2" name="tx142"/>
            <p:cNvSpPr/>
            <p:nvPr/>
          </p:nvSpPr>
          <p:spPr>
            <a:xfrm>
              <a:off x="508103" y="344325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3" name="tx143"/>
            <p:cNvSpPr/>
            <p:nvPr/>
          </p:nvSpPr>
          <p:spPr>
            <a:xfrm>
              <a:off x="508103" y="279330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4" name="tx144"/>
            <p:cNvSpPr/>
            <p:nvPr/>
          </p:nvSpPr>
          <p:spPr>
            <a:xfrm>
              <a:off x="508103" y="214334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5" name="tx145"/>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0625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43496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6367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9238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849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9535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4684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7258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98299"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2407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5" name="tx165"/>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6" name="rc166"/>
            <p:cNvSpPr/>
            <p:nvPr/>
          </p:nvSpPr>
          <p:spPr>
            <a:xfrm>
              <a:off x="1304261" y="5643592"/>
              <a:ext cx="201455" cy="201456"/>
            </a:xfrm>
            <a:prstGeom prst="rect">
              <a:avLst/>
            </a:prstGeom>
            <a:solidFill>
              <a:srgbClr val="80BD41">
                <a:alpha val="100000"/>
              </a:srgbClr>
            </a:solidFill>
          </p:spPr>
          <p:txBody>
            <a:bodyPr/>
            <a:lstStyle/>
            <a:p/>
          </p:txBody>
        </p:sp>
        <p:sp>
          <p:nvSpPr>
            <p:cNvPr id="167" name="rc167"/>
            <p:cNvSpPr/>
            <p:nvPr/>
          </p:nvSpPr>
          <p:spPr>
            <a:xfrm>
              <a:off x="3277835" y="5643592"/>
              <a:ext cx="201456" cy="201456"/>
            </a:xfrm>
            <a:prstGeom prst="rect">
              <a:avLst/>
            </a:prstGeom>
            <a:solidFill>
              <a:srgbClr val="1CABE2">
                <a:alpha val="100000"/>
              </a:srgbClr>
            </a:solidFill>
          </p:spPr>
          <p:txBody>
            <a:bodyPr/>
            <a:lstStyle/>
            <a:p/>
          </p:txBody>
        </p:sp>
        <p:sp>
          <p:nvSpPr>
            <p:cNvPr id="168" name="rc168"/>
            <p:cNvSpPr/>
            <p:nvPr/>
          </p:nvSpPr>
          <p:spPr>
            <a:xfrm>
              <a:off x="4335174" y="5643592"/>
              <a:ext cx="201456" cy="201456"/>
            </a:xfrm>
            <a:prstGeom prst="rect">
              <a:avLst/>
            </a:prstGeom>
            <a:solidFill>
              <a:srgbClr val="0058AB">
                <a:alpha val="100000"/>
              </a:srgbClr>
            </a:solidFill>
          </p:spPr>
          <p:txBody>
            <a:bodyPr/>
            <a:lstStyle/>
            <a:p/>
          </p:txBody>
        </p:sp>
        <p:sp>
          <p:nvSpPr>
            <p:cNvPr id="169" name="rc169"/>
            <p:cNvSpPr/>
            <p:nvPr/>
          </p:nvSpPr>
          <p:spPr>
            <a:xfrm>
              <a:off x="5322799" y="5643592"/>
              <a:ext cx="201456" cy="201456"/>
            </a:xfrm>
            <a:prstGeom prst="rect">
              <a:avLst/>
            </a:prstGeom>
            <a:solidFill>
              <a:srgbClr val="FFC20E">
                <a:alpha val="100000"/>
              </a:srgbClr>
            </a:solidFill>
          </p:spPr>
          <p:txBody>
            <a:bodyPr/>
            <a:lstStyle/>
            <a:p/>
          </p:txBody>
        </p:sp>
        <p:sp>
          <p:nvSpPr>
            <p:cNvPr id="170" name="rc170"/>
            <p:cNvSpPr/>
            <p:nvPr/>
          </p:nvSpPr>
          <p:spPr>
            <a:xfrm>
              <a:off x="7071544" y="5643592"/>
              <a:ext cx="201455" cy="201456"/>
            </a:xfrm>
            <a:prstGeom prst="rect">
              <a:avLst/>
            </a:prstGeom>
            <a:solidFill>
              <a:srgbClr val="F26A21">
                <a:alpha val="100000"/>
              </a:srgbClr>
            </a:solidFill>
          </p:spPr>
          <p:txBody>
            <a:bodyPr/>
            <a:lstStyle/>
            <a:p/>
          </p:txBody>
        </p:sp>
        <p:sp>
          <p:nvSpPr>
            <p:cNvPr id="171" name="tx171"/>
            <p:cNvSpPr/>
            <p:nvPr/>
          </p:nvSpPr>
          <p:spPr>
            <a:xfrm>
              <a:off x="1584306"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2" name="tx172"/>
            <p:cNvSpPr/>
            <p:nvPr/>
          </p:nvSpPr>
          <p:spPr>
            <a:xfrm>
              <a:off x="3557880"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3" name="tx173"/>
            <p:cNvSpPr/>
            <p:nvPr/>
          </p:nvSpPr>
          <p:spPr>
            <a:xfrm>
              <a:off x="4615219"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4" name="tx174"/>
            <p:cNvSpPr/>
            <p:nvPr/>
          </p:nvSpPr>
          <p:spPr>
            <a:xfrm>
              <a:off x="5602844"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5" name="tx175"/>
            <p:cNvSpPr/>
            <p:nvPr/>
          </p:nvSpPr>
          <p:spPr>
            <a:xfrm>
              <a:off x="7351589"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6" name="pl176"/>
            <p:cNvSpPr/>
            <p:nvPr/>
          </p:nvSpPr>
          <p:spPr>
            <a:xfrm>
              <a:off x="3462560"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77130"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29660"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9" name="tx179"/>
            <p:cNvSpPr/>
            <p:nvPr/>
          </p:nvSpPr>
          <p:spPr>
            <a:xfrm>
              <a:off x="5144229"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80" name="tx180"/>
            <p:cNvSpPr/>
            <p:nvPr/>
          </p:nvSpPr>
          <p:spPr>
            <a:xfrm>
              <a:off x="983899" y="1330710"/>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2025 </a:t>
              </a:r>
            </a:p>
          </p:txBody>
        </p:sp>
        <p:sp>
          <p:nvSpPr>
            <p:cNvPr id="181" name="tx181"/>
            <p:cNvSpPr/>
            <p:nvPr/>
          </p:nvSpPr>
          <p:spPr>
            <a:xfrm>
              <a:off x="983899" y="1511762"/>
              <a:ext cx="61640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République centrafricaine</a:t>
              </a:r>
            </a:p>
          </p:txBody>
        </p:sp>
        <p:sp>
          <p:nvSpPr>
            <p:cNvPr id="182" name="tx182"/>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3" name="tx183"/>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indique le nombre annuel d'enfants devant être vaccinés pour atteindre l'objectif fixé concernant les enfants n'ayant reçu aucune dose.
La République centrafricaine devrait connaître une augmentation modérée (10 000 à 50 000) du nombre de nourrissons survivants d’ici 2030. Par conséquent, le maintien de la couverture actuelle nécessite de vacciner un nombre croissant d’enfants.
Pour atteindre l’objectif « zéro dose » de l’IA2030, il faudra vacciner chaque année un nombre considérablement plus élevé (~8,52 %) d’enfants avec le DTP1. Cela nécessitera un renforcement des capacités du programme de vaccination et du système de santé.</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Il faudra vacciner un nombre nettement plus élevé d'enfants chaque année pour atteindre l'objectif de l'IA2030, qui consiste à réduire de moitié le nombre d'enfants n'ayant reçu aucune dose d'ici 2030, alors qu'on prévoit une augmentation modérée du nombre de nourrissons survivants.</a:t>
            </a:r>
          </a:p>
        </p:txBody>
      </p:sp>
      <p:grpSp xmlns:pic="http://schemas.openxmlformats.org/drawingml/2006/picture">
        <p:nvGrpSpPr>
          <p:cNvPr id="186" name=""/>
          <p:cNvGrpSpPr/>
          <p:nvPr/>
        </p:nvGrpSpPr>
        <p:grpSpPr>
          <a:xfrm>
            <a:off x="292608" y="1005840"/>
            <a:ext cx="8595360" cy="28575"/>
            <a:chOff x="292608" y="1005840"/>
            <a:chExt cx="8595360" cy="28575"/>
          </a:xfrm>
        </p:grpSpPr>
        <p:sp>
          <p:nvSpPr>
            <p:cNvPr id="1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0556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04591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78625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7574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1608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3434744"/>
              <a:ext cx="214223" cy="1500652"/>
            </a:xfrm>
            <a:prstGeom prst="rect">
              <a:avLst/>
            </a:prstGeom>
            <a:solidFill>
              <a:srgbClr val="0058AB">
                <a:alpha val="100000"/>
              </a:srgbClr>
            </a:solidFill>
          </p:spPr>
          <p:txBody>
            <a:bodyPr/>
            <a:lstStyle/>
            <a:p/>
          </p:txBody>
        </p:sp>
        <p:sp>
          <p:nvSpPr>
            <p:cNvPr id="39" name="rc39"/>
            <p:cNvSpPr/>
            <p:nvPr/>
          </p:nvSpPr>
          <p:spPr>
            <a:xfrm>
              <a:off x="1589675" y="3594796"/>
              <a:ext cx="214223" cy="1340600"/>
            </a:xfrm>
            <a:prstGeom prst="rect">
              <a:avLst/>
            </a:prstGeom>
            <a:solidFill>
              <a:srgbClr val="0058AB">
                <a:alpha val="100000"/>
              </a:srgbClr>
            </a:solidFill>
          </p:spPr>
          <p:txBody>
            <a:bodyPr/>
            <a:lstStyle/>
            <a:p/>
          </p:txBody>
        </p:sp>
        <p:sp>
          <p:nvSpPr>
            <p:cNvPr id="40" name="rc40"/>
            <p:cNvSpPr/>
            <p:nvPr/>
          </p:nvSpPr>
          <p:spPr>
            <a:xfrm>
              <a:off x="1827702" y="3581217"/>
              <a:ext cx="214223" cy="1354179"/>
            </a:xfrm>
            <a:prstGeom prst="rect">
              <a:avLst/>
            </a:prstGeom>
            <a:solidFill>
              <a:srgbClr val="0058AB">
                <a:alpha val="100000"/>
              </a:srgbClr>
            </a:solidFill>
          </p:spPr>
          <p:txBody>
            <a:bodyPr/>
            <a:lstStyle/>
            <a:p/>
          </p:txBody>
        </p:sp>
        <p:sp>
          <p:nvSpPr>
            <p:cNvPr id="41" name="rc41"/>
            <p:cNvSpPr/>
            <p:nvPr/>
          </p:nvSpPr>
          <p:spPr>
            <a:xfrm>
              <a:off x="2065728" y="3536499"/>
              <a:ext cx="214223" cy="1398897"/>
            </a:xfrm>
            <a:prstGeom prst="rect">
              <a:avLst/>
            </a:prstGeom>
            <a:solidFill>
              <a:srgbClr val="0058AB">
                <a:alpha val="100000"/>
              </a:srgbClr>
            </a:solidFill>
          </p:spPr>
          <p:txBody>
            <a:bodyPr/>
            <a:lstStyle/>
            <a:p/>
          </p:txBody>
        </p:sp>
        <p:sp>
          <p:nvSpPr>
            <p:cNvPr id="42" name="rc42"/>
            <p:cNvSpPr/>
            <p:nvPr/>
          </p:nvSpPr>
          <p:spPr>
            <a:xfrm>
              <a:off x="2303754" y="3468100"/>
              <a:ext cx="214223" cy="1467296"/>
            </a:xfrm>
            <a:prstGeom prst="rect">
              <a:avLst/>
            </a:prstGeom>
            <a:solidFill>
              <a:srgbClr val="0058AB">
                <a:alpha val="100000"/>
              </a:srgbClr>
            </a:solidFill>
          </p:spPr>
          <p:txBody>
            <a:bodyPr/>
            <a:lstStyle/>
            <a:p/>
          </p:txBody>
        </p:sp>
        <p:sp>
          <p:nvSpPr>
            <p:cNvPr id="43" name="rc43"/>
            <p:cNvSpPr/>
            <p:nvPr/>
          </p:nvSpPr>
          <p:spPr>
            <a:xfrm>
              <a:off x="2541780" y="3424264"/>
              <a:ext cx="214223" cy="1511132"/>
            </a:xfrm>
            <a:prstGeom prst="rect">
              <a:avLst/>
            </a:prstGeom>
            <a:solidFill>
              <a:srgbClr val="0058AB">
                <a:alpha val="100000"/>
              </a:srgbClr>
            </a:solidFill>
          </p:spPr>
          <p:txBody>
            <a:bodyPr/>
            <a:lstStyle/>
            <a:p/>
          </p:txBody>
        </p:sp>
        <p:sp>
          <p:nvSpPr>
            <p:cNvPr id="44" name="rc44"/>
            <p:cNvSpPr/>
            <p:nvPr/>
          </p:nvSpPr>
          <p:spPr>
            <a:xfrm>
              <a:off x="2779807" y="3375112"/>
              <a:ext cx="214223" cy="1560284"/>
            </a:xfrm>
            <a:prstGeom prst="rect">
              <a:avLst/>
            </a:prstGeom>
            <a:solidFill>
              <a:srgbClr val="0058AB">
                <a:alpha val="100000"/>
              </a:srgbClr>
            </a:solidFill>
          </p:spPr>
          <p:txBody>
            <a:bodyPr/>
            <a:lstStyle/>
            <a:p/>
          </p:txBody>
        </p:sp>
        <p:sp>
          <p:nvSpPr>
            <p:cNvPr id="45" name="rc45"/>
            <p:cNvSpPr/>
            <p:nvPr/>
          </p:nvSpPr>
          <p:spPr>
            <a:xfrm>
              <a:off x="3017833" y="3386525"/>
              <a:ext cx="214223" cy="1548872"/>
            </a:xfrm>
            <a:prstGeom prst="rect">
              <a:avLst/>
            </a:prstGeom>
            <a:solidFill>
              <a:srgbClr val="0058AB">
                <a:alpha val="100000"/>
              </a:srgbClr>
            </a:solidFill>
          </p:spPr>
          <p:txBody>
            <a:bodyPr/>
            <a:lstStyle/>
            <a:p/>
          </p:txBody>
        </p:sp>
        <p:sp>
          <p:nvSpPr>
            <p:cNvPr id="46" name="rc46"/>
            <p:cNvSpPr/>
            <p:nvPr/>
          </p:nvSpPr>
          <p:spPr>
            <a:xfrm>
              <a:off x="3255859" y="3340573"/>
              <a:ext cx="214223" cy="1594824"/>
            </a:xfrm>
            <a:prstGeom prst="rect">
              <a:avLst/>
            </a:prstGeom>
            <a:solidFill>
              <a:srgbClr val="0058AB">
                <a:alpha val="100000"/>
              </a:srgbClr>
            </a:solidFill>
          </p:spPr>
          <p:txBody>
            <a:bodyPr/>
            <a:lstStyle/>
            <a:p/>
          </p:txBody>
        </p:sp>
        <p:sp>
          <p:nvSpPr>
            <p:cNvPr id="47" name="rc47"/>
            <p:cNvSpPr/>
            <p:nvPr/>
          </p:nvSpPr>
          <p:spPr>
            <a:xfrm>
              <a:off x="3493885" y="3468982"/>
              <a:ext cx="214223" cy="1466415"/>
            </a:xfrm>
            <a:prstGeom prst="rect">
              <a:avLst/>
            </a:prstGeom>
            <a:solidFill>
              <a:srgbClr val="0058AB">
                <a:alpha val="100000"/>
              </a:srgbClr>
            </a:solidFill>
          </p:spPr>
          <p:txBody>
            <a:bodyPr/>
            <a:lstStyle/>
            <a:p/>
          </p:txBody>
        </p:sp>
        <p:sp>
          <p:nvSpPr>
            <p:cNvPr id="48" name="rc48"/>
            <p:cNvSpPr/>
            <p:nvPr/>
          </p:nvSpPr>
          <p:spPr>
            <a:xfrm>
              <a:off x="3731911" y="3369545"/>
              <a:ext cx="214223" cy="1565852"/>
            </a:xfrm>
            <a:prstGeom prst="rect">
              <a:avLst/>
            </a:prstGeom>
            <a:solidFill>
              <a:srgbClr val="0058AB">
                <a:alpha val="100000"/>
              </a:srgbClr>
            </a:solidFill>
          </p:spPr>
          <p:txBody>
            <a:bodyPr/>
            <a:lstStyle/>
            <a:p/>
          </p:txBody>
        </p:sp>
        <p:sp>
          <p:nvSpPr>
            <p:cNvPr id="49" name="rc49"/>
            <p:cNvSpPr/>
            <p:nvPr/>
          </p:nvSpPr>
          <p:spPr>
            <a:xfrm>
              <a:off x="3969938" y="3422022"/>
              <a:ext cx="214223" cy="1513375"/>
            </a:xfrm>
            <a:prstGeom prst="rect">
              <a:avLst/>
            </a:prstGeom>
            <a:solidFill>
              <a:srgbClr val="0058AB">
                <a:alpha val="100000"/>
              </a:srgbClr>
            </a:solidFill>
          </p:spPr>
          <p:txBody>
            <a:bodyPr/>
            <a:lstStyle/>
            <a:p/>
          </p:txBody>
        </p:sp>
        <p:sp>
          <p:nvSpPr>
            <p:cNvPr id="50" name="rc50"/>
            <p:cNvSpPr/>
            <p:nvPr/>
          </p:nvSpPr>
          <p:spPr>
            <a:xfrm>
              <a:off x="4207964" y="3261441"/>
              <a:ext cx="214223" cy="1673955"/>
            </a:xfrm>
            <a:prstGeom prst="rect">
              <a:avLst/>
            </a:prstGeom>
            <a:solidFill>
              <a:srgbClr val="0058AB">
                <a:alpha val="100000"/>
              </a:srgbClr>
            </a:solidFill>
          </p:spPr>
          <p:txBody>
            <a:bodyPr/>
            <a:lstStyle/>
            <a:p/>
          </p:txBody>
        </p:sp>
        <p:sp>
          <p:nvSpPr>
            <p:cNvPr id="51" name="rc51"/>
            <p:cNvSpPr/>
            <p:nvPr/>
          </p:nvSpPr>
          <p:spPr>
            <a:xfrm>
              <a:off x="4445990" y="1752072"/>
              <a:ext cx="214223" cy="3183325"/>
            </a:xfrm>
            <a:prstGeom prst="rect">
              <a:avLst/>
            </a:prstGeom>
            <a:solidFill>
              <a:srgbClr val="0058AB">
                <a:alpha val="100000"/>
              </a:srgbClr>
            </a:solidFill>
          </p:spPr>
          <p:txBody>
            <a:bodyPr/>
            <a:lstStyle/>
            <a:p/>
          </p:txBody>
        </p:sp>
        <p:sp>
          <p:nvSpPr>
            <p:cNvPr id="52" name="rc52"/>
            <p:cNvSpPr/>
            <p:nvPr/>
          </p:nvSpPr>
          <p:spPr>
            <a:xfrm>
              <a:off x="4684016" y="3009636"/>
              <a:ext cx="214223" cy="1925760"/>
            </a:xfrm>
            <a:prstGeom prst="rect">
              <a:avLst/>
            </a:prstGeom>
            <a:solidFill>
              <a:srgbClr val="0058AB">
                <a:alpha val="100000"/>
              </a:srgbClr>
            </a:solidFill>
          </p:spPr>
          <p:txBody>
            <a:bodyPr/>
            <a:lstStyle/>
            <a:p/>
          </p:txBody>
        </p:sp>
        <p:sp>
          <p:nvSpPr>
            <p:cNvPr id="53" name="rc53"/>
            <p:cNvSpPr/>
            <p:nvPr/>
          </p:nvSpPr>
          <p:spPr>
            <a:xfrm>
              <a:off x="4922043" y="2890347"/>
              <a:ext cx="214223" cy="2045050"/>
            </a:xfrm>
            <a:prstGeom prst="rect">
              <a:avLst/>
            </a:prstGeom>
            <a:solidFill>
              <a:srgbClr val="0058AB">
                <a:alpha val="100000"/>
              </a:srgbClr>
            </a:solidFill>
          </p:spPr>
          <p:txBody>
            <a:bodyPr/>
            <a:lstStyle/>
            <a:p/>
          </p:txBody>
        </p:sp>
        <p:sp>
          <p:nvSpPr>
            <p:cNvPr id="54" name="rc54"/>
            <p:cNvSpPr/>
            <p:nvPr/>
          </p:nvSpPr>
          <p:spPr>
            <a:xfrm>
              <a:off x="5160069" y="2705958"/>
              <a:ext cx="214223" cy="2229438"/>
            </a:xfrm>
            <a:prstGeom prst="rect">
              <a:avLst/>
            </a:prstGeom>
            <a:solidFill>
              <a:srgbClr val="0058AB">
                <a:alpha val="100000"/>
              </a:srgbClr>
            </a:solidFill>
          </p:spPr>
          <p:txBody>
            <a:bodyPr/>
            <a:lstStyle/>
            <a:p/>
          </p:txBody>
        </p:sp>
        <p:sp>
          <p:nvSpPr>
            <p:cNvPr id="55" name="rc55"/>
            <p:cNvSpPr/>
            <p:nvPr/>
          </p:nvSpPr>
          <p:spPr>
            <a:xfrm>
              <a:off x="5398095" y="2664440"/>
              <a:ext cx="214223" cy="2270956"/>
            </a:xfrm>
            <a:prstGeom prst="rect">
              <a:avLst/>
            </a:prstGeom>
            <a:solidFill>
              <a:srgbClr val="0058AB">
                <a:alpha val="100000"/>
              </a:srgbClr>
            </a:solidFill>
          </p:spPr>
          <p:txBody>
            <a:bodyPr/>
            <a:lstStyle/>
            <a:p/>
          </p:txBody>
        </p:sp>
        <p:sp>
          <p:nvSpPr>
            <p:cNvPr id="56" name="rc56"/>
            <p:cNvSpPr/>
            <p:nvPr/>
          </p:nvSpPr>
          <p:spPr>
            <a:xfrm>
              <a:off x="5636121" y="2495823"/>
              <a:ext cx="214223" cy="2439574"/>
            </a:xfrm>
            <a:prstGeom prst="rect">
              <a:avLst/>
            </a:prstGeom>
            <a:solidFill>
              <a:srgbClr val="0058AB">
                <a:alpha val="100000"/>
              </a:srgbClr>
            </a:solidFill>
          </p:spPr>
          <p:txBody>
            <a:bodyPr/>
            <a:lstStyle/>
            <a:p/>
          </p:txBody>
        </p:sp>
        <p:sp>
          <p:nvSpPr>
            <p:cNvPr id="57" name="rc57"/>
            <p:cNvSpPr/>
            <p:nvPr/>
          </p:nvSpPr>
          <p:spPr>
            <a:xfrm>
              <a:off x="5874148" y="2430774"/>
              <a:ext cx="214223" cy="2504622"/>
            </a:xfrm>
            <a:prstGeom prst="rect">
              <a:avLst/>
            </a:prstGeom>
            <a:solidFill>
              <a:srgbClr val="0058AB">
                <a:alpha val="100000"/>
              </a:srgbClr>
            </a:solidFill>
          </p:spPr>
          <p:txBody>
            <a:bodyPr/>
            <a:lstStyle/>
            <a:p/>
          </p:txBody>
        </p:sp>
        <p:sp>
          <p:nvSpPr>
            <p:cNvPr id="58" name="rc58"/>
            <p:cNvSpPr/>
            <p:nvPr/>
          </p:nvSpPr>
          <p:spPr>
            <a:xfrm>
              <a:off x="6112174" y="2172393"/>
              <a:ext cx="214223" cy="2763003"/>
            </a:xfrm>
            <a:prstGeom prst="rect">
              <a:avLst/>
            </a:prstGeom>
            <a:solidFill>
              <a:srgbClr val="0058AB">
                <a:alpha val="100000"/>
              </a:srgbClr>
            </a:solidFill>
          </p:spPr>
          <p:txBody>
            <a:bodyPr/>
            <a:lstStyle/>
            <a:p/>
          </p:txBody>
        </p:sp>
        <p:sp>
          <p:nvSpPr>
            <p:cNvPr id="59" name="rc59"/>
            <p:cNvSpPr/>
            <p:nvPr/>
          </p:nvSpPr>
          <p:spPr>
            <a:xfrm>
              <a:off x="6350200" y="2006245"/>
              <a:ext cx="214223" cy="2929151"/>
            </a:xfrm>
            <a:prstGeom prst="rect">
              <a:avLst/>
            </a:prstGeom>
            <a:solidFill>
              <a:srgbClr val="0058AB">
                <a:alpha val="100000"/>
              </a:srgbClr>
            </a:solidFill>
          </p:spPr>
          <p:txBody>
            <a:bodyPr/>
            <a:lstStyle/>
            <a:p/>
          </p:txBody>
        </p:sp>
        <p:sp>
          <p:nvSpPr>
            <p:cNvPr id="60" name="rc60"/>
            <p:cNvSpPr/>
            <p:nvPr/>
          </p:nvSpPr>
          <p:spPr>
            <a:xfrm>
              <a:off x="6588226" y="2090692"/>
              <a:ext cx="214223" cy="2844704"/>
            </a:xfrm>
            <a:prstGeom prst="rect">
              <a:avLst/>
            </a:prstGeom>
            <a:solidFill>
              <a:srgbClr val="0058AB">
                <a:alpha val="100000"/>
              </a:srgbClr>
            </a:solidFill>
          </p:spPr>
          <p:txBody>
            <a:bodyPr/>
            <a:lstStyle/>
            <a:p/>
          </p:txBody>
        </p:sp>
        <p:sp>
          <p:nvSpPr>
            <p:cNvPr id="61" name="rc61"/>
            <p:cNvSpPr/>
            <p:nvPr/>
          </p:nvSpPr>
          <p:spPr>
            <a:xfrm>
              <a:off x="6826253" y="2021260"/>
              <a:ext cx="214223" cy="2914136"/>
            </a:xfrm>
            <a:prstGeom prst="rect">
              <a:avLst/>
            </a:prstGeom>
            <a:solidFill>
              <a:srgbClr val="0058AB">
                <a:alpha val="100000"/>
              </a:srgbClr>
            </a:solidFill>
          </p:spPr>
          <p:txBody>
            <a:bodyPr/>
            <a:lstStyle/>
            <a:p/>
          </p:txBody>
        </p:sp>
        <p:sp>
          <p:nvSpPr>
            <p:cNvPr id="62" name="rc62"/>
            <p:cNvSpPr/>
            <p:nvPr/>
          </p:nvSpPr>
          <p:spPr>
            <a:xfrm>
              <a:off x="7064279" y="2105833"/>
              <a:ext cx="214223" cy="2829563"/>
            </a:xfrm>
            <a:prstGeom prst="rect">
              <a:avLst/>
            </a:prstGeom>
            <a:solidFill>
              <a:srgbClr val="0058AB">
                <a:alpha val="100000"/>
              </a:srgbClr>
            </a:solidFill>
          </p:spPr>
          <p:txBody>
            <a:bodyPr/>
            <a:lstStyle/>
            <a:p/>
          </p:txBody>
        </p:sp>
        <p:sp>
          <p:nvSpPr>
            <p:cNvPr id="63" name="rc63"/>
            <p:cNvSpPr/>
            <p:nvPr/>
          </p:nvSpPr>
          <p:spPr>
            <a:xfrm>
              <a:off x="7302305" y="2479195"/>
              <a:ext cx="214223" cy="2456201"/>
            </a:xfrm>
            <a:prstGeom prst="rect">
              <a:avLst/>
            </a:prstGeom>
            <a:solidFill>
              <a:srgbClr val="0058AB">
                <a:alpha val="100000"/>
              </a:srgbClr>
            </a:solidFill>
          </p:spPr>
          <p:txBody>
            <a:bodyPr/>
            <a:lstStyle/>
            <a:p/>
          </p:txBody>
        </p:sp>
        <p:sp>
          <p:nvSpPr>
            <p:cNvPr id="64" name="rc64"/>
            <p:cNvSpPr/>
            <p:nvPr/>
          </p:nvSpPr>
          <p:spPr>
            <a:xfrm>
              <a:off x="8492436" y="3683098"/>
              <a:ext cx="214223" cy="1252298"/>
            </a:xfrm>
            <a:prstGeom prst="rect">
              <a:avLst/>
            </a:prstGeom>
            <a:solidFill>
              <a:srgbClr val="69DBFF">
                <a:alpha val="100000"/>
              </a:srgbClr>
            </a:solidFill>
          </p:spPr>
          <p:txBody>
            <a:bodyPr/>
            <a:lstStyle/>
            <a:p/>
          </p:txBody>
        </p:sp>
        <p:sp>
          <p:nvSpPr>
            <p:cNvPr id="65" name="pl65"/>
            <p:cNvSpPr/>
            <p:nvPr/>
          </p:nvSpPr>
          <p:spPr>
            <a:xfrm>
              <a:off x="6219286" y="2430774"/>
              <a:ext cx="2380262" cy="1252311"/>
            </a:xfrm>
            <a:custGeom>
              <a:avLst/>
              <a:pathLst>
                <a:path w="2380262" h="1252311">
                  <a:moveTo>
                    <a:pt x="0" y="0"/>
                  </a:moveTo>
                  <a:lnTo>
                    <a:pt x="238026" y="125231"/>
                  </a:lnTo>
                  <a:lnTo>
                    <a:pt x="476052" y="250462"/>
                  </a:lnTo>
                  <a:lnTo>
                    <a:pt x="714078" y="375693"/>
                  </a:lnTo>
                  <a:lnTo>
                    <a:pt x="952104" y="500924"/>
                  </a:lnTo>
                  <a:lnTo>
                    <a:pt x="1190131" y="626155"/>
                  </a:lnTo>
                  <a:lnTo>
                    <a:pt x="1428157" y="751386"/>
                  </a:lnTo>
                  <a:lnTo>
                    <a:pt x="1666183" y="876618"/>
                  </a:lnTo>
                  <a:lnTo>
                    <a:pt x="1904209" y="1001849"/>
                  </a:lnTo>
                  <a:lnTo>
                    <a:pt x="2142236" y="1127080"/>
                  </a:lnTo>
                  <a:lnTo>
                    <a:pt x="2380262" y="1252311"/>
                  </a:lnTo>
                </a:path>
              </a:pathLst>
            </a:custGeom>
            <a:ln w="13550" cap="flat">
              <a:solidFill>
                <a:srgbClr val="000000">
                  <a:alpha val="100000"/>
                </a:srgbClr>
              </a:solidFill>
              <a:prstDash val="solid"/>
              <a:round/>
            </a:ln>
          </p:spPr>
          <p:txBody>
            <a:bodyPr/>
            <a:lstStyle/>
            <a:p/>
          </p:txBody>
        </p:sp>
        <p:sp>
          <p:nvSpPr>
            <p:cNvPr id="66" name="pt66"/>
            <p:cNvSpPr/>
            <p:nvPr/>
          </p:nvSpPr>
          <p:spPr>
            <a:xfrm>
              <a:off x="6194460" y="24059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25311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26564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27816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29068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30321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31573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32825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34077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35330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36582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61831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9" name="tx79"/>
            <p:cNvSpPr/>
            <p:nvPr/>
          </p:nvSpPr>
          <p:spPr>
            <a:xfrm>
              <a:off x="508103" y="23586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9" name="rc109"/>
            <p:cNvSpPr/>
            <p:nvPr/>
          </p:nvSpPr>
          <p:spPr>
            <a:xfrm>
              <a:off x="3693168" y="5779301"/>
              <a:ext cx="201456" cy="201456"/>
            </a:xfrm>
            <a:prstGeom prst="rect">
              <a:avLst/>
            </a:prstGeom>
            <a:solidFill>
              <a:srgbClr val="0058AB">
                <a:alpha val="100000"/>
              </a:srgbClr>
            </a:solidFill>
          </p:spPr>
          <p:txBody>
            <a:bodyPr/>
            <a:lstStyle/>
            <a:p/>
          </p:txBody>
        </p:sp>
        <p:sp>
          <p:nvSpPr>
            <p:cNvPr id="110" name="rc110"/>
            <p:cNvSpPr/>
            <p:nvPr/>
          </p:nvSpPr>
          <p:spPr>
            <a:xfrm>
              <a:off x="4595254" y="5779301"/>
              <a:ext cx="201456" cy="201456"/>
            </a:xfrm>
            <a:prstGeom prst="rect">
              <a:avLst/>
            </a:prstGeom>
            <a:solidFill>
              <a:srgbClr val="69DBFF">
                <a:alpha val="100000"/>
              </a:srgbClr>
            </a:solidFill>
          </p:spPr>
          <p:txBody>
            <a:bodyPr/>
            <a:lstStyle/>
            <a:p/>
          </p:txBody>
        </p:sp>
        <p:sp>
          <p:nvSpPr>
            <p:cNvPr id="111" name="tx111"/>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644935" y="1330710"/>
              <a:ext cx="87684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République centrafricaine</a:t>
              </a:r>
            </a:p>
          </p:txBody>
        </p:sp>
        <p:sp>
          <p:nvSpPr>
            <p:cNvPr id="114" name="tx114"/>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5" name="tx115"/>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6" name="tx116"/>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17" name="tx117"/>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8" name="tx118"/>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31 % au nombre annuel prévu pour atteindre l'objectif, selon une trajectoire de baisse linéaire.</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le nombre d'enfants n'ayant reçu aucune dose dépassait de 31 % l'objectif annuel fixé par l'IA2030, ce qui compromettait sérieusement la réalisation de l'objectif de 2030 en l'absence de mesures accélérées.</a:t>
            </a:r>
          </a:p>
        </p:txBody>
      </p:sp>
      <p:grpSp xmlns:pic="http://schemas.openxmlformats.org/drawingml/2006/picture">
        <p:nvGrpSpPr>
          <p:cNvPr id="121" name=""/>
          <p:cNvGrpSpPr/>
          <p:nvPr/>
        </p:nvGrpSpPr>
        <p:grpSpPr>
          <a:xfrm>
            <a:off x="292608" y="914400"/>
            <a:ext cx="8595360" cy="28575"/>
            <a:chOff x="292608" y="914400"/>
            <a:chExt cx="8595360" cy="28575"/>
          </a:xfrm>
        </p:grpSpPr>
        <p:sp>
          <p:nvSpPr>
            <p:cNvPr id="122"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République centrafricaine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0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29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2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2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29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80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679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97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279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579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888058"/>
              <a:ext cx="239888" cy="419963"/>
            </a:xfrm>
            <a:prstGeom prst="rect">
              <a:avLst/>
            </a:prstGeom>
            <a:solidFill>
              <a:srgbClr val="80BD41">
                <a:alpha val="100000"/>
              </a:srgbClr>
            </a:solidFill>
          </p:spPr>
          <p:txBody>
            <a:bodyPr/>
            <a:lstStyle/>
            <a:p/>
          </p:txBody>
        </p:sp>
        <p:sp>
          <p:nvSpPr>
            <p:cNvPr id="28" name="rc28"/>
            <p:cNvSpPr/>
            <p:nvPr/>
          </p:nvSpPr>
          <p:spPr>
            <a:xfrm>
              <a:off x="1296273" y="3608067"/>
              <a:ext cx="239888" cy="279991"/>
            </a:xfrm>
            <a:prstGeom prst="rect">
              <a:avLst/>
            </a:prstGeom>
            <a:solidFill>
              <a:srgbClr val="1CABE2">
                <a:alpha val="100000"/>
              </a:srgbClr>
            </a:solidFill>
          </p:spPr>
          <p:txBody>
            <a:bodyPr/>
            <a:lstStyle/>
            <a:p/>
          </p:txBody>
        </p:sp>
        <p:sp>
          <p:nvSpPr>
            <p:cNvPr id="29" name="rc29"/>
            <p:cNvSpPr/>
            <p:nvPr/>
          </p:nvSpPr>
          <p:spPr>
            <a:xfrm>
              <a:off x="1562816" y="3843547"/>
              <a:ext cx="239888" cy="464474"/>
            </a:xfrm>
            <a:prstGeom prst="rect">
              <a:avLst/>
            </a:prstGeom>
            <a:solidFill>
              <a:srgbClr val="80BD41">
                <a:alpha val="100000"/>
              </a:srgbClr>
            </a:solidFill>
          </p:spPr>
          <p:txBody>
            <a:bodyPr/>
            <a:lstStyle/>
            <a:p/>
          </p:txBody>
        </p:sp>
        <p:sp>
          <p:nvSpPr>
            <p:cNvPr id="30" name="rc30"/>
            <p:cNvSpPr/>
            <p:nvPr/>
          </p:nvSpPr>
          <p:spPr>
            <a:xfrm>
              <a:off x="1562816" y="3593449"/>
              <a:ext cx="239888" cy="250097"/>
            </a:xfrm>
            <a:prstGeom prst="rect">
              <a:avLst/>
            </a:prstGeom>
            <a:solidFill>
              <a:srgbClr val="1CABE2">
                <a:alpha val="100000"/>
              </a:srgbClr>
            </a:solidFill>
          </p:spPr>
          <p:txBody>
            <a:bodyPr/>
            <a:lstStyle/>
            <a:p/>
          </p:txBody>
        </p:sp>
        <p:sp>
          <p:nvSpPr>
            <p:cNvPr id="31" name="rc31"/>
            <p:cNvSpPr/>
            <p:nvPr/>
          </p:nvSpPr>
          <p:spPr>
            <a:xfrm>
              <a:off x="1829360" y="3838800"/>
              <a:ext cx="239888" cy="469221"/>
            </a:xfrm>
            <a:prstGeom prst="rect">
              <a:avLst/>
            </a:prstGeom>
            <a:solidFill>
              <a:srgbClr val="80BD41">
                <a:alpha val="100000"/>
              </a:srgbClr>
            </a:solidFill>
          </p:spPr>
          <p:txBody>
            <a:bodyPr/>
            <a:lstStyle/>
            <a:p/>
          </p:txBody>
        </p:sp>
        <p:sp>
          <p:nvSpPr>
            <p:cNvPr id="32" name="rc32"/>
            <p:cNvSpPr/>
            <p:nvPr/>
          </p:nvSpPr>
          <p:spPr>
            <a:xfrm>
              <a:off x="1829360" y="3586164"/>
              <a:ext cx="239888" cy="252636"/>
            </a:xfrm>
            <a:prstGeom prst="rect">
              <a:avLst/>
            </a:prstGeom>
            <a:solidFill>
              <a:srgbClr val="1CABE2">
                <a:alpha val="100000"/>
              </a:srgbClr>
            </a:solidFill>
          </p:spPr>
          <p:txBody>
            <a:bodyPr/>
            <a:lstStyle/>
            <a:p/>
          </p:txBody>
        </p:sp>
        <p:sp>
          <p:nvSpPr>
            <p:cNvPr id="33" name="rc33"/>
            <p:cNvSpPr/>
            <p:nvPr/>
          </p:nvSpPr>
          <p:spPr>
            <a:xfrm>
              <a:off x="2095903" y="3823336"/>
              <a:ext cx="239888" cy="484685"/>
            </a:xfrm>
            <a:prstGeom prst="rect">
              <a:avLst/>
            </a:prstGeom>
            <a:solidFill>
              <a:srgbClr val="80BD41">
                <a:alpha val="100000"/>
              </a:srgbClr>
            </a:solidFill>
          </p:spPr>
          <p:txBody>
            <a:bodyPr/>
            <a:lstStyle/>
            <a:p/>
          </p:txBody>
        </p:sp>
        <p:sp>
          <p:nvSpPr>
            <p:cNvPr id="34" name="rc34"/>
            <p:cNvSpPr/>
            <p:nvPr/>
          </p:nvSpPr>
          <p:spPr>
            <a:xfrm>
              <a:off x="2095903" y="3562334"/>
              <a:ext cx="239888" cy="261002"/>
            </a:xfrm>
            <a:prstGeom prst="rect">
              <a:avLst/>
            </a:prstGeom>
            <a:solidFill>
              <a:srgbClr val="1CABE2">
                <a:alpha val="100000"/>
              </a:srgbClr>
            </a:solidFill>
          </p:spPr>
          <p:txBody>
            <a:bodyPr/>
            <a:lstStyle/>
            <a:p/>
          </p:txBody>
        </p:sp>
        <p:sp>
          <p:nvSpPr>
            <p:cNvPr id="35" name="rc35"/>
            <p:cNvSpPr/>
            <p:nvPr/>
          </p:nvSpPr>
          <p:spPr>
            <a:xfrm>
              <a:off x="2362446" y="3821362"/>
              <a:ext cx="239888" cy="486659"/>
            </a:xfrm>
            <a:prstGeom prst="rect">
              <a:avLst/>
            </a:prstGeom>
            <a:solidFill>
              <a:srgbClr val="80BD41">
                <a:alpha val="100000"/>
              </a:srgbClr>
            </a:solidFill>
          </p:spPr>
          <p:txBody>
            <a:bodyPr/>
            <a:lstStyle/>
            <a:p/>
          </p:txBody>
        </p:sp>
        <p:sp>
          <p:nvSpPr>
            <p:cNvPr id="36" name="rc36"/>
            <p:cNvSpPr/>
            <p:nvPr/>
          </p:nvSpPr>
          <p:spPr>
            <a:xfrm>
              <a:off x="2362446" y="3547622"/>
              <a:ext cx="239888" cy="273739"/>
            </a:xfrm>
            <a:prstGeom prst="rect">
              <a:avLst/>
            </a:prstGeom>
            <a:solidFill>
              <a:srgbClr val="1CABE2">
                <a:alpha val="100000"/>
              </a:srgbClr>
            </a:solidFill>
          </p:spPr>
          <p:txBody>
            <a:bodyPr/>
            <a:lstStyle/>
            <a:p/>
          </p:txBody>
        </p:sp>
        <p:sp>
          <p:nvSpPr>
            <p:cNvPr id="37" name="rc37"/>
            <p:cNvSpPr/>
            <p:nvPr/>
          </p:nvSpPr>
          <p:spPr>
            <a:xfrm>
              <a:off x="2628989" y="3806791"/>
              <a:ext cx="239888" cy="501229"/>
            </a:xfrm>
            <a:prstGeom prst="rect">
              <a:avLst/>
            </a:prstGeom>
            <a:solidFill>
              <a:srgbClr val="80BD41">
                <a:alpha val="100000"/>
              </a:srgbClr>
            </a:solidFill>
          </p:spPr>
          <p:txBody>
            <a:bodyPr/>
            <a:lstStyle/>
            <a:p/>
          </p:txBody>
        </p:sp>
        <p:sp>
          <p:nvSpPr>
            <p:cNvPr id="38" name="rc38"/>
            <p:cNvSpPr/>
            <p:nvPr/>
          </p:nvSpPr>
          <p:spPr>
            <a:xfrm>
              <a:off x="2628989" y="3524873"/>
              <a:ext cx="239888" cy="281918"/>
            </a:xfrm>
            <a:prstGeom prst="rect">
              <a:avLst/>
            </a:prstGeom>
            <a:solidFill>
              <a:srgbClr val="1CABE2">
                <a:alpha val="100000"/>
              </a:srgbClr>
            </a:solidFill>
          </p:spPr>
          <p:txBody>
            <a:bodyPr/>
            <a:lstStyle/>
            <a:p/>
          </p:txBody>
        </p:sp>
        <p:sp>
          <p:nvSpPr>
            <p:cNvPr id="39" name="rc39"/>
            <p:cNvSpPr/>
            <p:nvPr/>
          </p:nvSpPr>
          <p:spPr>
            <a:xfrm>
              <a:off x="2895532" y="3790529"/>
              <a:ext cx="239888" cy="517492"/>
            </a:xfrm>
            <a:prstGeom prst="rect">
              <a:avLst/>
            </a:prstGeom>
            <a:solidFill>
              <a:srgbClr val="80BD41">
                <a:alpha val="100000"/>
              </a:srgbClr>
            </a:solidFill>
          </p:spPr>
          <p:txBody>
            <a:bodyPr/>
            <a:lstStyle/>
            <a:p/>
          </p:txBody>
        </p:sp>
        <p:sp>
          <p:nvSpPr>
            <p:cNvPr id="40" name="rc40"/>
            <p:cNvSpPr/>
            <p:nvPr/>
          </p:nvSpPr>
          <p:spPr>
            <a:xfrm>
              <a:off x="2895532" y="3499445"/>
              <a:ext cx="239888" cy="291083"/>
            </a:xfrm>
            <a:prstGeom prst="rect">
              <a:avLst/>
            </a:prstGeom>
            <a:solidFill>
              <a:srgbClr val="1CABE2">
                <a:alpha val="100000"/>
              </a:srgbClr>
            </a:solidFill>
          </p:spPr>
          <p:txBody>
            <a:bodyPr/>
            <a:lstStyle/>
            <a:p/>
          </p:txBody>
        </p:sp>
        <p:sp>
          <p:nvSpPr>
            <p:cNvPr id="41" name="rc41"/>
            <p:cNvSpPr/>
            <p:nvPr/>
          </p:nvSpPr>
          <p:spPr>
            <a:xfrm>
              <a:off x="3162075" y="3771352"/>
              <a:ext cx="239888" cy="536669"/>
            </a:xfrm>
            <a:prstGeom prst="rect">
              <a:avLst/>
            </a:prstGeom>
            <a:solidFill>
              <a:srgbClr val="80BD41">
                <a:alpha val="100000"/>
              </a:srgbClr>
            </a:solidFill>
          </p:spPr>
          <p:txBody>
            <a:bodyPr/>
            <a:lstStyle/>
            <a:p/>
          </p:txBody>
        </p:sp>
        <p:sp>
          <p:nvSpPr>
            <p:cNvPr id="42" name="rc42"/>
            <p:cNvSpPr/>
            <p:nvPr/>
          </p:nvSpPr>
          <p:spPr>
            <a:xfrm>
              <a:off x="3162075" y="3482383"/>
              <a:ext cx="239888" cy="288968"/>
            </a:xfrm>
            <a:prstGeom prst="rect">
              <a:avLst/>
            </a:prstGeom>
            <a:solidFill>
              <a:srgbClr val="1CABE2">
                <a:alpha val="100000"/>
              </a:srgbClr>
            </a:solidFill>
          </p:spPr>
          <p:txBody>
            <a:bodyPr/>
            <a:lstStyle/>
            <a:p/>
          </p:txBody>
        </p:sp>
        <p:sp>
          <p:nvSpPr>
            <p:cNvPr id="43" name="rc43"/>
            <p:cNvSpPr/>
            <p:nvPr/>
          </p:nvSpPr>
          <p:spPr>
            <a:xfrm>
              <a:off x="3428618" y="3755465"/>
              <a:ext cx="239888" cy="552556"/>
            </a:xfrm>
            <a:prstGeom prst="rect">
              <a:avLst/>
            </a:prstGeom>
            <a:solidFill>
              <a:srgbClr val="80BD41">
                <a:alpha val="100000"/>
              </a:srgbClr>
            </a:solidFill>
          </p:spPr>
          <p:txBody>
            <a:bodyPr/>
            <a:lstStyle/>
            <a:p/>
          </p:txBody>
        </p:sp>
        <p:sp>
          <p:nvSpPr>
            <p:cNvPr id="44" name="rc44"/>
            <p:cNvSpPr/>
            <p:nvPr/>
          </p:nvSpPr>
          <p:spPr>
            <a:xfrm>
              <a:off x="3428618" y="3457942"/>
              <a:ext cx="239888" cy="297523"/>
            </a:xfrm>
            <a:prstGeom prst="rect">
              <a:avLst/>
            </a:prstGeom>
            <a:solidFill>
              <a:srgbClr val="1CABE2">
                <a:alpha val="100000"/>
              </a:srgbClr>
            </a:solidFill>
          </p:spPr>
          <p:txBody>
            <a:bodyPr/>
            <a:lstStyle/>
            <a:p/>
          </p:txBody>
        </p:sp>
        <p:sp>
          <p:nvSpPr>
            <p:cNvPr id="45" name="rc45"/>
            <p:cNvSpPr/>
            <p:nvPr/>
          </p:nvSpPr>
          <p:spPr>
            <a:xfrm>
              <a:off x="3695161" y="3799929"/>
              <a:ext cx="239888" cy="508092"/>
            </a:xfrm>
            <a:prstGeom prst="rect">
              <a:avLst/>
            </a:prstGeom>
            <a:solidFill>
              <a:srgbClr val="80BD41">
                <a:alpha val="100000"/>
              </a:srgbClr>
            </a:solidFill>
          </p:spPr>
          <p:txBody>
            <a:bodyPr/>
            <a:lstStyle/>
            <a:p/>
          </p:txBody>
        </p:sp>
        <p:sp>
          <p:nvSpPr>
            <p:cNvPr id="46" name="rc46"/>
            <p:cNvSpPr/>
            <p:nvPr/>
          </p:nvSpPr>
          <p:spPr>
            <a:xfrm>
              <a:off x="3695161" y="3526330"/>
              <a:ext cx="239888" cy="273598"/>
            </a:xfrm>
            <a:prstGeom prst="rect">
              <a:avLst/>
            </a:prstGeom>
            <a:solidFill>
              <a:srgbClr val="1CABE2">
                <a:alpha val="100000"/>
              </a:srgbClr>
            </a:solidFill>
          </p:spPr>
          <p:txBody>
            <a:bodyPr/>
            <a:lstStyle/>
            <a:p/>
          </p:txBody>
        </p:sp>
        <p:sp>
          <p:nvSpPr>
            <p:cNvPr id="47" name="rc47"/>
            <p:cNvSpPr/>
            <p:nvPr/>
          </p:nvSpPr>
          <p:spPr>
            <a:xfrm>
              <a:off x="3961705" y="3714902"/>
              <a:ext cx="239888" cy="593118"/>
            </a:xfrm>
            <a:prstGeom prst="rect">
              <a:avLst/>
            </a:prstGeom>
            <a:solidFill>
              <a:srgbClr val="80BD41">
                <a:alpha val="100000"/>
              </a:srgbClr>
            </a:solidFill>
          </p:spPr>
          <p:txBody>
            <a:bodyPr/>
            <a:lstStyle/>
            <a:p/>
          </p:txBody>
        </p:sp>
        <p:sp>
          <p:nvSpPr>
            <p:cNvPr id="48" name="rc48"/>
            <p:cNvSpPr/>
            <p:nvPr/>
          </p:nvSpPr>
          <p:spPr>
            <a:xfrm>
              <a:off x="3961705" y="3422784"/>
              <a:ext cx="239888" cy="292117"/>
            </a:xfrm>
            <a:prstGeom prst="rect">
              <a:avLst/>
            </a:prstGeom>
            <a:solidFill>
              <a:srgbClr val="1CABE2">
                <a:alpha val="100000"/>
              </a:srgbClr>
            </a:solidFill>
          </p:spPr>
          <p:txBody>
            <a:bodyPr/>
            <a:lstStyle/>
            <a:p/>
          </p:txBody>
        </p:sp>
        <p:sp>
          <p:nvSpPr>
            <p:cNvPr id="49" name="rc49"/>
            <p:cNvSpPr/>
            <p:nvPr/>
          </p:nvSpPr>
          <p:spPr>
            <a:xfrm>
              <a:off x="4228248" y="3679557"/>
              <a:ext cx="239888" cy="628464"/>
            </a:xfrm>
            <a:prstGeom prst="rect">
              <a:avLst/>
            </a:prstGeom>
            <a:solidFill>
              <a:srgbClr val="80BD41">
                <a:alpha val="100000"/>
              </a:srgbClr>
            </a:solidFill>
          </p:spPr>
          <p:txBody>
            <a:bodyPr/>
            <a:lstStyle/>
            <a:p/>
          </p:txBody>
        </p:sp>
        <p:sp>
          <p:nvSpPr>
            <p:cNvPr id="50" name="rc50"/>
            <p:cNvSpPr/>
            <p:nvPr/>
          </p:nvSpPr>
          <p:spPr>
            <a:xfrm>
              <a:off x="4228248" y="3397215"/>
              <a:ext cx="239888" cy="282341"/>
            </a:xfrm>
            <a:prstGeom prst="rect">
              <a:avLst/>
            </a:prstGeom>
            <a:solidFill>
              <a:srgbClr val="1CABE2">
                <a:alpha val="100000"/>
              </a:srgbClr>
            </a:solidFill>
          </p:spPr>
          <p:txBody>
            <a:bodyPr/>
            <a:lstStyle/>
            <a:p/>
          </p:txBody>
        </p:sp>
        <p:sp>
          <p:nvSpPr>
            <p:cNvPr id="51" name="rc51"/>
            <p:cNvSpPr/>
            <p:nvPr/>
          </p:nvSpPr>
          <p:spPr>
            <a:xfrm>
              <a:off x="4494791" y="3701789"/>
              <a:ext cx="239888" cy="606232"/>
            </a:xfrm>
            <a:prstGeom prst="rect">
              <a:avLst/>
            </a:prstGeom>
            <a:solidFill>
              <a:srgbClr val="80BD41">
                <a:alpha val="100000"/>
              </a:srgbClr>
            </a:solidFill>
          </p:spPr>
          <p:txBody>
            <a:bodyPr/>
            <a:lstStyle/>
            <a:p/>
          </p:txBody>
        </p:sp>
        <p:sp>
          <p:nvSpPr>
            <p:cNvPr id="52" name="rc52"/>
            <p:cNvSpPr/>
            <p:nvPr/>
          </p:nvSpPr>
          <p:spPr>
            <a:xfrm>
              <a:off x="4494791" y="3389507"/>
              <a:ext cx="239888" cy="312281"/>
            </a:xfrm>
            <a:prstGeom prst="rect">
              <a:avLst/>
            </a:prstGeom>
            <a:solidFill>
              <a:srgbClr val="1CABE2">
                <a:alpha val="100000"/>
              </a:srgbClr>
            </a:solidFill>
          </p:spPr>
          <p:txBody>
            <a:bodyPr/>
            <a:lstStyle/>
            <a:p/>
          </p:txBody>
        </p:sp>
        <p:sp>
          <p:nvSpPr>
            <p:cNvPr id="53" name="rc53"/>
            <p:cNvSpPr/>
            <p:nvPr/>
          </p:nvSpPr>
          <p:spPr>
            <a:xfrm>
              <a:off x="4761334" y="3988219"/>
              <a:ext cx="239888" cy="319801"/>
            </a:xfrm>
            <a:prstGeom prst="rect">
              <a:avLst/>
            </a:prstGeom>
            <a:solidFill>
              <a:srgbClr val="80BD41">
                <a:alpha val="100000"/>
              </a:srgbClr>
            </a:solidFill>
          </p:spPr>
          <p:txBody>
            <a:bodyPr/>
            <a:lstStyle/>
            <a:p/>
          </p:txBody>
        </p:sp>
        <p:sp>
          <p:nvSpPr>
            <p:cNvPr id="54" name="rc54"/>
            <p:cNvSpPr/>
            <p:nvPr/>
          </p:nvSpPr>
          <p:spPr>
            <a:xfrm>
              <a:off x="4761334" y="3394301"/>
              <a:ext cx="239888" cy="593917"/>
            </a:xfrm>
            <a:prstGeom prst="rect">
              <a:avLst/>
            </a:prstGeom>
            <a:solidFill>
              <a:srgbClr val="1CABE2">
                <a:alpha val="100000"/>
              </a:srgbClr>
            </a:solidFill>
          </p:spPr>
          <p:txBody>
            <a:bodyPr/>
            <a:lstStyle/>
            <a:p/>
          </p:txBody>
        </p:sp>
        <p:sp>
          <p:nvSpPr>
            <p:cNvPr id="55" name="rc55"/>
            <p:cNvSpPr/>
            <p:nvPr/>
          </p:nvSpPr>
          <p:spPr>
            <a:xfrm>
              <a:off x="5027877" y="3769096"/>
              <a:ext cx="239888" cy="538925"/>
            </a:xfrm>
            <a:prstGeom prst="rect">
              <a:avLst/>
            </a:prstGeom>
            <a:solidFill>
              <a:srgbClr val="80BD41">
                <a:alpha val="100000"/>
              </a:srgbClr>
            </a:solidFill>
          </p:spPr>
          <p:txBody>
            <a:bodyPr/>
            <a:lstStyle/>
            <a:p/>
          </p:txBody>
        </p:sp>
        <p:sp>
          <p:nvSpPr>
            <p:cNvPr id="56" name="rc56"/>
            <p:cNvSpPr/>
            <p:nvPr/>
          </p:nvSpPr>
          <p:spPr>
            <a:xfrm>
              <a:off x="5027877" y="3409812"/>
              <a:ext cx="239888" cy="359283"/>
            </a:xfrm>
            <a:prstGeom prst="rect">
              <a:avLst/>
            </a:prstGeom>
            <a:solidFill>
              <a:srgbClr val="1CABE2">
                <a:alpha val="100000"/>
              </a:srgbClr>
            </a:solidFill>
          </p:spPr>
          <p:txBody>
            <a:bodyPr/>
            <a:lstStyle/>
            <a:p/>
          </p:txBody>
        </p:sp>
        <p:sp>
          <p:nvSpPr>
            <p:cNvPr id="57" name="rc57"/>
            <p:cNvSpPr/>
            <p:nvPr/>
          </p:nvSpPr>
          <p:spPr>
            <a:xfrm>
              <a:off x="5294420" y="3802279"/>
              <a:ext cx="239888" cy="505742"/>
            </a:xfrm>
            <a:prstGeom prst="rect">
              <a:avLst/>
            </a:prstGeom>
            <a:solidFill>
              <a:srgbClr val="80BD41">
                <a:alpha val="100000"/>
              </a:srgbClr>
            </a:solidFill>
          </p:spPr>
          <p:txBody>
            <a:bodyPr/>
            <a:lstStyle/>
            <a:p/>
          </p:txBody>
        </p:sp>
        <p:sp>
          <p:nvSpPr>
            <p:cNvPr id="58" name="rc58"/>
            <p:cNvSpPr/>
            <p:nvPr/>
          </p:nvSpPr>
          <p:spPr>
            <a:xfrm>
              <a:off x="5294420" y="3420763"/>
              <a:ext cx="239888" cy="381515"/>
            </a:xfrm>
            <a:prstGeom prst="rect">
              <a:avLst/>
            </a:prstGeom>
            <a:solidFill>
              <a:srgbClr val="1CABE2">
                <a:alpha val="100000"/>
              </a:srgbClr>
            </a:solidFill>
          </p:spPr>
          <p:txBody>
            <a:bodyPr/>
            <a:lstStyle/>
            <a:p/>
          </p:txBody>
        </p:sp>
        <p:sp>
          <p:nvSpPr>
            <p:cNvPr id="59" name="rc59"/>
            <p:cNvSpPr/>
            <p:nvPr/>
          </p:nvSpPr>
          <p:spPr>
            <a:xfrm>
              <a:off x="5560963" y="3819764"/>
              <a:ext cx="239888" cy="488257"/>
            </a:xfrm>
            <a:prstGeom prst="rect">
              <a:avLst/>
            </a:prstGeom>
            <a:solidFill>
              <a:srgbClr val="80BD41">
                <a:alpha val="100000"/>
              </a:srgbClr>
            </a:solidFill>
          </p:spPr>
          <p:txBody>
            <a:bodyPr/>
            <a:lstStyle/>
            <a:p/>
          </p:txBody>
        </p:sp>
        <p:sp>
          <p:nvSpPr>
            <p:cNvPr id="60" name="rc60"/>
            <p:cNvSpPr/>
            <p:nvPr/>
          </p:nvSpPr>
          <p:spPr>
            <a:xfrm>
              <a:off x="5560963" y="3403843"/>
              <a:ext cx="239888" cy="415921"/>
            </a:xfrm>
            <a:prstGeom prst="rect">
              <a:avLst/>
            </a:prstGeom>
            <a:solidFill>
              <a:srgbClr val="1CABE2">
                <a:alpha val="100000"/>
              </a:srgbClr>
            </a:solidFill>
          </p:spPr>
          <p:txBody>
            <a:bodyPr/>
            <a:lstStyle/>
            <a:p/>
          </p:txBody>
        </p:sp>
        <p:sp>
          <p:nvSpPr>
            <p:cNvPr id="61" name="rc61"/>
            <p:cNvSpPr/>
            <p:nvPr/>
          </p:nvSpPr>
          <p:spPr>
            <a:xfrm>
              <a:off x="5827506" y="3810645"/>
              <a:ext cx="239888" cy="497375"/>
            </a:xfrm>
            <a:prstGeom prst="rect">
              <a:avLst/>
            </a:prstGeom>
            <a:solidFill>
              <a:srgbClr val="80BD41">
                <a:alpha val="100000"/>
              </a:srgbClr>
            </a:solidFill>
          </p:spPr>
          <p:txBody>
            <a:bodyPr/>
            <a:lstStyle/>
            <a:p/>
          </p:txBody>
        </p:sp>
        <p:sp>
          <p:nvSpPr>
            <p:cNvPr id="62" name="rc62"/>
            <p:cNvSpPr/>
            <p:nvPr/>
          </p:nvSpPr>
          <p:spPr>
            <a:xfrm>
              <a:off x="5827506" y="3386969"/>
              <a:ext cx="239888" cy="423676"/>
            </a:xfrm>
            <a:prstGeom prst="rect">
              <a:avLst/>
            </a:prstGeom>
            <a:solidFill>
              <a:srgbClr val="1CABE2">
                <a:alpha val="100000"/>
              </a:srgbClr>
            </a:solidFill>
          </p:spPr>
          <p:txBody>
            <a:bodyPr/>
            <a:lstStyle/>
            <a:p/>
          </p:txBody>
        </p:sp>
        <p:sp>
          <p:nvSpPr>
            <p:cNvPr id="63" name="rc63"/>
            <p:cNvSpPr/>
            <p:nvPr/>
          </p:nvSpPr>
          <p:spPr>
            <a:xfrm>
              <a:off x="6094049" y="3814970"/>
              <a:ext cx="239888" cy="493051"/>
            </a:xfrm>
            <a:prstGeom prst="rect">
              <a:avLst/>
            </a:prstGeom>
            <a:solidFill>
              <a:srgbClr val="80BD41">
                <a:alpha val="100000"/>
              </a:srgbClr>
            </a:solidFill>
          </p:spPr>
          <p:txBody>
            <a:bodyPr/>
            <a:lstStyle/>
            <a:p/>
          </p:txBody>
        </p:sp>
        <p:sp>
          <p:nvSpPr>
            <p:cNvPr id="64" name="rc64"/>
            <p:cNvSpPr/>
            <p:nvPr/>
          </p:nvSpPr>
          <p:spPr>
            <a:xfrm>
              <a:off x="6094049" y="3359849"/>
              <a:ext cx="239888" cy="455120"/>
            </a:xfrm>
            <a:prstGeom prst="rect">
              <a:avLst/>
            </a:prstGeom>
            <a:solidFill>
              <a:srgbClr val="1CABE2">
                <a:alpha val="100000"/>
              </a:srgbClr>
            </a:solidFill>
          </p:spPr>
          <p:txBody>
            <a:bodyPr/>
            <a:lstStyle/>
            <a:p/>
          </p:txBody>
        </p:sp>
        <p:sp>
          <p:nvSpPr>
            <p:cNvPr id="65" name="rc65"/>
            <p:cNvSpPr/>
            <p:nvPr/>
          </p:nvSpPr>
          <p:spPr>
            <a:xfrm>
              <a:off x="6360593" y="3840727"/>
              <a:ext cx="239888" cy="467294"/>
            </a:xfrm>
            <a:prstGeom prst="rect">
              <a:avLst/>
            </a:prstGeom>
            <a:solidFill>
              <a:srgbClr val="80BD41">
                <a:alpha val="100000"/>
              </a:srgbClr>
            </a:solidFill>
          </p:spPr>
          <p:txBody>
            <a:bodyPr/>
            <a:lstStyle/>
            <a:p/>
          </p:txBody>
        </p:sp>
        <p:sp>
          <p:nvSpPr>
            <p:cNvPr id="66" name="rc66"/>
            <p:cNvSpPr/>
            <p:nvPr/>
          </p:nvSpPr>
          <p:spPr>
            <a:xfrm>
              <a:off x="6360593" y="3373432"/>
              <a:ext cx="239888" cy="467294"/>
            </a:xfrm>
            <a:prstGeom prst="rect">
              <a:avLst/>
            </a:prstGeom>
            <a:solidFill>
              <a:srgbClr val="1CABE2">
                <a:alpha val="100000"/>
              </a:srgbClr>
            </a:solidFill>
          </p:spPr>
          <p:txBody>
            <a:bodyPr/>
            <a:lstStyle/>
            <a:p/>
          </p:txBody>
        </p:sp>
        <p:sp>
          <p:nvSpPr>
            <p:cNvPr id="67" name="rc67"/>
            <p:cNvSpPr/>
            <p:nvPr/>
          </p:nvSpPr>
          <p:spPr>
            <a:xfrm>
              <a:off x="6627136" y="3832172"/>
              <a:ext cx="239888" cy="475848"/>
            </a:xfrm>
            <a:prstGeom prst="rect">
              <a:avLst/>
            </a:prstGeom>
            <a:solidFill>
              <a:srgbClr val="80BD41">
                <a:alpha val="100000"/>
              </a:srgbClr>
            </a:solidFill>
          </p:spPr>
          <p:txBody>
            <a:bodyPr/>
            <a:lstStyle/>
            <a:p/>
          </p:txBody>
        </p:sp>
        <p:sp>
          <p:nvSpPr>
            <p:cNvPr id="68" name="rc68"/>
            <p:cNvSpPr/>
            <p:nvPr/>
          </p:nvSpPr>
          <p:spPr>
            <a:xfrm>
              <a:off x="6627136" y="3316701"/>
              <a:ext cx="239888" cy="515471"/>
            </a:xfrm>
            <a:prstGeom prst="rect">
              <a:avLst/>
            </a:prstGeom>
            <a:solidFill>
              <a:srgbClr val="1CABE2">
                <a:alpha val="100000"/>
              </a:srgbClr>
            </a:solidFill>
          </p:spPr>
          <p:txBody>
            <a:bodyPr/>
            <a:lstStyle/>
            <a:p/>
          </p:txBody>
        </p:sp>
        <p:sp>
          <p:nvSpPr>
            <p:cNvPr id="69" name="rc69"/>
            <p:cNvSpPr/>
            <p:nvPr/>
          </p:nvSpPr>
          <p:spPr>
            <a:xfrm>
              <a:off x="6893679" y="3842513"/>
              <a:ext cx="239888" cy="465508"/>
            </a:xfrm>
            <a:prstGeom prst="rect">
              <a:avLst/>
            </a:prstGeom>
            <a:solidFill>
              <a:srgbClr val="80BD41">
                <a:alpha val="100000"/>
              </a:srgbClr>
            </a:solidFill>
          </p:spPr>
          <p:txBody>
            <a:bodyPr/>
            <a:lstStyle/>
            <a:p/>
          </p:txBody>
        </p:sp>
        <p:sp>
          <p:nvSpPr>
            <p:cNvPr id="70" name="rc70"/>
            <p:cNvSpPr/>
            <p:nvPr/>
          </p:nvSpPr>
          <p:spPr>
            <a:xfrm>
              <a:off x="6893679" y="3296020"/>
              <a:ext cx="239888" cy="546492"/>
            </a:xfrm>
            <a:prstGeom prst="rect">
              <a:avLst/>
            </a:prstGeom>
            <a:solidFill>
              <a:srgbClr val="1CABE2">
                <a:alpha val="100000"/>
              </a:srgbClr>
            </a:solidFill>
          </p:spPr>
          <p:txBody>
            <a:bodyPr/>
            <a:lstStyle/>
            <a:p/>
          </p:txBody>
        </p:sp>
        <p:sp>
          <p:nvSpPr>
            <p:cNvPr id="71" name="rc71"/>
            <p:cNvSpPr/>
            <p:nvPr/>
          </p:nvSpPr>
          <p:spPr>
            <a:xfrm>
              <a:off x="7160222" y="3891019"/>
              <a:ext cx="239888" cy="417002"/>
            </a:xfrm>
            <a:prstGeom prst="rect">
              <a:avLst/>
            </a:prstGeom>
            <a:solidFill>
              <a:srgbClr val="80BD41">
                <a:alpha val="100000"/>
              </a:srgbClr>
            </a:solidFill>
          </p:spPr>
          <p:txBody>
            <a:bodyPr/>
            <a:lstStyle/>
            <a:p/>
          </p:txBody>
        </p:sp>
        <p:sp>
          <p:nvSpPr>
            <p:cNvPr id="72" name="rc72"/>
            <p:cNvSpPr/>
            <p:nvPr/>
          </p:nvSpPr>
          <p:spPr>
            <a:xfrm>
              <a:off x="7160222" y="3360272"/>
              <a:ext cx="239888" cy="530747"/>
            </a:xfrm>
            <a:prstGeom prst="rect">
              <a:avLst/>
            </a:prstGeom>
            <a:solidFill>
              <a:srgbClr val="1CABE2">
                <a:alpha val="100000"/>
              </a:srgbClr>
            </a:solidFill>
          </p:spPr>
          <p:txBody>
            <a:bodyPr/>
            <a:lstStyle/>
            <a:p/>
          </p:txBody>
        </p:sp>
        <p:sp>
          <p:nvSpPr>
            <p:cNvPr id="73" name="rc73"/>
            <p:cNvSpPr/>
            <p:nvPr/>
          </p:nvSpPr>
          <p:spPr>
            <a:xfrm>
              <a:off x="7426765" y="3785640"/>
              <a:ext cx="239888" cy="522380"/>
            </a:xfrm>
            <a:prstGeom prst="rect">
              <a:avLst/>
            </a:prstGeom>
            <a:solidFill>
              <a:srgbClr val="80BD41">
                <a:alpha val="100000"/>
              </a:srgbClr>
            </a:solidFill>
          </p:spPr>
          <p:txBody>
            <a:bodyPr/>
            <a:lstStyle/>
            <a:p/>
          </p:txBody>
        </p:sp>
        <p:sp>
          <p:nvSpPr>
            <p:cNvPr id="74" name="rc74"/>
            <p:cNvSpPr/>
            <p:nvPr/>
          </p:nvSpPr>
          <p:spPr>
            <a:xfrm>
              <a:off x="7426765" y="3241968"/>
              <a:ext cx="239888" cy="543672"/>
            </a:xfrm>
            <a:prstGeom prst="rect">
              <a:avLst/>
            </a:prstGeom>
            <a:solidFill>
              <a:srgbClr val="1CABE2">
                <a:alpha val="100000"/>
              </a:srgbClr>
            </a:solidFill>
          </p:spPr>
          <p:txBody>
            <a:bodyPr/>
            <a:lstStyle/>
            <a:p/>
          </p:txBody>
        </p:sp>
        <p:sp>
          <p:nvSpPr>
            <p:cNvPr id="75" name="rc75"/>
            <p:cNvSpPr/>
            <p:nvPr/>
          </p:nvSpPr>
          <p:spPr>
            <a:xfrm>
              <a:off x="7693308" y="3736147"/>
              <a:ext cx="239888" cy="571874"/>
            </a:xfrm>
            <a:prstGeom prst="rect">
              <a:avLst/>
            </a:prstGeom>
            <a:solidFill>
              <a:srgbClr val="80BD41">
                <a:alpha val="100000"/>
              </a:srgbClr>
            </a:solidFill>
          </p:spPr>
          <p:txBody>
            <a:bodyPr/>
            <a:lstStyle/>
            <a:p/>
          </p:txBody>
        </p:sp>
        <p:sp>
          <p:nvSpPr>
            <p:cNvPr id="76" name="rc76"/>
            <p:cNvSpPr/>
            <p:nvPr/>
          </p:nvSpPr>
          <p:spPr>
            <a:xfrm>
              <a:off x="7693308" y="3208220"/>
              <a:ext cx="239888" cy="527927"/>
            </a:xfrm>
            <a:prstGeom prst="rect">
              <a:avLst/>
            </a:prstGeom>
            <a:solidFill>
              <a:srgbClr val="1CABE2">
                <a:alpha val="100000"/>
              </a:srgbClr>
            </a:solidFill>
          </p:spPr>
          <p:txBody>
            <a:bodyPr/>
            <a:lstStyle/>
            <a:p/>
          </p:txBody>
        </p:sp>
        <p:sp>
          <p:nvSpPr>
            <p:cNvPr id="77" name="rc77"/>
            <p:cNvSpPr/>
            <p:nvPr/>
          </p:nvSpPr>
          <p:spPr>
            <a:xfrm>
              <a:off x="7959851" y="3648582"/>
              <a:ext cx="239888" cy="659438"/>
            </a:xfrm>
            <a:prstGeom prst="rect">
              <a:avLst/>
            </a:prstGeom>
            <a:solidFill>
              <a:srgbClr val="80BD41">
                <a:alpha val="100000"/>
              </a:srgbClr>
            </a:solidFill>
          </p:spPr>
          <p:txBody>
            <a:bodyPr/>
            <a:lstStyle/>
            <a:p/>
          </p:txBody>
        </p:sp>
        <p:sp>
          <p:nvSpPr>
            <p:cNvPr id="78" name="rc78"/>
            <p:cNvSpPr/>
            <p:nvPr/>
          </p:nvSpPr>
          <p:spPr>
            <a:xfrm>
              <a:off x="7959851" y="3190312"/>
              <a:ext cx="239888" cy="458270"/>
            </a:xfrm>
            <a:prstGeom prst="rect">
              <a:avLst/>
            </a:prstGeom>
            <a:solidFill>
              <a:srgbClr val="1CABE2">
                <a:alpha val="100000"/>
              </a:srgbClr>
            </a:solidFill>
          </p:spPr>
          <p:txBody>
            <a:bodyPr/>
            <a:lstStyle/>
            <a:p/>
          </p:txBody>
        </p:sp>
        <p:sp>
          <p:nvSpPr>
            <p:cNvPr id="79" name="pl79"/>
            <p:cNvSpPr/>
            <p:nvPr/>
          </p:nvSpPr>
          <p:spPr>
            <a:xfrm>
              <a:off x="1416218" y="2765628"/>
              <a:ext cx="6663577" cy="760019"/>
            </a:xfrm>
            <a:custGeom>
              <a:avLst/>
              <a:pathLst>
                <a:path w="6663577" h="760019">
                  <a:moveTo>
                    <a:pt x="0" y="201181"/>
                  </a:moveTo>
                  <a:lnTo>
                    <a:pt x="266543" y="89414"/>
                  </a:lnTo>
                  <a:lnTo>
                    <a:pt x="533086" y="89414"/>
                  </a:lnTo>
                  <a:lnTo>
                    <a:pt x="799629" y="89414"/>
                  </a:lnTo>
                  <a:lnTo>
                    <a:pt x="1066172" y="111767"/>
                  </a:lnTo>
                  <a:lnTo>
                    <a:pt x="1332715" y="111767"/>
                  </a:lnTo>
                  <a:lnTo>
                    <a:pt x="1599258" y="111767"/>
                  </a:lnTo>
                  <a:lnTo>
                    <a:pt x="1865801" y="89414"/>
                  </a:lnTo>
                  <a:lnTo>
                    <a:pt x="2132344" y="89414"/>
                  </a:lnTo>
                  <a:lnTo>
                    <a:pt x="2398888" y="89414"/>
                  </a:lnTo>
                  <a:lnTo>
                    <a:pt x="2665431" y="44707"/>
                  </a:lnTo>
                  <a:lnTo>
                    <a:pt x="2931974" y="0"/>
                  </a:lnTo>
                  <a:lnTo>
                    <a:pt x="3198517" y="67060"/>
                  </a:lnTo>
                  <a:lnTo>
                    <a:pt x="3465060" y="760019"/>
                  </a:lnTo>
                  <a:lnTo>
                    <a:pt x="3731603" y="201181"/>
                  </a:lnTo>
                  <a:lnTo>
                    <a:pt x="3998146" y="268242"/>
                  </a:lnTo>
                  <a:lnTo>
                    <a:pt x="4264689" y="335302"/>
                  </a:lnTo>
                  <a:lnTo>
                    <a:pt x="4531233" y="335302"/>
                  </a:lnTo>
                  <a:lnTo>
                    <a:pt x="4797776" y="380009"/>
                  </a:lnTo>
                  <a:lnTo>
                    <a:pt x="5064319" y="424716"/>
                  </a:lnTo>
                  <a:lnTo>
                    <a:pt x="5330862" y="469423"/>
                  </a:lnTo>
                  <a:lnTo>
                    <a:pt x="5597405" y="514130"/>
                  </a:lnTo>
                  <a:lnTo>
                    <a:pt x="5863948" y="558837"/>
                  </a:lnTo>
                  <a:lnTo>
                    <a:pt x="6130491" y="447070"/>
                  </a:lnTo>
                  <a:lnTo>
                    <a:pt x="6397034" y="380009"/>
                  </a:lnTo>
                  <a:lnTo>
                    <a:pt x="6663577" y="223535"/>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5354075"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7" name="tx87"/>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91" name="tx91"/>
            <p:cNvSpPr/>
            <p:nvPr/>
          </p:nvSpPr>
          <p:spPr>
            <a:xfrm>
              <a:off x="1298664" y="3472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2" name="tx92"/>
            <p:cNvSpPr/>
            <p:nvPr/>
          </p:nvSpPr>
          <p:spPr>
            <a:xfrm>
              <a:off x="2631380" y="33889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166.6</a:t>
              </a:r>
            </a:p>
          </p:txBody>
        </p:sp>
        <p:sp>
          <p:nvSpPr>
            <p:cNvPr id="93" name="tx93"/>
            <p:cNvSpPr/>
            <p:nvPr/>
          </p:nvSpPr>
          <p:spPr>
            <a:xfrm>
              <a:off x="3964096" y="32867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188.3</a:t>
              </a:r>
            </a:p>
          </p:txBody>
        </p:sp>
        <p:sp>
          <p:nvSpPr>
            <p:cNvPr id="94" name="tx94"/>
            <p:cNvSpPr/>
            <p:nvPr/>
          </p:nvSpPr>
          <p:spPr>
            <a:xfrm>
              <a:off x="5296811" y="32847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5" name="tx95"/>
            <p:cNvSpPr/>
            <p:nvPr/>
          </p:nvSpPr>
          <p:spPr>
            <a:xfrm>
              <a:off x="6362984" y="3237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198.8</a:t>
              </a:r>
            </a:p>
          </p:txBody>
        </p:sp>
        <p:sp>
          <p:nvSpPr>
            <p:cNvPr id="96" name="tx96"/>
            <p:cNvSpPr/>
            <p:nvPr/>
          </p:nvSpPr>
          <p:spPr>
            <a:xfrm>
              <a:off x="6629527" y="31807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210.9</a:t>
              </a:r>
            </a:p>
          </p:txBody>
        </p:sp>
        <p:sp>
          <p:nvSpPr>
            <p:cNvPr id="97" name="tx97"/>
            <p:cNvSpPr/>
            <p:nvPr/>
          </p:nvSpPr>
          <p:spPr>
            <a:xfrm>
              <a:off x="6896070" y="31600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215.3</a:t>
              </a:r>
            </a:p>
          </p:txBody>
        </p:sp>
        <p:sp>
          <p:nvSpPr>
            <p:cNvPr id="98" name="tx98"/>
            <p:cNvSpPr/>
            <p:nvPr/>
          </p:nvSpPr>
          <p:spPr>
            <a:xfrm>
              <a:off x="7162613" y="32243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201.6</a:t>
              </a:r>
            </a:p>
          </p:txBody>
        </p:sp>
        <p:sp>
          <p:nvSpPr>
            <p:cNvPr id="99" name="tx99"/>
            <p:cNvSpPr/>
            <p:nvPr/>
          </p:nvSpPr>
          <p:spPr>
            <a:xfrm>
              <a:off x="7429156" y="31060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100" name="tx100"/>
            <p:cNvSpPr/>
            <p:nvPr/>
          </p:nvSpPr>
          <p:spPr>
            <a:xfrm>
              <a:off x="7734876" y="307224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101" name="tx101"/>
            <p:cNvSpPr/>
            <p:nvPr/>
          </p:nvSpPr>
          <p:spPr>
            <a:xfrm>
              <a:off x="7962242" y="30543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237.8</a:t>
              </a:r>
            </a:p>
          </p:txBody>
        </p:sp>
        <p:sp>
          <p:nvSpPr>
            <p:cNvPr id="102" name="pl102"/>
            <p:cNvSpPr/>
            <p:nvPr/>
          </p:nvSpPr>
          <p:spPr>
            <a:xfrm>
              <a:off x="1416218"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1162383"/>
            </a:xfrm>
            <a:custGeom>
              <a:avLst/>
              <a:pathLst>
                <a:path w="0" h="1162383">
                  <a:moveTo>
                    <a:pt x="0" y="116238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0629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89.3</a:t>
              </a:r>
            </a:p>
          </p:txBody>
        </p:sp>
        <p:sp>
          <p:nvSpPr>
            <p:cNvPr id="114" name="tx114"/>
            <p:cNvSpPr/>
            <p:nvPr/>
          </p:nvSpPr>
          <p:spPr>
            <a:xfrm>
              <a:off x="1324790" y="37130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15" name="tx115"/>
            <p:cNvSpPr/>
            <p:nvPr/>
          </p:nvSpPr>
          <p:spPr>
            <a:xfrm>
              <a:off x="2631380" y="40223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106.6</a:t>
              </a:r>
            </a:p>
          </p:txBody>
        </p:sp>
        <p:sp>
          <p:nvSpPr>
            <p:cNvPr id="116" name="tx116"/>
            <p:cNvSpPr/>
            <p:nvPr/>
          </p:nvSpPr>
          <p:spPr>
            <a:xfrm>
              <a:off x="2696682" y="363078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a:t>
              </a:r>
            </a:p>
          </p:txBody>
        </p:sp>
        <p:sp>
          <p:nvSpPr>
            <p:cNvPr id="117" name="tx117"/>
            <p:cNvSpPr/>
            <p:nvPr/>
          </p:nvSpPr>
          <p:spPr>
            <a:xfrm>
              <a:off x="3964096" y="39764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126.2</a:t>
              </a:r>
            </a:p>
          </p:txBody>
        </p:sp>
        <p:sp>
          <p:nvSpPr>
            <p:cNvPr id="118" name="tx118"/>
            <p:cNvSpPr/>
            <p:nvPr/>
          </p:nvSpPr>
          <p:spPr>
            <a:xfrm>
              <a:off x="3990221" y="35337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19" name="tx119"/>
            <p:cNvSpPr/>
            <p:nvPr/>
          </p:nvSpPr>
          <p:spPr>
            <a:xfrm>
              <a:off x="5296811" y="40201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107.6</a:t>
              </a:r>
            </a:p>
          </p:txBody>
        </p:sp>
        <p:sp>
          <p:nvSpPr>
            <p:cNvPr id="120" name="tx120"/>
            <p:cNvSpPr/>
            <p:nvPr/>
          </p:nvSpPr>
          <p:spPr>
            <a:xfrm>
              <a:off x="5322937" y="35764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81.2</a:t>
              </a:r>
            </a:p>
          </p:txBody>
        </p:sp>
        <p:sp>
          <p:nvSpPr>
            <p:cNvPr id="121" name="tx121"/>
            <p:cNvSpPr/>
            <p:nvPr/>
          </p:nvSpPr>
          <p:spPr>
            <a:xfrm>
              <a:off x="6389109" y="40393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2" name="tx122"/>
            <p:cNvSpPr/>
            <p:nvPr/>
          </p:nvSpPr>
          <p:spPr>
            <a:xfrm>
              <a:off x="6389109" y="35720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3" name="tx123"/>
            <p:cNvSpPr/>
            <p:nvPr/>
          </p:nvSpPr>
          <p:spPr>
            <a:xfrm>
              <a:off x="6629527" y="40350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101.2</a:t>
              </a:r>
            </a:p>
          </p:txBody>
        </p:sp>
        <p:sp>
          <p:nvSpPr>
            <p:cNvPr id="124" name="tx124"/>
            <p:cNvSpPr/>
            <p:nvPr/>
          </p:nvSpPr>
          <p:spPr>
            <a:xfrm>
              <a:off x="6629527" y="35393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109.7</a:t>
              </a:r>
            </a:p>
          </p:txBody>
        </p:sp>
        <p:sp>
          <p:nvSpPr>
            <p:cNvPr id="125" name="tx125"/>
            <p:cNvSpPr/>
            <p:nvPr/>
          </p:nvSpPr>
          <p:spPr>
            <a:xfrm>
              <a:off x="6961372" y="404021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26" name="tx126"/>
            <p:cNvSpPr/>
            <p:nvPr/>
          </p:nvSpPr>
          <p:spPr>
            <a:xfrm>
              <a:off x="6896070" y="35341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116.3</a:t>
              </a:r>
            </a:p>
          </p:txBody>
        </p:sp>
        <p:sp>
          <p:nvSpPr>
            <p:cNvPr id="127" name="tx127"/>
            <p:cNvSpPr/>
            <p:nvPr/>
          </p:nvSpPr>
          <p:spPr>
            <a:xfrm>
              <a:off x="7188738" y="4064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88.7</a:t>
              </a:r>
            </a:p>
          </p:txBody>
        </p:sp>
        <p:sp>
          <p:nvSpPr>
            <p:cNvPr id="128" name="tx128"/>
            <p:cNvSpPr/>
            <p:nvPr/>
          </p:nvSpPr>
          <p:spPr>
            <a:xfrm>
              <a:off x="7162613" y="35905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112.9</a:t>
              </a:r>
            </a:p>
          </p:txBody>
        </p:sp>
        <p:sp>
          <p:nvSpPr>
            <p:cNvPr id="129" name="tx129"/>
            <p:cNvSpPr/>
            <p:nvPr/>
          </p:nvSpPr>
          <p:spPr>
            <a:xfrm>
              <a:off x="7429156" y="401292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111.1</a:t>
              </a:r>
            </a:p>
          </p:txBody>
        </p:sp>
        <p:sp>
          <p:nvSpPr>
            <p:cNvPr id="130" name="tx130"/>
            <p:cNvSpPr/>
            <p:nvPr/>
          </p:nvSpPr>
          <p:spPr>
            <a:xfrm>
              <a:off x="7429156" y="34787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115.7</a:t>
              </a:r>
            </a:p>
          </p:txBody>
        </p:sp>
        <p:sp>
          <p:nvSpPr>
            <p:cNvPr id="131" name="tx131"/>
            <p:cNvSpPr/>
            <p:nvPr/>
          </p:nvSpPr>
          <p:spPr>
            <a:xfrm>
              <a:off x="7695699" y="39881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121.7</a:t>
              </a:r>
            </a:p>
          </p:txBody>
        </p:sp>
        <p:sp>
          <p:nvSpPr>
            <p:cNvPr id="132" name="tx132"/>
            <p:cNvSpPr/>
            <p:nvPr/>
          </p:nvSpPr>
          <p:spPr>
            <a:xfrm>
              <a:off x="7695699" y="34370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112.3</a:t>
              </a:r>
            </a:p>
          </p:txBody>
        </p:sp>
        <p:sp>
          <p:nvSpPr>
            <p:cNvPr id="133" name="tx133"/>
            <p:cNvSpPr/>
            <p:nvPr/>
          </p:nvSpPr>
          <p:spPr>
            <a:xfrm>
              <a:off x="7962242" y="39432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140.3</a:t>
              </a:r>
            </a:p>
          </p:txBody>
        </p:sp>
        <p:sp>
          <p:nvSpPr>
            <p:cNvPr id="134" name="tx134"/>
            <p:cNvSpPr/>
            <p:nvPr/>
          </p:nvSpPr>
          <p:spPr>
            <a:xfrm>
              <a:off x="7988368" y="33843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97.5</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858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3158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4577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758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058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547370"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814469"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61" name="rc161"/>
            <p:cNvSpPr/>
            <p:nvPr/>
          </p:nvSpPr>
          <p:spPr>
            <a:xfrm>
              <a:off x="4157761" y="5180747"/>
              <a:ext cx="201456" cy="201456"/>
            </a:xfrm>
            <a:prstGeom prst="rect">
              <a:avLst/>
            </a:prstGeom>
            <a:solidFill>
              <a:srgbClr val="1CABE2">
                <a:alpha val="100000"/>
              </a:srgbClr>
            </a:solidFill>
          </p:spPr>
          <p:txBody>
            <a:bodyPr/>
            <a:lstStyle/>
            <a:p/>
          </p:txBody>
        </p:sp>
        <p:sp>
          <p:nvSpPr>
            <p:cNvPr id="162" name="rc162"/>
            <p:cNvSpPr/>
            <p:nvPr/>
          </p:nvSpPr>
          <p:spPr>
            <a:xfrm>
              <a:off x="6123695" y="5180747"/>
              <a:ext cx="201456" cy="201456"/>
            </a:xfrm>
            <a:prstGeom prst="rect">
              <a:avLst/>
            </a:prstGeom>
            <a:solidFill>
              <a:srgbClr val="80BD41">
                <a:alpha val="100000"/>
              </a:srgbClr>
            </a:solidFill>
          </p:spPr>
          <p:txBody>
            <a:bodyPr/>
            <a:lstStyle/>
            <a:p/>
          </p:txBody>
        </p:sp>
        <p:sp>
          <p:nvSpPr>
            <p:cNvPr id="163" name="tx163"/>
            <p:cNvSpPr/>
            <p:nvPr/>
          </p:nvSpPr>
          <p:spPr>
            <a:xfrm>
              <a:off x="4437806"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4" name="tx164"/>
            <p:cNvSpPr/>
            <p:nvPr/>
          </p:nvSpPr>
          <p:spPr>
            <a:xfrm>
              <a:off x="6403740"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6" name="tx166"/>
            <p:cNvSpPr/>
            <p:nvPr/>
          </p:nvSpPr>
          <p:spPr>
            <a:xfrm>
              <a:off x="951100" y="1583315"/>
              <a:ext cx="279593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République centrafricaine, 2000-2025</a:t>
              </a:r>
            </a:p>
          </p:txBody>
        </p:sp>
        <p:sp>
          <p:nvSpPr>
            <p:cNvPr id="167" name="pl167"/>
            <p:cNvSpPr/>
            <p:nvPr/>
          </p:nvSpPr>
          <p:spPr>
            <a:xfrm>
              <a:off x="19875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3699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7524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13490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5173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6787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612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436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8261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086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296273" y="5954972"/>
              <a:ext cx="2748894" cy="129091"/>
            </a:xfrm>
            <a:prstGeom prst="rect">
              <a:avLst/>
            </a:prstGeom>
            <a:solidFill>
              <a:srgbClr val="80BD41">
                <a:alpha val="100000"/>
              </a:srgbClr>
            </a:solidFill>
          </p:spPr>
          <p:txBody>
            <a:bodyPr/>
            <a:lstStyle/>
            <a:p/>
          </p:txBody>
        </p:sp>
        <p:sp>
          <p:nvSpPr>
            <p:cNvPr id="182" name="rc182"/>
            <p:cNvSpPr/>
            <p:nvPr/>
          </p:nvSpPr>
          <p:spPr>
            <a:xfrm>
              <a:off x="4045168" y="5954972"/>
              <a:ext cx="2748894" cy="129091"/>
            </a:xfrm>
            <a:prstGeom prst="rect">
              <a:avLst/>
            </a:prstGeom>
            <a:solidFill>
              <a:srgbClr val="1CABE2">
                <a:alpha val="100000"/>
              </a:srgbClr>
            </a:solidFill>
          </p:spPr>
          <p:txBody>
            <a:bodyPr/>
            <a:lstStyle/>
            <a:p/>
          </p:txBody>
        </p:sp>
        <p:sp>
          <p:nvSpPr>
            <p:cNvPr id="183" name="rc183"/>
            <p:cNvSpPr/>
            <p:nvPr/>
          </p:nvSpPr>
          <p:spPr>
            <a:xfrm>
              <a:off x="1296273" y="5793607"/>
              <a:ext cx="3364091" cy="129091"/>
            </a:xfrm>
            <a:prstGeom prst="rect">
              <a:avLst/>
            </a:prstGeom>
            <a:solidFill>
              <a:srgbClr val="80BD41">
                <a:alpha val="100000"/>
              </a:srgbClr>
            </a:solidFill>
          </p:spPr>
          <p:txBody>
            <a:bodyPr/>
            <a:lstStyle/>
            <a:p/>
          </p:txBody>
        </p:sp>
        <p:sp>
          <p:nvSpPr>
            <p:cNvPr id="184" name="rc184"/>
            <p:cNvSpPr/>
            <p:nvPr/>
          </p:nvSpPr>
          <p:spPr>
            <a:xfrm>
              <a:off x="4660365" y="5793607"/>
              <a:ext cx="3105570" cy="129091"/>
            </a:xfrm>
            <a:prstGeom prst="rect">
              <a:avLst/>
            </a:prstGeom>
            <a:solidFill>
              <a:srgbClr val="1CABE2">
                <a:alpha val="100000"/>
              </a:srgbClr>
            </a:solidFill>
          </p:spPr>
          <p:txBody>
            <a:bodyPr/>
            <a:lstStyle/>
            <a:p/>
          </p:txBody>
        </p:sp>
        <p:sp>
          <p:nvSpPr>
            <p:cNvPr id="185" name="rc185"/>
            <p:cNvSpPr/>
            <p:nvPr/>
          </p:nvSpPr>
          <p:spPr>
            <a:xfrm>
              <a:off x="1296273" y="5632243"/>
              <a:ext cx="3879198" cy="129091"/>
            </a:xfrm>
            <a:prstGeom prst="rect">
              <a:avLst/>
            </a:prstGeom>
            <a:solidFill>
              <a:srgbClr val="80BD41">
                <a:alpha val="100000"/>
              </a:srgbClr>
            </a:solidFill>
          </p:spPr>
          <p:txBody>
            <a:bodyPr/>
            <a:lstStyle/>
            <a:p/>
          </p:txBody>
        </p:sp>
        <p:sp>
          <p:nvSpPr>
            <p:cNvPr id="186" name="rc186"/>
            <p:cNvSpPr/>
            <p:nvPr/>
          </p:nvSpPr>
          <p:spPr>
            <a:xfrm>
              <a:off x="5175472" y="5632243"/>
              <a:ext cx="2695808" cy="129091"/>
            </a:xfrm>
            <a:prstGeom prst="rect">
              <a:avLst/>
            </a:prstGeom>
            <a:solidFill>
              <a:srgbClr val="1CABE2">
                <a:alpha val="100000"/>
              </a:srgbClr>
            </a:solidFill>
          </p:spPr>
          <p:txBody>
            <a:bodyPr/>
            <a:lstStyle/>
            <a:p/>
          </p:txBody>
        </p:sp>
        <p:sp>
          <p:nvSpPr>
            <p:cNvPr id="187" name="tx187"/>
            <p:cNvSpPr/>
            <p:nvPr/>
          </p:nvSpPr>
          <p:spPr>
            <a:xfrm>
              <a:off x="6924271"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198.8</a:t>
              </a:r>
            </a:p>
          </p:txBody>
        </p:sp>
        <p:sp>
          <p:nvSpPr>
            <p:cNvPr id="188" name="tx188"/>
            <p:cNvSpPr/>
            <p:nvPr/>
          </p:nvSpPr>
          <p:spPr>
            <a:xfrm>
              <a:off x="7992956" y="581496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89" name="tx189"/>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237.8</a:t>
              </a:r>
            </a:p>
          </p:txBody>
        </p:sp>
        <p:sp>
          <p:nvSpPr>
            <p:cNvPr id="190" name="tx190"/>
            <p:cNvSpPr/>
            <p:nvPr/>
          </p:nvSpPr>
          <p:spPr>
            <a:xfrm>
              <a:off x="256522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99.4</a:t>
              </a:r>
            </a:p>
          </p:txBody>
        </p:sp>
        <p:sp>
          <p:nvSpPr>
            <p:cNvPr id="191" name="tx191"/>
            <p:cNvSpPr/>
            <p:nvPr/>
          </p:nvSpPr>
          <p:spPr>
            <a:xfrm>
              <a:off x="531412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99.4</a:t>
              </a:r>
            </a:p>
          </p:txBody>
        </p:sp>
        <p:sp>
          <p:nvSpPr>
            <p:cNvPr id="192" name="tx192"/>
            <p:cNvSpPr/>
            <p:nvPr/>
          </p:nvSpPr>
          <p:spPr>
            <a:xfrm>
              <a:off x="2842681" y="581903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121.7</a:t>
              </a:r>
            </a:p>
          </p:txBody>
        </p:sp>
        <p:sp>
          <p:nvSpPr>
            <p:cNvPr id="193" name="tx193"/>
            <p:cNvSpPr/>
            <p:nvPr/>
          </p:nvSpPr>
          <p:spPr>
            <a:xfrm>
              <a:off x="6077512"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112.3</a:t>
              </a:r>
            </a:p>
          </p:txBody>
        </p:sp>
        <p:sp>
          <p:nvSpPr>
            <p:cNvPr id="194" name="tx194"/>
            <p:cNvSpPr/>
            <p:nvPr/>
          </p:nvSpPr>
          <p:spPr>
            <a:xfrm>
              <a:off x="3100234"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140.3</a:t>
              </a:r>
            </a:p>
          </p:txBody>
        </p:sp>
        <p:sp>
          <p:nvSpPr>
            <p:cNvPr id="195" name="tx195"/>
            <p:cNvSpPr/>
            <p:nvPr/>
          </p:nvSpPr>
          <p:spPr>
            <a:xfrm>
              <a:off x="641788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97.5</a:t>
              </a:r>
            </a:p>
          </p:txBody>
        </p:sp>
        <p:sp>
          <p:nvSpPr>
            <p:cNvPr id="196" name="tx19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7" name="tx19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8" name="tx19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9" name="tx19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00" name="tx200"/>
            <p:cNvSpPr/>
            <p:nvPr/>
          </p:nvSpPr>
          <p:spPr>
            <a:xfrm>
              <a:off x="260104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1" name="tx201"/>
            <p:cNvSpPr/>
            <p:nvPr/>
          </p:nvSpPr>
          <p:spPr>
            <a:xfrm>
              <a:off x="394466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2" name="tx202"/>
            <p:cNvSpPr/>
            <p:nvPr/>
          </p:nvSpPr>
          <p:spPr>
            <a:xfrm>
              <a:off x="532712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3" name="tx203"/>
            <p:cNvSpPr/>
            <p:nvPr/>
          </p:nvSpPr>
          <p:spPr>
            <a:xfrm>
              <a:off x="67095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4" name="tx204"/>
            <p:cNvSpPr/>
            <p:nvPr/>
          </p:nvSpPr>
          <p:spPr>
            <a:xfrm>
              <a:off x="809206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5" name="tx205"/>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6" name="tx206"/>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vaccinale contre la DTP1 en 2025 (59 %) était supérieure à celle de 2019 (50 %).
Le nombre d’enfants vaccinés avec le DTP1 a augmenté de 41 % par rapport à 2019.
Le nombre de nourrissons survivants a augmenté d’environ 20 %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828902"/>
              <a:ext cx="3397293" cy="650599"/>
            </a:xfrm>
            <a:custGeom>
              <a:avLst/>
              <a:pathLst>
                <a:path w="3397293" h="650599">
                  <a:moveTo>
                    <a:pt x="0" y="356780"/>
                  </a:moveTo>
                  <a:lnTo>
                    <a:pt x="135891" y="293819"/>
                  </a:lnTo>
                  <a:lnTo>
                    <a:pt x="271783" y="209870"/>
                  </a:lnTo>
                  <a:lnTo>
                    <a:pt x="407675" y="146909"/>
                  </a:lnTo>
                  <a:lnTo>
                    <a:pt x="543566" y="62961"/>
                  </a:lnTo>
                  <a:lnTo>
                    <a:pt x="679458" y="0"/>
                  </a:lnTo>
                  <a:lnTo>
                    <a:pt x="815350" y="62961"/>
                  </a:lnTo>
                  <a:lnTo>
                    <a:pt x="951242" y="125922"/>
                  </a:lnTo>
                  <a:lnTo>
                    <a:pt x="1087133" y="188883"/>
                  </a:lnTo>
                  <a:lnTo>
                    <a:pt x="1223025" y="251845"/>
                  </a:lnTo>
                  <a:lnTo>
                    <a:pt x="1358917" y="188883"/>
                  </a:lnTo>
                  <a:lnTo>
                    <a:pt x="1494809" y="146909"/>
                  </a:lnTo>
                  <a:lnTo>
                    <a:pt x="1630700" y="146909"/>
                  </a:lnTo>
                  <a:lnTo>
                    <a:pt x="1766592" y="650599"/>
                  </a:lnTo>
                  <a:lnTo>
                    <a:pt x="1902484" y="188883"/>
                  </a:lnTo>
                  <a:lnTo>
                    <a:pt x="2038375" y="230858"/>
                  </a:lnTo>
                  <a:lnTo>
                    <a:pt x="2174267" y="251845"/>
                  </a:lnTo>
                  <a:lnTo>
                    <a:pt x="2310159" y="251845"/>
                  </a:lnTo>
                  <a:lnTo>
                    <a:pt x="2446051" y="293819"/>
                  </a:lnTo>
                  <a:lnTo>
                    <a:pt x="2581942" y="335793"/>
                  </a:lnTo>
                  <a:lnTo>
                    <a:pt x="2717834" y="356780"/>
                  </a:lnTo>
                  <a:lnTo>
                    <a:pt x="2853726" y="398754"/>
                  </a:lnTo>
                  <a:lnTo>
                    <a:pt x="2989618" y="440728"/>
                  </a:lnTo>
                  <a:lnTo>
                    <a:pt x="3125509" y="293819"/>
                  </a:lnTo>
                  <a:lnTo>
                    <a:pt x="3261401" y="251845"/>
                  </a:lnTo>
                  <a:lnTo>
                    <a:pt x="3397293" y="16789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51134"/>
              <a:ext cx="3397293" cy="671587"/>
            </a:xfrm>
            <a:custGeom>
              <a:avLst/>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828902"/>
              <a:ext cx="3397293" cy="650599"/>
            </a:xfrm>
            <a:custGeom>
              <a:avLst/>
              <a:pathLst>
                <a:path w="3397293" h="650599">
                  <a:moveTo>
                    <a:pt x="0" y="356780"/>
                  </a:moveTo>
                  <a:lnTo>
                    <a:pt x="135891" y="293819"/>
                  </a:lnTo>
                  <a:lnTo>
                    <a:pt x="271783" y="209870"/>
                  </a:lnTo>
                  <a:lnTo>
                    <a:pt x="407675" y="146909"/>
                  </a:lnTo>
                  <a:lnTo>
                    <a:pt x="543566" y="62961"/>
                  </a:lnTo>
                  <a:lnTo>
                    <a:pt x="679458" y="0"/>
                  </a:lnTo>
                  <a:lnTo>
                    <a:pt x="815350" y="62961"/>
                  </a:lnTo>
                  <a:lnTo>
                    <a:pt x="951242" y="125922"/>
                  </a:lnTo>
                  <a:lnTo>
                    <a:pt x="1087133" y="188883"/>
                  </a:lnTo>
                  <a:lnTo>
                    <a:pt x="1223025" y="251845"/>
                  </a:lnTo>
                  <a:lnTo>
                    <a:pt x="1358917" y="188883"/>
                  </a:lnTo>
                  <a:lnTo>
                    <a:pt x="1494809" y="146909"/>
                  </a:lnTo>
                  <a:lnTo>
                    <a:pt x="1630700" y="146909"/>
                  </a:lnTo>
                  <a:lnTo>
                    <a:pt x="1766592" y="650599"/>
                  </a:lnTo>
                  <a:lnTo>
                    <a:pt x="1902484" y="188883"/>
                  </a:lnTo>
                  <a:lnTo>
                    <a:pt x="2038375" y="230858"/>
                  </a:lnTo>
                  <a:lnTo>
                    <a:pt x="2174267" y="251845"/>
                  </a:lnTo>
                  <a:lnTo>
                    <a:pt x="2310159" y="251845"/>
                  </a:lnTo>
                  <a:lnTo>
                    <a:pt x="2446051" y="293819"/>
                  </a:lnTo>
                  <a:lnTo>
                    <a:pt x="2581942" y="335793"/>
                  </a:lnTo>
                  <a:lnTo>
                    <a:pt x="2717834" y="356780"/>
                  </a:lnTo>
                  <a:lnTo>
                    <a:pt x="2853726" y="398754"/>
                  </a:lnTo>
                  <a:lnTo>
                    <a:pt x="2989618" y="440728"/>
                  </a:lnTo>
                  <a:lnTo>
                    <a:pt x="3125509" y="293819"/>
                  </a:lnTo>
                  <a:lnTo>
                    <a:pt x="3261401" y="251845"/>
                  </a:lnTo>
                  <a:lnTo>
                    <a:pt x="3397293" y="16789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364161"/>
            </a:xfrm>
            <a:custGeom>
              <a:avLst/>
              <a:pathLst>
                <a:path w="0" h="1364161">
                  <a:moveTo>
                    <a:pt x="0" y="0"/>
                  </a:moveTo>
                  <a:lnTo>
                    <a:pt x="0" y="136416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007380"/>
            </a:xfrm>
            <a:custGeom>
              <a:avLst/>
              <a:pathLst>
                <a:path w="0" h="1007380">
                  <a:moveTo>
                    <a:pt x="0" y="0"/>
                  </a:moveTo>
                  <a:lnTo>
                    <a:pt x="0" y="100738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196264"/>
            </a:xfrm>
            <a:custGeom>
              <a:avLst/>
              <a:pathLst>
                <a:path w="0" h="1196264">
                  <a:moveTo>
                    <a:pt x="0" y="0"/>
                  </a:moveTo>
                  <a:lnTo>
                    <a:pt x="0" y="119626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238238"/>
            </a:xfrm>
            <a:custGeom>
              <a:avLst/>
              <a:pathLst>
                <a:path w="0" h="1238238">
                  <a:moveTo>
                    <a:pt x="0" y="0"/>
                  </a:moveTo>
                  <a:lnTo>
                    <a:pt x="0" y="123823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343174"/>
            </a:xfrm>
            <a:custGeom>
              <a:avLst/>
              <a:pathLst>
                <a:path w="0" h="1343174">
                  <a:moveTo>
                    <a:pt x="0" y="0"/>
                  </a:moveTo>
                  <a:lnTo>
                    <a:pt x="0" y="134317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259225"/>
            </a:xfrm>
            <a:custGeom>
              <a:avLst/>
              <a:pathLst>
                <a:path w="0" h="1259225">
                  <a:moveTo>
                    <a:pt x="0" y="0"/>
                  </a:moveTo>
                  <a:lnTo>
                    <a:pt x="0" y="125922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175277"/>
            </a:xfrm>
            <a:custGeom>
              <a:avLst/>
              <a:pathLst>
                <a:path w="0" h="1175277">
                  <a:moveTo>
                    <a:pt x="0" y="0"/>
                  </a:moveTo>
                  <a:lnTo>
                    <a:pt x="0" y="1175277"/>
                  </a:lnTo>
                </a:path>
              </a:pathLst>
            </a:custGeom>
            <a:ln w="13550" cap="flat">
              <a:solidFill>
                <a:srgbClr val="0058AB">
                  <a:alpha val="100000"/>
                </a:srgbClr>
              </a:solidFill>
              <a:prstDash val="dot"/>
              <a:round/>
            </a:ln>
          </p:spPr>
          <p:txBody>
            <a:bodyPr/>
            <a:lstStyle/>
            <a:p/>
          </p:txBody>
        </p:sp>
        <p:sp>
          <p:nvSpPr>
            <p:cNvPr id="32" name="pl32"/>
            <p:cNvSpPr/>
            <p:nvPr/>
          </p:nvSpPr>
          <p:spPr>
            <a:xfrm>
              <a:off x="1120965" y="2828902"/>
              <a:ext cx="3397293" cy="650599"/>
            </a:xfrm>
            <a:custGeom>
              <a:avLst/>
              <a:pathLst>
                <a:path w="3397293" h="650599">
                  <a:moveTo>
                    <a:pt x="0" y="356780"/>
                  </a:moveTo>
                  <a:lnTo>
                    <a:pt x="135891" y="293819"/>
                  </a:lnTo>
                  <a:lnTo>
                    <a:pt x="271783" y="209870"/>
                  </a:lnTo>
                  <a:lnTo>
                    <a:pt x="407675" y="146909"/>
                  </a:lnTo>
                  <a:lnTo>
                    <a:pt x="543566" y="62961"/>
                  </a:lnTo>
                  <a:lnTo>
                    <a:pt x="679458" y="0"/>
                  </a:lnTo>
                  <a:lnTo>
                    <a:pt x="815350" y="62961"/>
                  </a:lnTo>
                  <a:lnTo>
                    <a:pt x="951242" y="125922"/>
                  </a:lnTo>
                  <a:lnTo>
                    <a:pt x="1087133" y="188883"/>
                  </a:lnTo>
                  <a:lnTo>
                    <a:pt x="1223025" y="251845"/>
                  </a:lnTo>
                  <a:lnTo>
                    <a:pt x="1358917" y="188883"/>
                  </a:lnTo>
                  <a:lnTo>
                    <a:pt x="1494809" y="146909"/>
                  </a:lnTo>
                  <a:lnTo>
                    <a:pt x="1630700" y="146909"/>
                  </a:lnTo>
                  <a:lnTo>
                    <a:pt x="1766592" y="650599"/>
                  </a:lnTo>
                  <a:lnTo>
                    <a:pt x="1902484" y="188883"/>
                  </a:lnTo>
                  <a:lnTo>
                    <a:pt x="2038375" y="230858"/>
                  </a:lnTo>
                  <a:lnTo>
                    <a:pt x="2174267" y="251845"/>
                  </a:lnTo>
                  <a:lnTo>
                    <a:pt x="2310159" y="251845"/>
                  </a:lnTo>
                  <a:lnTo>
                    <a:pt x="2446051" y="293819"/>
                  </a:lnTo>
                  <a:lnTo>
                    <a:pt x="2581942" y="335793"/>
                  </a:lnTo>
                  <a:lnTo>
                    <a:pt x="2717834" y="356780"/>
                  </a:lnTo>
                  <a:lnTo>
                    <a:pt x="2853726" y="398754"/>
                  </a:lnTo>
                  <a:lnTo>
                    <a:pt x="2989618" y="440728"/>
                  </a:lnTo>
                  <a:lnTo>
                    <a:pt x="3125509" y="293819"/>
                  </a:lnTo>
                  <a:lnTo>
                    <a:pt x="3261401" y="251845"/>
                  </a:lnTo>
                  <a:lnTo>
                    <a:pt x="3397293" y="16789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4" name="tx34"/>
            <p:cNvSpPr/>
            <p:nvPr/>
          </p:nvSpPr>
          <p:spPr>
            <a:xfrm>
              <a:off x="1740134" y="16914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5" name="tx35"/>
            <p:cNvSpPr/>
            <p:nvPr/>
          </p:nvSpPr>
          <p:spPr>
            <a:xfrm>
              <a:off x="2419592" y="16914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6" name="tx36"/>
            <p:cNvSpPr/>
            <p:nvPr/>
          </p:nvSpPr>
          <p:spPr>
            <a:xfrm>
              <a:off x="3099051"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38" name="tx38"/>
            <p:cNvSpPr/>
            <p:nvPr/>
          </p:nvSpPr>
          <p:spPr>
            <a:xfrm>
              <a:off x="4322076"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13096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3096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7384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83629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98063" y="4860781"/>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60" name="tx60"/>
            <p:cNvSpPr/>
            <p:nvPr/>
          </p:nvSpPr>
          <p:spPr>
            <a:xfrm>
              <a:off x="334094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103396"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930424" y="1405479"/>
              <a:ext cx="3778374"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République centrafricaine, 2000-2025</a:t>
              </a:r>
            </a:p>
          </p:txBody>
        </p:sp>
        <p:sp>
          <p:nvSpPr>
            <p:cNvPr id="63" name="pl63"/>
            <p:cNvSpPr/>
            <p:nvPr/>
          </p:nvSpPr>
          <p:spPr>
            <a:xfrm>
              <a:off x="5267799" y="36962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63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363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56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764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965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862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506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126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7464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664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865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38499"/>
              <a:ext cx="3397293" cy="1177810"/>
            </a:xfrm>
            <a:custGeom>
              <a:avLst/>
              <a:pathLst>
                <a:path w="3397293" h="1177810">
                  <a:moveTo>
                    <a:pt x="0" y="645895"/>
                  </a:moveTo>
                  <a:lnTo>
                    <a:pt x="135891" y="531914"/>
                  </a:lnTo>
                  <a:lnTo>
                    <a:pt x="271783" y="379938"/>
                  </a:lnTo>
                  <a:lnTo>
                    <a:pt x="407675" y="265957"/>
                  </a:lnTo>
                  <a:lnTo>
                    <a:pt x="543566" y="113981"/>
                  </a:lnTo>
                  <a:lnTo>
                    <a:pt x="679458" y="0"/>
                  </a:lnTo>
                  <a:lnTo>
                    <a:pt x="815350" y="113981"/>
                  </a:lnTo>
                  <a:lnTo>
                    <a:pt x="951242" y="227963"/>
                  </a:lnTo>
                  <a:lnTo>
                    <a:pt x="1087133" y="341944"/>
                  </a:lnTo>
                  <a:lnTo>
                    <a:pt x="1223025" y="455926"/>
                  </a:lnTo>
                  <a:lnTo>
                    <a:pt x="1358917" y="341944"/>
                  </a:lnTo>
                  <a:lnTo>
                    <a:pt x="1494809" y="265957"/>
                  </a:lnTo>
                  <a:lnTo>
                    <a:pt x="1630700" y="265957"/>
                  </a:lnTo>
                  <a:lnTo>
                    <a:pt x="1766592" y="1177810"/>
                  </a:lnTo>
                  <a:lnTo>
                    <a:pt x="1902484" y="341944"/>
                  </a:lnTo>
                  <a:lnTo>
                    <a:pt x="2038375" y="417932"/>
                  </a:lnTo>
                  <a:lnTo>
                    <a:pt x="2174267" y="455926"/>
                  </a:lnTo>
                  <a:lnTo>
                    <a:pt x="2310159" y="455926"/>
                  </a:lnTo>
                  <a:lnTo>
                    <a:pt x="2446051" y="531914"/>
                  </a:lnTo>
                  <a:lnTo>
                    <a:pt x="2581942" y="607902"/>
                  </a:lnTo>
                  <a:lnTo>
                    <a:pt x="2717834" y="645895"/>
                  </a:lnTo>
                  <a:lnTo>
                    <a:pt x="2853726" y="721883"/>
                  </a:lnTo>
                  <a:lnTo>
                    <a:pt x="2989618" y="797871"/>
                  </a:lnTo>
                  <a:lnTo>
                    <a:pt x="3125509" y="531914"/>
                  </a:lnTo>
                  <a:lnTo>
                    <a:pt x="3261401" y="455926"/>
                  </a:lnTo>
                  <a:lnTo>
                    <a:pt x="3397293" y="303951"/>
                  </a:lnTo>
                </a:path>
              </a:pathLst>
            </a:custGeom>
            <a:ln w="27101" cap="flat">
              <a:solidFill>
                <a:srgbClr val="0058AB">
                  <a:alpha val="100000"/>
                </a:srgbClr>
              </a:solidFill>
              <a:prstDash val="solid"/>
              <a:round/>
            </a:ln>
          </p:spPr>
          <p:txBody>
            <a:bodyPr/>
            <a:lstStyle/>
            <a:p/>
          </p:txBody>
        </p:sp>
        <p:sp>
          <p:nvSpPr>
            <p:cNvPr id="83" name="pl83"/>
            <p:cNvSpPr/>
            <p:nvPr/>
          </p:nvSpPr>
          <p:spPr>
            <a:xfrm>
              <a:off x="5437664" y="2746401"/>
              <a:ext cx="3397293" cy="531914"/>
            </a:xfrm>
            <a:custGeom>
              <a:avLst/>
              <a:pathLst>
                <a:path w="3397293" h="531914">
                  <a:moveTo>
                    <a:pt x="0" y="531914"/>
                  </a:moveTo>
                  <a:lnTo>
                    <a:pt x="135891" y="531914"/>
                  </a:lnTo>
                  <a:lnTo>
                    <a:pt x="271783" y="531914"/>
                  </a:lnTo>
                  <a:lnTo>
                    <a:pt x="407675" y="455926"/>
                  </a:lnTo>
                  <a:lnTo>
                    <a:pt x="543566" y="379938"/>
                  </a:lnTo>
                  <a:lnTo>
                    <a:pt x="679458" y="341944"/>
                  </a:lnTo>
                  <a:lnTo>
                    <a:pt x="815350" y="303951"/>
                  </a:lnTo>
                  <a:lnTo>
                    <a:pt x="951242" y="303951"/>
                  </a:lnTo>
                  <a:lnTo>
                    <a:pt x="1087133" y="189969"/>
                  </a:lnTo>
                  <a:lnTo>
                    <a:pt x="1223025" y="113981"/>
                  </a:lnTo>
                  <a:lnTo>
                    <a:pt x="1358917" y="113981"/>
                  </a:lnTo>
                  <a:lnTo>
                    <a:pt x="1494809" y="75987"/>
                  </a:lnTo>
                  <a:lnTo>
                    <a:pt x="1630700" y="75987"/>
                  </a:lnTo>
                  <a:lnTo>
                    <a:pt x="1766592" y="75987"/>
                  </a:lnTo>
                  <a:lnTo>
                    <a:pt x="1902484" y="75987"/>
                  </a:lnTo>
                  <a:lnTo>
                    <a:pt x="2038375" y="37993"/>
                  </a:lnTo>
                  <a:lnTo>
                    <a:pt x="2174267" y="0"/>
                  </a:lnTo>
                  <a:lnTo>
                    <a:pt x="2310159" y="0"/>
                  </a:lnTo>
                  <a:lnTo>
                    <a:pt x="2446051" y="0"/>
                  </a:lnTo>
                  <a:lnTo>
                    <a:pt x="2581942" y="0"/>
                  </a:lnTo>
                  <a:lnTo>
                    <a:pt x="2717834" y="113981"/>
                  </a:lnTo>
                  <a:lnTo>
                    <a:pt x="2853726" y="189969"/>
                  </a:lnTo>
                  <a:lnTo>
                    <a:pt x="2989618" y="37993"/>
                  </a:lnTo>
                  <a:lnTo>
                    <a:pt x="3125509" y="75987"/>
                  </a:lnTo>
                  <a:lnTo>
                    <a:pt x="3261401" y="75987"/>
                  </a:lnTo>
                  <a:lnTo>
                    <a:pt x="3397293" y="37993"/>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46401"/>
              <a:ext cx="3397293" cy="1215804"/>
            </a:xfrm>
            <a:custGeom>
              <a:avLst/>
              <a:pathLst>
                <a:path w="3397293" h="1215804">
                  <a:moveTo>
                    <a:pt x="0" y="1177810"/>
                  </a:moveTo>
                  <a:lnTo>
                    <a:pt x="135891" y="1215804"/>
                  </a:lnTo>
                  <a:lnTo>
                    <a:pt x="271783" y="1139816"/>
                  </a:lnTo>
                  <a:lnTo>
                    <a:pt x="407675" y="987840"/>
                  </a:lnTo>
                  <a:lnTo>
                    <a:pt x="543566" y="797871"/>
                  </a:lnTo>
                  <a:lnTo>
                    <a:pt x="679458" y="645895"/>
                  </a:lnTo>
                  <a:lnTo>
                    <a:pt x="815350" y="531914"/>
                  </a:lnTo>
                  <a:lnTo>
                    <a:pt x="951242" y="455926"/>
                  </a:lnTo>
                  <a:lnTo>
                    <a:pt x="1087133" y="265957"/>
                  </a:lnTo>
                  <a:lnTo>
                    <a:pt x="1223025" y="75987"/>
                  </a:lnTo>
                  <a:lnTo>
                    <a:pt x="1358917" y="227963"/>
                  </a:lnTo>
                  <a:lnTo>
                    <a:pt x="1494809" y="303951"/>
                  </a:lnTo>
                  <a:lnTo>
                    <a:pt x="1630700" y="379938"/>
                  </a:lnTo>
                  <a:lnTo>
                    <a:pt x="1766592" y="379938"/>
                  </a:lnTo>
                  <a:lnTo>
                    <a:pt x="1902484" y="341944"/>
                  </a:lnTo>
                  <a:lnTo>
                    <a:pt x="2038375" y="379938"/>
                  </a:lnTo>
                  <a:lnTo>
                    <a:pt x="2174267" y="189969"/>
                  </a:lnTo>
                  <a:lnTo>
                    <a:pt x="2310159" y="151975"/>
                  </a:lnTo>
                  <a:lnTo>
                    <a:pt x="2446051" y="75987"/>
                  </a:lnTo>
                  <a:lnTo>
                    <a:pt x="2581942" y="0"/>
                  </a:lnTo>
                  <a:lnTo>
                    <a:pt x="2717834" y="113981"/>
                  </a:lnTo>
                  <a:lnTo>
                    <a:pt x="2853726" y="265957"/>
                  </a:lnTo>
                  <a:lnTo>
                    <a:pt x="2989618" y="189969"/>
                  </a:lnTo>
                  <a:lnTo>
                    <a:pt x="3125509" y="75987"/>
                  </a:lnTo>
                  <a:lnTo>
                    <a:pt x="3261401" y="37993"/>
                  </a:lnTo>
                  <a:lnTo>
                    <a:pt x="3397293" y="3799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74640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38499"/>
              <a:ext cx="3397293" cy="1177810"/>
            </a:xfrm>
            <a:custGeom>
              <a:avLst/>
              <a:pathLst>
                <a:path w="3397293" h="1177810">
                  <a:moveTo>
                    <a:pt x="0" y="645895"/>
                  </a:moveTo>
                  <a:lnTo>
                    <a:pt x="135891" y="531914"/>
                  </a:lnTo>
                  <a:lnTo>
                    <a:pt x="271783" y="379938"/>
                  </a:lnTo>
                  <a:lnTo>
                    <a:pt x="407675" y="265957"/>
                  </a:lnTo>
                  <a:lnTo>
                    <a:pt x="543566" y="113981"/>
                  </a:lnTo>
                  <a:lnTo>
                    <a:pt x="679458" y="0"/>
                  </a:lnTo>
                  <a:lnTo>
                    <a:pt x="815350" y="113981"/>
                  </a:lnTo>
                  <a:lnTo>
                    <a:pt x="951242" y="227963"/>
                  </a:lnTo>
                  <a:lnTo>
                    <a:pt x="1087133" y="341944"/>
                  </a:lnTo>
                  <a:lnTo>
                    <a:pt x="1223025" y="455926"/>
                  </a:lnTo>
                  <a:lnTo>
                    <a:pt x="1358917" y="341944"/>
                  </a:lnTo>
                  <a:lnTo>
                    <a:pt x="1494809" y="265957"/>
                  </a:lnTo>
                  <a:lnTo>
                    <a:pt x="1630700" y="265957"/>
                  </a:lnTo>
                  <a:lnTo>
                    <a:pt x="1766592" y="1177810"/>
                  </a:lnTo>
                  <a:lnTo>
                    <a:pt x="1902484" y="341944"/>
                  </a:lnTo>
                  <a:lnTo>
                    <a:pt x="2038375" y="417932"/>
                  </a:lnTo>
                  <a:lnTo>
                    <a:pt x="2174267" y="455926"/>
                  </a:lnTo>
                  <a:lnTo>
                    <a:pt x="2310159" y="455926"/>
                  </a:lnTo>
                  <a:lnTo>
                    <a:pt x="2446051" y="531914"/>
                  </a:lnTo>
                  <a:lnTo>
                    <a:pt x="2581942" y="607902"/>
                  </a:lnTo>
                  <a:lnTo>
                    <a:pt x="2717834" y="645895"/>
                  </a:lnTo>
                  <a:lnTo>
                    <a:pt x="2853726" y="721883"/>
                  </a:lnTo>
                  <a:lnTo>
                    <a:pt x="2989618" y="797871"/>
                  </a:lnTo>
                  <a:lnTo>
                    <a:pt x="3125509" y="531914"/>
                  </a:lnTo>
                  <a:lnTo>
                    <a:pt x="3261401" y="455926"/>
                  </a:lnTo>
                  <a:lnTo>
                    <a:pt x="3397293" y="303951"/>
                  </a:lnTo>
                </a:path>
              </a:pathLst>
            </a:custGeom>
            <a:ln w="43362" cap="flat">
              <a:solidFill>
                <a:srgbClr val="000000">
                  <a:alpha val="100000"/>
                </a:srgbClr>
              </a:solidFill>
              <a:prstDash val="solid"/>
              <a:round/>
            </a:ln>
          </p:spPr>
          <p:txBody>
            <a:bodyPr/>
            <a:lstStyle/>
            <a:p/>
          </p:txBody>
        </p:sp>
        <p:sp>
          <p:nvSpPr>
            <p:cNvPr id="87" name="pl87"/>
            <p:cNvSpPr/>
            <p:nvPr/>
          </p:nvSpPr>
          <p:spPr>
            <a:xfrm>
              <a:off x="5437664" y="2138499"/>
              <a:ext cx="3397293" cy="1177810"/>
            </a:xfrm>
            <a:custGeom>
              <a:avLst/>
              <a:pathLst>
                <a:path w="3397293" h="1177810">
                  <a:moveTo>
                    <a:pt x="0" y="645895"/>
                  </a:moveTo>
                  <a:lnTo>
                    <a:pt x="135891" y="531914"/>
                  </a:lnTo>
                  <a:lnTo>
                    <a:pt x="271783" y="379938"/>
                  </a:lnTo>
                  <a:lnTo>
                    <a:pt x="407675" y="265957"/>
                  </a:lnTo>
                  <a:lnTo>
                    <a:pt x="543566" y="113981"/>
                  </a:lnTo>
                  <a:lnTo>
                    <a:pt x="679458" y="0"/>
                  </a:lnTo>
                  <a:lnTo>
                    <a:pt x="815350" y="113981"/>
                  </a:lnTo>
                  <a:lnTo>
                    <a:pt x="951242" y="227963"/>
                  </a:lnTo>
                  <a:lnTo>
                    <a:pt x="1087133" y="341944"/>
                  </a:lnTo>
                  <a:lnTo>
                    <a:pt x="1223025" y="455926"/>
                  </a:lnTo>
                  <a:lnTo>
                    <a:pt x="1358917" y="341944"/>
                  </a:lnTo>
                  <a:lnTo>
                    <a:pt x="1494809" y="265957"/>
                  </a:lnTo>
                  <a:lnTo>
                    <a:pt x="1630700" y="265957"/>
                  </a:lnTo>
                  <a:lnTo>
                    <a:pt x="1766592" y="1177810"/>
                  </a:lnTo>
                  <a:lnTo>
                    <a:pt x="1902484" y="341944"/>
                  </a:lnTo>
                  <a:lnTo>
                    <a:pt x="2038375" y="417932"/>
                  </a:lnTo>
                  <a:lnTo>
                    <a:pt x="2174267" y="455926"/>
                  </a:lnTo>
                  <a:lnTo>
                    <a:pt x="2310159" y="455926"/>
                  </a:lnTo>
                  <a:lnTo>
                    <a:pt x="2446051" y="531914"/>
                  </a:lnTo>
                  <a:lnTo>
                    <a:pt x="2581942" y="607902"/>
                  </a:lnTo>
                  <a:lnTo>
                    <a:pt x="2717834" y="645895"/>
                  </a:lnTo>
                  <a:lnTo>
                    <a:pt x="2853726" y="721883"/>
                  </a:lnTo>
                  <a:lnTo>
                    <a:pt x="2989618" y="797871"/>
                  </a:lnTo>
                  <a:lnTo>
                    <a:pt x="3125509" y="531914"/>
                  </a:lnTo>
                  <a:lnTo>
                    <a:pt x="3261401" y="455926"/>
                  </a:lnTo>
                  <a:lnTo>
                    <a:pt x="3397293" y="303951"/>
                  </a:lnTo>
                </a:path>
              </a:pathLst>
            </a:custGeom>
            <a:ln w="27101" cap="flat">
              <a:solidFill>
                <a:srgbClr val="0058AB">
                  <a:alpha val="100000"/>
                </a:srgbClr>
              </a:solidFill>
              <a:prstDash val="solid"/>
              <a:round/>
            </a:ln>
          </p:spPr>
          <p:txBody>
            <a:bodyPr/>
            <a:lstStyle/>
            <a:p/>
          </p:txBody>
        </p:sp>
        <p:sp>
          <p:nvSpPr>
            <p:cNvPr id="88" name="tx88"/>
            <p:cNvSpPr/>
            <p:nvPr/>
          </p:nvSpPr>
          <p:spPr>
            <a:xfrm>
              <a:off x="8902429" y="27452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9" name="tx89"/>
            <p:cNvSpPr/>
            <p:nvPr/>
          </p:nvSpPr>
          <p:spPr>
            <a:xfrm>
              <a:off x="8902429" y="27452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0" name="tx90"/>
            <p:cNvSpPr/>
            <p:nvPr/>
          </p:nvSpPr>
          <p:spPr>
            <a:xfrm>
              <a:off x="5003259" y="383403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91" name="tx91"/>
            <p:cNvSpPr/>
            <p:nvPr/>
          </p:nvSpPr>
          <p:spPr>
            <a:xfrm>
              <a:off x="5003259" y="345416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2" name="tx92"/>
            <p:cNvSpPr/>
            <p:nvPr/>
          </p:nvSpPr>
          <p:spPr>
            <a:xfrm>
              <a:off x="5003259" y="30742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a:off x="5127474" y="269428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5049780" y="23143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5" name="tx95"/>
            <p:cNvSpPr/>
            <p:nvPr/>
          </p:nvSpPr>
          <p:spPr>
            <a:xfrm>
              <a:off x="5049780" y="19344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6" name="tx96"/>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2" name="tx102"/>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3" name="tx103"/>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4" name="pl104"/>
            <p:cNvSpPr/>
            <p:nvPr/>
          </p:nvSpPr>
          <p:spPr>
            <a:xfrm>
              <a:off x="544766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544766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6" name="pl106"/>
            <p:cNvSpPr/>
            <p:nvPr/>
          </p:nvSpPr>
          <p:spPr>
            <a:xfrm>
              <a:off x="739054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7" name="pl107"/>
            <p:cNvSpPr/>
            <p:nvPr/>
          </p:nvSpPr>
          <p:spPr>
            <a:xfrm>
              <a:off x="815299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8" name="tx108"/>
            <p:cNvSpPr/>
            <p:nvPr/>
          </p:nvSpPr>
          <p:spPr>
            <a:xfrm>
              <a:off x="5714762" y="4860781"/>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109" name="tx109"/>
            <p:cNvSpPr/>
            <p:nvPr/>
          </p:nvSpPr>
          <p:spPr>
            <a:xfrm>
              <a:off x="765764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0" name="tx110"/>
            <p:cNvSpPr/>
            <p:nvPr/>
          </p:nvSpPr>
          <p:spPr>
            <a:xfrm>
              <a:off x="8420095"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1" name="tx111"/>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2" name="pl112"/>
            <p:cNvSpPr/>
            <p:nvPr/>
          </p:nvSpPr>
          <p:spPr>
            <a:xfrm>
              <a:off x="266589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536331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806073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1460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71202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317178" y="5772498"/>
              <a:ext cx="6650661" cy="110182"/>
            </a:xfrm>
            <a:prstGeom prst="rect">
              <a:avLst/>
            </a:prstGeom>
            <a:solidFill>
              <a:srgbClr val="1CABE2">
                <a:alpha val="80000"/>
              </a:srgbClr>
            </a:solidFill>
          </p:spPr>
          <p:txBody>
            <a:bodyPr/>
            <a:lstStyle/>
            <a:p/>
          </p:txBody>
        </p:sp>
        <p:sp>
          <p:nvSpPr>
            <p:cNvPr id="122" name="rc122"/>
            <p:cNvSpPr/>
            <p:nvPr/>
          </p:nvSpPr>
          <p:spPr>
            <a:xfrm>
              <a:off x="1317178" y="5634770"/>
              <a:ext cx="7321564" cy="110182"/>
            </a:xfrm>
            <a:prstGeom prst="rect">
              <a:avLst/>
            </a:prstGeom>
            <a:solidFill>
              <a:srgbClr val="1CABE2">
                <a:alpha val="80000"/>
              </a:srgbClr>
            </a:solidFill>
          </p:spPr>
          <p:txBody>
            <a:bodyPr/>
            <a:lstStyle/>
            <a:p/>
          </p:txBody>
        </p:sp>
        <p:sp>
          <p:nvSpPr>
            <p:cNvPr id="123" name="rc123"/>
            <p:cNvSpPr/>
            <p:nvPr/>
          </p:nvSpPr>
          <p:spPr>
            <a:xfrm>
              <a:off x="1317178" y="5497042"/>
              <a:ext cx="6927417" cy="110182"/>
            </a:xfrm>
            <a:prstGeom prst="rect">
              <a:avLst/>
            </a:prstGeom>
            <a:solidFill>
              <a:srgbClr val="1CABE2">
                <a:alpha val="80000"/>
              </a:srgbClr>
            </a:solidFill>
          </p:spPr>
          <p:txBody>
            <a:bodyPr/>
            <a:lstStyle/>
            <a:p/>
          </p:txBody>
        </p:sp>
        <p:sp>
          <p:nvSpPr>
            <p:cNvPr id="124" name="tx124"/>
            <p:cNvSpPr/>
            <p:nvPr/>
          </p:nvSpPr>
          <p:spPr>
            <a:xfrm>
              <a:off x="7458426"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123,000</a:t>
              </a:r>
            </a:p>
          </p:txBody>
        </p:sp>
        <p:sp>
          <p:nvSpPr>
            <p:cNvPr id="125" name="tx125"/>
            <p:cNvSpPr/>
            <p:nvPr/>
          </p:nvSpPr>
          <p:spPr>
            <a:xfrm>
              <a:off x="8129330"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136,000</a:t>
              </a:r>
            </a:p>
          </p:txBody>
        </p:sp>
        <p:sp>
          <p:nvSpPr>
            <p:cNvPr id="126" name="tx126"/>
            <p:cNvSpPr/>
            <p:nvPr/>
          </p:nvSpPr>
          <p:spPr>
            <a:xfrm>
              <a:off x="7735182"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128,000</a:t>
              </a:r>
            </a:p>
          </p:txBody>
        </p:sp>
        <p:sp>
          <p:nvSpPr>
            <p:cNvPr id="127" name="tx12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358731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2" name="tx132"/>
            <p:cNvSpPr/>
            <p:nvPr/>
          </p:nvSpPr>
          <p:spPr>
            <a:xfrm>
              <a:off x="6207047"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3" name="tx133"/>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34" name="tx134"/>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5" name="tx135"/>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6" name="tx136"/>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2025, la couverture du DTP3 en République centrafricaine (46 %) était inférieure de 39 points de pourcentage à la moyenne mondiale (85 %) et de 25 points de pourcentage à la moyenne de l'ensemble des pays de la &lt;keep&gt;WCAR&lt;/keep&gt; (71 %).
La couverture nationale de la DTP3 était supérieure de 8 points de pourcentage à celle de 2019 (38 %).
Cela correspond à 128 000 enfants non vaccinés ou sous-vaccinés en 2025, contre 123 000 enfants non vaccinés ou sous-vaccinés en 2019.</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le taux de couverture de la DTP3 en République centrafricaine s'élevait à 46 % — soit 8 points de pourcentage de plus qu'en 2019 et plus de 10 points de pourcentage de moins que les moyennes mondiales et régionales.</a:t>
            </a:r>
          </a:p>
        </p:txBody>
      </p:sp>
      <p:grpSp xmlns:pic="http://schemas.openxmlformats.org/drawingml/2006/picture">
        <p:nvGrpSpPr>
          <p:cNvPr id="139" name=""/>
          <p:cNvGrpSpPr/>
          <p:nvPr/>
        </p:nvGrpSpPr>
        <p:grpSpPr>
          <a:xfrm>
            <a:off x="292608" y="1005840"/>
            <a:ext cx="8595360" cy="28575"/>
            <a:chOff x="292608" y="1005840"/>
            <a:chExt cx="8595360" cy="28575"/>
          </a:xfrm>
        </p:grpSpPr>
        <p:sp>
          <p:nvSpPr>
            <p:cNvPr id="14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la République centrafricaine occupait la première place sur 24 pays pour la couverture vaccinale la plus faible contre la rougeole, les oreillons et la rubéole (3e dose) (sur la base d'ex æquo).
La République centrafricaine figurait parmi les 10 pays comptant le plus grand nombre d'enfants non vaccinés ou sous-vaccinés (10e place).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la République centrafricaine affichait le taux de couverture le plus faible et figurait parmi les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6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344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827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310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793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03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085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568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051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534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963117"/>
              <a:ext cx="239888" cy="248891"/>
            </a:xfrm>
            <a:prstGeom prst="rect">
              <a:avLst/>
            </a:prstGeom>
            <a:solidFill>
              <a:srgbClr val="80BD41">
                <a:alpha val="100000"/>
              </a:srgbClr>
            </a:solidFill>
          </p:spPr>
          <p:txBody>
            <a:bodyPr/>
            <a:lstStyle/>
            <a:p/>
          </p:txBody>
        </p:sp>
        <p:sp>
          <p:nvSpPr>
            <p:cNvPr id="28" name="rc28"/>
            <p:cNvSpPr/>
            <p:nvPr/>
          </p:nvSpPr>
          <p:spPr>
            <a:xfrm>
              <a:off x="1296273" y="3539324"/>
              <a:ext cx="239888" cy="423793"/>
            </a:xfrm>
            <a:prstGeom prst="rect">
              <a:avLst/>
            </a:prstGeom>
            <a:solidFill>
              <a:srgbClr val="1CABE2">
                <a:alpha val="100000"/>
              </a:srgbClr>
            </a:solidFill>
          </p:spPr>
          <p:txBody>
            <a:bodyPr/>
            <a:lstStyle/>
            <a:p/>
          </p:txBody>
        </p:sp>
        <p:sp>
          <p:nvSpPr>
            <p:cNvPr id="29" name="rc29"/>
            <p:cNvSpPr/>
            <p:nvPr/>
          </p:nvSpPr>
          <p:spPr>
            <a:xfrm>
              <a:off x="1562816" y="3937325"/>
              <a:ext cx="239888" cy="274684"/>
            </a:xfrm>
            <a:prstGeom prst="rect">
              <a:avLst/>
            </a:prstGeom>
            <a:solidFill>
              <a:srgbClr val="80BD41">
                <a:alpha val="100000"/>
              </a:srgbClr>
            </a:solidFill>
          </p:spPr>
          <p:txBody>
            <a:bodyPr/>
            <a:lstStyle/>
            <a:p/>
          </p:txBody>
        </p:sp>
        <p:sp>
          <p:nvSpPr>
            <p:cNvPr id="30" name="rc30"/>
            <p:cNvSpPr/>
            <p:nvPr/>
          </p:nvSpPr>
          <p:spPr>
            <a:xfrm>
              <a:off x="1562816" y="3525276"/>
              <a:ext cx="239888" cy="412049"/>
            </a:xfrm>
            <a:prstGeom prst="rect">
              <a:avLst/>
            </a:prstGeom>
            <a:solidFill>
              <a:srgbClr val="1CABE2">
                <a:alpha val="100000"/>
              </a:srgbClr>
            </a:solidFill>
          </p:spPr>
          <p:txBody>
            <a:bodyPr/>
            <a:lstStyle/>
            <a:p/>
          </p:txBody>
        </p:sp>
        <p:sp>
          <p:nvSpPr>
            <p:cNvPr id="31" name="rc31"/>
            <p:cNvSpPr/>
            <p:nvPr/>
          </p:nvSpPr>
          <p:spPr>
            <a:xfrm>
              <a:off x="1829360" y="3906789"/>
              <a:ext cx="239888" cy="305219"/>
            </a:xfrm>
            <a:prstGeom prst="rect">
              <a:avLst/>
            </a:prstGeom>
            <a:solidFill>
              <a:srgbClr val="80BD41">
                <a:alpha val="100000"/>
              </a:srgbClr>
            </a:solidFill>
          </p:spPr>
          <p:txBody>
            <a:bodyPr/>
            <a:lstStyle/>
            <a:p/>
          </p:txBody>
        </p:sp>
        <p:sp>
          <p:nvSpPr>
            <p:cNvPr id="32" name="rc32"/>
            <p:cNvSpPr/>
            <p:nvPr/>
          </p:nvSpPr>
          <p:spPr>
            <a:xfrm>
              <a:off x="1829360" y="3518319"/>
              <a:ext cx="239888" cy="388470"/>
            </a:xfrm>
            <a:prstGeom prst="rect">
              <a:avLst/>
            </a:prstGeom>
            <a:solidFill>
              <a:srgbClr val="1CABE2">
                <a:alpha val="100000"/>
              </a:srgbClr>
            </a:solidFill>
          </p:spPr>
          <p:txBody>
            <a:bodyPr/>
            <a:lstStyle/>
            <a:p/>
          </p:txBody>
        </p:sp>
        <p:sp>
          <p:nvSpPr>
            <p:cNvPr id="33" name="rc33"/>
            <p:cNvSpPr/>
            <p:nvPr/>
          </p:nvSpPr>
          <p:spPr>
            <a:xfrm>
              <a:off x="2095903" y="3875215"/>
              <a:ext cx="239888" cy="336794"/>
            </a:xfrm>
            <a:prstGeom prst="rect">
              <a:avLst/>
            </a:prstGeom>
            <a:solidFill>
              <a:srgbClr val="80BD41">
                <a:alpha val="100000"/>
              </a:srgbClr>
            </a:solidFill>
          </p:spPr>
          <p:txBody>
            <a:bodyPr/>
            <a:lstStyle/>
            <a:p/>
          </p:txBody>
        </p:sp>
        <p:sp>
          <p:nvSpPr>
            <p:cNvPr id="34" name="rc34"/>
            <p:cNvSpPr/>
            <p:nvPr/>
          </p:nvSpPr>
          <p:spPr>
            <a:xfrm>
              <a:off x="2095903" y="3495418"/>
              <a:ext cx="239888" cy="379797"/>
            </a:xfrm>
            <a:prstGeom prst="rect">
              <a:avLst/>
            </a:prstGeom>
            <a:solidFill>
              <a:srgbClr val="1CABE2">
                <a:alpha val="100000"/>
              </a:srgbClr>
            </a:solidFill>
          </p:spPr>
          <p:txBody>
            <a:bodyPr/>
            <a:lstStyle/>
            <a:p/>
          </p:txBody>
        </p:sp>
        <p:sp>
          <p:nvSpPr>
            <p:cNvPr id="35" name="rc35"/>
            <p:cNvSpPr/>
            <p:nvPr/>
          </p:nvSpPr>
          <p:spPr>
            <a:xfrm>
              <a:off x="2362446" y="3839304"/>
              <a:ext cx="239888" cy="372705"/>
            </a:xfrm>
            <a:prstGeom prst="rect">
              <a:avLst/>
            </a:prstGeom>
            <a:solidFill>
              <a:srgbClr val="80BD41">
                <a:alpha val="100000"/>
              </a:srgbClr>
            </a:solidFill>
          </p:spPr>
          <p:txBody>
            <a:bodyPr/>
            <a:lstStyle/>
            <a:p/>
          </p:txBody>
        </p:sp>
        <p:sp>
          <p:nvSpPr>
            <p:cNvPr id="36" name="rc36"/>
            <p:cNvSpPr/>
            <p:nvPr/>
          </p:nvSpPr>
          <p:spPr>
            <a:xfrm>
              <a:off x="2362446" y="3481234"/>
              <a:ext cx="239888" cy="358069"/>
            </a:xfrm>
            <a:prstGeom prst="rect">
              <a:avLst/>
            </a:prstGeom>
            <a:solidFill>
              <a:srgbClr val="1CABE2">
                <a:alpha val="100000"/>
              </a:srgbClr>
            </a:solidFill>
          </p:spPr>
          <p:txBody>
            <a:bodyPr/>
            <a:lstStyle/>
            <a:p/>
          </p:txBody>
        </p:sp>
        <p:sp>
          <p:nvSpPr>
            <p:cNvPr id="37" name="rc37"/>
            <p:cNvSpPr/>
            <p:nvPr/>
          </p:nvSpPr>
          <p:spPr>
            <a:xfrm>
              <a:off x="2628989" y="3805606"/>
              <a:ext cx="239888" cy="406402"/>
            </a:xfrm>
            <a:prstGeom prst="rect">
              <a:avLst/>
            </a:prstGeom>
            <a:solidFill>
              <a:srgbClr val="80BD41">
                <a:alpha val="100000"/>
              </a:srgbClr>
            </a:solidFill>
          </p:spPr>
          <p:txBody>
            <a:bodyPr/>
            <a:lstStyle/>
            <a:p/>
          </p:txBody>
        </p:sp>
        <p:sp>
          <p:nvSpPr>
            <p:cNvPr id="38" name="rc38"/>
            <p:cNvSpPr/>
            <p:nvPr/>
          </p:nvSpPr>
          <p:spPr>
            <a:xfrm>
              <a:off x="2628989" y="3459416"/>
              <a:ext cx="239888" cy="346190"/>
            </a:xfrm>
            <a:prstGeom prst="rect">
              <a:avLst/>
            </a:prstGeom>
            <a:solidFill>
              <a:srgbClr val="1CABE2">
                <a:alpha val="100000"/>
              </a:srgbClr>
            </a:solidFill>
          </p:spPr>
          <p:txBody>
            <a:bodyPr/>
            <a:lstStyle/>
            <a:p/>
          </p:txBody>
        </p:sp>
        <p:sp>
          <p:nvSpPr>
            <p:cNvPr id="39" name="rc39"/>
            <p:cNvSpPr/>
            <p:nvPr/>
          </p:nvSpPr>
          <p:spPr>
            <a:xfrm>
              <a:off x="2895532" y="3815679"/>
              <a:ext cx="239888" cy="396329"/>
            </a:xfrm>
            <a:prstGeom prst="rect">
              <a:avLst/>
            </a:prstGeom>
            <a:solidFill>
              <a:srgbClr val="80BD41">
                <a:alpha val="100000"/>
              </a:srgbClr>
            </a:solidFill>
          </p:spPr>
          <p:txBody>
            <a:bodyPr/>
            <a:lstStyle/>
            <a:p/>
          </p:txBody>
        </p:sp>
        <p:sp>
          <p:nvSpPr>
            <p:cNvPr id="40" name="rc40"/>
            <p:cNvSpPr/>
            <p:nvPr/>
          </p:nvSpPr>
          <p:spPr>
            <a:xfrm>
              <a:off x="2895532" y="3434888"/>
              <a:ext cx="239888" cy="380790"/>
            </a:xfrm>
            <a:prstGeom prst="rect">
              <a:avLst/>
            </a:prstGeom>
            <a:solidFill>
              <a:srgbClr val="1CABE2">
                <a:alpha val="100000"/>
              </a:srgbClr>
            </a:solidFill>
          </p:spPr>
          <p:txBody>
            <a:bodyPr/>
            <a:lstStyle/>
            <a:p/>
          </p:txBody>
        </p:sp>
        <p:sp>
          <p:nvSpPr>
            <p:cNvPr id="41" name="rc41"/>
            <p:cNvSpPr/>
            <p:nvPr/>
          </p:nvSpPr>
          <p:spPr>
            <a:xfrm>
              <a:off x="3162075" y="3831128"/>
              <a:ext cx="239888" cy="380881"/>
            </a:xfrm>
            <a:prstGeom prst="rect">
              <a:avLst/>
            </a:prstGeom>
            <a:solidFill>
              <a:srgbClr val="80BD41">
                <a:alpha val="100000"/>
              </a:srgbClr>
            </a:solidFill>
          </p:spPr>
          <p:txBody>
            <a:bodyPr/>
            <a:lstStyle/>
            <a:p/>
          </p:txBody>
        </p:sp>
        <p:sp>
          <p:nvSpPr>
            <p:cNvPr id="42" name="rc42"/>
            <p:cNvSpPr/>
            <p:nvPr/>
          </p:nvSpPr>
          <p:spPr>
            <a:xfrm>
              <a:off x="3162075" y="3418537"/>
              <a:ext cx="239888" cy="412591"/>
            </a:xfrm>
            <a:prstGeom prst="rect">
              <a:avLst/>
            </a:prstGeom>
            <a:solidFill>
              <a:srgbClr val="1CABE2">
                <a:alpha val="100000"/>
              </a:srgbClr>
            </a:solidFill>
          </p:spPr>
          <p:txBody>
            <a:bodyPr/>
            <a:lstStyle/>
            <a:p/>
          </p:txBody>
        </p:sp>
        <p:sp>
          <p:nvSpPr>
            <p:cNvPr id="43" name="rc43"/>
            <p:cNvSpPr/>
            <p:nvPr/>
          </p:nvSpPr>
          <p:spPr>
            <a:xfrm>
              <a:off x="3428618" y="3844363"/>
              <a:ext cx="239888" cy="367646"/>
            </a:xfrm>
            <a:prstGeom prst="rect">
              <a:avLst/>
            </a:prstGeom>
            <a:solidFill>
              <a:srgbClr val="80BD41">
                <a:alpha val="100000"/>
              </a:srgbClr>
            </a:solidFill>
          </p:spPr>
          <p:txBody>
            <a:bodyPr/>
            <a:lstStyle/>
            <a:p/>
          </p:txBody>
        </p:sp>
        <p:sp>
          <p:nvSpPr>
            <p:cNvPr id="44" name="rc44"/>
            <p:cNvSpPr/>
            <p:nvPr/>
          </p:nvSpPr>
          <p:spPr>
            <a:xfrm>
              <a:off x="3428618" y="3395003"/>
              <a:ext cx="239888" cy="449360"/>
            </a:xfrm>
            <a:prstGeom prst="rect">
              <a:avLst/>
            </a:prstGeom>
            <a:solidFill>
              <a:srgbClr val="1CABE2">
                <a:alpha val="100000"/>
              </a:srgbClr>
            </a:solidFill>
          </p:spPr>
          <p:txBody>
            <a:bodyPr/>
            <a:lstStyle/>
            <a:p/>
          </p:txBody>
        </p:sp>
        <p:sp>
          <p:nvSpPr>
            <p:cNvPr id="45" name="rc45"/>
            <p:cNvSpPr/>
            <p:nvPr/>
          </p:nvSpPr>
          <p:spPr>
            <a:xfrm>
              <a:off x="3695161" y="3896490"/>
              <a:ext cx="239888" cy="315518"/>
            </a:xfrm>
            <a:prstGeom prst="rect">
              <a:avLst/>
            </a:prstGeom>
            <a:solidFill>
              <a:srgbClr val="80BD41">
                <a:alpha val="100000"/>
              </a:srgbClr>
            </a:solidFill>
          </p:spPr>
          <p:txBody>
            <a:bodyPr/>
            <a:lstStyle/>
            <a:p/>
          </p:txBody>
        </p:sp>
        <p:sp>
          <p:nvSpPr>
            <p:cNvPr id="46" name="rc46"/>
            <p:cNvSpPr/>
            <p:nvPr/>
          </p:nvSpPr>
          <p:spPr>
            <a:xfrm>
              <a:off x="3695161" y="3460771"/>
              <a:ext cx="239888" cy="435718"/>
            </a:xfrm>
            <a:prstGeom prst="rect">
              <a:avLst/>
            </a:prstGeom>
            <a:solidFill>
              <a:srgbClr val="1CABE2">
                <a:alpha val="100000"/>
              </a:srgbClr>
            </a:solidFill>
          </p:spPr>
          <p:txBody>
            <a:bodyPr/>
            <a:lstStyle/>
            <a:p/>
          </p:txBody>
        </p:sp>
        <p:sp>
          <p:nvSpPr>
            <p:cNvPr id="47" name="rc47"/>
            <p:cNvSpPr/>
            <p:nvPr/>
          </p:nvSpPr>
          <p:spPr>
            <a:xfrm>
              <a:off x="3961705" y="3829140"/>
              <a:ext cx="239888" cy="382868"/>
            </a:xfrm>
            <a:prstGeom prst="rect">
              <a:avLst/>
            </a:prstGeom>
            <a:solidFill>
              <a:srgbClr val="80BD41">
                <a:alpha val="100000"/>
              </a:srgbClr>
            </a:solidFill>
          </p:spPr>
          <p:txBody>
            <a:bodyPr/>
            <a:lstStyle/>
            <a:p/>
          </p:txBody>
        </p:sp>
        <p:sp>
          <p:nvSpPr>
            <p:cNvPr id="48" name="rc48"/>
            <p:cNvSpPr/>
            <p:nvPr/>
          </p:nvSpPr>
          <p:spPr>
            <a:xfrm>
              <a:off x="3961705" y="3361215"/>
              <a:ext cx="239888" cy="467925"/>
            </a:xfrm>
            <a:prstGeom prst="rect">
              <a:avLst/>
            </a:prstGeom>
            <a:solidFill>
              <a:srgbClr val="1CABE2">
                <a:alpha val="100000"/>
              </a:srgbClr>
            </a:solidFill>
          </p:spPr>
          <p:txBody>
            <a:bodyPr/>
            <a:lstStyle/>
            <a:p/>
          </p:txBody>
        </p:sp>
        <p:sp>
          <p:nvSpPr>
            <p:cNvPr id="49" name="rc49"/>
            <p:cNvSpPr/>
            <p:nvPr/>
          </p:nvSpPr>
          <p:spPr>
            <a:xfrm>
              <a:off x="4228248" y="3800592"/>
              <a:ext cx="239888" cy="411416"/>
            </a:xfrm>
            <a:prstGeom prst="rect">
              <a:avLst/>
            </a:prstGeom>
            <a:solidFill>
              <a:srgbClr val="80BD41">
                <a:alpha val="100000"/>
              </a:srgbClr>
            </a:solidFill>
          </p:spPr>
          <p:txBody>
            <a:bodyPr/>
            <a:lstStyle/>
            <a:p/>
          </p:txBody>
        </p:sp>
        <p:sp>
          <p:nvSpPr>
            <p:cNvPr id="50" name="rc50"/>
            <p:cNvSpPr/>
            <p:nvPr/>
          </p:nvSpPr>
          <p:spPr>
            <a:xfrm>
              <a:off x="4228248" y="3336687"/>
              <a:ext cx="239888" cy="463905"/>
            </a:xfrm>
            <a:prstGeom prst="rect">
              <a:avLst/>
            </a:prstGeom>
            <a:solidFill>
              <a:srgbClr val="1CABE2">
                <a:alpha val="100000"/>
              </a:srgbClr>
            </a:solidFill>
          </p:spPr>
          <p:txBody>
            <a:bodyPr/>
            <a:lstStyle/>
            <a:p/>
          </p:txBody>
        </p:sp>
        <p:sp>
          <p:nvSpPr>
            <p:cNvPr id="51" name="rc51"/>
            <p:cNvSpPr/>
            <p:nvPr/>
          </p:nvSpPr>
          <p:spPr>
            <a:xfrm>
              <a:off x="4494791" y="3797114"/>
              <a:ext cx="239888" cy="414894"/>
            </a:xfrm>
            <a:prstGeom prst="rect">
              <a:avLst/>
            </a:prstGeom>
            <a:solidFill>
              <a:srgbClr val="80BD41">
                <a:alpha val="100000"/>
              </a:srgbClr>
            </a:solidFill>
          </p:spPr>
          <p:txBody>
            <a:bodyPr/>
            <a:lstStyle/>
            <a:p/>
          </p:txBody>
        </p:sp>
        <p:sp>
          <p:nvSpPr>
            <p:cNvPr id="52" name="rc52"/>
            <p:cNvSpPr/>
            <p:nvPr/>
          </p:nvSpPr>
          <p:spPr>
            <a:xfrm>
              <a:off x="4494791" y="3329234"/>
              <a:ext cx="239888" cy="467880"/>
            </a:xfrm>
            <a:prstGeom prst="rect">
              <a:avLst/>
            </a:prstGeom>
            <a:solidFill>
              <a:srgbClr val="1CABE2">
                <a:alpha val="100000"/>
              </a:srgbClr>
            </a:solidFill>
          </p:spPr>
          <p:txBody>
            <a:bodyPr/>
            <a:lstStyle/>
            <a:p/>
          </p:txBody>
        </p:sp>
        <p:sp>
          <p:nvSpPr>
            <p:cNvPr id="53" name="rc53"/>
            <p:cNvSpPr/>
            <p:nvPr/>
          </p:nvSpPr>
          <p:spPr>
            <a:xfrm>
              <a:off x="4761334" y="4010050"/>
              <a:ext cx="239888" cy="201959"/>
            </a:xfrm>
            <a:prstGeom prst="rect">
              <a:avLst/>
            </a:prstGeom>
            <a:solidFill>
              <a:srgbClr val="80BD41">
                <a:alpha val="100000"/>
              </a:srgbClr>
            </a:solidFill>
          </p:spPr>
          <p:txBody>
            <a:bodyPr/>
            <a:lstStyle/>
            <a:p/>
          </p:txBody>
        </p:sp>
        <p:sp>
          <p:nvSpPr>
            <p:cNvPr id="54" name="rc54"/>
            <p:cNvSpPr/>
            <p:nvPr/>
          </p:nvSpPr>
          <p:spPr>
            <a:xfrm>
              <a:off x="4761334" y="3333931"/>
              <a:ext cx="239888" cy="676118"/>
            </a:xfrm>
            <a:prstGeom prst="rect">
              <a:avLst/>
            </a:prstGeom>
            <a:solidFill>
              <a:srgbClr val="1CABE2">
                <a:alpha val="100000"/>
              </a:srgbClr>
            </a:solidFill>
          </p:spPr>
          <p:txBody>
            <a:bodyPr/>
            <a:lstStyle/>
            <a:p/>
          </p:txBody>
        </p:sp>
        <p:sp>
          <p:nvSpPr>
            <p:cNvPr id="55" name="rc55"/>
            <p:cNvSpPr/>
            <p:nvPr/>
          </p:nvSpPr>
          <p:spPr>
            <a:xfrm>
              <a:off x="5027877" y="3823539"/>
              <a:ext cx="239888" cy="388470"/>
            </a:xfrm>
            <a:prstGeom prst="rect">
              <a:avLst/>
            </a:prstGeom>
            <a:solidFill>
              <a:srgbClr val="80BD41">
                <a:alpha val="100000"/>
              </a:srgbClr>
            </a:solidFill>
          </p:spPr>
          <p:txBody>
            <a:bodyPr/>
            <a:lstStyle/>
            <a:p/>
          </p:txBody>
        </p:sp>
        <p:sp>
          <p:nvSpPr>
            <p:cNvPr id="56" name="rc56"/>
            <p:cNvSpPr/>
            <p:nvPr/>
          </p:nvSpPr>
          <p:spPr>
            <a:xfrm>
              <a:off x="5027877" y="3348748"/>
              <a:ext cx="239888" cy="474791"/>
            </a:xfrm>
            <a:prstGeom prst="rect">
              <a:avLst/>
            </a:prstGeom>
            <a:solidFill>
              <a:srgbClr val="1CABE2">
                <a:alpha val="100000"/>
              </a:srgbClr>
            </a:solidFill>
          </p:spPr>
          <p:txBody>
            <a:bodyPr/>
            <a:lstStyle/>
            <a:p/>
          </p:txBody>
        </p:sp>
        <p:sp>
          <p:nvSpPr>
            <p:cNvPr id="57" name="rc57"/>
            <p:cNvSpPr/>
            <p:nvPr/>
          </p:nvSpPr>
          <p:spPr>
            <a:xfrm>
              <a:off x="5294420" y="3845357"/>
              <a:ext cx="239888" cy="366652"/>
            </a:xfrm>
            <a:prstGeom prst="rect">
              <a:avLst/>
            </a:prstGeom>
            <a:solidFill>
              <a:srgbClr val="80BD41">
                <a:alpha val="100000"/>
              </a:srgbClr>
            </a:solidFill>
          </p:spPr>
          <p:txBody>
            <a:bodyPr/>
            <a:lstStyle/>
            <a:p/>
          </p:txBody>
        </p:sp>
        <p:sp>
          <p:nvSpPr>
            <p:cNvPr id="58" name="rc58"/>
            <p:cNvSpPr/>
            <p:nvPr/>
          </p:nvSpPr>
          <p:spPr>
            <a:xfrm>
              <a:off x="5294420" y="3359318"/>
              <a:ext cx="239888" cy="486039"/>
            </a:xfrm>
            <a:prstGeom prst="rect">
              <a:avLst/>
            </a:prstGeom>
            <a:solidFill>
              <a:srgbClr val="1CABE2">
                <a:alpha val="100000"/>
              </a:srgbClr>
            </a:solidFill>
          </p:spPr>
          <p:txBody>
            <a:bodyPr/>
            <a:lstStyle/>
            <a:p/>
          </p:txBody>
        </p:sp>
        <p:sp>
          <p:nvSpPr>
            <p:cNvPr id="59" name="rc59"/>
            <p:cNvSpPr/>
            <p:nvPr/>
          </p:nvSpPr>
          <p:spPr>
            <a:xfrm>
              <a:off x="5560963" y="3847028"/>
              <a:ext cx="239888" cy="364981"/>
            </a:xfrm>
            <a:prstGeom prst="rect">
              <a:avLst/>
            </a:prstGeom>
            <a:solidFill>
              <a:srgbClr val="80BD41">
                <a:alpha val="100000"/>
              </a:srgbClr>
            </a:solidFill>
          </p:spPr>
          <p:txBody>
            <a:bodyPr/>
            <a:lstStyle/>
            <a:p/>
          </p:txBody>
        </p:sp>
        <p:sp>
          <p:nvSpPr>
            <p:cNvPr id="60" name="rc60"/>
            <p:cNvSpPr/>
            <p:nvPr/>
          </p:nvSpPr>
          <p:spPr>
            <a:xfrm>
              <a:off x="5560963" y="3343011"/>
              <a:ext cx="239888" cy="504017"/>
            </a:xfrm>
            <a:prstGeom prst="rect">
              <a:avLst/>
            </a:prstGeom>
            <a:solidFill>
              <a:srgbClr val="1CABE2">
                <a:alpha val="100000"/>
              </a:srgbClr>
            </a:solidFill>
          </p:spPr>
          <p:txBody>
            <a:bodyPr/>
            <a:lstStyle/>
            <a:p/>
          </p:txBody>
        </p:sp>
        <p:sp>
          <p:nvSpPr>
            <p:cNvPr id="61" name="rc61"/>
            <p:cNvSpPr/>
            <p:nvPr/>
          </p:nvSpPr>
          <p:spPr>
            <a:xfrm>
              <a:off x="5827506" y="3840252"/>
              <a:ext cx="239888" cy="371756"/>
            </a:xfrm>
            <a:prstGeom prst="rect">
              <a:avLst/>
            </a:prstGeom>
            <a:solidFill>
              <a:srgbClr val="80BD41">
                <a:alpha val="100000"/>
              </a:srgbClr>
            </a:solidFill>
          </p:spPr>
          <p:txBody>
            <a:bodyPr/>
            <a:lstStyle/>
            <a:p/>
          </p:txBody>
        </p:sp>
        <p:sp>
          <p:nvSpPr>
            <p:cNvPr id="62" name="rc62"/>
            <p:cNvSpPr/>
            <p:nvPr/>
          </p:nvSpPr>
          <p:spPr>
            <a:xfrm>
              <a:off x="5827506" y="3326840"/>
              <a:ext cx="239888" cy="513412"/>
            </a:xfrm>
            <a:prstGeom prst="rect">
              <a:avLst/>
            </a:prstGeom>
            <a:solidFill>
              <a:srgbClr val="1CABE2">
                <a:alpha val="100000"/>
              </a:srgbClr>
            </a:solidFill>
          </p:spPr>
          <p:txBody>
            <a:bodyPr/>
            <a:lstStyle/>
            <a:p/>
          </p:txBody>
        </p:sp>
        <p:sp>
          <p:nvSpPr>
            <p:cNvPr id="63" name="rc63"/>
            <p:cNvSpPr/>
            <p:nvPr/>
          </p:nvSpPr>
          <p:spPr>
            <a:xfrm>
              <a:off x="6094049" y="3847480"/>
              <a:ext cx="239888" cy="364529"/>
            </a:xfrm>
            <a:prstGeom prst="rect">
              <a:avLst/>
            </a:prstGeom>
            <a:solidFill>
              <a:srgbClr val="80BD41">
                <a:alpha val="100000"/>
              </a:srgbClr>
            </a:solidFill>
          </p:spPr>
          <p:txBody>
            <a:bodyPr/>
            <a:lstStyle/>
            <a:p/>
          </p:txBody>
        </p:sp>
        <p:sp>
          <p:nvSpPr>
            <p:cNvPr id="64" name="rc64"/>
            <p:cNvSpPr/>
            <p:nvPr/>
          </p:nvSpPr>
          <p:spPr>
            <a:xfrm>
              <a:off x="6094049" y="3300731"/>
              <a:ext cx="239888" cy="546748"/>
            </a:xfrm>
            <a:prstGeom prst="rect">
              <a:avLst/>
            </a:prstGeom>
            <a:solidFill>
              <a:srgbClr val="1CABE2">
                <a:alpha val="100000"/>
              </a:srgbClr>
            </a:solidFill>
          </p:spPr>
          <p:txBody>
            <a:bodyPr/>
            <a:lstStyle/>
            <a:p/>
          </p:txBody>
        </p:sp>
        <p:sp>
          <p:nvSpPr>
            <p:cNvPr id="65" name="rc65"/>
            <p:cNvSpPr/>
            <p:nvPr/>
          </p:nvSpPr>
          <p:spPr>
            <a:xfrm>
              <a:off x="6360593" y="3870698"/>
              <a:ext cx="239888" cy="341311"/>
            </a:xfrm>
            <a:prstGeom prst="rect">
              <a:avLst/>
            </a:prstGeom>
            <a:solidFill>
              <a:srgbClr val="80BD41">
                <a:alpha val="100000"/>
              </a:srgbClr>
            </a:solidFill>
          </p:spPr>
          <p:txBody>
            <a:bodyPr/>
            <a:lstStyle/>
            <a:p/>
          </p:txBody>
        </p:sp>
        <p:sp>
          <p:nvSpPr>
            <p:cNvPr id="66" name="rc66"/>
            <p:cNvSpPr/>
            <p:nvPr/>
          </p:nvSpPr>
          <p:spPr>
            <a:xfrm>
              <a:off x="6360593" y="3313830"/>
              <a:ext cx="239888" cy="556867"/>
            </a:xfrm>
            <a:prstGeom prst="rect">
              <a:avLst/>
            </a:prstGeom>
            <a:solidFill>
              <a:srgbClr val="1CABE2">
                <a:alpha val="100000"/>
              </a:srgbClr>
            </a:solidFill>
          </p:spPr>
          <p:txBody>
            <a:bodyPr/>
            <a:lstStyle/>
            <a:p/>
          </p:txBody>
        </p:sp>
        <p:sp>
          <p:nvSpPr>
            <p:cNvPr id="67" name="rc67"/>
            <p:cNvSpPr/>
            <p:nvPr/>
          </p:nvSpPr>
          <p:spPr>
            <a:xfrm>
              <a:off x="6627136" y="3859495"/>
              <a:ext cx="239888" cy="352513"/>
            </a:xfrm>
            <a:prstGeom prst="rect">
              <a:avLst/>
            </a:prstGeom>
            <a:solidFill>
              <a:srgbClr val="80BD41">
                <a:alpha val="100000"/>
              </a:srgbClr>
            </a:solidFill>
          </p:spPr>
          <p:txBody>
            <a:bodyPr/>
            <a:lstStyle/>
            <a:p/>
          </p:txBody>
        </p:sp>
        <p:sp>
          <p:nvSpPr>
            <p:cNvPr id="68" name="rc68"/>
            <p:cNvSpPr/>
            <p:nvPr/>
          </p:nvSpPr>
          <p:spPr>
            <a:xfrm>
              <a:off x="6627136" y="3259309"/>
              <a:ext cx="239888" cy="600186"/>
            </a:xfrm>
            <a:prstGeom prst="rect">
              <a:avLst/>
            </a:prstGeom>
            <a:solidFill>
              <a:srgbClr val="1CABE2">
                <a:alpha val="100000"/>
              </a:srgbClr>
            </a:solidFill>
          </p:spPr>
          <p:txBody>
            <a:bodyPr/>
            <a:lstStyle/>
            <a:p/>
          </p:txBody>
        </p:sp>
        <p:sp>
          <p:nvSpPr>
            <p:cNvPr id="69" name="rc69"/>
            <p:cNvSpPr/>
            <p:nvPr/>
          </p:nvSpPr>
          <p:spPr>
            <a:xfrm>
              <a:off x="6893679" y="3871601"/>
              <a:ext cx="239888" cy="340408"/>
            </a:xfrm>
            <a:prstGeom prst="rect">
              <a:avLst/>
            </a:prstGeom>
            <a:solidFill>
              <a:srgbClr val="80BD41">
                <a:alpha val="100000"/>
              </a:srgbClr>
            </a:solidFill>
          </p:spPr>
          <p:txBody>
            <a:bodyPr/>
            <a:lstStyle/>
            <a:p/>
          </p:txBody>
        </p:sp>
        <p:sp>
          <p:nvSpPr>
            <p:cNvPr id="70" name="rc70"/>
            <p:cNvSpPr/>
            <p:nvPr/>
          </p:nvSpPr>
          <p:spPr>
            <a:xfrm>
              <a:off x="6893679" y="3239434"/>
              <a:ext cx="239888" cy="632167"/>
            </a:xfrm>
            <a:prstGeom prst="rect">
              <a:avLst/>
            </a:prstGeom>
            <a:solidFill>
              <a:srgbClr val="1CABE2">
                <a:alpha val="100000"/>
              </a:srgbClr>
            </a:solidFill>
          </p:spPr>
          <p:txBody>
            <a:bodyPr/>
            <a:lstStyle/>
            <a:p/>
          </p:txBody>
        </p:sp>
        <p:sp>
          <p:nvSpPr>
            <p:cNvPr id="71" name="rc71"/>
            <p:cNvSpPr/>
            <p:nvPr/>
          </p:nvSpPr>
          <p:spPr>
            <a:xfrm>
              <a:off x="7160222" y="3911442"/>
              <a:ext cx="239888" cy="300567"/>
            </a:xfrm>
            <a:prstGeom prst="rect">
              <a:avLst/>
            </a:prstGeom>
            <a:solidFill>
              <a:srgbClr val="80BD41">
                <a:alpha val="100000"/>
              </a:srgbClr>
            </a:solidFill>
          </p:spPr>
          <p:txBody>
            <a:bodyPr/>
            <a:lstStyle/>
            <a:p/>
          </p:txBody>
        </p:sp>
        <p:sp>
          <p:nvSpPr>
            <p:cNvPr id="72" name="rc72"/>
            <p:cNvSpPr/>
            <p:nvPr/>
          </p:nvSpPr>
          <p:spPr>
            <a:xfrm>
              <a:off x="7160222" y="3301183"/>
              <a:ext cx="239888" cy="610259"/>
            </a:xfrm>
            <a:prstGeom prst="rect">
              <a:avLst/>
            </a:prstGeom>
            <a:solidFill>
              <a:srgbClr val="1CABE2">
                <a:alpha val="100000"/>
              </a:srgbClr>
            </a:solidFill>
          </p:spPr>
          <p:txBody>
            <a:bodyPr/>
            <a:lstStyle/>
            <a:p/>
          </p:txBody>
        </p:sp>
        <p:sp>
          <p:nvSpPr>
            <p:cNvPr id="73" name="rc73"/>
            <p:cNvSpPr/>
            <p:nvPr/>
          </p:nvSpPr>
          <p:spPr>
            <a:xfrm>
              <a:off x="7426765" y="3802218"/>
              <a:ext cx="239888" cy="409790"/>
            </a:xfrm>
            <a:prstGeom prst="rect">
              <a:avLst/>
            </a:prstGeom>
            <a:solidFill>
              <a:srgbClr val="80BD41">
                <a:alpha val="100000"/>
              </a:srgbClr>
            </a:solidFill>
          </p:spPr>
          <p:txBody>
            <a:bodyPr/>
            <a:lstStyle/>
            <a:p/>
          </p:txBody>
        </p:sp>
        <p:sp>
          <p:nvSpPr>
            <p:cNvPr id="74" name="rc74"/>
            <p:cNvSpPr/>
            <p:nvPr/>
          </p:nvSpPr>
          <p:spPr>
            <a:xfrm>
              <a:off x="7426765" y="3187532"/>
              <a:ext cx="239888" cy="614686"/>
            </a:xfrm>
            <a:prstGeom prst="rect">
              <a:avLst/>
            </a:prstGeom>
            <a:solidFill>
              <a:srgbClr val="1CABE2">
                <a:alpha val="100000"/>
              </a:srgbClr>
            </a:solidFill>
          </p:spPr>
          <p:txBody>
            <a:bodyPr/>
            <a:lstStyle/>
            <a:p/>
          </p:txBody>
        </p:sp>
        <p:sp>
          <p:nvSpPr>
            <p:cNvPr id="75" name="rc75"/>
            <p:cNvSpPr/>
            <p:nvPr/>
          </p:nvSpPr>
          <p:spPr>
            <a:xfrm>
              <a:off x="7693308" y="3768069"/>
              <a:ext cx="239888" cy="443939"/>
            </a:xfrm>
            <a:prstGeom prst="rect">
              <a:avLst/>
            </a:prstGeom>
            <a:solidFill>
              <a:srgbClr val="80BD41">
                <a:alpha val="100000"/>
              </a:srgbClr>
            </a:solidFill>
          </p:spPr>
          <p:txBody>
            <a:bodyPr/>
            <a:lstStyle/>
            <a:p/>
          </p:txBody>
        </p:sp>
        <p:sp>
          <p:nvSpPr>
            <p:cNvPr id="76" name="rc76"/>
            <p:cNvSpPr/>
            <p:nvPr/>
          </p:nvSpPr>
          <p:spPr>
            <a:xfrm>
              <a:off x="7693308" y="3155055"/>
              <a:ext cx="239888" cy="613014"/>
            </a:xfrm>
            <a:prstGeom prst="rect">
              <a:avLst/>
            </a:prstGeom>
            <a:solidFill>
              <a:srgbClr val="1CABE2">
                <a:alpha val="100000"/>
              </a:srgbClr>
            </a:solidFill>
          </p:spPr>
          <p:txBody>
            <a:bodyPr/>
            <a:lstStyle/>
            <a:p/>
          </p:txBody>
        </p:sp>
        <p:sp>
          <p:nvSpPr>
            <p:cNvPr id="77" name="rc77"/>
            <p:cNvSpPr/>
            <p:nvPr/>
          </p:nvSpPr>
          <p:spPr>
            <a:xfrm>
              <a:off x="7959851" y="3717884"/>
              <a:ext cx="239888" cy="494124"/>
            </a:xfrm>
            <a:prstGeom prst="rect">
              <a:avLst/>
            </a:prstGeom>
            <a:solidFill>
              <a:srgbClr val="80BD41">
                <a:alpha val="100000"/>
              </a:srgbClr>
            </a:solidFill>
          </p:spPr>
          <p:txBody>
            <a:bodyPr/>
            <a:lstStyle/>
            <a:p/>
          </p:txBody>
        </p:sp>
        <p:sp>
          <p:nvSpPr>
            <p:cNvPr id="78" name="rc78"/>
            <p:cNvSpPr/>
            <p:nvPr/>
          </p:nvSpPr>
          <p:spPr>
            <a:xfrm>
              <a:off x="7959851" y="3137844"/>
              <a:ext cx="239888" cy="580039"/>
            </a:xfrm>
            <a:prstGeom prst="rect">
              <a:avLst/>
            </a:prstGeom>
            <a:solidFill>
              <a:srgbClr val="1CABE2">
                <a:alpha val="100000"/>
              </a:srgbClr>
            </a:solidFill>
          </p:spPr>
          <p:txBody>
            <a:bodyPr/>
            <a:lstStyle/>
            <a:p/>
          </p:txBody>
        </p:sp>
        <p:sp>
          <p:nvSpPr>
            <p:cNvPr id="79" name="pl79"/>
            <p:cNvSpPr/>
            <p:nvPr/>
          </p:nvSpPr>
          <p:spPr>
            <a:xfrm>
              <a:off x="1416218" y="3051945"/>
              <a:ext cx="6663577" cy="665962"/>
            </a:xfrm>
            <a:custGeom>
              <a:avLst/>
              <a:pathLst>
                <a:path w="6663577" h="665962">
                  <a:moveTo>
                    <a:pt x="0" y="365205"/>
                  </a:moveTo>
                  <a:lnTo>
                    <a:pt x="266543" y="300757"/>
                  </a:lnTo>
                  <a:lnTo>
                    <a:pt x="533086" y="214826"/>
                  </a:lnTo>
                  <a:lnTo>
                    <a:pt x="799629" y="150378"/>
                  </a:lnTo>
                  <a:lnTo>
                    <a:pt x="1066172" y="64447"/>
                  </a:lnTo>
                  <a:lnTo>
                    <a:pt x="1332715" y="0"/>
                  </a:lnTo>
                  <a:lnTo>
                    <a:pt x="1599258" y="64447"/>
                  </a:lnTo>
                  <a:lnTo>
                    <a:pt x="1865801" y="128895"/>
                  </a:lnTo>
                  <a:lnTo>
                    <a:pt x="2132344" y="193343"/>
                  </a:lnTo>
                  <a:lnTo>
                    <a:pt x="2398888" y="257791"/>
                  </a:lnTo>
                  <a:lnTo>
                    <a:pt x="2665431" y="193343"/>
                  </a:lnTo>
                  <a:lnTo>
                    <a:pt x="2931974" y="150378"/>
                  </a:lnTo>
                  <a:lnTo>
                    <a:pt x="3198517" y="150378"/>
                  </a:lnTo>
                  <a:lnTo>
                    <a:pt x="3465060" y="665962"/>
                  </a:lnTo>
                  <a:lnTo>
                    <a:pt x="3731603" y="193343"/>
                  </a:lnTo>
                  <a:lnTo>
                    <a:pt x="3998146" y="236309"/>
                  </a:lnTo>
                  <a:lnTo>
                    <a:pt x="4264689" y="257791"/>
                  </a:lnTo>
                  <a:lnTo>
                    <a:pt x="4531233" y="257791"/>
                  </a:lnTo>
                  <a:lnTo>
                    <a:pt x="4797776" y="300757"/>
                  </a:lnTo>
                  <a:lnTo>
                    <a:pt x="5064319" y="343722"/>
                  </a:lnTo>
                  <a:lnTo>
                    <a:pt x="5330862" y="365205"/>
                  </a:lnTo>
                  <a:lnTo>
                    <a:pt x="5597405" y="408170"/>
                  </a:lnTo>
                  <a:lnTo>
                    <a:pt x="5863948" y="451135"/>
                  </a:lnTo>
                  <a:lnTo>
                    <a:pt x="6130491" y="300757"/>
                  </a:lnTo>
                  <a:lnTo>
                    <a:pt x="6397034" y="257791"/>
                  </a:lnTo>
                  <a:lnTo>
                    <a:pt x="6663577" y="171861"/>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1" name="tx81"/>
            <p:cNvSpPr/>
            <p:nvPr/>
          </p:nvSpPr>
          <p:spPr>
            <a:xfrm>
              <a:off x="2688644"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2" name="tx82"/>
            <p:cNvSpPr/>
            <p:nvPr/>
          </p:nvSpPr>
          <p:spPr>
            <a:xfrm>
              <a:off x="4021359"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3" name="tx83"/>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4" name="tx84"/>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85" name="tx85"/>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6" name="tx86"/>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87" name="tx87"/>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89" name="tx89"/>
            <p:cNvSpPr/>
            <p:nvPr/>
          </p:nvSpPr>
          <p:spPr>
            <a:xfrm>
              <a:off x="775296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91" name="tx91"/>
            <p:cNvSpPr/>
            <p:nvPr/>
          </p:nvSpPr>
          <p:spPr>
            <a:xfrm>
              <a:off x="1298664" y="34033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2" name="tx92"/>
            <p:cNvSpPr/>
            <p:nvPr/>
          </p:nvSpPr>
          <p:spPr>
            <a:xfrm>
              <a:off x="2631380" y="33234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166.6</a:t>
              </a:r>
            </a:p>
          </p:txBody>
        </p:sp>
        <p:sp>
          <p:nvSpPr>
            <p:cNvPr id="93" name="tx93"/>
            <p:cNvSpPr/>
            <p:nvPr/>
          </p:nvSpPr>
          <p:spPr>
            <a:xfrm>
              <a:off x="3964096" y="32252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188.3</a:t>
              </a:r>
            </a:p>
          </p:txBody>
        </p:sp>
        <p:sp>
          <p:nvSpPr>
            <p:cNvPr id="94" name="tx94"/>
            <p:cNvSpPr/>
            <p:nvPr/>
          </p:nvSpPr>
          <p:spPr>
            <a:xfrm>
              <a:off x="5296811" y="32233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5" name="tx95"/>
            <p:cNvSpPr/>
            <p:nvPr/>
          </p:nvSpPr>
          <p:spPr>
            <a:xfrm>
              <a:off x="6362984" y="31779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198.8</a:t>
              </a:r>
            </a:p>
          </p:txBody>
        </p:sp>
        <p:sp>
          <p:nvSpPr>
            <p:cNvPr id="96" name="tx96"/>
            <p:cNvSpPr/>
            <p:nvPr/>
          </p:nvSpPr>
          <p:spPr>
            <a:xfrm>
              <a:off x="6629527" y="31233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210.9</a:t>
              </a:r>
            </a:p>
          </p:txBody>
        </p:sp>
        <p:sp>
          <p:nvSpPr>
            <p:cNvPr id="97" name="tx97"/>
            <p:cNvSpPr/>
            <p:nvPr/>
          </p:nvSpPr>
          <p:spPr>
            <a:xfrm>
              <a:off x="6896070" y="31034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215.3</a:t>
              </a:r>
            </a:p>
          </p:txBody>
        </p:sp>
        <p:sp>
          <p:nvSpPr>
            <p:cNvPr id="98" name="tx98"/>
            <p:cNvSpPr/>
            <p:nvPr/>
          </p:nvSpPr>
          <p:spPr>
            <a:xfrm>
              <a:off x="7162613" y="31652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201.6</a:t>
              </a:r>
            </a:p>
          </p:txBody>
        </p:sp>
        <p:sp>
          <p:nvSpPr>
            <p:cNvPr id="99" name="tx99"/>
            <p:cNvSpPr/>
            <p:nvPr/>
          </p:nvSpPr>
          <p:spPr>
            <a:xfrm>
              <a:off x="7429156" y="30515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100" name="tx100"/>
            <p:cNvSpPr/>
            <p:nvPr/>
          </p:nvSpPr>
          <p:spPr>
            <a:xfrm>
              <a:off x="7734876" y="301908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101" name="tx101"/>
            <p:cNvSpPr/>
            <p:nvPr/>
          </p:nvSpPr>
          <p:spPr>
            <a:xfrm>
              <a:off x="7962242" y="30019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237.8</a:t>
              </a:r>
            </a:p>
          </p:txBody>
        </p:sp>
        <p:sp>
          <p:nvSpPr>
            <p:cNvPr id="102" name="pl102"/>
            <p:cNvSpPr/>
            <p:nvPr/>
          </p:nvSpPr>
          <p:spPr>
            <a:xfrm>
              <a:off x="1416218" y="2063743"/>
              <a:ext cx="0" cy="1353407"/>
            </a:xfrm>
            <a:custGeom>
              <a:avLst/>
              <a:pathLst>
                <a:path w="0" h="1353407">
                  <a:moveTo>
                    <a:pt x="0" y="13534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1181546"/>
            </a:xfrm>
            <a:custGeom>
              <a:avLst/>
              <a:pathLst>
                <a:path w="0" h="1181546">
                  <a:moveTo>
                    <a:pt x="0" y="118154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1224511"/>
            </a:xfrm>
            <a:custGeom>
              <a:avLst/>
              <a:pathLst>
                <a:path w="0" h="1224511">
                  <a:moveTo>
                    <a:pt x="0" y="122451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1331925"/>
            </a:xfrm>
            <a:custGeom>
              <a:avLst/>
              <a:pathLst>
                <a:path w="0" h="1331925">
                  <a:moveTo>
                    <a:pt x="0" y="133192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1353407"/>
            </a:xfrm>
            <a:custGeom>
              <a:avLst/>
              <a:pathLst>
                <a:path w="0" h="1353407">
                  <a:moveTo>
                    <a:pt x="0" y="13534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1396373"/>
            </a:xfrm>
            <a:custGeom>
              <a:avLst/>
              <a:pathLst>
                <a:path w="0" h="1396373">
                  <a:moveTo>
                    <a:pt x="0" y="139637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1439338"/>
            </a:xfrm>
            <a:custGeom>
              <a:avLst/>
              <a:pathLst>
                <a:path w="0" h="1439338">
                  <a:moveTo>
                    <a:pt x="0" y="143933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1288959"/>
            </a:xfrm>
            <a:custGeom>
              <a:avLst/>
              <a:pathLst>
                <a:path w="0" h="1288959">
                  <a:moveTo>
                    <a:pt x="0" y="1288959"/>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1245994"/>
            </a:xfrm>
            <a:custGeom>
              <a:avLst/>
              <a:pathLst>
                <a:path w="0" h="1245994">
                  <a:moveTo>
                    <a:pt x="0" y="1245994"/>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1160063"/>
            </a:xfrm>
            <a:custGeom>
              <a:avLst/>
              <a:pathLst>
                <a:path w="0" h="1160063">
                  <a:moveTo>
                    <a:pt x="0" y="116006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052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a:t>
              </a:r>
            </a:p>
          </p:txBody>
        </p:sp>
        <p:sp>
          <p:nvSpPr>
            <p:cNvPr id="114" name="tx114"/>
            <p:cNvSpPr/>
            <p:nvPr/>
          </p:nvSpPr>
          <p:spPr>
            <a:xfrm>
              <a:off x="1324790" y="37161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15" name="tx115"/>
            <p:cNvSpPr/>
            <p:nvPr/>
          </p:nvSpPr>
          <p:spPr>
            <a:xfrm>
              <a:off x="2696682" y="397376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a:t>
              </a:r>
            </a:p>
          </p:txBody>
        </p:sp>
        <p:sp>
          <p:nvSpPr>
            <p:cNvPr id="116" name="tx116"/>
            <p:cNvSpPr/>
            <p:nvPr/>
          </p:nvSpPr>
          <p:spPr>
            <a:xfrm>
              <a:off x="2657505" y="3597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76.6</a:t>
              </a:r>
            </a:p>
          </p:txBody>
        </p:sp>
        <p:sp>
          <p:nvSpPr>
            <p:cNvPr id="117" name="tx117"/>
            <p:cNvSpPr/>
            <p:nvPr/>
          </p:nvSpPr>
          <p:spPr>
            <a:xfrm>
              <a:off x="3990221" y="39855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84.8</a:t>
              </a:r>
            </a:p>
          </p:txBody>
        </p:sp>
        <p:sp>
          <p:nvSpPr>
            <p:cNvPr id="118" name="tx118"/>
            <p:cNvSpPr/>
            <p:nvPr/>
          </p:nvSpPr>
          <p:spPr>
            <a:xfrm>
              <a:off x="3964096" y="35600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103.6</a:t>
              </a:r>
            </a:p>
          </p:txBody>
        </p:sp>
        <p:sp>
          <p:nvSpPr>
            <p:cNvPr id="119" name="tx119"/>
            <p:cNvSpPr/>
            <p:nvPr/>
          </p:nvSpPr>
          <p:spPr>
            <a:xfrm>
              <a:off x="5322937" y="39936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81.2</a:t>
              </a:r>
            </a:p>
          </p:txBody>
        </p:sp>
        <p:sp>
          <p:nvSpPr>
            <p:cNvPr id="120" name="tx120"/>
            <p:cNvSpPr/>
            <p:nvPr/>
          </p:nvSpPr>
          <p:spPr>
            <a:xfrm>
              <a:off x="5296811" y="35672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107.6</a:t>
              </a:r>
            </a:p>
          </p:txBody>
        </p:sp>
        <p:sp>
          <p:nvSpPr>
            <p:cNvPr id="121" name="tx121"/>
            <p:cNvSpPr/>
            <p:nvPr/>
          </p:nvSpPr>
          <p:spPr>
            <a:xfrm>
              <a:off x="6389109" y="40063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75.6</a:t>
              </a:r>
            </a:p>
          </p:txBody>
        </p:sp>
        <p:sp>
          <p:nvSpPr>
            <p:cNvPr id="122" name="tx122"/>
            <p:cNvSpPr/>
            <p:nvPr/>
          </p:nvSpPr>
          <p:spPr>
            <a:xfrm>
              <a:off x="6362984" y="35571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123.3</a:t>
              </a:r>
            </a:p>
          </p:txBody>
        </p:sp>
        <p:sp>
          <p:nvSpPr>
            <p:cNvPr id="123" name="tx123"/>
            <p:cNvSpPr/>
            <p:nvPr/>
          </p:nvSpPr>
          <p:spPr>
            <a:xfrm>
              <a:off x="6694829" y="400070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24" name="tx124"/>
            <p:cNvSpPr/>
            <p:nvPr/>
          </p:nvSpPr>
          <p:spPr>
            <a:xfrm>
              <a:off x="6629527" y="35243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132.9</a:t>
              </a:r>
            </a:p>
          </p:txBody>
        </p:sp>
        <p:sp>
          <p:nvSpPr>
            <p:cNvPr id="125" name="tx125"/>
            <p:cNvSpPr/>
            <p:nvPr/>
          </p:nvSpPr>
          <p:spPr>
            <a:xfrm>
              <a:off x="6922195" y="400703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75.4</a:t>
              </a:r>
            </a:p>
          </p:txBody>
        </p:sp>
        <p:sp>
          <p:nvSpPr>
            <p:cNvPr id="126" name="tx126"/>
            <p:cNvSpPr/>
            <p:nvPr/>
          </p:nvSpPr>
          <p:spPr>
            <a:xfrm>
              <a:off x="6896070" y="35204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139.9</a:t>
              </a:r>
            </a:p>
          </p:txBody>
        </p:sp>
        <p:sp>
          <p:nvSpPr>
            <p:cNvPr id="127" name="tx127"/>
            <p:cNvSpPr/>
            <p:nvPr/>
          </p:nvSpPr>
          <p:spPr>
            <a:xfrm>
              <a:off x="7188738" y="4026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66.5</a:t>
              </a:r>
            </a:p>
          </p:txBody>
        </p:sp>
        <p:sp>
          <p:nvSpPr>
            <p:cNvPr id="128" name="tx128"/>
            <p:cNvSpPr/>
            <p:nvPr/>
          </p:nvSpPr>
          <p:spPr>
            <a:xfrm>
              <a:off x="7162613" y="35712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135.1</a:t>
              </a:r>
            </a:p>
          </p:txBody>
        </p:sp>
        <p:sp>
          <p:nvSpPr>
            <p:cNvPr id="129" name="tx129"/>
            <p:cNvSpPr/>
            <p:nvPr/>
          </p:nvSpPr>
          <p:spPr>
            <a:xfrm>
              <a:off x="7455282" y="3972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90.7</a:t>
              </a:r>
            </a:p>
          </p:txBody>
        </p:sp>
        <p:sp>
          <p:nvSpPr>
            <p:cNvPr id="130" name="tx130"/>
            <p:cNvSpPr/>
            <p:nvPr/>
          </p:nvSpPr>
          <p:spPr>
            <a:xfrm>
              <a:off x="7429156" y="34597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136.1</a:t>
              </a:r>
            </a:p>
          </p:txBody>
        </p:sp>
        <p:sp>
          <p:nvSpPr>
            <p:cNvPr id="131" name="tx131"/>
            <p:cNvSpPr/>
            <p:nvPr/>
          </p:nvSpPr>
          <p:spPr>
            <a:xfrm>
              <a:off x="7721825" y="39549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98.3</a:t>
              </a:r>
            </a:p>
          </p:txBody>
        </p:sp>
        <p:sp>
          <p:nvSpPr>
            <p:cNvPr id="132" name="tx132"/>
            <p:cNvSpPr/>
            <p:nvPr/>
          </p:nvSpPr>
          <p:spPr>
            <a:xfrm>
              <a:off x="7695699" y="34264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135.7</a:t>
              </a:r>
            </a:p>
          </p:txBody>
        </p:sp>
        <p:sp>
          <p:nvSpPr>
            <p:cNvPr id="133" name="tx133"/>
            <p:cNvSpPr/>
            <p:nvPr/>
          </p:nvSpPr>
          <p:spPr>
            <a:xfrm>
              <a:off x="7962242" y="39298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109.4</a:t>
              </a:r>
            </a:p>
          </p:txBody>
        </p:sp>
        <p:sp>
          <p:nvSpPr>
            <p:cNvPr id="134" name="tx134"/>
            <p:cNvSpPr/>
            <p:nvPr/>
          </p:nvSpPr>
          <p:spPr>
            <a:xfrm>
              <a:off x="7962242" y="33928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128.4</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081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2564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0469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530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013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92005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87150"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61" name="rc161"/>
            <p:cNvSpPr/>
            <p:nvPr/>
          </p:nvSpPr>
          <p:spPr>
            <a:xfrm>
              <a:off x="4530442" y="5080163"/>
              <a:ext cx="201456" cy="201456"/>
            </a:xfrm>
            <a:prstGeom prst="rect">
              <a:avLst/>
            </a:prstGeom>
            <a:solidFill>
              <a:srgbClr val="1CABE2">
                <a:alpha val="100000"/>
              </a:srgbClr>
            </a:solidFill>
          </p:spPr>
          <p:txBody>
            <a:bodyPr/>
            <a:lstStyle/>
            <a:p/>
          </p:txBody>
        </p:sp>
        <p:sp>
          <p:nvSpPr>
            <p:cNvPr id="162" name="rc162"/>
            <p:cNvSpPr/>
            <p:nvPr/>
          </p:nvSpPr>
          <p:spPr>
            <a:xfrm>
              <a:off x="5751014" y="5080163"/>
              <a:ext cx="201456" cy="201456"/>
            </a:xfrm>
            <a:prstGeom prst="rect">
              <a:avLst/>
            </a:prstGeom>
            <a:solidFill>
              <a:srgbClr val="80BD41">
                <a:alpha val="100000"/>
              </a:srgbClr>
            </a:solidFill>
          </p:spPr>
          <p:txBody>
            <a:bodyPr/>
            <a:lstStyle/>
            <a:p/>
          </p:txBody>
        </p:sp>
        <p:sp>
          <p:nvSpPr>
            <p:cNvPr id="163" name="tx163"/>
            <p:cNvSpPr/>
            <p:nvPr/>
          </p:nvSpPr>
          <p:spPr>
            <a:xfrm>
              <a:off x="4810487"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4" name="tx164"/>
            <p:cNvSpPr/>
            <p:nvPr/>
          </p:nvSpPr>
          <p:spPr>
            <a:xfrm>
              <a:off x="6031059"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6" name="tx166"/>
            <p:cNvSpPr/>
            <p:nvPr/>
          </p:nvSpPr>
          <p:spPr>
            <a:xfrm>
              <a:off x="951100" y="1583315"/>
              <a:ext cx="279593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République centrafricaine, 2000-2025</a:t>
              </a:r>
            </a:p>
          </p:txBody>
        </p:sp>
        <p:sp>
          <p:nvSpPr>
            <p:cNvPr id="167" name="pl167"/>
            <p:cNvSpPr/>
            <p:nvPr/>
          </p:nvSpPr>
          <p:spPr>
            <a:xfrm>
              <a:off x="19875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3699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7524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1349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5173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6787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612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436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8261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086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296273" y="5840557"/>
              <a:ext cx="2089182" cy="124062"/>
            </a:xfrm>
            <a:prstGeom prst="rect">
              <a:avLst/>
            </a:prstGeom>
            <a:solidFill>
              <a:srgbClr val="80BD41">
                <a:alpha val="100000"/>
              </a:srgbClr>
            </a:solidFill>
          </p:spPr>
          <p:txBody>
            <a:bodyPr/>
            <a:lstStyle/>
            <a:p/>
          </p:txBody>
        </p:sp>
        <p:sp>
          <p:nvSpPr>
            <p:cNvPr id="182" name="rc182"/>
            <p:cNvSpPr/>
            <p:nvPr/>
          </p:nvSpPr>
          <p:spPr>
            <a:xfrm>
              <a:off x="3385455" y="5840557"/>
              <a:ext cx="3408607" cy="124062"/>
            </a:xfrm>
            <a:prstGeom prst="rect">
              <a:avLst/>
            </a:prstGeom>
            <a:solidFill>
              <a:srgbClr val="1CABE2">
                <a:alpha val="100000"/>
              </a:srgbClr>
            </a:solidFill>
          </p:spPr>
          <p:txBody>
            <a:bodyPr/>
            <a:lstStyle/>
            <a:p/>
          </p:txBody>
        </p:sp>
        <p:sp>
          <p:nvSpPr>
            <p:cNvPr id="183" name="rc183"/>
            <p:cNvSpPr/>
            <p:nvPr/>
          </p:nvSpPr>
          <p:spPr>
            <a:xfrm>
              <a:off x="1296273" y="5685479"/>
              <a:ext cx="2717374" cy="124062"/>
            </a:xfrm>
            <a:prstGeom prst="rect">
              <a:avLst/>
            </a:prstGeom>
            <a:solidFill>
              <a:srgbClr val="80BD41">
                <a:alpha val="100000"/>
              </a:srgbClr>
            </a:solidFill>
          </p:spPr>
          <p:txBody>
            <a:bodyPr/>
            <a:lstStyle/>
            <a:p/>
          </p:txBody>
        </p:sp>
        <p:sp>
          <p:nvSpPr>
            <p:cNvPr id="184" name="rc184"/>
            <p:cNvSpPr/>
            <p:nvPr/>
          </p:nvSpPr>
          <p:spPr>
            <a:xfrm>
              <a:off x="4013648" y="5685479"/>
              <a:ext cx="3752288" cy="124062"/>
            </a:xfrm>
            <a:prstGeom prst="rect">
              <a:avLst/>
            </a:prstGeom>
            <a:solidFill>
              <a:srgbClr val="1CABE2">
                <a:alpha val="100000"/>
              </a:srgbClr>
            </a:solidFill>
          </p:spPr>
          <p:txBody>
            <a:bodyPr/>
            <a:lstStyle/>
            <a:p/>
          </p:txBody>
        </p:sp>
        <p:sp>
          <p:nvSpPr>
            <p:cNvPr id="185" name="rc185"/>
            <p:cNvSpPr/>
            <p:nvPr/>
          </p:nvSpPr>
          <p:spPr>
            <a:xfrm>
              <a:off x="1296273" y="5530401"/>
              <a:ext cx="3024558" cy="124062"/>
            </a:xfrm>
            <a:prstGeom prst="rect">
              <a:avLst/>
            </a:prstGeom>
            <a:solidFill>
              <a:srgbClr val="80BD41">
                <a:alpha val="100000"/>
              </a:srgbClr>
            </a:solidFill>
          </p:spPr>
          <p:txBody>
            <a:bodyPr/>
            <a:lstStyle/>
            <a:p/>
          </p:txBody>
        </p:sp>
        <p:sp>
          <p:nvSpPr>
            <p:cNvPr id="186" name="rc186"/>
            <p:cNvSpPr/>
            <p:nvPr/>
          </p:nvSpPr>
          <p:spPr>
            <a:xfrm>
              <a:off x="4320832" y="5530401"/>
              <a:ext cx="3550448" cy="124062"/>
            </a:xfrm>
            <a:prstGeom prst="rect">
              <a:avLst/>
            </a:prstGeom>
            <a:solidFill>
              <a:srgbClr val="1CABE2">
                <a:alpha val="100000"/>
              </a:srgbClr>
            </a:solidFill>
          </p:spPr>
          <p:txBody>
            <a:bodyPr/>
            <a:lstStyle/>
            <a:p/>
          </p:txBody>
        </p:sp>
        <p:sp>
          <p:nvSpPr>
            <p:cNvPr id="187" name="tx187"/>
            <p:cNvSpPr/>
            <p:nvPr/>
          </p:nvSpPr>
          <p:spPr>
            <a:xfrm>
              <a:off x="692427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198.8</a:t>
              </a:r>
            </a:p>
          </p:txBody>
        </p:sp>
        <p:sp>
          <p:nvSpPr>
            <p:cNvPr id="188" name="tx188"/>
            <p:cNvSpPr/>
            <p:nvPr/>
          </p:nvSpPr>
          <p:spPr>
            <a:xfrm>
              <a:off x="7992956" y="5704318"/>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89" name="tx189"/>
            <p:cNvSpPr/>
            <p:nvPr/>
          </p:nvSpPr>
          <p:spPr>
            <a:xfrm>
              <a:off x="805505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237.8</a:t>
              </a:r>
            </a:p>
          </p:txBody>
        </p:sp>
        <p:sp>
          <p:nvSpPr>
            <p:cNvPr id="190" name="tx190"/>
            <p:cNvSpPr/>
            <p:nvPr/>
          </p:nvSpPr>
          <p:spPr>
            <a:xfrm>
              <a:off x="223537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75.6</a:t>
              </a:r>
            </a:p>
          </p:txBody>
        </p:sp>
        <p:sp>
          <p:nvSpPr>
            <p:cNvPr id="191" name="tx191"/>
            <p:cNvSpPr/>
            <p:nvPr/>
          </p:nvSpPr>
          <p:spPr>
            <a:xfrm>
              <a:off x="4954121"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123.3</a:t>
              </a:r>
            </a:p>
          </p:txBody>
        </p:sp>
        <p:sp>
          <p:nvSpPr>
            <p:cNvPr id="192" name="tx192"/>
            <p:cNvSpPr/>
            <p:nvPr/>
          </p:nvSpPr>
          <p:spPr>
            <a:xfrm>
              <a:off x="2549467"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98.3</a:t>
              </a:r>
            </a:p>
          </p:txBody>
        </p:sp>
        <p:sp>
          <p:nvSpPr>
            <p:cNvPr id="193" name="tx193"/>
            <p:cNvSpPr/>
            <p:nvPr/>
          </p:nvSpPr>
          <p:spPr>
            <a:xfrm>
              <a:off x="5754153"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135.7</a:t>
              </a:r>
            </a:p>
          </p:txBody>
        </p:sp>
        <p:sp>
          <p:nvSpPr>
            <p:cNvPr id="194" name="tx194"/>
            <p:cNvSpPr/>
            <p:nvPr/>
          </p:nvSpPr>
          <p:spPr>
            <a:xfrm>
              <a:off x="2672914"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109.4</a:t>
              </a:r>
            </a:p>
          </p:txBody>
        </p:sp>
        <p:sp>
          <p:nvSpPr>
            <p:cNvPr id="195" name="tx195"/>
            <p:cNvSpPr/>
            <p:nvPr/>
          </p:nvSpPr>
          <p:spPr>
            <a:xfrm>
              <a:off x="5960417"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128.4</a:t>
              </a:r>
            </a:p>
          </p:txBody>
        </p:sp>
        <p:sp>
          <p:nvSpPr>
            <p:cNvPr id="196" name="tx19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7" name="tx19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8" name="tx19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9" name="tx19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00" name="tx200"/>
            <p:cNvSpPr/>
            <p:nvPr/>
          </p:nvSpPr>
          <p:spPr>
            <a:xfrm>
              <a:off x="260104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1" name="tx201"/>
            <p:cNvSpPr/>
            <p:nvPr/>
          </p:nvSpPr>
          <p:spPr>
            <a:xfrm>
              <a:off x="394466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2" name="tx202"/>
            <p:cNvSpPr/>
            <p:nvPr/>
          </p:nvSpPr>
          <p:spPr>
            <a:xfrm>
              <a:off x="532712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3" name="tx203"/>
            <p:cNvSpPr/>
            <p:nvPr/>
          </p:nvSpPr>
          <p:spPr>
            <a:xfrm>
              <a:off x="670959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4" name="tx204"/>
            <p:cNvSpPr/>
            <p:nvPr/>
          </p:nvSpPr>
          <p:spPr>
            <a:xfrm>
              <a:off x="809206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5" name="tx205"/>
            <p:cNvSpPr/>
            <p:nvPr/>
          </p:nvSpPr>
          <p:spPr>
            <a:xfrm>
              <a:off x="4006567"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6" name="tx206"/>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7" name="tx207"/>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 taux de couverture du DTP3 en 2025 (46 %) était supérieur à celui de 2019 (38 %).
Le nombre d’enfants vaccinés par le DTP3 a augmenté de 45 % par rapport à 2019.
Le nombre de nourrissons survivants a augmenté d’environ 20 %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10" name=""/>
          <p:cNvGrpSpPr/>
          <p:nvPr/>
        </p:nvGrpSpPr>
        <p:grpSpPr>
          <a:xfrm>
            <a:off x="292608" y="1005840"/>
            <a:ext cx="8595360" cy="28575"/>
            <a:chOff x="292608" y="1005840"/>
            <a:chExt cx="8595360" cy="28575"/>
          </a:xfrm>
        </p:grpSpPr>
        <p:sp>
          <p:nvSpPr>
            <p:cNvPr id="2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9098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54894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1069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6648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2228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2095753"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425751"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4755749"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5952747"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6617746"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6883746"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149745"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415745"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681745"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7947744"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1" name="pl21"/>
            <p:cNvSpPr/>
            <p:nvPr/>
          </p:nvSpPr>
          <p:spPr>
            <a:xfrm>
              <a:off x="966584" y="376996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2" name="pl22"/>
            <p:cNvSpPr/>
            <p:nvPr/>
          </p:nvSpPr>
          <p:spPr>
            <a:xfrm>
              <a:off x="966584" y="332792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3" name="pl23"/>
            <p:cNvSpPr/>
            <p:nvPr/>
          </p:nvSpPr>
          <p:spPr>
            <a:xfrm>
              <a:off x="966584" y="288588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4" name="pl24"/>
            <p:cNvSpPr/>
            <p:nvPr/>
          </p:nvSpPr>
          <p:spPr>
            <a:xfrm>
              <a:off x="966584" y="24438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5" name="pl25"/>
            <p:cNvSpPr/>
            <p:nvPr/>
          </p:nvSpPr>
          <p:spPr>
            <a:xfrm>
              <a:off x="966584" y="20017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6" name="pl26"/>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311054" y="3790716"/>
              <a:ext cx="239399" cy="421292"/>
            </a:xfrm>
            <a:prstGeom prst="rect">
              <a:avLst/>
            </a:prstGeom>
            <a:solidFill>
              <a:srgbClr val="E2231A">
                <a:alpha val="90196"/>
              </a:srgbClr>
            </a:solidFill>
          </p:spPr>
          <p:txBody>
            <a:bodyPr/>
            <a:lstStyle/>
            <a:p/>
          </p:txBody>
        </p:sp>
        <p:sp>
          <p:nvSpPr>
            <p:cNvPr id="38" name="rc38"/>
            <p:cNvSpPr/>
            <p:nvPr/>
          </p:nvSpPr>
          <p:spPr>
            <a:xfrm>
              <a:off x="1577053" y="3775165"/>
              <a:ext cx="239399" cy="436843"/>
            </a:xfrm>
            <a:prstGeom prst="rect">
              <a:avLst/>
            </a:prstGeom>
            <a:solidFill>
              <a:srgbClr val="E2231A">
                <a:alpha val="90196"/>
              </a:srgbClr>
            </a:solidFill>
          </p:spPr>
          <p:txBody>
            <a:bodyPr/>
            <a:lstStyle/>
            <a:p/>
          </p:txBody>
        </p:sp>
        <p:sp>
          <p:nvSpPr>
            <p:cNvPr id="39" name="rc39"/>
            <p:cNvSpPr/>
            <p:nvPr/>
          </p:nvSpPr>
          <p:spPr>
            <a:xfrm>
              <a:off x="1843053" y="3818260"/>
              <a:ext cx="239399" cy="393749"/>
            </a:xfrm>
            <a:prstGeom prst="rect">
              <a:avLst/>
            </a:prstGeom>
            <a:solidFill>
              <a:srgbClr val="E2231A">
                <a:alpha val="90196"/>
              </a:srgbClr>
            </a:solidFill>
          </p:spPr>
          <p:txBody>
            <a:bodyPr/>
            <a:lstStyle/>
            <a:p/>
          </p:txBody>
        </p:sp>
        <p:sp>
          <p:nvSpPr>
            <p:cNvPr id="40" name="rc40"/>
            <p:cNvSpPr/>
            <p:nvPr/>
          </p:nvSpPr>
          <p:spPr>
            <a:xfrm>
              <a:off x="2109053" y="3854353"/>
              <a:ext cx="239399" cy="357656"/>
            </a:xfrm>
            <a:prstGeom prst="rect">
              <a:avLst/>
            </a:prstGeom>
            <a:solidFill>
              <a:srgbClr val="E2231A">
                <a:alpha val="90196"/>
              </a:srgbClr>
            </a:solidFill>
          </p:spPr>
          <p:txBody>
            <a:bodyPr/>
            <a:lstStyle/>
            <a:p/>
          </p:txBody>
        </p:sp>
        <p:sp>
          <p:nvSpPr>
            <p:cNvPr id="41" name="rc41"/>
            <p:cNvSpPr/>
            <p:nvPr/>
          </p:nvSpPr>
          <p:spPr>
            <a:xfrm>
              <a:off x="2375052" y="3890194"/>
              <a:ext cx="239399" cy="321815"/>
            </a:xfrm>
            <a:prstGeom prst="rect">
              <a:avLst/>
            </a:prstGeom>
            <a:solidFill>
              <a:srgbClr val="E2231A">
                <a:alpha val="90196"/>
              </a:srgbClr>
            </a:solidFill>
          </p:spPr>
          <p:txBody>
            <a:bodyPr/>
            <a:lstStyle/>
            <a:p/>
          </p:txBody>
        </p:sp>
        <p:sp>
          <p:nvSpPr>
            <p:cNvPr id="42" name="rc42"/>
            <p:cNvSpPr/>
            <p:nvPr/>
          </p:nvSpPr>
          <p:spPr>
            <a:xfrm>
              <a:off x="2641052" y="3932135"/>
              <a:ext cx="239399" cy="279874"/>
            </a:xfrm>
            <a:prstGeom prst="rect">
              <a:avLst/>
            </a:prstGeom>
            <a:solidFill>
              <a:srgbClr val="E2231A">
                <a:alpha val="90196"/>
              </a:srgbClr>
            </a:solidFill>
          </p:spPr>
          <p:txBody>
            <a:bodyPr/>
            <a:lstStyle/>
            <a:p/>
          </p:txBody>
        </p:sp>
        <p:sp>
          <p:nvSpPr>
            <p:cNvPr id="43" name="rc43"/>
            <p:cNvSpPr/>
            <p:nvPr/>
          </p:nvSpPr>
          <p:spPr>
            <a:xfrm>
              <a:off x="2907052" y="3915425"/>
              <a:ext cx="239399" cy="296583"/>
            </a:xfrm>
            <a:prstGeom prst="rect">
              <a:avLst/>
            </a:prstGeom>
            <a:solidFill>
              <a:srgbClr val="E2231A">
                <a:alpha val="90196"/>
              </a:srgbClr>
            </a:solidFill>
          </p:spPr>
          <p:txBody>
            <a:bodyPr/>
            <a:lstStyle/>
            <a:p/>
          </p:txBody>
        </p:sp>
        <p:sp>
          <p:nvSpPr>
            <p:cNvPr id="44" name="rc44"/>
            <p:cNvSpPr/>
            <p:nvPr/>
          </p:nvSpPr>
          <p:spPr>
            <a:xfrm>
              <a:off x="3173051" y="3893655"/>
              <a:ext cx="239399" cy="318354"/>
            </a:xfrm>
            <a:prstGeom prst="rect">
              <a:avLst/>
            </a:prstGeom>
            <a:solidFill>
              <a:srgbClr val="E2231A">
                <a:alpha val="90196"/>
              </a:srgbClr>
            </a:solidFill>
          </p:spPr>
          <p:txBody>
            <a:bodyPr/>
            <a:lstStyle/>
            <a:p/>
          </p:txBody>
        </p:sp>
        <p:sp>
          <p:nvSpPr>
            <p:cNvPr id="45" name="rc45"/>
            <p:cNvSpPr/>
            <p:nvPr/>
          </p:nvSpPr>
          <p:spPr>
            <a:xfrm>
              <a:off x="3439051" y="3876212"/>
              <a:ext cx="239399" cy="335797"/>
            </a:xfrm>
            <a:prstGeom prst="rect">
              <a:avLst/>
            </a:prstGeom>
            <a:solidFill>
              <a:srgbClr val="E2231A">
                <a:alpha val="90196"/>
              </a:srgbClr>
            </a:solidFill>
          </p:spPr>
          <p:txBody>
            <a:bodyPr/>
            <a:lstStyle/>
            <a:p/>
          </p:txBody>
        </p:sp>
        <p:sp>
          <p:nvSpPr>
            <p:cNvPr id="46" name="rc46"/>
            <p:cNvSpPr/>
            <p:nvPr/>
          </p:nvSpPr>
          <p:spPr>
            <a:xfrm>
              <a:off x="3705050" y="3888545"/>
              <a:ext cx="239399" cy="323464"/>
            </a:xfrm>
            <a:prstGeom prst="rect">
              <a:avLst/>
            </a:prstGeom>
            <a:solidFill>
              <a:srgbClr val="E2231A">
                <a:alpha val="90196"/>
              </a:srgbClr>
            </a:solidFill>
          </p:spPr>
          <p:txBody>
            <a:bodyPr/>
            <a:lstStyle/>
            <a:p/>
          </p:txBody>
        </p:sp>
        <p:sp>
          <p:nvSpPr>
            <p:cNvPr id="47" name="rc47"/>
            <p:cNvSpPr/>
            <p:nvPr/>
          </p:nvSpPr>
          <p:spPr>
            <a:xfrm>
              <a:off x="3971050" y="3820700"/>
              <a:ext cx="239399" cy="391309"/>
            </a:xfrm>
            <a:prstGeom prst="rect">
              <a:avLst/>
            </a:prstGeom>
            <a:solidFill>
              <a:srgbClr val="E2231A">
                <a:alpha val="90196"/>
              </a:srgbClr>
            </a:solidFill>
          </p:spPr>
          <p:txBody>
            <a:bodyPr/>
            <a:lstStyle/>
            <a:p/>
          </p:txBody>
        </p:sp>
        <p:sp>
          <p:nvSpPr>
            <p:cNvPr id="48" name="rc48"/>
            <p:cNvSpPr/>
            <p:nvPr/>
          </p:nvSpPr>
          <p:spPr>
            <a:xfrm>
              <a:off x="4237050" y="3775152"/>
              <a:ext cx="239399" cy="436857"/>
            </a:xfrm>
            <a:prstGeom prst="rect">
              <a:avLst/>
            </a:prstGeom>
            <a:solidFill>
              <a:srgbClr val="E2231A">
                <a:alpha val="90196"/>
              </a:srgbClr>
            </a:solidFill>
          </p:spPr>
          <p:txBody>
            <a:bodyPr/>
            <a:lstStyle/>
            <a:p/>
          </p:txBody>
        </p:sp>
        <p:sp>
          <p:nvSpPr>
            <p:cNvPr id="49" name="rc49"/>
            <p:cNvSpPr/>
            <p:nvPr/>
          </p:nvSpPr>
          <p:spPr>
            <a:xfrm>
              <a:off x="4503049" y="3762797"/>
              <a:ext cx="239399" cy="449212"/>
            </a:xfrm>
            <a:prstGeom prst="rect">
              <a:avLst/>
            </a:prstGeom>
            <a:solidFill>
              <a:srgbClr val="E2231A">
                <a:alpha val="90196"/>
              </a:srgbClr>
            </a:solidFill>
          </p:spPr>
          <p:txBody>
            <a:bodyPr/>
            <a:lstStyle/>
            <a:p/>
          </p:txBody>
        </p:sp>
        <p:sp>
          <p:nvSpPr>
            <p:cNvPr id="50" name="rc50"/>
            <p:cNvSpPr/>
            <p:nvPr/>
          </p:nvSpPr>
          <p:spPr>
            <a:xfrm>
              <a:off x="4769049" y="3567529"/>
              <a:ext cx="239399" cy="644479"/>
            </a:xfrm>
            <a:prstGeom prst="rect">
              <a:avLst/>
            </a:prstGeom>
            <a:solidFill>
              <a:srgbClr val="E2231A">
                <a:alpha val="90196"/>
              </a:srgbClr>
            </a:solidFill>
          </p:spPr>
          <p:txBody>
            <a:bodyPr/>
            <a:lstStyle/>
            <a:p/>
          </p:txBody>
        </p:sp>
        <p:sp>
          <p:nvSpPr>
            <p:cNvPr id="51" name="rc51"/>
            <p:cNvSpPr/>
            <p:nvPr/>
          </p:nvSpPr>
          <p:spPr>
            <a:xfrm>
              <a:off x="5035049" y="3764291"/>
              <a:ext cx="239399" cy="447718"/>
            </a:xfrm>
            <a:prstGeom prst="rect">
              <a:avLst/>
            </a:prstGeom>
            <a:solidFill>
              <a:srgbClr val="E2231A">
                <a:alpha val="90196"/>
              </a:srgbClr>
            </a:solidFill>
          </p:spPr>
          <p:txBody>
            <a:bodyPr/>
            <a:lstStyle/>
            <a:p/>
          </p:txBody>
        </p:sp>
        <p:sp>
          <p:nvSpPr>
            <p:cNvPr id="52" name="rc52"/>
            <p:cNvSpPr/>
            <p:nvPr/>
          </p:nvSpPr>
          <p:spPr>
            <a:xfrm>
              <a:off x="5301048" y="3761391"/>
              <a:ext cx="239399" cy="450617"/>
            </a:xfrm>
            <a:prstGeom prst="rect">
              <a:avLst/>
            </a:prstGeom>
            <a:solidFill>
              <a:srgbClr val="E2231A">
                <a:alpha val="90196"/>
              </a:srgbClr>
            </a:solidFill>
          </p:spPr>
          <p:txBody>
            <a:bodyPr/>
            <a:lstStyle/>
            <a:p/>
          </p:txBody>
        </p:sp>
        <p:sp>
          <p:nvSpPr>
            <p:cNvPr id="53" name="rc53"/>
            <p:cNvSpPr/>
            <p:nvPr/>
          </p:nvSpPr>
          <p:spPr>
            <a:xfrm>
              <a:off x="5567048" y="3744293"/>
              <a:ext cx="239399" cy="467716"/>
            </a:xfrm>
            <a:prstGeom prst="rect">
              <a:avLst/>
            </a:prstGeom>
            <a:solidFill>
              <a:srgbClr val="E2231A">
                <a:alpha val="90196"/>
              </a:srgbClr>
            </a:solidFill>
          </p:spPr>
          <p:txBody>
            <a:bodyPr/>
            <a:lstStyle/>
            <a:p/>
          </p:txBody>
        </p:sp>
        <p:sp>
          <p:nvSpPr>
            <p:cNvPr id="54" name="rc54"/>
            <p:cNvSpPr/>
            <p:nvPr/>
          </p:nvSpPr>
          <p:spPr>
            <a:xfrm>
              <a:off x="5833047" y="3700938"/>
              <a:ext cx="239399" cy="511071"/>
            </a:xfrm>
            <a:prstGeom prst="rect">
              <a:avLst/>
            </a:prstGeom>
            <a:solidFill>
              <a:srgbClr val="E2231A">
                <a:alpha val="90196"/>
              </a:srgbClr>
            </a:solidFill>
          </p:spPr>
          <p:txBody>
            <a:bodyPr/>
            <a:lstStyle/>
            <a:p/>
          </p:txBody>
        </p:sp>
        <p:sp>
          <p:nvSpPr>
            <p:cNvPr id="55" name="rc55"/>
            <p:cNvSpPr/>
            <p:nvPr/>
          </p:nvSpPr>
          <p:spPr>
            <a:xfrm>
              <a:off x="6099047" y="3668028"/>
              <a:ext cx="239399" cy="543981"/>
            </a:xfrm>
            <a:prstGeom prst="rect">
              <a:avLst/>
            </a:prstGeom>
            <a:solidFill>
              <a:srgbClr val="E2231A">
                <a:alpha val="90196"/>
              </a:srgbClr>
            </a:solidFill>
          </p:spPr>
          <p:txBody>
            <a:bodyPr/>
            <a:lstStyle/>
            <a:p/>
          </p:txBody>
        </p:sp>
        <p:sp>
          <p:nvSpPr>
            <p:cNvPr id="56" name="rc56"/>
            <p:cNvSpPr/>
            <p:nvPr/>
          </p:nvSpPr>
          <p:spPr>
            <a:xfrm>
              <a:off x="6365047" y="3658281"/>
              <a:ext cx="239399" cy="553728"/>
            </a:xfrm>
            <a:prstGeom prst="rect">
              <a:avLst/>
            </a:prstGeom>
            <a:solidFill>
              <a:srgbClr val="E2231A">
                <a:alpha val="90196"/>
              </a:srgbClr>
            </a:solidFill>
          </p:spPr>
          <p:txBody>
            <a:bodyPr/>
            <a:lstStyle/>
            <a:p/>
          </p:txBody>
        </p:sp>
        <p:sp>
          <p:nvSpPr>
            <p:cNvPr id="57" name="rc57"/>
            <p:cNvSpPr/>
            <p:nvPr/>
          </p:nvSpPr>
          <p:spPr>
            <a:xfrm>
              <a:off x="6631046" y="3615332"/>
              <a:ext cx="239399" cy="596677"/>
            </a:xfrm>
            <a:prstGeom prst="rect">
              <a:avLst/>
            </a:prstGeom>
            <a:solidFill>
              <a:srgbClr val="E2231A">
                <a:alpha val="90196"/>
              </a:srgbClr>
            </a:solidFill>
          </p:spPr>
          <p:txBody>
            <a:bodyPr/>
            <a:lstStyle/>
            <a:p/>
          </p:txBody>
        </p:sp>
        <p:sp>
          <p:nvSpPr>
            <p:cNvPr id="58" name="rc58"/>
            <p:cNvSpPr/>
            <p:nvPr/>
          </p:nvSpPr>
          <p:spPr>
            <a:xfrm>
              <a:off x="6897046" y="3583841"/>
              <a:ext cx="239399" cy="628168"/>
            </a:xfrm>
            <a:prstGeom prst="rect">
              <a:avLst/>
            </a:prstGeom>
            <a:solidFill>
              <a:srgbClr val="E2231A">
                <a:alpha val="90196"/>
              </a:srgbClr>
            </a:solidFill>
          </p:spPr>
          <p:txBody>
            <a:bodyPr/>
            <a:lstStyle/>
            <a:p/>
          </p:txBody>
        </p:sp>
        <p:sp>
          <p:nvSpPr>
            <p:cNvPr id="59" name="rc59"/>
            <p:cNvSpPr/>
            <p:nvPr/>
          </p:nvSpPr>
          <p:spPr>
            <a:xfrm>
              <a:off x="7163045" y="3605916"/>
              <a:ext cx="239399" cy="606092"/>
            </a:xfrm>
            <a:prstGeom prst="rect">
              <a:avLst/>
            </a:prstGeom>
            <a:solidFill>
              <a:srgbClr val="E2231A">
                <a:alpha val="90196"/>
              </a:srgbClr>
            </a:solidFill>
          </p:spPr>
          <p:txBody>
            <a:bodyPr/>
            <a:lstStyle/>
            <a:p/>
          </p:txBody>
        </p:sp>
        <p:sp>
          <p:nvSpPr>
            <p:cNvPr id="60" name="rc60"/>
            <p:cNvSpPr/>
            <p:nvPr/>
          </p:nvSpPr>
          <p:spPr>
            <a:xfrm>
              <a:off x="7429045" y="3600430"/>
              <a:ext cx="239399" cy="611578"/>
            </a:xfrm>
            <a:prstGeom prst="rect">
              <a:avLst/>
            </a:prstGeom>
            <a:solidFill>
              <a:srgbClr val="E2231A">
                <a:alpha val="90196"/>
              </a:srgbClr>
            </a:solidFill>
          </p:spPr>
          <p:txBody>
            <a:bodyPr/>
            <a:lstStyle/>
            <a:p/>
          </p:txBody>
        </p:sp>
        <p:sp>
          <p:nvSpPr>
            <p:cNvPr id="61" name="rc61"/>
            <p:cNvSpPr/>
            <p:nvPr/>
          </p:nvSpPr>
          <p:spPr>
            <a:xfrm>
              <a:off x="7695045" y="3601752"/>
              <a:ext cx="239399" cy="610256"/>
            </a:xfrm>
            <a:prstGeom prst="rect">
              <a:avLst/>
            </a:prstGeom>
            <a:solidFill>
              <a:srgbClr val="E2231A">
                <a:alpha val="90196"/>
              </a:srgbClr>
            </a:solidFill>
          </p:spPr>
          <p:txBody>
            <a:bodyPr/>
            <a:lstStyle/>
            <a:p/>
          </p:txBody>
        </p:sp>
        <p:sp>
          <p:nvSpPr>
            <p:cNvPr id="62" name="rc62"/>
            <p:cNvSpPr/>
            <p:nvPr/>
          </p:nvSpPr>
          <p:spPr>
            <a:xfrm>
              <a:off x="7961044" y="3623368"/>
              <a:ext cx="239399" cy="588641"/>
            </a:xfrm>
            <a:prstGeom prst="rect">
              <a:avLst/>
            </a:prstGeom>
            <a:solidFill>
              <a:srgbClr val="E2231A">
                <a:alpha val="90196"/>
              </a:srgbClr>
            </a:solidFill>
          </p:spPr>
          <p:txBody>
            <a:bodyPr/>
            <a:lstStyle/>
            <a:p/>
          </p:txBody>
        </p:sp>
        <p:sp>
          <p:nvSpPr>
            <p:cNvPr id="63" name="pl63"/>
            <p:cNvSpPr/>
            <p:nvPr/>
          </p:nvSpPr>
          <p:spPr>
            <a:xfrm>
              <a:off x="1430754" y="2880084"/>
              <a:ext cx="6649990" cy="794858"/>
            </a:xfrm>
            <a:custGeom>
              <a:avLst/>
              <a:pathLst>
                <a:path w="6649990" h="794858">
                  <a:moveTo>
                    <a:pt x="0" y="558549"/>
                  </a:moveTo>
                  <a:lnTo>
                    <a:pt x="265999" y="580031"/>
                  </a:lnTo>
                  <a:lnTo>
                    <a:pt x="531999" y="429653"/>
                  </a:lnTo>
                  <a:lnTo>
                    <a:pt x="797998" y="279274"/>
                  </a:lnTo>
                  <a:lnTo>
                    <a:pt x="1063998" y="150378"/>
                  </a:lnTo>
                  <a:lnTo>
                    <a:pt x="1329998" y="0"/>
                  </a:lnTo>
                  <a:lnTo>
                    <a:pt x="1595997" y="21482"/>
                  </a:lnTo>
                  <a:lnTo>
                    <a:pt x="1861997" y="64447"/>
                  </a:lnTo>
                  <a:lnTo>
                    <a:pt x="2127996" y="85930"/>
                  </a:lnTo>
                  <a:lnTo>
                    <a:pt x="2393996" y="128895"/>
                  </a:lnTo>
                  <a:lnTo>
                    <a:pt x="2659996" y="193343"/>
                  </a:lnTo>
                  <a:lnTo>
                    <a:pt x="2925995" y="279274"/>
                  </a:lnTo>
                  <a:lnTo>
                    <a:pt x="3191995" y="300757"/>
                  </a:lnTo>
                  <a:lnTo>
                    <a:pt x="3457995" y="794858"/>
                  </a:lnTo>
                  <a:lnTo>
                    <a:pt x="3723994" y="322239"/>
                  </a:lnTo>
                  <a:lnTo>
                    <a:pt x="3989994" y="343722"/>
                  </a:lnTo>
                  <a:lnTo>
                    <a:pt x="4255993" y="365205"/>
                  </a:lnTo>
                  <a:lnTo>
                    <a:pt x="4521993" y="451135"/>
                  </a:lnTo>
                  <a:lnTo>
                    <a:pt x="4787993" y="494101"/>
                  </a:lnTo>
                  <a:lnTo>
                    <a:pt x="5053992" y="537066"/>
                  </a:lnTo>
                  <a:lnTo>
                    <a:pt x="5319992" y="558549"/>
                  </a:lnTo>
                  <a:lnTo>
                    <a:pt x="5585991" y="601514"/>
                  </a:lnTo>
                  <a:lnTo>
                    <a:pt x="5851991" y="644479"/>
                  </a:lnTo>
                  <a:lnTo>
                    <a:pt x="6117991" y="494101"/>
                  </a:lnTo>
                  <a:lnTo>
                    <a:pt x="6383990" y="451135"/>
                  </a:lnTo>
                  <a:lnTo>
                    <a:pt x="6649990" y="386687"/>
                  </a:lnTo>
                </a:path>
              </a:pathLst>
            </a:custGeom>
            <a:ln w="27101" cap="flat">
              <a:solidFill>
                <a:srgbClr val="3283FE">
                  <a:alpha val="100000"/>
                </a:srgbClr>
              </a:solidFill>
              <a:prstDash val="solid"/>
              <a:round/>
            </a:ln>
          </p:spPr>
          <p:txBody>
            <a:bodyPr/>
            <a:lstStyle/>
            <a:p/>
          </p:txBody>
        </p:sp>
        <p:sp>
          <p:nvSpPr>
            <p:cNvPr id="64" name="tx64"/>
            <p:cNvSpPr/>
            <p:nvPr/>
          </p:nvSpPr>
          <p:spPr>
            <a:xfrm>
              <a:off x="1360416" y="325559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36</a:t>
              </a:r>
            </a:p>
          </p:txBody>
        </p:sp>
        <p:sp>
          <p:nvSpPr>
            <p:cNvPr id="65" name="tx65"/>
            <p:cNvSpPr/>
            <p:nvPr/>
          </p:nvSpPr>
          <p:spPr>
            <a:xfrm>
              <a:off x="2690414"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6" name="tx66"/>
            <p:cNvSpPr/>
            <p:nvPr/>
          </p:nvSpPr>
          <p:spPr>
            <a:xfrm>
              <a:off x="4020412"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67" name="tx67"/>
            <p:cNvSpPr/>
            <p:nvPr/>
          </p:nvSpPr>
          <p:spPr>
            <a:xfrm>
              <a:off x="5350410" y="30408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46</a:t>
              </a:r>
            </a:p>
          </p:txBody>
        </p:sp>
        <p:sp>
          <p:nvSpPr>
            <p:cNvPr id="68" name="tx68"/>
            <p:cNvSpPr/>
            <p:nvPr/>
          </p:nvSpPr>
          <p:spPr>
            <a:xfrm>
              <a:off x="6414408" y="323411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37</a:t>
              </a:r>
            </a:p>
          </p:txBody>
        </p:sp>
        <p:sp>
          <p:nvSpPr>
            <p:cNvPr id="69" name="tx69"/>
            <p:cNvSpPr/>
            <p:nvPr/>
          </p:nvSpPr>
          <p:spPr>
            <a:xfrm>
              <a:off x="6680408" y="325559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36</a:t>
              </a:r>
            </a:p>
          </p:txBody>
        </p:sp>
        <p:sp>
          <p:nvSpPr>
            <p:cNvPr id="70" name="tx70"/>
            <p:cNvSpPr/>
            <p:nvPr/>
          </p:nvSpPr>
          <p:spPr>
            <a:xfrm>
              <a:off x="6946408" y="329855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34</a:t>
              </a:r>
            </a:p>
          </p:txBody>
        </p:sp>
        <p:sp>
          <p:nvSpPr>
            <p:cNvPr id="71" name="tx71"/>
            <p:cNvSpPr/>
            <p:nvPr/>
          </p:nvSpPr>
          <p:spPr>
            <a:xfrm>
              <a:off x="7212407" y="334152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32</a:t>
              </a:r>
            </a:p>
          </p:txBody>
        </p:sp>
        <p:sp>
          <p:nvSpPr>
            <p:cNvPr id="72" name="tx72"/>
            <p:cNvSpPr/>
            <p:nvPr/>
          </p:nvSpPr>
          <p:spPr>
            <a:xfrm>
              <a:off x="7478407" y="319114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39</a:t>
              </a:r>
            </a:p>
          </p:txBody>
        </p:sp>
        <p:sp>
          <p:nvSpPr>
            <p:cNvPr id="73" name="tx73"/>
            <p:cNvSpPr/>
            <p:nvPr/>
          </p:nvSpPr>
          <p:spPr>
            <a:xfrm>
              <a:off x="7744407" y="31497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41</a:t>
              </a:r>
            </a:p>
          </p:txBody>
        </p:sp>
        <p:sp>
          <p:nvSpPr>
            <p:cNvPr id="74" name="tx74"/>
            <p:cNvSpPr/>
            <p:nvPr/>
          </p:nvSpPr>
          <p:spPr>
            <a:xfrm>
              <a:off x="8010406" y="308570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44</a:t>
              </a:r>
            </a:p>
          </p:txBody>
        </p:sp>
        <p:sp>
          <p:nvSpPr>
            <p:cNvPr id="75" name="tx75"/>
            <p:cNvSpPr/>
            <p:nvPr/>
          </p:nvSpPr>
          <p:spPr>
            <a:xfrm>
              <a:off x="1370464" y="3960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76" name="tx76"/>
            <p:cNvSpPr/>
            <p:nvPr/>
          </p:nvSpPr>
          <p:spPr>
            <a:xfrm>
              <a:off x="2700462" y="40315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77" name="tx77"/>
            <p:cNvSpPr/>
            <p:nvPr/>
          </p:nvSpPr>
          <p:spPr>
            <a:xfrm>
              <a:off x="4030460" y="39759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78" name="tx78"/>
            <p:cNvSpPr/>
            <p:nvPr/>
          </p:nvSpPr>
          <p:spPr>
            <a:xfrm>
              <a:off x="5330313" y="39462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79" name="tx79"/>
            <p:cNvSpPr/>
            <p:nvPr/>
          </p:nvSpPr>
          <p:spPr>
            <a:xfrm>
              <a:off x="6394312" y="38947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80" name="tx80"/>
            <p:cNvSpPr/>
            <p:nvPr/>
          </p:nvSpPr>
          <p:spPr>
            <a:xfrm>
              <a:off x="6660311" y="38731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81" name="tx81"/>
            <p:cNvSpPr/>
            <p:nvPr/>
          </p:nvSpPr>
          <p:spPr>
            <a:xfrm>
              <a:off x="6926311" y="385880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2" name="tx82"/>
            <p:cNvSpPr/>
            <p:nvPr/>
          </p:nvSpPr>
          <p:spPr>
            <a:xfrm>
              <a:off x="7192311" y="38684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83" name="tx83"/>
            <p:cNvSpPr/>
            <p:nvPr/>
          </p:nvSpPr>
          <p:spPr>
            <a:xfrm>
              <a:off x="7458310" y="38657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84" name="tx84"/>
            <p:cNvSpPr/>
            <p:nvPr/>
          </p:nvSpPr>
          <p:spPr>
            <a:xfrm>
              <a:off x="7724310" y="386638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85" name="tx85"/>
            <p:cNvSpPr/>
            <p:nvPr/>
          </p:nvSpPr>
          <p:spPr>
            <a:xfrm>
              <a:off x="7990310" y="387719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86" name="tx86"/>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7" name="tx87"/>
            <p:cNvSpPr/>
            <p:nvPr/>
          </p:nvSpPr>
          <p:spPr>
            <a:xfrm>
              <a:off x="577692" y="371785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88" name="tx88"/>
            <p:cNvSpPr/>
            <p:nvPr/>
          </p:nvSpPr>
          <p:spPr>
            <a:xfrm>
              <a:off x="577692" y="327581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89" name="tx89"/>
            <p:cNvSpPr/>
            <p:nvPr/>
          </p:nvSpPr>
          <p:spPr>
            <a:xfrm>
              <a:off x="577692" y="2833700"/>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90" name="tx90"/>
            <p:cNvSpPr/>
            <p:nvPr/>
          </p:nvSpPr>
          <p:spPr>
            <a:xfrm>
              <a:off x="577692" y="23917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1" name="tx91"/>
            <p:cNvSpPr/>
            <p:nvPr/>
          </p:nvSpPr>
          <p:spPr>
            <a:xfrm>
              <a:off x="577692" y="19496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2" name="tx9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4" name="tx9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5" name="tx9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6" name="tx9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7" name="tx9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9" name="tx9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0" name="tx10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1" name="tx10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2" name="tx10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3" name="tx10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4" name="tx10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5" name="tx10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9" name="tx109"/>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0" name="pl110"/>
            <p:cNvSpPr/>
            <p:nvPr/>
          </p:nvSpPr>
          <p:spPr>
            <a:xfrm>
              <a:off x="3852643"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1" name="tx111"/>
            <p:cNvSpPr/>
            <p:nvPr/>
          </p:nvSpPr>
          <p:spPr>
            <a:xfrm>
              <a:off x="4119742"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2" name="rc112"/>
            <p:cNvSpPr/>
            <p:nvPr/>
          </p:nvSpPr>
          <p:spPr>
            <a:xfrm>
              <a:off x="4795230" y="5080163"/>
              <a:ext cx="201456" cy="201456"/>
            </a:xfrm>
            <a:prstGeom prst="rect">
              <a:avLst/>
            </a:prstGeom>
            <a:solidFill>
              <a:srgbClr val="E2231A">
                <a:alpha val="90196"/>
              </a:srgbClr>
            </a:solidFill>
          </p:spPr>
          <p:txBody>
            <a:bodyPr/>
            <a:lstStyle/>
            <a:p/>
          </p:txBody>
        </p:sp>
        <p:sp>
          <p:nvSpPr>
            <p:cNvPr id="113" name="tx113"/>
            <p:cNvSpPr/>
            <p:nvPr/>
          </p:nvSpPr>
          <p:spPr>
            <a:xfrm>
              <a:off x="507527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4" name="tx114"/>
            <p:cNvSpPr/>
            <p:nvPr/>
          </p:nvSpPr>
          <p:spPr>
            <a:xfrm>
              <a:off x="966584"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5" name="tx115"/>
            <p:cNvSpPr/>
            <p:nvPr/>
          </p:nvSpPr>
          <p:spPr>
            <a:xfrm>
              <a:off x="966584" y="1583315"/>
              <a:ext cx="279593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République centrafricaine, 2000-2025</a:t>
              </a:r>
            </a:p>
          </p:txBody>
        </p:sp>
        <p:sp>
          <p:nvSpPr>
            <p:cNvPr id="116" name="pl116"/>
            <p:cNvSpPr/>
            <p:nvPr/>
          </p:nvSpPr>
          <p:spPr>
            <a:xfrm>
              <a:off x="25586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50538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75490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0" name="pl120"/>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1" name="pl121"/>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2" name="pl122"/>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062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3014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311054" y="5840557"/>
              <a:ext cx="6251223" cy="124062"/>
            </a:xfrm>
            <a:prstGeom prst="rect">
              <a:avLst/>
            </a:prstGeom>
            <a:solidFill>
              <a:srgbClr val="E2231A">
                <a:alpha val="100000"/>
              </a:srgbClr>
            </a:solidFill>
          </p:spPr>
          <p:txBody>
            <a:bodyPr/>
            <a:lstStyle/>
            <a:p/>
          </p:txBody>
        </p:sp>
        <p:sp>
          <p:nvSpPr>
            <p:cNvPr id="126" name="rc126"/>
            <p:cNvSpPr/>
            <p:nvPr/>
          </p:nvSpPr>
          <p:spPr>
            <a:xfrm>
              <a:off x="1311054" y="5685479"/>
              <a:ext cx="6889390" cy="124062"/>
            </a:xfrm>
            <a:prstGeom prst="rect">
              <a:avLst/>
            </a:prstGeom>
            <a:solidFill>
              <a:srgbClr val="E2231A">
                <a:alpha val="100000"/>
              </a:srgbClr>
            </a:solidFill>
          </p:spPr>
          <p:txBody>
            <a:bodyPr/>
            <a:lstStyle/>
            <a:p/>
          </p:txBody>
        </p:sp>
        <p:sp>
          <p:nvSpPr>
            <p:cNvPr id="127" name="rc127"/>
            <p:cNvSpPr/>
            <p:nvPr/>
          </p:nvSpPr>
          <p:spPr>
            <a:xfrm>
              <a:off x="1311054" y="5530401"/>
              <a:ext cx="6645361" cy="124062"/>
            </a:xfrm>
            <a:prstGeom prst="rect">
              <a:avLst/>
            </a:prstGeom>
            <a:solidFill>
              <a:srgbClr val="E2231A">
                <a:alpha val="100000"/>
              </a:srgbClr>
            </a:solidFill>
          </p:spPr>
          <p:txBody>
            <a:bodyPr/>
            <a:lstStyle/>
            <a:p/>
          </p:txBody>
        </p:sp>
        <p:sp>
          <p:nvSpPr>
            <p:cNvPr id="128" name="tx128"/>
            <p:cNvSpPr/>
            <p:nvPr/>
          </p:nvSpPr>
          <p:spPr>
            <a:xfrm>
              <a:off x="4291984"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125.3</a:t>
              </a:r>
            </a:p>
          </p:txBody>
        </p:sp>
        <p:sp>
          <p:nvSpPr>
            <p:cNvPr id="129" name="tx129"/>
            <p:cNvSpPr/>
            <p:nvPr/>
          </p:nvSpPr>
          <p:spPr>
            <a:xfrm>
              <a:off x="4611068"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138.1</a:t>
              </a:r>
            </a:p>
          </p:txBody>
        </p:sp>
        <p:sp>
          <p:nvSpPr>
            <p:cNvPr id="130" name="tx130"/>
            <p:cNvSpPr/>
            <p:nvPr/>
          </p:nvSpPr>
          <p:spPr>
            <a:xfrm>
              <a:off x="4489053"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133.2</a:t>
              </a:r>
            </a:p>
          </p:txBody>
        </p:sp>
        <p:sp>
          <p:nvSpPr>
            <p:cNvPr id="131" name="tx131"/>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368194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6" name="tx136"/>
            <p:cNvSpPr/>
            <p:nvPr/>
          </p:nvSpPr>
          <p:spPr>
            <a:xfrm>
              <a:off x="613828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7" name="tx137"/>
            <p:cNvSpPr/>
            <p:nvPr/>
          </p:nvSpPr>
          <p:spPr>
            <a:xfrm>
              <a:off x="3319458"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38" name="tx138"/>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9" name="tx139"/>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atteint 44 %. Ce chiffre est supérieur à celui de 2019, où la couverture vaccinale était de 37 %.
133 000 enfants n’ont pas reçu leur première dose de vaccin contre la rougeole dans le cadre du calendrier de vaccination systématique.
En 2025, la République centrafricaine n'a pas organisé de deuxième campagne de vaccination contre la rougeole (MCV2).</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La couverture vaccinale contre le MCV1 est passée de 41 % en 2024 à 44 % en 2025, un taux inférieur aux 95 % nécessaires pour prévenir les épidémies, laissant ainsi 133 000 enfants sans aucune protection contre la rougeole.</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661005"/>
              <a:ext cx="3397293" cy="776522"/>
            </a:xfrm>
            <a:custGeom>
              <a:avLst/>
              <a:pathLst>
                <a:path w="3397293" h="776522">
                  <a:moveTo>
                    <a:pt x="0" y="545664"/>
                  </a:moveTo>
                  <a:lnTo>
                    <a:pt x="135891" y="566651"/>
                  </a:lnTo>
                  <a:lnTo>
                    <a:pt x="271783" y="419741"/>
                  </a:lnTo>
                  <a:lnTo>
                    <a:pt x="407675" y="272832"/>
                  </a:lnTo>
                  <a:lnTo>
                    <a:pt x="543566" y="146909"/>
                  </a:lnTo>
                  <a:lnTo>
                    <a:pt x="679458" y="0"/>
                  </a:lnTo>
                  <a:lnTo>
                    <a:pt x="815350" y="20987"/>
                  </a:lnTo>
                  <a:lnTo>
                    <a:pt x="951242" y="62961"/>
                  </a:lnTo>
                  <a:lnTo>
                    <a:pt x="1087133" y="83948"/>
                  </a:lnTo>
                  <a:lnTo>
                    <a:pt x="1223025" y="125922"/>
                  </a:lnTo>
                  <a:lnTo>
                    <a:pt x="1358917" y="188883"/>
                  </a:lnTo>
                  <a:lnTo>
                    <a:pt x="1494809" y="272832"/>
                  </a:lnTo>
                  <a:lnTo>
                    <a:pt x="1630700" y="293819"/>
                  </a:lnTo>
                  <a:lnTo>
                    <a:pt x="1766592" y="776522"/>
                  </a:lnTo>
                  <a:lnTo>
                    <a:pt x="1902484" y="314806"/>
                  </a:lnTo>
                  <a:lnTo>
                    <a:pt x="2038375" y="335793"/>
                  </a:lnTo>
                  <a:lnTo>
                    <a:pt x="2174267" y="356780"/>
                  </a:lnTo>
                  <a:lnTo>
                    <a:pt x="2310159" y="440728"/>
                  </a:lnTo>
                  <a:lnTo>
                    <a:pt x="2446051" y="482703"/>
                  </a:lnTo>
                  <a:lnTo>
                    <a:pt x="2581942" y="524677"/>
                  </a:lnTo>
                  <a:lnTo>
                    <a:pt x="2717834" y="545664"/>
                  </a:lnTo>
                  <a:lnTo>
                    <a:pt x="2853726" y="587638"/>
                  </a:lnTo>
                  <a:lnTo>
                    <a:pt x="2989618" y="629612"/>
                  </a:lnTo>
                  <a:lnTo>
                    <a:pt x="3125509" y="482703"/>
                  </a:lnTo>
                  <a:lnTo>
                    <a:pt x="3261401" y="440728"/>
                  </a:lnTo>
                  <a:lnTo>
                    <a:pt x="3397293" y="37776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35083"/>
              <a:ext cx="3397293" cy="566651"/>
            </a:xfrm>
            <a:custGeom>
              <a:avLst/>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661005"/>
              <a:ext cx="3397293" cy="776522"/>
            </a:xfrm>
            <a:custGeom>
              <a:avLst/>
              <a:pathLst>
                <a:path w="3397293" h="776522">
                  <a:moveTo>
                    <a:pt x="0" y="545664"/>
                  </a:moveTo>
                  <a:lnTo>
                    <a:pt x="135891" y="566651"/>
                  </a:lnTo>
                  <a:lnTo>
                    <a:pt x="271783" y="419741"/>
                  </a:lnTo>
                  <a:lnTo>
                    <a:pt x="407675" y="272832"/>
                  </a:lnTo>
                  <a:lnTo>
                    <a:pt x="543566" y="146909"/>
                  </a:lnTo>
                  <a:lnTo>
                    <a:pt x="679458" y="0"/>
                  </a:lnTo>
                  <a:lnTo>
                    <a:pt x="815350" y="20987"/>
                  </a:lnTo>
                  <a:lnTo>
                    <a:pt x="951242" y="62961"/>
                  </a:lnTo>
                  <a:lnTo>
                    <a:pt x="1087133" y="83948"/>
                  </a:lnTo>
                  <a:lnTo>
                    <a:pt x="1223025" y="125922"/>
                  </a:lnTo>
                  <a:lnTo>
                    <a:pt x="1358917" y="188883"/>
                  </a:lnTo>
                  <a:lnTo>
                    <a:pt x="1494809" y="272832"/>
                  </a:lnTo>
                  <a:lnTo>
                    <a:pt x="1630700" y="293819"/>
                  </a:lnTo>
                  <a:lnTo>
                    <a:pt x="1766592" y="776522"/>
                  </a:lnTo>
                  <a:lnTo>
                    <a:pt x="1902484" y="314806"/>
                  </a:lnTo>
                  <a:lnTo>
                    <a:pt x="2038375" y="335793"/>
                  </a:lnTo>
                  <a:lnTo>
                    <a:pt x="2174267" y="356780"/>
                  </a:lnTo>
                  <a:lnTo>
                    <a:pt x="2310159" y="440728"/>
                  </a:lnTo>
                  <a:lnTo>
                    <a:pt x="2446051" y="482703"/>
                  </a:lnTo>
                  <a:lnTo>
                    <a:pt x="2581942" y="524677"/>
                  </a:lnTo>
                  <a:lnTo>
                    <a:pt x="2717834" y="545664"/>
                  </a:lnTo>
                  <a:lnTo>
                    <a:pt x="2853726" y="587638"/>
                  </a:lnTo>
                  <a:lnTo>
                    <a:pt x="2989618" y="629612"/>
                  </a:lnTo>
                  <a:lnTo>
                    <a:pt x="3125509" y="482703"/>
                  </a:lnTo>
                  <a:lnTo>
                    <a:pt x="3261401" y="440728"/>
                  </a:lnTo>
                  <a:lnTo>
                    <a:pt x="3397293" y="37776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385148"/>
            </a:xfrm>
            <a:custGeom>
              <a:avLst/>
              <a:pathLst>
                <a:path w="0" h="1385148">
                  <a:moveTo>
                    <a:pt x="0" y="0"/>
                  </a:moveTo>
                  <a:lnTo>
                    <a:pt x="0" y="138514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839483"/>
            </a:xfrm>
            <a:custGeom>
              <a:avLst/>
              <a:pathLst>
                <a:path w="0" h="839483">
                  <a:moveTo>
                    <a:pt x="0" y="0"/>
                  </a:moveTo>
                  <a:lnTo>
                    <a:pt x="0" y="8394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028367"/>
            </a:xfrm>
            <a:custGeom>
              <a:avLst/>
              <a:pathLst>
                <a:path w="0" h="1028367">
                  <a:moveTo>
                    <a:pt x="0" y="0"/>
                  </a:moveTo>
                  <a:lnTo>
                    <a:pt x="0" y="102836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175277"/>
            </a:xfrm>
            <a:custGeom>
              <a:avLst/>
              <a:pathLst>
                <a:path w="0" h="1175277">
                  <a:moveTo>
                    <a:pt x="0" y="0"/>
                  </a:moveTo>
                  <a:lnTo>
                    <a:pt x="0" y="117527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364161"/>
            </a:xfrm>
            <a:custGeom>
              <a:avLst/>
              <a:pathLst>
                <a:path w="0" h="1364161">
                  <a:moveTo>
                    <a:pt x="0" y="0"/>
                  </a:moveTo>
                  <a:lnTo>
                    <a:pt x="0" y="136416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280212"/>
            </a:xfrm>
            <a:custGeom>
              <a:avLst/>
              <a:pathLst>
                <a:path w="0" h="1280212">
                  <a:moveTo>
                    <a:pt x="0" y="0"/>
                  </a:moveTo>
                  <a:lnTo>
                    <a:pt x="0" y="12802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217251"/>
            </a:xfrm>
            <a:custGeom>
              <a:avLst/>
              <a:pathLst>
                <a:path w="0" h="1217251">
                  <a:moveTo>
                    <a:pt x="0" y="0"/>
                  </a:moveTo>
                  <a:lnTo>
                    <a:pt x="0" y="1217251"/>
                  </a:lnTo>
                </a:path>
              </a:pathLst>
            </a:custGeom>
            <a:ln w="13550" cap="flat">
              <a:solidFill>
                <a:srgbClr val="0058AB">
                  <a:alpha val="100000"/>
                </a:srgbClr>
              </a:solidFill>
              <a:prstDash val="dot"/>
              <a:round/>
            </a:ln>
          </p:spPr>
          <p:txBody>
            <a:bodyPr/>
            <a:lstStyle/>
            <a:p/>
          </p:txBody>
        </p:sp>
        <p:sp>
          <p:nvSpPr>
            <p:cNvPr id="32" name="pl32"/>
            <p:cNvSpPr/>
            <p:nvPr/>
          </p:nvSpPr>
          <p:spPr>
            <a:xfrm>
              <a:off x="1120965" y="2661005"/>
              <a:ext cx="3397293" cy="776522"/>
            </a:xfrm>
            <a:custGeom>
              <a:avLst/>
              <a:pathLst>
                <a:path w="3397293" h="776522">
                  <a:moveTo>
                    <a:pt x="0" y="545664"/>
                  </a:moveTo>
                  <a:lnTo>
                    <a:pt x="135891" y="566651"/>
                  </a:lnTo>
                  <a:lnTo>
                    <a:pt x="271783" y="419741"/>
                  </a:lnTo>
                  <a:lnTo>
                    <a:pt x="407675" y="272832"/>
                  </a:lnTo>
                  <a:lnTo>
                    <a:pt x="543566" y="146909"/>
                  </a:lnTo>
                  <a:lnTo>
                    <a:pt x="679458" y="0"/>
                  </a:lnTo>
                  <a:lnTo>
                    <a:pt x="815350" y="20987"/>
                  </a:lnTo>
                  <a:lnTo>
                    <a:pt x="951242" y="62961"/>
                  </a:lnTo>
                  <a:lnTo>
                    <a:pt x="1087133" y="83948"/>
                  </a:lnTo>
                  <a:lnTo>
                    <a:pt x="1223025" y="125922"/>
                  </a:lnTo>
                  <a:lnTo>
                    <a:pt x="1358917" y="188883"/>
                  </a:lnTo>
                  <a:lnTo>
                    <a:pt x="1494809" y="272832"/>
                  </a:lnTo>
                  <a:lnTo>
                    <a:pt x="1630700" y="293819"/>
                  </a:lnTo>
                  <a:lnTo>
                    <a:pt x="1766592" y="776522"/>
                  </a:lnTo>
                  <a:lnTo>
                    <a:pt x="1902484" y="314806"/>
                  </a:lnTo>
                  <a:lnTo>
                    <a:pt x="2038375" y="335793"/>
                  </a:lnTo>
                  <a:lnTo>
                    <a:pt x="2174267" y="356780"/>
                  </a:lnTo>
                  <a:lnTo>
                    <a:pt x="2310159" y="440728"/>
                  </a:lnTo>
                  <a:lnTo>
                    <a:pt x="2446051" y="482703"/>
                  </a:lnTo>
                  <a:lnTo>
                    <a:pt x="2581942" y="524677"/>
                  </a:lnTo>
                  <a:lnTo>
                    <a:pt x="2717834" y="545664"/>
                  </a:lnTo>
                  <a:lnTo>
                    <a:pt x="2853726" y="587638"/>
                  </a:lnTo>
                  <a:lnTo>
                    <a:pt x="2989618" y="629612"/>
                  </a:lnTo>
                  <a:lnTo>
                    <a:pt x="3125509" y="482703"/>
                  </a:lnTo>
                  <a:lnTo>
                    <a:pt x="3261401" y="440728"/>
                  </a:lnTo>
                  <a:lnTo>
                    <a:pt x="3397293" y="37776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5" name="tx35"/>
            <p:cNvSpPr/>
            <p:nvPr/>
          </p:nvSpPr>
          <p:spPr>
            <a:xfrm>
              <a:off x="2419592"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8" name="tx38"/>
            <p:cNvSpPr/>
            <p:nvPr/>
          </p:nvSpPr>
          <p:spPr>
            <a:xfrm>
              <a:off x="4322076"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39" name="tx39"/>
            <p:cNvSpPr/>
            <p:nvPr/>
          </p:nvSpPr>
          <p:spPr>
            <a:xfrm>
              <a:off x="4457968" y="16927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13096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3096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7384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83629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98063" y="4860781"/>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60" name="tx60"/>
            <p:cNvSpPr/>
            <p:nvPr/>
          </p:nvSpPr>
          <p:spPr>
            <a:xfrm>
              <a:off x="334094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103396"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913495" y="1405479"/>
              <a:ext cx="381223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République centrafricaine, 2000-2025</a:t>
              </a:r>
            </a:p>
          </p:txBody>
        </p:sp>
        <p:sp>
          <p:nvSpPr>
            <p:cNvPr id="63" name="pl63"/>
            <p:cNvSpPr/>
            <p:nvPr/>
          </p:nvSpPr>
          <p:spPr>
            <a:xfrm>
              <a:off x="5267799" y="34393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92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453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128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0658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88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32059"/>
              <a:ext cx="3397293" cy="1381946"/>
            </a:xfrm>
            <a:custGeom>
              <a:avLst/>
              <a:pathLst>
                <a:path w="3397293" h="1381946">
                  <a:moveTo>
                    <a:pt x="0" y="971097"/>
                  </a:moveTo>
                  <a:lnTo>
                    <a:pt x="135891" y="1008447"/>
                  </a:lnTo>
                  <a:lnTo>
                    <a:pt x="271783" y="746998"/>
                  </a:lnTo>
                  <a:lnTo>
                    <a:pt x="407675" y="485548"/>
                  </a:lnTo>
                  <a:lnTo>
                    <a:pt x="543566" y="261449"/>
                  </a:lnTo>
                  <a:lnTo>
                    <a:pt x="679458" y="0"/>
                  </a:lnTo>
                  <a:lnTo>
                    <a:pt x="815350" y="37349"/>
                  </a:lnTo>
                  <a:lnTo>
                    <a:pt x="951242" y="112049"/>
                  </a:lnTo>
                  <a:lnTo>
                    <a:pt x="1087133" y="149399"/>
                  </a:lnTo>
                  <a:lnTo>
                    <a:pt x="1223025" y="224099"/>
                  </a:lnTo>
                  <a:lnTo>
                    <a:pt x="1358917" y="336149"/>
                  </a:lnTo>
                  <a:lnTo>
                    <a:pt x="1494809" y="485548"/>
                  </a:lnTo>
                  <a:lnTo>
                    <a:pt x="1630700" y="522898"/>
                  </a:lnTo>
                  <a:lnTo>
                    <a:pt x="1766592" y="1381946"/>
                  </a:lnTo>
                  <a:lnTo>
                    <a:pt x="1902484" y="560248"/>
                  </a:lnTo>
                  <a:lnTo>
                    <a:pt x="2038375" y="597598"/>
                  </a:lnTo>
                  <a:lnTo>
                    <a:pt x="2174267" y="634948"/>
                  </a:lnTo>
                  <a:lnTo>
                    <a:pt x="2310159" y="784348"/>
                  </a:lnTo>
                  <a:lnTo>
                    <a:pt x="2446051" y="859048"/>
                  </a:lnTo>
                  <a:lnTo>
                    <a:pt x="2581942" y="933747"/>
                  </a:lnTo>
                  <a:lnTo>
                    <a:pt x="2717834" y="971097"/>
                  </a:lnTo>
                  <a:lnTo>
                    <a:pt x="2853726" y="1045797"/>
                  </a:lnTo>
                  <a:lnTo>
                    <a:pt x="2989618" y="1120497"/>
                  </a:lnTo>
                  <a:lnTo>
                    <a:pt x="3125509" y="859048"/>
                  </a:lnTo>
                  <a:lnTo>
                    <a:pt x="3261401" y="784348"/>
                  </a:lnTo>
                  <a:lnTo>
                    <a:pt x="3397293" y="672298"/>
                  </a:lnTo>
                </a:path>
              </a:pathLst>
            </a:custGeom>
            <a:ln w="27101" cap="flat">
              <a:solidFill>
                <a:srgbClr val="0058AB">
                  <a:alpha val="100000"/>
                </a:srgbClr>
              </a:solidFill>
              <a:prstDash val="solid"/>
              <a:round/>
            </a:ln>
          </p:spPr>
          <p:txBody>
            <a:bodyPr/>
            <a:lstStyle/>
            <a:p/>
          </p:txBody>
        </p:sp>
        <p:sp>
          <p:nvSpPr>
            <p:cNvPr id="77" name="pl77"/>
            <p:cNvSpPr/>
            <p:nvPr/>
          </p:nvSpPr>
          <p:spPr>
            <a:xfrm>
              <a:off x="5437664" y="3065807"/>
              <a:ext cx="3397293" cy="560248"/>
            </a:xfrm>
            <a:custGeom>
              <a:avLst/>
              <a:pathLst>
                <a:path w="3397293" h="560248">
                  <a:moveTo>
                    <a:pt x="0" y="560248"/>
                  </a:moveTo>
                  <a:lnTo>
                    <a:pt x="135891" y="522898"/>
                  </a:lnTo>
                  <a:lnTo>
                    <a:pt x="271783" y="522898"/>
                  </a:lnTo>
                  <a:lnTo>
                    <a:pt x="407675" y="485548"/>
                  </a:lnTo>
                  <a:lnTo>
                    <a:pt x="543566" y="410849"/>
                  </a:lnTo>
                  <a:lnTo>
                    <a:pt x="679458" y="336149"/>
                  </a:lnTo>
                  <a:lnTo>
                    <a:pt x="815350" y="261449"/>
                  </a:lnTo>
                  <a:lnTo>
                    <a:pt x="951242" y="261449"/>
                  </a:lnTo>
                  <a:lnTo>
                    <a:pt x="1087133" y="186749"/>
                  </a:lnTo>
                  <a:lnTo>
                    <a:pt x="1223025" y="112049"/>
                  </a:lnTo>
                  <a:lnTo>
                    <a:pt x="1358917" y="74699"/>
                  </a:lnTo>
                  <a:lnTo>
                    <a:pt x="1494809" y="74699"/>
                  </a:lnTo>
                  <a:lnTo>
                    <a:pt x="1630700" y="74699"/>
                  </a:lnTo>
                  <a:lnTo>
                    <a:pt x="1766592" y="74699"/>
                  </a:lnTo>
                  <a:lnTo>
                    <a:pt x="1902484" y="74699"/>
                  </a:lnTo>
                  <a:lnTo>
                    <a:pt x="2038375" y="74699"/>
                  </a:lnTo>
                  <a:lnTo>
                    <a:pt x="2174267" y="37349"/>
                  </a:lnTo>
                  <a:lnTo>
                    <a:pt x="2310159" y="37349"/>
                  </a:lnTo>
                  <a:lnTo>
                    <a:pt x="2446051" y="0"/>
                  </a:lnTo>
                  <a:lnTo>
                    <a:pt x="2581942" y="0"/>
                  </a:lnTo>
                  <a:lnTo>
                    <a:pt x="2717834" y="112049"/>
                  </a:lnTo>
                  <a:lnTo>
                    <a:pt x="2853726" y="186749"/>
                  </a:lnTo>
                  <a:lnTo>
                    <a:pt x="2989618" y="112049"/>
                  </a:lnTo>
                  <a:lnTo>
                    <a:pt x="3125509" y="112049"/>
                  </a:lnTo>
                  <a:lnTo>
                    <a:pt x="3261401" y="74699"/>
                  </a:lnTo>
                  <a:lnTo>
                    <a:pt x="3397293" y="7469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953758"/>
              <a:ext cx="3397293" cy="1008447"/>
            </a:xfrm>
            <a:custGeom>
              <a:avLst/>
              <a:pathLst>
                <a:path w="3397293" h="1008447">
                  <a:moveTo>
                    <a:pt x="0" y="1008447"/>
                  </a:moveTo>
                  <a:lnTo>
                    <a:pt x="135891" y="933747"/>
                  </a:lnTo>
                  <a:lnTo>
                    <a:pt x="271783" y="896397"/>
                  </a:lnTo>
                  <a:lnTo>
                    <a:pt x="407675" y="746998"/>
                  </a:lnTo>
                  <a:lnTo>
                    <a:pt x="543566" y="597598"/>
                  </a:lnTo>
                  <a:lnTo>
                    <a:pt x="679458" y="448198"/>
                  </a:lnTo>
                  <a:lnTo>
                    <a:pt x="815350" y="373499"/>
                  </a:lnTo>
                  <a:lnTo>
                    <a:pt x="951242" y="373499"/>
                  </a:lnTo>
                  <a:lnTo>
                    <a:pt x="1087133" y="224099"/>
                  </a:lnTo>
                  <a:lnTo>
                    <a:pt x="1223025" y="0"/>
                  </a:lnTo>
                  <a:lnTo>
                    <a:pt x="1358917" y="112049"/>
                  </a:lnTo>
                  <a:lnTo>
                    <a:pt x="1494809" y="224099"/>
                  </a:lnTo>
                  <a:lnTo>
                    <a:pt x="1630700" y="261449"/>
                  </a:lnTo>
                  <a:lnTo>
                    <a:pt x="1766592" y="261449"/>
                  </a:lnTo>
                  <a:lnTo>
                    <a:pt x="1902484" y="298799"/>
                  </a:lnTo>
                  <a:lnTo>
                    <a:pt x="2038375" y="298799"/>
                  </a:lnTo>
                  <a:lnTo>
                    <a:pt x="2174267" y="224099"/>
                  </a:lnTo>
                  <a:lnTo>
                    <a:pt x="2310159" y="149399"/>
                  </a:lnTo>
                  <a:lnTo>
                    <a:pt x="2446051" y="149399"/>
                  </a:lnTo>
                  <a:lnTo>
                    <a:pt x="2581942" y="112049"/>
                  </a:lnTo>
                  <a:lnTo>
                    <a:pt x="2717834" y="149399"/>
                  </a:lnTo>
                  <a:lnTo>
                    <a:pt x="2853726" y="298799"/>
                  </a:lnTo>
                  <a:lnTo>
                    <a:pt x="2989618" y="298799"/>
                  </a:lnTo>
                  <a:lnTo>
                    <a:pt x="3125509" y="224099"/>
                  </a:lnTo>
                  <a:lnTo>
                    <a:pt x="3261401" y="112049"/>
                  </a:lnTo>
                  <a:lnTo>
                    <a:pt x="3397293" y="149399"/>
                  </a:lnTo>
                </a:path>
              </a:pathLst>
            </a:custGeom>
            <a:ln w="27101" cap="flat">
              <a:solidFill>
                <a:srgbClr val="961A49">
                  <a:alpha val="100000"/>
                </a:srgbClr>
              </a:solidFill>
              <a:prstDash val="solid"/>
              <a:round/>
            </a:ln>
          </p:spPr>
          <p:txBody>
            <a:bodyPr/>
            <a:lstStyle/>
            <a:p/>
          </p:txBody>
        </p:sp>
        <p:sp>
          <p:nvSpPr>
            <p:cNvPr id="79" name="pl79"/>
            <p:cNvSpPr/>
            <p:nvPr/>
          </p:nvSpPr>
          <p:spPr>
            <a:xfrm>
              <a:off x="5437664" y="306580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32059"/>
              <a:ext cx="3397293" cy="1381946"/>
            </a:xfrm>
            <a:custGeom>
              <a:avLst/>
              <a:pathLst>
                <a:path w="3397293" h="1381946">
                  <a:moveTo>
                    <a:pt x="0" y="971097"/>
                  </a:moveTo>
                  <a:lnTo>
                    <a:pt x="135891" y="1008447"/>
                  </a:lnTo>
                  <a:lnTo>
                    <a:pt x="271783" y="746998"/>
                  </a:lnTo>
                  <a:lnTo>
                    <a:pt x="407675" y="485548"/>
                  </a:lnTo>
                  <a:lnTo>
                    <a:pt x="543566" y="261449"/>
                  </a:lnTo>
                  <a:lnTo>
                    <a:pt x="679458" y="0"/>
                  </a:lnTo>
                  <a:lnTo>
                    <a:pt x="815350" y="37349"/>
                  </a:lnTo>
                  <a:lnTo>
                    <a:pt x="951242" y="112049"/>
                  </a:lnTo>
                  <a:lnTo>
                    <a:pt x="1087133" y="149399"/>
                  </a:lnTo>
                  <a:lnTo>
                    <a:pt x="1223025" y="224099"/>
                  </a:lnTo>
                  <a:lnTo>
                    <a:pt x="1358917" y="336149"/>
                  </a:lnTo>
                  <a:lnTo>
                    <a:pt x="1494809" y="485548"/>
                  </a:lnTo>
                  <a:lnTo>
                    <a:pt x="1630700" y="522898"/>
                  </a:lnTo>
                  <a:lnTo>
                    <a:pt x="1766592" y="1381946"/>
                  </a:lnTo>
                  <a:lnTo>
                    <a:pt x="1902484" y="560248"/>
                  </a:lnTo>
                  <a:lnTo>
                    <a:pt x="2038375" y="597598"/>
                  </a:lnTo>
                  <a:lnTo>
                    <a:pt x="2174267" y="634948"/>
                  </a:lnTo>
                  <a:lnTo>
                    <a:pt x="2310159" y="784348"/>
                  </a:lnTo>
                  <a:lnTo>
                    <a:pt x="2446051" y="859048"/>
                  </a:lnTo>
                  <a:lnTo>
                    <a:pt x="2581942" y="933747"/>
                  </a:lnTo>
                  <a:lnTo>
                    <a:pt x="2717834" y="971097"/>
                  </a:lnTo>
                  <a:lnTo>
                    <a:pt x="2853726" y="1045797"/>
                  </a:lnTo>
                  <a:lnTo>
                    <a:pt x="2989618" y="1120497"/>
                  </a:lnTo>
                  <a:lnTo>
                    <a:pt x="3125509" y="859048"/>
                  </a:lnTo>
                  <a:lnTo>
                    <a:pt x="3261401" y="784348"/>
                  </a:lnTo>
                  <a:lnTo>
                    <a:pt x="3397293" y="672298"/>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72300"/>
              <a:ext cx="0" cy="1030857"/>
            </a:xfrm>
            <a:custGeom>
              <a:avLst/>
              <a:pathLst>
                <a:path w="0" h="1030857">
                  <a:moveTo>
                    <a:pt x="0" y="1030857"/>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072300"/>
              <a:ext cx="0" cy="59759"/>
            </a:xfrm>
            <a:custGeom>
              <a:avLst/>
              <a:pathLst>
                <a:path w="0" h="59759">
                  <a:moveTo>
                    <a:pt x="0" y="5975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072300"/>
              <a:ext cx="0" cy="395909"/>
            </a:xfrm>
            <a:custGeom>
              <a:avLst/>
              <a:pathLst>
                <a:path w="0" h="395909">
                  <a:moveTo>
                    <a:pt x="0" y="39590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072300"/>
              <a:ext cx="0" cy="657358"/>
            </a:xfrm>
            <a:custGeom>
              <a:avLst/>
              <a:pathLst>
                <a:path w="0" h="657358">
                  <a:moveTo>
                    <a:pt x="0" y="65735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072300"/>
              <a:ext cx="0" cy="993507"/>
            </a:xfrm>
            <a:custGeom>
              <a:avLst/>
              <a:pathLst>
                <a:path w="0" h="993507">
                  <a:moveTo>
                    <a:pt x="0" y="99350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072300"/>
              <a:ext cx="0" cy="844108"/>
            </a:xfrm>
            <a:custGeom>
              <a:avLst/>
              <a:pathLst>
                <a:path w="0" h="844108">
                  <a:moveTo>
                    <a:pt x="0" y="8441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072300"/>
              <a:ext cx="0" cy="732058"/>
            </a:xfrm>
            <a:custGeom>
              <a:avLst/>
              <a:pathLst>
                <a:path w="0" h="732058">
                  <a:moveTo>
                    <a:pt x="0" y="7320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32059"/>
              <a:ext cx="3397293" cy="1381946"/>
            </a:xfrm>
            <a:custGeom>
              <a:avLst/>
              <a:pathLst>
                <a:path w="3397293" h="1381946">
                  <a:moveTo>
                    <a:pt x="0" y="971097"/>
                  </a:moveTo>
                  <a:lnTo>
                    <a:pt x="135891" y="1008447"/>
                  </a:lnTo>
                  <a:lnTo>
                    <a:pt x="271783" y="746998"/>
                  </a:lnTo>
                  <a:lnTo>
                    <a:pt x="407675" y="485548"/>
                  </a:lnTo>
                  <a:lnTo>
                    <a:pt x="543566" y="261449"/>
                  </a:lnTo>
                  <a:lnTo>
                    <a:pt x="679458" y="0"/>
                  </a:lnTo>
                  <a:lnTo>
                    <a:pt x="815350" y="37349"/>
                  </a:lnTo>
                  <a:lnTo>
                    <a:pt x="951242" y="112049"/>
                  </a:lnTo>
                  <a:lnTo>
                    <a:pt x="1087133" y="149399"/>
                  </a:lnTo>
                  <a:lnTo>
                    <a:pt x="1223025" y="224099"/>
                  </a:lnTo>
                  <a:lnTo>
                    <a:pt x="1358917" y="336149"/>
                  </a:lnTo>
                  <a:lnTo>
                    <a:pt x="1494809" y="485548"/>
                  </a:lnTo>
                  <a:lnTo>
                    <a:pt x="1630700" y="522898"/>
                  </a:lnTo>
                  <a:lnTo>
                    <a:pt x="1766592" y="1381946"/>
                  </a:lnTo>
                  <a:lnTo>
                    <a:pt x="1902484" y="560248"/>
                  </a:lnTo>
                  <a:lnTo>
                    <a:pt x="2038375" y="597598"/>
                  </a:lnTo>
                  <a:lnTo>
                    <a:pt x="2174267" y="634948"/>
                  </a:lnTo>
                  <a:lnTo>
                    <a:pt x="2310159" y="784348"/>
                  </a:lnTo>
                  <a:lnTo>
                    <a:pt x="2446051" y="859048"/>
                  </a:lnTo>
                  <a:lnTo>
                    <a:pt x="2581942" y="933747"/>
                  </a:lnTo>
                  <a:lnTo>
                    <a:pt x="2717834" y="971097"/>
                  </a:lnTo>
                  <a:lnTo>
                    <a:pt x="2853726" y="1045797"/>
                  </a:lnTo>
                  <a:lnTo>
                    <a:pt x="2989618" y="1120497"/>
                  </a:lnTo>
                  <a:lnTo>
                    <a:pt x="3125509" y="859048"/>
                  </a:lnTo>
                  <a:lnTo>
                    <a:pt x="3261401" y="784348"/>
                  </a:lnTo>
                  <a:lnTo>
                    <a:pt x="3397293" y="672298"/>
                  </a:lnTo>
                </a:path>
              </a:pathLst>
            </a:custGeom>
            <a:ln w="27101" cap="flat">
              <a:solidFill>
                <a:srgbClr val="0058AB">
                  <a:alpha val="100000"/>
                </a:srgbClr>
              </a:solidFill>
              <a:prstDash val="solid"/>
              <a:round/>
            </a:ln>
          </p:spPr>
          <p:txBody>
            <a:bodyPr/>
            <a:lstStyle/>
            <a:p/>
          </p:txBody>
        </p:sp>
        <p:sp>
          <p:nvSpPr>
            <p:cNvPr id="89" name="tx89"/>
            <p:cNvSpPr/>
            <p:nvPr/>
          </p:nvSpPr>
          <p:spPr>
            <a:xfrm>
              <a:off x="5389469" y="20182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0" name="tx90"/>
            <p:cNvSpPr/>
            <p:nvPr/>
          </p:nvSpPr>
          <p:spPr>
            <a:xfrm>
              <a:off x="6056833" y="20169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1" name="tx91"/>
            <p:cNvSpPr/>
            <p:nvPr/>
          </p:nvSpPr>
          <p:spPr>
            <a:xfrm>
              <a:off x="6736291" y="20169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2" name="tx92"/>
            <p:cNvSpPr/>
            <p:nvPr/>
          </p:nvSpPr>
          <p:spPr>
            <a:xfrm>
              <a:off x="7445895" y="20169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7989462" y="20169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1856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804812" y="201956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902429" y="31013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30640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7606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30136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2666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544766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44766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39054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815299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714762" y="4860781"/>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114" name="tx114"/>
            <p:cNvSpPr/>
            <p:nvPr/>
          </p:nvSpPr>
          <p:spPr>
            <a:xfrm>
              <a:off x="765764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420095"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64303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29473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94643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96888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62058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772498"/>
              <a:ext cx="6643365" cy="110182"/>
            </a:xfrm>
            <a:prstGeom prst="rect">
              <a:avLst/>
            </a:prstGeom>
            <a:solidFill>
              <a:srgbClr val="E2231A">
                <a:alpha val="80000"/>
              </a:srgbClr>
            </a:solidFill>
          </p:spPr>
          <p:txBody>
            <a:bodyPr/>
            <a:lstStyle/>
            <a:p/>
          </p:txBody>
        </p:sp>
        <p:sp>
          <p:nvSpPr>
            <p:cNvPr id="127" name="rc127"/>
            <p:cNvSpPr/>
            <p:nvPr/>
          </p:nvSpPr>
          <p:spPr>
            <a:xfrm>
              <a:off x="1317178" y="5634770"/>
              <a:ext cx="7321564" cy="110182"/>
            </a:xfrm>
            <a:prstGeom prst="rect">
              <a:avLst/>
            </a:prstGeom>
            <a:solidFill>
              <a:srgbClr val="E2231A">
                <a:alpha val="80000"/>
              </a:srgbClr>
            </a:solidFill>
          </p:spPr>
          <p:txBody>
            <a:bodyPr/>
            <a:lstStyle/>
            <a:p/>
          </p:txBody>
        </p:sp>
        <p:sp>
          <p:nvSpPr>
            <p:cNvPr id="128" name="rc128"/>
            <p:cNvSpPr/>
            <p:nvPr/>
          </p:nvSpPr>
          <p:spPr>
            <a:xfrm>
              <a:off x="1317178" y="5497042"/>
              <a:ext cx="7062228" cy="110182"/>
            </a:xfrm>
            <a:prstGeom prst="rect">
              <a:avLst/>
            </a:prstGeom>
            <a:solidFill>
              <a:srgbClr val="E2231A">
                <a:alpha val="80000"/>
              </a:srgbClr>
            </a:solidFill>
          </p:spPr>
          <p:txBody>
            <a:bodyPr/>
            <a:lstStyle/>
            <a:p/>
          </p:txBody>
        </p:sp>
        <p:sp>
          <p:nvSpPr>
            <p:cNvPr id="129" name="tx129"/>
            <p:cNvSpPr/>
            <p:nvPr/>
          </p:nvSpPr>
          <p:spPr>
            <a:xfrm>
              <a:off x="74511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125,000</a:t>
              </a:r>
            </a:p>
          </p:txBody>
        </p:sp>
        <p:sp>
          <p:nvSpPr>
            <p:cNvPr id="130" name="tx130"/>
            <p:cNvSpPr/>
            <p:nvPr/>
          </p:nvSpPr>
          <p:spPr>
            <a:xfrm>
              <a:off x="8129330"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138,000</a:t>
              </a:r>
            </a:p>
          </p:txBody>
        </p:sp>
        <p:sp>
          <p:nvSpPr>
            <p:cNvPr id="131" name="tx131"/>
            <p:cNvSpPr/>
            <p:nvPr/>
          </p:nvSpPr>
          <p:spPr>
            <a:xfrm>
              <a:off x="7869993"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133,000</a:t>
              </a:r>
            </a:p>
          </p:txBody>
        </p:sp>
        <p:sp>
          <p:nvSpPr>
            <p:cNvPr id="132" name="tx132"/>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54159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7" name="tx137"/>
            <p:cNvSpPr/>
            <p:nvPr/>
          </p:nvSpPr>
          <p:spPr>
            <a:xfrm>
              <a:off x="6115605"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8" name="tx138"/>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39" name="tx139"/>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1" name="tx141"/>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2025, la couverture vaccinale contre le MCV1 en République centrafricaine (44 %) était inférieure de 40 points de pourcentage à la moyenne mondiale (84 %) et de 20 points de pourcentage à la moyenne de l’ensemble des pays de la &lt;keep&gt;WCAR&lt;/keep&gt; (64 %).
La couverture nationale du MCV1 était supérieure de 7 points de pourcentage à celle de 2019 (37 %).
Cela correspond à 133 000 enfants non vaccinés en 2025, contre 125 000 en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le taux de couverture du MCV1 en République centrafricaine s'élevait à 44 % : ce chiffre est supérieur de 7 points de pourcentage à celui de 2019 et inférieur de plus de 10 points de pourcentage aux moyennes mondiales et régionales.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la République centrafricaine occupait la première place sur 24 pays pour la couverture vaccinale la plus faible contre le MCV1 (sur la base d’ex æquo).
La République centrafricaine figurait parmi les 10 pays comptant le plus grand nombre d’enfants non vaccinés (10e place).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la République centrafricaine affichait le taux de couverture le plus faible et figurait parmi les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0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29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2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2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29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80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679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97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279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579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4056043"/>
              <a:ext cx="239888" cy="251978"/>
            </a:xfrm>
            <a:prstGeom prst="rect">
              <a:avLst/>
            </a:prstGeom>
            <a:solidFill>
              <a:srgbClr val="80BD41">
                <a:alpha val="100000"/>
              </a:srgbClr>
            </a:solidFill>
          </p:spPr>
          <p:txBody>
            <a:bodyPr/>
            <a:lstStyle/>
            <a:p/>
          </p:txBody>
        </p:sp>
        <p:sp>
          <p:nvSpPr>
            <p:cNvPr id="28" name="rc28"/>
            <p:cNvSpPr/>
            <p:nvPr/>
          </p:nvSpPr>
          <p:spPr>
            <a:xfrm>
              <a:off x="1296273" y="3608067"/>
              <a:ext cx="239888" cy="447976"/>
            </a:xfrm>
            <a:prstGeom prst="rect">
              <a:avLst/>
            </a:prstGeom>
            <a:solidFill>
              <a:srgbClr val="E2231A">
                <a:alpha val="100000"/>
              </a:srgbClr>
            </a:solidFill>
          </p:spPr>
          <p:txBody>
            <a:bodyPr/>
            <a:lstStyle/>
            <a:p/>
          </p:txBody>
        </p:sp>
        <p:sp>
          <p:nvSpPr>
            <p:cNvPr id="29" name="rc29"/>
            <p:cNvSpPr/>
            <p:nvPr/>
          </p:nvSpPr>
          <p:spPr>
            <a:xfrm>
              <a:off x="1562816" y="4057923"/>
              <a:ext cx="239888" cy="250097"/>
            </a:xfrm>
            <a:prstGeom prst="rect">
              <a:avLst/>
            </a:prstGeom>
            <a:solidFill>
              <a:srgbClr val="80BD41">
                <a:alpha val="100000"/>
              </a:srgbClr>
            </a:solidFill>
          </p:spPr>
          <p:txBody>
            <a:bodyPr/>
            <a:lstStyle/>
            <a:p/>
          </p:txBody>
        </p:sp>
        <p:sp>
          <p:nvSpPr>
            <p:cNvPr id="30" name="rc30"/>
            <p:cNvSpPr/>
            <p:nvPr/>
          </p:nvSpPr>
          <p:spPr>
            <a:xfrm>
              <a:off x="1562816" y="3593449"/>
              <a:ext cx="239888" cy="464474"/>
            </a:xfrm>
            <a:prstGeom prst="rect">
              <a:avLst/>
            </a:prstGeom>
            <a:solidFill>
              <a:srgbClr val="E2231A">
                <a:alpha val="100000"/>
              </a:srgbClr>
            </a:solidFill>
          </p:spPr>
          <p:txBody>
            <a:bodyPr/>
            <a:lstStyle/>
            <a:p/>
          </p:txBody>
        </p:sp>
        <p:sp>
          <p:nvSpPr>
            <p:cNvPr id="31" name="rc31"/>
            <p:cNvSpPr/>
            <p:nvPr/>
          </p:nvSpPr>
          <p:spPr>
            <a:xfrm>
              <a:off x="1829360" y="4004858"/>
              <a:ext cx="239888" cy="303163"/>
            </a:xfrm>
            <a:prstGeom prst="rect">
              <a:avLst/>
            </a:prstGeom>
            <a:solidFill>
              <a:srgbClr val="80BD41">
                <a:alpha val="100000"/>
              </a:srgbClr>
            </a:solidFill>
          </p:spPr>
          <p:txBody>
            <a:bodyPr/>
            <a:lstStyle/>
            <a:p/>
          </p:txBody>
        </p:sp>
        <p:sp>
          <p:nvSpPr>
            <p:cNvPr id="32" name="rc32"/>
            <p:cNvSpPr/>
            <p:nvPr/>
          </p:nvSpPr>
          <p:spPr>
            <a:xfrm>
              <a:off x="1829360" y="3586164"/>
              <a:ext cx="239888" cy="418694"/>
            </a:xfrm>
            <a:prstGeom prst="rect">
              <a:avLst/>
            </a:prstGeom>
            <a:solidFill>
              <a:srgbClr val="E2231A">
                <a:alpha val="100000"/>
              </a:srgbClr>
            </a:solidFill>
          </p:spPr>
          <p:txBody>
            <a:bodyPr/>
            <a:lstStyle/>
            <a:p/>
          </p:txBody>
        </p:sp>
        <p:sp>
          <p:nvSpPr>
            <p:cNvPr id="33" name="rc33"/>
            <p:cNvSpPr/>
            <p:nvPr/>
          </p:nvSpPr>
          <p:spPr>
            <a:xfrm>
              <a:off x="2095903" y="3942627"/>
              <a:ext cx="239888" cy="365393"/>
            </a:xfrm>
            <a:prstGeom prst="rect">
              <a:avLst/>
            </a:prstGeom>
            <a:solidFill>
              <a:srgbClr val="80BD41">
                <a:alpha val="100000"/>
              </a:srgbClr>
            </a:solidFill>
          </p:spPr>
          <p:txBody>
            <a:bodyPr/>
            <a:lstStyle/>
            <a:p/>
          </p:txBody>
        </p:sp>
        <p:sp>
          <p:nvSpPr>
            <p:cNvPr id="34" name="rc34"/>
            <p:cNvSpPr/>
            <p:nvPr/>
          </p:nvSpPr>
          <p:spPr>
            <a:xfrm>
              <a:off x="2095903" y="3562334"/>
              <a:ext cx="239888" cy="380293"/>
            </a:xfrm>
            <a:prstGeom prst="rect">
              <a:avLst/>
            </a:prstGeom>
            <a:solidFill>
              <a:srgbClr val="E2231A">
                <a:alpha val="100000"/>
              </a:srgbClr>
            </a:solidFill>
          </p:spPr>
          <p:txBody>
            <a:bodyPr/>
            <a:lstStyle/>
            <a:p/>
          </p:txBody>
        </p:sp>
        <p:sp>
          <p:nvSpPr>
            <p:cNvPr id="35" name="rc35"/>
            <p:cNvSpPr/>
            <p:nvPr/>
          </p:nvSpPr>
          <p:spPr>
            <a:xfrm>
              <a:off x="2362446" y="3889797"/>
              <a:ext cx="239888" cy="418224"/>
            </a:xfrm>
            <a:prstGeom prst="rect">
              <a:avLst/>
            </a:prstGeom>
            <a:solidFill>
              <a:srgbClr val="80BD41">
                <a:alpha val="100000"/>
              </a:srgbClr>
            </a:solidFill>
          </p:spPr>
          <p:txBody>
            <a:bodyPr/>
            <a:lstStyle/>
            <a:p/>
          </p:txBody>
        </p:sp>
        <p:sp>
          <p:nvSpPr>
            <p:cNvPr id="36" name="rc36"/>
            <p:cNvSpPr/>
            <p:nvPr/>
          </p:nvSpPr>
          <p:spPr>
            <a:xfrm>
              <a:off x="2362446" y="3547622"/>
              <a:ext cx="239888" cy="342174"/>
            </a:xfrm>
            <a:prstGeom prst="rect">
              <a:avLst/>
            </a:prstGeom>
            <a:solidFill>
              <a:srgbClr val="E2231A">
                <a:alpha val="100000"/>
              </a:srgbClr>
            </a:solidFill>
          </p:spPr>
          <p:txBody>
            <a:bodyPr/>
            <a:lstStyle/>
            <a:p/>
          </p:txBody>
        </p:sp>
        <p:sp>
          <p:nvSpPr>
            <p:cNvPr id="37" name="rc37"/>
            <p:cNvSpPr/>
            <p:nvPr/>
          </p:nvSpPr>
          <p:spPr>
            <a:xfrm>
              <a:off x="2628989" y="3822490"/>
              <a:ext cx="239888" cy="485531"/>
            </a:xfrm>
            <a:prstGeom prst="rect">
              <a:avLst/>
            </a:prstGeom>
            <a:solidFill>
              <a:srgbClr val="80BD41">
                <a:alpha val="100000"/>
              </a:srgbClr>
            </a:solidFill>
          </p:spPr>
          <p:txBody>
            <a:bodyPr/>
            <a:lstStyle/>
            <a:p/>
          </p:txBody>
        </p:sp>
        <p:sp>
          <p:nvSpPr>
            <p:cNvPr id="38" name="rc38"/>
            <p:cNvSpPr/>
            <p:nvPr/>
          </p:nvSpPr>
          <p:spPr>
            <a:xfrm>
              <a:off x="2628989" y="3524920"/>
              <a:ext cx="239888" cy="297570"/>
            </a:xfrm>
            <a:prstGeom prst="rect">
              <a:avLst/>
            </a:prstGeom>
            <a:solidFill>
              <a:srgbClr val="E2231A">
                <a:alpha val="100000"/>
              </a:srgbClr>
            </a:solidFill>
          </p:spPr>
          <p:txBody>
            <a:bodyPr/>
            <a:lstStyle/>
            <a:p/>
          </p:txBody>
        </p:sp>
        <p:sp>
          <p:nvSpPr>
            <p:cNvPr id="39" name="rc39"/>
            <p:cNvSpPr/>
            <p:nvPr/>
          </p:nvSpPr>
          <p:spPr>
            <a:xfrm>
              <a:off x="2895532" y="3814782"/>
              <a:ext cx="239888" cy="493239"/>
            </a:xfrm>
            <a:prstGeom prst="rect">
              <a:avLst/>
            </a:prstGeom>
            <a:solidFill>
              <a:srgbClr val="80BD41">
                <a:alpha val="100000"/>
              </a:srgbClr>
            </a:solidFill>
          </p:spPr>
          <p:txBody>
            <a:bodyPr/>
            <a:lstStyle/>
            <a:p/>
          </p:txBody>
        </p:sp>
        <p:sp>
          <p:nvSpPr>
            <p:cNvPr id="40" name="rc40"/>
            <p:cNvSpPr/>
            <p:nvPr/>
          </p:nvSpPr>
          <p:spPr>
            <a:xfrm>
              <a:off x="2895532" y="3499445"/>
              <a:ext cx="239888" cy="315336"/>
            </a:xfrm>
            <a:prstGeom prst="rect">
              <a:avLst/>
            </a:prstGeom>
            <a:solidFill>
              <a:srgbClr val="E2231A">
                <a:alpha val="100000"/>
              </a:srgbClr>
            </a:solidFill>
          </p:spPr>
          <p:txBody>
            <a:bodyPr/>
            <a:lstStyle/>
            <a:p/>
          </p:txBody>
        </p:sp>
        <p:sp>
          <p:nvSpPr>
            <p:cNvPr id="41" name="rc41"/>
            <p:cNvSpPr/>
            <p:nvPr/>
          </p:nvSpPr>
          <p:spPr>
            <a:xfrm>
              <a:off x="3162075" y="3820892"/>
              <a:ext cx="239888" cy="487129"/>
            </a:xfrm>
            <a:prstGeom prst="rect">
              <a:avLst/>
            </a:prstGeom>
            <a:solidFill>
              <a:srgbClr val="80BD41">
                <a:alpha val="100000"/>
              </a:srgbClr>
            </a:solidFill>
          </p:spPr>
          <p:txBody>
            <a:bodyPr/>
            <a:lstStyle/>
            <a:p/>
          </p:txBody>
        </p:sp>
        <p:sp>
          <p:nvSpPr>
            <p:cNvPr id="42" name="rc42"/>
            <p:cNvSpPr/>
            <p:nvPr/>
          </p:nvSpPr>
          <p:spPr>
            <a:xfrm>
              <a:off x="3162075" y="3482383"/>
              <a:ext cx="239888" cy="338508"/>
            </a:xfrm>
            <a:prstGeom prst="rect">
              <a:avLst/>
            </a:prstGeom>
            <a:solidFill>
              <a:srgbClr val="E2231A">
                <a:alpha val="100000"/>
              </a:srgbClr>
            </a:solidFill>
          </p:spPr>
          <p:txBody>
            <a:bodyPr/>
            <a:lstStyle/>
            <a:p/>
          </p:txBody>
        </p:sp>
        <p:sp>
          <p:nvSpPr>
            <p:cNvPr id="43" name="rc43"/>
            <p:cNvSpPr/>
            <p:nvPr/>
          </p:nvSpPr>
          <p:spPr>
            <a:xfrm>
              <a:off x="3428618" y="3814970"/>
              <a:ext cx="239888" cy="493051"/>
            </a:xfrm>
            <a:prstGeom prst="rect">
              <a:avLst/>
            </a:prstGeom>
            <a:solidFill>
              <a:srgbClr val="80BD41">
                <a:alpha val="100000"/>
              </a:srgbClr>
            </a:solidFill>
          </p:spPr>
          <p:txBody>
            <a:bodyPr/>
            <a:lstStyle/>
            <a:p/>
          </p:txBody>
        </p:sp>
        <p:sp>
          <p:nvSpPr>
            <p:cNvPr id="44" name="rc44"/>
            <p:cNvSpPr/>
            <p:nvPr/>
          </p:nvSpPr>
          <p:spPr>
            <a:xfrm>
              <a:off x="3428618" y="3457895"/>
              <a:ext cx="239888" cy="357074"/>
            </a:xfrm>
            <a:prstGeom prst="rect">
              <a:avLst/>
            </a:prstGeom>
            <a:solidFill>
              <a:srgbClr val="E2231A">
                <a:alpha val="100000"/>
              </a:srgbClr>
            </a:solidFill>
          </p:spPr>
          <p:txBody>
            <a:bodyPr/>
            <a:lstStyle/>
            <a:p/>
          </p:txBody>
        </p:sp>
        <p:sp>
          <p:nvSpPr>
            <p:cNvPr id="45" name="rc45"/>
            <p:cNvSpPr/>
            <p:nvPr/>
          </p:nvSpPr>
          <p:spPr>
            <a:xfrm>
              <a:off x="3695161" y="3870291"/>
              <a:ext cx="239888" cy="437730"/>
            </a:xfrm>
            <a:prstGeom prst="rect">
              <a:avLst/>
            </a:prstGeom>
            <a:solidFill>
              <a:srgbClr val="80BD41">
                <a:alpha val="100000"/>
              </a:srgbClr>
            </a:solidFill>
          </p:spPr>
          <p:txBody>
            <a:bodyPr/>
            <a:lstStyle/>
            <a:p/>
          </p:txBody>
        </p:sp>
        <p:sp>
          <p:nvSpPr>
            <p:cNvPr id="46" name="rc46"/>
            <p:cNvSpPr/>
            <p:nvPr/>
          </p:nvSpPr>
          <p:spPr>
            <a:xfrm>
              <a:off x="3695161" y="3526377"/>
              <a:ext cx="239888" cy="343914"/>
            </a:xfrm>
            <a:prstGeom prst="rect">
              <a:avLst/>
            </a:prstGeom>
            <a:solidFill>
              <a:srgbClr val="E2231A">
                <a:alpha val="100000"/>
              </a:srgbClr>
            </a:solidFill>
          </p:spPr>
          <p:txBody>
            <a:bodyPr/>
            <a:lstStyle/>
            <a:p/>
          </p:txBody>
        </p:sp>
        <p:sp>
          <p:nvSpPr>
            <p:cNvPr id="47" name="rc47"/>
            <p:cNvSpPr/>
            <p:nvPr/>
          </p:nvSpPr>
          <p:spPr>
            <a:xfrm>
              <a:off x="3961705" y="3838847"/>
              <a:ext cx="239888" cy="469174"/>
            </a:xfrm>
            <a:prstGeom prst="rect">
              <a:avLst/>
            </a:prstGeom>
            <a:solidFill>
              <a:srgbClr val="80BD41">
                <a:alpha val="100000"/>
              </a:srgbClr>
            </a:solidFill>
          </p:spPr>
          <p:txBody>
            <a:bodyPr/>
            <a:lstStyle/>
            <a:p/>
          </p:txBody>
        </p:sp>
        <p:sp>
          <p:nvSpPr>
            <p:cNvPr id="48" name="rc48"/>
            <p:cNvSpPr/>
            <p:nvPr/>
          </p:nvSpPr>
          <p:spPr>
            <a:xfrm>
              <a:off x="3961705" y="3422784"/>
              <a:ext cx="239888" cy="416062"/>
            </a:xfrm>
            <a:prstGeom prst="rect">
              <a:avLst/>
            </a:prstGeom>
            <a:solidFill>
              <a:srgbClr val="E2231A">
                <a:alpha val="100000"/>
              </a:srgbClr>
            </a:solidFill>
          </p:spPr>
          <p:txBody>
            <a:bodyPr/>
            <a:lstStyle/>
            <a:p/>
          </p:txBody>
        </p:sp>
        <p:sp>
          <p:nvSpPr>
            <p:cNvPr id="49" name="rc49"/>
            <p:cNvSpPr/>
            <p:nvPr/>
          </p:nvSpPr>
          <p:spPr>
            <a:xfrm>
              <a:off x="4228248" y="3861737"/>
              <a:ext cx="239888" cy="446284"/>
            </a:xfrm>
            <a:prstGeom prst="rect">
              <a:avLst/>
            </a:prstGeom>
            <a:solidFill>
              <a:srgbClr val="80BD41">
                <a:alpha val="100000"/>
              </a:srgbClr>
            </a:solidFill>
          </p:spPr>
          <p:txBody>
            <a:bodyPr/>
            <a:lstStyle/>
            <a:p/>
          </p:txBody>
        </p:sp>
        <p:sp>
          <p:nvSpPr>
            <p:cNvPr id="50" name="rc50"/>
            <p:cNvSpPr/>
            <p:nvPr/>
          </p:nvSpPr>
          <p:spPr>
            <a:xfrm>
              <a:off x="4228248" y="3397215"/>
              <a:ext cx="239888" cy="464521"/>
            </a:xfrm>
            <a:prstGeom prst="rect">
              <a:avLst/>
            </a:prstGeom>
            <a:solidFill>
              <a:srgbClr val="E2231A">
                <a:alpha val="100000"/>
              </a:srgbClr>
            </a:solidFill>
          </p:spPr>
          <p:txBody>
            <a:bodyPr/>
            <a:lstStyle/>
            <a:p/>
          </p:txBody>
        </p:sp>
        <p:sp>
          <p:nvSpPr>
            <p:cNvPr id="51" name="rc51"/>
            <p:cNvSpPr/>
            <p:nvPr/>
          </p:nvSpPr>
          <p:spPr>
            <a:xfrm>
              <a:off x="4494791" y="3867142"/>
              <a:ext cx="239888" cy="440879"/>
            </a:xfrm>
            <a:prstGeom prst="rect">
              <a:avLst/>
            </a:prstGeom>
            <a:solidFill>
              <a:srgbClr val="80BD41">
                <a:alpha val="100000"/>
              </a:srgbClr>
            </a:solidFill>
          </p:spPr>
          <p:txBody>
            <a:bodyPr/>
            <a:lstStyle/>
            <a:p/>
          </p:txBody>
        </p:sp>
        <p:sp>
          <p:nvSpPr>
            <p:cNvPr id="52" name="rc52"/>
            <p:cNvSpPr/>
            <p:nvPr/>
          </p:nvSpPr>
          <p:spPr>
            <a:xfrm>
              <a:off x="4494791" y="3389507"/>
              <a:ext cx="239888" cy="477634"/>
            </a:xfrm>
            <a:prstGeom prst="rect">
              <a:avLst/>
            </a:prstGeom>
            <a:solidFill>
              <a:srgbClr val="E2231A">
                <a:alpha val="100000"/>
              </a:srgbClr>
            </a:solidFill>
          </p:spPr>
          <p:txBody>
            <a:bodyPr/>
            <a:lstStyle/>
            <a:p/>
          </p:txBody>
        </p:sp>
        <p:sp>
          <p:nvSpPr>
            <p:cNvPr id="53" name="rc53"/>
            <p:cNvSpPr/>
            <p:nvPr/>
          </p:nvSpPr>
          <p:spPr>
            <a:xfrm>
              <a:off x="4761334" y="4079591"/>
              <a:ext cx="239888" cy="228429"/>
            </a:xfrm>
            <a:prstGeom prst="rect">
              <a:avLst/>
            </a:prstGeom>
            <a:solidFill>
              <a:srgbClr val="80BD41">
                <a:alpha val="100000"/>
              </a:srgbClr>
            </a:solidFill>
          </p:spPr>
          <p:txBody>
            <a:bodyPr/>
            <a:lstStyle/>
            <a:p/>
          </p:txBody>
        </p:sp>
        <p:sp>
          <p:nvSpPr>
            <p:cNvPr id="54" name="rc54"/>
            <p:cNvSpPr/>
            <p:nvPr/>
          </p:nvSpPr>
          <p:spPr>
            <a:xfrm>
              <a:off x="4761334" y="3394301"/>
              <a:ext cx="239888" cy="685289"/>
            </a:xfrm>
            <a:prstGeom prst="rect">
              <a:avLst/>
            </a:prstGeom>
            <a:solidFill>
              <a:srgbClr val="E2231A">
                <a:alpha val="100000"/>
              </a:srgbClr>
            </a:solidFill>
          </p:spPr>
          <p:txBody>
            <a:bodyPr/>
            <a:lstStyle/>
            <a:p/>
          </p:txBody>
        </p:sp>
        <p:sp>
          <p:nvSpPr>
            <p:cNvPr id="55" name="rc55"/>
            <p:cNvSpPr/>
            <p:nvPr/>
          </p:nvSpPr>
          <p:spPr>
            <a:xfrm>
              <a:off x="5027877" y="3885849"/>
              <a:ext cx="239888" cy="422172"/>
            </a:xfrm>
            <a:prstGeom prst="rect">
              <a:avLst/>
            </a:prstGeom>
            <a:solidFill>
              <a:srgbClr val="80BD41">
                <a:alpha val="100000"/>
              </a:srgbClr>
            </a:solidFill>
          </p:spPr>
          <p:txBody>
            <a:bodyPr/>
            <a:lstStyle/>
            <a:p/>
          </p:txBody>
        </p:sp>
        <p:sp>
          <p:nvSpPr>
            <p:cNvPr id="56" name="rc56"/>
            <p:cNvSpPr/>
            <p:nvPr/>
          </p:nvSpPr>
          <p:spPr>
            <a:xfrm>
              <a:off x="5027877" y="3409812"/>
              <a:ext cx="239888" cy="476036"/>
            </a:xfrm>
            <a:prstGeom prst="rect">
              <a:avLst/>
            </a:prstGeom>
            <a:solidFill>
              <a:srgbClr val="E2231A">
                <a:alpha val="100000"/>
              </a:srgbClr>
            </a:solidFill>
          </p:spPr>
          <p:txBody>
            <a:bodyPr/>
            <a:lstStyle/>
            <a:p/>
          </p:txBody>
        </p:sp>
        <p:sp>
          <p:nvSpPr>
            <p:cNvPr id="57" name="rc57"/>
            <p:cNvSpPr/>
            <p:nvPr/>
          </p:nvSpPr>
          <p:spPr>
            <a:xfrm>
              <a:off x="5294420" y="3899855"/>
              <a:ext cx="239888" cy="408165"/>
            </a:xfrm>
            <a:prstGeom prst="rect">
              <a:avLst/>
            </a:prstGeom>
            <a:solidFill>
              <a:srgbClr val="80BD41">
                <a:alpha val="100000"/>
              </a:srgbClr>
            </a:solidFill>
          </p:spPr>
          <p:txBody>
            <a:bodyPr/>
            <a:lstStyle/>
            <a:p/>
          </p:txBody>
        </p:sp>
        <p:sp>
          <p:nvSpPr>
            <p:cNvPr id="58" name="rc58"/>
            <p:cNvSpPr/>
            <p:nvPr/>
          </p:nvSpPr>
          <p:spPr>
            <a:xfrm>
              <a:off x="5294420" y="3420716"/>
              <a:ext cx="239888" cy="479138"/>
            </a:xfrm>
            <a:prstGeom prst="rect">
              <a:avLst/>
            </a:prstGeom>
            <a:solidFill>
              <a:srgbClr val="E2231A">
                <a:alpha val="100000"/>
              </a:srgbClr>
            </a:solidFill>
          </p:spPr>
          <p:txBody>
            <a:bodyPr/>
            <a:lstStyle/>
            <a:p/>
          </p:txBody>
        </p:sp>
        <p:sp>
          <p:nvSpPr>
            <p:cNvPr id="59" name="rc59"/>
            <p:cNvSpPr/>
            <p:nvPr/>
          </p:nvSpPr>
          <p:spPr>
            <a:xfrm>
              <a:off x="5560963" y="3901124"/>
              <a:ext cx="239888" cy="406896"/>
            </a:xfrm>
            <a:prstGeom prst="rect">
              <a:avLst/>
            </a:prstGeom>
            <a:solidFill>
              <a:srgbClr val="80BD41">
                <a:alpha val="100000"/>
              </a:srgbClr>
            </a:solidFill>
          </p:spPr>
          <p:txBody>
            <a:bodyPr/>
            <a:lstStyle/>
            <a:p/>
          </p:txBody>
        </p:sp>
        <p:sp>
          <p:nvSpPr>
            <p:cNvPr id="60" name="rc60"/>
            <p:cNvSpPr/>
            <p:nvPr/>
          </p:nvSpPr>
          <p:spPr>
            <a:xfrm>
              <a:off x="5560963" y="3403796"/>
              <a:ext cx="239888" cy="497328"/>
            </a:xfrm>
            <a:prstGeom prst="rect">
              <a:avLst/>
            </a:prstGeom>
            <a:solidFill>
              <a:srgbClr val="E2231A">
                <a:alpha val="100000"/>
              </a:srgbClr>
            </a:solidFill>
          </p:spPr>
          <p:txBody>
            <a:bodyPr/>
            <a:lstStyle/>
            <a:p/>
          </p:txBody>
        </p:sp>
        <p:sp>
          <p:nvSpPr>
            <p:cNvPr id="61" name="rc61"/>
            <p:cNvSpPr/>
            <p:nvPr/>
          </p:nvSpPr>
          <p:spPr>
            <a:xfrm>
              <a:off x="5827506" y="3930407"/>
              <a:ext cx="239888" cy="377614"/>
            </a:xfrm>
            <a:prstGeom prst="rect">
              <a:avLst/>
            </a:prstGeom>
            <a:solidFill>
              <a:srgbClr val="80BD41">
                <a:alpha val="100000"/>
              </a:srgbClr>
            </a:solidFill>
          </p:spPr>
          <p:txBody>
            <a:bodyPr/>
            <a:lstStyle/>
            <a:p/>
          </p:txBody>
        </p:sp>
        <p:sp>
          <p:nvSpPr>
            <p:cNvPr id="62" name="rc62"/>
            <p:cNvSpPr/>
            <p:nvPr/>
          </p:nvSpPr>
          <p:spPr>
            <a:xfrm>
              <a:off x="5827506" y="3386969"/>
              <a:ext cx="239888" cy="543437"/>
            </a:xfrm>
            <a:prstGeom prst="rect">
              <a:avLst/>
            </a:prstGeom>
            <a:solidFill>
              <a:srgbClr val="E2231A">
                <a:alpha val="100000"/>
              </a:srgbClr>
            </a:solidFill>
          </p:spPr>
          <p:txBody>
            <a:bodyPr/>
            <a:lstStyle/>
            <a:p/>
          </p:txBody>
        </p:sp>
        <p:sp>
          <p:nvSpPr>
            <p:cNvPr id="63" name="rc63"/>
            <p:cNvSpPr/>
            <p:nvPr/>
          </p:nvSpPr>
          <p:spPr>
            <a:xfrm>
              <a:off x="6094049" y="3938209"/>
              <a:ext cx="239888" cy="369812"/>
            </a:xfrm>
            <a:prstGeom prst="rect">
              <a:avLst/>
            </a:prstGeom>
            <a:solidFill>
              <a:srgbClr val="80BD41">
                <a:alpha val="100000"/>
              </a:srgbClr>
            </a:solidFill>
          </p:spPr>
          <p:txBody>
            <a:bodyPr/>
            <a:lstStyle/>
            <a:p/>
          </p:txBody>
        </p:sp>
        <p:sp>
          <p:nvSpPr>
            <p:cNvPr id="64" name="rc64"/>
            <p:cNvSpPr/>
            <p:nvPr/>
          </p:nvSpPr>
          <p:spPr>
            <a:xfrm>
              <a:off x="6094049" y="3359802"/>
              <a:ext cx="239888" cy="578407"/>
            </a:xfrm>
            <a:prstGeom prst="rect">
              <a:avLst/>
            </a:prstGeom>
            <a:solidFill>
              <a:srgbClr val="E2231A">
                <a:alpha val="100000"/>
              </a:srgbClr>
            </a:solidFill>
          </p:spPr>
          <p:txBody>
            <a:bodyPr/>
            <a:lstStyle/>
            <a:p/>
          </p:txBody>
        </p:sp>
        <p:sp>
          <p:nvSpPr>
            <p:cNvPr id="65" name="rc65"/>
            <p:cNvSpPr/>
            <p:nvPr/>
          </p:nvSpPr>
          <p:spPr>
            <a:xfrm>
              <a:off x="6360593" y="3962227"/>
              <a:ext cx="239888" cy="345794"/>
            </a:xfrm>
            <a:prstGeom prst="rect">
              <a:avLst/>
            </a:prstGeom>
            <a:solidFill>
              <a:srgbClr val="80BD41">
                <a:alpha val="100000"/>
              </a:srgbClr>
            </a:solidFill>
          </p:spPr>
          <p:txBody>
            <a:bodyPr/>
            <a:lstStyle/>
            <a:p/>
          </p:txBody>
        </p:sp>
        <p:sp>
          <p:nvSpPr>
            <p:cNvPr id="66" name="rc66"/>
            <p:cNvSpPr/>
            <p:nvPr/>
          </p:nvSpPr>
          <p:spPr>
            <a:xfrm>
              <a:off x="6360593" y="3373432"/>
              <a:ext cx="239888" cy="588794"/>
            </a:xfrm>
            <a:prstGeom prst="rect">
              <a:avLst/>
            </a:prstGeom>
            <a:solidFill>
              <a:srgbClr val="E2231A">
                <a:alpha val="100000"/>
              </a:srgbClr>
            </a:solidFill>
          </p:spPr>
          <p:txBody>
            <a:bodyPr/>
            <a:lstStyle/>
            <a:p/>
          </p:txBody>
        </p:sp>
        <p:sp>
          <p:nvSpPr>
            <p:cNvPr id="67" name="rc67"/>
            <p:cNvSpPr/>
            <p:nvPr/>
          </p:nvSpPr>
          <p:spPr>
            <a:xfrm>
              <a:off x="6627136" y="3951135"/>
              <a:ext cx="239888" cy="356886"/>
            </a:xfrm>
            <a:prstGeom prst="rect">
              <a:avLst/>
            </a:prstGeom>
            <a:solidFill>
              <a:srgbClr val="80BD41">
                <a:alpha val="100000"/>
              </a:srgbClr>
            </a:solidFill>
          </p:spPr>
          <p:txBody>
            <a:bodyPr/>
            <a:lstStyle/>
            <a:p/>
          </p:txBody>
        </p:sp>
        <p:sp>
          <p:nvSpPr>
            <p:cNvPr id="68" name="rc68"/>
            <p:cNvSpPr/>
            <p:nvPr/>
          </p:nvSpPr>
          <p:spPr>
            <a:xfrm>
              <a:off x="6627136" y="3316701"/>
              <a:ext cx="239888" cy="634433"/>
            </a:xfrm>
            <a:prstGeom prst="rect">
              <a:avLst/>
            </a:prstGeom>
            <a:solidFill>
              <a:srgbClr val="E2231A">
                <a:alpha val="100000"/>
              </a:srgbClr>
            </a:solidFill>
          </p:spPr>
          <p:txBody>
            <a:bodyPr/>
            <a:lstStyle/>
            <a:p/>
          </p:txBody>
        </p:sp>
        <p:sp>
          <p:nvSpPr>
            <p:cNvPr id="69" name="rc69"/>
            <p:cNvSpPr/>
            <p:nvPr/>
          </p:nvSpPr>
          <p:spPr>
            <a:xfrm>
              <a:off x="6893679" y="3963919"/>
              <a:ext cx="239888" cy="344102"/>
            </a:xfrm>
            <a:prstGeom prst="rect">
              <a:avLst/>
            </a:prstGeom>
            <a:solidFill>
              <a:srgbClr val="80BD41">
                <a:alpha val="100000"/>
              </a:srgbClr>
            </a:solidFill>
          </p:spPr>
          <p:txBody>
            <a:bodyPr/>
            <a:lstStyle/>
            <a:p/>
          </p:txBody>
        </p:sp>
        <p:sp>
          <p:nvSpPr>
            <p:cNvPr id="70" name="rc70"/>
            <p:cNvSpPr/>
            <p:nvPr/>
          </p:nvSpPr>
          <p:spPr>
            <a:xfrm>
              <a:off x="6893679" y="3295973"/>
              <a:ext cx="239888" cy="667946"/>
            </a:xfrm>
            <a:prstGeom prst="rect">
              <a:avLst/>
            </a:prstGeom>
            <a:solidFill>
              <a:srgbClr val="E2231A">
                <a:alpha val="100000"/>
              </a:srgbClr>
            </a:solidFill>
          </p:spPr>
          <p:txBody>
            <a:bodyPr/>
            <a:lstStyle/>
            <a:p/>
          </p:txBody>
        </p:sp>
        <p:sp>
          <p:nvSpPr>
            <p:cNvPr id="71" name="rc71"/>
            <p:cNvSpPr/>
            <p:nvPr/>
          </p:nvSpPr>
          <p:spPr>
            <a:xfrm>
              <a:off x="7160222" y="4004764"/>
              <a:ext cx="239888" cy="303257"/>
            </a:xfrm>
            <a:prstGeom prst="rect">
              <a:avLst/>
            </a:prstGeom>
            <a:solidFill>
              <a:srgbClr val="80BD41">
                <a:alpha val="100000"/>
              </a:srgbClr>
            </a:solidFill>
          </p:spPr>
          <p:txBody>
            <a:bodyPr/>
            <a:lstStyle/>
            <a:p/>
          </p:txBody>
        </p:sp>
        <p:sp>
          <p:nvSpPr>
            <p:cNvPr id="72" name="rc72"/>
            <p:cNvSpPr/>
            <p:nvPr/>
          </p:nvSpPr>
          <p:spPr>
            <a:xfrm>
              <a:off x="7160222" y="3360319"/>
              <a:ext cx="239888" cy="644445"/>
            </a:xfrm>
            <a:prstGeom prst="rect">
              <a:avLst/>
            </a:prstGeom>
            <a:solidFill>
              <a:srgbClr val="E2231A">
                <a:alpha val="100000"/>
              </a:srgbClr>
            </a:solidFill>
          </p:spPr>
          <p:txBody>
            <a:bodyPr/>
            <a:lstStyle/>
            <a:p/>
          </p:txBody>
        </p:sp>
        <p:sp>
          <p:nvSpPr>
            <p:cNvPr id="73" name="rc73"/>
            <p:cNvSpPr/>
            <p:nvPr/>
          </p:nvSpPr>
          <p:spPr>
            <a:xfrm>
              <a:off x="7426765" y="3892241"/>
              <a:ext cx="239888" cy="415780"/>
            </a:xfrm>
            <a:prstGeom prst="rect">
              <a:avLst/>
            </a:prstGeom>
            <a:solidFill>
              <a:srgbClr val="80BD41">
                <a:alpha val="100000"/>
              </a:srgbClr>
            </a:solidFill>
          </p:spPr>
          <p:txBody>
            <a:bodyPr/>
            <a:lstStyle/>
            <a:p/>
          </p:txBody>
        </p:sp>
        <p:sp>
          <p:nvSpPr>
            <p:cNvPr id="74" name="rc74"/>
            <p:cNvSpPr/>
            <p:nvPr/>
          </p:nvSpPr>
          <p:spPr>
            <a:xfrm>
              <a:off x="7426765" y="3241968"/>
              <a:ext cx="239888" cy="650273"/>
            </a:xfrm>
            <a:prstGeom prst="rect">
              <a:avLst/>
            </a:prstGeom>
            <a:solidFill>
              <a:srgbClr val="E2231A">
                <a:alpha val="100000"/>
              </a:srgbClr>
            </a:solidFill>
          </p:spPr>
          <p:txBody>
            <a:bodyPr/>
            <a:lstStyle/>
            <a:p/>
          </p:txBody>
        </p:sp>
        <p:sp>
          <p:nvSpPr>
            <p:cNvPr id="75" name="rc75"/>
            <p:cNvSpPr/>
            <p:nvPr/>
          </p:nvSpPr>
          <p:spPr>
            <a:xfrm>
              <a:off x="7693308" y="3857083"/>
              <a:ext cx="239888" cy="450937"/>
            </a:xfrm>
            <a:prstGeom prst="rect">
              <a:avLst/>
            </a:prstGeom>
            <a:solidFill>
              <a:srgbClr val="80BD41">
                <a:alpha val="100000"/>
              </a:srgbClr>
            </a:solidFill>
          </p:spPr>
          <p:txBody>
            <a:bodyPr/>
            <a:lstStyle/>
            <a:p/>
          </p:txBody>
        </p:sp>
        <p:sp>
          <p:nvSpPr>
            <p:cNvPr id="76" name="rc76"/>
            <p:cNvSpPr/>
            <p:nvPr/>
          </p:nvSpPr>
          <p:spPr>
            <a:xfrm>
              <a:off x="7693308" y="3208220"/>
              <a:ext cx="239888" cy="648863"/>
            </a:xfrm>
            <a:prstGeom prst="rect">
              <a:avLst/>
            </a:prstGeom>
            <a:solidFill>
              <a:srgbClr val="E2231A">
                <a:alpha val="100000"/>
              </a:srgbClr>
            </a:solidFill>
          </p:spPr>
          <p:txBody>
            <a:bodyPr/>
            <a:lstStyle/>
            <a:p/>
          </p:txBody>
        </p:sp>
        <p:sp>
          <p:nvSpPr>
            <p:cNvPr id="77" name="rc77"/>
            <p:cNvSpPr/>
            <p:nvPr/>
          </p:nvSpPr>
          <p:spPr>
            <a:xfrm>
              <a:off x="7959851" y="3816239"/>
              <a:ext cx="239888" cy="491782"/>
            </a:xfrm>
            <a:prstGeom prst="rect">
              <a:avLst/>
            </a:prstGeom>
            <a:solidFill>
              <a:srgbClr val="80BD41">
                <a:alpha val="100000"/>
              </a:srgbClr>
            </a:solidFill>
          </p:spPr>
          <p:txBody>
            <a:bodyPr/>
            <a:lstStyle/>
            <a:p/>
          </p:txBody>
        </p:sp>
        <p:sp>
          <p:nvSpPr>
            <p:cNvPr id="78" name="rc78"/>
            <p:cNvSpPr/>
            <p:nvPr/>
          </p:nvSpPr>
          <p:spPr>
            <a:xfrm>
              <a:off x="7959851" y="3190359"/>
              <a:ext cx="239888" cy="625879"/>
            </a:xfrm>
            <a:prstGeom prst="rect">
              <a:avLst/>
            </a:prstGeom>
            <a:solidFill>
              <a:srgbClr val="E2231A">
                <a:alpha val="100000"/>
              </a:srgbClr>
            </a:solidFill>
          </p:spPr>
          <p:txBody>
            <a:bodyPr/>
            <a:lstStyle/>
            <a:p/>
          </p:txBody>
        </p:sp>
        <p:sp>
          <p:nvSpPr>
            <p:cNvPr id="79" name="pl79"/>
            <p:cNvSpPr/>
            <p:nvPr/>
          </p:nvSpPr>
          <p:spPr>
            <a:xfrm>
              <a:off x="1416218" y="2922103"/>
              <a:ext cx="6663577" cy="827080"/>
            </a:xfrm>
            <a:custGeom>
              <a:avLst/>
              <a:pathLst>
                <a:path w="6663577" h="827080">
                  <a:moveTo>
                    <a:pt x="0" y="581191"/>
                  </a:moveTo>
                  <a:lnTo>
                    <a:pt x="266543" y="603545"/>
                  </a:lnTo>
                  <a:lnTo>
                    <a:pt x="533086" y="447070"/>
                  </a:lnTo>
                  <a:lnTo>
                    <a:pt x="799629" y="290595"/>
                  </a:lnTo>
                  <a:lnTo>
                    <a:pt x="1066172" y="156474"/>
                  </a:lnTo>
                  <a:lnTo>
                    <a:pt x="1332715" y="0"/>
                  </a:lnTo>
                  <a:lnTo>
                    <a:pt x="1599258" y="22353"/>
                  </a:lnTo>
                  <a:lnTo>
                    <a:pt x="1865801" y="67060"/>
                  </a:lnTo>
                  <a:lnTo>
                    <a:pt x="2132344" y="89414"/>
                  </a:lnTo>
                  <a:lnTo>
                    <a:pt x="2398888" y="134121"/>
                  </a:lnTo>
                  <a:lnTo>
                    <a:pt x="2665431" y="201181"/>
                  </a:lnTo>
                  <a:lnTo>
                    <a:pt x="2931974" y="290595"/>
                  </a:lnTo>
                  <a:lnTo>
                    <a:pt x="3198517" y="312949"/>
                  </a:lnTo>
                  <a:lnTo>
                    <a:pt x="3465060" y="827080"/>
                  </a:lnTo>
                  <a:lnTo>
                    <a:pt x="3731603" y="335302"/>
                  </a:lnTo>
                  <a:lnTo>
                    <a:pt x="3998146" y="357656"/>
                  </a:lnTo>
                  <a:lnTo>
                    <a:pt x="4264689" y="380009"/>
                  </a:lnTo>
                  <a:lnTo>
                    <a:pt x="4531233" y="469423"/>
                  </a:lnTo>
                  <a:lnTo>
                    <a:pt x="4797776" y="514130"/>
                  </a:lnTo>
                  <a:lnTo>
                    <a:pt x="5064319" y="558837"/>
                  </a:lnTo>
                  <a:lnTo>
                    <a:pt x="5330862" y="581191"/>
                  </a:lnTo>
                  <a:lnTo>
                    <a:pt x="5597405" y="625898"/>
                  </a:lnTo>
                  <a:lnTo>
                    <a:pt x="5863948" y="670605"/>
                  </a:lnTo>
                  <a:lnTo>
                    <a:pt x="6130491" y="514130"/>
                  </a:lnTo>
                  <a:lnTo>
                    <a:pt x="6397034" y="469423"/>
                  </a:lnTo>
                  <a:lnTo>
                    <a:pt x="6663577" y="402363"/>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4" name="tx84"/>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5" name="tx85"/>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86" name="tx86"/>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87" name="tx87"/>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88" name="tx88"/>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89" name="tx89"/>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90" name="tx90"/>
            <p:cNvSpPr/>
            <p:nvPr/>
          </p:nvSpPr>
          <p:spPr>
            <a:xfrm>
              <a:off x="8019506"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91" name="tx91"/>
            <p:cNvSpPr/>
            <p:nvPr/>
          </p:nvSpPr>
          <p:spPr>
            <a:xfrm>
              <a:off x="1298664" y="3472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2" name="tx92"/>
            <p:cNvSpPr/>
            <p:nvPr/>
          </p:nvSpPr>
          <p:spPr>
            <a:xfrm>
              <a:off x="2631380" y="33889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166.6</a:t>
              </a:r>
            </a:p>
          </p:txBody>
        </p:sp>
        <p:sp>
          <p:nvSpPr>
            <p:cNvPr id="93" name="tx93"/>
            <p:cNvSpPr/>
            <p:nvPr/>
          </p:nvSpPr>
          <p:spPr>
            <a:xfrm>
              <a:off x="3964096" y="32867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188.3</a:t>
              </a:r>
            </a:p>
          </p:txBody>
        </p:sp>
        <p:sp>
          <p:nvSpPr>
            <p:cNvPr id="94" name="tx94"/>
            <p:cNvSpPr/>
            <p:nvPr/>
          </p:nvSpPr>
          <p:spPr>
            <a:xfrm>
              <a:off x="5296811" y="32847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5" name="tx95"/>
            <p:cNvSpPr/>
            <p:nvPr/>
          </p:nvSpPr>
          <p:spPr>
            <a:xfrm>
              <a:off x="6362984" y="3237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198.8</a:t>
              </a:r>
            </a:p>
          </p:txBody>
        </p:sp>
        <p:sp>
          <p:nvSpPr>
            <p:cNvPr id="96" name="tx96"/>
            <p:cNvSpPr/>
            <p:nvPr/>
          </p:nvSpPr>
          <p:spPr>
            <a:xfrm>
              <a:off x="6629527" y="31807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210.9</a:t>
              </a:r>
            </a:p>
          </p:txBody>
        </p:sp>
        <p:sp>
          <p:nvSpPr>
            <p:cNvPr id="97" name="tx97"/>
            <p:cNvSpPr/>
            <p:nvPr/>
          </p:nvSpPr>
          <p:spPr>
            <a:xfrm>
              <a:off x="6896070" y="31600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215.3</a:t>
              </a:r>
            </a:p>
          </p:txBody>
        </p:sp>
        <p:sp>
          <p:nvSpPr>
            <p:cNvPr id="98" name="tx98"/>
            <p:cNvSpPr/>
            <p:nvPr/>
          </p:nvSpPr>
          <p:spPr>
            <a:xfrm>
              <a:off x="7162613" y="32243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201.6</a:t>
              </a:r>
            </a:p>
          </p:txBody>
        </p:sp>
        <p:sp>
          <p:nvSpPr>
            <p:cNvPr id="99" name="tx99"/>
            <p:cNvSpPr/>
            <p:nvPr/>
          </p:nvSpPr>
          <p:spPr>
            <a:xfrm>
              <a:off x="7429156" y="31060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100" name="tx100"/>
            <p:cNvSpPr/>
            <p:nvPr/>
          </p:nvSpPr>
          <p:spPr>
            <a:xfrm>
              <a:off x="7734876" y="307224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101" name="tx101"/>
            <p:cNvSpPr/>
            <p:nvPr/>
          </p:nvSpPr>
          <p:spPr>
            <a:xfrm>
              <a:off x="7962242" y="30543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237.8</a:t>
              </a:r>
            </a:p>
          </p:txBody>
        </p:sp>
        <p:sp>
          <p:nvSpPr>
            <p:cNvPr id="102" name="pl102"/>
            <p:cNvSpPr/>
            <p:nvPr/>
          </p:nvSpPr>
          <p:spPr>
            <a:xfrm>
              <a:off x="1416218" y="2072669"/>
              <a:ext cx="0" cy="1430625"/>
            </a:xfrm>
            <a:custGeom>
              <a:avLst/>
              <a:pathLst>
                <a:path w="0" h="1430625">
                  <a:moveTo>
                    <a:pt x="0" y="143062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1408271"/>
            </a:xfrm>
            <a:custGeom>
              <a:avLst/>
              <a:pathLst>
                <a:path w="0" h="1408271">
                  <a:moveTo>
                    <a:pt x="0" y="140827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1430625"/>
            </a:xfrm>
            <a:custGeom>
              <a:avLst/>
              <a:pathLst>
                <a:path w="0" h="1430625">
                  <a:moveTo>
                    <a:pt x="0" y="143062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1475332"/>
            </a:xfrm>
            <a:custGeom>
              <a:avLst/>
              <a:pathLst>
                <a:path w="0" h="1475332">
                  <a:moveTo>
                    <a:pt x="0" y="147533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1520039"/>
            </a:xfrm>
            <a:custGeom>
              <a:avLst/>
              <a:pathLst>
                <a:path w="0" h="1520039">
                  <a:moveTo>
                    <a:pt x="0" y="152003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1363564"/>
            </a:xfrm>
            <a:custGeom>
              <a:avLst/>
              <a:pathLst>
                <a:path w="0" h="1363564">
                  <a:moveTo>
                    <a:pt x="0" y="136356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1318857"/>
            </a:xfrm>
            <a:custGeom>
              <a:avLst/>
              <a:pathLst>
                <a:path w="0" h="1318857">
                  <a:moveTo>
                    <a:pt x="0" y="131885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41469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a:t>
              </a:r>
            </a:p>
          </p:txBody>
        </p:sp>
        <p:sp>
          <p:nvSpPr>
            <p:cNvPr id="114" name="tx114"/>
            <p:cNvSpPr/>
            <p:nvPr/>
          </p:nvSpPr>
          <p:spPr>
            <a:xfrm>
              <a:off x="1324790" y="3796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95.3</a:t>
              </a:r>
            </a:p>
          </p:txBody>
        </p:sp>
        <p:sp>
          <p:nvSpPr>
            <p:cNvPr id="115" name="tx115"/>
            <p:cNvSpPr/>
            <p:nvPr/>
          </p:nvSpPr>
          <p:spPr>
            <a:xfrm>
              <a:off x="2631380" y="40301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103.3</a:t>
              </a:r>
            </a:p>
          </p:txBody>
        </p:sp>
        <p:sp>
          <p:nvSpPr>
            <p:cNvPr id="116" name="tx116"/>
            <p:cNvSpPr/>
            <p:nvPr/>
          </p:nvSpPr>
          <p:spPr>
            <a:xfrm>
              <a:off x="2657505" y="36386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a:t>
              </a:r>
            </a:p>
          </p:txBody>
        </p:sp>
        <p:sp>
          <p:nvSpPr>
            <p:cNvPr id="117" name="tx117"/>
            <p:cNvSpPr/>
            <p:nvPr/>
          </p:nvSpPr>
          <p:spPr>
            <a:xfrm>
              <a:off x="3990221" y="4038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99.8</a:t>
              </a:r>
            </a:p>
          </p:txBody>
        </p:sp>
        <p:sp>
          <p:nvSpPr>
            <p:cNvPr id="118" name="tx118"/>
            <p:cNvSpPr/>
            <p:nvPr/>
          </p:nvSpPr>
          <p:spPr>
            <a:xfrm>
              <a:off x="3990221" y="3595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88.5</a:t>
              </a:r>
            </a:p>
          </p:txBody>
        </p:sp>
        <p:sp>
          <p:nvSpPr>
            <p:cNvPr id="119" name="tx119"/>
            <p:cNvSpPr/>
            <p:nvPr/>
          </p:nvSpPr>
          <p:spPr>
            <a:xfrm>
              <a:off x="5322937" y="40688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120" name="tx120"/>
            <p:cNvSpPr/>
            <p:nvPr/>
          </p:nvSpPr>
          <p:spPr>
            <a:xfrm>
              <a:off x="5296811" y="36252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101.9</a:t>
              </a:r>
            </a:p>
          </p:txBody>
        </p:sp>
        <p:sp>
          <p:nvSpPr>
            <p:cNvPr id="121" name="tx121"/>
            <p:cNvSpPr/>
            <p:nvPr/>
          </p:nvSpPr>
          <p:spPr>
            <a:xfrm>
              <a:off x="6389109" y="41000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73.6</a:t>
              </a:r>
            </a:p>
          </p:txBody>
        </p:sp>
        <p:sp>
          <p:nvSpPr>
            <p:cNvPr id="122" name="tx122"/>
            <p:cNvSpPr/>
            <p:nvPr/>
          </p:nvSpPr>
          <p:spPr>
            <a:xfrm>
              <a:off x="6362984" y="36327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125.3</a:t>
              </a:r>
            </a:p>
          </p:txBody>
        </p:sp>
        <p:sp>
          <p:nvSpPr>
            <p:cNvPr id="123" name="tx123"/>
            <p:cNvSpPr/>
            <p:nvPr/>
          </p:nvSpPr>
          <p:spPr>
            <a:xfrm>
              <a:off x="6655652" y="4094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75.9</a:t>
              </a:r>
            </a:p>
          </p:txBody>
        </p:sp>
        <p:sp>
          <p:nvSpPr>
            <p:cNvPr id="124" name="tx124"/>
            <p:cNvSpPr/>
            <p:nvPr/>
          </p:nvSpPr>
          <p:spPr>
            <a:xfrm>
              <a:off x="6668704" y="359882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5" name="tx125"/>
            <p:cNvSpPr/>
            <p:nvPr/>
          </p:nvSpPr>
          <p:spPr>
            <a:xfrm>
              <a:off x="6922195" y="41008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73.2</a:t>
              </a:r>
            </a:p>
          </p:txBody>
        </p:sp>
        <p:sp>
          <p:nvSpPr>
            <p:cNvPr id="126" name="tx126"/>
            <p:cNvSpPr/>
            <p:nvPr/>
          </p:nvSpPr>
          <p:spPr>
            <a:xfrm>
              <a:off x="6896070" y="359604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142.1</a:t>
              </a:r>
            </a:p>
          </p:txBody>
        </p:sp>
        <p:sp>
          <p:nvSpPr>
            <p:cNvPr id="127" name="tx127"/>
            <p:cNvSpPr/>
            <p:nvPr/>
          </p:nvSpPr>
          <p:spPr>
            <a:xfrm>
              <a:off x="7188738" y="4121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64.5</a:t>
              </a:r>
            </a:p>
          </p:txBody>
        </p:sp>
        <p:sp>
          <p:nvSpPr>
            <p:cNvPr id="128" name="tx128"/>
            <p:cNvSpPr/>
            <p:nvPr/>
          </p:nvSpPr>
          <p:spPr>
            <a:xfrm>
              <a:off x="7162613" y="36474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137.1</a:t>
              </a:r>
            </a:p>
          </p:txBody>
        </p:sp>
        <p:sp>
          <p:nvSpPr>
            <p:cNvPr id="129" name="tx129"/>
            <p:cNvSpPr/>
            <p:nvPr/>
          </p:nvSpPr>
          <p:spPr>
            <a:xfrm>
              <a:off x="7455282" y="40650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88.5</a:t>
              </a:r>
            </a:p>
          </p:txBody>
        </p:sp>
        <p:sp>
          <p:nvSpPr>
            <p:cNvPr id="130" name="tx130"/>
            <p:cNvSpPr/>
            <p:nvPr/>
          </p:nvSpPr>
          <p:spPr>
            <a:xfrm>
              <a:off x="7429156" y="35320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138.3</a:t>
              </a:r>
            </a:p>
          </p:txBody>
        </p:sp>
        <p:sp>
          <p:nvSpPr>
            <p:cNvPr id="131" name="tx131"/>
            <p:cNvSpPr/>
            <p:nvPr/>
          </p:nvSpPr>
          <p:spPr>
            <a:xfrm>
              <a:off x="7721825" y="40475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95.9</a:t>
              </a:r>
            </a:p>
          </p:txBody>
        </p:sp>
        <p:sp>
          <p:nvSpPr>
            <p:cNvPr id="132" name="tx132"/>
            <p:cNvSpPr/>
            <p:nvPr/>
          </p:nvSpPr>
          <p:spPr>
            <a:xfrm>
              <a:off x="7695699" y="34975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138.1</a:t>
              </a:r>
            </a:p>
          </p:txBody>
        </p:sp>
        <p:sp>
          <p:nvSpPr>
            <p:cNvPr id="133" name="tx133"/>
            <p:cNvSpPr/>
            <p:nvPr/>
          </p:nvSpPr>
          <p:spPr>
            <a:xfrm>
              <a:off x="7962242" y="40270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104.6</a:t>
              </a:r>
            </a:p>
          </p:txBody>
        </p:sp>
        <p:sp>
          <p:nvSpPr>
            <p:cNvPr id="134" name="tx134"/>
            <p:cNvSpPr/>
            <p:nvPr/>
          </p:nvSpPr>
          <p:spPr>
            <a:xfrm>
              <a:off x="7962242" y="34682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133.2</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655386" y="37858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655386" y="33158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55386" y="284577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655386" y="23758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655386" y="19058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8" name="tx158"/>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l159"/>
            <p:cNvSpPr/>
            <p:nvPr/>
          </p:nvSpPr>
          <p:spPr>
            <a:xfrm>
              <a:off x="290453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1632"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61" name="rc161"/>
            <p:cNvSpPr/>
            <p:nvPr/>
          </p:nvSpPr>
          <p:spPr>
            <a:xfrm>
              <a:off x="4545960" y="5180747"/>
              <a:ext cx="201456" cy="201456"/>
            </a:xfrm>
            <a:prstGeom prst="rect">
              <a:avLst/>
            </a:prstGeom>
            <a:solidFill>
              <a:srgbClr val="E2231A">
                <a:alpha val="100000"/>
              </a:srgbClr>
            </a:solidFill>
          </p:spPr>
          <p:txBody>
            <a:bodyPr/>
            <a:lstStyle/>
            <a:p/>
          </p:txBody>
        </p:sp>
        <p:sp>
          <p:nvSpPr>
            <p:cNvPr id="162" name="rc162"/>
            <p:cNvSpPr/>
            <p:nvPr/>
          </p:nvSpPr>
          <p:spPr>
            <a:xfrm>
              <a:off x="5766533" y="5180747"/>
              <a:ext cx="201456" cy="201456"/>
            </a:xfrm>
            <a:prstGeom prst="rect">
              <a:avLst/>
            </a:prstGeom>
            <a:solidFill>
              <a:srgbClr val="80BD41">
                <a:alpha val="100000"/>
              </a:srgbClr>
            </a:solidFill>
          </p:spPr>
          <p:txBody>
            <a:bodyPr/>
            <a:lstStyle/>
            <a:p/>
          </p:txBody>
        </p:sp>
        <p:sp>
          <p:nvSpPr>
            <p:cNvPr id="163" name="tx163"/>
            <p:cNvSpPr/>
            <p:nvPr/>
          </p:nvSpPr>
          <p:spPr>
            <a:xfrm>
              <a:off x="4826005"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4" name="tx164"/>
            <p:cNvSpPr/>
            <p:nvPr/>
          </p:nvSpPr>
          <p:spPr>
            <a:xfrm>
              <a:off x="6046578"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5" name="tx165"/>
            <p:cNvSpPr/>
            <p:nvPr/>
          </p:nvSpPr>
          <p:spPr>
            <a:xfrm>
              <a:off x="951100"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6" name="tx166"/>
            <p:cNvSpPr/>
            <p:nvPr/>
          </p:nvSpPr>
          <p:spPr>
            <a:xfrm>
              <a:off x="951100" y="1583315"/>
              <a:ext cx="279593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République centrafricaine, 2000-2025</a:t>
              </a:r>
            </a:p>
          </p:txBody>
        </p:sp>
        <p:sp>
          <p:nvSpPr>
            <p:cNvPr id="167" name="pl167"/>
            <p:cNvSpPr/>
            <p:nvPr/>
          </p:nvSpPr>
          <p:spPr>
            <a:xfrm>
              <a:off x="19875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3699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7524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13490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5173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6787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612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436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8261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086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296273" y="5954972"/>
              <a:ext cx="2034159" cy="129091"/>
            </a:xfrm>
            <a:prstGeom prst="rect">
              <a:avLst/>
            </a:prstGeom>
            <a:solidFill>
              <a:srgbClr val="80BD41">
                <a:alpha val="100000"/>
              </a:srgbClr>
            </a:solidFill>
          </p:spPr>
          <p:txBody>
            <a:bodyPr/>
            <a:lstStyle/>
            <a:p/>
          </p:txBody>
        </p:sp>
        <p:sp>
          <p:nvSpPr>
            <p:cNvPr id="182" name="rc182"/>
            <p:cNvSpPr/>
            <p:nvPr/>
          </p:nvSpPr>
          <p:spPr>
            <a:xfrm>
              <a:off x="3330433" y="5954972"/>
              <a:ext cx="3463629" cy="129091"/>
            </a:xfrm>
            <a:prstGeom prst="rect">
              <a:avLst/>
            </a:prstGeom>
            <a:solidFill>
              <a:srgbClr val="E2231A">
                <a:alpha val="100000"/>
              </a:srgbClr>
            </a:solidFill>
          </p:spPr>
          <p:txBody>
            <a:bodyPr/>
            <a:lstStyle/>
            <a:p/>
          </p:txBody>
        </p:sp>
        <p:sp>
          <p:nvSpPr>
            <p:cNvPr id="183" name="rc183"/>
            <p:cNvSpPr/>
            <p:nvPr/>
          </p:nvSpPr>
          <p:spPr>
            <a:xfrm>
              <a:off x="1296273" y="5793607"/>
              <a:ext cx="2652675" cy="129091"/>
            </a:xfrm>
            <a:prstGeom prst="rect">
              <a:avLst/>
            </a:prstGeom>
            <a:solidFill>
              <a:srgbClr val="80BD41">
                <a:alpha val="100000"/>
              </a:srgbClr>
            </a:solidFill>
          </p:spPr>
          <p:txBody>
            <a:bodyPr/>
            <a:lstStyle/>
            <a:p/>
          </p:txBody>
        </p:sp>
        <p:sp>
          <p:nvSpPr>
            <p:cNvPr id="184" name="rc184"/>
            <p:cNvSpPr/>
            <p:nvPr/>
          </p:nvSpPr>
          <p:spPr>
            <a:xfrm>
              <a:off x="3948948" y="5793607"/>
              <a:ext cx="3816987" cy="129091"/>
            </a:xfrm>
            <a:prstGeom prst="rect">
              <a:avLst/>
            </a:prstGeom>
            <a:solidFill>
              <a:srgbClr val="E2231A">
                <a:alpha val="100000"/>
              </a:srgbClr>
            </a:solidFill>
          </p:spPr>
          <p:txBody>
            <a:bodyPr/>
            <a:lstStyle/>
            <a:p/>
          </p:txBody>
        </p:sp>
        <p:sp>
          <p:nvSpPr>
            <p:cNvPr id="185" name="rc185"/>
            <p:cNvSpPr/>
            <p:nvPr/>
          </p:nvSpPr>
          <p:spPr>
            <a:xfrm>
              <a:off x="1296273" y="5632243"/>
              <a:ext cx="2892947" cy="129091"/>
            </a:xfrm>
            <a:prstGeom prst="rect">
              <a:avLst/>
            </a:prstGeom>
            <a:solidFill>
              <a:srgbClr val="80BD41">
                <a:alpha val="100000"/>
              </a:srgbClr>
            </a:solidFill>
          </p:spPr>
          <p:txBody>
            <a:bodyPr/>
            <a:lstStyle/>
            <a:p/>
          </p:txBody>
        </p:sp>
        <p:sp>
          <p:nvSpPr>
            <p:cNvPr id="186" name="rc186"/>
            <p:cNvSpPr/>
            <p:nvPr/>
          </p:nvSpPr>
          <p:spPr>
            <a:xfrm>
              <a:off x="4189221" y="5632243"/>
              <a:ext cx="3681782" cy="129091"/>
            </a:xfrm>
            <a:prstGeom prst="rect">
              <a:avLst/>
            </a:prstGeom>
            <a:solidFill>
              <a:srgbClr val="E2231A">
                <a:alpha val="100000"/>
              </a:srgbClr>
            </a:solidFill>
          </p:spPr>
          <p:txBody>
            <a:bodyPr/>
            <a:lstStyle/>
            <a:p/>
          </p:txBody>
        </p:sp>
        <p:sp>
          <p:nvSpPr>
            <p:cNvPr id="187" name="tx187"/>
            <p:cNvSpPr/>
            <p:nvPr/>
          </p:nvSpPr>
          <p:spPr>
            <a:xfrm>
              <a:off x="6924271"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198.8</a:t>
              </a:r>
            </a:p>
          </p:txBody>
        </p:sp>
        <p:sp>
          <p:nvSpPr>
            <p:cNvPr id="188" name="tx188"/>
            <p:cNvSpPr/>
            <p:nvPr/>
          </p:nvSpPr>
          <p:spPr>
            <a:xfrm>
              <a:off x="7992956" y="581496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89" name="tx189"/>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237.8</a:t>
              </a:r>
            </a:p>
          </p:txBody>
        </p:sp>
        <p:sp>
          <p:nvSpPr>
            <p:cNvPr id="190" name="tx190"/>
            <p:cNvSpPr/>
            <p:nvPr/>
          </p:nvSpPr>
          <p:spPr>
            <a:xfrm>
              <a:off x="220786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73.6</a:t>
              </a:r>
            </a:p>
          </p:txBody>
        </p:sp>
        <p:sp>
          <p:nvSpPr>
            <p:cNvPr id="191" name="tx191"/>
            <p:cNvSpPr/>
            <p:nvPr/>
          </p:nvSpPr>
          <p:spPr>
            <a:xfrm>
              <a:off x="4926610"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125.3</a:t>
              </a:r>
            </a:p>
          </p:txBody>
        </p:sp>
        <p:sp>
          <p:nvSpPr>
            <p:cNvPr id="192" name="tx192"/>
            <p:cNvSpPr/>
            <p:nvPr/>
          </p:nvSpPr>
          <p:spPr>
            <a:xfrm>
              <a:off x="251711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95.9</a:t>
              </a:r>
            </a:p>
          </p:txBody>
        </p:sp>
        <p:sp>
          <p:nvSpPr>
            <p:cNvPr id="193" name="tx193"/>
            <p:cNvSpPr/>
            <p:nvPr/>
          </p:nvSpPr>
          <p:spPr>
            <a:xfrm>
              <a:off x="5721804"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138.1</a:t>
              </a:r>
            </a:p>
          </p:txBody>
        </p:sp>
        <p:sp>
          <p:nvSpPr>
            <p:cNvPr id="194" name="tx194"/>
            <p:cNvSpPr/>
            <p:nvPr/>
          </p:nvSpPr>
          <p:spPr>
            <a:xfrm>
              <a:off x="260710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104.6</a:t>
              </a:r>
            </a:p>
          </p:txBody>
        </p:sp>
        <p:sp>
          <p:nvSpPr>
            <p:cNvPr id="195" name="tx195"/>
            <p:cNvSpPr/>
            <p:nvPr/>
          </p:nvSpPr>
          <p:spPr>
            <a:xfrm>
              <a:off x="5894474"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133.2</a:t>
              </a:r>
            </a:p>
          </p:txBody>
        </p:sp>
        <p:sp>
          <p:nvSpPr>
            <p:cNvPr id="196" name="tx19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7" name="tx19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8" name="tx19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9" name="tx19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00" name="tx200"/>
            <p:cNvSpPr/>
            <p:nvPr/>
          </p:nvSpPr>
          <p:spPr>
            <a:xfrm>
              <a:off x="260104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1" name="tx201"/>
            <p:cNvSpPr/>
            <p:nvPr/>
          </p:nvSpPr>
          <p:spPr>
            <a:xfrm>
              <a:off x="394466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2" name="tx202"/>
            <p:cNvSpPr/>
            <p:nvPr/>
          </p:nvSpPr>
          <p:spPr>
            <a:xfrm>
              <a:off x="532712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3" name="tx203"/>
            <p:cNvSpPr/>
            <p:nvPr/>
          </p:nvSpPr>
          <p:spPr>
            <a:xfrm>
              <a:off x="67095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4" name="tx204"/>
            <p:cNvSpPr/>
            <p:nvPr/>
          </p:nvSpPr>
          <p:spPr>
            <a:xfrm>
              <a:off x="809206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5" name="tx205"/>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6" name="tx206"/>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vaccinale contre le MCV1 en 2025 (44 %) était supérieure à celle de 2019 (37 %).
Le nombre d’enfants vaccinés avec le MCV1 a augmenté de 42 % par rapport à 2019.
Le nombre de nourrissons survivants a augmenté d’environ 20 % par rapport à 2019.
En 2025, davantage d’enfants ont été vaccinés qu’en 2019.
En 2025, le nombre de nourrissons survivants (population cible) était plus élevé qu’en 2019.
Pour que la couverture vaccinale augmente, le nombre d’enfants vaccinés doit croître à un rythme plus rapide que celui de la croissance démographique.</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44223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5186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86149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07112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83741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4704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25667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46631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67594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3663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9080"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6152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396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8640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4884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1284"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372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3616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9860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61047"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2348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8592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4836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28541" y="4819767"/>
              <a:ext cx="416196" cy="17651"/>
            </a:xfrm>
            <a:prstGeom prst="rect">
              <a:avLst/>
            </a:prstGeom>
            <a:solidFill>
              <a:srgbClr val="1CABE2">
                <a:alpha val="100000"/>
              </a:srgbClr>
            </a:solidFill>
          </p:spPr>
          <p:txBody>
            <a:bodyPr/>
            <a:lstStyle/>
            <a:p/>
          </p:txBody>
        </p:sp>
        <p:sp>
          <p:nvSpPr>
            <p:cNvPr id="28" name="rc28"/>
            <p:cNvSpPr/>
            <p:nvPr/>
          </p:nvSpPr>
          <p:spPr>
            <a:xfrm>
              <a:off x="1490981" y="4723868"/>
              <a:ext cx="416196" cy="113549"/>
            </a:xfrm>
            <a:prstGeom prst="rect">
              <a:avLst/>
            </a:prstGeom>
            <a:solidFill>
              <a:srgbClr val="1CABE2">
                <a:alpha val="100000"/>
              </a:srgbClr>
            </a:solidFill>
          </p:spPr>
          <p:txBody>
            <a:bodyPr/>
            <a:lstStyle/>
            <a:p/>
          </p:txBody>
        </p:sp>
        <p:sp>
          <p:nvSpPr>
            <p:cNvPr id="29" name="rc29"/>
            <p:cNvSpPr/>
            <p:nvPr/>
          </p:nvSpPr>
          <p:spPr>
            <a:xfrm>
              <a:off x="1953422" y="4779194"/>
              <a:ext cx="416196" cy="58223"/>
            </a:xfrm>
            <a:prstGeom prst="rect">
              <a:avLst/>
            </a:prstGeom>
            <a:solidFill>
              <a:srgbClr val="1CABE2">
                <a:alpha val="100000"/>
              </a:srgbClr>
            </a:solidFill>
          </p:spPr>
          <p:txBody>
            <a:bodyPr/>
            <a:lstStyle/>
            <a:p/>
          </p:txBody>
        </p:sp>
        <p:sp>
          <p:nvSpPr>
            <p:cNvPr id="30" name="rc30"/>
            <p:cNvSpPr/>
            <p:nvPr/>
          </p:nvSpPr>
          <p:spPr>
            <a:xfrm>
              <a:off x="2415863" y="4805013"/>
              <a:ext cx="416196" cy="32405"/>
            </a:xfrm>
            <a:prstGeom prst="rect">
              <a:avLst/>
            </a:prstGeom>
            <a:solidFill>
              <a:srgbClr val="1CABE2">
                <a:alpha val="100000"/>
              </a:srgbClr>
            </a:solidFill>
          </p:spPr>
          <p:txBody>
            <a:bodyPr/>
            <a:lstStyle/>
            <a:p/>
          </p:txBody>
        </p:sp>
        <p:sp>
          <p:nvSpPr>
            <p:cNvPr id="31" name="rc31"/>
            <p:cNvSpPr/>
            <p:nvPr/>
          </p:nvSpPr>
          <p:spPr>
            <a:xfrm>
              <a:off x="2878304" y="4787098"/>
              <a:ext cx="416196" cy="50320"/>
            </a:xfrm>
            <a:prstGeom prst="rect">
              <a:avLst/>
            </a:prstGeom>
            <a:solidFill>
              <a:srgbClr val="1CABE2">
                <a:alpha val="100000"/>
              </a:srgbClr>
            </a:solidFill>
          </p:spPr>
          <p:txBody>
            <a:bodyPr/>
            <a:lstStyle/>
            <a:p/>
          </p:txBody>
        </p:sp>
        <p:sp>
          <p:nvSpPr>
            <p:cNvPr id="32" name="rc32"/>
            <p:cNvSpPr/>
            <p:nvPr/>
          </p:nvSpPr>
          <p:spPr>
            <a:xfrm>
              <a:off x="3340745" y="4817922"/>
              <a:ext cx="416196" cy="19495"/>
            </a:xfrm>
            <a:prstGeom prst="rect">
              <a:avLst/>
            </a:prstGeom>
            <a:solidFill>
              <a:srgbClr val="1CABE2">
                <a:alpha val="100000"/>
              </a:srgbClr>
            </a:solidFill>
          </p:spPr>
          <p:txBody>
            <a:bodyPr/>
            <a:lstStyle/>
            <a:p/>
          </p:txBody>
        </p:sp>
        <p:sp>
          <p:nvSpPr>
            <p:cNvPr id="33" name="rc33"/>
            <p:cNvSpPr/>
            <p:nvPr/>
          </p:nvSpPr>
          <p:spPr>
            <a:xfrm>
              <a:off x="3803185" y="4831095"/>
              <a:ext cx="416196" cy="6322"/>
            </a:xfrm>
            <a:prstGeom prst="rect">
              <a:avLst/>
            </a:prstGeom>
            <a:solidFill>
              <a:srgbClr val="1CABE2">
                <a:alpha val="100000"/>
              </a:srgbClr>
            </a:solidFill>
          </p:spPr>
          <p:txBody>
            <a:bodyPr/>
            <a:lstStyle/>
            <a:p/>
          </p:txBody>
        </p:sp>
        <p:sp>
          <p:nvSpPr>
            <p:cNvPr id="34" name="rc34"/>
            <p:cNvSpPr/>
            <p:nvPr/>
          </p:nvSpPr>
          <p:spPr>
            <a:xfrm>
              <a:off x="4265626" y="4359245"/>
              <a:ext cx="416196" cy="478173"/>
            </a:xfrm>
            <a:prstGeom prst="rect">
              <a:avLst/>
            </a:prstGeom>
            <a:solidFill>
              <a:srgbClr val="1CABE2">
                <a:alpha val="100000"/>
              </a:srgbClr>
            </a:solidFill>
          </p:spPr>
          <p:txBody>
            <a:bodyPr/>
            <a:lstStyle/>
            <a:p/>
          </p:txBody>
        </p:sp>
        <p:sp>
          <p:nvSpPr>
            <p:cNvPr id="35" name="rc35"/>
            <p:cNvSpPr/>
            <p:nvPr/>
          </p:nvSpPr>
          <p:spPr>
            <a:xfrm>
              <a:off x="4728067" y="3933499"/>
              <a:ext cx="416196" cy="903919"/>
            </a:xfrm>
            <a:prstGeom prst="rect">
              <a:avLst/>
            </a:prstGeom>
            <a:solidFill>
              <a:srgbClr val="1CABE2">
                <a:alpha val="100000"/>
              </a:srgbClr>
            </a:solidFill>
          </p:spPr>
          <p:txBody>
            <a:bodyPr/>
            <a:lstStyle/>
            <a:p/>
          </p:txBody>
        </p:sp>
        <p:sp>
          <p:nvSpPr>
            <p:cNvPr id="36" name="rc36"/>
            <p:cNvSpPr/>
            <p:nvPr/>
          </p:nvSpPr>
          <p:spPr>
            <a:xfrm>
              <a:off x="5190508" y="4762333"/>
              <a:ext cx="416196" cy="75085"/>
            </a:xfrm>
            <a:prstGeom prst="rect">
              <a:avLst/>
            </a:prstGeom>
            <a:solidFill>
              <a:srgbClr val="1CABE2">
                <a:alpha val="100000"/>
              </a:srgbClr>
            </a:solidFill>
          </p:spPr>
          <p:txBody>
            <a:bodyPr/>
            <a:lstStyle/>
            <a:p/>
          </p:txBody>
        </p:sp>
        <p:sp>
          <p:nvSpPr>
            <p:cNvPr id="37" name="rc37"/>
            <p:cNvSpPr/>
            <p:nvPr/>
          </p:nvSpPr>
          <p:spPr>
            <a:xfrm>
              <a:off x="5652949" y="4796582"/>
              <a:ext cx="416196" cy="40835"/>
            </a:xfrm>
            <a:prstGeom prst="rect">
              <a:avLst/>
            </a:prstGeom>
            <a:solidFill>
              <a:srgbClr val="1CABE2">
                <a:alpha val="100000"/>
              </a:srgbClr>
            </a:solidFill>
          </p:spPr>
          <p:txBody>
            <a:bodyPr/>
            <a:lstStyle/>
            <a:p/>
          </p:txBody>
        </p:sp>
        <p:sp>
          <p:nvSpPr>
            <p:cNvPr id="38" name="rc38"/>
            <p:cNvSpPr/>
            <p:nvPr/>
          </p:nvSpPr>
          <p:spPr>
            <a:xfrm>
              <a:off x="6115389" y="4433276"/>
              <a:ext cx="416196" cy="404142"/>
            </a:xfrm>
            <a:prstGeom prst="rect">
              <a:avLst/>
            </a:prstGeom>
            <a:solidFill>
              <a:srgbClr val="1CABE2">
                <a:alpha val="100000"/>
              </a:srgbClr>
            </a:solidFill>
          </p:spPr>
          <p:txBody>
            <a:bodyPr/>
            <a:lstStyle/>
            <a:p/>
          </p:txBody>
        </p:sp>
        <p:sp>
          <p:nvSpPr>
            <p:cNvPr id="39" name="rc39"/>
            <p:cNvSpPr/>
            <p:nvPr/>
          </p:nvSpPr>
          <p:spPr>
            <a:xfrm>
              <a:off x="6577830" y="4806330"/>
              <a:ext cx="416196" cy="31087"/>
            </a:xfrm>
            <a:prstGeom prst="rect">
              <a:avLst/>
            </a:prstGeom>
            <a:solidFill>
              <a:srgbClr val="1CABE2">
                <a:alpha val="100000"/>
              </a:srgbClr>
            </a:solidFill>
          </p:spPr>
          <p:txBody>
            <a:bodyPr/>
            <a:lstStyle/>
            <a:p/>
          </p:txBody>
        </p:sp>
        <p:sp>
          <p:nvSpPr>
            <p:cNvPr id="40" name="rc40"/>
            <p:cNvSpPr/>
            <p:nvPr/>
          </p:nvSpPr>
          <p:spPr>
            <a:xfrm>
              <a:off x="7040271" y="4678027"/>
              <a:ext cx="416196" cy="159391"/>
            </a:xfrm>
            <a:prstGeom prst="rect">
              <a:avLst/>
            </a:prstGeom>
            <a:solidFill>
              <a:srgbClr val="1CABE2">
                <a:alpha val="100000"/>
              </a:srgbClr>
            </a:solidFill>
          </p:spPr>
          <p:txBody>
            <a:bodyPr/>
            <a:lstStyle/>
            <a:p/>
          </p:txBody>
        </p:sp>
        <p:sp>
          <p:nvSpPr>
            <p:cNvPr id="41" name="pl41"/>
            <p:cNvSpPr/>
            <p:nvPr/>
          </p:nvSpPr>
          <p:spPr>
            <a:xfrm>
              <a:off x="1236639" y="3391147"/>
              <a:ext cx="6011730" cy="693004"/>
            </a:xfrm>
            <a:custGeom>
              <a:avLst/>
              <a:pathLst>
                <a:path w="6011730" h="693004">
                  <a:moveTo>
                    <a:pt x="0" y="0"/>
                  </a:moveTo>
                  <a:lnTo>
                    <a:pt x="462440" y="693004"/>
                  </a:lnTo>
                  <a:lnTo>
                    <a:pt x="924881" y="30130"/>
                  </a:lnTo>
                  <a:lnTo>
                    <a:pt x="1387322" y="60261"/>
                  </a:lnTo>
                  <a:lnTo>
                    <a:pt x="1849763" y="90391"/>
                  </a:lnTo>
                  <a:lnTo>
                    <a:pt x="2312204" y="210914"/>
                  </a:lnTo>
                  <a:lnTo>
                    <a:pt x="2774644" y="271175"/>
                  </a:lnTo>
                  <a:lnTo>
                    <a:pt x="3237085" y="331437"/>
                  </a:lnTo>
                  <a:lnTo>
                    <a:pt x="3699526" y="361567"/>
                  </a:lnTo>
                  <a:lnTo>
                    <a:pt x="4161967" y="421829"/>
                  </a:lnTo>
                  <a:lnTo>
                    <a:pt x="4624408" y="482090"/>
                  </a:lnTo>
                  <a:lnTo>
                    <a:pt x="5086848" y="271175"/>
                  </a:lnTo>
                  <a:lnTo>
                    <a:pt x="5549289" y="210914"/>
                  </a:lnTo>
                  <a:lnTo>
                    <a:pt x="6011730" y="120522"/>
                  </a:lnTo>
                </a:path>
              </a:pathLst>
            </a:custGeom>
            <a:ln w="27101" cap="flat">
              <a:solidFill>
                <a:srgbClr val="00833D">
                  <a:alpha val="100000"/>
                </a:srgbClr>
              </a:solidFill>
              <a:prstDash val="solid"/>
              <a:round/>
            </a:ln>
          </p:spPr>
          <p:txBody>
            <a:bodyPr/>
            <a:lstStyle/>
            <a:p/>
          </p:txBody>
        </p:sp>
        <p:sp>
          <p:nvSpPr>
            <p:cNvPr id="42" name="pt42"/>
            <p:cNvSpPr/>
            <p:nvPr/>
          </p:nvSpPr>
          <p:spPr>
            <a:xfrm>
              <a:off x="1205038" y="33595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4052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33896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34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34499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35704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36307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369098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37211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37813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38416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36307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35704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34800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tx56"/>
            <p:cNvSpPr/>
            <p:nvPr/>
          </p:nvSpPr>
          <p:spPr>
            <a:xfrm>
              <a:off x="1170320" y="468992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a:t>
              </a:r>
            </a:p>
          </p:txBody>
        </p:sp>
        <p:sp>
          <p:nvSpPr>
            <p:cNvPr id="57" name="tx57"/>
            <p:cNvSpPr/>
            <p:nvPr/>
          </p:nvSpPr>
          <p:spPr>
            <a:xfrm>
              <a:off x="1599602" y="459396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431</a:t>
              </a:r>
            </a:p>
          </p:txBody>
        </p:sp>
        <p:sp>
          <p:nvSpPr>
            <p:cNvPr id="58" name="tx58"/>
            <p:cNvSpPr/>
            <p:nvPr/>
          </p:nvSpPr>
          <p:spPr>
            <a:xfrm>
              <a:off x="2062043" y="465080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221</a:t>
              </a:r>
            </a:p>
          </p:txBody>
        </p:sp>
        <p:sp>
          <p:nvSpPr>
            <p:cNvPr id="59" name="tx59"/>
            <p:cNvSpPr/>
            <p:nvPr/>
          </p:nvSpPr>
          <p:spPr>
            <a:xfrm>
              <a:off x="2524483" y="467511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123</a:t>
              </a:r>
            </a:p>
          </p:txBody>
        </p:sp>
        <p:sp>
          <p:nvSpPr>
            <p:cNvPr id="60" name="tx60"/>
            <p:cNvSpPr/>
            <p:nvPr/>
          </p:nvSpPr>
          <p:spPr>
            <a:xfrm>
              <a:off x="2986924" y="465725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191</a:t>
              </a:r>
            </a:p>
          </p:txBody>
        </p:sp>
        <p:sp>
          <p:nvSpPr>
            <p:cNvPr id="61" name="tx61"/>
            <p:cNvSpPr/>
            <p:nvPr/>
          </p:nvSpPr>
          <p:spPr>
            <a:xfrm>
              <a:off x="3482524" y="4689885"/>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62" name="tx62"/>
            <p:cNvSpPr/>
            <p:nvPr/>
          </p:nvSpPr>
          <p:spPr>
            <a:xfrm>
              <a:off x="3944965" y="470270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63" name="tx63"/>
            <p:cNvSpPr/>
            <p:nvPr/>
          </p:nvSpPr>
          <p:spPr>
            <a:xfrm>
              <a:off x="4324522" y="421397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1,815</a:t>
              </a:r>
            </a:p>
          </p:txBody>
        </p:sp>
        <p:sp>
          <p:nvSpPr>
            <p:cNvPr id="64" name="tx64"/>
            <p:cNvSpPr/>
            <p:nvPr/>
          </p:nvSpPr>
          <p:spPr>
            <a:xfrm>
              <a:off x="4786963" y="378822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3,431</a:t>
              </a:r>
            </a:p>
          </p:txBody>
        </p:sp>
        <p:sp>
          <p:nvSpPr>
            <p:cNvPr id="65" name="tx65"/>
            <p:cNvSpPr/>
            <p:nvPr/>
          </p:nvSpPr>
          <p:spPr>
            <a:xfrm>
              <a:off x="5299128" y="463249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285</a:t>
              </a:r>
            </a:p>
          </p:txBody>
        </p:sp>
        <p:sp>
          <p:nvSpPr>
            <p:cNvPr id="66" name="tx66"/>
            <p:cNvSpPr/>
            <p:nvPr/>
          </p:nvSpPr>
          <p:spPr>
            <a:xfrm>
              <a:off x="5761569" y="466674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155</a:t>
              </a:r>
            </a:p>
          </p:txBody>
        </p:sp>
        <p:sp>
          <p:nvSpPr>
            <p:cNvPr id="67" name="tx67"/>
            <p:cNvSpPr/>
            <p:nvPr/>
          </p:nvSpPr>
          <p:spPr>
            <a:xfrm>
              <a:off x="6174285" y="428800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1,534</a:t>
              </a:r>
            </a:p>
          </p:txBody>
        </p:sp>
        <p:sp>
          <p:nvSpPr>
            <p:cNvPr id="68" name="tx68"/>
            <p:cNvSpPr/>
            <p:nvPr/>
          </p:nvSpPr>
          <p:spPr>
            <a:xfrm>
              <a:off x="6686451" y="467648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118</a:t>
              </a:r>
            </a:p>
          </p:txBody>
        </p:sp>
        <p:sp>
          <p:nvSpPr>
            <p:cNvPr id="69" name="tx69"/>
            <p:cNvSpPr/>
            <p:nvPr/>
          </p:nvSpPr>
          <p:spPr>
            <a:xfrm>
              <a:off x="7148891" y="454818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605</a:t>
              </a:r>
            </a:p>
          </p:txBody>
        </p:sp>
        <p:sp>
          <p:nvSpPr>
            <p:cNvPr id="70" name="pl70"/>
            <p:cNvSpPr/>
            <p:nvPr/>
          </p:nvSpPr>
          <p:spPr>
            <a:xfrm>
              <a:off x="7267614" y="3511687"/>
              <a:ext cx="594689" cy="515"/>
            </a:xfrm>
            <a:custGeom>
              <a:avLst/>
              <a:pathLst>
                <a:path w="594689" h="515">
                  <a:moveTo>
                    <a:pt x="594689" y="515"/>
                  </a:moveTo>
                  <a:lnTo>
                    <a:pt x="0" y="0"/>
                  </a:lnTo>
                </a:path>
              </a:pathLst>
            </a:custGeom>
          </p:spPr>
          <p:txBody>
            <a:bodyPr/>
            <a:lstStyle/>
            <a:p/>
          </p:txBody>
        </p:sp>
        <p:sp>
          <p:nvSpPr>
            <p:cNvPr id="71" name="pg71"/>
            <p:cNvSpPr/>
            <p:nvPr/>
          </p:nvSpPr>
          <p:spPr>
            <a:xfrm>
              <a:off x="7793724" y="342380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346492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44%</a:t>
              </a:r>
            </a:p>
          </p:txBody>
        </p:sp>
        <p:sp>
          <p:nvSpPr>
            <p:cNvPr id="73" name="rc73"/>
            <p:cNvSpPr/>
            <p:nvPr/>
          </p:nvSpPr>
          <p:spPr>
            <a:xfrm>
              <a:off x="959174" y="1578789"/>
              <a:ext cx="7676517" cy="3413801"/>
            </a:xfrm>
            <a:prstGeom prst="rect">
              <a:avLst/>
            </a:prstGeom>
            <a:ln w="13550" cap="rnd">
              <a:solidFill>
                <a:srgbClr val="BEBEBE">
                  <a:alpha val="100000"/>
                </a:srgbClr>
              </a:solidFill>
              <a:prstDash val="solid"/>
              <a:round/>
            </a:ln>
          </p:spPr>
          <p:txBody>
            <a:bodyPr/>
            <a:lstStyle/>
            <a:p/>
          </p:txBody>
        </p:sp>
        <p:sp>
          <p:nvSpPr>
            <p:cNvPr id="74" name="tx74"/>
            <p:cNvSpPr/>
            <p:nvPr/>
          </p:nvSpPr>
          <p:spPr>
            <a:xfrm>
              <a:off x="825913"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578734" y="398323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76" name="tx76"/>
            <p:cNvSpPr/>
            <p:nvPr/>
          </p:nvSpPr>
          <p:spPr>
            <a:xfrm>
              <a:off x="578734" y="319286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77" name="tx77"/>
            <p:cNvSpPr/>
            <p:nvPr/>
          </p:nvSpPr>
          <p:spPr>
            <a:xfrm>
              <a:off x="578734" y="240249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78" name="tx78"/>
            <p:cNvSpPr/>
            <p:nvPr/>
          </p:nvSpPr>
          <p:spPr>
            <a:xfrm>
              <a:off x="508103" y="161213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79" name="tx79"/>
            <p:cNvSpPr/>
            <p:nvPr/>
          </p:nvSpPr>
          <p:spPr>
            <a:xfrm>
              <a:off x="869832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8698322" y="448873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1" name="tx81"/>
            <p:cNvSpPr/>
            <p:nvPr/>
          </p:nvSpPr>
          <p:spPr>
            <a:xfrm>
              <a:off x="8698322" y="41874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2" name="tx82"/>
            <p:cNvSpPr/>
            <p:nvPr/>
          </p:nvSpPr>
          <p:spPr>
            <a:xfrm>
              <a:off x="8698322" y="388606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3" name="tx83"/>
            <p:cNvSpPr/>
            <p:nvPr/>
          </p:nvSpPr>
          <p:spPr>
            <a:xfrm>
              <a:off x="8698322" y="35848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4" name="tx84"/>
            <p:cNvSpPr/>
            <p:nvPr/>
          </p:nvSpPr>
          <p:spPr>
            <a:xfrm>
              <a:off x="8698322" y="32835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8698322" y="298220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6" name="tx86"/>
            <p:cNvSpPr/>
            <p:nvPr/>
          </p:nvSpPr>
          <p:spPr>
            <a:xfrm>
              <a:off x="8698322" y="2680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7" name="tx87"/>
            <p:cNvSpPr/>
            <p:nvPr/>
          </p:nvSpPr>
          <p:spPr>
            <a:xfrm>
              <a:off x="8698322" y="23795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8" name="tx88"/>
            <p:cNvSpPr/>
            <p:nvPr/>
          </p:nvSpPr>
          <p:spPr>
            <a:xfrm>
              <a:off x="8698322" y="20782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9" name="tx89"/>
            <p:cNvSpPr/>
            <p:nvPr/>
          </p:nvSpPr>
          <p:spPr>
            <a:xfrm>
              <a:off x="8698322" y="177697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rot="-5400000">
              <a:off x="109441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1" name="tx91"/>
            <p:cNvSpPr/>
            <p:nvPr/>
          </p:nvSpPr>
          <p:spPr>
            <a:xfrm rot="-5400000">
              <a:off x="1556825"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2" name="tx92"/>
            <p:cNvSpPr/>
            <p:nvPr/>
          </p:nvSpPr>
          <p:spPr>
            <a:xfrm rot="-5400000">
              <a:off x="201929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3" name="tx93"/>
            <p:cNvSpPr/>
            <p:nvPr/>
          </p:nvSpPr>
          <p:spPr>
            <a:xfrm rot="-5400000">
              <a:off x="248173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4" name="tx94"/>
            <p:cNvSpPr/>
            <p:nvPr/>
          </p:nvSpPr>
          <p:spPr>
            <a:xfrm rot="-5400000">
              <a:off x="2918878"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5" name="tx95"/>
            <p:cNvSpPr/>
            <p:nvPr/>
          </p:nvSpPr>
          <p:spPr>
            <a:xfrm rot="-5400000">
              <a:off x="3381318"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6" name="tx96"/>
            <p:cNvSpPr/>
            <p:nvPr/>
          </p:nvSpPr>
          <p:spPr>
            <a:xfrm rot="-5400000">
              <a:off x="3869060"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7" name="tx97"/>
            <p:cNvSpPr/>
            <p:nvPr/>
          </p:nvSpPr>
          <p:spPr>
            <a:xfrm rot="-5400000">
              <a:off x="4306200"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8" name="tx98"/>
            <p:cNvSpPr/>
            <p:nvPr/>
          </p:nvSpPr>
          <p:spPr>
            <a:xfrm rot="-5400000">
              <a:off x="4763556"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9" name="tx99"/>
            <p:cNvSpPr/>
            <p:nvPr/>
          </p:nvSpPr>
          <p:spPr>
            <a:xfrm rot="-5400000">
              <a:off x="5256382"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0" name="tx100"/>
            <p:cNvSpPr/>
            <p:nvPr/>
          </p:nvSpPr>
          <p:spPr>
            <a:xfrm rot="-5400000">
              <a:off x="5718823"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1" name="tx101"/>
            <p:cNvSpPr/>
            <p:nvPr/>
          </p:nvSpPr>
          <p:spPr>
            <a:xfrm rot="-5400000">
              <a:off x="6150847" y="51792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2" name="tx102"/>
            <p:cNvSpPr/>
            <p:nvPr/>
          </p:nvSpPr>
          <p:spPr>
            <a:xfrm rot="-5400000">
              <a:off x="664370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3" name="tx103"/>
            <p:cNvSpPr/>
            <p:nvPr/>
          </p:nvSpPr>
          <p:spPr>
            <a:xfrm rot="-5400000">
              <a:off x="7106146"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4" name="tx104"/>
            <p:cNvSpPr/>
            <p:nvPr/>
          </p:nvSpPr>
          <p:spPr>
            <a:xfrm rot="-5400000">
              <a:off x="-482797" y="3220990"/>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5" name="tx105"/>
            <p:cNvSpPr/>
            <p:nvPr/>
          </p:nvSpPr>
          <p:spPr>
            <a:xfrm rot="5400000">
              <a:off x="8255788" y="3220137"/>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6" name="pl106"/>
            <p:cNvSpPr/>
            <p:nvPr/>
          </p:nvSpPr>
          <p:spPr>
            <a:xfrm>
              <a:off x="3428365"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t107"/>
            <p:cNvSpPr/>
            <p:nvPr/>
          </p:nvSpPr>
          <p:spPr>
            <a:xfrm>
              <a:off x="3484546"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tx108"/>
            <p:cNvSpPr/>
            <p:nvPr/>
          </p:nvSpPr>
          <p:spPr>
            <a:xfrm>
              <a:off x="3695464"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9" name="rc109"/>
            <p:cNvSpPr/>
            <p:nvPr/>
          </p:nvSpPr>
          <p:spPr>
            <a:xfrm>
              <a:off x="4984459" y="5779301"/>
              <a:ext cx="201456" cy="201456"/>
            </a:xfrm>
            <a:prstGeom prst="rect">
              <a:avLst/>
            </a:prstGeom>
            <a:solidFill>
              <a:srgbClr val="1CABE2">
                <a:alpha val="100000"/>
              </a:srgbClr>
            </a:solidFill>
          </p:spPr>
          <p:txBody>
            <a:bodyPr/>
            <a:lstStyle/>
            <a:p/>
          </p:txBody>
        </p:sp>
        <p:sp>
          <p:nvSpPr>
            <p:cNvPr id="110" name="tx110"/>
            <p:cNvSpPr/>
            <p:nvPr/>
          </p:nvSpPr>
          <p:spPr>
            <a:xfrm>
              <a:off x="5264504"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1" name="tx111"/>
            <p:cNvSpPr/>
            <p:nvPr/>
          </p:nvSpPr>
          <p:spPr>
            <a:xfrm>
              <a:off x="870715" y="1334104"/>
              <a:ext cx="78534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République centrafricaine, 2012-2025</a:t>
              </a:r>
            </a:p>
          </p:txBody>
        </p:sp>
        <p:sp>
          <p:nvSpPr>
            <p:cNvPr id="112" name="tx112"/>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3" name="tx113"/>
            <p:cNvSpPr/>
            <p:nvPr/>
          </p:nvSpPr>
          <p:spPr>
            <a:xfrm>
              <a:off x="3225427" y="6205925"/>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4" name="tx114"/>
            <p:cNvSpPr/>
            <p:nvPr/>
          </p:nvSpPr>
          <p:spPr>
            <a:xfrm>
              <a:off x="3346410" y="6345398"/>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5" name="tx115"/>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6" name="tx116"/>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2025, on a recensé au total 605 cas confirmés de rougeole en République centrafricaine. La même année, la couverture vaccinale contre la rougeole (MCV1) était de 44 %. Il n'y a pas eu de campagne de vaccination contre la rougeole (MCV2) en 2025.
Le nombre de cas en 2025 était 5,1 fois supérieur à celui de 2024 (n = 118).
Le nombre le plus élevé de cas de rougeole a été signalé en 2020 (n = 3 431). Cette année-là, la couverture vaccinale contre la rougeole (MCV1) était de 36 %.
La République centrafricaine a signalé des ruptures de stock de vaccins contre la rougeole en 2006, 2016, 2017 et 2019.
Des activités ou campagnes de vaccination d'appoint à base de vaccins contenant le virus de la rougeole ont été menées en 2020 et 2023.</a:t>
            </a:r>
          </a:p>
        </p:txBody>
      </p:sp>
      <p:sp>
        <p:nvSpPr>
          <p:cNvPr id="1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la République centrafricaine a connu une augmentation du nombre de cas de rougeole par rapport à 2024, tandis que le taux de couverture vaccinale contre la rougeole (MCV1) s'élevait à 44 %.</a:t>
            </a:r>
          </a:p>
        </p:txBody>
      </p:sp>
      <p:grpSp xmlns:pic="http://schemas.openxmlformats.org/drawingml/2006/picture">
        <p:nvGrpSpPr>
          <p:cNvPr id="119" name=""/>
          <p:cNvGrpSpPr/>
          <p:nvPr/>
        </p:nvGrpSpPr>
        <p:grpSpPr>
          <a:xfrm>
            <a:off x="292608" y="914400"/>
            <a:ext cx="8595360" cy="28575"/>
            <a:chOff x="292608" y="914400"/>
            <a:chExt cx="8595360" cy="28575"/>
          </a:xfrm>
        </p:grpSpPr>
        <p:sp>
          <p:nvSpPr>
            <p:cNvPr id="12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1"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295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252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0731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034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513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992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7470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0949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877513"/>
              <a:ext cx="3520101" cy="1434665"/>
            </a:xfrm>
            <a:custGeom>
              <a:avLst/>
              <a:pathLst>
                <a:path w="3520101" h="1434665">
                  <a:moveTo>
                    <a:pt x="0" y="0"/>
                  </a:moveTo>
                  <a:lnTo>
                    <a:pt x="140804" y="0"/>
                  </a:lnTo>
                  <a:lnTo>
                    <a:pt x="281608" y="391272"/>
                  </a:lnTo>
                  <a:lnTo>
                    <a:pt x="422412" y="652120"/>
                  </a:lnTo>
                  <a:lnTo>
                    <a:pt x="563216" y="1173817"/>
                  </a:lnTo>
                  <a:lnTo>
                    <a:pt x="704020" y="1434665"/>
                  </a:lnTo>
                  <a:lnTo>
                    <a:pt x="844824" y="1173817"/>
                  </a:lnTo>
                  <a:lnTo>
                    <a:pt x="985628" y="782545"/>
                  </a:lnTo>
                  <a:lnTo>
                    <a:pt x="1126432" y="456484"/>
                  </a:lnTo>
                  <a:lnTo>
                    <a:pt x="1267236" y="195636"/>
                  </a:lnTo>
                  <a:lnTo>
                    <a:pt x="1408040" y="326060"/>
                  </a:lnTo>
                  <a:lnTo>
                    <a:pt x="1548844" y="391272"/>
                  </a:lnTo>
                  <a:lnTo>
                    <a:pt x="1689648" y="586908"/>
                  </a:lnTo>
                  <a:lnTo>
                    <a:pt x="1830452" y="260848"/>
                  </a:lnTo>
                  <a:lnTo>
                    <a:pt x="1971256" y="847757"/>
                  </a:lnTo>
                  <a:lnTo>
                    <a:pt x="2112061" y="847757"/>
                  </a:lnTo>
                  <a:lnTo>
                    <a:pt x="2252865" y="1043393"/>
                  </a:lnTo>
                  <a:lnTo>
                    <a:pt x="2393669" y="1043393"/>
                  </a:lnTo>
                  <a:lnTo>
                    <a:pt x="2534473" y="978181"/>
                  </a:lnTo>
                  <a:lnTo>
                    <a:pt x="2675277" y="912969"/>
                  </a:lnTo>
                  <a:lnTo>
                    <a:pt x="2816081" y="978181"/>
                  </a:lnTo>
                  <a:lnTo>
                    <a:pt x="2956885" y="912969"/>
                  </a:lnTo>
                  <a:lnTo>
                    <a:pt x="3097689" y="847757"/>
                  </a:lnTo>
                  <a:lnTo>
                    <a:pt x="3238493" y="1304241"/>
                  </a:lnTo>
                  <a:lnTo>
                    <a:pt x="3379297" y="1239029"/>
                  </a:lnTo>
                  <a:lnTo>
                    <a:pt x="3520101" y="1043393"/>
                  </a:lnTo>
                </a:path>
              </a:pathLst>
            </a:custGeom>
            <a:ln w="27101" cap="flat">
              <a:solidFill>
                <a:srgbClr val="0058AB">
                  <a:alpha val="80000"/>
                </a:srgbClr>
              </a:solidFill>
              <a:prstDash val="solid"/>
              <a:round/>
            </a:ln>
          </p:spPr>
          <p:txBody>
            <a:bodyPr/>
            <a:lstStyle/>
            <a:p/>
          </p:txBody>
        </p:sp>
        <p:sp>
          <p:nvSpPr>
            <p:cNvPr id="23" name="pl23"/>
            <p:cNvSpPr/>
            <p:nvPr/>
          </p:nvSpPr>
          <p:spPr>
            <a:xfrm>
              <a:off x="943464" y="4507815"/>
              <a:ext cx="3520101" cy="586908"/>
            </a:xfrm>
            <a:custGeom>
              <a:avLst/>
              <a:pathLst>
                <a:path w="3520101" h="586908">
                  <a:moveTo>
                    <a:pt x="0" y="0"/>
                  </a:moveTo>
                  <a:lnTo>
                    <a:pt x="140804" y="65212"/>
                  </a:lnTo>
                  <a:lnTo>
                    <a:pt x="281608" y="0"/>
                  </a:lnTo>
                  <a:lnTo>
                    <a:pt x="422412" y="130424"/>
                  </a:lnTo>
                  <a:lnTo>
                    <a:pt x="563216" y="195636"/>
                  </a:lnTo>
                  <a:lnTo>
                    <a:pt x="704020" y="130424"/>
                  </a:lnTo>
                  <a:lnTo>
                    <a:pt x="844824" y="195636"/>
                  </a:lnTo>
                  <a:lnTo>
                    <a:pt x="985628" y="195636"/>
                  </a:lnTo>
                  <a:lnTo>
                    <a:pt x="1126432" y="326060"/>
                  </a:lnTo>
                  <a:lnTo>
                    <a:pt x="1267236" y="391272"/>
                  </a:lnTo>
                  <a:lnTo>
                    <a:pt x="1408040" y="456484"/>
                  </a:lnTo>
                  <a:lnTo>
                    <a:pt x="1548844" y="456484"/>
                  </a:lnTo>
                  <a:lnTo>
                    <a:pt x="1689648" y="456484"/>
                  </a:lnTo>
                  <a:lnTo>
                    <a:pt x="1830452" y="456484"/>
                  </a:lnTo>
                  <a:lnTo>
                    <a:pt x="1971256" y="521696"/>
                  </a:lnTo>
                  <a:lnTo>
                    <a:pt x="2112061" y="521696"/>
                  </a:lnTo>
                  <a:lnTo>
                    <a:pt x="2252865" y="521696"/>
                  </a:lnTo>
                  <a:lnTo>
                    <a:pt x="2393669" y="521696"/>
                  </a:lnTo>
                  <a:lnTo>
                    <a:pt x="2534473" y="586908"/>
                  </a:lnTo>
                  <a:lnTo>
                    <a:pt x="2675277" y="586908"/>
                  </a:lnTo>
                  <a:lnTo>
                    <a:pt x="2816081" y="521696"/>
                  </a:lnTo>
                  <a:lnTo>
                    <a:pt x="2956885" y="456484"/>
                  </a:lnTo>
                  <a:lnTo>
                    <a:pt x="3097689" y="456484"/>
                  </a:lnTo>
                  <a:lnTo>
                    <a:pt x="3238493" y="456484"/>
                  </a:lnTo>
                  <a:lnTo>
                    <a:pt x="3379297" y="521696"/>
                  </a:lnTo>
                  <a:lnTo>
                    <a:pt x="3520101" y="521696"/>
                  </a:lnTo>
                </a:path>
              </a:pathLst>
            </a:custGeom>
            <a:ln w="27101" cap="flat">
              <a:solidFill>
                <a:srgbClr val="1CABE2">
                  <a:alpha val="80000"/>
                </a:srgbClr>
              </a:solidFill>
              <a:prstDash val="solid"/>
              <a:round/>
            </a:ln>
          </p:spPr>
          <p:txBody>
            <a:bodyPr/>
            <a:lstStyle/>
            <a:p/>
          </p:txBody>
        </p:sp>
        <p:sp>
          <p:nvSpPr>
            <p:cNvPr id="24" name="pl24"/>
            <p:cNvSpPr/>
            <p:nvPr/>
          </p:nvSpPr>
          <p:spPr>
            <a:xfrm>
              <a:off x="943464" y="3464422"/>
              <a:ext cx="3520101" cy="1239029"/>
            </a:xfrm>
            <a:custGeom>
              <a:avLst/>
              <a:pathLst>
                <a:path w="3520101" h="1239029">
                  <a:moveTo>
                    <a:pt x="0" y="65212"/>
                  </a:moveTo>
                  <a:lnTo>
                    <a:pt x="140804" y="0"/>
                  </a:lnTo>
                  <a:lnTo>
                    <a:pt x="281608" y="195636"/>
                  </a:lnTo>
                  <a:lnTo>
                    <a:pt x="422412" y="391272"/>
                  </a:lnTo>
                  <a:lnTo>
                    <a:pt x="563216" y="586908"/>
                  </a:lnTo>
                  <a:lnTo>
                    <a:pt x="704020" y="847757"/>
                  </a:lnTo>
                  <a:lnTo>
                    <a:pt x="844824" y="912969"/>
                  </a:lnTo>
                  <a:lnTo>
                    <a:pt x="985628" y="978181"/>
                  </a:lnTo>
                  <a:lnTo>
                    <a:pt x="1126432" y="1043393"/>
                  </a:lnTo>
                  <a:lnTo>
                    <a:pt x="1267236" y="1108605"/>
                  </a:lnTo>
                  <a:lnTo>
                    <a:pt x="1408040" y="1239029"/>
                  </a:lnTo>
                  <a:lnTo>
                    <a:pt x="1548844" y="1108605"/>
                  </a:lnTo>
                  <a:lnTo>
                    <a:pt x="1689648" y="1108605"/>
                  </a:lnTo>
                  <a:lnTo>
                    <a:pt x="1830452" y="1173817"/>
                  </a:lnTo>
                  <a:lnTo>
                    <a:pt x="1971256" y="1173817"/>
                  </a:lnTo>
                  <a:lnTo>
                    <a:pt x="2112061" y="1043393"/>
                  </a:lnTo>
                  <a:lnTo>
                    <a:pt x="2252865" y="1108605"/>
                  </a:lnTo>
                  <a:lnTo>
                    <a:pt x="2393669" y="1108605"/>
                  </a:lnTo>
                  <a:lnTo>
                    <a:pt x="2534473" y="1173817"/>
                  </a:lnTo>
                  <a:lnTo>
                    <a:pt x="2675277" y="1239029"/>
                  </a:lnTo>
                  <a:lnTo>
                    <a:pt x="2816081" y="1108605"/>
                  </a:lnTo>
                  <a:lnTo>
                    <a:pt x="2956885" y="1043393"/>
                  </a:lnTo>
                  <a:lnTo>
                    <a:pt x="3097689" y="1043393"/>
                  </a:lnTo>
                  <a:lnTo>
                    <a:pt x="3238493" y="1043393"/>
                  </a:lnTo>
                  <a:lnTo>
                    <a:pt x="3379297" y="1108605"/>
                  </a:lnTo>
                  <a:lnTo>
                    <a:pt x="3520101" y="1108605"/>
                  </a:lnTo>
                </a:path>
              </a:pathLst>
            </a:custGeom>
            <a:ln w="27101" cap="flat">
              <a:solidFill>
                <a:srgbClr val="00833D">
                  <a:alpha val="80000"/>
                </a:srgbClr>
              </a:solidFill>
              <a:prstDash val="solid"/>
              <a:round/>
            </a:ln>
          </p:spPr>
          <p:txBody>
            <a:bodyPr/>
            <a:lstStyle/>
            <a:p/>
          </p:txBody>
        </p:sp>
        <p:sp>
          <p:nvSpPr>
            <p:cNvPr id="25" name="pl25"/>
            <p:cNvSpPr/>
            <p:nvPr/>
          </p:nvSpPr>
          <p:spPr>
            <a:xfrm>
              <a:off x="943464" y="2877513"/>
              <a:ext cx="3520101" cy="1434665"/>
            </a:xfrm>
            <a:custGeom>
              <a:avLst/>
              <a:pathLst>
                <a:path w="3520101" h="1434665">
                  <a:moveTo>
                    <a:pt x="0" y="0"/>
                  </a:moveTo>
                  <a:lnTo>
                    <a:pt x="140804" y="0"/>
                  </a:lnTo>
                  <a:lnTo>
                    <a:pt x="281608" y="391272"/>
                  </a:lnTo>
                  <a:lnTo>
                    <a:pt x="422412" y="652120"/>
                  </a:lnTo>
                  <a:lnTo>
                    <a:pt x="563216" y="1173817"/>
                  </a:lnTo>
                  <a:lnTo>
                    <a:pt x="704020" y="1434665"/>
                  </a:lnTo>
                  <a:lnTo>
                    <a:pt x="844824" y="1173817"/>
                  </a:lnTo>
                  <a:lnTo>
                    <a:pt x="985628" y="782545"/>
                  </a:lnTo>
                  <a:lnTo>
                    <a:pt x="1126432" y="456484"/>
                  </a:lnTo>
                  <a:lnTo>
                    <a:pt x="1267236" y="195636"/>
                  </a:lnTo>
                  <a:lnTo>
                    <a:pt x="1408040" y="326060"/>
                  </a:lnTo>
                  <a:lnTo>
                    <a:pt x="1548844" y="391272"/>
                  </a:lnTo>
                  <a:lnTo>
                    <a:pt x="1689648" y="586908"/>
                  </a:lnTo>
                  <a:lnTo>
                    <a:pt x="1830452" y="260848"/>
                  </a:lnTo>
                  <a:lnTo>
                    <a:pt x="1971256" y="847757"/>
                  </a:lnTo>
                  <a:lnTo>
                    <a:pt x="2112061" y="847757"/>
                  </a:lnTo>
                  <a:lnTo>
                    <a:pt x="2252865" y="1043393"/>
                  </a:lnTo>
                  <a:lnTo>
                    <a:pt x="2393669" y="1043393"/>
                  </a:lnTo>
                  <a:lnTo>
                    <a:pt x="2534473" y="978181"/>
                  </a:lnTo>
                  <a:lnTo>
                    <a:pt x="2675277" y="912969"/>
                  </a:lnTo>
                  <a:lnTo>
                    <a:pt x="2816081" y="978181"/>
                  </a:lnTo>
                  <a:lnTo>
                    <a:pt x="2956885" y="912969"/>
                  </a:lnTo>
                  <a:lnTo>
                    <a:pt x="3097689" y="847757"/>
                  </a:lnTo>
                  <a:lnTo>
                    <a:pt x="3238493" y="1304241"/>
                  </a:lnTo>
                  <a:lnTo>
                    <a:pt x="3379297" y="1239029"/>
                  </a:lnTo>
                  <a:lnTo>
                    <a:pt x="3520101" y="1043393"/>
                  </a:lnTo>
                </a:path>
              </a:pathLst>
            </a:custGeom>
            <a:ln w="43362" cap="flat">
              <a:solidFill>
                <a:srgbClr val="000000">
                  <a:alpha val="100000"/>
                </a:srgbClr>
              </a:solidFill>
              <a:prstDash val="solid"/>
              <a:round/>
            </a:ln>
          </p:spPr>
          <p:txBody>
            <a:bodyPr/>
            <a:lstStyle/>
            <a:p/>
          </p:txBody>
        </p:sp>
        <p:sp>
          <p:nvSpPr>
            <p:cNvPr id="26" name="pl26"/>
            <p:cNvSpPr/>
            <p:nvPr/>
          </p:nvSpPr>
          <p:spPr>
            <a:xfrm>
              <a:off x="943464" y="2877513"/>
              <a:ext cx="3520101" cy="1434665"/>
            </a:xfrm>
            <a:custGeom>
              <a:avLst/>
              <a:pathLst>
                <a:path w="3520101" h="1434665">
                  <a:moveTo>
                    <a:pt x="0" y="0"/>
                  </a:moveTo>
                  <a:lnTo>
                    <a:pt x="140804" y="0"/>
                  </a:lnTo>
                  <a:lnTo>
                    <a:pt x="281608" y="391272"/>
                  </a:lnTo>
                  <a:lnTo>
                    <a:pt x="422412" y="652120"/>
                  </a:lnTo>
                  <a:lnTo>
                    <a:pt x="563216" y="1173817"/>
                  </a:lnTo>
                  <a:lnTo>
                    <a:pt x="704020" y="1434665"/>
                  </a:lnTo>
                  <a:lnTo>
                    <a:pt x="844824" y="1173817"/>
                  </a:lnTo>
                  <a:lnTo>
                    <a:pt x="985628" y="782545"/>
                  </a:lnTo>
                  <a:lnTo>
                    <a:pt x="1126432" y="456484"/>
                  </a:lnTo>
                  <a:lnTo>
                    <a:pt x="1267236" y="195636"/>
                  </a:lnTo>
                  <a:lnTo>
                    <a:pt x="1408040" y="326060"/>
                  </a:lnTo>
                  <a:lnTo>
                    <a:pt x="1548844" y="391272"/>
                  </a:lnTo>
                  <a:lnTo>
                    <a:pt x="1689648" y="586908"/>
                  </a:lnTo>
                  <a:lnTo>
                    <a:pt x="1830452" y="260848"/>
                  </a:lnTo>
                  <a:lnTo>
                    <a:pt x="1971256" y="847757"/>
                  </a:lnTo>
                  <a:lnTo>
                    <a:pt x="2112061" y="847757"/>
                  </a:lnTo>
                  <a:lnTo>
                    <a:pt x="2252865" y="1043393"/>
                  </a:lnTo>
                  <a:lnTo>
                    <a:pt x="2393669" y="1043393"/>
                  </a:lnTo>
                  <a:lnTo>
                    <a:pt x="2534473" y="978181"/>
                  </a:lnTo>
                  <a:lnTo>
                    <a:pt x="2675277" y="912969"/>
                  </a:lnTo>
                  <a:lnTo>
                    <a:pt x="2816081" y="978181"/>
                  </a:lnTo>
                  <a:lnTo>
                    <a:pt x="2956885" y="912969"/>
                  </a:lnTo>
                  <a:lnTo>
                    <a:pt x="3097689" y="847757"/>
                  </a:lnTo>
                  <a:lnTo>
                    <a:pt x="3238493" y="1304241"/>
                  </a:lnTo>
                  <a:lnTo>
                    <a:pt x="3379297" y="1239029"/>
                  </a:lnTo>
                  <a:lnTo>
                    <a:pt x="3520101" y="1043393"/>
                  </a:lnTo>
                </a:path>
              </a:pathLst>
            </a:custGeom>
            <a:ln w="27101" cap="flat">
              <a:solidFill>
                <a:srgbClr val="0058AB">
                  <a:alpha val="100000"/>
                </a:srgbClr>
              </a:solidFill>
              <a:prstDash val="solid"/>
              <a:round/>
            </a:ln>
          </p:spPr>
          <p:txBody>
            <a:bodyPr/>
            <a:lstStyle/>
            <a:p/>
          </p:txBody>
        </p:sp>
        <p:sp>
          <p:nvSpPr>
            <p:cNvPr id="27" name="pl27"/>
            <p:cNvSpPr/>
            <p:nvPr/>
          </p:nvSpPr>
          <p:spPr>
            <a:xfrm>
              <a:off x="943464" y="2681877"/>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116543"/>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3007937"/>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3529634"/>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3594846"/>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3920906"/>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725270"/>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26153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264408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38</a:t>
              </a:r>
            </a:p>
          </p:txBody>
        </p:sp>
        <p:sp>
          <p:nvSpPr>
            <p:cNvPr id="36" name="pg36"/>
            <p:cNvSpPr/>
            <p:nvPr/>
          </p:nvSpPr>
          <p:spPr>
            <a:xfrm>
              <a:off x="1560860" y="40499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591214" y="407879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8" name="pg38"/>
            <p:cNvSpPr/>
            <p:nvPr/>
          </p:nvSpPr>
          <p:spPr>
            <a:xfrm>
              <a:off x="2264881" y="29413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295234" y="297014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40" name="pg40"/>
            <p:cNvSpPr/>
            <p:nvPr/>
          </p:nvSpPr>
          <p:spPr>
            <a:xfrm>
              <a:off x="2968901" y="34630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999254" y="349189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42" name="pg42"/>
            <p:cNvSpPr/>
            <p:nvPr/>
          </p:nvSpPr>
          <p:spPr>
            <a:xfrm>
              <a:off x="3532117"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62471"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4" name="pg44"/>
            <p:cNvSpPr/>
            <p:nvPr/>
          </p:nvSpPr>
          <p:spPr>
            <a:xfrm>
              <a:off x="4236138" y="38543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6491" y="388316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6" name="pg46"/>
            <p:cNvSpPr/>
            <p:nvPr/>
          </p:nvSpPr>
          <p:spPr>
            <a:xfrm>
              <a:off x="4376942" y="365870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7295" y="368876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8" name="tx48"/>
            <p:cNvSpPr/>
            <p:nvPr/>
          </p:nvSpPr>
          <p:spPr>
            <a:xfrm>
              <a:off x="4523855" y="499044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5339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50" name="tx50"/>
            <p:cNvSpPr/>
            <p:nvPr/>
          </p:nvSpPr>
          <p:spPr>
            <a:xfrm>
              <a:off x="577692" y="46608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4008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335651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27044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a:off x="577692" y="20523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3" name="pl63"/>
            <p:cNvSpPr/>
            <p:nvPr/>
          </p:nvSpPr>
          <p:spPr>
            <a:xfrm>
              <a:off x="101486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01486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95774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72020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281967" y="6093075"/>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68" name="tx68"/>
            <p:cNvSpPr/>
            <p:nvPr/>
          </p:nvSpPr>
          <p:spPr>
            <a:xfrm>
              <a:off x="322484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987299"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1" name="pl71"/>
            <p:cNvSpPr/>
            <p:nvPr/>
          </p:nvSpPr>
          <p:spPr>
            <a:xfrm>
              <a:off x="5132709" y="50295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7252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0731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7034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40513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3992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7470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0949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308715" y="2355816"/>
              <a:ext cx="3520101" cy="2804119"/>
            </a:xfrm>
            <a:custGeom>
              <a:avLst/>
              <a:pathLst>
                <a:path w="3520101" h="2804119">
                  <a:moveTo>
                    <a:pt x="0" y="391272"/>
                  </a:moveTo>
                  <a:lnTo>
                    <a:pt x="140804" y="0"/>
                  </a:lnTo>
                  <a:lnTo>
                    <a:pt x="281608" y="717332"/>
                  </a:lnTo>
                  <a:lnTo>
                    <a:pt x="422412" y="1369453"/>
                  </a:lnTo>
                  <a:lnTo>
                    <a:pt x="563216" y="2086786"/>
                  </a:lnTo>
                  <a:lnTo>
                    <a:pt x="704020" y="2804119"/>
                  </a:lnTo>
                  <a:lnTo>
                    <a:pt x="844824" y="2673695"/>
                  </a:lnTo>
                  <a:lnTo>
                    <a:pt x="985628" y="2412847"/>
                  </a:lnTo>
                  <a:lnTo>
                    <a:pt x="1126432" y="2282422"/>
                  </a:lnTo>
                  <a:lnTo>
                    <a:pt x="1267236" y="2086786"/>
                  </a:lnTo>
                  <a:lnTo>
                    <a:pt x="1408040" y="1630302"/>
                  </a:lnTo>
                  <a:lnTo>
                    <a:pt x="1548844" y="1108605"/>
                  </a:lnTo>
                  <a:lnTo>
                    <a:pt x="1689648" y="1239029"/>
                  </a:lnTo>
                  <a:lnTo>
                    <a:pt x="1830452" y="1108605"/>
                  </a:lnTo>
                  <a:lnTo>
                    <a:pt x="1971256" y="1565090"/>
                  </a:lnTo>
                  <a:lnTo>
                    <a:pt x="2112061" y="1760726"/>
                  </a:lnTo>
                  <a:lnTo>
                    <a:pt x="2252865" y="1891150"/>
                  </a:lnTo>
                  <a:lnTo>
                    <a:pt x="2393669" y="1434665"/>
                  </a:lnTo>
                  <a:lnTo>
                    <a:pt x="2534473" y="1369453"/>
                  </a:lnTo>
                  <a:lnTo>
                    <a:pt x="2675277" y="1304241"/>
                  </a:lnTo>
                  <a:lnTo>
                    <a:pt x="2816081" y="1369453"/>
                  </a:lnTo>
                  <a:lnTo>
                    <a:pt x="2956885" y="1304241"/>
                  </a:lnTo>
                  <a:lnTo>
                    <a:pt x="3097689" y="1239029"/>
                  </a:lnTo>
                  <a:lnTo>
                    <a:pt x="3238493" y="1695514"/>
                  </a:lnTo>
                  <a:lnTo>
                    <a:pt x="3379297" y="1630302"/>
                  </a:lnTo>
                  <a:lnTo>
                    <a:pt x="3520101" y="1369453"/>
                  </a:lnTo>
                </a:path>
              </a:pathLst>
            </a:custGeom>
            <a:ln w="27101" cap="flat">
              <a:solidFill>
                <a:srgbClr val="0058AB">
                  <a:alpha val="80000"/>
                </a:srgbClr>
              </a:solidFill>
              <a:prstDash val="solid"/>
              <a:round/>
            </a:ln>
          </p:spPr>
          <p:txBody>
            <a:bodyPr/>
            <a:lstStyle/>
            <a:p/>
          </p:txBody>
        </p:sp>
        <p:sp>
          <p:nvSpPr>
            <p:cNvPr id="89" name="pl89"/>
            <p:cNvSpPr/>
            <p:nvPr/>
          </p:nvSpPr>
          <p:spPr>
            <a:xfrm>
              <a:off x="5308715" y="4442603"/>
              <a:ext cx="3520101" cy="586908"/>
            </a:xfrm>
            <a:custGeom>
              <a:avLst/>
              <a:pathLst>
                <a:path w="3520101" h="586908">
                  <a:moveTo>
                    <a:pt x="0" y="0"/>
                  </a:moveTo>
                  <a:lnTo>
                    <a:pt x="140804" y="65212"/>
                  </a:lnTo>
                  <a:lnTo>
                    <a:pt x="281608" y="65212"/>
                  </a:lnTo>
                  <a:lnTo>
                    <a:pt x="422412" y="130424"/>
                  </a:lnTo>
                  <a:lnTo>
                    <a:pt x="563216" y="195636"/>
                  </a:lnTo>
                  <a:lnTo>
                    <a:pt x="704020" y="195636"/>
                  </a:lnTo>
                  <a:lnTo>
                    <a:pt x="844824" y="260848"/>
                  </a:lnTo>
                  <a:lnTo>
                    <a:pt x="985628" y="326060"/>
                  </a:lnTo>
                  <a:lnTo>
                    <a:pt x="1126432" y="391272"/>
                  </a:lnTo>
                  <a:lnTo>
                    <a:pt x="1267236" y="456484"/>
                  </a:lnTo>
                  <a:lnTo>
                    <a:pt x="1408040" y="521696"/>
                  </a:lnTo>
                  <a:lnTo>
                    <a:pt x="1548844" y="521696"/>
                  </a:lnTo>
                  <a:lnTo>
                    <a:pt x="1689648" y="521696"/>
                  </a:lnTo>
                  <a:lnTo>
                    <a:pt x="1830452" y="521696"/>
                  </a:lnTo>
                  <a:lnTo>
                    <a:pt x="1971256" y="521696"/>
                  </a:lnTo>
                  <a:lnTo>
                    <a:pt x="2112061" y="586908"/>
                  </a:lnTo>
                  <a:lnTo>
                    <a:pt x="2252865" y="521696"/>
                  </a:lnTo>
                  <a:lnTo>
                    <a:pt x="2393669" y="521696"/>
                  </a:lnTo>
                  <a:lnTo>
                    <a:pt x="2534473" y="586908"/>
                  </a:lnTo>
                  <a:lnTo>
                    <a:pt x="2675277" y="586908"/>
                  </a:lnTo>
                  <a:lnTo>
                    <a:pt x="2816081" y="586908"/>
                  </a:lnTo>
                  <a:lnTo>
                    <a:pt x="2956885" y="521696"/>
                  </a:lnTo>
                  <a:lnTo>
                    <a:pt x="3097689" y="456484"/>
                  </a:lnTo>
                  <a:lnTo>
                    <a:pt x="3238493" y="456484"/>
                  </a:lnTo>
                  <a:lnTo>
                    <a:pt x="3379297" y="521696"/>
                  </a:lnTo>
                  <a:lnTo>
                    <a:pt x="3520101" y="521696"/>
                  </a:lnTo>
                </a:path>
              </a:pathLst>
            </a:custGeom>
            <a:ln w="27101" cap="flat">
              <a:solidFill>
                <a:srgbClr val="1CABE2">
                  <a:alpha val="80000"/>
                </a:srgbClr>
              </a:solidFill>
              <a:prstDash val="solid"/>
              <a:round/>
            </a:ln>
          </p:spPr>
          <p:txBody>
            <a:bodyPr/>
            <a:lstStyle/>
            <a:p/>
          </p:txBody>
        </p:sp>
        <p:sp>
          <p:nvSpPr>
            <p:cNvPr id="90" name="pl90"/>
            <p:cNvSpPr/>
            <p:nvPr/>
          </p:nvSpPr>
          <p:spPr>
            <a:xfrm>
              <a:off x="5308715" y="3594846"/>
              <a:ext cx="3520101" cy="1043393"/>
            </a:xfrm>
            <a:custGeom>
              <a:avLst/>
              <a:pathLst>
                <a:path w="3520101" h="1043393">
                  <a:moveTo>
                    <a:pt x="0" y="0"/>
                  </a:moveTo>
                  <a:lnTo>
                    <a:pt x="140804" y="130424"/>
                  </a:lnTo>
                  <a:lnTo>
                    <a:pt x="281608" y="195636"/>
                  </a:lnTo>
                  <a:lnTo>
                    <a:pt x="422412" y="456484"/>
                  </a:lnTo>
                  <a:lnTo>
                    <a:pt x="563216" y="586908"/>
                  </a:lnTo>
                  <a:lnTo>
                    <a:pt x="704020" y="782545"/>
                  </a:lnTo>
                  <a:lnTo>
                    <a:pt x="844824" y="847757"/>
                  </a:lnTo>
                  <a:lnTo>
                    <a:pt x="985628" y="586908"/>
                  </a:lnTo>
                  <a:lnTo>
                    <a:pt x="1126432" y="652120"/>
                  </a:lnTo>
                  <a:lnTo>
                    <a:pt x="1267236" y="782545"/>
                  </a:lnTo>
                  <a:lnTo>
                    <a:pt x="1408040" y="1043393"/>
                  </a:lnTo>
                  <a:lnTo>
                    <a:pt x="1548844" y="847757"/>
                  </a:lnTo>
                  <a:lnTo>
                    <a:pt x="1689648" y="847757"/>
                  </a:lnTo>
                  <a:lnTo>
                    <a:pt x="1830452" y="978181"/>
                  </a:lnTo>
                  <a:lnTo>
                    <a:pt x="1971256" y="847757"/>
                  </a:lnTo>
                  <a:lnTo>
                    <a:pt x="2112061" y="717332"/>
                  </a:lnTo>
                  <a:lnTo>
                    <a:pt x="2252865" y="521696"/>
                  </a:lnTo>
                  <a:lnTo>
                    <a:pt x="2393669" y="652120"/>
                  </a:lnTo>
                  <a:lnTo>
                    <a:pt x="2534473" y="586908"/>
                  </a:lnTo>
                  <a:lnTo>
                    <a:pt x="2675277" y="586908"/>
                  </a:lnTo>
                  <a:lnTo>
                    <a:pt x="2816081" y="586908"/>
                  </a:lnTo>
                  <a:lnTo>
                    <a:pt x="2956885" y="456484"/>
                  </a:lnTo>
                  <a:lnTo>
                    <a:pt x="3097689" y="326060"/>
                  </a:lnTo>
                  <a:lnTo>
                    <a:pt x="3238493" y="326060"/>
                  </a:lnTo>
                  <a:lnTo>
                    <a:pt x="3379297" y="456484"/>
                  </a:lnTo>
                  <a:lnTo>
                    <a:pt x="3520101" y="391272"/>
                  </a:lnTo>
                </a:path>
              </a:pathLst>
            </a:custGeom>
            <a:ln w="27101" cap="flat">
              <a:solidFill>
                <a:srgbClr val="00833D">
                  <a:alpha val="80000"/>
                </a:srgbClr>
              </a:solidFill>
              <a:prstDash val="solid"/>
              <a:round/>
            </a:ln>
          </p:spPr>
          <p:txBody>
            <a:bodyPr/>
            <a:lstStyle/>
            <a:p/>
          </p:txBody>
        </p:sp>
        <p:sp>
          <p:nvSpPr>
            <p:cNvPr id="91" name="pl91"/>
            <p:cNvSpPr/>
            <p:nvPr/>
          </p:nvSpPr>
          <p:spPr>
            <a:xfrm>
              <a:off x="5308715" y="2355816"/>
              <a:ext cx="3520101" cy="2804119"/>
            </a:xfrm>
            <a:custGeom>
              <a:avLst/>
              <a:pathLst>
                <a:path w="3520101" h="2804119">
                  <a:moveTo>
                    <a:pt x="0" y="391272"/>
                  </a:moveTo>
                  <a:lnTo>
                    <a:pt x="140804" y="0"/>
                  </a:lnTo>
                  <a:lnTo>
                    <a:pt x="281608" y="717332"/>
                  </a:lnTo>
                  <a:lnTo>
                    <a:pt x="422412" y="1369453"/>
                  </a:lnTo>
                  <a:lnTo>
                    <a:pt x="563216" y="2086786"/>
                  </a:lnTo>
                  <a:lnTo>
                    <a:pt x="704020" y="2804119"/>
                  </a:lnTo>
                  <a:lnTo>
                    <a:pt x="844824" y="2673695"/>
                  </a:lnTo>
                  <a:lnTo>
                    <a:pt x="985628" y="2412847"/>
                  </a:lnTo>
                  <a:lnTo>
                    <a:pt x="1126432" y="2282422"/>
                  </a:lnTo>
                  <a:lnTo>
                    <a:pt x="1267236" y="2086786"/>
                  </a:lnTo>
                  <a:lnTo>
                    <a:pt x="1408040" y="1630302"/>
                  </a:lnTo>
                  <a:lnTo>
                    <a:pt x="1548844" y="1108605"/>
                  </a:lnTo>
                  <a:lnTo>
                    <a:pt x="1689648" y="1239029"/>
                  </a:lnTo>
                  <a:lnTo>
                    <a:pt x="1830452" y="1108605"/>
                  </a:lnTo>
                  <a:lnTo>
                    <a:pt x="1971256" y="1565090"/>
                  </a:lnTo>
                  <a:lnTo>
                    <a:pt x="2112061" y="1760726"/>
                  </a:lnTo>
                  <a:lnTo>
                    <a:pt x="2252865" y="1891150"/>
                  </a:lnTo>
                  <a:lnTo>
                    <a:pt x="2393669" y="1434665"/>
                  </a:lnTo>
                  <a:lnTo>
                    <a:pt x="2534473" y="1369453"/>
                  </a:lnTo>
                  <a:lnTo>
                    <a:pt x="2675277" y="1304241"/>
                  </a:lnTo>
                  <a:lnTo>
                    <a:pt x="2816081" y="1369453"/>
                  </a:lnTo>
                  <a:lnTo>
                    <a:pt x="2956885" y="1304241"/>
                  </a:lnTo>
                  <a:lnTo>
                    <a:pt x="3097689" y="1239029"/>
                  </a:lnTo>
                  <a:lnTo>
                    <a:pt x="3238493" y="1695514"/>
                  </a:lnTo>
                  <a:lnTo>
                    <a:pt x="3379297" y="1630302"/>
                  </a:lnTo>
                  <a:lnTo>
                    <a:pt x="3520101" y="1369453"/>
                  </a:lnTo>
                </a:path>
              </a:pathLst>
            </a:custGeom>
            <a:ln w="43362" cap="flat">
              <a:solidFill>
                <a:srgbClr val="000000">
                  <a:alpha val="100000"/>
                </a:srgbClr>
              </a:solidFill>
              <a:prstDash val="solid"/>
              <a:round/>
            </a:ln>
          </p:spPr>
          <p:txBody>
            <a:bodyPr/>
            <a:lstStyle/>
            <a:p/>
          </p:txBody>
        </p:sp>
        <p:sp>
          <p:nvSpPr>
            <p:cNvPr id="92" name="pl92"/>
            <p:cNvSpPr/>
            <p:nvPr/>
          </p:nvSpPr>
          <p:spPr>
            <a:xfrm>
              <a:off x="5308715" y="2355816"/>
              <a:ext cx="3520101" cy="2804119"/>
            </a:xfrm>
            <a:custGeom>
              <a:avLst/>
              <a:pathLst>
                <a:path w="3520101" h="2804119">
                  <a:moveTo>
                    <a:pt x="0" y="391272"/>
                  </a:moveTo>
                  <a:lnTo>
                    <a:pt x="140804" y="0"/>
                  </a:lnTo>
                  <a:lnTo>
                    <a:pt x="281608" y="717332"/>
                  </a:lnTo>
                  <a:lnTo>
                    <a:pt x="422412" y="1369453"/>
                  </a:lnTo>
                  <a:lnTo>
                    <a:pt x="563216" y="2086786"/>
                  </a:lnTo>
                  <a:lnTo>
                    <a:pt x="704020" y="2804119"/>
                  </a:lnTo>
                  <a:lnTo>
                    <a:pt x="844824" y="2673695"/>
                  </a:lnTo>
                  <a:lnTo>
                    <a:pt x="985628" y="2412847"/>
                  </a:lnTo>
                  <a:lnTo>
                    <a:pt x="1126432" y="2282422"/>
                  </a:lnTo>
                  <a:lnTo>
                    <a:pt x="1267236" y="2086786"/>
                  </a:lnTo>
                  <a:lnTo>
                    <a:pt x="1408040" y="1630302"/>
                  </a:lnTo>
                  <a:lnTo>
                    <a:pt x="1548844" y="1108605"/>
                  </a:lnTo>
                  <a:lnTo>
                    <a:pt x="1689648" y="1239029"/>
                  </a:lnTo>
                  <a:lnTo>
                    <a:pt x="1830452" y="1108605"/>
                  </a:lnTo>
                  <a:lnTo>
                    <a:pt x="1971256" y="1565090"/>
                  </a:lnTo>
                  <a:lnTo>
                    <a:pt x="2112061" y="1760726"/>
                  </a:lnTo>
                  <a:lnTo>
                    <a:pt x="2252865" y="1891150"/>
                  </a:lnTo>
                  <a:lnTo>
                    <a:pt x="2393669" y="1434665"/>
                  </a:lnTo>
                  <a:lnTo>
                    <a:pt x="2534473" y="1369453"/>
                  </a:lnTo>
                  <a:lnTo>
                    <a:pt x="2675277" y="1304241"/>
                  </a:lnTo>
                  <a:lnTo>
                    <a:pt x="2816081" y="1369453"/>
                  </a:lnTo>
                  <a:lnTo>
                    <a:pt x="2956885" y="1304241"/>
                  </a:lnTo>
                  <a:lnTo>
                    <a:pt x="3097689" y="1239029"/>
                  </a:lnTo>
                  <a:lnTo>
                    <a:pt x="3238493" y="1695514"/>
                  </a:lnTo>
                  <a:lnTo>
                    <a:pt x="3379297" y="1630302"/>
                  </a:lnTo>
                  <a:lnTo>
                    <a:pt x="3520101" y="1369453"/>
                  </a:lnTo>
                </a:path>
              </a:pathLst>
            </a:custGeom>
            <a:ln w="27101" cap="flat">
              <a:solidFill>
                <a:srgbClr val="0058AB">
                  <a:alpha val="100000"/>
                </a:srgbClr>
              </a:solidFill>
              <a:prstDash val="solid"/>
              <a:round/>
            </a:ln>
          </p:spPr>
          <p:txBody>
            <a:bodyPr/>
            <a:lstStyle/>
            <a:p/>
          </p:txBody>
        </p:sp>
        <p:sp>
          <p:nvSpPr>
            <p:cNvPr id="93" name="pl93"/>
            <p:cNvSpPr/>
            <p:nvPr/>
          </p:nvSpPr>
          <p:spPr>
            <a:xfrm>
              <a:off x="5308715" y="2551453"/>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964300"/>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3790482"/>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3920906"/>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464422"/>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3790482"/>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529634"/>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24848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251370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102" name="pg102"/>
            <p:cNvSpPr/>
            <p:nvPr/>
          </p:nvSpPr>
          <p:spPr>
            <a:xfrm>
              <a:off x="5954246" y="48977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9265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630131" y="372391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60485" y="375397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6" name="pg106"/>
            <p:cNvSpPr/>
            <p:nvPr/>
          </p:nvSpPr>
          <p:spPr>
            <a:xfrm>
              <a:off x="7334152" y="38543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64505" y="388316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8" name="pg108"/>
            <p:cNvSpPr/>
            <p:nvPr/>
          </p:nvSpPr>
          <p:spPr>
            <a:xfrm>
              <a:off x="7897368" y="33978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27722" y="34266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10" name="pg110"/>
            <p:cNvSpPr/>
            <p:nvPr/>
          </p:nvSpPr>
          <p:spPr>
            <a:xfrm>
              <a:off x="8601388" y="372391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31742" y="375397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12" name="pg112"/>
            <p:cNvSpPr/>
            <p:nvPr/>
          </p:nvSpPr>
          <p:spPr>
            <a:xfrm>
              <a:off x="8742193" y="34630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349189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14" name="tx114"/>
            <p:cNvSpPr/>
            <p:nvPr/>
          </p:nvSpPr>
          <p:spPr>
            <a:xfrm>
              <a:off x="8889106" y="492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9470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6" name="tx116"/>
            <p:cNvSpPr/>
            <p:nvPr/>
          </p:nvSpPr>
          <p:spPr>
            <a:xfrm>
              <a:off x="4942943" y="46608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4008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335651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a:off x="4942943" y="27044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0" name="tx120"/>
            <p:cNvSpPr/>
            <p:nvPr/>
          </p:nvSpPr>
          <p:spPr>
            <a:xfrm>
              <a:off x="4942943" y="20523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9" name="pl129"/>
            <p:cNvSpPr/>
            <p:nvPr/>
          </p:nvSpPr>
          <p:spPr>
            <a:xfrm>
              <a:off x="538011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38011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732299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808545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647218" y="6093075"/>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134" name="tx134"/>
            <p:cNvSpPr/>
            <p:nvPr/>
          </p:nvSpPr>
          <p:spPr>
            <a:xfrm>
              <a:off x="759009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8352550"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7" name="tx137"/>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8" name="tx138"/>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9" name="tx139"/>
            <p:cNvSpPr/>
            <p:nvPr/>
          </p:nvSpPr>
          <p:spPr>
            <a:xfrm>
              <a:off x="2281326" y="1332675"/>
              <a:ext cx="485566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République centrafricaine, 2000-2025</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22 % des enfants ayant reçu le DTP1 n’ont pas reçu le DTP3 (à gauche), et 25 % des enfants ayant reçu le DTP1 n’ont pas reçu le MCV1 (à droite).
Les taux élevés d’abandon du DTP traduisent une capacité insuffisante à administrer une série complète de vaccins dès le plus jeune âge. Les taux élevés d’abandon du DTP-MCV traduisent une faible fidélisation aux programmes de vaccination et une capacité insuffisante à administrer une série complète de vaccins pendant la petite enfance (jusqu’à un an).
En 2025, en République centrafricaine, le taux d’abandon du DTP et le taux d’abandon de la combinaison DTP-MCV étaient respectivement supérieurs aux taux d’abandon mondiaux.</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le taux d'abandon des vaccins DTP1 et DTP3/MCV1 était élevé en République centrafricaine, ce qui témoigne d'une faible fidélisation des enfants aux programmes de vaccination et souligne la nécessité d'un suivi plus rigoureux des enfants initialement vaccinés.</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384729"/>
              <a:ext cx="2135265" cy="514398"/>
            </a:xfrm>
            <a:custGeom>
              <a:avLst/>
              <a:pathLst>
                <a:path w="2135265" h="514398">
                  <a:moveTo>
                    <a:pt x="0" y="111221"/>
                  </a:moveTo>
                  <a:lnTo>
                    <a:pt x="85410" y="55610"/>
                  </a:lnTo>
                  <a:lnTo>
                    <a:pt x="170821" y="41708"/>
                  </a:lnTo>
                  <a:lnTo>
                    <a:pt x="256231" y="27805"/>
                  </a:lnTo>
                  <a:lnTo>
                    <a:pt x="341642" y="13902"/>
                  </a:lnTo>
                  <a:lnTo>
                    <a:pt x="427053" y="0"/>
                  </a:lnTo>
                  <a:lnTo>
                    <a:pt x="512463" y="0"/>
                  </a:lnTo>
                  <a:lnTo>
                    <a:pt x="597874" y="0"/>
                  </a:lnTo>
                  <a:lnTo>
                    <a:pt x="683284" y="0"/>
                  </a:lnTo>
                  <a:lnTo>
                    <a:pt x="768695" y="0"/>
                  </a:lnTo>
                  <a:lnTo>
                    <a:pt x="854106" y="0"/>
                  </a:lnTo>
                  <a:lnTo>
                    <a:pt x="939516" y="0"/>
                  </a:lnTo>
                  <a:lnTo>
                    <a:pt x="1024927" y="0"/>
                  </a:lnTo>
                  <a:lnTo>
                    <a:pt x="1110337" y="514398"/>
                  </a:lnTo>
                  <a:lnTo>
                    <a:pt x="1195748" y="97318"/>
                  </a:lnTo>
                  <a:lnTo>
                    <a:pt x="1281159" y="139026"/>
                  </a:lnTo>
                  <a:lnTo>
                    <a:pt x="1366569" y="180734"/>
                  </a:lnTo>
                  <a:lnTo>
                    <a:pt x="1451980" y="180734"/>
                  </a:lnTo>
                  <a:lnTo>
                    <a:pt x="1537390" y="194637"/>
                  </a:lnTo>
                  <a:lnTo>
                    <a:pt x="1622801" y="222442"/>
                  </a:lnTo>
                  <a:lnTo>
                    <a:pt x="1708212" y="236345"/>
                  </a:lnTo>
                  <a:lnTo>
                    <a:pt x="1793622" y="264150"/>
                  </a:lnTo>
                  <a:lnTo>
                    <a:pt x="1879033" y="278053"/>
                  </a:lnTo>
                  <a:lnTo>
                    <a:pt x="1964443" y="180734"/>
                  </a:lnTo>
                  <a:lnTo>
                    <a:pt x="2049854" y="180734"/>
                  </a:lnTo>
                  <a:lnTo>
                    <a:pt x="2135265" y="11122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4778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4083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3805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8810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4639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5057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5474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5474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5891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6030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6308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6447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5474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4778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4036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51" name="tx51"/>
            <p:cNvSpPr/>
            <p:nvPr/>
          </p:nvSpPr>
          <p:spPr>
            <a:xfrm>
              <a:off x="3223926" y="24036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52" name="tx52"/>
            <p:cNvSpPr/>
            <p:nvPr/>
          </p:nvSpPr>
          <p:spPr>
            <a:xfrm>
              <a:off x="2624645" y="24660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53" name="tx53"/>
            <p:cNvSpPr/>
            <p:nvPr/>
          </p:nvSpPr>
          <p:spPr>
            <a:xfrm>
              <a:off x="3051698" y="24243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754581"/>
              <a:ext cx="854106" cy="597814"/>
            </a:xfrm>
            <a:custGeom>
              <a:avLst/>
              <a:pathLst>
                <a:path w="854106" h="597814">
                  <a:moveTo>
                    <a:pt x="0" y="597814"/>
                  </a:moveTo>
                  <a:lnTo>
                    <a:pt x="85410" y="13902"/>
                  </a:lnTo>
                  <a:lnTo>
                    <a:pt x="170821" y="27805"/>
                  </a:lnTo>
                  <a:lnTo>
                    <a:pt x="256231" y="55610"/>
                  </a:lnTo>
                  <a:lnTo>
                    <a:pt x="341642" y="83416"/>
                  </a:lnTo>
                  <a:lnTo>
                    <a:pt x="427053" y="111221"/>
                  </a:lnTo>
                  <a:lnTo>
                    <a:pt x="512463" y="139026"/>
                  </a:lnTo>
                  <a:lnTo>
                    <a:pt x="597874" y="166832"/>
                  </a:lnTo>
                  <a:lnTo>
                    <a:pt x="683284" y="83416"/>
                  </a:lnTo>
                  <a:lnTo>
                    <a:pt x="768695" y="41708"/>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53343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7504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7643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479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8199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746266" y="48477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8755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49033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8199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7782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736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5261319"/>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86" name="tx86"/>
            <p:cNvSpPr/>
            <p:nvPr/>
          </p:nvSpPr>
          <p:spPr>
            <a:xfrm>
              <a:off x="3223926" y="4662599"/>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87" name="tx87"/>
            <p:cNvSpPr/>
            <p:nvPr/>
          </p:nvSpPr>
          <p:spPr>
            <a:xfrm>
              <a:off x="2624645" y="469679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88" name="tx88"/>
            <p:cNvSpPr/>
            <p:nvPr/>
          </p:nvSpPr>
          <p:spPr>
            <a:xfrm>
              <a:off x="3051698" y="465632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454242"/>
              <a:ext cx="2135265" cy="472690"/>
            </a:xfrm>
            <a:custGeom>
              <a:avLst/>
              <a:pathLst>
                <a:path w="2135265" h="472690">
                  <a:moveTo>
                    <a:pt x="0" y="125124"/>
                  </a:moveTo>
                  <a:lnTo>
                    <a:pt x="85410" y="55610"/>
                  </a:lnTo>
                  <a:lnTo>
                    <a:pt x="170821" y="55610"/>
                  </a:lnTo>
                  <a:lnTo>
                    <a:pt x="256231" y="55610"/>
                  </a:lnTo>
                  <a:lnTo>
                    <a:pt x="341642" y="69513"/>
                  </a:lnTo>
                  <a:lnTo>
                    <a:pt x="427053" y="69513"/>
                  </a:lnTo>
                  <a:lnTo>
                    <a:pt x="512463" y="69513"/>
                  </a:lnTo>
                  <a:lnTo>
                    <a:pt x="597874" y="55610"/>
                  </a:lnTo>
                  <a:lnTo>
                    <a:pt x="683284" y="55610"/>
                  </a:lnTo>
                  <a:lnTo>
                    <a:pt x="768695" y="55610"/>
                  </a:lnTo>
                  <a:lnTo>
                    <a:pt x="854106" y="27805"/>
                  </a:lnTo>
                  <a:lnTo>
                    <a:pt x="939516" y="0"/>
                  </a:lnTo>
                  <a:lnTo>
                    <a:pt x="1024927" y="41708"/>
                  </a:lnTo>
                  <a:lnTo>
                    <a:pt x="1110337" y="472690"/>
                  </a:lnTo>
                  <a:lnTo>
                    <a:pt x="1195748" y="125124"/>
                  </a:lnTo>
                  <a:lnTo>
                    <a:pt x="1281159" y="166832"/>
                  </a:lnTo>
                  <a:lnTo>
                    <a:pt x="1366569" y="208540"/>
                  </a:lnTo>
                  <a:lnTo>
                    <a:pt x="1451980" y="208540"/>
                  </a:lnTo>
                  <a:lnTo>
                    <a:pt x="1537390" y="236345"/>
                  </a:lnTo>
                  <a:lnTo>
                    <a:pt x="1622801" y="264150"/>
                  </a:lnTo>
                  <a:lnTo>
                    <a:pt x="1708212" y="291956"/>
                  </a:lnTo>
                  <a:lnTo>
                    <a:pt x="1793622" y="319761"/>
                  </a:lnTo>
                  <a:lnTo>
                    <a:pt x="1879033" y="347566"/>
                  </a:lnTo>
                  <a:lnTo>
                    <a:pt x="1964443" y="278053"/>
                  </a:lnTo>
                  <a:lnTo>
                    <a:pt x="2049854" y="236345"/>
                  </a:lnTo>
                  <a:lnTo>
                    <a:pt x="2135265" y="139026"/>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5057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5057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4344705" y="25057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4430115"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4639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4778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9088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6030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6447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5284221" y="26447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5369632" y="26725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7003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7281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7559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7837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796685" y="27142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6725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5752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4870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36" name="tx136"/>
            <p:cNvSpPr/>
            <p:nvPr/>
          </p:nvSpPr>
          <p:spPr>
            <a:xfrm>
              <a:off x="6018113" y="2501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37" name="tx137"/>
            <p:cNvSpPr/>
            <p:nvPr/>
          </p:nvSpPr>
          <p:spPr>
            <a:xfrm>
              <a:off x="5418832" y="25772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38" name="tx138"/>
            <p:cNvSpPr/>
            <p:nvPr/>
          </p:nvSpPr>
          <p:spPr>
            <a:xfrm>
              <a:off x="5845885" y="25494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518235"/>
              <a:ext cx="2135265" cy="514398"/>
            </a:xfrm>
            <a:custGeom>
              <a:avLst/>
              <a:pathLst>
                <a:path w="2135265" h="514398">
                  <a:moveTo>
                    <a:pt x="0" y="361469"/>
                  </a:moveTo>
                  <a:lnTo>
                    <a:pt x="85410" y="375372"/>
                  </a:lnTo>
                  <a:lnTo>
                    <a:pt x="170821" y="278053"/>
                  </a:lnTo>
                  <a:lnTo>
                    <a:pt x="256231" y="180734"/>
                  </a:lnTo>
                  <a:lnTo>
                    <a:pt x="341642" y="97318"/>
                  </a:lnTo>
                  <a:lnTo>
                    <a:pt x="427053" y="0"/>
                  </a:lnTo>
                  <a:lnTo>
                    <a:pt x="512463" y="13902"/>
                  </a:lnTo>
                  <a:lnTo>
                    <a:pt x="597874" y="41708"/>
                  </a:lnTo>
                  <a:lnTo>
                    <a:pt x="683284" y="55610"/>
                  </a:lnTo>
                  <a:lnTo>
                    <a:pt x="768695" y="83416"/>
                  </a:lnTo>
                  <a:lnTo>
                    <a:pt x="854106" y="125124"/>
                  </a:lnTo>
                  <a:lnTo>
                    <a:pt x="939516" y="180734"/>
                  </a:lnTo>
                  <a:lnTo>
                    <a:pt x="1024927" y="194637"/>
                  </a:lnTo>
                  <a:lnTo>
                    <a:pt x="1110337" y="514398"/>
                  </a:lnTo>
                  <a:lnTo>
                    <a:pt x="1195748" y="208540"/>
                  </a:lnTo>
                  <a:lnTo>
                    <a:pt x="1281159" y="222442"/>
                  </a:lnTo>
                  <a:lnTo>
                    <a:pt x="1366569" y="236345"/>
                  </a:lnTo>
                  <a:lnTo>
                    <a:pt x="1451980" y="291956"/>
                  </a:lnTo>
                  <a:lnTo>
                    <a:pt x="1537390" y="319761"/>
                  </a:lnTo>
                  <a:lnTo>
                    <a:pt x="1622801" y="347566"/>
                  </a:lnTo>
                  <a:lnTo>
                    <a:pt x="1708212" y="361469"/>
                  </a:lnTo>
                  <a:lnTo>
                    <a:pt x="1793622" y="389274"/>
                  </a:lnTo>
                  <a:lnTo>
                    <a:pt x="1879033" y="417080"/>
                  </a:lnTo>
                  <a:lnTo>
                    <a:pt x="1964443" y="319761"/>
                  </a:lnTo>
                  <a:lnTo>
                    <a:pt x="2049854" y="291956"/>
                  </a:lnTo>
                  <a:lnTo>
                    <a:pt x="2135265" y="250248"/>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8616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8755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7782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680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5140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4430115"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5557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6253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680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6948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50145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7087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7226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736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pt176"/>
            <p:cNvSpPr/>
            <p:nvPr/>
          </p:nvSpPr>
          <p:spPr>
            <a:xfrm>
              <a:off x="5284221" y="479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pt177"/>
            <p:cNvSpPr/>
            <p:nvPr/>
          </p:nvSpPr>
          <p:spPr>
            <a:xfrm>
              <a:off x="5369632" y="48199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8477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9" name="pt179"/>
            <p:cNvSpPr/>
            <p:nvPr/>
          </p:nvSpPr>
          <p:spPr>
            <a:xfrm>
              <a:off x="5540453" y="48616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8894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9172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8199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79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7504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7873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86" name="tx186"/>
            <p:cNvSpPr/>
            <p:nvPr/>
          </p:nvSpPr>
          <p:spPr>
            <a:xfrm>
              <a:off x="6018113" y="467769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87" name="tx187"/>
            <p:cNvSpPr/>
            <p:nvPr/>
          </p:nvSpPr>
          <p:spPr>
            <a:xfrm>
              <a:off x="5418832" y="47246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88" name="tx188"/>
            <p:cNvSpPr/>
            <p:nvPr/>
          </p:nvSpPr>
          <p:spPr>
            <a:xfrm>
              <a:off x="5845885" y="46702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662782"/>
              <a:ext cx="2135265" cy="430982"/>
            </a:xfrm>
            <a:custGeom>
              <a:avLst/>
              <a:pathLst>
                <a:path w="2135265" h="430982">
                  <a:moveTo>
                    <a:pt x="0" y="236345"/>
                  </a:moveTo>
                  <a:lnTo>
                    <a:pt x="85410" y="194637"/>
                  </a:lnTo>
                  <a:lnTo>
                    <a:pt x="170821" y="139026"/>
                  </a:lnTo>
                  <a:lnTo>
                    <a:pt x="256231" y="97318"/>
                  </a:lnTo>
                  <a:lnTo>
                    <a:pt x="341642" y="41708"/>
                  </a:lnTo>
                  <a:lnTo>
                    <a:pt x="427053" y="0"/>
                  </a:lnTo>
                  <a:lnTo>
                    <a:pt x="512463" y="41708"/>
                  </a:lnTo>
                  <a:lnTo>
                    <a:pt x="597874" y="83416"/>
                  </a:lnTo>
                  <a:lnTo>
                    <a:pt x="683284" y="125124"/>
                  </a:lnTo>
                  <a:lnTo>
                    <a:pt x="768695" y="166832"/>
                  </a:lnTo>
                  <a:lnTo>
                    <a:pt x="854106" y="125124"/>
                  </a:lnTo>
                  <a:lnTo>
                    <a:pt x="939516" y="97318"/>
                  </a:lnTo>
                  <a:lnTo>
                    <a:pt x="1024927" y="97318"/>
                  </a:lnTo>
                  <a:lnTo>
                    <a:pt x="1110337" y="430982"/>
                  </a:lnTo>
                  <a:lnTo>
                    <a:pt x="1195748" y="125124"/>
                  </a:lnTo>
                  <a:lnTo>
                    <a:pt x="1281159" y="152929"/>
                  </a:lnTo>
                  <a:lnTo>
                    <a:pt x="1366569" y="166832"/>
                  </a:lnTo>
                  <a:lnTo>
                    <a:pt x="1451980" y="166832"/>
                  </a:lnTo>
                  <a:lnTo>
                    <a:pt x="1537390" y="194637"/>
                  </a:lnTo>
                  <a:lnTo>
                    <a:pt x="1622801" y="222442"/>
                  </a:lnTo>
                  <a:lnTo>
                    <a:pt x="1708212" y="236345"/>
                  </a:lnTo>
                  <a:lnTo>
                    <a:pt x="1793622" y="264150"/>
                  </a:lnTo>
                  <a:lnTo>
                    <a:pt x="1879033" y="291956"/>
                  </a:lnTo>
                  <a:lnTo>
                    <a:pt x="1964443" y="194637"/>
                  </a:lnTo>
                  <a:lnTo>
                    <a:pt x="2049854" y="166832"/>
                  </a:lnTo>
                  <a:lnTo>
                    <a:pt x="2135265" y="111221"/>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8810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8393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7837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742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686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6447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7138892" y="2686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7224302" y="27281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8115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742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742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30757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7976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8115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8078408" y="28115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8163819" y="28393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8671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8810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9088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93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2" name="pt232"/>
            <p:cNvSpPr/>
            <p:nvPr/>
          </p:nvSpPr>
          <p:spPr>
            <a:xfrm>
              <a:off x="8590872" y="28393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8115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7559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80681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36" name="tx236"/>
            <p:cNvSpPr/>
            <p:nvPr/>
          </p:nvSpPr>
          <p:spPr>
            <a:xfrm>
              <a:off x="8812300" y="2681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37" name="tx237"/>
            <p:cNvSpPr/>
            <p:nvPr/>
          </p:nvSpPr>
          <p:spPr>
            <a:xfrm>
              <a:off x="8213020" y="2744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238" name="tx238"/>
            <p:cNvSpPr/>
            <p:nvPr/>
          </p:nvSpPr>
          <p:spPr>
            <a:xfrm>
              <a:off x="8640073" y="268965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518235"/>
              <a:ext cx="2135265" cy="528301"/>
            </a:xfrm>
            <a:custGeom>
              <a:avLst/>
              <a:pathLst>
                <a:path w="2135265" h="528301">
                  <a:moveTo>
                    <a:pt x="0" y="361469"/>
                  </a:moveTo>
                  <a:lnTo>
                    <a:pt x="85410" y="375372"/>
                  </a:lnTo>
                  <a:lnTo>
                    <a:pt x="170821" y="278053"/>
                  </a:lnTo>
                  <a:lnTo>
                    <a:pt x="256231" y="180734"/>
                  </a:lnTo>
                  <a:lnTo>
                    <a:pt x="341642" y="97318"/>
                  </a:lnTo>
                  <a:lnTo>
                    <a:pt x="427053" y="0"/>
                  </a:lnTo>
                  <a:lnTo>
                    <a:pt x="512463" y="0"/>
                  </a:lnTo>
                  <a:lnTo>
                    <a:pt x="597874" y="0"/>
                  </a:lnTo>
                  <a:lnTo>
                    <a:pt x="683284" y="0"/>
                  </a:lnTo>
                  <a:lnTo>
                    <a:pt x="768695" y="0"/>
                  </a:lnTo>
                  <a:lnTo>
                    <a:pt x="854106" y="97318"/>
                  </a:lnTo>
                  <a:lnTo>
                    <a:pt x="939516" y="194637"/>
                  </a:lnTo>
                  <a:lnTo>
                    <a:pt x="1024927" y="194637"/>
                  </a:lnTo>
                  <a:lnTo>
                    <a:pt x="1110337" y="528301"/>
                  </a:lnTo>
                  <a:lnTo>
                    <a:pt x="1195748" y="222442"/>
                  </a:lnTo>
                  <a:lnTo>
                    <a:pt x="1281159" y="222442"/>
                  </a:lnTo>
                  <a:lnTo>
                    <a:pt x="1366569" y="222442"/>
                  </a:lnTo>
                  <a:lnTo>
                    <a:pt x="1451980" y="291956"/>
                  </a:lnTo>
                  <a:lnTo>
                    <a:pt x="1537390" y="319761"/>
                  </a:lnTo>
                  <a:lnTo>
                    <a:pt x="1622801" y="347566"/>
                  </a:lnTo>
                  <a:lnTo>
                    <a:pt x="1708212" y="361469"/>
                  </a:lnTo>
                  <a:lnTo>
                    <a:pt x="1793622" y="389274"/>
                  </a:lnTo>
                  <a:lnTo>
                    <a:pt x="1879033" y="417080"/>
                  </a:lnTo>
                  <a:lnTo>
                    <a:pt x="1964443" y="319761"/>
                  </a:lnTo>
                  <a:lnTo>
                    <a:pt x="2049854" y="333664"/>
                  </a:lnTo>
                  <a:lnTo>
                    <a:pt x="2135265" y="291956"/>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48616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8755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47782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4680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45975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7053481"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450018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7224302"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6948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6948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50284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47226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4" name="pt274"/>
            <p:cNvSpPr/>
            <p:nvPr/>
          </p:nvSpPr>
          <p:spPr>
            <a:xfrm>
              <a:off x="7907587" y="47226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7226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6" name="pt276"/>
            <p:cNvSpPr/>
            <p:nvPr/>
          </p:nvSpPr>
          <p:spPr>
            <a:xfrm>
              <a:off x="8078408" y="479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pt277"/>
            <p:cNvSpPr/>
            <p:nvPr/>
          </p:nvSpPr>
          <p:spPr>
            <a:xfrm>
              <a:off x="8163819" y="48199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8" name="pt278"/>
            <p:cNvSpPr/>
            <p:nvPr/>
          </p:nvSpPr>
          <p:spPr>
            <a:xfrm>
              <a:off x="8249230" y="48477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9" name="pt279"/>
            <p:cNvSpPr/>
            <p:nvPr/>
          </p:nvSpPr>
          <p:spPr>
            <a:xfrm>
              <a:off x="8334640" y="48616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48894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9172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8199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8338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4" name="pt284"/>
            <p:cNvSpPr/>
            <p:nvPr/>
          </p:nvSpPr>
          <p:spPr>
            <a:xfrm>
              <a:off x="8761693" y="479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5" name="tx285"/>
            <p:cNvSpPr/>
            <p:nvPr/>
          </p:nvSpPr>
          <p:spPr>
            <a:xfrm>
              <a:off x="6492549" y="47873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286" name="tx286"/>
            <p:cNvSpPr/>
            <p:nvPr/>
          </p:nvSpPr>
          <p:spPr>
            <a:xfrm>
              <a:off x="8812300" y="471911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87" name="tx287"/>
            <p:cNvSpPr/>
            <p:nvPr/>
          </p:nvSpPr>
          <p:spPr>
            <a:xfrm>
              <a:off x="8213020" y="47246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88" name="tx288"/>
            <p:cNvSpPr/>
            <p:nvPr/>
          </p:nvSpPr>
          <p:spPr>
            <a:xfrm>
              <a:off x="8640073" y="471069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603435" y="362701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1507211" y="1332675"/>
              <a:ext cx="6821425"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République centrafricaine, 2000-2025</a:t>
              </a:r>
            </a:p>
          </p:txBody>
        </p:sp>
        <p:sp>
          <p:nvSpPr>
            <p:cNvPr id="334" name="tx334"/>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35" name="tx335"/>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vaccin contre la fièvre jaune (YFV) affichait la couverture la plus faible (41 %), suivi du vaccin contre la rougeole (MCV1) (44 %).
Par rapport à 2019, la couverture vaccinale de six vaccins a augmenté (BCG, DTP1, DTP3, IPV1, MCV1 et YFV).
Par rapport à 2024, la couverture vaccinale de six vaccins a augmenté (BCG, DTP1, DTP3, IPV1, MCV1 et YFV).</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la République centrafricaine affichait le taux de couverture le plus faible pour le vaccin contre la fièvre jaune (41 %), tandis que la plupart des autres vaccins de routine se situaient entre 44 et 66 % ; six antigènes ont connu une hausse depuis 2019, et six autres depuis 2024.</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3066031"/>
              <a:ext cx="6518190" cy="1470937"/>
            </a:xfrm>
            <a:custGeom>
              <a:avLst/>
              <a:pathLst>
                <a:path w="6518190" h="1470937">
                  <a:moveTo>
                    <a:pt x="0" y="806643"/>
                  </a:moveTo>
                  <a:lnTo>
                    <a:pt x="260727" y="664294"/>
                  </a:lnTo>
                  <a:lnTo>
                    <a:pt x="521455" y="474496"/>
                  </a:lnTo>
                  <a:lnTo>
                    <a:pt x="782182" y="332147"/>
                  </a:lnTo>
                  <a:lnTo>
                    <a:pt x="1042910" y="142348"/>
                  </a:lnTo>
                  <a:lnTo>
                    <a:pt x="1303638" y="0"/>
                  </a:lnTo>
                  <a:lnTo>
                    <a:pt x="1564365" y="142348"/>
                  </a:lnTo>
                  <a:lnTo>
                    <a:pt x="1825093" y="284697"/>
                  </a:lnTo>
                  <a:lnTo>
                    <a:pt x="2085820" y="427046"/>
                  </a:lnTo>
                  <a:lnTo>
                    <a:pt x="2346548" y="569395"/>
                  </a:lnTo>
                  <a:lnTo>
                    <a:pt x="2607276" y="427046"/>
                  </a:lnTo>
                  <a:lnTo>
                    <a:pt x="2868003" y="332147"/>
                  </a:lnTo>
                  <a:lnTo>
                    <a:pt x="3128731" y="332147"/>
                  </a:lnTo>
                  <a:lnTo>
                    <a:pt x="3389458" y="1470937"/>
                  </a:lnTo>
                  <a:lnTo>
                    <a:pt x="3650186" y="427046"/>
                  </a:lnTo>
                  <a:lnTo>
                    <a:pt x="3910914" y="521945"/>
                  </a:lnTo>
                  <a:lnTo>
                    <a:pt x="4171641" y="569395"/>
                  </a:lnTo>
                  <a:lnTo>
                    <a:pt x="4432369" y="569395"/>
                  </a:lnTo>
                  <a:lnTo>
                    <a:pt x="4693096" y="664294"/>
                  </a:lnTo>
                  <a:lnTo>
                    <a:pt x="4953824" y="759193"/>
                  </a:lnTo>
                  <a:lnTo>
                    <a:pt x="5214552" y="806643"/>
                  </a:lnTo>
                  <a:lnTo>
                    <a:pt x="5475279" y="901542"/>
                  </a:lnTo>
                  <a:lnTo>
                    <a:pt x="5736007" y="996441"/>
                  </a:lnTo>
                  <a:lnTo>
                    <a:pt x="5996734" y="664294"/>
                  </a:lnTo>
                  <a:lnTo>
                    <a:pt x="6257462" y="569395"/>
                  </a:lnTo>
                  <a:lnTo>
                    <a:pt x="6518190" y="379596"/>
                  </a:lnTo>
                </a:path>
              </a:pathLst>
            </a:custGeom>
            <a:ln w="27101" cap="flat">
              <a:solidFill>
                <a:srgbClr val="1C86EE">
                  <a:alpha val="100000"/>
                </a:srgbClr>
              </a:solidFill>
              <a:prstDash val="solid"/>
              <a:round/>
            </a:ln>
          </p:spPr>
          <p:txBody>
            <a:bodyPr/>
            <a:lstStyle/>
            <a:p/>
          </p:txBody>
        </p:sp>
        <p:sp>
          <p:nvSpPr>
            <p:cNvPr id="39" name="pl39"/>
            <p:cNvSpPr/>
            <p:nvPr/>
          </p:nvSpPr>
          <p:spPr>
            <a:xfrm>
              <a:off x="3481803" y="3398179"/>
              <a:ext cx="4171641" cy="1138790"/>
            </a:xfrm>
            <a:custGeom>
              <a:avLst/>
              <a:pathLst>
                <a:path w="4171641" h="1138790">
                  <a:moveTo>
                    <a:pt x="0" y="237248"/>
                  </a:moveTo>
                  <a:lnTo>
                    <a:pt x="260727" y="94899"/>
                  </a:lnTo>
                  <a:lnTo>
                    <a:pt x="521455" y="0"/>
                  </a:lnTo>
                  <a:lnTo>
                    <a:pt x="782182" y="0"/>
                  </a:lnTo>
                  <a:lnTo>
                    <a:pt x="1042910" y="1138790"/>
                  </a:lnTo>
                  <a:lnTo>
                    <a:pt x="1303638" y="94899"/>
                  </a:lnTo>
                  <a:lnTo>
                    <a:pt x="1564365" y="189798"/>
                  </a:lnTo>
                  <a:lnTo>
                    <a:pt x="1825093" y="237248"/>
                  </a:lnTo>
                  <a:lnTo>
                    <a:pt x="2085820" y="237248"/>
                  </a:lnTo>
                  <a:lnTo>
                    <a:pt x="2346548" y="332147"/>
                  </a:lnTo>
                  <a:lnTo>
                    <a:pt x="2607276" y="427046"/>
                  </a:lnTo>
                  <a:lnTo>
                    <a:pt x="2868003" y="474496"/>
                  </a:lnTo>
                  <a:lnTo>
                    <a:pt x="3128731" y="569395"/>
                  </a:lnTo>
                  <a:lnTo>
                    <a:pt x="3389458" y="664294"/>
                  </a:lnTo>
                  <a:lnTo>
                    <a:pt x="3650186" y="332147"/>
                  </a:lnTo>
                  <a:lnTo>
                    <a:pt x="3910914" y="237248"/>
                  </a:lnTo>
                  <a:lnTo>
                    <a:pt x="4171641" y="47449"/>
                  </a:lnTo>
                </a:path>
              </a:pathLst>
            </a:custGeom>
            <a:ln w="27101" cap="flat">
              <a:solidFill>
                <a:srgbClr val="80BD41">
                  <a:alpha val="100000"/>
                </a:srgbClr>
              </a:solidFill>
              <a:prstDash val="solid"/>
              <a:round/>
            </a:ln>
          </p:spPr>
          <p:txBody>
            <a:bodyPr/>
            <a:lstStyle/>
            <a:p/>
          </p:txBody>
        </p:sp>
        <p:sp>
          <p:nvSpPr>
            <p:cNvPr id="40" name="pl40"/>
            <p:cNvSpPr/>
            <p:nvPr/>
          </p:nvSpPr>
          <p:spPr>
            <a:xfrm>
              <a:off x="3481803" y="3398179"/>
              <a:ext cx="4171641" cy="1138790"/>
            </a:xfrm>
            <a:custGeom>
              <a:avLst/>
              <a:pathLst>
                <a:path w="4171641" h="1138790">
                  <a:moveTo>
                    <a:pt x="0" y="237248"/>
                  </a:moveTo>
                  <a:lnTo>
                    <a:pt x="260727" y="94899"/>
                  </a:lnTo>
                  <a:lnTo>
                    <a:pt x="521455" y="0"/>
                  </a:lnTo>
                  <a:lnTo>
                    <a:pt x="782182" y="0"/>
                  </a:lnTo>
                  <a:lnTo>
                    <a:pt x="1042910" y="1138790"/>
                  </a:lnTo>
                  <a:lnTo>
                    <a:pt x="1303638" y="94899"/>
                  </a:lnTo>
                  <a:lnTo>
                    <a:pt x="1564365" y="189798"/>
                  </a:lnTo>
                  <a:lnTo>
                    <a:pt x="1825093" y="237248"/>
                  </a:lnTo>
                  <a:lnTo>
                    <a:pt x="2085820" y="237248"/>
                  </a:lnTo>
                  <a:lnTo>
                    <a:pt x="2346548" y="332147"/>
                  </a:lnTo>
                  <a:lnTo>
                    <a:pt x="2607276" y="427046"/>
                  </a:lnTo>
                  <a:lnTo>
                    <a:pt x="2868003" y="474496"/>
                  </a:lnTo>
                  <a:lnTo>
                    <a:pt x="3128731" y="569395"/>
                  </a:lnTo>
                  <a:lnTo>
                    <a:pt x="3389458" y="664294"/>
                  </a:lnTo>
                  <a:lnTo>
                    <a:pt x="3650186" y="332147"/>
                  </a:lnTo>
                  <a:lnTo>
                    <a:pt x="3910914" y="237248"/>
                  </a:lnTo>
                  <a:lnTo>
                    <a:pt x="4171641" y="47449"/>
                  </a:lnTo>
                </a:path>
              </a:pathLst>
            </a:custGeom>
            <a:ln w="27101" cap="flat">
              <a:solidFill>
                <a:srgbClr val="EE00EE">
                  <a:alpha val="100000"/>
                </a:srgbClr>
              </a:solidFill>
              <a:prstDash val="solid"/>
              <a:round/>
            </a:ln>
          </p:spPr>
          <p:txBody>
            <a:bodyPr/>
            <a:lstStyle/>
            <a:p/>
          </p:txBody>
        </p:sp>
        <p:sp>
          <p:nvSpPr>
            <p:cNvPr id="41" name="pl41"/>
            <p:cNvSpPr/>
            <p:nvPr/>
          </p:nvSpPr>
          <p:spPr>
            <a:xfrm>
              <a:off x="5046169" y="3493078"/>
              <a:ext cx="2607276" cy="2040333"/>
            </a:xfrm>
            <a:custGeom>
              <a:avLst/>
              <a:pathLst>
                <a:path w="2607276" h="2040333">
                  <a:moveTo>
                    <a:pt x="0" y="2040333"/>
                  </a:moveTo>
                  <a:lnTo>
                    <a:pt x="260727" y="47449"/>
                  </a:lnTo>
                  <a:lnTo>
                    <a:pt x="521455" y="94899"/>
                  </a:lnTo>
                  <a:lnTo>
                    <a:pt x="782182" y="189798"/>
                  </a:lnTo>
                  <a:lnTo>
                    <a:pt x="1042910" y="284697"/>
                  </a:lnTo>
                  <a:lnTo>
                    <a:pt x="1303638" y="379596"/>
                  </a:lnTo>
                  <a:lnTo>
                    <a:pt x="1564365" y="474496"/>
                  </a:lnTo>
                  <a:lnTo>
                    <a:pt x="1825093" y="569395"/>
                  </a:lnTo>
                  <a:lnTo>
                    <a:pt x="2085820" y="284697"/>
                  </a:lnTo>
                  <a:lnTo>
                    <a:pt x="2346548" y="142348"/>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1135255" y="2686434"/>
              <a:ext cx="6518190" cy="1755635"/>
            </a:xfrm>
            <a:custGeom>
              <a:avLst/>
              <a:pathLst>
                <a:path w="6518190" h="1755635">
                  <a:moveTo>
                    <a:pt x="0" y="1233689"/>
                  </a:moveTo>
                  <a:lnTo>
                    <a:pt x="260727" y="1281139"/>
                  </a:lnTo>
                  <a:lnTo>
                    <a:pt x="521455" y="948992"/>
                  </a:lnTo>
                  <a:lnTo>
                    <a:pt x="782182" y="616844"/>
                  </a:lnTo>
                  <a:lnTo>
                    <a:pt x="1042910" y="332147"/>
                  </a:lnTo>
                  <a:lnTo>
                    <a:pt x="1303638" y="0"/>
                  </a:lnTo>
                  <a:lnTo>
                    <a:pt x="1564365" y="47449"/>
                  </a:lnTo>
                  <a:lnTo>
                    <a:pt x="1825093" y="142348"/>
                  </a:lnTo>
                  <a:lnTo>
                    <a:pt x="2085820" y="189798"/>
                  </a:lnTo>
                  <a:lnTo>
                    <a:pt x="2346548" y="284697"/>
                  </a:lnTo>
                  <a:lnTo>
                    <a:pt x="2607276" y="427046"/>
                  </a:lnTo>
                  <a:lnTo>
                    <a:pt x="2868003" y="616844"/>
                  </a:lnTo>
                  <a:lnTo>
                    <a:pt x="3128731" y="664294"/>
                  </a:lnTo>
                  <a:lnTo>
                    <a:pt x="3389458" y="1755635"/>
                  </a:lnTo>
                  <a:lnTo>
                    <a:pt x="3650186" y="711744"/>
                  </a:lnTo>
                  <a:lnTo>
                    <a:pt x="3910914" y="759193"/>
                  </a:lnTo>
                  <a:lnTo>
                    <a:pt x="4171641" y="806643"/>
                  </a:lnTo>
                  <a:lnTo>
                    <a:pt x="4432369" y="996441"/>
                  </a:lnTo>
                  <a:lnTo>
                    <a:pt x="4693096" y="1091341"/>
                  </a:lnTo>
                  <a:lnTo>
                    <a:pt x="4953824" y="1186240"/>
                  </a:lnTo>
                  <a:lnTo>
                    <a:pt x="5214552" y="1233689"/>
                  </a:lnTo>
                  <a:lnTo>
                    <a:pt x="5475279" y="1328589"/>
                  </a:lnTo>
                  <a:lnTo>
                    <a:pt x="5736007" y="1423488"/>
                  </a:lnTo>
                  <a:lnTo>
                    <a:pt x="5996734" y="1091341"/>
                  </a:lnTo>
                  <a:lnTo>
                    <a:pt x="6257462" y="996441"/>
                  </a:lnTo>
                  <a:lnTo>
                    <a:pt x="6518190" y="854093"/>
                  </a:lnTo>
                </a:path>
              </a:pathLst>
            </a:custGeom>
            <a:ln w="27101" cap="flat">
              <a:solidFill>
                <a:srgbClr val="E31A1C">
                  <a:alpha val="100000"/>
                </a:srgbClr>
              </a:solidFill>
              <a:prstDash val="solid"/>
              <a:round/>
            </a:ln>
          </p:spPr>
          <p:txBody>
            <a:bodyPr/>
            <a:lstStyle/>
            <a:p/>
          </p:txBody>
        </p:sp>
        <p:sp>
          <p:nvSpPr>
            <p:cNvPr id="43" name="pl43"/>
            <p:cNvSpPr/>
            <p:nvPr/>
          </p:nvSpPr>
          <p:spPr>
            <a:xfrm>
              <a:off x="4003259" y="3398179"/>
              <a:ext cx="3650186" cy="1850534"/>
            </a:xfrm>
            <a:custGeom>
              <a:avLst/>
              <a:pathLst>
                <a:path w="3650186" h="1850534">
                  <a:moveTo>
                    <a:pt x="0" y="1850534"/>
                  </a:moveTo>
                  <a:lnTo>
                    <a:pt x="260727" y="0"/>
                  </a:lnTo>
                  <a:lnTo>
                    <a:pt x="521455" y="1138790"/>
                  </a:lnTo>
                  <a:lnTo>
                    <a:pt x="782182" y="94899"/>
                  </a:lnTo>
                  <a:lnTo>
                    <a:pt x="1042910" y="142348"/>
                  </a:lnTo>
                  <a:lnTo>
                    <a:pt x="1303638" y="189798"/>
                  </a:lnTo>
                  <a:lnTo>
                    <a:pt x="1564365" y="284697"/>
                  </a:lnTo>
                  <a:lnTo>
                    <a:pt x="1825093" y="379596"/>
                  </a:lnTo>
                  <a:lnTo>
                    <a:pt x="2085820" y="474496"/>
                  </a:lnTo>
                  <a:lnTo>
                    <a:pt x="2346548" y="521945"/>
                  </a:lnTo>
                  <a:lnTo>
                    <a:pt x="2607276" y="616844"/>
                  </a:lnTo>
                  <a:lnTo>
                    <a:pt x="2868003" y="711744"/>
                  </a:lnTo>
                  <a:lnTo>
                    <a:pt x="3128731" y="379596"/>
                  </a:lnTo>
                  <a:lnTo>
                    <a:pt x="3389458" y="237248"/>
                  </a:lnTo>
                  <a:lnTo>
                    <a:pt x="3650186" y="94899"/>
                  </a:lnTo>
                </a:path>
              </a:pathLst>
            </a:custGeom>
            <a:ln w="27101" cap="flat">
              <a:solidFill>
                <a:srgbClr val="FF7F00">
                  <a:alpha val="100000"/>
                </a:srgbClr>
              </a:solidFill>
              <a:prstDash val="solid"/>
              <a:round/>
            </a:ln>
          </p:spPr>
          <p:txBody>
            <a:bodyPr/>
            <a:lstStyle/>
            <a:p/>
          </p:txBody>
        </p:sp>
        <p:sp>
          <p:nvSpPr>
            <p:cNvPr id="44" name="pl44"/>
            <p:cNvSpPr/>
            <p:nvPr/>
          </p:nvSpPr>
          <p:spPr>
            <a:xfrm>
              <a:off x="7667610" y="3079386"/>
              <a:ext cx="715334" cy="359130"/>
            </a:xfrm>
            <a:custGeom>
              <a:avLst/>
              <a:pathLst>
                <a:path w="715334" h="359130">
                  <a:moveTo>
                    <a:pt x="715334" y="0"/>
                  </a:moveTo>
                  <a:lnTo>
                    <a:pt x="0" y="359130"/>
                  </a:lnTo>
                </a:path>
              </a:pathLst>
            </a:custGeom>
          </p:spPr>
          <p:txBody>
            <a:bodyPr/>
            <a:lstStyle/>
            <a:p/>
          </p:txBody>
        </p:sp>
        <p:sp>
          <p:nvSpPr>
            <p:cNvPr id="45" name="pl45"/>
            <p:cNvSpPr/>
            <p:nvPr/>
          </p:nvSpPr>
          <p:spPr>
            <a:xfrm>
              <a:off x="7663603" y="2818715"/>
              <a:ext cx="664981" cy="617481"/>
            </a:xfrm>
            <a:custGeom>
              <a:avLst/>
              <a:pathLst>
                <a:path w="664981" h="617481">
                  <a:moveTo>
                    <a:pt x="664981" y="0"/>
                  </a:moveTo>
                  <a:lnTo>
                    <a:pt x="0" y="617481"/>
                  </a:lnTo>
                </a:path>
              </a:pathLst>
            </a:custGeom>
          </p:spPr>
          <p:txBody>
            <a:bodyPr/>
            <a:lstStyle/>
            <a:p/>
          </p:txBody>
        </p:sp>
        <p:sp>
          <p:nvSpPr>
            <p:cNvPr id="46" name="pl46"/>
            <p:cNvSpPr/>
            <p:nvPr/>
          </p:nvSpPr>
          <p:spPr>
            <a:xfrm>
              <a:off x="7671155" y="3336558"/>
              <a:ext cx="765939" cy="106605"/>
            </a:xfrm>
            <a:custGeom>
              <a:avLst/>
              <a:pathLst>
                <a:path w="765939" h="106605">
                  <a:moveTo>
                    <a:pt x="765939" y="0"/>
                  </a:moveTo>
                  <a:lnTo>
                    <a:pt x="0" y="106605"/>
                  </a:lnTo>
                </a:path>
              </a:pathLst>
            </a:custGeom>
          </p:spPr>
          <p:txBody>
            <a:bodyPr/>
            <a:lstStyle/>
            <a:p/>
          </p:txBody>
        </p:sp>
        <p:sp>
          <p:nvSpPr>
            <p:cNvPr id="47" name="pl47"/>
            <p:cNvSpPr/>
            <p:nvPr/>
          </p:nvSpPr>
          <p:spPr>
            <a:xfrm>
              <a:off x="7668036" y="3499842"/>
              <a:ext cx="756990" cy="350958"/>
            </a:xfrm>
            <a:custGeom>
              <a:avLst/>
              <a:pathLst>
                <a:path w="756990" h="350958">
                  <a:moveTo>
                    <a:pt x="756990" y="350958"/>
                  </a:moveTo>
                  <a:lnTo>
                    <a:pt x="0" y="0"/>
                  </a:lnTo>
                </a:path>
              </a:pathLst>
            </a:custGeom>
          </p:spPr>
          <p:txBody>
            <a:bodyPr/>
            <a:lstStyle/>
            <a:p/>
          </p:txBody>
        </p:sp>
        <p:sp>
          <p:nvSpPr>
            <p:cNvPr id="48" name="pl48"/>
            <p:cNvSpPr/>
            <p:nvPr/>
          </p:nvSpPr>
          <p:spPr>
            <a:xfrm>
              <a:off x="7671172" y="3495495"/>
              <a:ext cx="711773" cy="97052"/>
            </a:xfrm>
            <a:custGeom>
              <a:avLst/>
              <a:pathLst>
                <a:path w="711773" h="97052">
                  <a:moveTo>
                    <a:pt x="711773" y="97052"/>
                  </a:moveTo>
                  <a:lnTo>
                    <a:pt x="0" y="0"/>
                  </a:lnTo>
                </a:path>
              </a:pathLst>
            </a:custGeom>
          </p:spPr>
          <p:txBody>
            <a:bodyPr/>
            <a:lstStyle/>
            <a:p/>
          </p:txBody>
        </p:sp>
        <p:sp>
          <p:nvSpPr>
            <p:cNvPr id="49" name="pl49"/>
            <p:cNvSpPr/>
            <p:nvPr/>
          </p:nvSpPr>
          <p:spPr>
            <a:xfrm>
              <a:off x="7664548" y="3549530"/>
              <a:ext cx="694312" cy="562952"/>
            </a:xfrm>
            <a:custGeom>
              <a:avLst/>
              <a:pathLst>
                <a:path w="694312" h="562952">
                  <a:moveTo>
                    <a:pt x="694312" y="562952"/>
                  </a:moveTo>
                  <a:lnTo>
                    <a:pt x="0" y="0"/>
                  </a:lnTo>
                </a:path>
              </a:pathLst>
            </a:custGeom>
          </p:spPr>
          <p:txBody>
            <a:bodyPr/>
            <a:lstStyle/>
            <a:p/>
          </p:txBody>
        </p:sp>
        <p:sp>
          <p:nvSpPr>
            <p:cNvPr id="50" name="pg50"/>
            <p:cNvSpPr/>
            <p:nvPr/>
          </p:nvSpPr>
          <p:spPr>
            <a:xfrm>
              <a:off x="8314365" y="298779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1" name="tx51"/>
            <p:cNvSpPr/>
            <p:nvPr/>
          </p:nvSpPr>
          <p:spPr>
            <a:xfrm>
              <a:off x="8337225" y="302933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46%</a:t>
              </a:r>
            </a:p>
          </p:txBody>
        </p:sp>
        <p:sp>
          <p:nvSpPr>
            <p:cNvPr id="52" name="pg52"/>
            <p:cNvSpPr/>
            <p:nvPr/>
          </p:nvSpPr>
          <p:spPr>
            <a:xfrm>
              <a:off x="8260004" y="272658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3" name="tx53"/>
            <p:cNvSpPr/>
            <p:nvPr/>
          </p:nvSpPr>
          <p:spPr>
            <a:xfrm>
              <a:off x="8282864" y="274943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46%</a:t>
              </a:r>
            </a:p>
          </p:txBody>
        </p:sp>
        <p:sp>
          <p:nvSpPr>
            <p:cNvPr id="54" name="pg54"/>
            <p:cNvSpPr/>
            <p:nvPr/>
          </p:nvSpPr>
          <p:spPr>
            <a:xfrm>
              <a:off x="8368515" y="325008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5" name="tx55"/>
            <p:cNvSpPr/>
            <p:nvPr/>
          </p:nvSpPr>
          <p:spPr>
            <a:xfrm>
              <a:off x="8391375" y="329162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46%</a:t>
              </a:r>
            </a:p>
          </p:txBody>
        </p:sp>
        <p:sp>
          <p:nvSpPr>
            <p:cNvPr id="56" name="pg56"/>
            <p:cNvSpPr/>
            <p:nvPr/>
          </p:nvSpPr>
          <p:spPr>
            <a:xfrm>
              <a:off x="8356446" y="377279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2"/>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381433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45%</a:t>
              </a:r>
            </a:p>
          </p:txBody>
        </p:sp>
        <p:sp>
          <p:nvSpPr>
            <p:cNvPr id="58" name="pg58"/>
            <p:cNvSpPr/>
            <p:nvPr/>
          </p:nvSpPr>
          <p:spPr>
            <a:xfrm>
              <a:off x="8314365" y="350997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37225" y="355151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PcVC: 45%</a:t>
              </a:r>
            </a:p>
          </p:txBody>
        </p:sp>
        <p:sp>
          <p:nvSpPr>
            <p:cNvPr id="60" name="pg60"/>
            <p:cNvSpPr/>
            <p:nvPr/>
          </p:nvSpPr>
          <p:spPr>
            <a:xfrm>
              <a:off x="8290281" y="40355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13141" y="407705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44%</a:t>
              </a:r>
            </a:p>
          </p:txBody>
        </p:sp>
        <p:sp>
          <p:nvSpPr>
            <p:cNvPr id="62" name="pl6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3" name="rc6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4" name="tx6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6" name="tx6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 name="tx6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8" name="tx6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 name="tx6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0" name="tx7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1" name="tx7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 name="tx7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 name="tx7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 name="tx7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5" name="tx7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6" name="tx7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7" name="tx7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8" name="tx7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9" name="tx7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0" name="tx8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1" name="tx8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2" name="tx8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3" name="tx8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4" name="tx8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5" name="tx8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6" name="tx8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87" name="tx87"/>
            <p:cNvSpPr/>
            <p:nvPr/>
          </p:nvSpPr>
          <p:spPr>
            <a:xfrm>
              <a:off x="2747119" y="401416"/>
              <a:ext cx="433737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République centrafricaine, 2000-2025</a:t>
              </a:r>
            </a:p>
          </p:txBody>
        </p:sp>
        <p:sp>
          <p:nvSpPr>
            <p:cNvPr id="88" name="tx8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9" name="tx8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présente l'évolution de la couverture vaccinale pour cinq vaccins (série complète).
En 2025, le MCV1 affichait la couverture la plus faible de tous les vaccins (44 %), suivi de l'IPV1 (45 %).
La couverture vaccinale pour ces cinq vaccins (DTP3, HEPB3, HIB3, IPV1 et MCV1) a augmenté par rapport à celle enregistrée en 2019.
La couverture vaccinale de ces cinq vaccins (DTP3, HEPB3, HIB3, IPV1 et MCV1) a augmenté par rapport à celle enregistrée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1219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558865"/>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105534"/>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652203"/>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1988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7455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292210"/>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1838878"/>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138554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93221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74330" y="932216"/>
              <a:ext cx="870607" cy="0"/>
            </a:xfrm>
            <a:custGeom>
              <a:avLst/>
              <a:pathLst>
                <a:path w="870607" h="0">
                  <a:moveTo>
                    <a:pt x="0" y="0"/>
                  </a:moveTo>
                  <a:lnTo>
                    <a:pt x="72550" y="0"/>
                  </a:lnTo>
                  <a:lnTo>
                    <a:pt x="217651" y="0"/>
                  </a:lnTo>
                  <a:lnTo>
                    <a:pt x="290202" y="0"/>
                  </a:lnTo>
                  <a:lnTo>
                    <a:pt x="507854" y="0"/>
                  </a:lnTo>
                  <a:lnTo>
                    <a:pt x="507854" y="0"/>
                  </a:lnTo>
                  <a:lnTo>
                    <a:pt x="870607" y="0"/>
                  </a:lnTo>
                </a:path>
              </a:pathLst>
            </a:custGeom>
            <a:ln w="116535" cap="flat">
              <a:solidFill>
                <a:srgbClr val="E8E8E8">
                  <a:alpha val="100000"/>
                </a:srgbClr>
              </a:solidFill>
              <a:prstDash val="solid"/>
              <a:round/>
            </a:ln>
          </p:spPr>
          <p:txBody>
            <a:bodyPr/>
            <a:lstStyle/>
            <a:p/>
          </p:txBody>
        </p:sp>
        <p:sp>
          <p:nvSpPr>
            <p:cNvPr id="20" name="pl20"/>
            <p:cNvSpPr/>
            <p:nvPr/>
          </p:nvSpPr>
          <p:spPr>
            <a:xfrm>
              <a:off x="4648824" y="1385547"/>
              <a:ext cx="1088258" cy="0"/>
            </a:xfrm>
            <a:custGeom>
              <a:avLst/>
              <a:pathLst>
                <a:path w="1088258" h="0">
                  <a:moveTo>
                    <a:pt x="0" y="0"/>
                  </a:moveTo>
                  <a:lnTo>
                    <a:pt x="145101" y="0"/>
                  </a:lnTo>
                  <a:lnTo>
                    <a:pt x="290202" y="0"/>
                  </a:lnTo>
                  <a:lnTo>
                    <a:pt x="362752" y="0"/>
                  </a:lnTo>
                  <a:lnTo>
                    <a:pt x="435303" y="0"/>
                  </a:lnTo>
                  <a:lnTo>
                    <a:pt x="580404" y="0"/>
                  </a:lnTo>
                  <a:lnTo>
                    <a:pt x="1088258" y="0"/>
                  </a:lnTo>
                </a:path>
              </a:pathLst>
            </a:custGeom>
            <a:ln w="116535" cap="flat">
              <a:solidFill>
                <a:srgbClr val="E8E8E8">
                  <a:alpha val="100000"/>
                </a:srgbClr>
              </a:solidFill>
              <a:prstDash val="solid"/>
              <a:round/>
            </a:ln>
          </p:spPr>
          <p:txBody>
            <a:bodyPr/>
            <a:lstStyle/>
            <a:p/>
          </p:txBody>
        </p:sp>
        <p:sp>
          <p:nvSpPr>
            <p:cNvPr id="21" name="pl21"/>
            <p:cNvSpPr/>
            <p:nvPr/>
          </p:nvSpPr>
          <p:spPr>
            <a:xfrm>
              <a:off x="3850768" y="1838878"/>
              <a:ext cx="943157" cy="0"/>
            </a:xfrm>
            <a:custGeom>
              <a:avLst/>
              <a:pathLst>
                <a:path w="943157" h="0">
                  <a:moveTo>
                    <a:pt x="0" y="0"/>
                  </a:moveTo>
                  <a:lnTo>
                    <a:pt x="145101" y="0"/>
                  </a:lnTo>
                  <a:lnTo>
                    <a:pt x="290202" y="0"/>
                  </a:lnTo>
                  <a:lnTo>
                    <a:pt x="362752" y="0"/>
                  </a:lnTo>
                  <a:lnTo>
                    <a:pt x="507854" y="0"/>
                  </a:lnTo>
                  <a:lnTo>
                    <a:pt x="652955" y="0"/>
                  </a:lnTo>
                  <a:lnTo>
                    <a:pt x="943157" y="0"/>
                  </a:lnTo>
                </a:path>
              </a:pathLst>
            </a:custGeom>
            <a:ln w="116535" cap="flat">
              <a:solidFill>
                <a:srgbClr val="E8E8E8">
                  <a:alpha val="100000"/>
                </a:srgbClr>
              </a:solidFill>
              <a:prstDash val="solid"/>
              <a:round/>
            </a:ln>
          </p:spPr>
          <p:txBody>
            <a:bodyPr/>
            <a:lstStyle/>
            <a:p/>
          </p:txBody>
        </p:sp>
        <p:sp>
          <p:nvSpPr>
            <p:cNvPr id="22" name="pl22"/>
            <p:cNvSpPr/>
            <p:nvPr/>
          </p:nvSpPr>
          <p:spPr>
            <a:xfrm>
              <a:off x="3850768" y="2292210"/>
              <a:ext cx="943157" cy="0"/>
            </a:xfrm>
            <a:custGeom>
              <a:avLst/>
              <a:pathLst>
                <a:path w="943157" h="0">
                  <a:moveTo>
                    <a:pt x="0" y="0"/>
                  </a:moveTo>
                  <a:lnTo>
                    <a:pt x="145101" y="0"/>
                  </a:lnTo>
                  <a:lnTo>
                    <a:pt x="290202" y="0"/>
                  </a:lnTo>
                  <a:lnTo>
                    <a:pt x="362752" y="0"/>
                  </a:lnTo>
                  <a:lnTo>
                    <a:pt x="507854" y="0"/>
                  </a:lnTo>
                  <a:lnTo>
                    <a:pt x="652955" y="0"/>
                  </a:lnTo>
                  <a:lnTo>
                    <a:pt x="943157" y="0"/>
                  </a:lnTo>
                </a:path>
              </a:pathLst>
            </a:custGeom>
            <a:ln w="116535" cap="flat">
              <a:solidFill>
                <a:srgbClr val="E8E8E8">
                  <a:alpha val="100000"/>
                </a:srgbClr>
              </a:solidFill>
              <a:prstDash val="solid"/>
              <a:round/>
            </a:ln>
          </p:spPr>
          <p:txBody>
            <a:bodyPr/>
            <a:lstStyle/>
            <a:p/>
          </p:txBody>
        </p:sp>
        <p:sp>
          <p:nvSpPr>
            <p:cNvPr id="23" name="pl23"/>
            <p:cNvSpPr/>
            <p:nvPr/>
          </p:nvSpPr>
          <p:spPr>
            <a:xfrm>
              <a:off x="3850768" y="2745541"/>
              <a:ext cx="943157" cy="0"/>
            </a:xfrm>
            <a:custGeom>
              <a:avLst/>
              <a:pathLst>
                <a:path w="943157" h="0">
                  <a:moveTo>
                    <a:pt x="0" y="0"/>
                  </a:moveTo>
                  <a:lnTo>
                    <a:pt x="145101" y="0"/>
                  </a:lnTo>
                  <a:lnTo>
                    <a:pt x="290202" y="0"/>
                  </a:lnTo>
                  <a:lnTo>
                    <a:pt x="362752" y="0"/>
                  </a:lnTo>
                  <a:lnTo>
                    <a:pt x="507854" y="0"/>
                  </a:lnTo>
                  <a:lnTo>
                    <a:pt x="652955" y="0"/>
                  </a:lnTo>
                  <a:lnTo>
                    <a:pt x="943157" y="0"/>
                  </a:lnTo>
                </a:path>
              </a:pathLst>
            </a:custGeom>
            <a:ln w="116535" cap="flat">
              <a:solidFill>
                <a:srgbClr val="E8E8E8">
                  <a:alpha val="100000"/>
                </a:srgbClr>
              </a:solidFill>
              <a:prstDash val="solid"/>
              <a:round/>
            </a:ln>
          </p:spPr>
          <p:txBody>
            <a:bodyPr/>
            <a:lstStyle/>
            <a:p/>
          </p:txBody>
        </p:sp>
        <p:sp>
          <p:nvSpPr>
            <p:cNvPr id="24" name="pl24"/>
            <p:cNvSpPr/>
            <p:nvPr/>
          </p:nvSpPr>
          <p:spPr>
            <a:xfrm>
              <a:off x="3850768" y="3198872"/>
              <a:ext cx="870607" cy="0"/>
            </a:xfrm>
            <a:custGeom>
              <a:avLst/>
              <a:pathLst>
                <a:path w="870607" h="0">
                  <a:moveTo>
                    <a:pt x="0" y="0"/>
                  </a:moveTo>
                  <a:lnTo>
                    <a:pt x="145101" y="0"/>
                  </a:lnTo>
                  <a:lnTo>
                    <a:pt x="290202" y="0"/>
                  </a:lnTo>
                  <a:lnTo>
                    <a:pt x="435303" y="0"/>
                  </a:lnTo>
                  <a:lnTo>
                    <a:pt x="435303" y="0"/>
                  </a:lnTo>
                  <a:lnTo>
                    <a:pt x="652955" y="0"/>
                  </a:lnTo>
                  <a:lnTo>
                    <a:pt x="870607" y="0"/>
                  </a:lnTo>
                </a:path>
              </a:pathLst>
            </a:custGeom>
            <a:ln w="116535" cap="flat">
              <a:solidFill>
                <a:srgbClr val="E8E8E8">
                  <a:alpha val="100000"/>
                </a:srgbClr>
              </a:solidFill>
              <a:prstDash val="solid"/>
              <a:round/>
            </a:ln>
          </p:spPr>
          <p:txBody>
            <a:bodyPr/>
            <a:lstStyle/>
            <a:p/>
          </p:txBody>
        </p:sp>
        <p:sp>
          <p:nvSpPr>
            <p:cNvPr id="25" name="pl25"/>
            <p:cNvSpPr/>
            <p:nvPr/>
          </p:nvSpPr>
          <p:spPr>
            <a:xfrm>
              <a:off x="3778217" y="3652203"/>
              <a:ext cx="870607" cy="0"/>
            </a:xfrm>
            <a:custGeom>
              <a:avLst/>
              <a:pathLst>
                <a:path w="870607" h="0">
                  <a:moveTo>
                    <a:pt x="0" y="0"/>
                  </a:moveTo>
                  <a:lnTo>
                    <a:pt x="145101" y="0"/>
                  </a:lnTo>
                  <a:lnTo>
                    <a:pt x="290202" y="0"/>
                  </a:lnTo>
                  <a:lnTo>
                    <a:pt x="362752" y="0"/>
                  </a:lnTo>
                  <a:lnTo>
                    <a:pt x="507854" y="0"/>
                  </a:lnTo>
                  <a:lnTo>
                    <a:pt x="652955" y="0"/>
                  </a:lnTo>
                  <a:lnTo>
                    <a:pt x="870607" y="0"/>
                  </a:lnTo>
                </a:path>
              </a:pathLst>
            </a:custGeom>
            <a:ln w="116535" cap="flat">
              <a:solidFill>
                <a:srgbClr val="E8E8E8">
                  <a:alpha val="100000"/>
                </a:srgbClr>
              </a:solidFill>
              <a:prstDash val="solid"/>
              <a:round/>
            </a:ln>
          </p:spPr>
          <p:txBody>
            <a:bodyPr/>
            <a:lstStyle/>
            <a:p/>
          </p:txBody>
        </p:sp>
        <p:sp>
          <p:nvSpPr>
            <p:cNvPr id="26" name="pl26"/>
            <p:cNvSpPr/>
            <p:nvPr/>
          </p:nvSpPr>
          <p:spPr>
            <a:xfrm>
              <a:off x="3778217" y="4105534"/>
              <a:ext cx="580404" cy="0"/>
            </a:xfrm>
            <a:custGeom>
              <a:avLst/>
              <a:pathLst>
                <a:path w="580404" h="0">
                  <a:moveTo>
                    <a:pt x="0" y="0"/>
                  </a:moveTo>
                  <a:lnTo>
                    <a:pt x="72550" y="0"/>
                  </a:lnTo>
                  <a:lnTo>
                    <a:pt x="145101" y="0"/>
                  </a:lnTo>
                  <a:lnTo>
                    <a:pt x="217651" y="0"/>
                  </a:lnTo>
                  <a:lnTo>
                    <a:pt x="290202" y="0"/>
                  </a:lnTo>
                  <a:lnTo>
                    <a:pt x="435303" y="0"/>
                  </a:lnTo>
                  <a:lnTo>
                    <a:pt x="580404" y="0"/>
                  </a:lnTo>
                </a:path>
              </a:pathLst>
            </a:custGeom>
            <a:ln w="116535" cap="flat">
              <a:solidFill>
                <a:srgbClr val="E8E8E8">
                  <a:alpha val="100000"/>
                </a:srgbClr>
              </a:solidFill>
              <a:prstDash val="solid"/>
              <a:round/>
            </a:ln>
          </p:spPr>
          <p:txBody>
            <a:bodyPr/>
            <a:lstStyle/>
            <a:p/>
          </p:txBody>
        </p:sp>
        <p:sp>
          <p:nvSpPr>
            <p:cNvPr id="27" name="pl27"/>
            <p:cNvSpPr/>
            <p:nvPr/>
          </p:nvSpPr>
          <p:spPr>
            <a:xfrm>
              <a:off x="3778217" y="4558865"/>
              <a:ext cx="943157" cy="0"/>
            </a:xfrm>
            <a:custGeom>
              <a:avLst/>
              <a:pathLst>
                <a:path w="943157" h="0">
                  <a:moveTo>
                    <a:pt x="0" y="0"/>
                  </a:moveTo>
                  <a:lnTo>
                    <a:pt x="145101" y="0"/>
                  </a:lnTo>
                  <a:lnTo>
                    <a:pt x="290202" y="0"/>
                  </a:lnTo>
                  <a:lnTo>
                    <a:pt x="362752" y="0"/>
                  </a:lnTo>
                  <a:lnTo>
                    <a:pt x="507854" y="0"/>
                  </a:lnTo>
                  <a:lnTo>
                    <a:pt x="725505" y="0"/>
                  </a:lnTo>
                  <a:lnTo>
                    <a:pt x="943157" y="0"/>
                  </a:lnTo>
                </a:path>
              </a:pathLst>
            </a:custGeom>
            <a:ln w="116535" cap="flat">
              <a:solidFill>
                <a:srgbClr val="E8E8E8">
                  <a:alpha val="100000"/>
                </a:srgbClr>
              </a:solidFill>
              <a:prstDash val="solid"/>
              <a:round/>
            </a:ln>
          </p:spPr>
          <p:txBody>
            <a:bodyPr/>
            <a:lstStyle/>
            <a:p/>
          </p:txBody>
        </p:sp>
        <p:sp>
          <p:nvSpPr>
            <p:cNvPr id="28" name="pl28"/>
            <p:cNvSpPr/>
            <p:nvPr/>
          </p:nvSpPr>
          <p:spPr>
            <a:xfrm>
              <a:off x="3778217" y="5012197"/>
              <a:ext cx="652955" cy="0"/>
            </a:xfrm>
            <a:custGeom>
              <a:avLst/>
              <a:pathLst>
                <a:path w="652955" h="0">
                  <a:moveTo>
                    <a:pt x="0" y="0"/>
                  </a:moveTo>
                  <a:lnTo>
                    <a:pt x="145101" y="0"/>
                  </a:lnTo>
                  <a:lnTo>
                    <a:pt x="290202" y="0"/>
                  </a:lnTo>
                  <a:lnTo>
                    <a:pt x="362752" y="0"/>
                  </a:lnTo>
                  <a:lnTo>
                    <a:pt x="435303" y="0"/>
                  </a:lnTo>
                  <a:lnTo>
                    <a:pt x="507854" y="0"/>
                  </a:lnTo>
                  <a:lnTo>
                    <a:pt x="652955" y="0"/>
                  </a:lnTo>
                </a:path>
              </a:pathLst>
            </a:custGeom>
            <a:ln w="116535" cap="flat">
              <a:solidFill>
                <a:srgbClr val="E8E8E8">
                  <a:alpha val="100000"/>
                </a:srgbClr>
              </a:solidFill>
              <a:prstDash val="solid"/>
              <a:round/>
            </a:ln>
          </p:spPr>
          <p:txBody>
            <a:bodyPr/>
            <a:lstStyle/>
            <a:p/>
          </p:txBody>
        </p:sp>
        <p:sp>
          <p:nvSpPr>
            <p:cNvPr id="29" name="pt29"/>
            <p:cNvSpPr/>
            <p:nvPr/>
          </p:nvSpPr>
          <p:spPr>
            <a:xfrm>
              <a:off x="566003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558748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44238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3698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87768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87768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24043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07962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93452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478942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464432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500707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22472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73258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420902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413647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99136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84626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35412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49922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8942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20902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413647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99136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84626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35412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49922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8942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20902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13647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99136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84626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35412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49922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8942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28157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13647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399136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84626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28157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49922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1687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13647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06392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91881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37737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28157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42667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64432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99136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91881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84626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77371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06392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20902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35412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13647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06392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91881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77371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28157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49922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71687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13647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06392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391881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77371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28157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20902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442667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60176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819417"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6182170"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021360"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5166461"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674316"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4150753"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444095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4731158"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4150753"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444095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4731158"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4150753"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4440955"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4731158"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422330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4440955"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4658607"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407820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436840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4586057"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3933101"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4150753"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429585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407820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444095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4658607"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407820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4150753"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436840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710125" y="493573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30" name="tx130"/>
            <p:cNvSpPr/>
            <p:nvPr/>
          </p:nvSpPr>
          <p:spPr>
            <a:xfrm>
              <a:off x="572514"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31" name="tx131"/>
            <p:cNvSpPr/>
            <p:nvPr/>
          </p:nvSpPr>
          <p:spPr>
            <a:xfrm>
              <a:off x="508103" y="3994326"/>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32" name="tx132"/>
            <p:cNvSpPr/>
            <p:nvPr/>
          </p:nvSpPr>
          <p:spPr>
            <a:xfrm>
              <a:off x="572514"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3" name="tx133"/>
            <p:cNvSpPr/>
            <p:nvPr/>
          </p:nvSpPr>
          <p:spPr>
            <a:xfrm>
              <a:off x="67328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4" name="tx134"/>
            <p:cNvSpPr/>
            <p:nvPr/>
          </p:nvSpPr>
          <p:spPr>
            <a:xfrm>
              <a:off x="69166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5" name="tx135"/>
            <p:cNvSpPr/>
            <p:nvPr/>
          </p:nvSpPr>
          <p:spPr>
            <a:xfrm>
              <a:off x="52640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09194"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09194"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67344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1056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t145"/>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093845" y="398022"/>
              <a:ext cx="47711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République centrafricaine, 2019-2025</a:t>
              </a:r>
            </a:p>
          </p:txBody>
        </p:sp>
        <p:sp>
          <p:nvSpPr>
            <p:cNvPr id="152" name="tx152"/>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3" name="tx153"/>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54" name="tx154"/>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55" name="tx155"/>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augmenté entre 2019 (50 %) et 2024 (52 %). En 2025, ce taux a encore progressé (59 %) par rapport à 2024, et s'est révélé supérieur à celui de 2019. Entre 2019 et 2025, la couverture vaccinale contre le DTP1 a atteint son niveau le plus bas en 2022 (44 %).
En 2024, aucun vaccin n'a affiché une couverture inférieure à celle de 2019.
En 2025, aucun vaccin n'a affiché une couverture inférieure à celle de 2019.
En 2025, aucun vaccin n'a affiché une couverture inférieure à celle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849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21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4592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4644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803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14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37857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7657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1528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400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27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3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3336725"/>
              <a:ext cx="6481656" cy="949917"/>
            </a:xfrm>
            <a:custGeom>
              <a:avLst/>
              <a:pathLst>
                <a:path w="6481656" h="949917">
                  <a:moveTo>
                    <a:pt x="0" y="520922"/>
                  </a:moveTo>
                  <a:lnTo>
                    <a:pt x="259266" y="428995"/>
                  </a:lnTo>
                  <a:lnTo>
                    <a:pt x="518532" y="306425"/>
                  </a:lnTo>
                  <a:lnTo>
                    <a:pt x="777798" y="214497"/>
                  </a:lnTo>
                  <a:lnTo>
                    <a:pt x="1037065" y="91927"/>
                  </a:lnTo>
                  <a:lnTo>
                    <a:pt x="1296331" y="0"/>
                  </a:lnTo>
                  <a:lnTo>
                    <a:pt x="1555597" y="91927"/>
                  </a:lnTo>
                  <a:lnTo>
                    <a:pt x="1814863" y="183855"/>
                  </a:lnTo>
                  <a:lnTo>
                    <a:pt x="2074130" y="275782"/>
                  </a:lnTo>
                  <a:lnTo>
                    <a:pt x="2333396" y="367710"/>
                  </a:lnTo>
                  <a:lnTo>
                    <a:pt x="2592662" y="275782"/>
                  </a:lnTo>
                  <a:lnTo>
                    <a:pt x="2851928" y="214497"/>
                  </a:lnTo>
                  <a:lnTo>
                    <a:pt x="3111195" y="214497"/>
                  </a:lnTo>
                  <a:lnTo>
                    <a:pt x="3370461" y="949917"/>
                  </a:lnTo>
                  <a:lnTo>
                    <a:pt x="3629727" y="275782"/>
                  </a:lnTo>
                  <a:lnTo>
                    <a:pt x="3888994" y="337067"/>
                  </a:lnTo>
                  <a:lnTo>
                    <a:pt x="4148260" y="367710"/>
                  </a:lnTo>
                  <a:lnTo>
                    <a:pt x="4407526" y="367710"/>
                  </a:lnTo>
                  <a:lnTo>
                    <a:pt x="4666792" y="428995"/>
                  </a:lnTo>
                  <a:lnTo>
                    <a:pt x="4926059" y="490280"/>
                  </a:lnTo>
                  <a:lnTo>
                    <a:pt x="5185325" y="520922"/>
                  </a:lnTo>
                  <a:lnTo>
                    <a:pt x="5444591" y="582207"/>
                  </a:lnTo>
                  <a:lnTo>
                    <a:pt x="5703857" y="643492"/>
                  </a:lnTo>
                  <a:lnTo>
                    <a:pt x="5963124" y="428995"/>
                  </a:lnTo>
                  <a:lnTo>
                    <a:pt x="6222390" y="367710"/>
                  </a:lnTo>
                  <a:lnTo>
                    <a:pt x="6481656" y="245140"/>
                  </a:lnTo>
                </a:path>
              </a:pathLst>
            </a:custGeom>
            <a:ln w="27101" cap="flat">
              <a:solidFill>
                <a:srgbClr val="F8766D">
                  <a:alpha val="100000"/>
                </a:srgbClr>
              </a:solidFill>
              <a:prstDash val="solid"/>
              <a:round/>
            </a:ln>
          </p:spPr>
          <p:txBody>
            <a:bodyPr/>
            <a:lstStyle/>
            <a:p/>
          </p:txBody>
        </p:sp>
        <p:sp>
          <p:nvSpPr>
            <p:cNvPr id="28" name="pl28"/>
            <p:cNvSpPr/>
            <p:nvPr/>
          </p:nvSpPr>
          <p:spPr>
            <a:xfrm>
              <a:off x="4290948" y="3551222"/>
              <a:ext cx="3629727" cy="1195057"/>
            </a:xfrm>
            <a:custGeom>
              <a:avLst/>
              <a:pathLst>
                <a:path w="3629727" h="1195057">
                  <a:moveTo>
                    <a:pt x="0" y="1195057"/>
                  </a:moveTo>
                  <a:lnTo>
                    <a:pt x="259266" y="0"/>
                  </a:lnTo>
                  <a:lnTo>
                    <a:pt x="518532" y="735420"/>
                  </a:lnTo>
                  <a:lnTo>
                    <a:pt x="777798" y="61285"/>
                  </a:lnTo>
                  <a:lnTo>
                    <a:pt x="1037065" y="91927"/>
                  </a:lnTo>
                  <a:lnTo>
                    <a:pt x="1296331" y="122570"/>
                  </a:lnTo>
                  <a:lnTo>
                    <a:pt x="1555597" y="183855"/>
                  </a:lnTo>
                  <a:lnTo>
                    <a:pt x="1814863" y="245140"/>
                  </a:lnTo>
                  <a:lnTo>
                    <a:pt x="2074130" y="306425"/>
                  </a:lnTo>
                  <a:lnTo>
                    <a:pt x="2333396" y="337067"/>
                  </a:lnTo>
                  <a:lnTo>
                    <a:pt x="2592662" y="398352"/>
                  </a:lnTo>
                  <a:lnTo>
                    <a:pt x="2851928" y="459637"/>
                  </a:lnTo>
                  <a:lnTo>
                    <a:pt x="3111195" y="245140"/>
                  </a:lnTo>
                  <a:lnTo>
                    <a:pt x="3370461" y="153212"/>
                  </a:lnTo>
                  <a:lnTo>
                    <a:pt x="3629727" y="61285"/>
                  </a:lnTo>
                </a:path>
              </a:pathLst>
            </a:custGeom>
            <a:ln w="27101" cap="flat">
              <a:solidFill>
                <a:srgbClr val="00BFC4">
                  <a:alpha val="100000"/>
                </a:srgbClr>
              </a:solidFill>
              <a:prstDash val="solid"/>
              <a:round/>
            </a:ln>
          </p:spPr>
          <p:txBody>
            <a:bodyPr/>
            <a:lstStyle/>
            <a:p/>
          </p:txBody>
        </p:sp>
        <p:sp>
          <p:nvSpPr>
            <p:cNvPr id="29" name="pl29"/>
            <p:cNvSpPr/>
            <p:nvPr/>
          </p:nvSpPr>
          <p:spPr>
            <a:xfrm>
              <a:off x="803816" y="2233594"/>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35434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357413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38192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4252571" y="470790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36842" y="3512534"/>
              <a:ext cx="243099" cy="65007"/>
            </a:xfrm>
            <a:custGeom>
              <a:avLst/>
              <a:pathLst>
                <a:path w="243099" h="65007">
                  <a:moveTo>
                    <a:pt x="243099" y="0"/>
                  </a:moveTo>
                  <a:lnTo>
                    <a:pt x="0" y="65007"/>
                  </a:lnTo>
                </a:path>
              </a:pathLst>
            </a:custGeom>
          </p:spPr>
          <p:txBody>
            <a:bodyPr/>
            <a:lstStyle/>
            <a:p/>
          </p:txBody>
        </p:sp>
        <p:sp>
          <p:nvSpPr>
            <p:cNvPr id="35" name="pl35"/>
            <p:cNvSpPr/>
            <p:nvPr/>
          </p:nvSpPr>
          <p:spPr>
            <a:xfrm>
              <a:off x="7933520" y="3618398"/>
              <a:ext cx="246421" cy="113012"/>
            </a:xfrm>
            <a:custGeom>
              <a:avLst/>
              <a:pathLst>
                <a:path w="246421" h="113012">
                  <a:moveTo>
                    <a:pt x="246421" y="113012"/>
                  </a:moveTo>
                  <a:lnTo>
                    <a:pt x="0" y="0"/>
                  </a:lnTo>
                </a:path>
              </a:pathLst>
            </a:custGeom>
          </p:spPr>
          <p:txBody>
            <a:bodyPr/>
            <a:lstStyle/>
            <a:p/>
          </p:txBody>
        </p:sp>
        <p:sp>
          <p:nvSpPr>
            <p:cNvPr id="36" name="pg36"/>
            <p:cNvSpPr/>
            <p:nvPr/>
          </p:nvSpPr>
          <p:spPr>
            <a:xfrm>
              <a:off x="8111362" y="33993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7" name="tx37"/>
            <p:cNvSpPr/>
            <p:nvPr/>
          </p:nvSpPr>
          <p:spPr>
            <a:xfrm>
              <a:off x="8134222" y="344016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46%</a:t>
              </a:r>
            </a:p>
          </p:txBody>
        </p:sp>
        <p:sp>
          <p:nvSpPr>
            <p:cNvPr id="38" name="pg38"/>
            <p:cNvSpPr/>
            <p:nvPr/>
          </p:nvSpPr>
          <p:spPr>
            <a:xfrm>
              <a:off x="8111362" y="367139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9" name="tx39"/>
            <p:cNvSpPr/>
            <p:nvPr/>
          </p:nvSpPr>
          <p:spPr>
            <a:xfrm>
              <a:off x="8134222" y="371223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45%</a:t>
              </a:r>
            </a:p>
          </p:txBody>
        </p:sp>
        <p:sp>
          <p:nvSpPr>
            <p:cNvPr id="40" name="pg40"/>
            <p:cNvSpPr/>
            <p:nvPr/>
          </p:nvSpPr>
          <p:spPr>
            <a:xfrm>
              <a:off x="1142110" y="384109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187830" y="388483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37</a:t>
              </a:r>
            </a:p>
          </p:txBody>
        </p:sp>
        <p:sp>
          <p:nvSpPr>
            <p:cNvPr id="42" name="pg42"/>
            <p:cNvSpPr/>
            <p:nvPr/>
          </p:nvSpPr>
          <p:spPr>
            <a:xfrm>
              <a:off x="4355849" y="4595842"/>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4401569" y="463964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a:t>
              </a:r>
            </a:p>
          </p:txBody>
        </p:sp>
        <p:sp>
          <p:nvSpPr>
            <p:cNvPr id="44" name="tx44"/>
            <p:cNvSpPr/>
            <p:nvPr/>
          </p:nvSpPr>
          <p:spPr>
            <a:xfrm>
              <a:off x="663492" y="49393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264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13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100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487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1875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1814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5211" y="33937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3" name="pl63"/>
            <p:cNvSpPr/>
            <p:nvPr/>
          </p:nvSpPr>
          <p:spPr>
            <a:xfrm>
              <a:off x="4264607"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000730"/>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67" name="tx6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68" name="tx68"/>
            <p:cNvSpPr/>
            <p:nvPr/>
          </p:nvSpPr>
          <p:spPr>
            <a:xfrm>
              <a:off x="2381007" y="1511762"/>
              <a:ext cx="51162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République centrafricaine, 2000-2025</a:t>
              </a:r>
            </a:p>
          </p:txBody>
        </p:sp>
        <p:sp>
          <p:nvSpPr>
            <p:cNvPr id="69" name="tx69"/>
            <p:cNvSpPr/>
            <p:nvPr/>
          </p:nvSpPr>
          <p:spPr>
            <a:xfrm>
              <a:off x="4775852" y="6232392"/>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70" name="tx70"/>
            <p:cNvSpPr/>
            <p:nvPr/>
          </p:nvSpPr>
          <p:spPr>
            <a:xfrm>
              <a:off x="1853558" y="6346708"/>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71" name="tx71"/>
            <p:cNvSpPr/>
            <p:nvPr/>
          </p:nvSpPr>
          <p:spPr>
            <a:xfrm>
              <a:off x="2161389" y="6466154"/>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72" name="tx72"/>
            <p:cNvSpPr/>
            <p:nvPr/>
          </p:nvSpPr>
          <p:spPr>
            <a:xfrm>
              <a:off x="1496013" y="6586855"/>
              <a:ext cx="757839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(MCV2 and HPVc).</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La République centrafricaine dispose de 2 des 4 vaccins visés par les ODD.
En 2025, la République centrafricaine avait atteint une couverture d'au moins 90 % pour aucun des 4 vaccins.</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75" name=""/>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33172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74573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augmenté de 7 points de pourcentage, passant de 52 % en 2024 à 59 % en 2025.
• La couverture vaccinale contre la DTP3 a augmenté de 4 points de pourcentage, passant de 42 % en 2024 à 46 % en 2025.
• On comptait 15 000 enfants de moins n’ayant reçu aucune dose en 2025. Il reste donc 97 000 enfants non vaccinés, exposés aux maladies évitables par la vaccination, et 31 000 autres dont la protection est incomplète.
• La République centrafricaine représentait 2,4 % des enfants n’ayant reçu aucune dose en Afrique de l’Ouest et du Centre (&lt;keep&gt;WCAR&lt;/keep&gt;) et 0,7 % des enfants n’ayant reçu aucune dose à l’échelle mondiale.
• La couverture vaccinale pour la première dose du vaccin contre la rougeole (MCV1) a augmenté de 3 points de pourcentage, passant de 41 % en 2024 à 44 % en 2025. 133 000 enfants n’ont pas reçu la première dose du vaccin contre la rougeole.
• La deuxième dose de vaccin contre la rougeole (MCV2) n’a pas été introduite.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2025 pour les services de routine dans République centrafricaine,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République centrafricaine.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P7TF5XRZ5TZD-1674051314-8310</_dlc_DocId>
    <_dlc_DocIdUrl xmlns="5ce71423-0d49-4a04-8822-86064e799dcd">
      <Url>https://unicef.sharepoint.com/teams/DAPM-DataComm/_layouts/15/DocIdRedir.aspx?ID=P7TF5XRZ5TZD-1674051314-8310</Url>
      <Description>P7TF5XRZ5TZD-1674051314-8310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BB5912C-BDBD-4471-9069-70C7786F0D6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2026-07-10T12:23:06Z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42686c38-0a67-4619-a554-9d00488efadb</vt:lpwstr>
  </property>
</Properties>
</file>