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4a62f761c9d0c986aaad34e80a131a1454722a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d8ae654c0f940ad81972f8cd7fe1f1f712f98a0.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bf67efe0c2f01789bb08c92a12982378d2013755.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ec80bdb6309c60653b2733b138c1e301515893.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b7bb513d2cc24b107f247eb9854b7edec2bed73.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d5483ff416879918823c3f4de22af7807b885e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63a33292d1c293b49a9dde39e7c513aec14d741.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9c20c6d55e0286aa1414fac5110df45fe9a382d.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76a30643d04583cac9a3e37dd86098ad38b7f7.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8113567e503c51827d04878b20a9f8c6374fc56.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75ee494dc8430bac502aa7ee2521257b419e4ae.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f9c8f72250a3d075941cc331577de21d7f92be.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6010b0671e0c472f16e42d612c0f88e9d61e279.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961c8968de127cd80108ee98ab6f718ac96bdf5.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80f3dc8ebc5b16979331d5ec6d4bccd8598bce8.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31c2750e5bd3c4a85f9ff001ff79595f071573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ccdbe3b0b505309832638e2a3ab45338046213.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5e360df91e07fce115767edd98227c30aaaecf3.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683e8eac6f0314c9bf64e4a9bd9e7867c7aef9b.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626fd697cb71a575e27b8d53dd5c2856cf3873f.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9097e14c40f64c9c66021e49c356da935de3fe0.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d19365a3ee3c30fa14eebea017ac526cc7f877f.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b140a1e5b7da033e0c9b25c1182be511f8835e0.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538dea286f7172f43dc1365d6db45ddbbf606db.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12 لقاحًا من أصل 13 (92٪) من اللقاحات المدرجة في جدول التطعيم تغطية بلغت 90٪ أو أكثر. وتراوحت تغطية اللقاحات بين 97٪ و99٪.
منذ عام 2008، أُجريت تقديرات لستة لقاحات جديدة. ويُعد لقاح فيروس الورم الحليمي البشري (HPVc) أحدث لقاح تم الإبلاغ عنه (2025)، حيث حقق تغطية بلغت 61% في عام 2025.
في عام 2025، لم تبلغ البحرين عن أي نقص في مخزون اللقاحات أو المستلزمات.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لثمانية مستضدات، وظلت دون تغيير بالنسبة لأربعة مستضدات، وانخفضت بالنسبة لمستضد واحد، مما يشير إلى إحراز تقدم عام في أداء التحصين الروتيني؛ حيث حققت 12 منها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99%.
وتجاوزت تغطية لقاح DTP3 — التي تُعد مؤشراً على مدى نجاح البلدان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تجاوزت نسبة التغطية للقاح MCV1 الهدف المحدد بنسبة 95٪، كما تجاوزت نسبة التغطية للقاح MCV2 الهدف المحدد بنسبة 95٪.
بين عامي 2024 و2025، ارتفعت نسبة التغطية لقاحين، وانخفضت بالنسبة لقاح واحد، وظلت نسبة التغطية كما هي بالنسبة لقاحين آخرين.</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Bahrain.
في عام 2025، ظلت تغطية لقاح DTP1 في البحرين ثابتة نسبيًّا في حدود 1٪ عند نسبة 99٪. وكان عدد الأطفال الذين لم يتلقوا أي جرعة من لقاح DTP (الأطفال الذين لم يتلقوا أي جرعة) أقل من 200 طفل.
وظلت تغطية لقاح DTP3 ثابتة نسبياً في حدود 1% عند 98% في عام 2025، مما ترك أقل من 500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99%، وبلغت نسبة التغطية بلقاح DTP3 98%، مما ترك أقل من 500 طفل لم يتلقوا التطعيم أو لم يكتمل تطعيمهم، بما في ذلك أقل من 200 طفل لم يتلقوا أي جرعة وأقل من 200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البحرين (99٪) أعلى بـ 9 نقاط مئوية من المتوسط العالمي (90٪) وأعلى بـ 10 نقاط مئوية من المتوسط في جميع بلدان برنامج « MENA » (89٪).
وكانت التغطية الوطنية للقاح DTP1 هي نفسها التي سُجلت في عام 2019 (99%).
وظل عدد الأطفال الذين لم يتلقوا أي جرعة تقريبًا كما كان في عام 2019 (&lt;200).</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برنامج DTP1 في البحرين 99% — وهي نفس النسبة المسجلة في عام 2019، وتفوق كلاً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البحرين المرتبة 13 من بين 20 دولة من حيث أدنى معدل تغطية بلقاح DTP1 (بناءً على المراتب المتساوية).
ولم تكن البحرين ضمن الدول العشر الأولى التي تضم أكبر عدد من الأطفال الذين لم يتلقوا أي جرعة من اللقاح.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البحرين أعلى معدل تغطية، ولم تكن من بين الدول العشر الأولى التي تضم أكبر عدد من الأطفال الذين لم يتلقوا أي جرعة من اللقاح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البحرين المرتبة العشرين من بين 20 دولة يبلغ عدد الأطفال الذين لم يتلقوا أي جرعة فيها أقل من 200 طفل.
في عام 2025، احتلت البحرين المرتبة العشرين من بين 20 دولة يبلغ عدد الأطفال الذين لم يتلقوا أي جرعة فيها أقل من 200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تشهد البحرين زيادة طفيفة (&lt;10,000) في عدد الرضع الناجين بحلول عام 2030. ولذلك، لتحقيق هدف «صفر جرعة» الذي حددته مبادرة IA2030، يتعين تطعيم المزيد من الأطفال (~1.38%) بلقاح DTP1 كل عام.</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طفيفة في عدد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32٪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لـ «IA2030» بنسبة 32٪،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Bahrain / البحرين</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(99٪) مماثلة لتلك المسجلة في عام 2019 (99٪).
انخفض عدد الأطفال الذين تم تطعيمهم بلقاح DTP1 بنسبة 1% مقارنة بعام 2019.
انخفض عدد الرضع الناجين بنسبة 1%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DTP3 في البحرين (98٪) أعلى بـ 13 نقطة مئوية من المتوسط العالمي (85٪) وأعلى بـ 15 نقطة مئوية من المتوسط في جميع بلدان مبادرة « MENA » (83٪).
وكانت التغطية الوطنية بلقاح DTP3 أقل بنسبة 1 نقطة مئوية عما كانت عليه في عام 2019 (99٪).
وقد ارتفع عدد الأطفال غير المتلقين وغير الملقحين (أي ساءت الحالة) مقارنةً بعام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برنامج DTP3 في البحرين 98% — وهي أقل بنقطة مئوية واحدة عن عام 2019، وأعلى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البحرين المرتبة 14 من بين 20 دولة من حيث أدنى معدل تغطية بلقاح DTP3 (بناءً على المراتب المتساوية).
ولم تكن البحرين ضمن الدول العشر الأولى التي تضم أكبر عدد من الأطفال غير الملقحين أو الذين لم يكملوا جرعات التطعيم.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البحرين من بين الدول التي تتمتع بأعلى معدلات التغطية، ولم تكن ضمن الدول العشر الأولى التي سجلت أعلى عدد من الأطفال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ظلت نسبة التغطية بلقاح DTP3 في عام 2025 (98٪) ثابتة نسبيًا في حدود 1٪ مقارنةً بعام 2019 (99٪).
انخفض عدد الأطفال الذين تم تطعيمهم بلقاح DTP3 بنسبة 2% مقارنة بعام 2019.
انخفض عدد الرضع الناجين بنسبة 1%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والتي تُعطى عادةً في عمر 9 أو 12 شهراً وفقاً لجدول التطعيم الوطني — ثابتة عند 99%. وهذا مشابه لما كان عليه الحال في عام 2019، حيث بلغت نسبة التغطية 99%.
لم يتلقَ أقل من 200 طفل الجرعة الأولى الروتينية من لقاح الحصبة.
تُعطى الجرعة الثانية من لقاح الحصبة (MCV2) عادةً للأطفال الذين تتراوح أعمارهم بين 18 شهراً وخمس سنوات. وظلت تغطية الجرعة الثانية من لقاح الحصبة (MCV2) ثابتة عند 99%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بالتطعيم ضد الحصبة (MCV1) ثابتة عند 99% في عام 2025، مما ترك أقل من 200 طفل دون أي حماية ضد الحصبة. كما ظلت نسبة التغطية بالتطعيم ضد الحصبة (MCV2) ثابتة عند 99%</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البحرين (99٪) أعلى بـ 15 نقطة مئوية من المتوسط العالمي (84٪) وأعلى بـ 15 نقطة مئوية من المتوسط في جميع بلدان مبادرة « MENA » (84٪).
وكانت التغطية الوطنية للقاح MCV1 هي نفسها التي سُجلت في عام 2019 (99%).
وظل عدد الأطفال غير المطعمين تقريبًا كما كان في عام 2019 (&lt;200).</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البحرين 99% — وهي نفس النسبة المسجلة في عام 2019، وتزيد بأكثر من 10 نقاط مئوية عن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البحرين المرتبة 15 من بين 20 دولة من حيث أدنى معدل تغطية بلقاح MCV1 (بناءً على المراتب المتساوية).
ولم تكن البحرين ضمن الدول العشر الأولى التي تضم أكبر عدد من الأطفال غير الملقحين.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البحرين أعلى معدل تغطية، ولم تكن من بين الدول العشر الأولى التي تضم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(99٪) مماثلة لتلك المسجلة في عام 2019 (99٪).
انخفض عدد الأطفال الذين تم تطعيمهم بلقاح MCV1 بنسبة 1٪ مقارنة بعام 2019.
انخفض عدد الرضع الناجين بنسبة 1٪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سُجلت في البحرين 7 حالات مؤكدة للإصابة بالحصبة. وفي العام نفسه، بلغت نسبة التغطية بلقاح الحصبة MCV1 99%، ونسبة التغطية بلقاح الحصبة MCV2 99%.
وكان عدد الحالات في عام 2025 أكبر بـ 3.5 مرة من عدد الحالات في عام 2024 (n=2).
وسُجل أعلى عدد لحالات الحصبة في عام 2014 (n=45). وفي هذا العام، بلغت تغطية الجرعة الأولى من لقاح الحصبة (MCV1) 99%.
سجلت البحرين نفاذ مخزون لقاح الحصبة في الأعوام 2006 و2007 و2011 و2021.</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شهدت البحرين ارتفاعًا في حالات الإصابة بالحصبة مقارنةً بعام 2024، في حين بلغت نسبة التغطية للقاح MCV1 99% ونسبة التغطية للقاح MCV2 99%.</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1% من الأطفال الذين تلقَّوا جرعة DTP1 جرعة DTP3 (يسار)، وتلقَّى جميع الأطفال تقريبًا الذين تلقَّوا جرعة DTP1 جرعة MCV1 أيضًا (يمين).
ويشير انخفاض معدل التسرب من لقاح DTP إلى قدرة جيدة على توفير سلسلة كاملة من اللقاحات في مرحلة مبكرة من الحياة. كما يشير عدم وجود تسرب من لقاحي DTP وMCV إلى استمرار جيد جدًّا في برامج التحصين والقدرة على توفير دورة كاملة من اللقاحات في مرحلة الرضاعة (حتى سن سنة واحدة).
في عام 2025، كان معدل التسرب من لقاح DTP في البحرين أقل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كانت نسبة التسرب من برنامج DTP1-DTP3 منخفضة (1٪)، بينما لم تسجل أي نسبة تسرب (0٪) من برنامج DTP1-MCV1 في البحرين، مما يشير إلى قدرة جيدة على تقديم السلسلة الأولية في مرحلة مبكرة، وقدرة جيدة جدًا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 لقاح ROTAC أدنى معدل تغطية (97٪)، يليه لقاح DTP3 (98٪).
وبالمقارنة مع عام 2019، ظلت التغطية لأربعة لقاحات ثابتة (DTP1، وIPV1، وMCV1، وMCV2)، بينما انخفضت التغطية لقاحين (DTP3 وROTAC).
مقارنةً بعام 2024، ارتفعت نسبة التغطية لأربعة لقاحات (DTP1، وDTP3، وIPV1، وROTAC)، وظلت نسبة التغطية لقاحين ثابتة (MCV1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البحرين أدنى معدل تغطية في برنامج ROTAC (97٪)، في حين تراوحت معدلات التغطية لمعظم اللقاحات الروتينية الأخرى بين 98 و99٪؛ وظلت مستويات 4 مستضدات ثابتة منذ عام 2019، بينما ارتفعت مستويات 4 مستضدات أخرى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لـ 10 لقاحات (السلسلة الكاملة).
في عام 2025، سجل لقاح HPVc أدنى معدل تغطية بين جميع اللقاحات (61٪)، يليه لقاح RotaC (97٪).
وانخفضت التغطية لـ 4 لقاحات (DTP3، HEPB3، HIB3 وROTAC)، وظلت التغطية كما هي لـ 4 لقاحات أخرى (IPV1، MCV1، MCV2 وRUBELLA) مقارنةً بالتغطية المسجلة في عام 2019.
وارتفعت نسبة التغطية لستة لقاحات (DTP3، HEPB3، HIB3، IPV1، IPVC وROTAC)، وظلت نسبة التغطية لثلاثة لقاحات على حالها (MCV1، MCV2 وRUBELLA) مقارنةً بنسب التغطية في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انخفضت نسبة التغطية بلقاح DTP1 بين عامي 2019 (99٪) و2024 (98٪). وارتفعت نسبة التغطية بلقاح DTP1 في عام 2025 (99٪) مقارنةً بعام 2024، وكانت مماثلة لتلك المسجلة في عام 2019. في الفترة 2019-2025، بلغت تغطية لقاح DTP1 أدنى مستوياتها في عام 2022 (97٪).
في عام 2024، سجلت 6 لقاحات تغطية أقل مقارنة بعام 2019.
في عام 2025، سجلت 4 لقاحات تغطية أقل مقارنة بعام 2019.
في عام 2025، لم تسجل أي لقاحات تغطية أقل مقارنة بعام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الطرق: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 عام 2024 هو العام الأول الذي تتوفر فيه تقديرات تغطية برنامج لقاح فيروس الورم الحليمي البشري (HPV) في البحرين.
في عام 2025، بلغت تغطية البرنامج للجرعة الأولى (HPV1) بين الفتيات 71%. وفي عام 2025، بلغت تغطية البرنامج للجرعة الأخيرة (HPVc) بين الفتيات 61%.</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الجرعة الأخيرة من لقاح فيروس الورم الحليمي البشري (HPV) بين الفتيات 61٪، بينما بلغت النسبة بين الفتيان 59٪.</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تتوفر في البحرين جميع لقاحات أهداف التنمية المستدامة الأربعة.
في عام 2025، حققت البحرين تغطية لا تقل عن 90% لثلاثة من أصل أربعة لقاحات.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البحرين هدف تغطية 90% من أهداف التنمية المستدامة (SDG) فيما يتعلق بلقاح DTP3 وMCV2 وPCVC، ولكنها لم تحقق هذا الهدف بالنسبة للقاحات المتبقية.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ارتفعت نسبة تغطية لقاح DTP1 بنقطة مئوية واحدة من 98% في عام 2024 إلى 99% في عام 2025.
• ارتفعت نسبة تغطية لقاح DTP3 بنقطة مئوية واحدة من 97% في عام 2024 إلى 98% في عام 2025.
• انخفض عدد الأطفال الذين لم يتلقوا أي جرعة في عام 2025 بأقل من 200 طفل. وهذا يترك أقل من 200 طفل دون تطعيم، معرضين للإصابة بأمراض يمكن الوقاية منها بالتطعيم، وأقل من 200 طفل آخرين يتمتعون بحماية غير كاملة.
• شكلت البحرين أقل من 0.1% من الأطفال الذين لم يتلقوا أي جرعة في منطقة الشرق الأوسط وشمال أفريقيا (MENA) وأقل من 0.1% من الأطفال الذين لم يتلقوا أي جرعة على مستوى العالم.
• ظلت تغطية الجرعة الأولى من لقاح الحصبة (MCV1) ثابتة عند 99% بين عامي 2024 و2025. وكان هناك أقل من 200 طفل لم يتلقوا الجرعة الأولى من لقاح الحصبة.
• ظلت تغطية الجرعة الثانية من لقاح الحصبة (MCV2) ثابتة عند 99% بين عامي 2024 و2025.
• ظلت تغطية الجرعة الأخيرة من لقاح فيروس الورم الحليمي البشري (HPVc) بين الفتيات ثابتة عند 61% في عام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Bahrain،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Bahrain.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P7TF5XRZ5TZD-1674051314-8059</_dlc_DocId>
    <_dlc_DocIdUrl xmlns="5ce71423-0d49-4a04-8822-86064e799dcd">
      <Url>https://unicef.sharepoint.com/teams/DAPM-DataComm/_layouts/15/DocIdRedir.aspx?ID=P7TF5XRZ5TZD-1674051314-8059</Url>
      <Description>P7TF5XRZ5TZD-1674051314-8059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AE95D62D-C634-4DEC-A5B4-0F600BF734C7}"/>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d3c628fc-031b-4f6c-b2c6-30867b9d2784</vt:lpwstr>
  </property>
</Properties>
</file>