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08dcbda37672204636e1531ae2ece09af9701dc.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811909b311c63e0c7c768b3450377caeb4705ef.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a5efbcad81d541915f9e8e7cbfbc83c633a47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98418"/>
              <a:ext cx="6481656" cy="279319"/>
            </a:xfrm>
            <a:custGeom>
              <a:avLst/>
              <a:pathLst>
                <a:path w="6481656" h="279319">
                  <a:moveTo>
                    <a:pt x="0" y="79805"/>
                  </a:moveTo>
                  <a:lnTo>
                    <a:pt x="259266" y="79805"/>
                  </a:lnTo>
                  <a:lnTo>
                    <a:pt x="518532" y="0"/>
                  </a:lnTo>
                  <a:lnTo>
                    <a:pt x="777798" y="39902"/>
                  </a:lnTo>
                  <a:lnTo>
                    <a:pt x="1037065" y="79805"/>
                  </a:lnTo>
                  <a:lnTo>
                    <a:pt x="1296331" y="0"/>
                  </a:lnTo>
                  <a:lnTo>
                    <a:pt x="1555597" y="0"/>
                  </a:lnTo>
                  <a:lnTo>
                    <a:pt x="1814863" y="39902"/>
                  </a:lnTo>
                  <a:lnTo>
                    <a:pt x="2074130" y="0"/>
                  </a:lnTo>
                  <a:lnTo>
                    <a:pt x="2333396" y="39902"/>
                  </a:lnTo>
                  <a:lnTo>
                    <a:pt x="2592662" y="39902"/>
                  </a:lnTo>
                  <a:lnTo>
                    <a:pt x="2851928" y="39902"/>
                  </a:lnTo>
                  <a:lnTo>
                    <a:pt x="3111195" y="39902"/>
                  </a:lnTo>
                  <a:lnTo>
                    <a:pt x="3370461" y="39902"/>
                  </a:lnTo>
                  <a:lnTo>
                    <a:pt x="3629727" y="279319"/>
                  </a:lnTo>
                  <a:lnTo>
                    <a:pt x="3888994" y="159610"/>
                  </a:lnTo>
                  <a:lnTo>
                    <a:pt x="4148260" y="119708"/>
                  </a:lnTo>
                  <a:lnTo>
                    <a:pt x="4407526" y="39902"/>
                  </a:lnTo>
                  <a:lnTo>
                    <a:pt x="4666792" y="79805"/>
                  </a:lnTo>
                  <a:lnTo>
                    <a:pt x="4926059" y="39902"/>
                  </a:lnTo>
                  <a:lnTo>
                    <a:pt x="5185325" y="119708"/>
                  </a:lnTo>
                  <a:lnTo>
                    <a:pt x="5444591" y="199513"/>
                  </a:lnTo>
                  <a:lnTo>
                    <a:pt x="5703857" y="119708"/>
                  </a:lnTo>
                  <a:lnTo>
                    <a:pt x="5963124" y="79805"/>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319221"/>
            </a:xfrm>
            <a:custGeom>
              <a:avLst/>
              <a:pathLst>
                <a:path w="6481656" h="319221">
                  <a:moveTo>
                    <a:pt x="0" y="119708"/>
                  </a:moveTo>
                  <a:lnTo>
                    <a:pt x="259266" y="79805"/>
                  </a:lnTo>
                  <a:lnTo>
                    <a:pt x="518532" y="119708"/>
                  </a:lnTo>
                  <a:lnTo>
                    <a:pt x="777798" y="0"/>
                  </a:lnTo>
                  <a:lnTo>
                    <a:pt x="1037065" y="39902"/>
                  </a:lnTo>
                  <a:lnTo>
                    <a:pt x="1296331" y="0"/>
                  </a:lnTo>
                  <a:lnTo>
                    <a:pt x="1555597" y="39902"/>
                  </a:lnTo>
                  <a:lnTo>
                    <a:pt x="1814863" y="39902"/>
                  </a:lnTo>
                  <a:lnTo>
                    <a:pt x="2074130" y="39902"/>
                  </a:lnTo>
                  <a:lnTo>
                    <a:pt x="2333396" y="79805"/>
                  </a:lnTo>
                  <a:lnTo>
                    <a:pt x="2592662" y="79805"/>
                  </a:lnTo>
                  <a:lnTo>
                    <a:pt x="2851928" y="39902"/>
                  </a:lnTo>
                  <a:lnTo>
                    <a:pt x="3111195" y="39902"/>
                  </a:lnTo>
                  <a:lnTo>
                    <a:pt x="3370461" y="39902"/>
                  </a:lnTo>
                  <a:lnTo>
                    <a:pt x="3629727" y="319221"/>
                  </a:lnTo>
                  <a:lnTo>
                    <a:pt x="3888994" y="199513"/>
                  </a:lnTo>
                  <a:lnTo>
                    <a:pt x="4148260" y="159610"/>
                  </a:lnTo>
                  <a:lnTo>
                    <a:pt x="4407526" y="159610"/>
                  </a:lnTo>
                  <a:lnTo>
                    <a:pt x="4666792" y="159610"/>
                  </a:lnTo>
                  <a:lnTo>
                    <a:pt x="4926059" y="119708"/>
                  </a:lnTo>
                  <a:lnTo>
                    <a:pt x="5185325" y="199513"/>
                  </a:lnTo>
                  <a:lnTo>
                    <a:pt x="5444591" y="279319"/>
                  </a:lnTo>
                  <a:lnTo>
                    <a:pt x="5703857" y="199513"/>
                  </a:lnTo>
                  <a:lnTo>
                    <a:pt x="5963124" y="159610"/>
                  </a:lnTo>
                  <a:lnTo>
                    <a:pt x="6222390" y="79805"/>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359124"/>
            </a:xfrm>
            <a:custGeom>
              <a:avLst/>
              <a:pathLst>
                <a:path w="6481656" h="359124">
                  <a:moveTo>
                    <a:pt x="0" y="319221"/>
                  </a:moveTo>
                  <a:lnTo>
                    <a:pt x="259266" y="279319"/>
                  </a:lnTo>
                  <a:lnTo>
                    <a:pt x="518532" y="199513"/>
                  </a:lnTo>
                  <a:lnTo>
                    <a:pt x="777798" y="39902"/>
                  </a:lnTo>
                  <a:lnTo>
                    <a:pt x="1037065" y="79805"/>
                  </a:lnTo>
                  <a:lnTo>
                    <a:pt x="1296331" y="39902"/>
                  </a:lnTo>
                  <a:lnTo>
                    <a:pt x="1555597" y="39902"/>
                  </a:lnTo>
                  <a:lnTo>
                    <a:pt x="1814863" y="39902"/>
                  </a:lnTo>
                  <a:lnTo>
                    <a:pt x="2074130" y="39902"/>
                  </a:lnTo>
                  <a:lnTo>
                    <a:pt x="2333396" y="39902"/>
                  </a:lnTo>
                  <a:lnTo>
                    <a:pt x="2592662" y="0"/>
                  </a:lnTo>
                  <a:lnTo>
                    <a:pt x="2851928" y="79805"/>
                  </a:lnTo>
                  <a:lnTo>
                    <a:pt x="3111195" y="119708"/>
                  </a:lnTo>
                  <a:lnTo>
                    <a:pt x="3370461" y="79805"/>
                  </a:lnTo>
                  <a:lnTo>
                    <a:pt x="3629727" y="159610"/>
                  </a:lnTo>
                  <a:lnTo>
                    <a:pt x="3888994" y="199513"/>
                  </a:lnTo>
                  <a:lnTo>
                    <a:pt x="4148260" y="199513"/>
                  </a:lnTo>
                  <a:lnTo>
                    <a:pt x="4407526" y="119708"/>
                  </a:lnTo>
                  <a:lnTo>
                    <a:pt x="4666792" y="159610"/>
                  </a:lnTo>
                  <a:lnTo>
                    <a:pt x="4926059" y="79805"/>
                  </a:lnTo>
                  <a:lnTo>
                    <a:pt x="5185325" y="359124"/>
                  </a:lnTo>
                  <a:lnTo>
                    <a:pt x="5444591" y="319221"/>
                  </a:lnTo>
                  <a:lnTo>
                    <a:pt x="5703857" y="239416"/>
                  </a:lnTo>
                  <a:lnTo>
                    <a:pt x="5963124" y="199513"/>
                  </a:lnTo>
                  <a:lnTo>
                    <a:pt x="6222390" y="119708"/>
                  </a:lnTo>
                  <a:lnTo>
                    <a:pt x="6481656" y="359124"/>
                  </a:lnTo>
                </a:path>
              </a:pathLst>
            </a:custGeom>
            <a:ln w="27101" cap="flat">
              <a:solidFill>
                <a:srgbClr val="00BFC4">
                  <a:alpha val="100000"/>
                </a:srgbClr>
              </a:solidFill>
              <a:prstDash val="solid"/>
              <a:round/>
            </a:ln>
          </p:spPr>
          <p:txBody>
            <a:bodyPr/>
            <a:lstStyle/>
            <a:p/>
          </p:txBody>
        </p:sp>
        <p:sp>
          <p:nvSpPr>
            <p:cNvPr id="31" name="pl31"/>
            <p:cNvSpPr/>
            <p:nvPr/>
          </p:nvSpPr>
          <p:spPr>
            <a:xfrm>
              <a:off x="1439019" y="1438321"/>
              <a:ext cx="6481656" cy="678346"/>
            </a:xfrm>
            <a:custGeom>
              <a:avLst/>
              <a:pathLst>
                <a:path w="6481656" h="678346">
                  <a:moveTo>
                    <a:pt x="0" y="518735"/>
                  </a:moveTo>
                  <a:lnTo>
                    <a:pt x="259266" y="438929"/>
                  </a:lnTo>
                  <a:lnTo>
                    <a:pt x="518532" y="678346"/>
                  </a:lnTo>
                  <a:lnTo>
                    <a:pt x="777798" y="279319"/>
                  </a:lnTo>
                  <a:lnTo>
                    <a:pt x="1037065" y="199513"/>
                  </a:lnTo>
                  <a:lnTo>
                    <a:pt x="1296331" y="159610"/>
                  </a:lnTo>
                  <a:lnTo>
                    <a:pt x="1555597" y="119708"/>
                  </a:lnTo>
                  <a:lnTo>
                    <a:pt x="1814863" y="79805"/>
                  </a:lnTo>
                  <a:lnTo>
                    <a:pt x="2074130" y="79805"/>
                  </a:lnTo>
                  <a:lnTo>
                    <a:pt x="2333396" y="119708"/>
                  </a:lnTo>
                  <a:lnTo>
                    <a:pt x="2592662" y="0"/>
                  </a:lnTo>
                  <a:lnTo>
                    <a:pt x="2851928" y="79805"/>
                  </a:lnTo>
                  <a:lnTo>
                    <a:pt x="3111195" y="79805"/>
                  </a:lnTo>
                  <a:lnTo>
                    <a:pt x="3370461" y="79805"/>
                  </a:lnTo>
                  <a:lnTo>
                    <a:pt x="3629727" y="279319"/>
                  </a:lnTo>
                  <a:lnTo>
                    <a:pt x="3888994" y="359124"/>
                  </a:lnTo>
                  <a:lnTo>
                    <a:pt x="4148260" y="319221"/>
                  </a:lnTo>
                  <a:lnTo>
                    <a:pt x="4407526" y="159610"/>
                  </a:lnTo>
                  <a:lnTo>
                    <a:pt x="4666792" y="359124"/>
                  </a:lnTo>
                  <a:lnTo>
                    <a:pt x="4926059" y="39902"/>
                  </a:lnTo>
                  <a:lnTo>
                    <a:pt x="5185325" y="478832"/>
                  </a:lnTo>
                  <a:lnTo>
                    <a:pt x="5444591" y="399027"/>
                  </a:lnTo>
                  <a:lnTo>
                    <a:pt x="5703857" y="359124"/>
                  </a:lnTo>
                  <a:lnTo>
                    <a:pt x="5963124" y="359124"/>
                  </a:lnTo>
                  <a:lnTo>
                    <a:pt x="6222390" y="199513"/>
                  </a:lnTo>
                  <a:lnTo>
                    <a:pt x="6481656" y="55863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843" y="1292926"/>
              <a:ext cx="244099" cy="99320"/>
            </a:xfrm>
            <a:custGeom>
              <a:avLst/>
              <a:pathLst>
                <a:path w="244099" h="99320">
                  <a:moveTo>
                    <a:pt x="244099" y="0"/>
                  </a:moveTo>
                  <a:lnTo>
                    <a:pt x="0" y="99320"/>
                  </a:lnTo>
                </a:path>
              </a:pathLst>
            </a:custGeom>
          </p:spPr>
          <p:txBody>
            <a:bodyPr/>
            <a:lstStyle/>
            <a:p/>
          </p:txBody>
        </p:sp>
        <p:sp>
          <p:nvSpPr>
            <p:cNvPr id="42" name="pl42"/>
            <p:cNvSpPr/>
            <p:nvPr/>
          </p:nvSpPr>
          <p:spPr>
            <a:xfrm>
              <a:off x="7938330" y="1550895"/>
              <a:ext cx="241611" cy="43833"/>
            </a:xfrm>
            <a:custGeom>
              <a:avLst/>
              <a:pathLst>
                <a:path w="241611" h="43833">
                  <a:moveTo>
                    <a:pt x="241611" y="0"/>
                  </a:moveTo>
                  <a:lnTo>
                    <a:pt x="0" y="43833"/>
                  </a:lnTo>
                </a:path>
              </a:pathLst>
            </a:custGeom>
          </p:spPr>
          <p:txBody>
            <a:bodyPr/>
            <a:lstStyle/>
            <a:p/>
          </p:txBody>
        </p:sp>
        <p:sp>
          <p:nvSpPr>
            <p:cNvPr id="43" name="pl43"/>
            <p:cNvSpPr/>
            <p:nvPr/>
          </p:nvSpPr>
          <p:spPr>
            <a:xfrm>
              <a:off x="7937899" y="1761465"/>
              <a:ext cx="242042" cy="55121"/>
            </a:xfrm>
            <a:custGeom>
              <a:avLst/>
              <a:pathLst>
                <a:path w="242042" h="55121">
                  <a:moveTo>
                    <a:pt x="242042" y="55121"/>
                  </a:moveTo>
                  <a:lnTo>
                    <a:pt x="0" y="0"/>
                  </a:lnTo>
                </a:path>
              </a:pathLst>
            </a:custGeom>
          </p:spPr>
          <p:txBody>
            <a:bodyPr/>
            <a:lstStyle/>
            <a:p/>
          </p:txBody>
        </p:sp>
        <p:sp>
          <p:nvSpPr>
            <p:cNvPr id="44" name="pl44"/>
            <p:cNvSpPr/>
            <p:nvPr/>
          </p:nvSpPr>
          <p:spPr>
            <a:xfrm>
              <a:off x="7936845" y="2002192"/>
              <a:ext cx="243097" cy="78682"/>
            </a:xfrm>
            <a:custGeom>
              <a:avLst/>
              <a:pathLst>
                <a:path w="243097" h="78682">
                  <a:moveTo>
                    <a:pt x="243097" y="78682"/>
                  </a:moveTo>
                  <a:lnTo>
                    <a:pt x="0" y="0"/>
                  </a:lnTo>
                </a:path>
              </a:pathLst>
            </a:custGeom>
          </p:spPr>
          <p:txBody>
            <a:bodyPr/>
            <a:lstStyle/>
            <a:p/>
          </p:txBody>
        </p:sp>
        <p:sp>
          <p:nvSpPr>
            <p:cNvPr id="45" name="pg45"/>
            <p:cNvSpPr/>
            <p:nvPr/>
          </p:nvSpPr>
          <p:spPr>
            <a:xfrm>
              <a:off x="8111362" y="11829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2376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4574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49830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9" name="pg49"/>
            <p:cNvSpPr/>
            <p:nvPr/>
          </p:nvSpPr>
          <p:spPr>
            <a:xfrm>
              <a:off x="8111362" y="17306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77152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1" name="pg51"/>
            <p:cNvSpPr/>
            <p:nvPr/>
          </p:nvSpPr>
          <p:spPr>
            <a:xfrm>
              <a:off x="8111362" y="200453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04537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941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Bulgaria,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3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463691"/>
              <a:ext cx="1379037" cy="211814"/>
            </a:xfrm>
            <a:prstGeom prst="rect">
              <a:avLst/>
            </a:prstGeom>
            <a:solidFill>
              <a:srgbClr val="D9D9D9">
                <a:alpha val="60000"/>
              </a:srgbClr>
            </a:solidFill>
          </p:spPr>
          <p:txBody>
            <a:bodyPr/>
            <a:lstStyle/>
            <a:p/>
          </p:txBody>
        </p:sp>
        <p:sp>
          <p:nvSpPr>
            <p:cNvPr id="10" name="pl10"/>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110879"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2547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58960"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3553"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0273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6111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7570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0489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948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3407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548669"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7855"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244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70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2887321"/>
              <a:ext cx="1379037" cy="211814"/>
            </a:xfrm>
            <a:prstGeom prst="rect">
              <a:avLst/>
            </a:prstGeom>
            <a:solidFill>
              <a:srgbClr val="D9D9D9">
                <a:alpha val="60000"/>
              </a:srgbClr>
            </a:solidFill>
          </p:spPr>
          <p:txBody>
            <a:bodyPr/>
            <a:lstStyle/>
            <a:p/>
          </p:txBody>
        </p:sp>
        <p:sp>
          <p:nvSpPr>
            <p:cNvPr id="61" name="pl61"/>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3552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398983"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5740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32471"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70543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76380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8075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5136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65958"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93892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5351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2953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8270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8270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01188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02648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4107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410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520725"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2695841"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27542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282717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288555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61998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60674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265048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270043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274689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2757059"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276587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278185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2795134"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2790670"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2837440"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282563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286224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284908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28578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2463691"/>
              <a:ext cx="1379037" cy="211814"/>
            </a:xfrm>
            <a:prstGeom prst="rect">
              <a:avLst/>
            </a:prstGeom>
            <a:solidFill>
              <a:srgbClr val="D9D9D9">
                <a:alpha val="60000"/>
              </a:srgbClr>
            </a:solidFill>
          </p:spPr>
          <p:txBody>
            <a:bodyPr/>
            <a:lstStyle/>
            <a:p/>
          </p:txBody>
        </p:sp>
        <p:sp>
          <p:nvSpPr>
            <p:cNvPr id="112" name="pl112"/>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008132"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03731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227027"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270806"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29999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31458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35836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372957"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38755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402143"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40214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441673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44313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447510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47510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448970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448970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4897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50429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50429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50429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15906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039420"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114097"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09914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149065"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157520"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17211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195518"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201299"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214497"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2247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243761"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27865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27422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315253"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310866"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288857"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303450"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31230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32111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2536154"/>
              <a:ext cx="1379037" cy="222963"/>
            </a:xfrm>
            <a:prstGeom prst="rect">
              <a:avLst/>
            </a:prstGeom>
            <a:solidFill>
              <a:srgbClr val="D9D9D9">
                <a:alpha val="60000"/>
              </a:srgbClr>
            </a:solidFill>
          </p:spPr>
          <p:txBody>
            <a:bodyPr/>
            <a:lstStyle/>
            <a:p/>
          </p:txBody>
        </p:sp>
        <p:sp>
          <p:nvSpPr>
            <p:cNvPr id="163" name="pl163"/>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25245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29623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471351"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5529723"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5735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5602688"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5661060"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74861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574861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5806990"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5821583"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36176"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850769"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850769"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879955"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879955"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9091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9237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93832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52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5417978"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5593094"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5651466"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5695244"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5724430"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578280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5547736"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5583098"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561495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562074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564414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5654312"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566312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5679112"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5692387"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5734693"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5722891"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5759493"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576973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2675506"/>
              <a:ext cx="1379037" cy="211814"/>
            </a:xfrm>
            <a:prstGeom prst="rect">
              <a:avLst/>
            </a:prstGeom>
            <a:solidFill>
              <a:srgbClr val="D9D9D9">
                <a:alpha val="60000"/>
              </a:srgbClr>
            </a:solidFill>
          </p:spPr>
          <p:txBody>
            <a:bodyPr/>
            <a:lstStyle/>
            <a:p/>
          </p:txBody>
        </p:sp>
        <p:sp>
          <p:nvSpPr>
            <p:cNvPr id="212" name="pl212"/>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14654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62811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68761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05385"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6919978"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699294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212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109687"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2428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887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2118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22643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24102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9939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9939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32858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735776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5776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8695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86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4015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6749860"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6997941"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027127"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7041720"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7114685"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7143871"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7231429"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6958760"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6964425"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010955"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703439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7044566"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711178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7111827"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712773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715692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7165735"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720811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719496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721836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3946396"/>
              <a:ext cx="1379037" cy="211814"/>
            </a:xfrm>
            <a:prstGeom prst="rect">
              <a:avLst/>
            </a:prstGeom>
            <a:solidFill>
              <a:srgbClr val="D9D9D9">
                <a:alpha val="60000"/>
              </a:srgbClr>
            </a:solidFill>
          </p:spPr>
          <p:txBody>
            <a:bodyPr/>
            <a:lstStyle/>
            <a:p/>
          </p:txBody>
        </p:sp>
        <p:sp>
          <p:nvSpPr>
            <p:cNvPr id="263" name="pl263"/>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819348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3102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836860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839779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8558313"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8572906"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8602092"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861668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864587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86896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868965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868965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87334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873342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873342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8777208"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8777208"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87918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883558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85017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8501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843197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8490346"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8519532"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8680055"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8372024"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8405635"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8415842"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844502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851520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8510854"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8497618"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8532585"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8545783"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854586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858960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858517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859095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865674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86581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8666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2616669"/>
              <a:ext cx="1379037" cy="235349"/>
            </a:xfrm>
            <a:prstGeom prst="rect">
              <a:avLst/>
            </a:prstGeom>
            <a:solidFill>
              <a:srgbClr val="D9D9D9">
                <a:alpha val="60000"/>
              </a:srgbClr>
            </a:solidFill>
          </p:spPr>
          <p:txBody>
            <a:bodyPr/>
            <a:lstStyle/>
            <a:p/>
          </p:txBody>
        </p:sp>
        <p:sp>
          <p:nvSpPr>
            <p:cNvPr id="314" name="pl314"/>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908758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262697"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569150"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612929"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729673"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17231"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9977753"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9977753"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0006939"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0036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079904"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09090"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52869"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52869"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182055"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96648"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5502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84206"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9879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9384439"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9690892"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9734671"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9851415"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9938973"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0099496"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0099496"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0128682"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986167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9892297"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9912633"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9960837"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9952026"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999441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0009080"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005417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009221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0115617"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5" name="pl355"/>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rc360"/>
            <p:cNvSpPr/>
            <p:nvPr/>
          </p:nvSpPr>
          <p:spPr>
            <a:xfrm>
              <a:off x="10484293" y="4687748"/>
              <a:ext cx="1379037" cy="423629"/>
            </a:xfrm>
            <a:prstGeom prst="rect">
              <a:avLst/>
            </a:prstGeom>
            <a:solidFill>
              <a:srgbClr val="D9D9D9">
                <a:alpha val="60000"/>
              </a:srgbClr>
            </a:solidFill>
          </p:spPr>
          <p:txBody>
            <a:bodyPr/>
            <a:lstStyle/>
            <a:p/>
          </p:txBody>
        </p:sp>
        <p:sp>
          <p:nvSpPr>
            <p:cNvPr id="361" name="pl361"/>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2" name="tx362"/>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63" name="pt363"/>
            <p:cNvSpPr/>
            <p:nvPr/>
          </p:nvSpPr>
          <p:spPr>
            <a:xfrm>
              <a:off x="105945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1119289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5" name="pt365"/>
            <p:cNvSpPr/>
            <p:nvPr/>
          </p:nvSpPr>
          <p:spPr>
            <a:xfrm>
              <a:off x="11236671"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6" name="pt366"/>
            <p:cNvSpPr/>
            <p:nvPr/>
          </p:nvSpPr>
          <p:spPr>
            <a:xfrm>
              <a:off x="11309636"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382601" y="3579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1470159"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157231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1703647"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170364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1173283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1174742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tx374"/>
            <p:cNvSpPr/>
            <p:nvPr/>
          </p:nvSpPr>
          <p:spPr>
            <a:xfrm>
              <a:off x="10716322"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75" name="tx375"/>
            <p:cNvSpPr/>
            <p:nvPr/>
          </p:nvSpPr>
          <p:spPr>
            <a:xfrm>
              <a:off x="11314634" y="48691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76" name="tx376"/>
            <p:cNvSpPr/>
            <p:nvPr/>
          </p:nvSpPr>
          <p:spPr>
            <a:xfrm>
              <a:off x="11358413"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77" name="tx377"/>
            <p:cNvSpPr/>
            <p:nvPr/>
          </p:nvSpPr>
          <p:spPr>
            <a:xfrm>
              <a:off x="1143137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8" name="tx378"/>
            <p:cNvSpPr/>
            <p:nvPr/>
          </p:nvSpPr>
          <p:spPr>
            <a:xfrm>
              <a:off x="115043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9" name="tx379"/>
            <p:cNvSpPr/>
            <p:nvPr/>
          </p:nvSpPr>
          <p:spPr>
            <a:xfrm>
              <a:off x="11282552" y="31746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0" name="tx380"/>
            <p:cNvSpPr/>
            <p:nvPr/>
          </p:nvSpPr>
          <p:spPr>
            <a:xfrm>
              <a:off x="11406790" y="275199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81" name="tx381"/>
            <p:cNvSpPr/>
            <p:nvPr/>
          </p:nvSpPr>
          <p:spPr>
            <a:xfrm>
              <a:off x="11529199"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82" name="tx382"/>
            <p:cNvSpPr/>
            <p:nvPr/>
          </p:nvSpPr>
          <p:spPr>
            <a:xfrm>
              <a:off x="11502803"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83" name="tx383"/>
            <p:cNvSpPr/>
            <p:nvPr/>
          </p:nvSpPr>
          <p:spPr>
            <a:xfrm>
              <a:off x="11540839"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84" name="tx384"/>
            <p:cNvSpPr/>
            <p:nvPr/>
          </p:nvSpPr>
          <p:spPr>
            <a:xfrm>
              <a:off x="1156424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85" name="rc38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86" name="rc38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388" name="rc38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(92%)</a:t>
              </a:r>
            </a:p>
          </p:txBody>
        </p:sp>
        <p:sp>
          <p:nvSpPr>
            <p:cNvPr id="390" name="rc39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392" name="rc39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(92%)</a:t>
              </a:r>
            </a:p>
          </p:txBody>
        </p:sp>
        <p:sp>
          <p:nvSpPr>
            <p:cNvPr id="394" name="rc39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(88%)</a:t>
              </a:r>
            </a:p>
          </p:txBody>
        </p:sp>
        <p:sp>
          <p:nvSpPr>
            <p:cNvPr id="396" name="rc39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(82%)</a:t>
              </a:r>
            </a:p>
          </p:txBody>
        </p:sp>
        <p:sp>
          <p:nvSpPr>
            <p:cNvPr id="398" name="rc39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(86%)</a:t>
              </a:r>
            </a:p>
          </p:txBody>
        </p:sp>
        <p:sp>
          <p:nvSpPr>
            <p:cNvPr id="400" name="rc40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(61%)</a:t>
              </a:r>
            </a:p>
          </p:txBody>
        </p:sp>
        <p:sp>
          <p:nvSpPr>
            <p:cNvPr id="402" name="pl40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3" name="pl40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4" name="pl41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6" name="pl43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pl44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7" name="pl44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tx452"/>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3" name="tx453"/>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4" name="tx454"/>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5" name="tx455"/>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6" name="tx456"/>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57" name="pl45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8" name="pl45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4" name="tx464"/>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5" name="tx465"/>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6" name="tx466"/>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67" name="tx467"/>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8" name="pl46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5" name="tx475"/>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6" name="tx476"/>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77" name="tx477"/>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8" name="tx478"/>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9" name="pl47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86" name="tx486"/>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87" name="tx487"/>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8" name="tx488"/>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9" name="tx489"/>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90" name="tx4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1" name="tx4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2" name="pt4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93" name="pt4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4" name="pt4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5" name="pt4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6" name="pt4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8" name="tx4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9" name="tx4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00" name="tx5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01" name="tx5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02" name="tx5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03" name="tx5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04" name="tx504"/>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505" name="tx5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06" name="tx506"/>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bgr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14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24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934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469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779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67853"/>
              <a:ext cx="239888" cy="548144"/>
            </a:xfrm>
            <a:prstGeom prst="rect">
              <a:avLst/>
            </a:prstGeom>
            <a:solidFill>
              <a:srgbClr val="1CABE2">
                <a:alpha val="85098"/>
              </a:srgbClr>
            </a:solidFill>
          </p:spPr>
          <p:txBody>
            <a:bodyPr/>
            <a:lstStyle/>
            <a:p/>
          </p:txBody>
        </p:sp>
        <p:sp>
          <p:nvSpPr>
            <p:cNvPr id="23" name="rc23"/>
            <p:cNvSpPr/>
            <p:nvPr/>
          </p:nvSpPr>
          <p:spPr>
            <a:xfrm>
              <a:off x="1562816" y="3599843"/>
              <a:ext cx="239888" cy="516153"/>
            </a:xfrm>
            <a:prstGeom prst="rect">
              <a:avLst/>
            </a:prstGeom>
            <a:solidFill>
              <a:srgbClr val="1CABE2">
                <a:alpha val="85098"/>
              </a:srgbClr>
            </a:solidFill>
          </p:spPr>
          <p:txBody>
            <a:bodyPr/>
            <a:lstStyle/>
            <a:p/>
          </p:txBody>
        </p:sp>
        <p:sp>
          <p:nvSpPr>
            <p:cNvPr id="24" name="rc24"/>
            <p:cNvSpPr/>
            <p:nvPr/>
          </p:nvSpPr>
          <p:spPr>
            <a:xfrm>
              <a:off x="1829360" y="3810088"/>
              <a:ext cx="239888" cy="305908"/>
            </a:xfrm>
            <a:prstGeom prst="rect">
              <a:avLst/>
            </a:prstGeom>
            <a:solidFill>
              <a:srgbClr val="1CABE2">
                <a:alpha val="85098"/>
              </a:srgbClr>
            </a:solidFill>
          </p:spPr>
          <p:txBody>
            <a:bodyPr/>
            <a:lstStyle/>
            <a:p/>
          </p:txBody>
        </p:sp>
        <p:sp>
          <p:nvSpPr>
            <p:cNvPr id="25" name="rc25"/>
            <p:cNvSpPr/>
            <p:nvPr/>
          </p:nvSpPr>
          <p:spPr>
            <a:xfrm>
              <a:off x="2095903" y="3702274"/>
              <a:ext cx="239888" cy="413722"/>
            </a:xfrm>
            <a:prstGeom prst="rect">
              <a:avLst/>
            </a:prstGeom>
            <a:solidFill>
              <a:srgbClr val="1CABE2">
                <a:alpha val="85098"/>
              </a:srgbClr>
            </a:solidFill>
          </p:spPr>
          <p:txBody>
            <a:bodyPr/>
            <a:lstStyle/>
            <a:p/>
          </p:txBody>
        </p:sp>
        <p:sp>
          <p:nvSpPr>
            <p:cNvPr id="26" name="rc26"/>
            <p:cNvSpPr/>
            <p:nvPr/>
          </p:nvSpPr>
          <p:spPr>
            <a:xfrm>
              <a:off x="2362446" y="3578926"/>
              <a:ext cx="239888" cy="537070"/>
            </a:xfrm>
            <a:prstGeom prst="rect">
              <a:avLst/>
            </a:prstGeom>
            <a:solidFill>
              <a:srgbClr val="1CABE2">
                <a:alpha val="85098"/>
              </a:srgbClr>
            </a:solidFill>
          </p:spPr>
          <p:txBody>
            <a:bodyPr/>
            <a:lstStyle/>
            <a:p/>
          </p:txBody>
        </p:sp>
        <p:sp>
          <p:nvSpPr>
            <p:cNvPr id="27" name="rc27"/>
            <p:cNvSpPr/>
            <p:nvPr/>
          </p:nvSpPr>
          <p:spPr>
            <a:xfrm>
              <a:off x="2628989" y="3787326"/>
              <a:ext cx="239888" cy="328671"/>
            </a:xfrm>
            <a:prstGeom prst="rect">
              <a:avLst/>
            </a:prstGeom>
            <a:solidFill>
              <a:srgbClr val="1CABE2">
                <a:alpha val="85098"/>
              </a:srgbClr>
            </a:solidFill>
          </p:spPr>
          <p:txBody>
            <a:bodyPr/>
            <a:lstStyle/>
            <a:p/>
          </p:txBody>
        </p:sp>
        <p:sp>
          <p:nvSpPr>
            <p:cNvPr id="28" name="rc28"/>
            <p:cNvSpPr/>
            <p:nvPr/>
          </p:nvSpPr>
          <p:spPr>
            <a:xfrm>
              <a:off x="2895532" y="3774407"/>
              <a:ext cx="239888" cy="341590"/>
            </a:xfrm>
            <a:prstGeom prst="rect">
              <a:avLst/>
            </a:prstGeom>
            <a:solidFill>
              <a:srgbClr val="1CABE2">
                <a:alpha val="85098"/>
              </a:srgbClr>
            </a:solidFill>
          </p:spPr>
          <p:txBody>
            <a:bodyPr/>
            <a:lstStyle/>
            <a:p/>
          </p:txBody>
        </p:sp>
        <p:sp>
          <p:nvSpPr>
            <p:cNvPr id="29" name="rc29"/>
            <p:cNvSpPr/>
            <p:nvPr/>
          </p:nvSpPr>
          <p:spPr>
            <a:xfrm>
              <a:off x="3162075" y="3651674"/>
              <a:ext cx="239888" cy="464323"/>
            </a:xfrm>
            <a:prstGeom prst="rect">
              <a:avLst/>
            </a:prstGeom>
            <a:solidFill>
              <a:srgbClr val="1CABE2">
                <a:alpha val="85098"/>
              </a:srgbClr>
            </a:solidFill>
          </p:spPr>
          <p:txBody>
            <a:bodyPr/>
            <a:lstStyle/>
            <a:p/>
          </p:txBody>
        </p:sp>
        <p:sp>
          <p:nvSpPr>
            <p:cNvPr id="30" name="rc30"/>
            <p:cNvSpPr/>
            <p:nvPr/>
          </p:nvSpPr>
          <p:spPr>
            <a:xfrm>
              <a:off x="3428618" y="3757335"/>
              <a:ext cx="239888" cy="358662"/>
            </a:xfrm>
            <a:prstGeom prst="rect">
              <a:avLst/>
            </a:prstGeom>
            <a:solidFill>
              <a:srgbClr val="1CABE2">
                <a:alpha val="85098"/>
              </a:srgbClr>
            </a:solidFill>
          </p:spPr>
          <p:txBody>
            <a:bodyPr/>
            <a:lstStyle/>
            <a:p/>
          </p:txBody>
        </p:sp>
        <p:sp>
          <p:nvSpPr>
            <p:cNvPr id="31" name="rc31"/>
            <p:cNvSpPr/>
            <p:nvPr/>
          </p:nvSpPr>
          <p:spPr>
            <a:xfrm>
              <a:off x="3695161" y="3620299"/>
              <a:ext cx="239888" cy="495698"/>
            </a:xfrm>
            <a:prstGeom prst="rect">
              <a:avLst/>
            </a:prstGeom>
            <a:solidFill>
              <a:srgbClr val="1CABE2">
                <a:alpha val="85098"/>
              </a:srgbClr>
            </a:solidFill>
          </p:spPr>
          <p:txBody>
            <a:bodyPr/>
            <a:lstStyle/>
            <a:p/>
          </p:txBody>
        </p:sp>
        <p:sp>
          <p:nvSpPr>
            <p:cNvPr id="32" name="rc32"/>
            <p:cNvSpPr/>
            <p:nvPr/>
          </p:nvSpPr>
          <p:spPr>
            <a:xfrm>
              <a:off x="3961705" y="3651828"/>
              <a:ext cx="239888" cy="464169"/>
            </a:xfrm>
            <a:prstGeom prst="rect">
              <a:avLst/>
            </a:prstGeom>
            <a:solidFill>
              <a:srgbClr val="1CABE2">
                <a:alpha val="85098"/>
              </a:srgbClr>
            </a:solidFill>
          </p:spPr>
          <p:txBody>
            <a:bodyPr/>
            <a:lstStyle/>
            <a:p/>
          </p:txBody>
        </p:sp>
        <p:sp>
          <p:nvSpPr>
            <p:cNvPr id="33" name="rc33"/>
            <p:cNvSpPr/>
            <p:nvPr/>
          </p:nvSpPr>
          <p:spPr>
            <a:xfrm>
              <a:off x="4228248" y="3680281"/>
              <a:ext cx="239888" cy="435716"/>
            </a:xfrm>
            <a:prstGeom prst="rect">
              <a:avLst/>
            </a:prstGeom>
            <a:solidFill>
              <a:srgbClr val="1CABE2">
                <a:alpha val="85098"/>
              </a:srgbClr>
            </a:solidFill>
          </p:spPr>
          <p:txBody>
            <a:bodyPr/>
            <a:lstStyle/>
            <a:p/>
          </p:txBody>
        </p:sp>
        <p:sp>
          <p:nvSpPr>
            <p:cNvPr id="34" name="rc34"/>
            <p:cNvSpPr/>
            <p:nvPr/>
          </p:nvSpPr>
          <p:spPr>
            <a:xfrm>
              <a:off x="4494791" y="3692431"/>
              <a:ext cx="239888" cy="423566"/>
            </a:xfrm>
            <a:prstGeom prst="rect">
              <a:avLst/>
            </a:prstGeom>
            <a:solidFill>
              <a:srgbClr val="1CABE2">
                <a:alpha val="85098"/>
              </a:srgbClr>
            </a:solidFill>
          </p:spPr>
          <p:txBody>
            <a:bodyPr/>
            <a:lstStyle/>
            <a:p/>
          </p:txBody>
        </p:sp>
        <p:sp>
          <p:nvSpPr>
            <p:cNvPr id="35" name="rc35"/>
            <p:cNvSpPr/>
            <p:nvPr/>
          </p:nvSpPr>
          <p:spPr>
            <a:xfrm>
              <a:off x="4761334" y="3708273"/>
              <a:ext cx="239888" cy="407724"/>
            </a:xfrm>
            <a:prstGeom prst="rect">
              <a:avLst/>
            </a:prstGeom>
            <a:solidFill>
              <a:srgbClr val="1CABE2">
                <a:alpha val="85098"/>
              </a:srgbClr>
            </a:solidFill>
          </p:spPr>
          <p:txBody>
            <a:bodyPr/>
            <a:lstStyle/>
            <a:p/>
          </p:txBody>
        </p:sp>
        <p:sp>
          <p:nvSpPr>
            <p:cNvPr id="36" name="rc36"/>
            <p:cNvSpPr/>
            <p:nvPr/>
          </p:nvSpPr>
          <p:spPr>
            <a:xfrm>
              <a:off x="5027877" y="3085381"/>
              <a:ext cx="239888" cy="1030615"/>
            </a:xfrm>
            <a:prstGeom prst="rect">
              <a:avLst/>
            </a:prstGeom>
            <a:solidFill>
              <a:srgbClr val="1CABE2">
                <a:alpha val="85098"/>
              </a:srgbClr>
            </a:solidFill>
          </p:spPr>
          <p:txBody>
            <a:bodyPr/>
            <a:lstStyle/>
            <a:p/>
          </p:txBody>
        </p:sp>
        <p:sp>
          <p:nvSpPr>
            <p:cNvPr id="37" name="rc37"/>
            <p:cNvSpPr/>
            <p:nvPr/>
          </p:nvSpPr>
          <p:spPr>
            <a:xfrm>
              <a:off x="5294420" y="3410515"/>
              <a:ext cx="239888" cy="705482"/>
            </a:xfrm>
            <a:prstGeom prst="rect">
              <a:avLst/>
            </a:prstGeom>
            <a:solidFill>
              <a:srgbClr val="1CABE2">
                <a:alpha val="85098"/>
              </a:srgbClr>
            </a:solidFill>
          </p:spPr>
          <p:txBody>
            <a:bodyPr/>
            <a:lstStyle/>
            <a:p/>
          </p:txBody>
        </p:sp>
        <p:sp>
          <p:nvSpPr>
            <p:cNvPr id="38" name="rc38"/>
            <p:cNvSpPr/>
            <p:nvPr/>
          </p:nvSpPr>
          <p:spPr>
            <a:xfrm>
              <a:off x="5560963" y="3519252"/>
              <a:ext cx="239888" cy="596745"/>
            </a:xfrm>
            <a:prstGeom prst="rect">
              <a:avLst/>
            </a:prstGeom>
            <a:solidFill>
              <a:srgbClr val="1CABE2">
                <a:alpha val="85098"/>
              </a:srgbClr>
            </a:solidFill>
          </p:spPr>
          <p:txBody>
            <a:bodyPr/>
            <a:lstStyle/>
            <a:p/>
          </p:txBody>
        </p:sp>
        <p:sp>
          <p:nvSpPr>
            <p:cNvPr id="39" name="rc39"/>
            <p:cNvSpPr/>
            <p:nvPr/>
          </p:nvSpPr>
          <p:spPr>
            <a:xfrm>
              <a:off x="5827506" y="3724729"/>
              <a:ext cx="239888" cy="391267"/>
            </a:xfrm>
            <a:prstGeom prst="rect">
              <a:avLst/>
            </a:prstGeom>
            <a:solidFill>
              <a:srgbClr val="1CABE2">
                <a:alpha val="85098"/>
              </a:srgbClr>
            </a:solidFill>
          </p:spPr>
          <p:txBody>
            <a:bodyPr/>
            <a:lstStyle/>
            <a:p/>
          </p:txBody>
        </p:sp>
        <p:sp>
          <p:nvSpPr>
            <p:cNvPr id="40" name="rc40"/>
            <p:cNvSpPr/>
            <p:nvPr/>
          </p:nvSpPr>
          <p:spPr>
            <a:xfrm>
              <a:off x="6094049" y="3639678"/>
              <a:ext cx="239888" cy="476319"/>
            </a:xfrm>
            <a:prstGeom prst="rect">
              <a:avLst/>
            </a:prstGeom>
            <a:solidFill>
              <a:srgbClr val="1CABE2">
                <a:alpha val="85098"/>
              </a:srgbClr>
            </a:solidFill>
          </p:spPr>
          <p:txBody>
            <a:bodyPr/>
            <a:lstStyle/>
            <a:p/>
          </p:txBody>
        </p:sp>
        <p:sp>
          <p:nvSpPr>
            <p:cNvPr id="41" name="rc41"/>
            <p:cNvSpPr/>
            <p:nvPr/>
          </p:nvSpPr>
          <p:spPr>
            <a:xfrm>
              <a:off x="6360593" y="3739494"/>
              <a:ext cx="239888" cy="376503"/>
            </a:xfrm>
            <a:prstGeom prst="rect">
              <a:avLst/>
            </a:prstGeom>
            <a:solidFill>
              <a:srgbClr val="1CABE2">
                <a:alpha val="85098"/>
              </a:srgbClr>
            </a:solidFill>
          </p:spPr>
          <p:txBody>
            <a:bodyPr/>
            <a:lstStyle/>
            <a:p/>
          </p:txBody>
        </p:sp>
        <p:sp>
          <p:nvSpPr>
            <p:cNvPr id="42" name="rc42"/>
            <p:cNvSpPr/>
            <p:nvPr/>
          </p:nvSpPr>
          <p:spPr>
            <a:xfrm>
              <a:off x="6627136" y="3575389"/>
              <a:ext cx="239888" cy="540608"/>
            </a:xfrm>
            <a:prstGeom prst="rect">
              <a:avLst/>
            </a:prstGeom>
            <a:solidFill>
              <a:srgbClr val="1CABE2">
                <a:alpha val="85098"/>
              </a:srgbClr>
            </a:solidFill>
          </p:spPr>
          <p:txBody>
            <a:bodyPr/>
            <a:lstStyle/>
            <a:p/>
          </p:txBody>
        </p:sp>
        <p:sp>
          <p:nvSpPr>
            <p:cNvPr id="43" name="rc43"/>
            <p:cNvSpPr/>
            <p:nvPr/>
          </p:nvSpPr>
          <p:spPr>
            <a:xfrm>
              <a:off x="6893679" y="3393597"/>
              <a:ext cx="239888" cy="722400"/>
            </a:xfrm>
            <a:prstGeom prst="rect">
              <a:avLst/>
            </a:prstGeom>
            <a:solidFill>
              <a:srgbClr val="1CABE2">
                <a:alpha val="85098"/>
              </a:srgbClr>
            </a:solidFill>
          </p:spPr>
          <p:txBody>
            <a:bodyPr/>
            <a:lstStyle/>
            <a:p/>
          </p:txBody>
        </p:sp>
        <p:sp>
          <p:nvSpPr>
            <p:cNvPr id="44" name="rc44"/>
            <p:cNvSpPr/>
            <p:nvPr/>
          </p:nvSpPr>
          <p:spPr>
            <a:xfrm>
              <a:off x="7160222" y="3527557"/>
              <a:ext cx="239888" cy="588439"/>
            </a:xfrm>
            <a:prstGeom prst="rect">
              <a:avLst/>
            </a:prstGeom>
            <a:solidFill>
              <a:srgbClr val="1CABE2">
                <a:alpha val="85098"/>
              </a:srgbClr>
            </a:solidFill>
          </p:spPr>
          <p:txBody>
            <a:bodyPr/>
            <a:lstStyle/>
            <a:p/>
          </p:txBody>
        </p:sp>
        <p:sp>
          <p:nvSpPr>
            <p:cNvPr id="45" name="rc45"/>
            <p:cNvSpPr/>
            <p:nvPr/>
          </p:nvSpPr>
          <p:spPr>
            <a:xfrm>
              <a:off x="7426765" y="3636294"/>
              <a:ext cx="239888" cy="479703"/>
            </a:xfrm>
            <a:prstGeom prst="rect">
              <a:avLst/>
            </a:prstGeom>
            <a:solidFill>
              <a:srgbClr val="1CABE2">
                <a:alpha val="85098"/>
              </a:srgbClr>
            </a:solidFill>
          </p:spPr>
          <p:txBody>
            <a:bodyPr/>
            <a:lstStyle/>
            <a:p/>
          </p:txBody>
        </p:sp>
        <p:sp>
          <p:nvSpPr>
            <p:cNvPr id="46" name="rc46"/>
            <p:cNvSpPr/>
            <p:nvPr/>
          </p:nvSpPr>
          <p:spPr>
            <a:xfrm>
              <a:off x="7693308" y="3739494"/>
              <a:ext cx="239888" cy="376503"/>
            </a:xfrm>
            <a:prstGeom prst="rect">
              <a:avLst/>
            </a:prstGeom>
            <a:solidFill>
              <a:srgbClr val="1CABE2">
                <a:alpha val="85098"/>
              </a:srgbClr>
            </a:solidFill>
          </p:spPr>
          <p:txBody>
            <a:bodyPr/>
            <a:lstStyle/>
            <a:p/>
          </p:txBody>
        </p:sp>
        <p:sp>
          <p:nvSpPr>
            <p:cNvPr id="47" name="rc47"/>
            <p:cNvSpPr/>
            <p:nvPr/>
          </p:nvSpPr>
          <p:spPr>
            <a:xfrm>
              <a:off x="7959851" y="3838541"/>
              <a:ext cx="239888" cy="277455"/>
            </a:xfrm>
            <a:prstGeom prst="rect">
              <a:avLst/>
            </a:prstGeom>
            <a:solidFill>
              <a:srgbClr val="1CABE2">
                <a:alpha val="85098"/>
              </a:srgbClr>
            </a:solidFill>
          </p:spPr>
          <p:txBody>
            <a:bodyPr/>
            <a:lstStyle/>
            <a:p/>
          </p:txBody>
        </p:sp>
        <p:sp>
          <p:nvSpPr>
            <p:cNvPr id="48" name="rc48"/>
            <p:cNvSpPr/>
            <p:nvPr/>
          </p:nvSpPr>
          <p:spPr>
            <a:xfrm>
              <a:off x="1296273" y="3348687"/>
              <a:ext cx="239888" cy="219165"/>
            </a:xfrm>
            <a:prstGeom prst="rect">
              <a:avLst/>
            </a:prstGeom>
            <a:solidFill>
              <a:srgbClr val="B3B3B3">
                <a:alpha val="85098"/>
              </a:srgbClr>
            </a:solidFill>
          </p:spPr>
          <p:txBody>
            <a:bodyPr/>
            <a:lstStyle/>
            <a:p/>
          </p:txBody>
        </p:sp>
        <p:sp>
          <p:nvSpPr>
            <p:cNvPr id="49" name="rc49"/>
            <p:cNvSpPr/>
            <p:nvPr/>
          </p:nvSpPr>
          <p:spPr>
            <a:xfrm>
              <a:off x="1562816" y="3496643"/>
              <a:ext cx="239888" cy="103200"/>
            </a:xfrm>
            <a:prstGeom prst="rect">
              <a:avLst/>
            </a:prstGeom>
            <a:solidFill>
              <a:srgbClr val="B3B3B3">
                <a:alpha val="85098"/>
              </a:srgbClr>
            </a:solidFill>
          </p:spPr>
          <p:txBody>
            <a:bodyPr/>
            <a:lstStyle/>
            <a:p/>
          </p:txBody>
        </p:sp>
        <p:sp>
          <p:nvSpPr>
            <p:cNvPr id="50" name="rc50"/>
            <p:cNvSpPr/>
            <p:nvPr/>
          </p:nvSpPr>
          <p:spPr>
            <a:xfrm>
              <a:off x="1829360" y="3402210"/>
              <a:ext cx="239888" cy="407878"/>
            </a:xfrm>
            <a:prstGeom prst="rect">
              <a:avLst/>
            </a:prstGeom>
            <a:solidFill>
              <a:srgbClr val="B3B3B3">
                <a:alpha val="85098"/>
              </a:srgbClr>
            </a:solidFill>
          </p:spPr>
          <p:txBody>
            <a:bodyPr/>
            <a:lstStyle/>
            <a:p/>
          </p:txBody>
        </p:sp>
        <p:sp>
          <p:nvSpPr>
            <p:cNvPr id="51" name="rc51"/>
            <p:cNvSpPr/>
            <p:nvPr/>
          </p:nvSpPr>
          <p:spPr>
            <a:xfrm>
              <a:off x="2095903" y="3702274"/>
              <a:ext cx="239888" cy="0"/>
            </a:xfrm>
            <a:prstGeom prst="rect">
              <a:avLst/>
            </a:prstGeom>
            <a:solidFill>
              <a:srgbClr val="B3B3B3">
                <a:alpha val="85098"/>
              </a:srgbClr>
            </a:solidFill>
          </p:spPr>
          <p:txBody>
            <a:bodyPr/>
            <a:lstStyle/>
            <a:p/>
          </p:txBody>
        </p:sp>
        <p:sp>
          <p:nvSpPr>
            <p:cNvPr id="52" name="rc52"/>
            <p:cNvSpPr/>
            <p:nvPr/>
          </p:nvSpPr>
          <p:spPr>
            <a:xfrm>
              <a:off x="2362446" y="3578926"/>
              <a:ext cx="239888" cy="0"/>
            </a:xfrm>
            <a:prstGeom prst="rect">
              <a:avLst/>
            </a:prstGeom>
            <a:solidFill>
              <a:srgbClr val="B3B3B3">
                <a:alpha val="85098"/>
              </a:srgbClr>
            </a:solidFill>
          </p:spPr>
          <p:txBody>
            <a:bodyPr/>
            <a:lstStyle/>
            <a:p/>
          </p:txBody>
        </p:sp>
        <p:sp>
          <p:nvSpPr>
            <p:cNvPr id="53" name="rc53"/>
            <p:cNvSpPr/>
            <p:nvPr/>
          </p:nvSpPr>
          <p:spPr>
            <a:xfrm>
              <a:off x="2628989" y="3677820"/>
              <a:ext cx="239888" cy="109505"/>
            </a:xfrm>
            <a:prstGeom prst="rect">
              <a:avLst/>
            </a:prstGeom>
            <a:solidFill>
              <a:srgbClr val="B3B3B3">
                <a:alpha val="85098"/>
              </a:srgbClr>
            </a:solidFill>
          </p:spPr>
          <p:txBody>
            <a:bodyPr/>
            <a:lstStyle/>
            <a:p/>
          </p:txBody>
        </p:sp>
        <p:sp>
          <p:nvSpPr>
            <p:cNvPr id="54" name="rc54"/>
            <p:cNvSpPr/>
            <p:nvPr/>
          </p:nvSpPr>
          <p:spPr>
            <a:xfrm>
              <a:off x="2895532" y="3546782"/>
              <a:ext cx="239888" cy="227624"/>
            </a:xfrm>
            <a:prstGeom prst="rect">
              <a:avLst/>
            </a:prstGeom>
            <a:solidFill>
              <a:srgbClr val="B3B3B3">
                <a:alpha val="85098"/>
              </a:srgbClr>
            </a:solidFill>
          </p:spPr>
          <p:txBody>
            <a:bodyPr/>
            <a:lstStyle/>
            <a:p/>
          </p:txBody>
        </p:sp>
        <p:sp>
          <p:nvSpPr>
            <p:cNvPr id="55" name="rc55"/>
            <p:cNvSpPr/>
            <p:nvPr/>
          </p:nvSpPr>
          <p:spPr>
            <a:xfrm>
              <a:off x="3162075" y="3535555"/>
              <a:ext cx="239888" cy="116119"/>
            </a:xfrm>
            <a:prstGeom prst="rect">
              <a:avLst/>
            </a:prstGeom>
            <a:solidFill>
              <a:srgbClr val="B3B3B3">
                <a:alpha val="85098"/>
              </a:srgbClr>
            </a:solidFill>
          </p:spPr>
          <p:txBody>
            <a:bodyPr/>
            <a:lstStyle/>
            <a:p/>
          </p:txBody>
        </p:sp>
        <p:sp>
          <p:nvSpPr>
            <p:cNvPr id="56" name="rc56"/>
            <p:cNvSpPr/>
            <p:nvPr/>
          </p:nvSpPr>
          <p:spPr>
            <a:xfrm>
              <a:off x="3428618" y="3518329"/>
              <a:ext cx="239888" cy="239005"/>
            </a:xfrm>
            <a:prstGeom prst="rect">
              <a:avLst/>
            </a:prstGeom>
            <a:solidFill>
              <a:srgbClr val="B3B3B3">
                <a:alpha val="85098"/>
              </a:srgbClr>
            </a:solidFill>
          </p:spPr>
          <p:txBody>
            <a:bodyPr/>
            <a:lstStyle/>
            <a:p/>
          </p:txBody>
        </p:sp>
        <p:sp>
          <p:nvSpPr>
            <p:cNvPr id="57" name="rc57"/>
            <p:cNvSpPr/>
            <p:nvPr/>
          </p:nvSpPr>
          <p:spPr>
            <a:xfrm>
              <a:off x="3695161" y="3372373"/>
              <a:ext cx="239888" cy="247926"/>
            </a:xfrm>
            <a:prstGeom prst="rect">
              <a:avLst/>
            </a:prstGeom>
            <a:solidFill>
              <a:srgbClr val="B3B3B3">
                <a:alpha val="85098"/>
              </a:srgbClr>
            </a:solidFill>
          </p:spPr>
          <p:txBody>
            <a:bodyPr/>
            <a:lstStyle/>
            <a:p/>
          </p:txBody>
        </p:sp>
        <p:sp>
          <p:nvSpPr>
            <p:cNvPr id="58" name="rc58"/>
            <p:cNvSpPr/>
            <p:nvPr/>
          </p:nvSpPr>
          <p:spPr>
            <a:xfrm>
              <a:off x="3961705" y="3419743"/>
              <a:ext cx="239888" cy="232084"/>
            </a:xfrm>
            <a:prstGeom prst="rect">
              <a:avLst/>
            </a:prstGeom>
            <a:solidFill>
              <a:srgbClr val="B3B3B3">
                <a:alpha val="85098"/>
              </a:srgbClr>
            </a:solidFill>
          </p:spPr>
          <p:txBody>
            <a:bodyPr/>
            <a:lstStyle/>
            <a:p/>
          </p:txBody>
        </p:sp>
        <p:sp>
          <p:nvSpPr>
            <p:cNvPr id="59" name="rc59"/>
            <p:cNvSpPr/>
            <p:nvPr/>
          </p:nvSpPr>
          <p:spPr>
            <a:xfrm>
              <a:off x="4228248" y="3571390"/>
              <a:ext cx="239888" cy="108890"/>
            </a:xfrm>
            <a:prstGeom prst="rect">
              <a:avLst/>
            </a:prstGeom>
            <a:solidFill>
              <a:srgbClr val="B3B3B3">
                <a:alpha val="85098"/>
              </a:srgbClr>
            </a:solidFill>
          </p:spPr>
          <p:txBody>
            <a:bodyPr/>
            <a:lstStyle/>
            <a:p/>
          </p:txBody>
        </p:sp>
        <p:sp>
          <p:nvSpPr>
            <p:cNvPr id="60" name="rc60"/>
            <p:cNvSpPr/>
            <p:nvPr/>
          </p:nvSpPr>
          <p:spPr>
            <a:xfrm>
              <a:off x="4494791" y="3586616"/>
              <a:ext cx="239888" cy="105814"/>
            </a:xfrm>
            <a:prstGeom prst="rect">
              <a:avLst/>
            </a:prstGeom>
            <a:solidFill>
              <a:srgbClr val="B3B3B3">
                <a:alpha val="85098"/>
              </a:srgbClr>
            </a:solidFill>
          </p:spPr>
          <p:txBody>
            <a:bodyPr/>
            <a:lstStyle/>
            <a:p/>
          </p:txBody>
        </p:sp>
        <p:sp>
          <p:nvSpPr>
            <p:cNvPr id="61" name="rc61"/>
            <p:cNvSpPr/>
            <p:nvPr/>
          </p:nvSpPr>
          <p:spPr>
            <a:xfrm>
              <a:off x="4761334" y="3606303"/>
              <a:ext cx="239888" cy="101969"/>
            </a:xfrm>
            <a:prstGeom prst="rect">
              <a:avLst/>
            </a:prstGeom>
            <a:solidFill>
              <a:srgbClr val="B3B3B3">
                <a:alpha val="85098"/>
              </a:srgbClr>
            </a:solidFill>
          </p:spPr>
          <p:txBody>
            <a:bodyPr/>
            <a:lstStyle/>
            <a:p/>
          </p:txBody>
        </p:sp>
        <p:sp>
          <p:nvSpPr>
            <p:cNvPr id="62" name="rc62"/>
            <p:cNvSpPr/>
            <p:nvPr/>
          </p:nvSpPr>
          <p:spPr>
            <a:xfrm>
              <a:off x="5027877" y="2879289"/>
              <a:ext cx="239888" cy="206092"/>
            </a:xfrm>
            <a:prstGeom prst="rect">
              <a:avLst/>
            </a:prstGeom>
            <a:solidFill>
              <a:srgbClr val="B3B3B3">
                <a:alpha val="85098"/>
              </a:srgbClr>
            </a:solidFill>
          </p:spPr>
          <p:txBody>
            <a:bodyPr/>
            <a:lstStyle/>
            <a:p/>
          </p:txBody>
        </p:sp>
        <p:sp>
          <p:nvSpPr>
            <p:cNvPr id="63" name="rc63"/>
            <p:cNvSpPr/>
            <p:nvPr/>
          </p:nvSpPr>
          <p:spPr>
            <a:xfrm>
              <a:off x="5294420" y="3209037"/>
              <a:ext cx="239888" cy="201478"/>
            </a:xfrm>
            <a:prstGeom prst="rect">
              <a:avLst/>
            </a:prstGeom>
            <a:solidFill>
              <a:srgbClr val="B3B3B3">
                <a:alpha val="85098"/>
              </a:srgbClr>
            </a:solidFill>
          </p:spPr>
          <p:txBody>
            <a:bodyPr/>
            <a:lstStyle/>
            <a:p/>
          </p:txBody>
        </p:sp>
        <p:sp>
          <p:nvSpPr>
            <p:cNvPr id="64" name="rc64"/>
            <p:cNvSpPr/>
            <p:nvPr/>
          </p:nvSpPr>
          <p:spPr>
            <a:xfrm>
              <a:off x="5560963" y="3320388"/>
              <a:ext cx="239888" cy="198863"/>
            </a:xfrm>
            <a:prstGeom prst="rect">
              <a:avLst/>
            </a:prstGeom>
            <a:solidFill>
              <a:srgbClr val="B3B3B3">
                <a:alpha val="85098"/>
              </a:srgbClr>
            </a:solidFill>
          </p:spPr>
          <p:txBody>
            <a:bodyPr/>
            <a:lstStyle/>
            <a:p/>
          </p:txBody>
        </p:sp>
        <p:sp>
          <p:nvSpPr>
            <p:cNvPr id="65" name="rc65"/>
            <p:cNvSpPr/>
            <p:nvPr/>
          </p:nvSpPr>
          <p:spPr>
            <a:xfrm>
              <a:off x="5827506" y="3333615"/>
              <a:ext cx="239888" cy="391114"/>
            </a:xfrm>
            <a:prstGeom prst="rect">
              <a:avLst/>
            </a:prstGeom>
            <a:solidFill>
              <a:srgbClr val="B3B3B3">
                <a:alpha val="85098"/>
              </a:srgbClr>
            </a:solidFill>
          </p:spPr>
          <p:txBody>
            <a:bodyPr/>
            <a:lstStyle/>
            <a:p/>
          </p:txBody>
        </p:sp>
        <p:sp>
          <p:nvSpPr>
            <p:cNvPr id="66" name="rc66"/>
            <p:cNvSpPr/>
            <p:nvPr/>
          </p:nvSpPr>
          <p:spPr>
            <a:xfrm>
              <a:off x="6094049" y="3353917"/>
              <a:ext cx="239888" cy="285760"/>
            </a:xfrm>
            <a:prstGeom prst="rect">
              <a:avLst/>
            </a:prstGeom>
            <a:solidFill>
              <a:srgbClr val="B3B3B3">
                <a:alpha val="85098"/>
              </a:srgbClr>
            </a:solidFill>
          </p:spPr>
          <p:txBody>
            <a:bodyPr/>
            <a:lstStyle/>
            <a:p/>
          </p:txBody>
        </p:sp>
        <p:sp>
          <p:nvSpPr>
            <p:cNvPr id="67" name="rc67"/>
            <p:cNvSpPr/>
            <p:nvPr/>
          </p:nvSpPr>
          <p:spPr>
            <a:xfrm>
              <a:off x="6360593" y="3456963"/>
              <a:ext cx="239888" cy="282531"/>
            </a:xfrm>
            <a:prstGeom prst="rect">
              <a:avLst/>
            </a:prstGeom>
            <a:solidFill>
              <a:srgbClr val="B3B3B3">
                <a:alpha val="85098"/>
              </a:srgbClr>
            </a:solidFill>
          </p:spPr>
          <p:txBody>
            <a:bodyPr/>
            <a:lstStyle/>
            <a:p/>
          </p:txBody>
        </p:sp>
        <p:sp>
          <p:nvSpPr>
            <p:cNvPr id="68" name="rc68"/>
            <p:cNvSpPr/>
            <p:nvPr/>
          </p:nvSpPr>
          <p:spPr>
            <a:xfrm>
              <a:off x="6627136" y="3305008"/>
              <a:ext cx="239888" cy="270380"/>
            </a:xfrm>
            <a:prstGeom prst="rect">
              <a:avLst/>
            </a:prstGeom>
            <a:solidFill>
              <a:srgbClr val="B3B3B3">
                <a:alpha val="85098"/>
              </a:srgbClr>
            </a:solidFill>
          </p:spPr>
          <p:txBody>
            <a:bodyPr/>
            <a:lstStyle/>
            <a:p/>
          </p:txBody>
        </p:sp>
        <p:sp>
          <p:nvSpPr>
            <p:cNvPr id="69" name="rc69"/>
            <p:cNvSpPr/>
            <p:nvPr/>
          </p:nvSpPr>
          <p:spPr>
            <a:xfrm>
              <a:off x="6893679" y="3122601"/>
              <a:ext cx="239888" cy="270996"/>
            </a:xfrm>
            <a:prstGeom prst="rect">
              <a:avLst/>
            </a:prstGeom>
            <a:solidFill>
              <a:srgbClr val="B3B3B3">
                <a:alpha val="85098"/>
              </a:srgbClr>
            </a:solidFill>
          </p:spPr>
          <p:txBody>
            <a:bodyPr/>
            <a:lstStyle/>
            <a:p/>
          </p:txBody>
        </p:sp>
        <p:sp>
          <p:nvSpPr>
            <p:cNvPr id="70" name="rc70"/>
            <p:cNvSpPr/>
            <p:nvPr/>
          </p:nvSpPr>
          <p:spPr>
            <a:xfrm>
              <a:off x="7160222" y="3233183"/>
              <a:ext cx="239888" cy="294373"/>
            </a:xfrm>
            <a:prstGeom prst="rect">
              <a:avLst/>
            </a:prstGeom>
            <a:solidFill>
              <a:srgbClr val="B3B3B3">
                <a:alpha val="85098"/>
              </a:srgbClr>
            </a:solidFill>
          </p:spPr>
          <p:txBody>
            <a:bodyPr/>
            <a:lstStyle/>
            <a:p/>
          </p:txBody>
        </p:sp>
        <p:sp>
          <p:nvSpPr>
            <p:cNvPr id="71" name="rc71"/>
            <p:cNvSpPr/>
            <p:nvPr/>
          </p:nvSpPr>
          <p:spPr>
            <a:xfrm>
              <a:off x="7426765" y="3348380"/>
              <a:ext cx="239888" cy="287914"/>
            </a:xfrm>
            <a:prstGeom prst="rect">
              <a:avLst/>
            </a:prstGeom>
            <a:solidFill>
              <a:srgbClr val="B3B3B3">
                <a:alpha val="85098"/>
              </a:srgbClr>
            </a:solidFill>
          </p:spPr>
          <p:txBody>
            <a:bodyPr/>
            <a:lstStyle/>
            <a:p/>
          </p:txBody>
        </p:sp>
        <p:sp>
          <p:nvSpPr>
            <p:cNvPr id="72" name="rc72"/>
            <p:cNvSpPr/>
            <p:nvPr/>
          </p:nvSpPr>
          <p:spPr>
            <a:xfrm>
              <a:off x="7693308" y="3551242"/>
              <a:ext cx="239888" cy="188251"/>
            </a:xfrm>
            <a:prstGeom prst="rect">
              <a:avLst/>
            </a:prstGeom>
            <a:solidFill>
              <a:srgbClr val="B3B3B3">
                <a:alpha val="85098"/>
              </a:srgbClr>
            </a:solidFill>
          </p:spPr>
          <p:txBody>
            <a:bodyPr/>
            <a:lstStyle/>
            <a:p/>
          </p:txBody>
        </p:sp>
        <p:sp>
          <p:nvSpPr>
            <p:cNvPr id="73" name="rc73"/>
            <p:cNvSpPr/>
            <p:nvPr/>
          </p:nvSpPr>
          <p:spPr>
            <a:xfrm>
              <a:off x="7959851" y="3376064"/>
              <a:ext cx="239888" cy="462477"/>
            </a:xfrm>
            <a:prstGeom prst="rect">
              <a:avLst/>
            </a:prstGeom>
            <a:solidFill>
              <a:srgbClr val="B3B3B3">
                <a:alpha val="85098"/>
              </a:srgbClr>
            </a:solidFill>
          </p:spPr>
          <p:txBody>
            <a:bodyPr/>
            <a:lstStyle/>
            <a:p/>
          </p:txBody>
        </p:sp>
        <p:sp>
          <p:nvSpPr>
            <p:cNvPr id="74" name="pl74"/>
            <p:cNvSpPr/>
            <p:nvPr/>
          </p:nvSpPr>
          <p:spPr>
            <a:xfrm>
              <a:off x="1416218" y="2116652"/>
              <a:ext cx="6663577" cy="144282"/>
            </a:xfrm>
            <a:custGeom>
              <a:avLst/>
              <a:pathLst>
                <a:path w="6663577" h="144282">
                  <a:moveTo>
                    <a:pt x="0" y="41223"/>
                  </a:moveTo>
                  <a:lnTo>
                    <a:pt x="266543" y="41223"/>
                  </a:lnTo>
                  <a:lnTo>
                    <a:pt x="533086" y="0"/>
                  </a:lnTo>
                  <a:lnTo>
                    <a:pt x="799629" y="20611"/>
                  </a:lnTo>
                  <a:lnTo>
                    <a:pt x="1066172" y="41223"/>
                  </a:lnTo>
                  <a:lnTo>
                    <a:pt x="1332715" y="0"/>
                  </a:lnTo>
                  <a:lnTo>
                    <a:pt x="1599258" y="0"/>
                  </a:lnTo>
                  <a:lnTo>
                    <a:pt x="1865801" y="20611"/>
                  </a:lnTo>
                  <a:lnTo>
                    <a:pt x="2132344" y="0"/>
                  </a:lnTo>
                  <a:lnTo>
                    <a:pt x="2398888" y="20611"/>
                  </a:lnTo>
                  <a:lnTo>
                    <a:pt x="2665431" y="20611"/>
                  </a:lnTo>
                  <a:lnTo>
                    <a:pt x="2931974" y="20611"/>
                  </a:lnTo>
                  <a:lnTo>
                    <a:pt x="3198517" y="20611"/>
                  </a:lnTo>
                  <a:lnTo>
                    <a:pt x="3465060" y="20611"/>
                  </a:lnTo>
                  <a:lnTo>
                    <a:pt x="3731603" y="144282"/>
                  </a:lnTo>
                  <a:lnTo>
                    <a:pt x="3998146" y="82447"/>
                  </a:lnTo>
                  <a:lnTo>
                    <a:pt x="4264689" y="61835"/>
                  </a:lnTo>
                  <a:lnTo>
                    <a:pt x="4531233" y="20611"/>
                  </a:lnTo>
                  <a:lnTo>
                    <a:pt x="4797776" y="41223"/>
                  </a:lnTo>
                  <a:lnTo>
                    <a:pt x="5064319" y="20611"/>
                  </a:lnTo>
                  <a:lnTo>
                    <a:pt x="5330862" y="61835"/>
                  </a:lnTo>
                  <a:lnTo>
                    <a:pt x="5597405" y="103059"/>
                  </a:lnTo>
                  <a:lnTo>
                    <a:pt x="5863948" y="61835"/>
                  </a:lnTo>
                  <a:lnTo>
                    <a:pt x="6130491" y="41223"/>
                  </a:lnTo>
                  <a:lnTo>
                    <a:pt x="6397034" y="20611"/>
                  </a:lnTo>
                  <a:lnTo>
                    <a:pt x="6663577" y="0"/>
                  </a:lnTo>
                </a:path>
              </a:pathLst>
            </a:custGeom>
            <a:ln w="27101" cap="flat">
              <a:solidFill>
                <a:srgbClr val="0058AB">
                  <a:alpha val="100000"/>
                </a:srgbClr>
              </a:solidFill>
              <a:prstDash val="solid"/>
              <a:round/>
            </a:ln>
          </p:spPr>
          <p:txBody>
            <a:bodyPr/>
            <a:lstStyle/>
            <a:p/>
          </p:txBody>
        </p:sp>
        <p:sp>
          <p:nvSpPr>
            <p:cNvPr id="75" name="pl75"/>
            <p:cNvSpPr/>
            <p:nvPr/>
          </p:nvSpPr>
          <p:spPr>
            <a:xfrm>
              <a:off x="1416218" y="2137264"/>
              <a:ext cx="6663577" cy="164894"/>
            </a:xfrm>
            <a:custGeom>
              <a:avLst/>
              <a:pathLst>
                <a:path w="6663577" h="164894">
                  <a:moveTo>
                    <a:pt x="0" y="61835"/>
                  </a:moveTo>
                  <a:lnTo>
                    <a:pt x="266543" y="41223"/>
                  </a:lnTo>
                  <a:lnTo>
                    <a:pt x="533086" y="61835"/>
                  </a:lnTo>
                  <a:lnTo>
                    <a:pt x="799629" y="0"/>
                  </a:lnTo>
                  <a:lnTo>
                    <a:pt x="1066172" y="20611"/>
                  </a:lnTo>
                  <a:lnTo>
                    <a:pt x="1332715" y="0"/>
                  </a:lnTo>
                  <a:lnTo>
                    <a:pt x="1599258" y="20611"/>
                  </a:lnTo>
                  <a:lnTo>
                    <a:pt x="1865801" y="20611"/>
                  </a:lnTo>
                  <a:lnTo>
                    <a:pt x="2132344" y="20611"/>
                  </a:lnTo>
                  <a:lnTo>
                    <a:pt x="2398888" y="41223"/>
                  </a:lnTo>
                  <a:lnTo>
                    <a:pt x="2665431" y="41223"/>
                  </a:lnTo>
                  <a:lnTo>
                    <a:pt x="2931974" y="20611"/>
                  </a:lnTo>
                  <a:lnTo>
                    <a:pt x="3198517" y="20611"/>
                  </a:lnTo>
                  <a:lnTo>
                    <a:pt x="3465060" y="20611"/>
                  </a:lnTo>
                  <a:lnTo>
                    <a:pt x="3731603" y="164894"/>
                  </a:lnTo>
                  <a:lnTo>
                    <a:pt x="3998146" y="103059"/>
                  </a:lnTo>
                  <a:lnTo>
                    <a:pt x="4264689" y="82447"/>
                  </a:lnTo>
                  <a:lnTo>
                    <a:pt x="4531233" y="82447"/>
                  </a:lnTo>
                  <a:lnTo>
                    <a:pt x="4797776" y="82447"/>
                  </a:lnTo>
                  <a:lnTo>
                    <a:pt x="5064319" y="61835"/>
                  </a:lnTo>
                  <a:lnTo>
                    <a:pt x="5330862" y="103059"/>
                  </a:lnTo>
                  <a:lnTo>
                    <a:pt x="5597405" y="144282"/>
                  </a:lnTo>
                  <a:lnTo>
                    <a:pt x="5863948" y="103059"/>
                  </a:lnTo>
                  <a:lnTo>
                    <a:pt x="6130491" y="82447"/>
                  </a:lnTo>
                  <a:lnTo>
                    <a:pt x="6397034" y="41223"/>
                  </a:lnTo>
                  <a:lnTo>
                    <a:pt x="6663577" y="82447"/>
                  </a:lnTo>
                </a:path>
              </a:pathLst>
            </a:custGeom>
            <a:ln w="27101" cap="flat">
              <a:solidFill>
                <a:srgbClr val="F26A21">
                  <a:alpha val="100000"/>
                </a:srgbClr>
              </a:solidFill>
              <a:prstDash val="solid"/>
              <a:round/>
            </a:ln>
          </p:spPr>
          <p:txBody>
            <a:bodyPr/>
            <a:lstStyle/>
            <a:p/>
          </p:txBody>
        </p:sp>
        <p:sp>
          <p:nvSpPr>
            <p:cNvPr id="76" name="tx76"/>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54075"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8679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5333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21987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48642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2963"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5592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88" name="tx88"/>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89" name="tx89"/>
            <p:cNvSpPr/>
            <p:nvPr/>
          </p:nvSpPr>
          <p:spPr>
            <a:xfrm>
              <a:off x="402135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0" name="tx90"/>
            <p:cNvSpPr/>
            <p:nvPr/>
          </p:nvSpPr>
          <p:spPr>
            <a:xfrm>
              <a:off x="535407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1" name="tx91"/>
            <p:cNvSpPr/>
            <p:nvPr/>
          </p:nvSpPr>
          <p:spPr>
            <a:xfrm>
              <a:off x="642024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2" name="tx92"/>
            <p:cNvSpPr/>
            <p:nvPr/>
          </p:nvSpPr>
          <p:spPr>
            <a:xfrm>
              <a:off x="668679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3" name="tx93"/>
            <p:cNvSpPr/>
            <p:nvPr/>
          </p:nvSpPr>
          <p:spPr>
            <a:xfrm>
              <a:off x="695333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4" name="tx94"/>
            <p:cNvSpPr/>
            <p:nvPr/>
          </p:nvSpPr>
          <p:spPr>
            <a:xfrm>
              <a:off x="721987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5" name="tx95"/>
            <p:cNvSpPr/>
            <p:nvPr/>
          </p:nvSpPr>
          <p:spPr>
            <a:xfrm>
              <a:off x="748642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6" name="tx96"/>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7" name="tx97"/>
            <p:cNvSpPr/>
            <p:nvPr/>
          </p:nvSpPr>
          <p:spPr>
            <a:xfrm>
              <a:off x="8019506"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8" name="tx98"/>
            <p:cNvSpPr/>
            <p:nvPr/>
          </p:nvSpPr>
          <p:spPr>
            <a:xfrm>
              <a:off x="1340869" y="38014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9" name="tx99"/>
            <p:cNvSpPr/>
            <p:nvPr/>
          </p:nvSpPr>
          <p:spPr>
            <a:xfrm>
              <a:off x="2673584" y="39125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0" name="tx100"/>
            <p:cNvSpPr/>
            <p:nvPr/>
          </p:nvSpPr>
          <p:spPr>
            <a:xfrm>
              <a:off x="4051504" y="38434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1" name="tx101"/>
            <p:cNvSpPr/>
            <p:nvPr/>
          </p:nvSpPr>
          <p:spPr>
            <a:xfrm>
              <a:off x="5339016" y="37228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2" name="tx102"/>
            <p:cNvSpPr/>
            <p:nvPr/>
          </p:nvSpPr>
          <p:spPr>
            <a:xfrm>
              <a:off x="6405188" y="38873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3" name="tx103"/>
            <p:cNvSpPr/>
            <p:nvPr/>
          </p:nvSpPr>
          <p:spPr>
            <a:xfrm>
              <a:off x="6671731" y="38052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4" name="tx104"/>
            <p:cNvSpPr/>
            <p:nvPr/>
          </p:nvSpPr>
          <p:spPr>
            <a:xfrm>
              <a:off x="6938274" y="371599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5" name="tx105"/>
            <p:cNvSpPr/>
            <p:nvPr/>
          </p:nvSpPr>
          <p:spPr>
            <a:xfrm>
              <a:off x="7204817" y="37812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6" name="tx106"/>
            <p:cNvSpPr/>
            <p:nvPr/>
          </p:nvSpPr>
          <p:spPr>
            <a:xfrm>
              <a:off x="7471361" y="38356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7" name="tx107"/>
            <p:cNvSpPr/>
            <p:nvPr/>
          </p:nvSpPr>
          <p:spPr>
            <a:xfrm>
              <a:off x="7737904" y="38873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8" name="tx108"/>
            <p:cNvSpPr/>
            <p:nvPr/>
          </p:nvSpPr>
          <p:spPr>
            <a:xfrm>
              <a:off x="8004447" y="39368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1340869" y="34191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0" name="tx110"/>
            <p:cNvSpPr/>
            <p:nvPr/>
          </p:nvSpPr>
          <p:spPr>
            <a:xfrm>
              <a:off x="4006300" y="34953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1" name="tx111"/>
            <p:cNvSpPr/>
            <p:nvPr/>
          </p:nvSpPr>
          <p:spPr>
            <a:xfrm>
              <a:off x="5339016" y="32692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2" name="tx112"/>
            <p:cNvSpPr/>
            <p:nvPr/>
          </p:nvSpPr>
          <p:spPr>
            <a:xfrm>
              <a:off x="6405188" y="35577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3" name="tx113"/>
            <p:cNvSpPr/>
            <p:nvPr/>
          </p:nvSpPr>
          <p:spPr>
            <a:xfrm>
              <a:off x="6671731" y="33997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4" name="tx114"/>
            <p:cNvSpPr/>
            <p:nvPr/>
          </p:nvSpPr>
          <p:spPr>
            <a:xfrm>
              <a:off x="6938274" y="32176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5" name="tx115"/>
            <p:cNvSpPr/>
            <p:nvPr/>
          </p:nvSpPr>
          <p:spPr>
            <a:xfrm>
              <a:off x="7204817" y="33399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6" name="tx116"/>
            <p:cNvSpPr/>
            <p:nvPr/>
          </p:nvSpPr>
          <p:spPr>
            <a:xfrm>
              <a:off x="7471361" y="34518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7" name="tx117"/>
            <p:cNvSpPr/>
            <p:nvPr/>
          </p:nvSpPr>
          <p:spPr>
            <a:xfrm>
              <a:off x="7737904" y="36062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8" name="tx118"/>
            <p:cNvSpPr/>
            <p:nvPr/>
          </p:nvSpPr>
          <p:spPr>
            <a:xfrm>
              <a:off x="8049651" y="35668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9" name="tx119"/>
            <p:cNvSpPr/>
            <p:nvPr/>
          </p:nvSpPr>
          <p:spPr>
            <a:xfrm>
              <a:off x="1386073" y="32320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0" name="tx120"/>
            <p:cNvSpPr/>
            <p:nvPr/>
          </p:nvSpPr>
          <p:spPr>
            <a:xfrm>
              <a:off x="2673584" y="35597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21" name="tx121"/>
            <p:cNvSpPr/>
            <p:nvPr/>
          </p:nvSpPr>
          <p:spPr>
            <a:xfrm>
              <a:off x="4006300" y="330202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22" name="tx122"/>
            <p:cNvSpPr/>
            <p:nvPr/>
          </p:nvSpPr>
          <p:spPr>
            <a:xfrm>
              <a:off x="5339016" y="30909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23" name="tx123"/>
            <p:cNvSpPr/>
            <p:nvPr/>
          </p:nvSpPr>
          <p:spPr>
            <a:xfrm>
              <a:off x="6405188" y="33388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24" name="tx124"/>
            <p:cNvSpPr/>
            <p:nvPr/>
          </p:nvSpPr>
          <p:spPr>
            <a:xfrm>
              <a:off x="6671731" y="31869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125" name="tx125"/>
            <p:cNvSpPr/>
            <p:nvPr/>
          </p:nvSpPr>
          <p:spPr>
            <a:xfrm>
              <a:off x="6938274" y="30045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6" name="tx126"/>
            <p:cNvSpPr/>
            <p:nvPr/>
          </p:nvSpPr>
          <p:spPr>
            <a:xfrm>
              <a:off x="7204817" y="31164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27" name="tx127"/>
            <p:cNvSpPr/>
            <p:nvPr/>
          </p:nvSpPr>
          <p:spPr>
            <a:xfrm>
              <a:off x="7516565" y="323171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8" name="tx128"/>
            <p:cNvSpPr/>
            <p:nvPr/>
          </p:nvSpPr>
          <p:spPr>
            <a:xfrm>
              <a:off x="7737904" y="34331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9" name="tx129"/>
            <p:cNvSpPr/>
            <p:nvPr/>
          </p:nvSpPr>
          <p:spPr>
            <a:xfrm>
              <a:off x="8004447" y="32580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30" name="tx130"/>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717597" y="329529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2" name="tx132"/>
            <p:cNvSpPr/>
            <p:nvPr/>
          </p:nvSpPr>
          <p:spPr>
            <a:xfrm>
              <a:off x="639902" y="25258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3" name="tx13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1" name="pl151"/>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pl152"/>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3" name="tx153"/>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4" name="tx154"/>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5" name="rc155"/>
            <p:cNvSpPr/>
            <p:nvPr/>
          </p:nvSpPr>
          <p:spPr>
            <a:xfrm>
              <a:off x="4663170" y="4979579"/>
              <a:ext cx="201456" cy="201456"/>
            </a:xfrm>
            <a:prstGeom prst="rect">
              <a:avLst/>
            </a:prstGeom>
            <a:solidFill>
              <a:srgbClr val="B3B3B3">
                <a:alpha val="85098"/>
              </a:srgbClr>
            </a:solidFill>
          </p:spPr>
          <p:txBody>
            <a:bodyPr/>
            <a:lstStyle/>
            <a:p/>
          </p:txBody>
        </p:sp>
        <p:sp>
          <p:nvSpPr>
            <p:cNvPr id="156" name="rc156"/>
            <p:cNvSpPr/>
            <p:nvPr/>
          </p:nvSpPr>
          <p:spPr>
            <a:xfrm>
              <a:off x="5565324" y="4979579"/>
              <a:ext cx="201456" cy="201456"/>
            </a:xfrm>
            <a:prstGeom prst="rect">
              <a:avLst/>
            </a:prstGeom>
            <a:solidFill>
              <a:srgbClr val="1CABE2">
                <a:alpha val="85098"/>
              </a:srgbClr>
            </a:solidFill>
          </p:spPr>
          <p:txBody>
            <a:bodyPr/>
            <a:lstStyle/>
            <a:p/>
          </p:txBody>
        </p:sp>
        <p:sp>
          <p:nvSpPr>
            <p:cNvPr id="157" name="tx157"/>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8" name="tx158"/>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9" name="tx159"/>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0" name="tx160"/>
            <p:cNvSpPr/>
            <p:nvPr/>
          </p:nvSpPr>
          <p:spPr>
            <a:xfrm>
              <a:off x="951100" y="1582906"/>
              <a:ext cx="15099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Bulgaria, 2000-2025</a:t>
              </a:r>
            </a:p>
          </p:txBody>
        </p:sp>
        <p:sp>
          <p:nvSpPr>
            <p:cNvPr id="161" name="pl161"/>
            <p:cNvSpPr/>
            <p:nvPr/>
          </p:nvSpPr>
          <p:spPr>
            <a:xfrm>
              <a:off x="20137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4867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8360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3185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75347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3120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6614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107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03600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47094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726143"/>
              <a:ext cx="3512718" cy="119033"/>
            </a:xfrm>
            <a:prstGeom prst="rect">
              <a:avLst/>
            </a:prstGeom>
            <a:solidFill>
              <a:srgbClr val="1CABE2">
                <a:alpha val="85098"/>
              </a:srgbClr>
            </a:solidFill>
          </p:spPr>
          <p:txBody>
            <a:bodyPr/>
            <a:lstStyle/>
            <a:p/>
          </p:txBody>
        </p:sp>
        <p:sp>
          <p:nvSpPr>
            <p:cNvPr id="176" name="rc176"/>
            <p:cNvSpPr/>
            <p:nvPr/>
          </p:nvSpPr>
          <p:spPr>
            <a:xfrm>
              <a:off x="1296273" y="5577352"/>
              <a:ext cx="3512718" cy="119033"/>
            </a:xfrm>
            <a:prstGeom prst="rect">
              <a:avLst/>
            </a:prstGeom>
            <a:solidFill>
              <a:srgbClr val="1CABE2">
                <a:alpha val="85098"/>
              </a:srgbClr>
            </a:solidFill>
          </p:spPr>
          <p:txBody>
            <a:bodyPr/>
            <a:lstStyle/>
            <a:p/>
          </p:txBody>
        </p:sp>
        <p:sp>
          <p:nvSpPr>
            <p:cNvPr id="177" name="rc177"/>
            <p:cNvSpPr/>
            <p:nvPr/>
          </p:nvSpPr>
          <p:spPr>
            <a:xfrm>
              <a:off x="1296273" y="5428560"/>
              <a:ext cx="2588620" cy="119033"/>
            </a:xfrm>
            <a:prstGeom prst="rect">
              <a:avLst/>
            </a:prstGeom>
            <a:solidFill>
              <a:srgbClr val="1CABE2">
                <a:alpha val="85098"/>
              </a:srgbClr>
            </a:solidFill>
          </p:spPr>
          <p:txBody>
            <a:bodyPr/>
            <a:lstStyle/>
            <a:p/>
          </p:txBody>
        </p:sp>
        <p:sp>
          <p:nvSpPr>
            <p:cNvPr id="178" name="rc178"/>
            <p:cNvSpPr/>
            <p:nvPr/>
          </p:nvSpPr>
          <p:spPr>
            <a:xfrm>
              <a:off x="4808991" y="5726143"/>
              <a:ext cx="2635973" cy="119033"/>
            </a:xfrm>
            <a:prstGeom prst="rect">
              <a:avLst/>
            </a:prstGeom>
            <a:solidFill>
              <a:srgbClr val="B3B3B3">
                <a:alpha val="85098"/>
              </a:srgbClr>
            </a:solidFill>
          </p:spPr>
          <p:txBody>
            <a:bodyPr/>
            <a:lstStyle/>
            <a:p/>
          </p:txBody>
        </p:sp>
        <p:sp>
          <p:nvSpPr>
            <p:cNvPr id="179" name="rc179"/>
            <p:cNvSpPr/>
            <p:nvPr/>
          </p:nvSpPr>
          <p:spPr>
            <a:xfrm>
              <a:off x="4808991" y="5577352"/>
              <a:ext cx="1756359" cy="119033"/>
            </a:xfrm>
            <a:prstGeom prst="rect">
              <a:avLst/>
            </a:prstGeom>
            <a:solidFill>
              <a:srgbClr val="B3B3B3">
                <a:alpha val="85098"/>
              </a:srgbClr>
            </a:solidFill>
          </p:spPr>
          <p:txBody>
            <a:bodyPr/>
            <a:lstStyle/>
            <a:p/>
          </p:txBody>
        </p:sp>
        <p:sp>
          <p:nvSpPr>
            <p:cNvPr id="180" name="rc180"/>
            <p:cNvSpPr/>
            <p:nvPr/>
          </p:nvSpPr>
          <p:spPr>
            <a:xfrm>
              <a:off x="3884894" y="5428560"/>
              <a:ext cx="4314846" cy="119033"/>
            </a:xfrm>
            <a:prstGeom prst="rect">
              <a:avLst/>
            </a:prstGeom>
            <a:solidFill>
              <a:srgbClr val="B3B3B3">
                <a:alpha val="85098"/>
              </a:srgbClr>
            </a:solidFill>
          </p:spPr>
          <p:txBody>
            <a:bodyPr/>
            <a:lstStyle/>
            <a:p/>
          </p:txBody>
        </p:sp>
        <p:sp>
          <p:nvSpPr>
            <p:cNvPr id="181" name="tx181"/>
            <p:cNvSpPr/>
            <p:nvPr/>
          </p:nvSpPr>
          <p:spPr>
            <a:xfrm>
              <a:off x="7525337"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82" name="tx182"/>
            <p:cNvSpPr/>
            <p:nvPr/>
          </p:nvSpPr>
          <p:spPr>
            <a:xfrm>
              <a:off x="6645723"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a:t>
              </a:r>
            </a:p>
          </p:txBody>
        </p:sp>
        <p:sp>
          <p:nvSpPr>
            <p:cNvPr id="183" name="tx183"/>
            <p:cNvSpPr/>
            <p:nvPr/>
          </p:nvSpPr>
          <p:spPr>
            <a:xfrm>
              <a:off x="828011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a:t>
              </a:r>
            </a:p>
          </p:txBody>
        </p:sp>
        <p:sp>
          <p:nvSpPr>
            <p:cNvPr id="184" name="tx184"/>
            <p:cNvSpPr/>
            <p:nvPr/>
          </p:nvSpPr>
          <p:spPr>
            <a:xfrm>
              <a:off x="297226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85" name="tx185"/>
            <p:cNvSpPr/>
            <p:nvPr/>
          </p:nvSpPr>
          <p:spPr>
            <a:xfrm>
              <a:off x="2972260"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86" name="tx186"/>
            <p:cNvSpPr/>
            <p:nvPr/>
          </p:nvSpPr>
          <p:spPr>
            <a:xfrm>
              <a:off x="251021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87" name="tx187"/>
            <p:cNvSpPr/>
            <p:nvPr/>
          </p:nvSpPr>
          <p:spPr>
            <a:xfrm>
              <a:off x="6046606"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88" name="tx188"/>
            <p:cNvSpPr/>
            <p:nvPr/>
          </p:nvSpPr>
          <p:spPr>
            <a:xfrm>
              <a:off x="5606799"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9" name="tx189"/>
            <p:cNvSpPr/>
            <p:nvPr/>
          </p:nvSpPr>
          <p:spPr>
            <a:xfrm>
              <a:off x="6010163" y="5444884"/>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90" name="tx19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2645771"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5" name="tx195"/>
            <p:cNvSpPr/>
            <p:nvPr/>
          </p:nvSpPr>
          <p:spPr>
            <a:xfrm>
              <a:off x="4080704"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6" name="tx196"/>
            <p:cNvSpPr/>
            <p:nvPr/>
          </p:nvSpPr>
          <p:spPr>
            <a:xfrm>
              <a:off x="5515638"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7" name="tx197"/>
            <p:cNvSpPr/>
            <p:nvPr/>
          </p:nvSpPr>
          <p:spPr>
            <a:xfrm>
              <a:off x="6950572"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8" name="tx198"/>
            <p:cNvSpPr/>
            <p:nvPr/>
          </p:nvSpPr>
          <p:spPr>
            <a:xfrm>
              <a:off x="8385506"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9" name="tx199"/>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Bulgaria.
In 2025, DTP1 coverage in Bulgaria remained relatively constant within 1% at 97%. The number of children missing out on any DTP vaccination (zero-dose children) remained constant at from 2,000 in 2024 to 2,000 in 2025.
DTP3 coverage declined at 92% in 2025, leaving 5,000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92%, leaving 5,000 children un- or under-vaccinated, including 2,000 zero-dose and 3,000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153099"/>
            </a:xfrm>
            <a:custGeom>
              <a:avLst/>
              <a:pathLst>
                <a:path w="3397293" h="153099">
                  <a:moveTo>
                    <a:pt x="0" y="43742"/>
                  </a:moveTo>
                  <a:lnTo>
                    <a:pt x="135891" y="43742"/>
                  </a:lnTo>
                  <a:lnTo>
                    <a:pt x="271783" y="0"/>
                  </a:lnTo>
                  <a:lnTo>
                    <a:pt x="407675" y="21871"/>
                  </a:lnTo>
                  <a:lnTo>
                    <a:pt x="543566" y="43742"/>
                  </a:lnTo>
                  <a:lnTo>
                    <a:pt x="679458" y="0"/>
                  </a:lnTo>
                  <a:lnTo>
                    <a:pt x="815350" y="0"/>
                  </a:lnTo>
                  <a:lnTo>
                    <a:pt x="951242" y="21871"/>
                  </a:lnTo>
                  <a:lnTo>
                    <a:pt x="1087133" y="0"/>
                  </a:lnTo>
                  <a:lnTo>
                    <a:pt x="1223025" y="21871"/>
                  </a:lnTo>
                  <a:lnTo>
                    <a:pt x="1358917" y="21871"/>
                  </a:lnTo>
                  <a:lnTo>
                    <a:pt x="1494809" y="21871"/>
                  </a:lnTo>
                  <a:lnTo>
                    <a:pt x="1630700" y="21871"/>
                  </a:lnTo>
                  <a:lnTo>
                    <a:pt x="1766592" y="21871"/>
                  </a:lnTo>
                  <a:lnTo>
                    <a:pt x="1902484" y="153099"/>
                  </a:lnTo>
                  <a:lnTo>
                    <a:pt x="2038375" y="87485"/>
                  </a:lnTo>
                  <a:lnTo>
                    <a:pt x="2174267" y="65614"/>
                  </a:lnTo>
                  <a:lnTo>
                    <a:pt x="2310159" y="21871"/>
                  </a:lnTo>
                  <a:lnTo>
                    <a:pt x="2446051" y="43742"/>
                  </a:lnTo>
                  <a:lnTo>
                    <a:pt x="2581942" y="21871"/>
                  </a:lnTo>
                  <a:lnTo>
                    <a:pt x="2717834" y="65614"/>
                  </a:lnTo>
                  <a:lnTo>
                    <a:pt x="2853726" y="109356"/>
                  </a:lnTo>
                  <a:lnTo>
                    <a:pt x="2989618" y="65614"/>
                  </a:lnTo>
                  <a:lnTo>
                    <a:pt x="3125509" y="43742"/>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153099"/>
            </a:xfrm>
            <a:custGeom>
              <a:avLst/>
              <a:pathLst>
                <a:path w="3397293" h="153099">
                  <a:moveTo>
                    <a:pt x="0" y="43742"/>
                  </a:moveTo>
                  <a:lnTo>
                    <a:pt x="135891" y="43742"/>
                  </a:lnTo>
                  <a:lnTo>
                    <a:pt x="271783" y="0"/>
                  </a:lnTo>
                  <a:lnTo>
                    <a:pt x="407675" y="21871"/>
                  </a:lnTo>
                  <a:lnTo>
                    <a:pt x="543566" y="43742"/>
                  </a:lnTo>
                  <a:lnTo>
                    <a:pt x="679458" y="0"/>
                  </a:lnTo>
                  <a:lnTo>
                    <a:pt x="815350" y="0"/>
                  </a:lnTo>
                  <a:lnTo>
                    <a:pt x="951242" y="21871"/>
                  </a:lnTo>
                  <a:lnTo>
                    <a:pt x="1087133" y="0"/>
                  </a:lnTo>
                  <a:lnTo>
                    <a:pt x="1223025" y="21871"/>
                  </a:lnTo>
                  <a:lnTo>
                    <a:pt x="1358917" y="21871"/>
                  </a:lnTo>
                  <a:lnTo>
                    <a:pt x="1494809" y="21871"/>
                  </a:lnTo>
                  <a:lnTo>
                    <a:pt x="1630700" y="21871"/>
                  </a:lnTo>
                  <a:lnTo>
                    <a:pt x="1766592" y="21871"/>
                  </a:lnTo>
                  <a:lnTo>
                    <a:pt x="1902484" y="153099"/>
                  </a:lnTo>
                  <a:lnTo>
                    <a:pt x="2038375" y="87485"/>
                  </a:lnTo>
                  <a:lnTo>
                    <a:pt x="2174267" y="65614"/>
                  </a:lnTo>
                  <a:lnTo>
                    <a:pt x="2310159" y="21871"/>
                  </a:lnTo>
                  <a:lnTo>
                    <a:pt x="2446051" y="43742"/>
                  </a:lnTo>
                  <a:lnTo>
                    <a:pt x="2581942" y="21871"/>
                  </a:lnTo>
                  <a:lnTo>
                    <a:pt x="2717834" y="65614"/>
                  </a:lnTo>
                  <a:lnTo>
                    <a:pt x="2853726" y="109356"/>
                  </a:lnTo>
                  <a:lnTo>
                    <a:pt x="2989618" y="65614"/>
                  </a:lnTo>
                  <a:lnTo>
                    <a:pt x="3125509" y="43742"/>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153099"/>
            </a:xfrm>
            <a:custGeom>
              <a:avLst/>
              <a:pathLst>
                <a:path w="3397293" h="153099">
                  <a:moveTo>
                    <a:pt x="0" y="43742"/>
                  </a:moveTo>
                  <a:lnTo>
                    <a:pt x="135891" y="43742"/>
                  </a:lnTo>
                  <a:lnTo>
                    <a:pt x="271783" y="0"/>
                  </a:lnTo>
                  <a:lnTo>
                    <a:pt x="407675" y="21871"/>
                  </a:lnTo>
                  <a:lnTo>
                    <a:pt x="543566" y="43742"/>
                  </a:lnTo>
                  <a:lnTo>
                    <a:pt x="679458" y="0"/>
                  </a:lnTo>
                  <a:lnTo>
                    <a:pt x="815350" y="0"/>
                  </a:lnTo>
                  <a:lnTo>
                    <a:pt x="951242" y="21871"/>
                  </a:lnTo>
                  <a:lnTo>
                    <a:pt x="1087133" y="0"/>
                  </a:lnTo>
                  <a:lnTo>
                    <a:pt x="1223025" y="21871"/>
                  </a:lnTo>
                  <a:lnTo>
                    <a:pt x="1358917" y="21871"/>
                  </a:lnTo>
                  <a:lnTo>
                    <a:pt x="1494809" y="21871"/>
                  </a:lnTo>
                  <a:lnTo>
                    <a:pt x="1630700" y="21871"/>
                  </a:lnTo>
                  <a:lnTo>
                    <a:pt x="1766592" y="21871"/>
                  </a:lnTo>
                  <a:lnTo>
                    <a:pt x="1902484" y="153099"/>
                  </a:lnTo>
                  <a:lnTo>
                    <a:pt x="2038375" y="87485"/>
                  </a:lnTo>
                  <a:lnTo>
                    <a:pt x="2174267" y="65614"/>
                  </a:lnTo>
                  <a:lnTo>
                    <a:pt x="2310159" y="21871"/>
                  </a:lnTo>
                  <a:lnTo>
                    <a:pt x="2446051" y="43742"/>
                  </a:lnTo>
                  <a:lnTo>
                    <a:pt x="2581942" y="21871"/>
                  </a:lnTo>
                  <a:lnTo>
                    <a:pt x="2717834" y="65614"/>
                  </a:lnTo>
                  <a:lnTo>
                    <a:pt x="2853726" y="109356"/>
                  </a:lnTo>
                  <a:lnTo>
                    <a:pt x="2989618" y="65614"/>
                  </a:lnTo>
                  <a:lnTo>
                    <a:pt x="3125509" y="43742"/>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3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962980"/>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60" name="tx60"/>
            <p:cNvSpPr/>
            <p:nvPr/>
          </p:nvSpPr>
          <p:spPr>
            <a:xfrm>
              <a:off x="28244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8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61530" y="1405107"/>
              <a:ext cx="25161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Bulgaria,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15835"/>
              <a:ext cx="3397293" cy="730701"/>
            </a:xfrm>
            <a:custGeom>
              <a:avLst/>
              <a:pathLst>
                <a:path w="3397293" h="730701">
                  <a:moveTo>
                    <a:pt x="0" y="208771"/>
                  </a:moveTo>
                  <a:lnTo>
                    <a:pt x="135891" y="208771"/>
                  </a:lnTo>
                  <a:lnTo>
                    <a:pt x="271783" y="0"/>
                  </a:lnTo>
                  <a:lnTo>
                    <a:pt x="407675" y="104385"/>
                  </a:lnTo>
                  <a:lnTo>
                    <a:pt x="543566" y="208771"/>
                  </a:lnTo>
                  <a:lnTo>
                    <a:pt x="679458" y="0"/>
                  </a:lnTo>
                  <a:lnTo>
                    <a:pt x="815350" y="0"/>
                  </a:lnTo>
                  <a:lnTo>
                    <a:pt x="951242" y="104385"/>
                  </a:lnTo>
                  <a:lnTo>
                    <a:pt x="1087133" y="0"/>
                  </a:lnTo>
                  <a:lnTo>
                    <a:pt x="1223025" y="104385"/>
                  </a:lnTo>
                  <a:lnTo>
                    <a:pt x="1358917" y="104385"/>
                  </a:lnTo>
                  <a:lnTo>
                    <a:pt x="1494809" y="104385"/>
                  </a:lnTo>
                  <a:lnTo>
                    <a:pt x="1630700" y="104385"/>
                  </a:lnTo>
                  <a:lnTo>
                    <a:pt x="1766592" y="104385"/>
                  </a:lnTo>
                  <a:lnTo>
                    <a:pt x="1902484" y="730701"/>
                  </a:lnTo>
                  <a:lnTo>
                    <a:pt x="2038375" y="417543"/>
                  </a:lnTo>
                  <a:lnTo>
                    <a:pt x="2174267" y="313157"/>
                  </a:lnTo>
                  <a:lnTo>
                    <a:pt x="2310159" y="104385"/>
                  </a:lnTo>
                  <a:lnTo>
                    <a:pt x="2446051" y="208771"/>
                  </a:lnTo>
                  <a:lnTo>
                    <a:pt x="2581942" y="104385"/>
                  </a:lnTo>
                  <a:lnTo>
                    <a:pt x="2717834" y="313157"/>
                  </a:lnTo>
                  <a:lnTo>
                    <a:pt x="2853726" y="521929"/>
                  </a:lnTo>
                  <a:lnTo>
                    <a:pt x="2989618" y="313157"/>
                  </a:lnTo>
                  <a:lnTo>
                    <a:pt x="3125509" y="208771"/>
                  </a:lnTo>
                  <a:lnTo>
                    <a:pt x="3261401" y="104385"/>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835087"/>
            </a:xfrm>
            <a:custGeom>
              <a:avLst/>
              <a:pathLst>
                <a:path w="3397293" h="835087">
                  <a:moveTo>
                    <a:pt x="0" y="208771"/>
                  </a:moveTo>
                  <a:lnTo>
                    <a:pt x="135891" y="104385"/>
                  </a:lnTo>
                  <a:lnTo>
                    <a:pt x="271783" y="521929"/>
                  </a:lnTo>
                  <a:lnTo>
                    <a:pt x="407675" y="835087"/>
                  </a:lnTo>
                  <a:lnTo>
                    <a:pt x="543566" y="521929"/>
                  </a:lnTo>
                  <a:lnTo>
                    <a:pt x="679458" y="208771"/>
                  </a:lnTo>
                  <a:lnTo>
                    <a:pt x="815350" y="208771"/>
                  </a:lnTo>
                  <a:lnTo>
                    <a:pt x="951242" y="0"/>
                  </a:lnTo>
                  <a:lnTo>
                    <a:pt x="1087133" y="104385"/>
                  </a:lnTo>
                  <a:lnTo>
                    <a:pt x="1223025" y="313157"/>
                  </a:lnTo>
                  <a:lnTo>
                    <a:pt x="1358917" y="521929"/>
                  </a:lnTo>
                  <a:lnTo>
                    <a:pt x="1494809" y="521929"/>
                  </a:lnTo>
                  <a:lnTo>
                    <a:pt x="1630700" y="313157"/>
                  </a:lnTo>
                  <a:lnTo>
                    <a:pt x="1766592" y="208771"/>
                  </a:lnTo>
                  <a:lnTo>
                    <a:pt x="1902484" y="521929"/>
                  </a:lnTo>
                  <a:lnTo>
                    <a:pt x="2038375" y="417543"/>
                  </a:lnTo>
                  <a:lnTo>
                    <a:pt x="2174267" y="626315"/>
                  </a:lnTo>
                  <a:lnTo>
                    <a:pt x="2310159" y="417543"/>
                  </a:lnTo>
                  <a:lnTo>
                    <a:pt x="2446051" y="208771"/>
                  </a:lnTo>
                  <a:lnTo>
                    <a:pt x="2581942" y="313157"/>
                  </a:lnTo>
                  <a:lnTo>
                    <a:pt x="2717834" y="521929"/>
                  </a:lnTo>
                  <a:lnTo>
                    <a:pt x="2853726" y="626315"/>
                  </a:lnTo>
                  <a:lnTo>
                    <a:pt x="2989618" y="521929"/>
                  </a:lnTo>
                  <a:lnTo>
                    <a:pt x="3125509" y="521929"/>
                  </a:lnTo>
                  <a:lnTo>
                    <a:pt x="3261401" y="730701"/>
                  </a:lnTo>
                  <a:lnTo>
                    <a:pt x="3397293" y="73070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15835"/>
              <a:ext cx="3397293" cy="730701"/>
            </a:xfrm>
            <a:custGeom>
              <a:avLst/>
              <a:pathLst>
                <a:path w="3397293" h="730701">
                  <a:moveTo>
                    <a:pt x="0" y="208771"/>
                  </a:moveTo>
                  <a:lnTo>
                    <a:pt x="135891" y="208771"/>
                  </a:lnTo>
                  <a:lnTo>
                    <a:pt x="271783" y="0"/>
                  </a:lnTo>
                  <a:lnTo>
                    <a:pt x="407675" y="104385"/>
                  </a:lnTo>
                  <a:lnTo>
                    <a:pt x="543566" y="208771"/>
                  </a:lnTo>
                  <a:lnTo>
                    <a:pt x="679458" y="0"/>
                  </a:lnTo>
                  <a:lnTo>
                    <a:pt x="815350" y="0"/>
                  </a:lnTo>
                  <a:lnTo>
                    <a:pt x="951242" y="104385"/>
                  </a:lnTo>
                  <a:lnTo>
                    <a:pt x="1087133" y="0"/>
                  </a:lnTo>
                  <a:lnTo>
                    <a:pt x="1223025" y="104385"/>
                  </a:lnTo>
                  <a:lnTo>
                    <a:pt x="1358917" y="104385"/>
                  </a:lnTo>
                  <a:lnTo>
                    <a:pt x="1494809" y="104385"/>
                  </a:lnTo>
                  <a:lnTo>
                    <a:pt x="1630700" y="104385"/>
                  </a:lnTo>
                  <a:lnTo>
                    <a:pt x="1766592" y="104385"/>
                  </a:lnTo>
                  <a:lnTo>
                    <a:pt x="1902484" y="730701"/>
                  </a:lnTo>
                  <a:lnTo>
                    <a:pt x="2038375" y="417543"/>
                  </a:lnTo>
                  <a:lnTo>
                    <a:pt x="2174267" y="313157"/>
                  </a:lnTo>
                  <a:lnTo>
                    <a:pt x="2310159" y="104385"/>
                  </a:lnTo>
                  <a:lnTo>
                    <a:pt x="2446051" y="208771"/>
                  </a:lnTo>
                  <a:lnTo>
                    <a:pt x="2581942" y="104385"/>
                  </a:lnTo>
                  <a:lnTo>
                    <a:pt x="2717834" y="313157"/>
                  </a:lnTo>
                  <a:lnTo>
                    <a:pt x="2853726" y="521929"/>
                  </a:lnTo>
                  <a:lnTo>
                    <a:pt x="2989618" y="313157"/>
                  </a:lnTo>
                  <a:lnTo>
                    <a:pt x="3125509" y="208771"/>
                  </a:lnTo>
                  <a:lnTo>
                    <a:pt x="3261401" y="104385"/>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40045"/>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40045"/>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40045"/>
              <a:ext cx="0" cy="793333"/>
            </a:xfrm>
            <a:custGeom>
              <a:avLst/>
              <a:pathLst>
                <a:path w="0" h="793333">
                  <a:moveTo>
                    <a:pt x="0" y="7933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40045"/>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15835"/>
              <a:ext cx="3397293" cy="730701"/>
            </a:xfrm>
            <a:custGeom>
              <a:avLst/>
              <a:pathLst>
                <a:path w="3397293" h="730701">
                  <a:moveTo>
                    <a:pt x="0" y="208771"/>
                  </a:moveTo>
                  <a:lnTo>
                    <a:pt x="135891" y="208771"/>
                  </a:lnTo>
                  <a:lnTo>
                    <a:pt x="271783" y="0"/>
                  </a:lnTo>
                  <a:lnTo>
                    <a:pt x="407675" y="104385"/>
                  </a:lnTo>
                  <a:lnTo>
                    <a:pt x="543566" y="208771"/>
                  </a:lnTo>
                  <a:lnTo>
                    <a:pt x="679458" y="0"/>
                  </a:lnTo>
                  <a:lnTo>
                    <a:pt x="815350" y="0"/>
                  </a:lnTo>
                  <a:lnTo>
                    <a:pt x="951242" y="104385"/>
                  </a:lnTo>
                  <a:lnTo>
                    <a:pt x="1087133" y="0"/>
                  </a:lnTo>
                  <a:lnTo>
                    <a:pt x="1223025" y="104385"/>
                  </a:lnTo>
                  <a:lnTo>
                    <a:pt x="1358917" y="104385"/>
                  </a:lnTo>
                  <a:lnTo>
                    <a:pt x="1494809" y="104385"/>
                  </a:lnTo>
                  <a:lnTo>
                    <a:pt x="1630700" y="104385"/>
                  </a:lnTo>
                  <a:lnTo>
                    <a:pt x="1766592" y="104385"/>
                  </a:lnTo>
                  <a:lnTo>
                    <a:pt x="1902484" y="730701"/>
                  </a:lnTo>
                  <a:lnTo>
                    <a:pt x="2038375" y="417543"/>
                  </a:lnTo>
                  <a:lnTo>
                    <a:pt x="2174267" y="313157"/>
                  </a:lnTo>
                  <a:lnTo>
                    <a:pt x="2310159" y="104385"/>
                  </a:lnTo>
                  <a:lnTo>
                    <a:pt x="2446051" y="208771"/>
                  </a:lnTo>
                  <a:lnTo>
                    <a:pt x="2581942" y="104385"/>
                  </a:lnTo>
                  <a:lnTo>
                    <a:pt x="2717834" y="313157"/>
                  </a:lnTo>
                  <a:lnTo>
                    <a:pt x="2853726" y="521929"/>
                  </a:lnTo>
                  <a:lnTo>
                    <a:pt x="2989618" y="313157"/>
                  </a:lnTo>
                  <a:lnTo>
                    <a:pt x="3125509" y="208771"/>
                  </a:lnTo>
                  <a:lnTo>
                    <a:pt x="3261401" y="104385"/>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559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766436"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27845" y="255779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989462"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559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989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740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364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9947" y="4962980"/>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120" name="tx120"/>
            <p:cNvSpPr/>
            <p:nvPr/>
          </p:nvSpPr>
          <p:spPr>
            <a:xfrm>
              <a:off x="71411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0358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648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5603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557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5511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465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125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3080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034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2988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7942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1CABE2">
                <a:alpha val="80000"/>
              </a:srgbClr>
            </a:solidFill>
          </p:spPr>
          <p:txBody>
            <a:bodyPr/>
            <a:lstStyle/>
            <a:p/>
          </p:txBody>
        </p:sp>
        <p:sp>
          <p:nvSpPr>
            <p:cNvPr id="138" name="rc138"/>
            <p:cNvSpPr/>
            <p:nvPr/>
          </p:nvSpPr>
          <p:spPr>
            <a:xfrm>
              <a:off x="1317178" y="5743865"/>
              <a:ext cx="7321564" cy="114824"/>
            </a:xfrm>
            <a:prstGeom prst="rect">
              <a:avLst/>
            </a:prstGeom>
            <a:solidFill>
              <a:srgbClr val="1CABE2">
                <a:alpha val="80000"/>
              </a:srgbClr>
            </a:solidFill>
          </p:spPr>
          <p:txBody>
            <a:bodyPr/>
            <a:lstStyle/>
            <a:p/>
          </p:txBody>
        </p:sp>
        <p:sp>
          <p:nvSpPr>
            <p:cNvPr id="139" name="rc139"/>
            <p:cNvSpPr/>
            <p:nvPr/>
          </p:nvSpPr>
          <p:spPr>
            <a:xfrm>
              <a:off x="1317178" y="5600334"/>
              <a:ext cx="5395466"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57951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395842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545384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7" name="tx147"/>
            <p:cNvSpPr/>
            <p:nvPr/>
          </p:nvSpPr>
          <p:spPr>
            <a:xfrm>
              <a:off x="694925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844467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9" name="tx14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Bulgaria (97%) was 7 percentage points higher than the global average (90%) and 7 percentage points higher than the average across all ECAR countries (90%).
National DTP1 coverage was 1 percentage point higher than in 2019 (96%).
This equates to 2,000 zero-dose children in 2025 - the same number of zero-dose children as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Bulgaria DTP1 coverage was 97% - this is 1 percentage point higher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Bulgaria ranked number 14 out of 21 countries for lowest DTP1 coverage (based on tied ranks).
Bulgaria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Bulgaria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F26A21">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Bulgaria ranked number 10 out of 21 countries with 5,000 zero-dose children.
In 2025, Bulgaria ranked number 13 out of 21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495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7796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0634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137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4215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0705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529920"/>
              <a:ext cx="203168" cy="1155466"/>
            </a:xfrm>
            <a:prstGeom prst="rect">
              <a:avLst/>
            </a:prstGeom>
            <a:solidFill>
              <a:srgbClr val="80BD41">
                <a:alpha val="100000"/>
              </a:srgbClr>
            </a:solidFill>
          </p:spPr>
          <p:txBody>
            <a:bodyPr/>
            <a:lstStyle/>
            <a:p/>
          </p:txBody>
        </p:sp>
        <p:sp>
          <p:nvSpPr>
            <p:cNvPr id="26" name="rc26"/>
            <p:cNvSpPr/>
            <p:nvPr/>
          </p:nvSpPr>
          <p:spPr>
            <a:xfrm>
              <a:off x="1332670" y="3442950"/>
              <a:ext cx="203168" cy="62128"/>
            </a:xfrm>
            <a:prstGeom prst="rect">
              <a:avLst/>
            </a:prstGeom>
            <a:solidFill>
              <a:srgbClr val="0058AB">
                <a:alpha val="100000"/>
              </a:srgbClr>
            </a:solidFill>
          </p:spPr>
          <p:txBody>
            <a:bodyPr/>
            <a:lstStyle/>
            <a:p/>
          </p:txBody>
        </p:sp>
        <p:sp>
          <p:nvSpPr>
            <p:cNvPr id="27" name="rc27"/>
            <p:cNvSpPr/>
            <p:nvPr/>
          </p:nvSpPr>
          <p:spPr>
            <a:xfrm>
              <a:off x="1332670" y="3505079"/>
              <a:ext cx="203168" cy="24841"/>
            </a:xfrm>
            <a:prstGeom prst="rect">
              <a:avLst/>
            </a:prstGeom>
            <a:solidFill>
              <a:srgbClr val="1CABE2">
                <a:alpha val="100000"/>
              </a:srgbClr>
            </a:solidFill>
          </p:spPr>
          <p:txBody>
            <a:bodyPr/>
            <a:lstStyle/>
            <a:p/>
          </p:txBody>
        </p:sp>
        <p:sp>
          <p:nvSpPr>
            <p:cNvPr id="28" name="rc28"/>
            <p:cNvSpPr/>
            <p:nvPr/>
          </p:nvSpPr>
          <p:spPr>
            <a:xfrm>
              <a:off x="1558413" y="3585459"/>
              <a:ext cx="203168" cy="1099927"/>
            </a:xfrm>
            <a:prstGeom prst="rect">
              <a:avLst/>
            </a:prstGeom>
            <a:solidFill>
              <a:srgbClr val="80BD41">
                <a:alpha val="100000"/>
              </a:srgbClr>
            </a:solidFill>
          </p:spPr>
          <p:txBody>
            <a:bodyPr/>
            <a:lstStyle/>
            <a:p/>
          </p:txBody>
        </p:sp>
        <p:sp>
          <p:nvSpPr>
            <p:cNvPr id="29" name="rc29"/>
            <p:cNvSpPr/>
            <p:nvPr/>
          </p:nvSpPr>
          <p:spPr>
            <a:xfrm>
              <a:off x="1558413" y="3515259"/>
              <a:ext cx="203168" cy="58502"/>
            </a:xfrm>
            <a:prstGeom prst="rect">
              <a:avLst/>
            </a:prstGeom>
            <a:solidFill>
              <a:srgbClr val="0058AB">
                <a:alpha val="100000"/>
              </a:srgbClr>
            </a:solidFill>
          </p:spPr>
          <p:txBody>
            <a:bodyPr/>
            <a:lstStyle/>
            <a:p/>
          </p:txBody>
        </p:sp>
        <p:sp>
          <p:nvSpPr>
            <p:cNvPr id="30" name="rc30"/>
            <p:cNvSpPr/>
            <p:nvPr/>
          </p:nvSpPr>
          <p:spPr>
            <a:xfrm>
              <a:off x="1558413" y="3573762"/>
              <a:ext cx="203168" cy="11697"/>
            </a:xfrm>
            <a:prstGeom prst="rect">
              <a:avLst/>
            </a:prstGeom>
            <a:solidFill>
              <a:srgbClr val="1CABE2">
                <a:alpha val="100000"/>
              </a:srgbClr>
            </a:solidFill>
          </p:spPr>
          <p:txBody>
            <a:bodyPr/>
            <a:lstStyle/>
            <a:p/>
          </p:txBody>
        </p:sp>
        <p:sp>
          <p:nvSpPr>
            <p:cNvPr id="31" name="rc31"/>
            <p:cNvSpPr/>
            <p:nvPr/>
          </p:nvSpPr>
          <p:spPr>
            <a:xfrm>
              <a:off x="1784155" y="3610475"/>
              <a:ext cx="203168" cy="1074911"/>
            </a:xfrm>
            <a:prstGeom prst="rect">
              <a:avLst/>
            </a:prstGeom>
            <a:solidFill>
              <a:srgbClr val="80BD41">
                <a:alpha val="100000"/>
              </a:srgbClr>
            </a:solidFill>
          </p:spPr>
          <p:txBody>
            <a:bodyPr/>
            <a:lstStyle/>
            <a:p/>
          </p:txBody>
        </p:sp>
        <p:sp>
          <p:nvSpPr>
            <p:cNvPr id="32" name="rc32"/>
            <p:cNvSpPr/>
            <p:nvPr/>
          </p:nvSpPr>
          <p:spPr>
            <a:xfrm>
              <a:off x="1784155" y="3529571"/>
              <a:ext cx="203168" cy="34672"/>
            </a:xfrm>
            <a:prstGeom prst="rect">
              <a:avLst/>
            </a:prstGeom>
            <a:solidFill>
              <a:srgbClr val="0058AB">
                <a:alpha val="100000"/>
              </a:srgbClr>
            </a:solidFill>
          </p:spPr>
          <p:txBody>
            <a:bodyPr/>
            <a:lstStyle/>
            <a:p/>
          </p:txBody>
        </p:sp>
        <p:sp>
          <p:nvSpPr>
            <p:cNvPr id="33" name="rc33"/>
            <p:cNvSpPr/>
            <p:nvPr/>
          </p:nvSpPr>
          <p:spPr>
            <a:xfrm>
              <a:off x="1784155" y="3564244"/>
              <a:ext cx="203168" cy="46230"/>
            </a:xfrm>
            <a:prstGeom prst="rect">
              <a:avLst/>
            </a:prstGeom>
            <a:solidFill>
              <a:srgbClr val="1CABE2">
                <a:alpha val="100000"/>
              </a:srgbClr>
            </a:solidFill>
          </p:spPr>
          <p:txBody>
            <a:bodyPr/>
            <a:lstStyle/>
            <a:p/>
          </p:txBody>
        </p:sp>
        <p:sp>
          <p:nvSpPr>
            <p:cNvPr id="34" name="rc34"/>
            <p:cNvSpPr/>
            <p:nvPr/>
          </p:nvSpPr>
          <p:spPr>
            <a:xfrm>
              <a:off x="2009898" y="3559764"/>
              <a:ext cx="203168" cy="1125622"/>
            </a:xfrm>
            <a:prstGeom prst="rect">
              <a:avLst/>
            </a:prstGeom>
            <a:solidFill>
              <a:srgbClr val="80BD41">
                <a:alpha val="100000"/>
              </a:srgbClr>
            </a:solidFill>
          </p:spPr>
          <p:txBody>
            <a:bodyPr/>
            <a:lstStyle/>
            <a:p/>
          </p:txBody>
        </p:sp>
        <p:sp>
          <p:nvSpPr>
            <p:cNvPr id="35" name="rc35"/>
            <p:cNvSpPr/>
            <p:nvPr/>
          </p:nvSpPr>
          <p:spPr>
            <a:xfrm>
              <a:off x="2009898" y="3512871"/>
              <a:ext cx="203168" cy="46892"/>
            </a:xfrm>
            <a:prstGeom prst="rect">
              <a:avLst/>
            </a:prstGeom>
            <a:solidFill>
              <a:srgbClr val="0058AB">
                <a:alpha val="100000"/>
              </a:srgbClr>
            </a:solidFill>
          </p:spPr>
          <p:txBody>
            <a:bodyPr/>
            <a:lstStyle/>
            <a:p/>
          </p:txBody>
        </p:sp>
        <p:sp>
          <p:nvSpPr>
            <p:cNvPr id="36" name="rc36"/>
            <p:cNvSpPr/>
            <p:nvPr/>
          </p:nvSpPr>
          <p:spPr>
            <a:xfrm>
              <a:off x="2009898" y="3559764"/>
              <a:ext cx="203168" cy="0"/>
            </a:xfrm>
            <a:prstGeom prst="rect">
              <a:avLst/>
            </a:prstGeom>
            <a:solidFill>
              <a:srgbClr val="1CABE2">
                <a:alpha val="100000"/>
              </a:srgbClr>
            </a:solidFill>
          </p:spPr>
          <p:txBody>
            <a:bodyPr/>
            <a:lstStyle/>
            <a:p/>
          </p:txBody>
        </p:sp>
        <p:sp>
          <p:nvSpPr>
            <p:cNvPr id="37" name="rc37"/>
            <p:cNvSpPr/>
            <p:nvPr/>
          </p:nvSpPr>
          <p:spPr>
            <a:xfrm>
              <a:off x="2235640" y="3528909"/>
              <a:ext cx="203168" cy="1156477"/>
            </a:xfrm>
            <a:prstGeom prst="rect">
              <a:avLst/>
            </a:prstGeom>
            <a:solidFill>
              <a:srgbClr val="80BD41">
                <a:alpha val="100000"/>
              </a:srgbClr>
            </a:solidFill>
          </p:spPr>
          <p:txBody>
            <a:bodyPr/>
            <a:lstStyle/>
            <a:p/>
          </p:txBody>
        </p:sp>
        <p:sp>
          <p:nvSpPr>
            <p:cNvPr id="38" name="rc38"/>
            <p:cNvSpPr/>
            <p:nvPr/>
          </p:nvSpPr>
          <p:spPr>
            <a:xfrm>
              <a:off x="2235640" y="3468035"/>
              <a:ext cx="203168" cy="60873"/>
            </a:xfrm>
            <a:prstGeom prst="rect">
              <a:avLst/>
            </a:prstGeom>
            <a:solidFill>
              <a:srgbClr val="0058AB">
                <a:alpha val="100000"/>
              </a:srgbClr>
            </a:solidFill>
          </p:spPr>
          <p:txBody>
            <a:bodyPr/>
            <a:lstStyle/>
            <a:p/>
          </p:txBody>
        </p:sp>
        <p:sp>
          <p:nvSpPr>
            <p:cNvPr id="39" name="rc39"/>
            <p:cNvSpPr/>
            <p:nvPr/>
          </p:nvSpPr>
          <p:spPr>
            <a:xfrm>
              <a:off x="2235640" y="3528909"/>
              <a:ext cx="203168" cy="0"/>
            </a:xfrm>
            <a:prstGeom prst="rect">
              <a:avLst/>
            </a:prstGeom>
            <a:solidFill>
              <a:srgbClr val="1CABE2">
                <a:alpha val="100000"/>
              </a:srgbClr>
            </a:solidFill>
          </p:spPr>
          <p:txBody>
            <a:bodyPr/>
            <a:lstStyle/>
            <a:p/>
          </p:txBody>
        </p:sp>
        <p:sp>
          <p:nvSpPr>
            <p:cNvPr id="40" name="rc40"/>
            <p:cNvSpPr/>
            <p:nvPr/>
          </p:nvSpPr>
          <p:spPr>
            <a:xfrm>
              <a:off x="2461382" y="3493417"/>
              <a:ext cx="203168" cy="1191969"/>
            </a:xfrm>
            <a:prstGeom prst="rect">
              <a:avLst/>
            </a:prstGeom>
            <a:solidFill>
              <a:srgbClr val="80BD41">
                <a:alpha val="100000"/>
              </a:srgbClr>
            </a:solidFill>
          </p:spPr>
          <p:txBody>
            <a:bodyPr/>
            <a:lstStyle/>
            <a:p/>
          </p:txBody>
        </p:sp>
        <p:sp>
          <p:nvSpPr>
            <p:cNvPr id="41" name="rc41"/>
            <p:cNvSpPr/>
            <p:nvPr/>
          </p:nvSpPr>
          <p:spPr>
            <a:xfrm>
              <a:off x="2461382" y="3443752"/>
              <a:ext cx="203168" cy="37252"/>
            </a:xfrm>
            <a:prstGeom prst="rect">
              <a:avLst/>
            </a:prstGeom>
            <a:solidFill>
              <a:srgbClr val="0058AB">
                <a:alpha val="100000"/>
              </a:srgbClr>
            </a:solidFill>
          </p:spPr>
          <p:txBody>
            <a:bodyPr/>
            <a:lstStyle/>
            <a:p/>
          </p:txBody>
        </p:sp>
        <p:sp>
          <p:nvSpPr>
            <p:cNvPr id="42" name="rc42"/>
            <p:cNvSpPr/>
            <p:nvPr/>
          </p:nvSpPr>
          <p:spPr>
            <a:xfrm>
              <a:off x="2461382" y="3481005"/>
              <a:ext cx="203168" cy="12411"/>
            </a:xfrm>
            <a:prstGeom prst="rect">
              <a:avLst/>
            </a:prstGeom>
            <a:solidFill>
              <a:srgbClr val="1CABE2">
                <a:alpha val="100000"/>
              </a:srgbClr>
            </a:solidFill>
          </p:spPr>
          <p:txBody>
            <a:bodyPr/>
            <a:lstStyle/>
            <a:p/>
          </p:txBody>
        </p:sp>
        <p:sp>
          <p:nvSpPr>
            <p:cNvPr id="43" name="rc43"/>
            <p:cNvSpPr/>
            <p:nvPr/>
          </p:nvSpPr>
          <p:spPr>
            <a:xfrm>
              <a:off x="2687125" y="3459389"/>
              <a:ext cx="203168" cy="1225997"/>
            </a:xfrm>
            <a:prstGeom prst="rect">
              <a:avLst/>
            </a:prstGeom>
            <a:solidFill>
              <a:srgbClr val="80BD41">
                <a:alpha val="100000"/>
              </a:srgbClr>
            </a:solidFill>
          </p:spPr>
          <p:txBody>
            <a:bodyPr/>
            <a:lstStyle/>
            <a:p/>
          </p:txBody>
        </p:sp>
        <p:sp>
          <p:nvSpPr>
            <p:cNvPr id="44" name="rc44"/>
            <p:cNvSpPr/>
            <p:nvPr/>
          </p:nvSpPr>
          <p:spPr>
            <a:xfrm>
              <a:off x="2687125" y="3394872"/>
              <a:ext cx="203168" cy="38717"/>
            </a:xfrm>
            <a:prstGeom prst="rect">
              <a:avLst/>
            </a:prstGeom>
            <a:solidFill>
              <a:srgbClr val="0058AB">
                <a:alpha val="100000"/>
              </a:srgbClr>
            </a:solidFill>
          </p:spPr>
          <p:txBody>
            <a:bodyPr/>
            <a:lstStyle/>
            <a:p/>
          </p:txBody>
        </p:sp>
        <p:sp>
          <p:nvSpPr>
            <p:cNvPr id="45" name="rc45"/>
            <p:cNvSpPr/>
            <p:nvPr/>
          </p:nvSpPr>
          <p:spPr>
            <a:xfrm>
              <a:off x="2687125" y="3433589"/>
              <a:ext cx="203168" cy="25799"/>
            </a:xfrm>
            <a:prstGeom prst="rect">
              <a:avLst/>
            </a:prstGeom>
            <a:solidFill>
              <a:srgbClr val="1CABE2">
                <a:alpha val="100000"/>
              </a:srgbClr>
            </a:solidFill>
          </p:spPr>
          <p:txBody>
            <a:bodyPr/>
            <a:lstStyle/>
            <a:p/>
          </p:txBody>
        </p:sp>
        <p:sp>
          <p:nvSpPr>
            <p:cNvPr id="46" name="rc46"/>
            <p:cNvSpPr/>
            <p:nvPr/>
          </p:nvSpPr>
          <p:spPr>
            <a:xfrm>
              <a:off x="2912867" y="3435419"/>
              <a:ext cx="203168" cy="1249967"/>
            </a:xfrm>
            <a:prstGeom prst="rect">
              <a:avLst/>
            </a:prstGeom>
            <a:solidFill>
              <a:srgbClr val="80BD41">
                <a:alpha val="100000"/>
              </a:srgbClr>
            </a:solidFill>
          </p:spPr>
          <p:txBody>
            <a:bodyPr/>
            <a:lstStyle/>
            <a:p/>
          </p:txBody>
        </p:sp>
        <p:sp>
          <p:nvSpPr>
            <p:cNvPr id="47" name="rc47"/>
            <p:cNvSpPr/>
            <p:nvPr/>
          </p:nvSpPr>
          <p:spPr>
            <a:xfrm>
              <a:off x="2912867" y="3369630"/>
              <a:ext cx="203168" cy="52628"/>
            </a:xfrm>
            <a:prstGeom prst="rect">
              <a:avLst/>
            </a:prstGeom>
            <a:solidFill>
              <a:srgbClr val="0058AB">
                <a:alpha val="100000"/>
              </a:srgbClr>
            </a:solidFill>
          </p:spPr>
          <p:txBody>
            <a:bodyPr/>
            <a:lstStyle/>
            <a:p/>
          </p:txBody>
        </p:sp>
        <p:sp>
          <p:nvSpPr>
            <p:cNvPr id="48" name="rc48"/>
            <p:cNvSpPr/>
            <p:nvPr/>
          </p:nvSpPr>
          <p:spPr>
            <a:xfrm>
              <a:off x="2912867" y="3422258"/>
              <a:ext cx="203168" cy="13161"/>
            </a:xfrm>
            <a:prstGeom prst="rect">
              <a:avLst/>
            </a:prstGeom>
            <a:solidFill>
              <a:srgbClr val="1CABE2">
                <a:alpha val="100000"/>
              </a:srgbClr>
            </a:solidFill>
          </p:spPr>
          <p:txBody>
            <a:bodyPr/>
            <a:lstStyle/>
            <a:p/>
          </p:txBody>
        </p:sp>
        <p:sp>
          <p:nvSpPr>
            <p:cNvPr id="49" name="rc49"/>
            <p:cNvSpPr/>
            <p:nvPr/>
          </p:nvSpPr>
          <p:spPr>
            <a:xfrm>
              <a:off x="3138609" y="3398132"/>
              <a:ext cx="203168" cy="1287255"/>
            </a:xfrm>
            <a:prstGeom prst="rect">
              <a:avLst/>
            </a:prstGeom>
            <a:solidFill>
              <a:srgbClr val="80BD41">
                <a:alpha val="100000"/>
              </a:srgbClr>
            </a:solidFill>
          </p:spPr>
          <p:txBody>
            <a:bodyPr/>
            <a:lstStyle/>
            <a:p/>
          </p:txBody>
        </p:sp>
        <p:sp>
          <p:nvSpPr>
            <p:cNvPr id="50" name="rc50"/>
            <p:cNvSpPr/>
            <p:nvPr/>
          </p:nvSpPr>
          <p:spPr>
            <a:xfrm>
              <a:off x="3138609" y="3330390"/>
              <a:ext cx="203168" cy="40652"/>
            </a:xfrm>
            <a:prstGeom prst="rect">
              <a:avLst/>
            </a:prstGeom>
            <a:solidFill>
              <a:srgbClr val="0058AB">
                <a:alpha val="100000"/>
              </a:srgbClr>
            </a:solidFill>
          </p:spPr>
          <p:txBody>
            <a:bodyPr/>
            <a:lstStyle/>
            <a:p/>
          </p:txBody>
        </p:sp>
        <p:sp>
          <p:nvSpPr>
            <p:cNvPr id="51" name="rc51"/>
            <p:cNvSpPr/>
            <p:nvPr/>
          </p:nvSpPr>
          <p:spPr>
            <a:xfrm>
              <a:off x="3138609" y="3371042"/>
              <a:ext cx="203168" cy="27089"/>
            </a:xfrm>
            <a:prstGeom prst="rect">
              <a:avLst/>
            </a:prstGeom>
            <a:solidFill>
              <a:srgbClr val="1CABE2">
                <a:alpha val="100000"/>
              </a:srgbClr>
            </a:solidFill>
          </p:spPr>
          <p:txBody>
            <a:bodyPr/>
            <a:lstStyle/>
            <a:p/>
          </p:txBody>
        </p:sp>
        <p:sp>
          <p:nvSpPr>
            <p:cNvPr id="52" name="rc52"/>
            <p:cNvSpPr/>
            <p:nvPr/>
          </p:nvSpPr>
          <p:spPr>
            <a:xfrm>
              <a:off x="3364352" y="3365010"/>
              <a:ext cx="203168" cy="1320376"/>
            </a:xfrm>
            <a:prstGeom prst="rect">
              <a:avLst/>
            </a:prstGeom>
            <a:solidFill>
              <a:srgbClr val="80BD41">
                <a:alpha val="100000"/>
              </a:srgbClr>
            </a:solidFill>
          </p:spPr>
          <p:txBody>
            <a:bodyPr/>
            <a:lstStyle/>
            <a:p/>
          </p:txBody>
        </p:sp>
        <p:sp>
          <p:nvSpPr>
            <p:cNvPr id="53" name="rc53"/>
            <p:cNvSpPr/>
            <p:nvPr/>
          </p:nvSpPr>
          <p:spPr>
            <a:xfrm>
              <a:off x="3364352" y="3280725"/>
              <a:ext cx="203168" cy="56184"/>
            </a:xfrm>
            <a:prstGeom prst="rect">
              <a:avLst/>
            </a:prstGeom>
            <a:solidFill>
              <a:srgbClr val="0058AB">
                <a:alpha val="100000"/>
              </a:srgbClr>
            </a:solidFill>
          </p:spPr>
          <p:txBody>
            <a:bodyPr/>
            <a:lstStyle/>
            <a:p/>
          </p:txBody>
        </p:sp>
        <p:sp>
          <p:nvSpPr>
            <p:cNvPr id="54" name="rc54"/>
            <p:cNvSpPr/>
            <p:nvPr/>
          </p:nvSpPr>
          <p:spPr>
            <a:xfrm>
              <a:off x="3364352" y="3336909"/>
              <a:ext cx="203168" cy="28100"/>
            </a:xfrm>
            <a:prstGeom prst="rect">
              <a:avLst/>
            </a:prstGeom>
            <a:solidFill>
              <a:srgbClr val="1CABE2">
                <a:alpha val="100000"/>
              </a:srgbClr>
            </a:solidFill>
          </p:spPr>
          <p:txBody>
            <a:bodyPr/>
            <a:lstStyle/>
            <a:p/>
          </p:txBody>
        </p:sp>
        <p:sp>
          <p:nvSpPr>
            <p:cNvPr id="55" name="rc55"/>
            <p:cNvSpPr/>
            <p:nvPr/>
          </p:nvSpPr>
          <p:spPr>
            <a:xfrm>
              <a:off x="3590094" y="3448982"/>
              <a:ext cx="203168" cy="1236404"/>
            </a:xfrm>
            <a:prstGeom prst="rect">
              <a:avLst/>
            </a:prstGeom>
            <a:solidFill>
              <a:srgbClr val="80BD41">
                <a:alpha val="100000"/>
              </a:srgbClr>
            </a:solidFill>
          </p:spPr>
          <p:txBody>
            <a:bodyPr/>
            <a:lstStyle/>
            <a:p/>
          </p:txBody>
        </p:sp>
        <p:sp>
          <p:nvSpPr>
            <p:cNvPr id="56" name="rc56"/>
            <p:cNvSpPr/>
            <p:nvPr/>
          </p:nvSpPr>
          <p:spPr>
            <a:xfrm>
              <a:off x="3590094" y="3370066"/>
              <a:ext cx="203168" cy="52610"/>
            </a:xfrm>
            <a:prstGeom prst="rect">
              <a:avLst/>
            </a:prstGeom>
            <a:solidFill>
              <a:srgbClr val="0058AB">
                <a:alpha val="100000"/>
              </a:srgbClr>
            </a:solidFill>
          </p:spPr>
          <p:txBody>
            <a:bodyPr/>
            <a:lstStyle/>
            <a:p/>
          </p:txBody>
        </p:sp>
        <p:sp>
          <p:nvSpPr>
            <p:cNvPr id="57" name="rc57"/>
            <p:cNvSpPr/>
            <p:nvPr/>
          </p:nvSpPr>
          <p:spPr>
            <a:xfrm>
              <a:off x="3590094" y="3422676"/>
              <a:ext cx="203168" cy="26305"/>
            </a:xfrm>
            <a:prstGeom prst="rect">
              <a:avLst/>
            </a:prstGeom>
            <a:solidFill>
              <a:srgbClr val="1CABE2">
                <a:alpha val="100000"/>
              </a:srgbClr>
            </a:solidFill>
          </p:spPr>
          <p:txBody>
            <a:bodyPr/>
            <a:lstStyle/>
            <a:p/>
          </p:txBody>
        </p:sp>
        <p:sp>
          <p:nvSpPr>
            <p:cNvPr id="58" name="rc58"/>
            <p:cNvSpPr/>
            <p:nvPr/>
          </p:nvSpPr>
          <p:spPr>
            <a:xfrm>
              <a:off x="3815836" y="3512488"/>
              <a:ext cx="203168" cy="1172899"/>
            </a:xfrm>
            <a:prstGeom prst="rect">
              <a:avLst/>
            </a:prstGeom>
            <a:solidFill>
              <a:srgbClr val="80BD41">
                <a:alpha val="100000"/>
              </a:srgbClr>
            </a:solidFill>
          </p:spPr>
          <p:txBody>
            <a:bodyPr/>
            <a:lstStyle/>
            <a:p/>
          </p:txBody>
        </p:sp>
        <p:sp>
          <p:nvSpPr>
            <p:cNvPr id="59" name="rc59"/>
            <p:cNvSpPr/>
            <p:nvPr/>
          </p:nvSpPr>
          <p:spPr>
            <a:xfrm>
              <a:off x="3815836" y="3450760"/>
              <a:ext cx="203168" cy="49385"/>
            </a:xfrm>
            <a:prstGeom prst="rect">
              <a:avLst/>
            </a:prstGeom>
            <a:solidFill>
              <a:srgbClr val="0058AB">
                <a:alpha val="100000"/>
              </a:srgbClr>
            </a:solidFill>
          </p:spPr>
          <p:txBody>
            <a:bodyPr/>
            <a:lstStyle/>
            <a:p/>
          </p:txBody>
        </p:sp>
        <p:sp>
          <p:nvSpPr>
            <p:cNvPr id="60" name="rc60"/>
            <p:cNvSpPr/>
            <p:nvPr/>
          </p:nvSpPr>
          <p:spPr>
            <a:xfrm>
              <a:off x="3815836" y="3500146"/>
              <a:ext cx="203168" cy="12342"/>
            </a:xfrm>
            <a:prstGeom prst="rect">
              <a:avLst/>
            </a:prstGeom>
            <a:solidFill>
              <a:srgbClr val="1CABE2">
                <a:alpha val="100000"/>
              </a:srgbClr>
            </a:solidFill>
          </p:spPr>
          <p:txBody>
            <a:bodyPr/>
            <a:lstStyle/>
            <a:p/>
          </p:txBody>
        </p:sp>
        <p:sp>
          <p:nvSpPr>
            <p:cNvPr id="61" name="rc61"/>
            <p:cNvSpPr/>
            <p:nvPr/>
          </p:nvSpPr>
          <p:spPr>
            <a:xfrm>
              <a:off x="4041579" y="3545260"/>
              <a:ext cx="203168" cy="1140126"/>
            </a:xfrm>
            <a:prstGeom prst="rect">
              <a:avLst/>
            </a:prstGeom>
            <a:solidFill>
              <a:srgbClr val="80BD41">
                <a:alpha val="100000"/>
              </a:srgbClr>
            </a:solidFill>
          </p:spPr>
          <p:txBody>
            <a:bodyPr/>
            <a:lstStyle/>
            <a:p/>
          </p:txBody>
        </p:sp>
        <p:sp>
          <p:nvSpPr>
            <p:cNvPr id="62" name="rc62"/>
            <p:cNvSpPr/>
            <p:nvPr/>
          </p:nvSpPr>
          <p:spPr>
            <a:xfrm>
              <a:off x="4041579" y="3485258"/>
              <a:ext cx="203168" cy="48008"/>
            </a:xfrm>
            <a:prstGeom prst="rect">
              <a:avLst/>
            </a:prstGeom>
            <a:solidFill>
              <a:srgbClr val="0058AB">
                <a:alpha val="100000"/>
              </a:srgbClr>
            </a:solidFill>
          </p:spPr>
          <p:txBody>
            <a:bodyPr/>
            <a:lstStyle/>
            <a:p/>
          </p:txBody>
        </p:sp>
        <p:sp>
          <p:nvSpPr>
            <p:cNvPr id="63" name="rc63"/>
            <p:cNvSpPr/>
            <p:nvPr/>
          </p:nvSpPr>
          <p:spPr>
            <a:xfrm>
              <a:off x="4041579" y="3533267"/>
              <a:ext cx="203168" cy="11993"/>
            </a:xfrm>
            <a:prstGeom prst="rect">
              <a:avLst/>
            </a:prstGeom>
            <a:solidFill>
              <a:srgbClr val="1CABE2">
                <a:alpha val="100000"/>
              </a:srgbClr>
            </a:solidFill>
          </p:spPr>
          <p:txBody>
            <a:bodyPr/>
            <a:lstStyle/>
            <a:p/>
          </p:txBody>
        </p:sp>
        <p:sp>
          <p:nvSpPr>
            <p:cNvPr id="64" name="rc64"/>
            <p:cNvSpPr/>
            <p:nvPr/>
          </p:nvSpPr>
          <p:spPr>
            <a:xfrm>
              <a:off x="4267321" y="3587900"/>
              <a:ext cx="203168" cy="1097486"/>
            </a:xfrm>
            <a:prstGeom prst="rect">
              <a:avLst/>
            </a:prstGeom>
            <a:solidFill>
              <a:srgbClr val="80BD41">
                <a:alpha val="100000"/>
              </a:srgbClr>
            </a:solidFill>
          </p:spPr>
          <p:txBody>
            <a:bodyPr/>
            <a:lstStyle/>
            <a:p/>
          </p:txBody>
        </p:sp>
        <p:sp>
          <p:nvSpPr>
            <p:cNvPr id="65" name="rc65"/>
            <p:cNvSpPr/>
            <p:nvPr/>
          </p:nvSpPr>
          <p:spPr>
            <a:xfrm>
              <a:off x="4267321" y="3530129"/>
              <a:ext cx="203168" cy="46213"/>
            </a:xfrm>
            <a:prstGeom prst="rect">
              <a:avLst/>
            </a:prstGeom>
            <a:solidFill>
              <a:srgbClr val="0058AB">
                <a:alpha val="100000"/>
              </a:srgbClr>
            </a:solidFill>
          </p:spPr>
          <p:txBody>
            <a:bodyPr/>
            <a:lstStyle/>
            <a:p/>
          </p:txBody>
        </p:sp>
        <p:sp>
          <p:nvSpPr>
            <p:cNvPr id="66" name="rc66"/>
            <p:cNvSpPr/>
            <p:nvPr/>
          </p:nvSpPr>
          <p:spPr>
            <a:xfrm>
              <a:off x="4267321" y="3576342"/>
              <a:ext cx="203168" cy="11557"/>
            </a:xfrm>
            <a:prstGeom prst="rect">
              <a:avLst/>
            </a:prstGeom>
            <a:solidFill>
              <a:srgbClr val="1CABE2">
                <a:alpha val="100000"/>
              </a:srgbClr>
            </a:solidFill>
          </p:spPr>
          <p:txBody>
            <a:bodyPr/>
            <a:lstStyle/>
            <a:p/>
          </p:txBody>
        </p:sp>
        <p:sp>
          <p:nvSpPr>
            <p:cNvPr id="67" name="rc67"/>
            <p:cNvSpPr/>
            <p:nvPr/>
          </p:nvSpPr>
          <p:spPr>
            <a:xfrm>
              <a:off x="4493063" y="3657455"/>
              <a:ext cx="203168" cy="1027931"/>
            </a:xfrm>
            <a:prstGeom prst="rect">
              <a:avLst/>
            </a:prstGeom>
            <a:solidFill>
              <a:srgbClr val="80BD41">
                <a:alpha val="100000"/>
              </a:srgbClr>
            </a:solidFill>
          </p:spPr>
          <p:txBody>
            <a:bodyPr/>
            <a:lstStyle/>
            <a:p/>
          </p:txBody>
        </p:sp>
        <p:sp>
          <p:nvSpPr>
            <p:cNvPr id="68" name="rc68"/>
            <p:cNvSpPr/>
            <p:nvPr/>
          </p:nvSpPr>
          <p:spPr>
            <a:xfrm>
              <a:off x="4493063" y="3517282"/>
              <a:ext cx="203168" cy="116813"/>
            </a:xfrm>
            <a:prstGeom prst="rect">
              <a:avLst/>
            </a:prstGeom>
            <a:solidFill>
              <a:srgbClr val="0058AB">
                <a:alpha val="100000"/>
              </a:srgbClr>
            </a:solidFill>
          </p:spPr>
          <p:txBody>
            <a:bodyPr/>
            <a:lstStyle/>
            <a:p/>
          </p:txBody>
        </p:sp>
        <p:sp>
          <p:nvSpPr>
            <p:cNvPr id="69" name="rc69"/>
            <p:cNvSpPr/>
            <p:nvPr/>
          </p:nvSpPr>
          <p:spPr>
            <a:xfrm>
              <a:off x="4493063" y="3634096"/>
              <a:ext cx="203168" cy="23359"/>
            </a:xfrm>
            <a:prstGeom prst="rect">
              <a:avLst/>
            </a:prstGeom>
            <a:solidFill>
              <a:srgbClr val="1CABE2">
                <a:alpha val="100000"/>
              </a:srgbClr>
            </a:solidFill>
          </p:spPr>
          <p:txBody>
            <a:bodyPr/>
            <a:lstStyle/>
            <a:p/>
          </p:txBody>
        </p:sp>
        <p:sp>
          <p:nvSpPr>
            <p:cNvPr id="70" name="rc70"/>
            <p:cNvSpPr/>
            <p:nvPr/>
          </p:nvSpPr>
          <p:spPr>
            <a:xfrm>
              <a:off x="4718806" y="3645915"/>
              <a:ext cx="203168" cy="1039472"/>
            </a:xfrm>
            <a:prstGeom prst="rect">
              <a:avLst/>
            </a:prstGeom>
            <a:solidFill>
              <a:srgbClr val="80BD41">
                <a:alpha val="100000"/>
              </a:srgbClr>
            </a:solidFill>
          </p:spPr>
          <p:txBody>
            <a:bodyPr/>
            <a:lstStyle/>
            <a:p/>
          </p:txBody>
        </p:sp>
        <p:sp>
          <p:nvSpPr>
            <p:cNvPr id="71" name="rc71"/>
            <p:cNvSpPr/>
            <p:nvPr/>
          </p:nvSpPr>
          <p:spPr>
            <a:xfrm>
              <a:off x="4718806" y="3543116"/>
              <a:ext cx="203168" cy="79962"/>
            </a:xfrm>
            <a:prstGeom prst="rect">
              <a:avLst/>
            </a:prstGeom>
            <a:solidFill>
              <a:srgbClr val="0058AB">
                <a:alpha val="100000"/>
              </a:srgbClr>
            </a:solidFill>
          </p:spPr>
          <p:txBody>
            <a:bodyPr/>
            <a:lstStyle/>
            <a:p/>
          </p:txBody>
        </p:sp>
        <p:sp>
          <p:nvSpPr>
            <p:cNvPr id="72" name="rc72"/>
            <p:cNvSpPr/>
            <p:nvPr/>
          </p:nvSpPr>
          <p:spPr>
            <a:xfrm>
              <a:off x="4718806" y="3623078"/>
              <a:ext cx="203168" cy="22836"/>
            </a:xfrm>
            <a:prstGeom prst="rect">
              <a:avLst/>
            </a:prstGeom>
            <a:solidFill>
              <a:srgbClr val="1CABE2">
                <a:alpha val="100000"/>
              </a:srgbClr>
            </a:solidFill>
          </p:spPr>
          <p:txBody>
            <a:bodyPr/>
            <a:lstStyle/>
            <a:p/>
          </p:txBody>
        </p:sp>
        <p:sp>
          <p:nvSpPr>
            <p:cNvPr id="73" name="rc73"/>
            <p:cNvSpPr/>
            <p:nvPr/>
          </p:nvSpPr>
          <p:spPr>
            <a:xfrm>
              <a:off x="4944548" y="3648390"/>
              <a:ext cx="203168" cy="1036996"/>
            </a:xfrm>
            <a:prstGeom prst="rect">
              <a:avLst/>
            </a:prstGeom>
            <a:solidFill>
              <a:srgbClr val="80BD41">
                <a:alpha val="100000"/>
              </a:srgbClr>
            </a:solidFill>
          </p:spPr>
          <p:txBody>
            <a:bodyPr/>
            <a:lstStyle/>
            <a:p/>
          </p:txBody>
        </p:sp>
        <p:sp>
          <p:nvSpPr>
            <p:cNvPr id="74" name="rc74"/>
            <p:cNvSpPr/>
            <p:nvPr/>
          </p:nvSpPr>
          <p:spPr>
            <a:xfrm>
              <a:off x="4944548" y="3558213"/>
              <a:ext cx="203168" cy="67637"/>
            </a:xfrm>
            <a:prstGeom prst="rect">
              <a:avLst/>
            </a:prstGeom>
            <a:solidFill>
              <a:srgbClr val="0058AB">
                <a:alpha val="100000"/>
              </a:srgbClr>
            </a:solidFill>
          </p:spPr>
          <p:txBody>
            <a:bodyPr/>
            <a:lstStyle/>
            <a:p/>
          </p:txBody>
        </p:sp>
        <p:sp>
          <p:nvSpPr>
            <p:cNvPr id="75" name="rc75"/>
            <p:cNvSpPr/>
            <p:nvPr/>
          </p:nvSpPr>
          <p:spPr>
            <a:xfrm>
              <a:off x="4944548" y="3625850"/>
              <a:ext cx="203168" cy="22539"/>
            </a:xfrm>
            <a:prstGeom prst="rect">
              <a:avLst/>
            </a:prstGeom>
            <a:solidFill>
              <a:srgbClr val="1CABE2">
                <a:alpha val="100000"/>
              </a:srgbClr>
            </a:solidFill>
          </p:spPr>
          <p:txBody>
            <a:bodyPr/>
            <a:lstStyle/>
            <a:p/>
          </p:txBody>
        </p:sp>
        <p:sp>
          <p:nvSpPr>
            <p:cNvPr id="76" name="rc76"/>
            <p:cNvSpPr/>
            <p:nvPr/>
          </p:nvSpPr>
          <p:spPr>
            <a:xfrm>
              <a:off x="5170291" y="3665526"/>
              <a:ext cx="203168" cy="1019860"/>
            </a:xfrm>
            <a:prstGeom prst="rect">
              <a:avLst/>
            </a:prstGeom>
            <a:solidFill>
              <a:srgbClr val="80BD41">
                <a:alpha val="100000"/>
              </a:srgbClr>
            </a:solidFill>
          </p:spPr>
          <p:txBody>
            <a:bodyPr/>
            <a:lstStyle/>
            <a:p/>
          </p:txBody>
        </p:sp>
        <p:sp>
          <p:nvSpPr>
            <p:cNvPr id="77" name="rc77"/>
            <p:cNvSpPr/>
            <p:nvPr/>
          </p:nvSpPr>
          <p:spPr>
            <a:xfrm>
              <a:off x="5170291" y="3576848"/>
              <a:ext cx="203168" cy="44347"/>
            </a:xfrm>
            <a:prstGeom prst="rect">
              <a:avLst/>
            </a:prstGeom>
            <a:solidFill>
              <a:srgbClr val="0058AB">
                <a:alpha val="100000"/>
              </a:srgbClr>
            </a:solidFill>
          </p:spPr>
          <p:txBody>
            <a:bodyPr/>
            <a:lstStyle/>
            <a:p/>
          </p:txBody>
        </p:sp>
        <p:sp>
          <p:nvSpPr>
            <p:cNvPr id="78" name="rc78"/>
            <p:cNvSpPr/>
            <p:nvPr/>
          </p:nvSpPr>
          <p:spPr>
            <a:xfrm>
              <a:off x="5170291" y="3621196"/>
              <a:ext cx="203168" cy="44330"/>
            </a:xfrm>
            <a:prstGeom prst="rect">
              <a:avLst/>
            </a:prstGeom>
            <a:solidFill>
              <a:srgbClr val="1CABE2">
                <a:alpha val="100000"/>
              </a:srgbClr>
            </a:solidFill>
          </p:spPr>
          <p:txBody>
            <a:bodyPr/>
            <a:lstStyle/>
            <a:p/>
          </p:txBody>
        </p:sp>
        <p:sp>
          <p:nvSpPr>
            <p:cNvPr id="79" name="rc79"/>
            <p:cNvSpPr/>
            <p:nvPr/>
          </p:nvSpPr>
          <p:spPr>
            <a:xfrm>
              <a:off x="5396033" y="3692128"/>
              <a:ext cx="203168" cy="993258"/>
            </a:xfrm>
            <a:prstGeom prst="rect">
              <a:avLst/>
            </a:prstGeom>
            <a:solidFill>
              <a:srgbClr val="80BD41">
                <a:alpha val="100000"/>
              </a:srgbClr>
            </a:solidFill>
          </p:spPr>
          <p:txBody>
            <a:bodyPr/>
            <a:lstStyle/>
            <a:p/>
          </p:txBody>
        </p:sp>
        <p:sp>
          <p:nvSpPr>
            <p:cNvPr id="80" name="rc80"/>
            <p:cNvSpPr/>
            <p:nvPr/>
          </p:nvSpPr>
          <p:spPr>
            <a:xfrm>
              <a:off x="5396033" y="3605751"/>
              <a:ext cx="203168" cy="53987"/>
            </a:xfrm>
            <a:prstGeom prst="rect">
              <a:avLst/>
            </a:prstGeom>
            <a:solidFill>
              <a:srgbClr val="0058AB">
                <a:alpha val="100000"/>
              </a:srgbClr>
            </a:solidFill>
          </p:spPr>
          <p:txBody>
            <a:bodyPr/>
            <a:lstStyle/>
            <a:p/>
          </p:txBody>
        </p:sp>
        <p:sp>
          <p:nvSpPr>
            <p:cNvPr id="81" name="rc81"/>
            <p:cNvSpPr/>
            <p:nvPr/>
          </p:nvSpPr>
          <p:spPr>
            <a:xfrm>
              <a:off x="5396033" y="3659739"/>
              <a:ext cx="203168" cy="32389"/>
            </a:xfrm>
            <a:prstGeom prst="rect">
              <a:avLst/>
            </a:prstGeom>
            <a:solidFill>
              <a:srgbClr val="1CABE2">
                <a:alpha val="100000"/>
              </a:srgbClr>
            </a:solidFill>
          </p:spPr>
          <p:txBody>
            <a:bodyPr/>
            <a:lstStyle/>
            <a:p/>
          </p:txBody>
        </p:sp>
        <p:sp>
          <p:nvSpPr>
            <p:cNvPr id="82" name="rc82"/>
            <p:cNvSpPr/>
            <p:nvPr/>
          </p:nvSpPr>
          <p:spPr>
            <a:xfrm>
              <a:off x="5621775" y="3693052"/>
              <a:ext cx="203168" cy="992335"/>
            </a:xfrm>
            <a:prstGeom prst="rect">
              <a:avLst/>
            </a:prstGeom>
            <a:solidFill>
              <a:srgbClr val="80BD41">
                <a:alpha val="100000"/>
              </a:srgbClr>
            </a:solidFill>
          </p:spPr>
          <p:txBody>
            <a:bodyPr/>
            <a:lstStyle/>
            <a:p/>
          </p:txBody>
        </p:sp>
        <p:sp>
          <p:nvSpPr>
            <p:cNvPr id="83" name="rc83"/>
            <p:cNvSpPr/>
            <p:nvPr/>
          </p:nvSpPr>
          <p:spPr>
            <a:xfrm>
              <a:off x="5621775" y="3618354"/>
              <a:ext cx="203168" cy="42674"/>
            </a:xfrm>
            <a:prstGeom prst="rect">
              <a:avLst/>
            </a:prstGeom>
            <a:solidFill>
              <a:srgbClr val="0058AB">
                <a:alpha val="100000"/>
              </a:srgbClr>
            </a:solidFill>
          </p:spPr>
          <p:txBody>
            <a:bodyPr/>
            <a:lstStyle/>
            <a:p/>
          </p:txBody>
        </p:sp>
        <p:sp>
          <p:nvSpPr>
            <p:cNvPr id="84" name="rc84"/>
            <p:cNvSpPr/>
            <p:nvPr/>
          </p:nvSpPr>
          <p:spPr>
            <a:xfrm>
              <a:off x="5621775" y="3661029"/>
              <a:ext cx="203168" cy="32023"/>
            </a:xfrm>
            <a:prstGeom prst="rect">
              <a:avLst/>
            </a:prstGeom>
            <a:solidFill>
              <a:srgbClr val="1CABE2">
                <a:alpha val="100000"/>
              </a:srgbClr>
            </a:solidFill>
          </p:spPr>
          <p:txBody>
            <a:bodyPr/>
            <a:lstStyle/>
            <a:p/>
          </p:txBody>
        </p:sp>
        <p:sp>
          <p:nvSpPr>
            <p:cNvPr id="85" name="rc85"/>
            <p:cNvSpPr/>
            <p:nvPr/>
          </p:nvSpPr>
          <p:spPr>
            <a:xfrm>
              <a:off x="5847518" y="3755982"/>
              <a:ext cx="203168" cy="929404"/>
            </a:xfrm>
            <a:prstGeom prst="rect">
              <a:avLst/>
            </a:prstGeom>
            <a:solidFill>
              <a:srgbClr val="80BD41">
                <a:alpha val="100000"/>
              </a:srgbClr>
            </a:solidFill>
          </p:spPr>
          <p:txBody>
            <a:bodyPr/>
            <a:lstStyle/>
            <a:p/>
          </p:txBody>
        </p:sp>
        <p:sp>
          <p:nvSpPr>
            <p:cNvPr id="86" name="rc86"/>
            <p:cNvSpPr/>
            <p:nvPr/>
          </p:nvSpPr>
          <p:spPr>
            <a:xfrm>
              <a:off x="5847518" y="3664062"/>
              <a:ext cx="203168" cy="61274"/>
            </a:xfrm>
            <a:prstGeom prst="rect">
              <a:avLst/>
            </a:prstGeom>
            <a:solidFill>
              <a:srgbClr val="0058AB">
                <a:alpha val="100000"/>
              </a:srgbClr>
            </a:solidFill>
          </p:spPr>
          <p:txBody>
            <a:bodyPr/>
            <a:lstStyle/>
            <a:p/>
          </p:txBody>
        </p:sp>
        <p:sp>
          <p:nvSpPr>
            <p:cNvPr id="87" name="rc87"/>
            <p:cNvSpPr/>
            <p:nvPr/>
          </p:nvSpPr>
          <p:spPr>
            <a:xfrm>
              <a:off x="5847518" y="3725336"/>
              <a:ext cx="203168" cy="30646"/>
            </a:xfrm>
            <a:prstGeom prst="rect">
              <a:avLst/>
            </a:prstGeom>
            <a:solidFill>
              <a:srgbClr val="1CABE2">
                <a:alpha val="100000"/>
              </a:srgbClr>
            </a:solidFill>
          </p:spPr>
          <p:txBody>
            <a:bodyPr/>
            <a:lstStyle/>
            <a:p/>
          </p:txBody>
        </p:sp>
        <p:sp>
          <p:nvSpPr>
            <p:cNvPr id="88" name="rc88"/>
            <p:cNvSpPr/>
            <p:nvPr/>
          </p:nvSpPr>
          <p:spPr>
            <a:xfrm>
              <a:off x="6073260" y="3774391"/>
              <a:ext cx="203168" cy="910995"/>
            </a:xfrm>
            <a:prstGeom prst="rect">
              <a:avLst/>
            </a:prstGeom>
            <a:solidFill>
              <a:srgbClr val="80BD41">
                <a:alpha val="100000"/>
              </a:srgbClr>
            </a:solidFill>
          </p:spPr>
          <p:txBody>
            <a:bodyPr/>
            <a:lstStyle/>
            <a:p/>
          </p:txBody>
        </p:sp>
        <p:sp>
          <p:nvSpPr>
            <p:cNvPr id="89" name="rc89"/>
            <p:cNvSpPr/>
            <p:nvPr/>
          </p:nvSpPr>
          <p:spPr>
            <a:xfrm>
              <a:off x="6073260" y="3661796"/>
              <a:ext cx="203168" cy="81879"/>
            </a:xfrm>
            <a:prstGeom prst="rect">
              <a:avLst/>
            </a:prstGeom>
            <a:solidFill>
              <a:srgbClr val="0058AB">
                <a:alpha val="100000"/>
              </a:srgbClr>
            </a:solidFill>
          </p:spPr>
          <p:txBody>
            <a:bodyPr/>
            <a:lstStyle/>
            <a:p/>
          </p:txBody>
        </p:sp>
        <p:sp>
          <p:nvSpPr>
            <p:cNvPr id="90" name="rc90"/>
            <p:cNvSpPr/>
            <p:nvPr/>
          </p:nvSpPr>
          <p:spPr>
            <a:xfrm>
              <a:off x="6073260" y="3743675"/>
              <a:ext cx="203168" cy="30715"/>
            </a:xfrm>
            <a:prstGeom prst="rect">
              <a:avLst/>
            </a:prstGeom>
            <a:solidFill>
              <a:srgbClr val="1CABE2">
                <a:alpha val="100000"/>
              </a:srgbClr>
            </a:solidFill>
          </p:spPr>
          <p:txBody>
            <a:bodyPr/>
            <a:lstStyle/>
            <a:p/>
          </p:txBody>
        </p:sp>
        <p:sp>
          <p:nvSpPr>
            <p:cNvPr id="91" name="rc91"/>
            <p:cNvSpPr/>
            <p:nvPr/>
          </p:nvSpPr>
          <p:spPr>
            <a:xfrm>
              <a:off x="6299002" y="3673737"/>
              <a:ext cx="203168" cy="1011650"/>
            </a:xfrm>
            <a:prstGeom prst="rect">
              <a:avLst/>
            </a:prstGeom>
            <a:solidFill>
              <a:srgbClr val="80BD41">
                <a:alpha val="100000"/>
              </a:srgbClr>
            </a:solidFill>
          </p:spPr>
          <p:txBody>
            <a:bodyPr/>
            <a:lstStyle/>
            <a:p/>
          </p:txBody>
        </p:sp>
        <p:sp>
          <p:nvSpPr>
            <p:cNvPr id="92" name="rc92"/>
            <p:cNvSpPr/>
            <p:nvPr/>
          </p:nvSpPr>
          <p:spPr>
            <a:xfrm>
              <a:off x="6299002" y="3573675"/>
              <a:ext cx="203168" cy="66696"/>
            </a:xfrm>
            <a:prstGeom prst="rect">
              <a:avLst/>
            </a:prstGeom>
            <a:solidFill>
              <a:srgbClr val="0058AB">
                <a:alpha val="100000"/>
              </a:srgbClr>
            </a:solidFill>
          </p:spPr>
          <p:txBody>
            <a:bodyPr/>
            <a:lstStyle/>
            <a:p/>
          </p:txBody>
        </p:sp>
        <p:sp>
          <p:nvSpPr>
            <p:cNvPr id="93" name="rc93"/>
            <p:cNvSpPr/>
            <p:nvPr/>
          </p:nvSpPr>
          <p:spPr>
            <a:xfrm>
              <a:off x="6299002" y="3640371"/>
              <a:ext cx="203168" cy="33365"/>
            </a:xfrm>
            <a:prstGeom prst="rect">
              <a:avLst/>
            </a:prstGeom>
            <a:solidFill>
              <a:srgbClr val="1CABE2">
                <a:alpha val="100000"/>
              </a:srgbClr>
            </a:solidFill>
          </p:spPr>
          <p:txBody>
            <a:bodyPr/>
            <a:lstStyle/>
            <a:p/>
          </p:txBody>
        </p:sp>
        <p:sp>
          <p:nvSpPr>
            <p:cNvPr id="94" name="rc94"/>
            <p:cNvSpPr/>
            <p:nvPr/>
          </p:nvSpPr>
          <p:spPr>
            <a:xfrm>
              <a:off x="6524745" y="3684789"/>
              <a:ext cx="203168" cy="1000597"/>
            </a:xfrm>
            <a:prstGeom prst="rect">
              <a:avLst/>
            </a:prstGeom>
            <a:solidFill>
              <a:srgbClr val="80BD41">
                <a:alpha val="100000"/>
              </a:srgbClr>
            </a:solidFill>
          </p:spPr>
          <p:txBody>
            <a:bodyPr/>
            <a:lstStyle/>
            <a:p/>
          </p:txBody>
        </p:sp>
        <p:sp>
          <p:nvSpPr>
            <p:cNvPr id="95" name="rc95"/>
            <p:cNvSpPr/>
            <p:nvPr/>
          </p:nvSpPr>
          <p:spPr>
            <a:xfrm>
              <a:off x="6524745" y="3597784"/>
              <a:ext cx="203168" cy="54371"/>
            </a:xfrm>
            <a:prstGeom prst="rect">
              <a:avLst/>
            </a:prstGeom>
            <a:solidFill>
              <a:srgbClr val="0058AB">
                <a:alpha val="100000"/>
              </a:srgbClr>
            </a:solidFill>
          </p:spPr>
          <p:txBody>
            <a:bodyPr/>
            <a:lstStyle/>
            <a:p/>
          </p:txBody>
        </p:sp>
        <p:sp>
          <p:nvSpPr>
            <p:cNvPr id="96" name="rc96"/>
            <p:cNvSpPr/>
            <p:nvPr/>
          </p:nvSpPr>
          <p:spPr>
            <a:xfrm>
              <a:off x="6524745" y="3652155"/>
              <a:ext cx="203168" cy="32633"/>
            </a:xfrm>
            <a:prstGeom prst="rect">
              <a:avLst/>
            </a:prstGeom>
            <a:solidFill>
              <a:srgbClr val="1CABE2">
                <a:alpha val="100000"/>
              </a:srgbClr>
            </a:solidFill>
          </p:spPr>
          <p:txBody>
            <a:bodyPr/>
            <a:lstStyle/>
            <a:p/>
          </p:txBody>
        </p:sp>
        <p:sp>
          <p:nvSpPr>
            <p:cNvPr id="97" name="rc97"/>
            <p:cNvSpPr/>
            <p:nvPr/>
          </p:nvSpPr>
          <p:spPr>
            <a:xfrm>
              <a:off x="6750487" y="3682453"/>
              <a:ext cx="203168" cy="1002933"/>
            </a:xfrm>
            <a:prstGeom prst="rect">
              <a:avLst/>
            </a:prstGeom>
            <a:solidFill>
              <a:srgbClr val="80BD41">
                <a:alpha val="100000"/>
              </a:srgbClr>
            </a:solidFill>
          </p:spPr>
          <p:txBody>
            <a:bodyPr/>
            <a:lstStyle/>
            <a:p/>
          </p:txBody>
        </p:sp>
        <p:sp>
          <p:nvSpPr>
            <p:cNvPr id="98" name="rc98"/>
            <p:cNvSpPr/>
            <p:nvPr/>
          </p:nvSpPr>
          <p:spPr>
            <a:xfrm>
              <a:off x="6750487" y="3618441"/>
              <a:ext cx="203168" cy="42674"/>
            </a:xfrm>
            <a:prstGeom prst="rect">
              <a:avLst/>
            </a:prstGeom>
            <a:solidFill>
              <a:srgbClr val="0058AB">
                <a:alpha val="100000"/>
              </a:srgbClr>
            </a:solidFill>
          </p:spPr>
          <p:txBody>
            <a:bodyPr/>
            <a:lstStyle/>
            <a:p/>
          </p:txBody>
        </p:sp>
        <p:sp>
          <p:nvSpPr>
            <p:cNvPr id="99" name="rc99"/>
            <p:cNvSpPr/>
            <p:nvPr/>
          </p:nvSpPr>
          <p:spPr>
            <a:xfrm>
              <a:off x="6750487" y="3661116"/>
              <a:ext cx="203168" cy="21337"/>
            </a:xfrm>
            <a:prstGeom prst="rect">
              <a:avLst/>
            </a:prstGeom>
            <a:solidFill>
              <a:srgbClr val="1CABE2">
                <a:alpha val="100000"/>
              </a:srgbClr>
            </a:solidFill>
          </p:spPr>
          <p:txBody>
            <a:bodyPr/>
            <a:lstStyle/>
            <a:p/>
          </p:txBody>
        </p:sp>
        <p:sp>
          <p:nvSpPr>
            <p:cNvPr id="100" name="rc100"/>
            <p:cNvSpPr/>
            <p:nvPr/>
          </p:nvSpPr>
          <p:spPr>
            <a:xfrm>
              <a:off x="6976229" y="3720961"/>
              <a:ext cx="203168" cy="964425"/>
            </a:xfrm>
            <a:prstGeom prst="rect">
              <a:avLst/>
            </a:prstGeom>
            <a:solidFill>
              <a:srgbClr val="80BD41">
                <a:alpha val="100000"/>
              </a:srgbClr>
            </a:solidFill>
          </p:spPr>
          <p:txBody>
            <a:bodyPr/>
            <a:lstStyle/>
            <a:p/>
          </p:txBody>
        </p:sp>
        <p:sp>
          <p:nvSpPr>
            <p:cNvPr id="101" name="rc101"/>
            <p:cNvSpPr/>
            <p:nvPr/>
          </p:nvSpPr>
          <p:spPr>
            <a:xfrm>
              <a:off x="6976229" y="3637094"/>
              <a:ext cx="203168" cy="31447"/>
            </a:xfrm>
            <a:prstGeom prst="rect">
              <a:avLst/>
            </a:prstGeom>
            <a:solidFill>
              <a:srgbClr val="0058AB">
                <a:alpha val="100000"/>
              </a:srgbClr>
            </a:solidFill>
          </p:spPr>
          <p:txBody>
            <a:bodyPr/>
            <a:lstStyle/>
            <a:p/>
          </p:txBody>
        </p:sp>
        <p:sp>
          <p:nvSpPr>
            <p:cNvPr id="102" name="rc102"/>
            <p:cNvSpPr/>
            <p:nvPr/>
          </p:nvSpPr>
          <p:spPr>
            <a:xfrm>
              <a:off x="6976229" y="3668542"/>
              <a:ext cx="203168" cy="52418"/>
            </a:xfrm>
            <a:prstGeom prst="rect">
              <a:avLst/>
            </a:prstGeom>
            <a:solidFill>
              <a:srgbClr val="1CABE2">
                <a:alpha val="100000"/>
              </a:srgbClr>
            </a:solidFill>
          </p:spPr>
          <p:txBody>
            <a:bodyPr/>
            <a:lstStyle/>
            <a:p/>
          </p:txBody>
        </p:sp>
        <p:sp>
          <p:nvSpPr>
            <p:cNvPr id="103" name="rc103"/>
            <p:cNvSpPr/>
            <p:nvPr/>
          </p:nvSpPr>
          <p:spPr>
            <a:xfrm>
              <a:off x="7201972" y="3654962"/>
              <a:ext cx="203168" cy="29100"/>
            </a:xfrm>
            <a:prstGeom prst="rect">
              <a:avLst/>
            </a:prstGeom>
            <a:solidFill>
              <a:srgbClr val="F26A21">
                <a:alpha val="100000"/>
              </a:srgbClr>
            </a:solidFill>
          </p:spPr>
          <p:txBody>
            <a:bodyPr/>
            <a:lstStyle/>
            <a:p/>
          </p:txBody>
        </p:sp>
        <p:sp>
          <p:nvSpPr>
            <p:cNvPr id="104" name="rc104"/>
            <p:cNvSpPr/>
            <p:nvPr/>
          </p:nvSpPr>
          <p:spPr>
            <a:xfrm>
              <a:off x="7201972" y="3684063"/>
              <a:ext cx="203168" cy="1001324"/>
            </a:xfrm>
            <a:prstGeom prst="rect">
              <a:avLst/>
            </a:prstGeom>
            <a:solidFill>
              <a:srgbClr val="FFC20E">
                <a:alpha val="100000"/>
              </a:srgbClr>
            </a:solidFill>
          </p:spPr>
          <p:txBody>
            <a:bodyPr/>
            <a:lstStyle/>
            <a:p/>
          </p:txBody>
        </p:sp>
        <p:sp>
          <p:nvSpPr>
            <p:cNvPr id="105" name="rc105"/>
            <p:cNvSpPr/>
            <p:nvPr/>
          </p:nvSpPr>
          <p:spPr>
            <a:xfrm>
              <a:off x="7427714" y="3673092"/>
              <a:ext cx="203168" cy="26928"/>
            </a:xfrm>
            <a:prstGeom prst="rect">
              <a:avLst/>
            </a:prstGeom>
            <a:solidFill>
              <a:srgbClr val="F26A21">
                <a:alpha val="100000"/>
              </a:srgbClr>
            </a:solidFill>
          </p:spPr>
          <p:txBody>
            <a:bodyPr/>
            <a:lstStyle/>
            <a:p/>
          </p:txBody>
        </p:sp>
        <p:sp>
          <p:nvSpPr>
            <p:cNvPr id="106" name="rc106"/>
            <p:cNvSpPr/>
            <p:nvPr/>
          </p:nvSpPr>
          <p:spPr>
            <a:xfrm>
              <a:off x="7427714" y="3700020"/>
              <a:ext cx="203168" cy="985366"/>
            </a:xfrm>
            <a:prstGeom prst="rect">
              <a:avLst/>
            </a:prstGeom>
            <a:solidFill>
              <a:srgbClr val="FFC20E">
                <a:alpha val="100000"/>
              </a:srgbClr>
            </a:solidFill>
          </p:spPr>
          <p:txBody>
            <a:bodyPr/>
            <a:lstStyle/>
            <a:p/>
          </p:txBody>
        </p:sp>
        <p:sp>
          <p:nvSpPr>
            <p:cNvPr id="107" name="rc107"/>
            <p:cNvSpPr/>
            <p:nvPr/>
          </p:nvSpPr>
          <p:spPr>
            <a:xfrm>
              <a:off x="7653457" y="3688537"/>
              <a:ext cx="203168" cy="24918"/>
            </a:xfrm>
            <a:prstGeom prst="rect">
              <a:avLst/>
            </a:prstGeom>
            <a:solidFill>
              <a:srgbClr val="F26A21">
                <a:alpha val="100000"/>
              </a:srgbClr>
            </a:solidFill>
          </p:spPr>
          <p:txBody>
            <a:bodyPr/>
            <a:lstStyle/>
            <a:p/>
          </p:txBody>
        </p:sp>
        <p:sp>
          <p:nvSpPr>
            <p:cNvPr id="108" name="rc108"/>
            <p:cNvSpPr/>
            <p:nvPr/>
          </p:nvSpPr>
          <p:spPr>
            <a:xfrm>
              <a:off x="7653457" y="3713455"/>
              <a:ext cx="203168" cy="971931"/>
            </a:xfrm>
            <a:prstGeom prst="rect">
              <a:avLst/>
            </a:prstGeom>
            <a:solidFill>
              <a:srgbClr val="FFC20E">
                <a:alpha val="100000"/>
              </a:srgbClr>
            </a:solidFill>
          </p:spPr>
          <p:txBody>
            <a:bodyPr/>
            <a:lstStyle/>
            <a:p/>
          </p:txBody>
        </p:sp>
        <p:sp>
          <p:nvSpPr>
            <p:cNvPr id="109" name="rc109"/>
            <p:cNvSpPr/>
            <p:nvPr/>
          </p:nvSpPr>
          <p:spPr>
            <a:xfrm>
              <a:off x="7879199" y="3704452"/>
              <a:ext cx="203168" cy="23058"/>
            </a:xfrm>
            <a:prstGeom prst="rect">
              <a:avLst/>
            </a:prstGeom>
            <a:solidFill>
              <a:srgbClr val="F26A21">
                <a:alpha val="100000"/>
              </a:srgbClr>
            </a:solidFill>
          </p:spPr>
          <p:txBody>
            <a:bodyPr/>
            <a:lstStyle/>
            <a:p/>
          </p:txBody>
        </p:sp>
        <p:sp>
          <p:nvSpPr>
            <p:cNvPr id="110" name="rc110"/>
            <p:cNvSpPr/>
            <p:nvPr/>
          </p:nvSpPr>
          <p:spPr>
            <a:xfrm>
              <a:off x="7879199" y="3727511"/>
              <a:ext cx="203168" cy="957875"/>
            </a:xfrm>
            <a:prstGeom prst="rect">
              <a:avLst/>
            </a:prstGeom>
            <a:solidFill>
              <a:srgbClr val="FFC20E">
                <a:alpha val="100000"/>
              </a:srgbClr>
            </a:solidFill>
          </p:spPr>
          <p:txBody>
            <a:bodyPr/>
            <a:lstStyle/>
            <a:p/>
          </p:txBody>
        </p:sp>
        <p:sp>
          <p:nvSpPr>
            <p:cNvPr id="111" name="rc111"/>
            <p:cNvSpPr/>
            <p:nvPr/>
          </p:nvSpPr>
          <p:spPr>
            <a:xfrm>
              <a:off x="8104941" y="3718363"/>
              <a:ext cx="203168" cy="21337"/>
            </a:xfrm>
            <a:prstGeom prst="rect">
              <a:avLst/>
            </a:prstGeom>
            <a:solidFill>
              <a:srgbClr val="F26A21">
                <a:alpha val="100000"/>
              </a:srgbClr>
            </a:solidFill>
          </p:spPr>
          <p:txBody>
            <a:bodyPr/>
            <a:lstStyle/>
            <a:p/>
          </p:txBody>
        </p:sp>
        <p:sp>
          <p:nvSpPr>
            <p:cNvPr id="112" name="rc112"/>
            <p:cNvSpPr/>
            <p:nvPr/>
          </p:nvSpPr>
          <p:spPr>
            <a:xfrm>
              <a:off x="8104941" y="3739701"/>
              <a:ext cx="203168" cy="945686"/>
            </a:xfrm>
            <a:prstGeom prst="rect">
              <a:avLst/>
            </a:prstGeom>
            <a:solidFill>
              <a:srgbClr val="FFC20E">
                <a:alpha val="100000"/>
              </a:srgbClr>
            </a:solidFill>
          </p:spPr>
          <p:txBody>
            <a:bodyPr/>
            <a:lstStyle/>
            <a:p/>
          </p:txBody>
        </p:sp>
        <p:sp>
          <p:nvSpPr>
            <p:cNvPr id="113" name="pl113"/>
            <p:cNvSpPr/>
            <p:nvPr/>
          </p:nvSpPr>
          <p:spPr>
            <a:xfrm>
              <a:off x="1434255" y="2123856"/>
              <a:ext cx="5643558" cy="184852"/>
            </a:xfrm>
            <a:custGeom>
              <a:avLst/>
              <a:pathLst>
                <a:path w="5643558" h="184852">
                  <a:moveTo>
                    <a:pt x="0" y="52815"/>
                  </a:moveTo>
                  <a:lnTo>
                    <a:pt x="225742" y="52815"/>
                  </a:lnTo>
                  <a:lnTo>
                    <a:pt x="451484" y="0"/>
                  </a:lnTo>
                  <a:lnTo>
                    <a:pt x="677227" y="26407"/>
                  </a:lnTo>
                  <a:lnTo>
                    <a:pt x="902969" y="52815"/>
                  </a:lnTo>
                  <a:lnTo>
                    <a:pt x="1128711" y="0"/>
                  </a:lnTo>
                  <a:lnTo>
                    <a:pt x="1354454" y="0"/>
                  </a:lnTo>
                  <a:lnTo>
                    <a:pt x="1580196" y="26407"/>
                  </a:lnTo>
                  <a:lnTo>
                    <a:pt x="1805938" y="0"/>
                  </a:lnTo>
                  <a:lnTo>
                    <a:pt x="2031681" y="26407"/>
                  </a:lnTo>
                  <a:lnTo>
                    <a:pt x="2257423" y="26407"/>
                  </a:lnTo>
                  <a:lnTo>
                    <a:pt x="2483165" y="26407"/>
                  </a:lnTo>
                  <a:lnTo>
                    <a:pt x="2708908" y="26407"/>
                  </a:lnTo>
                  <a:lnTo>
                    <a:pt x="2934650" y="26407"/>
                  </a:lnTo>
                  <a:lnTo>
                    <a:pt x="3160393" y="184852"/>
                  </a:lnTo>
                  <a:lnTo>
                    <a:pt x="3386135" y="105630"/>
                  </a:lnTo>
                  <a:lnTo>
                    <a:pt x="3611877" y="79222"/>
                  </a:lnTo>
                  <a:lnTo>
                    <a:pt x="3837620" y="26407"/>
                  </a:lnTo>
                  <a:lnTo>
                    <a:pt x="4063362" y="52815"/>
                  </a:lnTo>
                  <a:lnTo>
                    <a:pt x="4289104" y="26407"/>
                  </a:lnTo>
                  <a:lnTo>
                    <a:pt x="4514847" y="79222"/>
                  </a:lnTo>
                  <a:lnTo>
                    <a:pt x="4740589" y="132037"/>
                  </a:lnTo>
                  <a:lnTo>
                    <a:pt x="4966331" y="79222"/>
                  </a:lnTo>
                  <a:lnTo>
                    <a:pt x="5192074" y="52815"/>
                  </a:lnTo>
                  <a:lnTo>
                    <a:pt x="5417816" y="26407"/>
                  </a:lnTo>
                  <a:lnTo>
                    <a:pt x="5643558" y="0"/>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150264"/>
              <a:ext cx="5643558" cy="211260"/>
            </a:xfrm>
            <a:custGeom>
              <a:avLst/>
              <a:pathLst>
                <a:path w="5643558" h="211260">
                  <a:moveTo>
                    <a:pt x="0" y="79222"/>
                  </a:moveTo>
                  <a:lnTo>
                    <a:pt x="225742" y="52815"/>
                  </a:lnTo>
                  <a:lnTo>
                    <a:pt x="451484" y="79222"/>
                  </a:lnTo>
                  <a:lnTo>
                    <a:pt x="677227" y="0"/>
                  </a:lnTo>
                  <a:lnTo>
                    <a:pt x="902969" y="26407"/>
                  </a:lnTo>
                  <a:lnTo>
                    <a:pt x="1128711" y="0"/>
                  </a:lnTo>
                  <a:lnTo>
                    <a:pt x="1354454" y="26407"/>
                  </a:lnTo>
                  <a:lnTo>
                    <a:pt x="1580196" y="26407"/>
                  </a:lnTo>
                  <a:lnTo>
                    <a:pt x="1805938" y="26407"/>
                  </a:lnTo>
                  <a:lnTo>
                    <a:pt x="2031681" y="52815"/>
                  </a:lnTo>
                  <a:lnTo>
                    <a:pt x="2257423" y="52815"/>
                  </a:lnTo>
                  <a:lnTo>
                    <a:pt x="2483165" y="26407"/>
                  </a:lnTo>
                  <a:lnTo>
                    <a:pt x="2708908" y="26407"/>
                  </a:lnTo>
                  <a:lnTo>
                    <a:pt x="2934650" y="26407"/>
                  </a:lnTo>
                  <a:lnTo>
                    <a:pt x="3160393" y="211260"/>
                  </a:lnTo>
                  <a:lnTo>
                    <a:pt x="3386135" y="132037"/>
                  </a:lnTo>
                  <a:lnTo>
                    <a:pt x="3611877" y="105630"/>
                  </a:lnTo>
                  <a:lnTo>
                    <a:pt x="3837620" y="105630"/>
                  </a:lnTo>
                  <a:lnTo>
                    <a:pt x="4063362" y="105630"/>
                  </a:lnTo>
                  <a:lnTo>
                    <a:pt x="4289104" y="79222"/>
                  </a:lnTo>
                  <a:lnTo>
                    <a:pt x="4514847" y="132037"/>
                  </a:lnTo>
                  <a:lnTo>
                    <a:pt x="4740589" y="184852"/>
                  </a:lnTo>
                  <a:lnTo>
                    <a:pt x="4966331" y="132037"/>
                  </a:lnTo>
                  <a:lnTo>
                    <a:pt x="5192074" y="105630"/>
                  </a:lnTo>
                  <a:lnTo>
                    <a:pt x="5417816" y="52815"/>
                  </a:lnTo>
                  <a:lnTo>
                    <a:pt x="5643558" y="10563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249463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565503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8077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10651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332258"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55800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78374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365926"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249463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362335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752062"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5655031"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588077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106516"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633225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655800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678374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700948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7563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288472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20131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2871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Bulgaria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Bulgaria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Bulgaria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5918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7633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9347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61062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6775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08490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10204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299165"/>
              <a:ext cx="217589" cy="1751446"/>
            </a:xfrm>
            <a:prstGeom prst="rect">
              <a:avLst/>
            </a:prstGeom>
            <a:solidFill>
              <a:srgbClr val="0058AB">
                <a:alpha val="100000"/>
              </a:srgbClr>
            </a:solidFill>
          </p:spPr>
          <p:txBody>
            <a:bodyPr/>
            <a:lstStyle/>
            <a:p/>
          </p:txBody>
        </p:sp>
        <p:sp>
          <p:nvSpPr>
            <p:cNvPr id="41" name="rc41"/>
            <p:cNvSpPr/>
            <p:nvPr/>
          </p:nvSpPr>
          <p:spPr>
            <a:xfrm>
              <a:off x="1472058" y="3401382"/>
              <a:ext cx="217589" cy="1649229"/>
            </a:xfrm>
            <a:prstGeom prst="rect">
              <a:avLst/>
            </a:prstGeom>
            <a:solidFill>
              <a:srgbClr val="0058AB">
                <a:alpha val="100000"/>
              </a:srgbClr>
            </a:solidFill>
          </p:spPr>
          <p:txBody>
            <a:bodyPr/>
            <a:lstStyle/>
            <a:p/>
          </p:txBody>
        </p:sp>
        <p:sp>
          <p:nvSpPr>
            <p:cNvPr id="42" name="rc42"/>
            <p:cNvSpPr/>
            <p:nvPr/>
          </p:nvSpPr>
          <p:spPr>
            <a:xfrm>
              <a:off x="1713825" y="4073163"/>
              <a:ext cx="217589" cy="977448"/>
            </a:xfrm>
            <a:prstGeom prst="rect">
              <a:avLst/>
            </a:prstGeom>
            <a:solidFill>
              <a:srgbClr val="0058AB">
                <a:alpha val="100000"/>
              </a:srgbClr>
            </a:solidFill>
          </p:spPr>
          <p:txBody>
            <a:bodyPr/>
            <a:lstStyle/>
            <a:p/>
          </p:txBody>
        </p:sp>
        <p:sp>
          <p:nvSpPr>
            <p:cNvPr id="43" name="rc43"/>
            <p:cNvSpPr/>
            <p:nvPr/>
          </p:nvSpPr>
          <p:spPr>
            <a:xfrm>
              <a:off x="1955592" y="3728672"/>
              <a:ext cx="217589" cy="1321938"/>
            </a:xfrm>
            <a:prstGeom prst="rect">
              <a:avLst/>
            </a:prstGeom>
            <a:solidFill>
              <a:srgbClr val="0058AB">
                <a:alpha val="100000"/>
              </a:srgbClr>
            </a:solidFill>
          </p:spPr>
          <p:txBody>
            <a:bodyPr/>
            <a:lstStyle/>
            <a:p/>
          </p:txBody>
        </p:sp>
        <p:sp>
          <p:nvSpPr>
            <p:cNvPr id="44" name="rc44"/>
            <p:cNvSpPr/>
            <p:nvPr/>
          </p:nvSpPr>
          <p:spPr>
            <a:xfrm>
              <a:off x="2197358" y="3334548"/>
              <a:ext cx="217589" cy="1716063"/>
            </a:xfrm>
            <a:prstGeom prst="rect">
              <a:avLst/>
            </a:prstGeom>
            <a:solidFill>
              <a:srgbClr val="0058AB">
                <a:alpha val="100000"/>
              </a:srgbClr>
            </a:solidFill>
          </p:spPr>
          <p:txBody>
            <a:bodyPr/>
            <a:lstStyle/>
            <a:p/>
          </p:txBody>
        </p:sp>
        <p:sp>
          <p:nvSpPr>
            <p:cNvPr id="45" name="rc45"/>
            <p:cNvSpPr/>
            <p:nvPr/>
          </p:nvSpPr>
          <p:spPr>
            <a:xfrm>
              <a:off x="2439125" y="4000431"/>
              <a:ext cx="217589" cy="1050179"/>
            </a:xfrm>
            <a:prstGeom prst="rect">
              <a:avLst/>
            </a:prstGeom>
            <a:solidFill>
              <a:srgbClr val="0058AB">
                <a:alpha val="100000"/>
              </a:srgbClr>
            </a:solidFill>
          </p:spPr>
          <p:txBody>
            <a:bodyPr/>
            <a:lstStyle/>
            <a:p/>
          </p:txBody>
        </p:sp>
        <p:sp>
          <p:nvSpPr>
            <p:cNvPr id="46" name="rc46"/>
            <p:cNvSpPr/>
            <p:nvPr/>
          </p:nvSpPr>
          <p:spPr>
            <a:xfrm>
              <a:off x="2680891" y="3959152"/>
              <a:ext cx="217589" cy="1091459"/>
            </a:xfrm>
            <a:prstGeom prst="rect">
              <a:avLst/>
            </a:prstGeom>
            <a:solidFill>
              <a:srgbClr val="0058AB">
                <a:alpha val="100000"/>
              </a:srgbClr>
            </a:solidFill>
          </p:spPr>
          <p:txBody>
            <a:bodyPr/>
            <a:lstStyle/>
            <a:p/>
          </p:txBody>
        </p:sp>
        <p:sp>
          <p:nvSpPr>
            <p:cNvPr id="47" name="rc47"/>
            <p:cNvSpPr/>
            <p:nvPr/>
          </p:nvSpPr>
          <p:spPr>
            <a:xfrm>
              <a:off x="2922658" y="3566993"/>
              <a:ext cx="217589" cy="1483618"/>
            </a:xfrm>
            <a:prstGeom prst="rect">
              <a:avLst/>
            </a:prstGeom>
            <a:solidFill>
              <a:srgbClr val="0058AB">
                <a:alpha val="100000"/>
              </a:srgbClr>
            </a:solidFill>
          </p:spPr>
          <p:txBody>
            <a:bodyPr/>
            <a:lstStyle/>
            <a:p/>
          </p:txBody>
        </p:sp>
        <p:sp>
          <p:nvSpPr>
            <p:cNvPr id="48" name="rc48"/>
            <p:cNvSpPr/>
            <p:nvPr/>
          </p:nvSpPr>
          <p:spPr>
            <a:xfrm>
              <a:off x="3164425" y="3904603"/>
              <a:ext cx="217589" cy="1146008"/>
            </a:xfrm>
            <a:prstGeom prst="rect">
              <a:avLst/>
            </a:prstGeom>
            <a:solidFill>
              <a:srgbClr val="0058AB">
                <a:alpha val="100000"/>
              </a:srgbClr>
            </a:solidFill>
          </p:spPr>
          <p:txBody>
            <a:bodyPr/>
            <a:lstStyle/>
            <a:p/>
          </p:txBody>
        </p:sp>
        <p:sp>
          <p:nvSpPr>
            <p:cNvPr id="49" name="rc49"/>
            <p:cNvSpPr/>
            <p:nvPr/>
          </p:nvSpPr>
          <p:spPr>
            <a:xfrm>
              <a:off x="3406191" y="3466742"/>
              <a:ext cx="217589" cy="1583869"/>
            </a:xfrm>
            <a:prstGeom prst="rect">
              <a:avLst/>
            </a:prstGeom>
            <a:solidFill>
              <a:srgbClr val="0058AB">
                <a:alpha val="100000"/>
              </a:srgbClr>
            </a:solidFill>
          </p:spPr>
          <p:txBody>
            <a:bodyPr/>
            <a:lstStyle/>
            <a:p/>
          </p:txBody>
        </p:sp>
        <p:sp>
          <p:nvSpPr>
            <p:cNvPr id="50" name="rc50"/>
            <p:cNvSpPr/>
            <p:nvPr/>
          </p:nvSpPr>
          <p:spPr>
            <a:xfrm>
              <a:off x="3647958" y="3567484"/>
              <a:ext cx="217589" cy="1483127"/>
            </a:xfrm>
            <a:prstGeom prst="rect">
              <a:avLst/>
            </a:prstGeom>
            <a:solidFill>
              <a:srgbClr val="0058AB">
                <a:alpha val="100000"/>
              </a:srgbClr>
            </a:solidFill>
          </p:spPr>
          <p:txBody>
            <a:bodyPr/>
            <a:lstStyle/>
            <a:p/>
          </p:txBody>
        </p:sp>
        <p:sp>
          <p:nvSpPr>
            <p:cNvPr id="51" name="rc51"/>
            <p:cNvSpPr/>
            <p:nvPr/>
          </p:nvSpPr>
          <p:spPr>
            <a:xfrm>
              <a:off x="3889725" y="3658398"/>
              <a:ext cx="217589" cy="1392213"/>
            </a:xfrm>
            <a:prstGeom prst="rect">
              <a:avLst/>
            </a:prstGeom>
            <a:solidFill>
              <a:srgbClr val="0058AB">
                <a:alpha val="100000"/>
              </a:srgbClr>
            </a:solidFill>
          </p:spPr>
          <p:txBody>
            <a:bodyPr/>
            <a:lstStyle/>
            <a:p/>
          </p:txBody>
        </p:sp>
        <p:sp>
          <p:nvSpPr>
            <p:cNvPr id="52" name="rc52"/>
            <p:cNvSpPr/>
            <p:nvPr/>
          </p:nvSpPr>
          <p:spPr>
            <a:xfrm>
              <a:off x="4131491" y="3697221"/>
              <a:ext cx="217589" cy="1353390"/>
            </a:xfrm>
            <a:prstGeom prst="rect">
              <a:avLst/>
            </a:prstGeom>
            <a:solidFill>
              <a:srgbClr val="0058AB">
                <a:alpha val="100000"/>
              </a:srgbClr>
            </a:solidFill>
          </p:spPr>
          <p:txBody>
            <a:bodyPr/>
            <a:lstStyle/>
            <a:p/>
          </p:txBody>
        </p:sp>
        <p:sp>
          <p:nvSpPr>
            <p:cNvPr id="53" name="rc53"/>
            <p:cNvSpPr/>
            <p:nvPr/>
          </p:nvSpPr>
          <p:spPr>
            <a:xfrm>
              <a:off x="4373258" y="3747838"/>
              <a:ext cx="217589" cy="1302773"/>
            </a:xfrm>
            <a:prstGeom prst="rect">
              <a:avLst/>
            </a:prstGeom>
            <a:solidFill>
              <a:srgbClr val="0058AB">
                <a:alpha val="100000"/>
              </a:srgbClr>
            </a:solidFill>
          </p:spPr>
          <p:txBody>
            <a:bodyPr/>
            <a:lstStyle/>
            <a:p/>
          </p:txBody>
        </p:sp>
        <p:sp>
          <p:nvSpPr>
            <p:cNvPr id="54" name="rc54"/>
            <p:cNvSpPr/>
            <p:nvPr/>
          </p:nvSpPr>
          <p:spPr>
            <a:xfrm>
              <a:off x="4615025" y="1757558"/>
              <a:ext cx="217589" cy="3293053"/>
            </a:xfrm>
            <a:prstGeom prst="rect">
              <a:avLst/>
            </a:prstGeom>
            <a:solidFill>
              <a:srgbClr val="0058AB">
                <a:alpha val="100000"/>
              </a:srgbClr>
            </a:solidFill>
          </p:spPr>
          <p:txBody>
            <a:bodyPr/>
            <a:lstStyle/>
            <a:p/>
          </p:txBody>
        </p:sp>
        <p:sp>
          <p:nvSpPr>
            <p:cNvPr id="55" name="rc55"/>
            <p:cNvSpPr/>
            <p:nvPr/>
          </p:nvSpPr>
          <p:spPr>
            <a:xfrm>
              <a:off x="4856791" y="2796435"/>
              <a:ext cx="217589" cy="2254176"/>
            </a:xfrm>
            <a:prstGeom prst="rect">
              <a:avLst/>
            </a:prstGeom>
            <a:solidFill>
              <a:srgbClr val="0058AB">
                <a:alpha val="100000"/>
              </a:srgbClr>
            </a:solidFill>
          </p:spPr>
          <p:txBody>
            <a:bodyPr/>
            <a:lstStyle/>
            <a:p/>
          </p:txBody>
        </p:sp>
        <p:sp>
          <p:nvSpPr>
            <p:cNvPr id="56" name="rc56"/>
            <p:cNvSpPr/>
            <p:nvPr/>
          </p:nvSpPr>
          <p:spPr>
            <a:xfrm>
              <a:off x="5098558" y="3143874"/>
              <a:ext cx="217589" cy="1906737"/>
            </a:xfrm>
            <a:prstGeom prst="rect">
              <a:avLst/>
            </a:prstGeom>
            <a:solidFill>
              <a:srgbClr val="0058AB">
                <a:alpha val="100000"/>
              </a:srgbClr>
            </a:solidFill>
          </p:spPr>
          <p:txBody>
            <a:bodyPr/>
            <a:lstStyle/>
            <a:p/>
          </p:txBody>
        </p:sp>
        <p:sp>
          <p:nvSpPr>
            <p:cNvPr id="57" name="rc57"/>
            <p:cNvSpPr/>
            <p:nvPr/>
          </p:nvSpPr>
          <p:spPr>
            <a:xfrm>
              <a:off x="5340325" y="3800421"/>
              <a:ext cx="217589" cy="1250190"/>
            </a:xfrm>
            <a:prstGeom prst="rect">
              <a:avLst/>
            </a:prstGeom>
            <a:solidFill>
              <a:srgbClr val="0058AB">
                <a:alpha val="100000"/>
              </a:srgbClr>
            </a:solidFill>
          </p:spPr>
          <p:txBody>
            <a:bodyPr/>
            <a:lstStyle/>
            <a:p/>
          </p:txBody>
        </p:sp>
        <p:sp>
          <p:nvSpPr>
            <p:cNvPr id="58" name="rc58"/>
            <p:cNvSpPr/>
            <p:nvPr/>
          </p:nvSpPr>
          <p:spPr>
            <a:xfrm>
              <a:off x="5582091" y="3528661"/>
              <a:ext cx="217589" cy="1521949"/>
            </a:xfrm>
            <a:prstGeom prst="rect">
              <a:avLst/>
            </a:prstGeom>
            <a:solidFill>
              <a:srgbClr val="0058AB">
                <a:alpha val="100000"/>
              </a:srgbClr>
            </a:solidFill>
          </p:spPr>
          <p:txBody>
            <a:bodyPr/>
            <a:lstStyle/>
            <a:p/>
          </p:txBody>
        </p:sp>
        <p:sp>
          <p:nvSpPr>
            <p:cNvPr id="59" name="rc59"/>
            <p:cNvSpPr/>
            <p:nvPr/>
          </p:nvSpPr>
          <p:spPr>
            <a:xfrm>
              <a:off x="5823858" y="3847598"/>
              <a:ext cx="217589" cy="1203013"/>
            </a:xfrm>
            <a:prstGeom prst="rect">
              <a:avLst/>
            </a:prstGeom>
            <a:solidFill>
              <a:srgbClr val="0058AB">
                <a:alpha val="100000"/>
              </a:srgbClr>
            </a:solidFill>
          </p:spPr>
          <p:txBody>
            <a:bodyPr/>
            <a:lstStyle/>
            <a:p/>
          </p:txBody>
        </p:sp>
        <p:sp>
          <p:nvSpPr>
            <p:cNvPr id="60" name="rc60"/>
            <p:cNvSpPr/>
            <p:nvPr/>
          </p:nvSpPr>
          <p:spPr>
            <a:xfrm>
              <a:off x="6065625" y="3323245"/>
              <a:ext cx="217589" cy="1727366"/>
            </a:xfrm>
            <a:prstGeom prst="rect">
              <a:avLst/>
            </a:prstGeom>
            <a:solidFill>
              <a:srgbClr val="0058AB">
                <a:alpha val="100000"/>
              </a:srgbClr>
            </a:solidFill>
          </p:spPr>
          <p:txBody>
            <a:bodyPr/>
            <a:lstStyle/>
            <a:p/>
          </p:txBody>
        </p:sp>
        <p:sp>
          <p:nvSpPr>
            <p:cNvPr id="61" name="rc61"/>
            <p:cNvSpPr/>
            <p:nvPr/>
          </p:nvSpPr>
          <p:spPr>
            <a:xfrm>
              <a:off x="6307391" y="2742378"/>
              <a:ext cx="217589" cy="2308233"/>
            </a:xfrm>
            <a:prstGeom prst="rect">
              <a:avLst/>
            </a:prstGeom>
            <a:solidFill>
              <a:srgbClr val="0058AB">
                <a:alpha val="100000"/>
              </a:srgbClr>
            </a:solidFill>
          </p:spPr>
          <p:txBody>
            <a:bodyPr/>
            <a:lstStyle/>
            <a:p/>
          </p:txBody>
        </p:sp>
        <p:sp>
          <p:nvSpPr>
            <p:cNvPr id="62" name="rc62"/>
            <p:cNvSpPr/>
            <p:nvPr/>
          </p:nvSpPr>
          <p:spPr>
            <a:xfrm>
              <a:off x="6549158" y="3170411"/>
              <a:ext cx="217589" cy="1880200"/>
            </a:xfrm>
            <a:prstGeom prst="rect">
              <a:avLst/>
            </a:prstGeom>
            <a:solidFill>
              <a:srgbClr val="0058AB">
                <a:alpha val="100000"/>
              </a:srgbClr>
            </a:solidFill>
          </p:spPr>
          <p:txBody>
            <a:bodyPr/>
            <a:lstStyle/>
            <a:p/>
          </p:txBody>
        </p:sp>
        <p:sp>
          <p:nvSpPr>
            <p:cNvPr id="63" name="rc63"/>
            <p:cNvSpPr/>
            <p:nvPr/>
          </p:nvSpPr>
          <p:spPr>
            <a:xfrm>
              <a:off x="6790924" y="3517850"/>
              <a:ext cx="217589" cy="1532761"/>
            </a:xfrm>
            <a:prstGeom prst="rect">
              <a:avLst/>
            </a:prstGeom>
            <a:solidFill>
              <a:srgbClr val="0058AB">
                <a:alpha val="100000"/>
              </a:srgbClr>
            </a:solidFill>
          </p:spPr>
          <p:txBody>
            <a:bodyPr/>
            <a:lstStyle/>
            <a:p/>
          </p:txBody>
        </p:sp>
        <p:sp>
          <p:nvSpPr>
            <p:cNvPr id="64" name="rc64"/>
            <p:cNvSpPr/>
            <p:nvPr/>
          </p:nvSpPr>
          <p:spPr>
            <a:xfrm>
              <a:off x="7032691" y="3847598"/>
              <a:ext cx="217589" cy="1203013"/>
            </a:xfrm>
            <a:prstGeom prst="rect">
              <a:avLst/>
            </a:prstGeom>
            <a:solidFill>
              <a:srgbClr val="0058AB">
                <a:alpha val="100000"/>
              </a:srgbClr>
            </a:solidFill>
          </p:spPr>
          <p:txBody>
            <a:bodyPr/>
            <a:lstStyle/>
            <a:p/>
          </p:txBody>
        </p:sp>
        <p:sp>
          <p:nvSpPr>
            <p:cNvPr id="65" name="rc65"/>
            <p:cNvSpPr/>
            <p:nvPr/>
          </p:nvSpPr>
          <p:spPr>
            <a:xfrm>
              <a:off x="7274458" y="4164077"/>
              <a:ext cx="217589" cy="886534"/>
            </a:xfrm>
            <a:prstGeom prst="rect">
              <a:avLst/>
            </a:prstGeom>
            <a:solidFill>
              <a:srgbClr val="0058AB">
                <a:alpha val="100000"/>
              </a:srgbClr>
            </a:solidFill>
          </p:spPr>
          <p:txBody>
            <a:bodyPr/>
            <a:lstStyle/>
            <a:p/>
          </p:txBody>
        </p:sp>
        <p:sp>
          <p:nvSpPr>
            <p:cNvPr id="66" name="rc66"/>
            <p:cNvSpPr/>
            <p:nvPr/>
          </p:nvSpPr>
          <p:spPr>
            <a:xfrm>
              <a:off x="8483291" y="4449104"/>
              <a:ext cx="217589" cy="601506"/>
            </a:xfrm>
            <a:prstGeom prst="rect">
              <a:avLst/>
            </a:prstGeom>
            <a:solidFill>
              <a:srgbClr val="69DBFF">
                <a:alpha val="100000"/>
              </a:srgbClr>
            </a:solidFill>
          </p:spPr>
          <p:txBody>
            <a:bodyPr/>
            <a:lstStyle/>
            <a:p/>
          </p:txBody>
        </p:sp>
        <p:sp>
          <p:nvSpPr>
            <p:cNvPr id="67" name="pl67"/>
            <p:cNvSpPr/>
            <p:nvPr/>
          </p:nvSpPr>
          <p:spPr>
            <a:xfrm>
              <a:off x="6174420" y="3847598"/>
              <a:ext cx="2417666" cy="601506"/>
            </a:xfrm>
            <a:custGeom>
              <a:avLst/>
              <a:pathLst>
                <a:path w="2417666" h="601506">
                  <a:moveTo>
                    <a:pt x="0" y="0"/>
                  </a:moveTo>
                  <a:lnTo>
                    <a:pt x="241766" y="60150"/>
                  </a:lnTo>
                  <a:lnTo>
                    <a:pt x="483533" y="120301"/>
                  </a:lnTo>
                  <a:lnTo>
                    <a:pt x="725299" y="180452"/>
                  </a:lnTo>
                  <a:lnTo>
                    <a:pt x="967066" y="240602"/>
                  </a:lnTo>
                  <a:lnTo>
                    <a:pt x="1208833" y="300753"/>
                  </a:lnTo>
                  <a:lnTo>
                    <a:pt x="1450599" y="360904"/>
                  </a:lnTo>
                  <a:lnTo>
                    <a:pt x="1692366" y="421054"/>
                  </a:lnTo>
                  <a:lnTo>
                    <a:pt x="1934133" y="481205"/>
                  </a:lnTo>
                  <a:lnTo>
                    <a:pt x="2175899" y="541356"/>
                  </a:lnTo>
                  <a:lnTo>
                    <a:pt x="2417666" y="601506"/>
                  </a:lnTo>
                </a:path>
              </a:pathLst>
            </a:custGeom>
            <a:ln w="13550" cap="flat">
              <a:solidFill>
                <a:srgbClr val="000000">
                  <a:alpha val="100000"/>
                </a:srgbClr>
              </a:solidFill>
              <a:prstDash val="solid"/>
              <a:round/>
            </a:ln>
          </p:spPr>
          <p:txBody>
            <a:bodyPr/>
            <a:lstStyle/>
            <a:p/>
          </p:txBody>
        </p:sp>
        <p:sp>
          <p:nvSpPr>
            <p:cNvPr id="68" name="pt68"/>
            <p:cNvSpPr/>
            <p:nvPr/>
          </p:nvSpPr>
          <p:spPr>
            <a:xfrm>
              <a:off x="6149594" y="38227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3882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39430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0032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0633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1235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1836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2438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3039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3641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4242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1032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302747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2" name="tx82"/>
            <p:cNvSpPr/>
            <p:nvPr/>
          </p:nvSpPr>
          <p:spPr>
            <a:xfrm>
              <a:off x="508103" y="204461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55515" y="1330710"/>
              <a:ext cx="60201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Bulgaria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 lower than (ie. the country had achieved)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 below the annual IA2030 goal, bringing the 2030 goal within reach if progress is sustained.</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18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596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74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5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43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80996"/>
              <a:ext cx="239888" cy="1127024"/>
            </a:xfrm>
            <a:prstGeom prst="rect">
              <a:avLst/>
            </a:prstGeom>
            <a:solidFill>
              <a:srgbClr val="80BD41">
                <a:alpha val="100000"/>
              </a:srgbClr>
            </a:solidFill>
          </p:spPr>
          <p:txBody>
            <a:bodyPr/>
            <a:lstStyle/>
            <a:p/>
          </p:txBody>
        </p:sp>
        <p:sp>
          <p:nvSpPr>
            <p:cNvPr id="23" name="rc23"/>
            <p:cNvSpPr/>
            <p:nvPr/>
          </p:nvSpPr>
          <p:spPr>
            <a:xfrm>
              <a:off x="1296273" y="3121741"/>
              <a:ext cx="239888" cy="59255"/>
            </a:xfrm>
            <a:prstGeom prst="rect">
              <a:avLst/>
            </a:prstGeom>
            <a:solidFill>
              <a:srgbClr val="1CABE2">
                <a:alpha val="100000"/>
              </a:srgbClr>
            </a:solidFill>
          </p:spPr>
          <p:txBody>
            <a:bodyPr/>
            <a:lstStyle/>
            <a:p/>
          </p:txBody>
        </p:sp>
        <p:sp>
          <p:nvSpPr>
            <p:cNvPr id="24" name="rc24"/>
            <p:cNvSpPr/>
            <p:nvPr/>
          </p:nvSpPr>
          <p:spPr>
            <a:xfrm>
              <a:off x="1562816" y="3246577"/>
              <a:ext cx="239888" cy="1061444"/>
            </a:xfrm>
            <a:prstGeom prst="rect">
              <a:avLst/>
            </a:prstGeom>
            <a:solidFill>
              <a:srgbClr val="80BD41">
                <a:alpha val="100000"/>
              </a:srgbClr>
            </a:solidFill>
          </p:spPr>
          <p:txBody>
            <a:bodyPr/>
            <a:lstStyle/>
            <a:p/>
          </p:txBody>
        </p:sp>
        <p:sp>
          <p:nvSpPr>
            <p:cNvPr id="25" name="rc25"/>
            <p:cNvSpPr/>
            <p:nvPr/>
          </p:nvSpPr>
          <p:spPr>
            <a:xfrm>
              <a:off x="1562816" y="3190650"/>
              <a:ext cx="239888" cy="55926"/>
            </a:xfrm>
            <a:prstGeom prst="rect">
              <a:avLst/>
            </a:prstGeom>
            <a:solidFill>
              <a:srgbClr val="1CABE2">
                <a:alpha val="100000"/>
              </a:srgbClr>
            </a:solidFill>
          </p:spPr>
          <p:txBody>
            <a:bodyPr/>
            <a:lstStyle/>
            <a:p/>
          </p:txBody>
        </p:sp>
        <p:sp>
          <p:nvSpPr>
            <p:cNvPr id="26" name="rc26"/>
            <p:cNvSpPr/>
            <p:nvPr/>
          </p:nvSpPr>
          <p:spPr>
            <a:xfrm>
              <a:off x="1829360" y="3237589"/>
              <a:ext cx="239888" cy="1070432"/>
            </a:xfrm>
            <a:prstGeom prst="rect">
              <a:avLst/>
            </a:prstGeom>
            <a:solidFill>
              <a:srgbClr val="80BD41">
                <a:alpha val="100000"/>
              </a:srgbClr>
            </a:solidFill>
          </p:spPr>
          <p:txBody>
            <a:bodyPr/>
            <a:lstStyle/>
            <a:p/>
          </p:txBody>
        </p:sp>
        <p:sp>
          <p:nvSpPr>
            <p:cNvPr id="27" name="rc27"/>
            <p:cNvSpPr/>
            <p:nvPr/>
          </p:nvSpPr>
          <p:spPr>
            <a:xfrm>
              <a:off x="1829360" y="3204466"/>
              <a:ext cx="239888" cy="33123"/>
            </a:xfrm>
            <a:prstGeom prst="rect">
              <a:avLst/>
            </a:prstGeom>
            <a:solidFill>
              <a:srgbClr val="1CABE2">
                <a:alpha val="100000"/>
              </a:srgbClr>
            </a:solidFill>
          </p:spPr>
          <p:txBody>
            <a:bodyPr/>
            <a:lstStyle/>
            <a:p/>
          </p:txBody>
        </p:sp>
        <p:sp>
          <p:nvSpPr>
            <p:cNvPr id="28" name="rc28"/>
            <p:cNvSpPr/>
            <p:nvPr/>
          </p:nvSpPr>
          <p:spPr>
            <a:xfrm>
              <a:off x="2095903" y="3233261"/>
              <a:ext cx="239888" cy="1074759"/>
            </a:xfrm>
            <a:prstGeom prst="rect">
              <a:avLst/>
            </a:prstGeom>
            <a:solidFill>
              <a:srgbClr val="80BD41">
                <a:alpha val="100000"/>
              </a:srgbClr>
            </a:solidFill>
          </p:spPr>
          <p:txBody>
            <a:bodyPr/>
            <a:lstStyle/>
            <a:p/>
          </p:txBody>
        </p:sp>
        <p:sp>
          <p:nvSpPr>
            <p:cNvPr id="29" name="rc29"/>
            <p:cNvSpPr/>
            <p:nvPr/>
          </p:nvSpPr>
          <p:spPr>
            <a:xfrm>
              <a:off x="2095903" y="3188487"/>
              <a:ext cx="239888" cy="44774"/>
            </a:xfrm>
            <a:prstGeom prst="rect">
              <a:avLst/>
            </a:prstGeom>
            <a:solidFill>
              <a:srgbClr val="1CABE2">
                <a:alpha val="100000"/>
              </a:srgbClr>
            </a:solidFill>
          </p:spPr>
          <p:txBody>
            <a:bodyPr/>
            <a:lstStyle/>
            <a:p/>
          </p:txBody>
        </p:sp>
        <p:sp>
          <p:nvSpPr>
            <p:cNvPr id="30" name="rc30"/>
            <p:cNvSpPr/>
            <p:nvPr/>
          </p:nvSpPr>
          <p:spPr>
            <a:xfrm>
              <a:off x="2362446" y="3203800"/>
              <a:ext cx="239888" cy="1104221"/>
            </a:xfrm>
            <a:prstGeom prst="rect">
              <a:avLst/>
            </a:prstGeom>
            <a:solidFill>
              <a:srgbClr val="80BD41">
                <a:alpha val="100000"/>
              </a:srgbClr>
            </a:solidFill>
          </p:spPr>
          <p:txBody>
            <a:bodyPr/>
            <a:lstStyle/>
            <a:p/>
          </p:txBody>
        </p:sp>
        <p:sp>
          <p:nvSpPr>
            <p:cNvPr id="31" name="rc31"/>
            <p:cNvSpPr/>
            <p:nvPr/>
          </p:nvSpPr>
          <p:spPr>
            <a:xfrm>
              <a:off x="2362446" y="3145709"/>
              <a:ext cx="239888" cy="58090"/>
            </a:xfrm>
            <a:prstGeom prst="rect">
              <a:avLst/>
            </a:prstGeom>
            <a:solidFill>
              <a:srgbClr val="1CABE2">
                <a:alpha val="100000"/>
              </a:srgbClr>
            </a:solidFill>
          </p:spPr>
          <p:txBody>
            <a:bodyPr/>
            <a:lstStyle/>
            <a:p/>
          </p:txBody>
        </p:sp>
        <p:sp>
          <p:nvSpPr>
            <p:cNvPr id="32" name="rc32"/>
            <p:cNvSpPr/>
            <p:nvPr/>
          </p:nvSpPr>
          <p:spPr>
            <a:xfrm>
              <a:off x="2628989" y="3158026"/>
              <a:ext cx="239888" cy="1149994"/>
            </a:xfrm>
            <a:prstGeom prst="rect">
              <a:avLst/>
            </a:prstGeom>
            <a:solidFill>
              <a:srgbClr val="80BD41">
                <a:alpha val="100000"/>
              </a:srgbClr>
            </a:solidFill>
          </p:spPr>
          <p:txBody>
            <a:bodyPr/>
            <a:lstStyle/>
            <a:p/>
          </p:txBody>
        </p:sp>
        <p:sp>
          <p:nvSpPr>
            <p:cNvPr id="33" name="rc33"/>
            <p:cNvSpPr/>
            <p:nvPr/>
          </p:nvSpPr>
          <p:spPr>
            <a:xfrm>
              <a:off x="2628989" y="3122406"/>
              <a:ext cx="239888" cy="35620"/>
            </a:xfrm>
            <a:prstGeom prst="rect">
              <a:avLst/>
            </a:prstGeom>
            <a:solidFill>
              <a:srgbClr val="1CABE2">
                <a:alpha val="100000"/>
              </a:srgbClr>
            </a:solidFill>
          </p:spPr>
          <p:txBody>
            <a:bodyPr/>
            <a:lstStyle/>
            <a:p/>
          </p:txBody>
        </p:sp>
        <p:sp>
          <p:nvSpPr>
            <p:cNvPr id="34" name="rc34"/>
            <p:cNvSpPr/>
            <p:nvPr/>
          </p:nvSpPr>
          <p:spPr>
            <a:xfrm>
              <a:off x="2895532" y="3112752"/>
              <a:ext cx="239888" cy="1195268"/>
            </a:xfrm>
            <a:prstGeom prst="rect">
              <a:avLst/>
            </a:prstGeom>
            <a:solidFill>
              <a:srgbClr val="80BD41">
                <a:alpha val="100000"/>
              </a:srgbClr>
            </a:solidFill>
          </p:spPr>
          <p:txBody>
            <a:bodyPr/>
            <a:lstStyle/>
            <a:p/>
          </p:txBody>
        </p:sp>
        <p:sp>
          <p:nvSpPr>
            <p:cNvPr id="35" name="rc35"/>
            <p:cNvSpPr/>
            <p:nvPr/>
          </p:nvSpPr>
          <p:spPr>
            <a:xfrm>
              <a:off x="2895532" y="3075801"/>
              <a:ext cx="239888" cy="36951"/>
            </a:xfrm>
            <a:prstGeom prst="rect">
              <a:avLst/>
            </a:prstGeom>
            <a:solidFill>
              <a:srgbClr val="1CABE2">
                <a:alpha val="100000"/>
              </a:srgbClr>
            </a:solidFill>
          </p:spPr>
          <p:txBody>
            <a:bodyPr/>
            <a:lstStyle/>
            <a:p/>
          </p:txBody>
        </p:sp>
        <p:sp>
          <p:nvSpPr>
            <p:cNvPr id="36" name="rc36"/>
            <p:cNvSpPr/>
            <p:nvPr/>
          </p:nvSpPr>
          <p:spPr>
            <a:xfrm>
              <a:off x="3162075" y="3101933"/>
              <a:ext cx="239888" cy="1206088"/>
            </a:xfrm>
            <a:prstGeom prst="rect">
              <a:avLst/>
            </a:prstGeom>
            <a:solidFill>
              <a:srgbClr val="80BD41">
                <a:alpha val="100000"/>
              </a:srgbClr>
            </a:solidFill>
          </p:spPr>
          <p:txBody>
            <a:bodyPr/>
            <a:lstStyle/>
            <a:p/>
          </p:txBody>
        </p:sp>
        <p:sp>
          <p:nvSpPr>
            <p:cNvPr id="37" name="rc37"/>
            <p:cNvSpPr/>
            <p:nvPr/>
          </p:nvSpPr>
          <p:spPr>
            <a:xfrm>
              <a:off x="3162075" y="3051666"/>
              <a:ext cx="239888" cy="50267"/>
            </a:xfrm>
            <a:prstGeom prst="rect">
              <a:avLst/>
            </a:prstGeom>
            <a:solidFill>
              <a:srgbClr val="1CABE2">
                <a:alpha val="100000"/>
              </a:srgbClr>
            </a:solidFill>
          </p:spPr>
          <p:txBody>
            <a:bodyPr/>
            <a:lstStyle/>
            <a:p/>
          </p:txBody>
        </p:sp>
        <p:sp>
          <p:nvSpPr>
            <p:cNvPr id="38" name="rc38"/>
            <p:cNvSpPr/>
            <p:nvPr/>
          </p:nvSpPr>
          <p:spPr>
            <a:xfrm>
              <a:off x="3428618" y="3052997"/>
              <a:ext cx="239888" cy="1255023"/>
            </a:xfrm>
            <a:prstGeom prst="rect">
              <a:avLst/>
            </a:prstGeom>
            <a:solidFill>
              <a:srgbClr val="80BD41">
                <a:alpha val="100000"/>
              </a:srgbClr>
            </a:solidFill>
          </p:spPr>
          <p:txBody>
            <a:bodyPr/>
            <a:lstStyle/>
            <a:p/>
          </p:txBody>
        </p:sp>
        <p:sp>
          <p:nvSpPr>
            <p:cNvPr id="39" name="rc39"/>
            <p:cNvSpPr/>
            <p:nvPr/>
          </p:nvSpPr>
          <p:spPr>
            <a:xfrm>
              <a:off x="3428618" y="3014215"/>
              <a:ext cx="239888" cy="38782"/>
            </a:xfrm>
            <a:prstGeom prst="rect">
              <a:avLst/>
            </a:prstGeom>
            <a:solidFill>
              <a:srgbClr val="1CABE2">
                <a:alpha val="100000"/>
              </a:srgbClr>
            </a:solidFill>
          </p:spPr>
          <p:txBody>
            <a:bodyPr/>
            <a:lstStyle/>
            <a:p/>
          </p:txBody>
        </p:sp>
        <p:sp>
          <p:nvSpPr>
            <p:cNvPr id="40" name="rc40"/>
            <p:cNvSpPr/>
            <p:nvPr/>
          </p:nvSpPr>
          <p:spPr>
            <a:xfrm>
              <a:off x="3695161" y="3020373"/>
              <a:ext cx="239888" cy="1287647"/>
            </a:xfrm>
            <a:prstGeom prst="rect">
              <a:avLst/>
            </a:prstGeom>
            <a:solidFill>
              <a:srgbClr val="80BD41">
                <a:alpha val="100000"/>
              </a:srgbClr>
            </a:solidFill>
          </p:spPr>
          <p:txBody>
            <a:bodyPr/>
            <a:lstStyle/>
            <a:p/>
          </p:txBody>
        </p:sp>
        <p:sp>
          <p:nvSpPr>
            <p:cNvPr id="41" name="rc41"/>
            <p:cNvSpPr/>
            <p:nvPr/>
          </p:nvSpPr>
          <p:spPr>
            <a:xfrm>
              <a:off x="3695161" y="2966777"/>
              <a:ext cx="239888" cy="53596"/>
            </a:xfrm>
            <a:prstGeom prst="rect">
              <a:avLst/>
            </a:prstGeom>
            <a:solidFill>
              <a:srgbClr val="1CABE2">
                <a:alpha val="100000"/>
              </a:srgbClr>
            </a:solidFill>
          </p:spPr>
          <p:txBody>
            <a:bodyPr/>
            <a:lstStyle/>
            <a:p/>
          </p:txBody>
        </p:sp>
        <p:sp>
          <p:nvSpPr>
            <p:cNvPr id="42" name="rc42"/>
            <p:cNvSpPr/>
            <p:nvPr/>
          </p:nvSpPr>
          <p:spPr>
            <a:xfrm>
              <a:off x="3961705" y="3102266"/>
              <a:ext cx="239888" cy="1205755"/>
            </a:xfrm>
            <a:prstGeom prst="rect">
              <a:avLst/>
            </a:prstGeom>
            <a:solidFill>
              <a:srgbClr val="80BD41">
                <a:alpha val="100000"/>
              </a:srgbClr>
            </a:solidFill>
          </p:spPr>
          <p:txBody>
            <a:bodyPr/>
            <a:lstStyle/>
            <a:p/>
          </p:txBody>
        </p:sp>
        <p:sp>
          <p:nvSpPr>
            <p:cNvPr id="43" name="rc43"/>
            <p:cNvSpPr/>
            <p:nvPr/>
          </p:nvSpPr>
          <p:spPr>
            <a:xfrm>
              <a:off x="3961705" y="3051998"/>
              <a:ext cx="239888" cy="50267"/>
            </a:xfrm>
            <a:prstGeom prst="rect">
              <a:avLst/>
            </a:prstGeom>
            <a:solidFill>
              <a:srgbClr val="1CABE2">
                <a:alpha val="100000"/>
              </a:srgbClr>
            </a:solidFill>
          </p:spPr>
          <p:txBody>
            <a:bodyPr/>
            <a:lstStyle/>
            <a:p/>
          </p:txBody>
        </p:sp>
        <p:sp>
          <p:nvSpPr>
            <p:cNvPr id="44" name="rc44"/>
            <p:cNvSpPr/>
            <p:nvPr/>
          </p:nvSpPr>
          <p:spPr>
            <a:xfrm>
              <a:off x="4228248" y="3176336"/>
              <a:ext cx="239888" cy="1131685"/>
            </a:xfrm>
            <a:prstGeom prst="rect">
              <a:avLst/>
            </a:prstGeom>
            <a:solidFill>
              <a:srgbClr val="80BD41">
                <a:alpha val="100000"/>
              </a:srgbClr>
            </a:solidFill>
          </p:spPr>
          <p:txBody>
            <a:bodyPr/>
            <a:lstStyle/>
            <a:p/>
          </p:txBody>
        </p:sp>
        <p:sp>
          <p:nvSpPr>
            <p:cNvPr id="45" name="rc45"/>
            <p:cNvSpPr/>
            <p:nvPr/>
          </p:nvSpPr>
          <p:spPr>
            <a:xfrm>
              <a:off x="4228248" y="3129231"/>
              <a:ext cx="239888" cy="47105"/>
            </a:xfrm>
            <a:prstGeom prst="rect">
              <a:avLst/>
            </a:prstGeom>
            <a:solidFill>
              <a:srgbClr val="1CABE2">
                <a:alpha val="100000"/>
              </a:srgbClr>
            </a:solidFill>
          </p:spPr>
          <p:txBody>
            <a:bodyPr/>
            <a:lstStyle/>
            <a:p/>
          </p:txBody>
        </p:sp>
        <p:sp>
          <p:nvSpPr>
            <p:cNvPr id="46" name="rc46"/>
            <p:cNvSpPr/>
            <p:nvPr/>
          </p:nvSpPr>
          <p:spPr>
            <a:xfrm>
              <a:off x="4494791" y="3207961"/>
              <a:ext cx="239888" cy="1100060"/>
            </a:xfrm>
            <a:prstGeom prst="rect">
              <a:avLst/>
            </a:prstGeom>
            <a:solidFill>
              <a:srgbClr val="80BD41">
                <a:alpha val="100000"/>
              </a:srgbClr>
            </a:solidFill>
          </p:spPr>
          <p:txBody>
            <a:bodyPr/>
            <a:lstStyle/>
            <a:p/>
          </p:txBody>
        </p:sp>
        <p:sp>
          <p:nvSpPr>
            <p:cNvPr id="47" name="rc47"/>
            <p:cNvSpPr/>
            <p:nvPr/>
          </p:nvSpPr>
          <p:spPr>
            <a:xfrm>
              <a:off x="4494791" y="3162188"/>
              <a:ext cx="239888" cy="45773"/>
            </a:xfrm>
            <a:prstGeom prst="rect">
              <a:avLst/>
            </a:prstGeom>
            <a:solidFill>
              <a:srgbClr val="1CABE2">
                <a:alpha val="100000"/>
              </a:srgbClr>
            </a:solidFill>
          </p:spPr>
          <p:txBody>
            <a:bodyPr/>
            <a:lstStyle/>
            <a:p/>
          </p:txBody>
        </p:sp>
        <p:sp>
          <p:nvSpPr>
            <p:cNvPr id="48" name="rc48"/>
            <p:cNvSpPr/>
            <p:nvPr/>
          </p:nvSpPr>
          <p:spPr>
            <a:xfrm>
              <a:off x="4761334" y="3249074"/>
              <a:ext cx="239888" cy="1058947"/>
            </a:xfrm>
            <a:prstGeom prst="rect">
              <a:avLst/>
            </a:prstGeom>
            <a:solidFill>
              <a:srgbClr val="80BD41">
                <a:alpha val="100000"/>
              </a:srgbClr>
            </a:solidFill>
          </p:spPr>
          <p:txBody>
            <a:bodyPr/>
            <a:lstStyle/>
            <a:p/>
          </p:txBody>
        </p:sp>
        <p:sp>
          <p:nvSpPr>
            <p:cNvPr id="49" name="rc49"/>
            <p:cNvSpPr/>
            <p:nvPr/>
          </p:nvSpPr>
          <p:spPr>
            <a:xfrm>
              <a:off x="4761334" y="3204965"/>
              <a:ext cx="239888" cy="44108"/>
            </a:xfrm>
            <a:prstGeom prst="rect">
              <a:avLst/>
            </a:prstGeom>
            <a:solidFill>
              <a:srgbClr val="1CABE2">
                <a:alpha val="100000"/>
              </a:srgbClr>
            </a:solidFill>
          </p:spPr>
          <p:txBody>
            <a:bodyPr/>
            <a:lstStyle/>
            <a:p/>
          </p:txBody>
        </p:sp>
        <p:sp>
          <p:nvSpPr>
            <p:cNvPr id="50" name="rc50"/>
            <p:cNvSpPr/>
            <p:nvPr/>
          </p:nvSpPr>
          <p:spPr>
            <a:xfrm>
              <a:off x="5027877" y="3304168"/>
              <a:ext cx="239888" cy="1003852"/>
            </a:xfrm>
            <a:prstGeom prst="rect">
              <a:avLst/>
            </a:prstGeom>
            <a:solidFill>
              <a:srgbClr val="80BD41">
                <a:alpha val="100000"/>
              </a:srgbClr>
            </a:solidFill>
          </p:spPr>
          <p:txBody>
            <a:bodyPr/>
            <a:lstStyle/>
            <a:p/>
          </p:txBody>
        </p:sp>
        <p:sp>
          <p:nvSpPr>
            <p:cNvPr id="51" name="rc51"/>
            <p:cNvSpPr/>
            <p:nvPr/>
          </p:nvSpPr>
          <p:spPr>
            <a:xfrm>
              <a:off x="5027877" y="3192648"/>
              <a:ext cx="239888" cy="111520"/>
            </a:xfrm>
            <a:prstGeom prst="rect">
              <a:avLst/>
            </a:prstGeom>
            <a:solidFill>
              <a:srgbClr val="1CABE2">
                <a:alpha val="100000"/>
              </a:srgbClr>
            </a:solidFill>
          </p:spPr>
          <p:txBody>
            <a:bodyPr/>
            <a:lstStyle/>
            <a:p/>
          </p:txBody>
        </p:sp>
        <p:sp>
          <p:nvSpPr>
            <p:cNvPr id="52" name="rc52"/>
            <p:cNvSpPr/>
            <p:nvPr/>
          </p:nvSpPr>
          <p:spPr>
            <a:xfrm>
              <a:off x="5294420" y="3293682"/>
              <a:ext cx="239888" cy="1014339"/>
            </a:xfrm>
            <a:prstGeom prst="rect">
              <a:avLst/>
            </a:prstGeom>
            <a:solidFill>
              <a:srgbClr val="80BD41">
                <a:alpha val="100000"/>
              </a:srgbClr>
            </a:solidFill>
          </p:spPr>
          <p:txBody>
            <a:bodyPr/>
            <a:lstStyle/>
            <a:p/>
          </p:txBody>
        </p:sp>
        <p:sp>
          <p:nvSpPr>
            <p:cNvPr id="53" name="rc53"/>
            <p:cNvSpPr/>
            <p:nvPr/>
          </p:nvSpPr>
          <p:spPr>
            <a:xfrm>
              <a:off x="5294420" y="3217282"/>
              <a:ext cx="239888" cy="76400"/>
            </a:xfrm>
            <a:prstGeom prst="rect">
              <a:avLst/>
            </a:prstGeom>
            <a:solidFill>
              <a:srgbClr val="1CABE2">
                <a:alpha val="100000"/>
              </a:srgbClr>
            </a:solidFill>
          </p:spPr>
          <p:txBody>
            <a:bodyPr/>
            <a:lstStyle/>
            <a:p/>
          </p:txBody>
        </p:sp>
        <p:sp>
          <p:nvSpPr>
            <p:cNvPr id="54" name="rc54"/>
            <p:cNvSpPr/>
            <p:nvPr/>
          </p:nvSpPr>
          <p:spPr>
            <a:xfrm>
              <a:off x="5560963" y="3296345"/>
              <a:ext cx="239888" cy="1011675"/>
            </a:xfrm>
            <a:prstGeom prst="rect">
              <a:avLst/>
            </a:prstGeom>
            <a:solidFill>
              <a:srgbClr val="80BD41">
                <a:alpha val="100000"/>
              </a:srgbClr>
            </a:solidFill>
          </p:spPr>
          <p:txBody>
            <a:bodyPr/>
            <a:lstStyle/>
            <a:p/>
          </p:txBody>
        </p:sp>
        <p:sp>
          <p:nvSpPr>
            <p:cNvPr id="55" name="rc55"/>
            <p:cNvSpPr/>
            <p:nvPr/>
          </p:nvSpPr>
          <p:spPr>
            <a:xfrm>
              <a:off x="5560963" y="3231763"/>
              <a:ext cx="239888" cy="64582"/>
            </a:xfrm>
            <a:prstGeom prst="rect">
              <a:avLst/>
            </a:prstGeom>
            <a:solidFill>
              <a:srgbClr val="1CABE2">
                <a:alpha val="100000"/>
              </a:srgbClr>
            </a:solidFill>
          </p:spPr>
          <p:txBody>
            <a:bodyPr/>
            <a:lstStyle/>
            <a:p/>
          </p:txBody>
        </p:sp>
        <p:sp>
          <p:nvSpPr>
            <p:cNvPr id="56" name="rc56"/>
            <p:cNvSpPr/>
            <p:nvPr/>
          </p:nvSpPr>
          <p:spPr>
            <a:xfrm>
              <a:off x="5827506" y="3291851"/>
              <a:ext cx="239888" cy="1016169"/>
            </a:xfrm>
            <a:prstGeom prst="rect">
              <a:avLst/>
            </a:prstGeom>
            <a:solidFill>
              <a:srgbClr val="80BD41">
                <a:alpha val="100000"/>
              </a:srgbClr>
            </a:solidFill>
          </p:spPr>
          <p:txBody>
            <a:bodyPr/>
            <a:lstStyle/>
            <a:p/>
          </p:txBody>
        </p:sp>
        <p:sp>
          <p:nvSpPr>
            <p:cNvPr id="57" name="rc57"/>
            <p:cNvSpPr/>
            <p:nvPr/>
          </p:nvSpPr>
          <p:spPr>
            <a:xfrm>
              <a:off x="5827506" y="3249573"/>
              <a:ext cx="239888" cy="42277"/>
            </a:xfrm>
            <a:prstGeom prst="rect">
              <a:avLst/>
            </a:prstGeom>
            <a:solidFill>
              <a:srgbClr val="1CABE2">
                <a:alpha val="100000"/>
              </a:srgbClr>
            </a:solidFill>
          </p:spPr>
          <p:txBody>
            <a:bodyPr/>
            <a:lstStyle/>
            <a:p/>
          </p:txBody>
        </p:sp>
        <p:sp>
          <p:nvSpPr>
            <p:cNvPr id="58" name="rc58"/>
            <p:cNvSpPr/>
            <p:nvPr/>
          </p:nvSpPr>
          <p:spPr>
            <a:xfrm>
              <a:off x="6094049" y="3328636"/>
              <a:ext cx="239888" cy="979384"/>
            </a:xfrm>
            <a:prstGeom prst="rect">
              <a:avLst/>
            </a:prstGeom>
            <a:solidFill>
              <a:srgbClr val="80BD41">
                <a:alpha val="100000"/>
              </a:srgbClr>
            </a:solidFill>
          </p:spPr>
          <p:txBody>
            <a:bodyPr/>
            <a:lstStyle/>
            <a:p/>
          </p:txBody>
        </p:sp>
        <p:sp>
          <p:nvSpPr>
            <p:cNvPr id="59" name="rc59"/>
            <p:cNvSpPr/>
            <p:nvPr/>
          </p:nvSpPr>
          <p:spPr>
            <a:xfrm>
              <a:off x="6094049" y="3277037"/>
              <a:ext cx="239888" cy="51599"/>
            </a:xfrm>
            <a:prstGeom prst="rect">
              <a:avLst/>
            </a:prstGeom>
            <a:solidFill>
              <a:srgbClr val="1CABE2">
                <a:alpha val="100000"/>
              </a:srgbClr>
            </a:solidFill>
          </p:spPr>
          <p:txBody>
            <a:bodyPr/>
            <a:lstStyle/>
            <a:p/>
          </p:txBody>
        </p:sp>
        <p:sp>
          <p:nvSpPr>
            <p:cNvPr id="60" name="rc60"/>
            <p:cNvSpPr/>
            <p:nvPr/>
          </p:nvSpPr>
          <p:spPr>
            <a:xfrm>
              <a:off x="6360593" y="3329968"/>
              <a:ext cx="239888" cy="978053"/>
            </a:xfrm>
            <a:prstGeom prst="rect">
              <a:avLst/>
            </a:prstGeom>
            <a:solidFill>
              <a:srgbClr val="80BD41">
                <a:alpha val="100000"/>
              </a:srgbClr>
            </a:solidFill>
          </p:spPr>
          <p:txBody>
            <a:bodyPr/>
            <a:lstStyle/>
            <a:p/>
          </p:txBody>
        </p:sp>
        <p:sp>
          <p:nvSpPr>
            <p:cNvPr id="61" name="rc61"/>
            <p:cNvSpPr/>
            <p:nvPr/>
          </p:nvSpPr>
          <p:spPr>
            <a:xfrm>
              <a:off x="6360593" y="3289188"/>
              <a:ext cx="239888" cy="40779"/>
            </a:xfrm>
            <a:prstGeom prst="rect">
              <a:avLst/>
            </a:prstGeom>
            <a:solidFill>
              <a:srgbClr val="1CABE2">
                <a:alpha val="100000"/>
              </a:srgbClr>
            </a:solidFill>
          </p:spPr>
          <p:txBody>
            <a:bodyPr/>
            <a:lstStyle/>
            <a:p/>
          </p:txBody>
        </p:sp>
        <p:sp>
          <p:nvSpPr>
            <p:cNvPr id="62" name="rc62"/>
            <p:cNvSpPr/>
            <p:nvPr/>
          </p:nvSpPr>
          <p:spPr>
            <a:xfrm>
              <a:off x="6627136" y="3391388"/>
              <a:ext cx="239888" cy="916633"/>
            </a:xfrm>
            <a:prstGeom prst="rect">
              <a:avLst/>
            </a:prstGeom>
            <a:solidFill>
              <a:srgbClr val="80BD41">
                <a:alpha val="100000"/>
              </a:srgbClr>
            </a:solidFill>
          </p:spPr>
          <p:txBody>
            <a:bodyPr/>
            <a:lstStyle/>
            <a:p/>
          </p:txBody>
        </p:sp>
        <p:sp>
          <p:nvSpPr>
            <p:cNvPr id="63" name="rc63"/>
            <p:cNvSpPr/>
            <p:nvPr/>
          </p:nvSpPr>
          <p:spPr>
            <a:xfrm>
              <a:off x="6627136" y="3332798"/>
              <a:ext cx="239888" cy="58589"/>
            </a:xfrm>
            <a:prstGeom prst="rect">
              <a:avLst/>
            </a:prstGeom>
            <a:solidFill>
              <a:srgbClr val="1CABE2">
                <a:alpha val="100000"/>
              </a:srgbClr>
            </a:solidFill>
          </p:spPr>
          <p:txBody>
            <a:bodyPr/>
            <a:lstStyle/>
            <a:p/>
          </p:txBody>
        </p:sp>
        <p:sp>
          <p:nvSpPr>
            <p:cNvPr id="64" name="rc64"/>
            <p:cNvSpPr/>
            <p:nvPr/>
          </p:nvSpPr>
          <p:spPr>
            <a:xfrm>
              <a:off x="6893679" y="3408865"/>
              <a:ext cx="239888" cy="899156"/>
            </a:xfrm>
            <a:prstGeom prst="rect">
              <a:avLst/>
            </a:prstGeom>
            <a:solidFill>
              <a:srgbClr val="80BD41">
                <a:alpha val="100000"/>
              </a:srgbClr>
            </a:solidFill>
          </p:spPr>
          <p:txBody>
            <a:bodyPr/>
            <a:lstStyle/>
            <a:p/>
          </p:txBody>
        </p:sp>
        <p:sp>
          <p:nvSpPr>
            <p:cNvPr id="65" name="rc65"/>
            <p:cNvSpPr/>
            <p:nvPr/>
          </p:nvSpPr>
          <p:spPr>
            <a:xfrm>
              <a:off x="6893679" y="3330634"/>
              <a:ext cx="239888" cy="78230"/>
            </a:xfrm>
            <a:prstGeom prst="rect">
              <a:avLst/>
            </a:prstGeom>
            <a:solidFill>
              <a:srgbClr val="1CABE2">
                <a:alpha val="100000"/>
              </a:srgbClr>
            </a:solidFill>
          </p:spPr>
          <p:txBody>
            <a:bodyPr/>
            <a:lstStyle/>
            <a:p/>
          </p:txBody>
        </p:sp>
        <p:sp>
          <p:nvSpPr>
            <p:cNvPr id="66" name="rc66"/>
            <p:cNvSpPr/>
            <p:nvPr/>
          </p:nvSpPr>
          <p:spPr>
            <a:xfrm>
              <a:off x="7160222" y="3310161"/>
              <a:ext cx="239888" cy="997860"/>
            </a:xfrm>
            <a:prstGeom prst="rect">
              <a:avLst/>
            </a:prstGeom>
            <a:solidFill>
              <a:srgbClr val="80BD41">
                <a:alpha val="100000"/>
              </a:srgbClr>
            </a:solidFill>
          </p:spPr>
          <p:txBody>
            <a:bodyPr/>
            <a:lstStyle/>
            <a:p/>
          </p:txBody>
        </p:sp>
        <p:sp>
          <p:nvSpPr>
            <p:cNvPr id="67" name="rc67"/>
            <p:cNvSpPr/>
            <p:nvPr/>
          </p:nvSpPr>
          <p:spPr>
            <a:xfrm>
              <a:off x="7160222" y="3246411"/>
              <a:ext cx="239888" cy="63749"/>
            </a:xfrm>
            <a:prstGeom prst="rect">
              <a:avLst/>
            </a:prstGeom>
            <a:solidFill>
              <a:srgbClr val="1CABE2">
                <a:alpha val="100000"/>
              </a:srgbClr>
            </a:solidFill>
          </p:spPr>
          <p:txBody>
            <a:bodyPr/>
            <a:lstStyle/>
            <a:p/>
          </p:txBody>
        </p:sp>
        <p:sp>
          <p:nvSpPr>
            <p:cNvPr id="68" name="rc68"/>
            <p:cNvSpPr/>
            <p:nvPr/>
          </p:nvSpPr>
          <p:spPr>
            <a:xfrm>
              <a:off x="7426765" y="3321479"/>
              <a:ext cx="239888" cy="986542"/>
            </a:xfrm>
            <a:prstGeom prst="rect">
              <a:avLst/>
            </a:prstGeom>
            <a:solidFill>
              <a:srgbClr val="80BD41">
                <a:alpha val="100000"/>
              </a:srgbClr>
            </a:solidFill>
          </p:spPr>
          <p:txBody>
            <a:bodyPr/>
            <a:lstStyle/>
            <a:p/>
          </p:txBody>
        </p:sp>
        <p:sp>
          <p:nvSpPr>
            <p:cNvPr id="69" name="rc69"/>
            <p:cNvSpPr/>
            <p:nvPr/>
          </p:nvSpPr>
          <p:spPr>
            <a:xfrm>
              <a:off x="7426765" y="3269547"/>
              <a:ext cx="239888" cy="51932"/>
            </a:xfrm>
            <a:prstGeom prst="rect">
              <a:avLst/>
            </a:prstGeom>
            <a:solidFill>
              <a:srgbClr val="1CABE2">
                <a:alpha val="100000"/>
              </a:srgbClr>
            </a:solidFill>
          </p:spPr>
          <p:txBody>
            <a:bodyPr/>
            <a:lstStyle/>
            <a:p/>
          </p:txBody>
        </p:sp>
        <p:sp>
          <p:nvSpPr>
            <p:cNvPr id="70" name="rc70"/>
            <p:cNvSpPr/>
            <p:nvPr/>
          </p:nvSpPr>
          <p:spPr>
            <a:xfrm>
              <a:off x="7693308" y="3329968"/>
              <a:ext cx="239888" cy="978053"/>
            </a:xfrm>
            <a:prstGeom prst="rect">
              <a:avLst/>
            </a:prstGeom>
            <a:solidFill>
              <a:srgbClr val="80BD41">
                <a:alpha val="100000"/>
              </a:srgbClr>
            </a:solidFill>
          </p:spPr>
          <p:txBody>
            <a:bodyPr/>
            <a:lstStyle/>
            <a:p/>
          </p:txBody>
        </p:sp>
        <p:sp>
          <p:nvSpPr>
            <p:cNvPr id="71" name="rc71"/>
            <p:cNvSpPr/>
            <p:nvPr/>
          </p:nvSpPr>
          <p:spPr>
            <a:xfrm>
              <a:off x="7693308" y="3289188"/>
              <a:ext cx="239888" cy="40779"/>
            </a:xfrm>
            <a:prstGeom prst="rect">
              <a:avLst/>
            </a:prstGeom>
            <a:solidFill>
              <a:srgbClr val="1CABE2">
                <a:alpha val="100000"/>
              </a:srgbClr>
            </a:solidFill>
          </p:spPr>
          <p:txBody>
            <a:bodyPr/>
            <a:lstStyle/>
            <a:p/>
          </p:txBody>
        </p:sp>
        <p:sp>
          <p:nvSpPr>
            <p:cNvPr id="72" name="rc72"/>
            <p:cNvSpPr/>
            <p:nvPr/>
          </p:nvSpPr>
          <p:spPr>
            <a:xfrm>
              <a:off x="7959851" y="3337125"/>
              <a:ext cx="239888" cy="970895"/>
            </a:xfrm>
            <a:prstGeom prst="rect">
              <a:avLst/>
            </a:prstGeom>
            <a:solidFill>
              <a:srgbClr val="80BD41">
                <a:alpha val="100000"/>
              </a:srgbClr>
            </a:solidFill>
          </p:spPr>
          <p:txBody>
            <a:bodyPr/>
            <a:lstStyle/>
            <a:p/>
          </p:txBody>
        </p:sp>
        <p:sp>
          <p:nvSpPr>
            <p:cNvPr id="73" name="rc73"/>
            <p:cNvSpPr/>
            <p:nvPr/>
          </p:nvSpPr>
          <p:spPr>
            <a:xfrm>
              <a:off x="7959851" y="3307165"/>
              <a:ext cx="239888" cy="29960"/>
            </a:xfrm>
            <a:prstGeom prst="rect">
              <a:avLst/>
            </a:prstGeom>
            <a:solidFill>
              <a:srgbClr val="1CABE2">
                <a:alpha val="100000"/>
              </a:srgbClr>
            </a:solidFill>
          </p:spPr>
          <p:txBody>
            <a:bodyPr/>
            <a:lstStyle/>
            <a:p/>
          </p:txBody>
        </p:sp>
        <p:sp>
          <p:nvSpPr>
            <p:cNvPr id="74" name="pl74"/>
            <p:cNvSpPr/>
            <p:nvPr/>
          </p:nvSpPr>
          <p:spPr>
            <a:xfrm>
              <a:off x="1416218" y="2139730"/>
              <a:ext cx="6663577" cy="156474"/>
            </a:xfrm>
            <a:custGeom>
              <a:avLst/>
              <a:pathLst>
                <a:path w="6663577" h="156474">
                  <a:moveTo>
                    <a:pt x="0" y="44707"/>
                  </a:moveTo>
                  <a:lnTo>
                    <a:pt x="266543" y="44707"/>
                  </a:lnTo>
                  <a:lnTo>
                    <a:pt x="533086" y="0"/>
                  </a:lnTo>
                  <a:lnTo>
                    <a:pt x="799629" y="22353"/>
                  </a:lnTo>
                  <a:lnTo>
                    <a:pt x="1066172" y="44707"/>
                  </a:lnTo>
                  <a:lnTo>
                    <a:pt x="1332715" y="0"/>
                  </a:lnTo>
                  <a:lnTo>
                    <a:pt x="1599258" y="0"/>
                  </a:lnTo>
                  <a:lnTo>
                    <a:pt x="1865801" y="22353"/>
                  </a:lnTo>
                  <a:lnTo>
                    <a:pt x="2132344" y="0"/>
                  </a:lnTo>
                  <a:lnTo>
                    <a:pt x="2398888" y="22353"/>
                  </a:lnTo>
                  <a:lnTo>
                    <a:pt x="2665431" y="22353"/>
                  </a:lnTo>
                  <a:lnTo>
                    <a:pt x="2931974" y="22353"/>
                  </a:lnTo>
                  <a:lnTo>
                    <a:pt x="3198517" y="22353"/>
                  </a:lnTo>
                  <a:lnTo>
                    <a:pt x="3465060" y="22353"/>
                  </a:lnTo>
                  <a:lnTo>
                    <a:pt x="3731603" y="156474"/>
                  </a:lnTo>
                  <a:lnTo>
                    <a:pt x="3998146" y="89414"/>
                  </a:lnTo>
                  <a:lnTo>
                    <a:pt x="4264689" y="67060"/>
                  </a:lnTo>
                  <a:lnTo>
                    <a:pt x="4531233" y="22353"/>
                  </a:lnTo>
                  <a:lnTo>
                    <a:pt x="4797776" y="44707"/>
                  </a:lnTo>
                  <a:lnTo>
                    <a:pt x="5064319" y="22353"/>
                  </a:lnTo>
                  <a:lnTo>
                    <a:pt x="5330862" y="67060"/>
                  </a:lnTo>
                  <a:lnTo>
                    <a:pt x="5597405" y="111767"/>
                  </a:lnTo>
                  <a:lnTo>
                    <a:pt x="5863948" y="67060"/>
                  </a:lnTo>
                  <a:lnTo>
                    <a:pt x="6130491" y="44707"/>
                  </a:lnTo>
                  <a:lnTo>
                    <a:pt x="6397034" y="22353"/>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24790" y="29857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a:t>
              </a:r>
            </a:p>
          </p:txBody>
        </p:sp>
        <p:sp>
          <p:nvSpPr>
            <p:cNvPr id="87" name="tx87"/>
            <p:cNvSpPr/>
            <p:nvPr/>
          </p:nvSpPr>
          <p:spPr>
            <a:xfrm>
              <a:off x="2657505" y="29876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88" name="tx88"/>
            <p:cNvSpPr/>
            <p:nvPr/>
          </p:nvSpPr>
          <p:spPr>
            <a:xfrm>
              <a:off x="3990221" y="291651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9" name="tx89"/>
            <p:cNvSpPr/>
            <p:nvPr/>
          </p:nvSpPr>
          <p:spPr>
            <a:xfrm>
              <a:off x="5322937" y="3081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65.5</a:t>
              </a:r>
            </a:p>
          </p:txBody>
        </p:sp>
        <p:sp>
          <p:nvSpPr>
            <p:cNvPr id="90" name="tx90"/>
            <p:cNvSpPr/>
            <p:nvPr/>
          </p:nvSpPr>
          <p:spPr>
            <a:xfrm>
              <a:off x="6389109" y="3153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91" name="tx91"/>
            <p:cNvSpPr/>
            <p:nvPr/>
          </p:nvSpPr>
          <p:spPr>
            <a:xfrm>
              <a:off x="6655652" y="3196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2" name="tx92"/>
            <p:cNvSpPr/>
            <p:nvPr/>
          </p:nvSpPr>
          <p:spPr>
            <a:xfrm>
              <a:off x="6922195" y="3194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93" name="tx93"/>
            <p:cNvSpPr/>
            <p:nvPr/>
          </p:nvSpPr>
          <p:spPr>
            <a:xfrm>
              <a:off x="7188738" y="3110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63.8</a:t>
              </a:r>
            </a:p>
          </p:txBody>
        </p:sp>
        <p:sp>
          <p:nvSpPr>
            <p:cNvPr id="94" name="tx94"/>
            <p:cNvSpPr/>
            <p:nvPr/>
          </p:nvSpPr>
          <p:spPr>
            <a:xfrm>
              <a:off x="7455282" y="3133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62.4</a:t>
              </a:r>
            </a:p>
          </p:txBody>
        </p:sp>
        <p:sp>
          <p:nvSpPr>
            <p:cNvPr id="95" name="tx95"/>
            <p:cNvSpPr/>
            <p:nvPr/>
          </p:nvSpPr>
          <p:spPr>
            <a:xfrm>
              <a:off x="7721825" y="3153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96" name="tx96"/>
            <p:cNvSpPr/>
            <p:nvPr/>
          </p:nvSpPr>
          <p:spPr>
            <a:xfrm>
              <a:off x="7988368" y="3171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60.1</a:t>
              </a:r>
            </a:p>
          </p:txBody>
        </p:sp>
        <p:sp>
          <p:nvSpPr>
            <p:cNvPr id="97" name="pl97"/>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7094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09" name="tx109"/>
            <p:cNvSpPr/>
            <p:nvPr/>
          </p:nvSpPr>
          <p:spPr>
            <a:xfrm>
              <a:off x="1350915" y="31162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0" name="tx110"/>
            <p:cNvSpPr/>
            <p:nvPr/>
          </p:nvSpPr>
          <p:spPr>
            <a:xfrm>
              <a:off x="2657505" y="36979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69.1</a:t>
              </a:r>
            </a:p>
          </p:txBody>
        </p:sp>
        <p:sp>
          <p:nvSpPr>
            <p:cNvPr id="111" name="tx111"/>
            <p:cNvSpPr/>
            <p:nvPr/>
          </p:nvSpPr>
          <p:spPr>
            <a:xfrm>
              <a:off x="2683631" y="310631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2" name="tx112"/>
            <p:cNvSpPr/>
            <p:nvPr/>
          </p:nvSpPr>
          <p:spPr>
            <a:xfrm>
              <a:off x="3990221" y="36712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72.4</a:t>
              </a:r>
            </a:p>
          </p:txBody>
        </p:sp>
        <p:sp>
          <p:nvSpPr>
            <p:cNvPr id="113" name="tx113"/>
            <p:cNvSpPr/>
            <p:nvPr/>
          </p:nvSpPr>
          <p:spPr>
            <a:xfrm>
              <a:off x="4055523" y="3042038"/>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4" name="tx114"/>
            <p:cNvSpPr/>
            <p:nvPr/>
          </p:nvSpPr>
          <p:spPr>
            <a:xfrm>
              <a:off x="5322937" y="3765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a:t>
              </a:r>
            </a:p>
          </p:txBody>
        </p:sp>
        <p:sp>
          <p:nvSpPr>
            <p:cNvPr id="115" name="tx115"/>
            <p:cNvSpPr/>
            <p:nvPr/>
          </p:nvSpPr>
          <p:spPr>
            <a:xfrm>
              <a:off x="5349062" y="32204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6" name="tx116"/>
            <p:cNvSpPr/>
            <p:nvPr/>
          </p:nvSpPr>
          <p:spPr>
            <a:xfrm>
              <a:off x="6389109" y="37839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58.8</a:t>
              </a:r>
            </a:p>
          </p:txBody>
        </p:sp>
        <p:sp>
          <p:nvSpPr>
            <p:cNvPr id="117" name="tx117"/>
            <p:cNvSpPr/>
            <p:nvPr/>
          </p:nvSpPr>
          <p:spPr>
            <a:xfrm>
              <a:off x="6415235" y="32745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8" name="tx118"/>
            <p:cNvSpPr/>
            <p:nvPr/>
          </p:nvSpPr>
          <p:spPr>
            <a:xfrm>
              <a:off x="6655652" y="3814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19" name="tx119"/>
            <p:cNvSpPr/>
            <p:nvPr/>
          </p:nvSpPr>
          <p:spPr>
            <a:xfrm>
              <a:off x="6681778" y="33269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0" name="tx120"/>
            <p:cNvSpPr/>
            <p:nvPr/>
          </p:nvSpPr>
          <p:spPr>
            <a:xfrm>
              <a:off x="6961372" y="3823670"/>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1" name="tx121"/>
            <p:cNvSpPr/>
            <p:nvPr/>
          </p:nvSpPr>
          <p:spPr>
            <a:xfrm>
              <a:off x="6948321" y="333612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2" name="tx122"/>
            <p:cNvSpPr/>
            <p:nvPr/>
          </p:nvSpPr>
          <p:spPr>
            <a:xfrm>
              <a:off x="7227915" y="377404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23" name="tx123"/>
            <p:cNvSpPr/>
            <p:nvPr/>
          </p:nvSpPr>
          <p:spPr>
            <a:xfrm>
              <a:off x="7214864" y="32431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4" name="tx124"/>
            <p:cNvSpPr/>
            <p:nvPr/>
          </p:nvSpPr>
          <p:spPr>
            <a:xfrm>
              <a:off x="7455282" y="37796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59.3</a:t>
              </a:r>
            </a:p>
          </p:txBody>
        </p:sp>
        <p:sp>
          <p:nvSpPr>
            <p:cNvPr id="125" name="tx125"/>
            <p:cNvSpPr/>
            <p:nvPr/>
          </p:nvSpPr>
          <p:spPr>
            <a:xfrm>
              <a:off x="7481407" y="32604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6" name="tx126"/>
            <p:cNvSpPr/>
            <p:nvPr/>
          </p:nvSpPr>
          <p:spPr>
            <a:xfrm>
              <a:off x="7721825" y="37839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58.8</a:t>
              </a:r>
            </a:p>
          </p:txBody>
        </p:sp>
        <p:sp>
          <p:nvSpPr>
            <p:cNvPr id="127" name="tx127"/>
            <p:cNvSpPr/>
            <p:nvPr/>
          </p:nvSpPr>
          <p:spPr>
            <a:xfrm>
              <a:off x="7747950" y="32745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8" name="tx128"/>
            <p:cNvSpPr/>
            <p:nvPr/>
          </p:nvSpPr>
          <p:spPr>
            <a:xfrm>
              <a:off x="7988368" y="37874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58.3</a:t>
              </a:r>
            </a:p>
          </p:txBody>
        </p:sp>
        <p:sp>
          <p:nvSpPr>
            <p:cNvPr id="129" name="tx129"/>
            <p:cNvSpPr/>
            <p:nvPr/>
          </p:nvSpPr>
          <p:spPr>
            <a:xfrm>
              <a:off x="8014493" y="32870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236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914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82906"/>
              <a:ext cx="15099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Bulgaria, 2000-2025</a:t>
              </a:r>
            </a:p>
          </p:txBody>
        </p:sp>
        <p:sp>
          <p:nvSpPr>
            <p:cNvPr id="159" name="pl159"/>
            <p:cNvSpPr/>
            <p:nvPr/>
          </p:nvSpPr>
          <p:spPr>
            <a:xfrm>
              <a:off x="23704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186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6669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445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5927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410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311569" cy="129091"/>
            </a:xfrm>
            <a:prstGeom prst="rect">
              <a:avLst/>
            </a:prstGeom>
            <a:solidFill>
              <a:srgbClr val="80BD41">
                <a:alpha val="100000"/>
              </a:srgbClr>
            </a:solidFill>
          </p:spPr>
          <p:txBody>
            <a:bodyPr/>
            <a:lstStyle/>
            <a:p/>
          </p:txBody>
        </p:sp>
        <p:sp>
          <p:nvSpPr>
            <p:cNvPr id="170" name="rc170"/>
            <p:cNvSpPr/>
            <p:nvPr/>
          </p:nvSpPr>
          <p:spPr>
            <a:xfrm>
              <a:off x="7607843" y="5954972"/>
              <a:ext cx="263161" cy="129091"/>
            </a:xfrm>
            <a:prstGeom prst="rect">
              <a:avLst/>
            </a:prstGeom>
            <a:solidFill>
              <a:srgbClr val="1CABE2">
                <a:alpha val="100000"/>
              </a:srgbClr>
            </a:solidFill>
          </p:spPr>
          <p:txBody>
            <a:bodyPr/>
            <a:lstStyle/>
            <a:p/>
          </p:txBody>
        </p:sp>
        <p:sp>
          <p:nvSpPr>
            <p:cNvPr id="171" name="rc171"/>
            <p:cNvSpPr/>
            <p:nvPr/>
          </p:nvSpPr>
          <p:spPr>
            <a:xfrm>
              <a:off x="1296273" y="5793607"/>
              <a:ext cx="6311569" cy="129091"/>
            </a:xfrm>
            <a:prstGeom prst="rect">
              <a:avLst/>
            </a:prstGeom>
            <a:solidFill>
              <a:srgbClr val="80BD41">
                <a:alpha val="100000"/>
              </a:srgbClr>
            </a:solidFill>
          </p:spPr>
          <p:txBody>
            <a:bodyPr/>
            <a:lstStyle/>
            <a:p/>
          </p:txBody>
        </p:sp>
        <p:sp>
          <p:nvSpPr>
            <p:cNvPr id="172" name="rc172"/>
            <p:cNvSpPr/>
            <p:nvPr/>
          </p:nvSpPr>
          <p:spPr>
            <a:xfrm>
              <a:off x="7607843" y="5793607"/>
              <a:ext cx="263161" cy="129091"/>
            </a:xfrm>
            <a:prstGeom prst="rect">
              <a:avLst/>
            </a:prstGeom>
            <a:solidFill>
              <a:srgbClr val="1CABE2">
                <a:alpha val="100000"/>
              </a:srgbClr>
            </a:solidFill>
          </p:spPr>
          <p:txBody>
            <a:bodyPr/>
            <a:lstStyle/>
            <a:p/>
          </p:txBody>
        </p:sp>
        <p:sp>
          <p:nvSpPr>
            <p:cNvPr id="173" name="rc173"/>
            <p:cNvSpPr/>
            <p:nvPr/>
          </p:nvSpPr>
          <p:spPr>
            <a:xfrm>
              <a:off x="1296273" y="5632243"/>
              <a:ext cx="6265381" cy="129091"/>
            </a:xfrm>
            <a:prstGeom prst="rect">
              <a:avLst/>
            </a:prstGeom>
            <a:solidFill>
              <a:srgbClr val="80BD41">
                <a:alpha val="100000"/>
              </a:srgbClr>
            </a:solidFill>
          </p:spPr>
          <p:txBody>
            <a:bodyPr/>
            <a:lstStyle/>
            <a:p/>
          </p:txBody>
        </p:sp>
        <p:sp>
          <p:nvSpPr>
            <p:cNvPr id="174" name="rc174"/>
            <p:cNvSpPr/>
            <p:nvPr/>
          </p:nvSpPr>
          <p:spPr>
            <a:xfrm>
              <a:off x="7561655" y="5632243"/>
              <a:ext cx="193342" cy="129091"/>
            </a:xfrm>
            <a:prstGeom prst="rect">
              <a:avLst/>
            </a:prstGeom>
            <a:solidFill>
              <a:srgbClr val="1CABE2">
                <a:alpha val="100000"/>
              </a:srgbClr>
            </a:solidFill>
          </p:spPr>
          <p:txBody>
            <a:bodyPr/>
            <a:lstStyle/>
            <a:p/>
          </p:txBody>
        </p:sp>
        <p:sp>
          <p:nvSpPr>
            <p:cNvPr id="175" name="tx175"/>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76" name="tx176"/>
            <p:cNvSpPr/>
            <p:nvPr/>
          </p:nvSpPr>
          <p:spPr>
            <a:xfrm>
              <a:off x="808608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77" name="tx177"/>
            <p:cNvSpPr/>
            <p:nvPr/>
          </p:nvSpPr>
          <p:spPr>
            <a:xfrm>
              <a:off x="7965407"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60.1</a:t>
              </a:r>
            </a:p>
          </p:txBody>
        </p:sp>
        <p:sp>
          <p:nvSpPr>
            <p:cNvPr id="178" name="tx178"/>
            <p:cNvSpPr/>
            <p:nvPr/>
          </p:nvSpPr>
          <p:spPr>
            <a:xfrm>
              <a:off x="434656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58.8</a:t>
              </a:r>
            </a:p>
          </p:txBody>
        </p:sp>
        <p:sp>
          <p:nvSpPr>
            <p:cNvPr id="179" name="tx179"/>
            <p:cNvSpPr/>
            <p:nvPr/>
          </p:nvSpPr>
          <p:spPr>
            <a:xfrm>
              <a:off x="7664074"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0" name="tx180"/>
            <p:cNvSpPr/>
            <p:nvPr/>
          </p:nvSpPr>
          <p:spPr>
            <a:xfrm>
              <a:off x="434656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58.8</a:t>
              </a:r>
            </a:p>
          </p:txBody>
        </p:sp>
        <p:sp>
          <p:nvSpPr>
            <p:cNvPr id="181" name="tx181"/>
            <p:cNvSpPr/>
            <p:nvPr/>
          </p:nvSpPr>
          <p:spPr>
            <a:xfrm>
              <a:off x="766407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2" name="tx182"/>
            <p:cNvSpPr/>
            <p:nvPr/>
          </p:nvSpPr>
          <p:spPr>
            <a:xfrm>
              <a:off x="432347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58.3</a:t>
              </a:r>
            </a:p>
          </p:txBody>
        </p:sp>
        <p:sp>
          <p:nvSpPr>
            <p:cNvPr id="183" name="tx183"/>
            <p:cNvSpPr/>
            <p:nvPr/>
          </p:nvSpPr>
          <p:spPr>
            <a:xfrm>
              <a:off x="7582978"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6683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5150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6633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relatively constant within 1% compared to 2019 (96%).
The number of children vaccinated with DTP1 decreased 1%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Bulgaria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174970"/>
            </a:xfrm>
            <a:custGeom>
              <a:avLst/>
              <a:pathLst>
                <a:path w="3397293" h="174970">
                  <a:moveTo>
                    <a:pt x="0" y="65614"/>
                  </a:moveTo>
                  <a:lnTo>
                    <a:pt x="135891" y="43742"/>
                  </a:lnTo>
                  <a:lnTo>
                    <a:pt x="271783" y="65614"/>
                  </a:lnTo>
                  <a:lnTo>
                    <a:pt x="407675" y="0"/>
                  </a:lnTo>
                  <a:lnTo>
                    <a:pt x="543566" y="21871"/>
                  </a:lnTo>
                  <a:lnTo>
                    <a:pt x="679458" y="0"/>
                  </a:lnTo>
                  <a:lnTo>
                    <a:pt x="815350" y="21871"/>
                  </a:lnTo>
                  <a:lnTo>
                    <a:pt x="951242" y="21871"/>
                  </a:lnTo>
                  <a:lnTo>
                    <a:pt x="1087133" y="21871"/>
                  </a:lnTo>
                  <a:lnTo>
                    <a:pt x="1223025" y="43742"/>
                  </a:lnTo>
                  <a:lnTo>
                    <a:pt x="1358917" y="43742"/>
                  </a:lnTo>
                  <a:lnTo>
                    <a:pt x="1494809" y="21871"/>
                  </a:lnTo>
                  <a:lnTo>
                    <a:pt x="1630700" y="21871"/>
                  </a:lnTo>
                  <a:lnTo>
                    <a:pt x="1766592" y="21871"/>
                  </a:lnTo>
                  <a:lnTo>
                    <a:pt x="1902484" y="174970"/>
                  </a:lnTo>
                  <a:lnTo>
                    <a:pt x="2038375" y="109356"/>
                  </a:lnTo>
                  <a:lnTo>
                    <a:pt x="2174267" y="87485"/>
                  </a:lnTo>
                  <a:lnTo>
                    <a:pt x="2310159" y="87485"/>
                  </a:lnTo>
                  <a:lnTo>
                    <a:pt x="2446051" y="87485"/>
                  </a:lnTo>
                  <a:lnTo>
                    <a:pt x="2581942" y="65614"/>
                  </a:lnTo>
                  <a:lnTo>
                    <a:pt x="2717834" y="109356"/>
                  </a:lnTo>
                  <a:lnTo>
                    <a:pt x="2853726" y="153099"/>
                  </a:lnTo>
                  <a:lnTo>
                    <a:pt x="2989618" y="109356"/>
                  </a:lnTo>
                  <a:lnTo>
                    <a:pt x="3125509" y="87485"/>
                  </a:lnTo>
                  <a:lnTo>
                    <a:pt x="3261401" y="43742"/>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174970"/>
            </a:xfrm>
            <a:custGeom>
              <a:avLst/>
              <a:pathLst>
                <a:path w="3397293" h="174970">
                  <a:moveTo>
                    <a:pt x="0" y="65614"/>
                  </a:moveTo>
                  <a:lnTo>
                    <a:pt x="135891" y="43742"/>
                  </a:lnTo>
                  <a:lnTo>
                    <a:pt x="271783" y="65614"/>
                  </a:lnTo>
                  <a:lnTo>
                    <a:pt x="407675" y="0"/>
                  </a:lnTo>
                  <a:lnTo>
                    <a:pt x="543566" y="21871"/>
                  </a:lnTo>
                  <a:lnTo>
                    <a:pt x="679458" y="0"/>
                  </a:lnTo>
                  <a:lnTo>
                    <a:pt x="815350" y="21871"/>
                  </a:lnTo>
                  <a:lnTo>
                    <a:pt x="951242" y="21871"/>
                  </a:lnTo>
                  <a:lnTo>
                    <a:pt x="1087133" y="21871"/>
                  </a:lnTo>
                  <a:lnTo>
                    <a:pt x="1223025" y="43742"/>
                  </a:lnTo>
                  <a:lnTo>
                    <a:pt x="1358917" y="43742"/>
                  </a:lnTo>
                  <a:lnTo>
                    <a:pt x="1494809" y="21871"/>
                  </a:lnTo>
                  <a:lnTo>
                    <a:pt x="1630700" y="21871"/>
                  </a:lnTo>
                  <a:lnTo>
                    <a:pt x="1766592" y="21871"/>
                  </a:lnTo>
                  <a:lnTo>
                    <a:pt x="1902484" y="174970"/>
                  </a:lnTo>
                  <a:lnTo>
                    <a:pt x="2038375" y="109356"/>
                  </a:lnTo>
                  <a:lnTo>
                    <a:pt x="2174267" y="87485"/>
                  </a:lnTo>
                  <a:lnTo>
                    <a:pt x="2310159" y="87485"/>
                  </a:lnTo>
                  <a:lnTo>
                    <a:pt x="2446051" y="87485"/>
                  </a:lnTo>
                  <a:lnTo>
                    <a:pt x="2581942" y="65614"/>
                  </a:lnTo>
                  <a:lnTo>
                    <a:pt x="2717834" y="109356"/>
                  </a:lnTo>
                  <a:lnTo>
                    <a:pt x="2853726" y="153099"/>
                  </a:lnTo>
                  <a:lnTo>
                    <a:pt x="2989618" y="109356"/>
                  </a:lnTo>
                  <a:lnTo>
                    <a:pt x="3125509" y="87485"/>
                  </a:lnTo>
                  <a:lnTo>
                    <a:pt x="3261401" y="43742"/>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174970"/>
            </a:xfrm>
            <a:custGeom>
              <a:avLst/>
              <a:pathLst>
                <a:path w="3397293" h="174970">
                  <a:moveTo>
                    <a:pt x="0" y="65614"/>
                  </a:moveTo>
                  <a:lnTo>
                    <a:pt x="135891" y="43742"/>
                  </a:lnTo>
                  <a:lnTo>
                    <a:pt x="271783" y="65614"/>
                  </a:lnTo>
                  <a:lnTo>
                    <a:pt x="407675" y="0"/>
                  </a:lnTo>
                  <a:lnTo>
                    <a:pt x="543566" y="21871"/>
                  </a:lnTo>
                  <a:lnTo>
                    <a:pt x="679458" y="0"/>
                  </a:lnTo>
                  <a:lnTo>
                    <a:pt x="815350" y="21871"/>
                  </a:lnTo>
                  <a:lnTo>
                    <a:pt x="951242" y="21871"/>
                  </a:lnTo>
                  <a:lnTo>
                    <a:pt x="1087133" y="21871"/>
                  </a:lnTo>
                  <a:lnTo>
                    <a:pt x="1223025" y="43742"/>
                  </a:lnTo>
                  <a:lnTo>
                    <a:pt x="1358917" y="43742"/>
                  </a:lnTo>
                  <a:lnTo>
                    <a:pt x="1494809" y="21871"/>
                  </a:lnTo>
                  <a:lnTo>
                    <a:pt x="1630700" y="21871"/>
                  </a:lnTo>
                  <a:lnTo>
                    <a:pt x="1766592" y="21871"/>
                  </a:lnTo>
                  <a:lnTo>
                    <a:pt x="1902484" y="174970"/>
                  </a:lnTo>
                  <a:lnTo>
                    <a:pt x="2038375" y="109356"/>
                  </a:lnTo>
                  <a:lnTo>
                    <a:pt x="2174267" y="87485"/>
                  </a:lnTo>
                  <a:lnTo>
                    <a:pt x="2310159" y="87485"/>
                  </a:lnTo>
                  <a:lnTo>
                    <a:pt x="2446051" y="87485"/>
                  </a:lnTo>
                  <a:lnTo>
                    <a:pt x="2581942" y="65614"/>
                  </a:lnTo>
                  <a:lnTo>
                    <a:pt x="2717834" y="109356"/>
                  </a:lnTo>
                  <a:lnTo>
                    <a:pt x="2853726" y="153099"/>
                  </a:lnTo>
                  <a:lnTo>
                    <a:pt x="2989618" y="109356"/>
                  </a:lnTo>
                  <a:lnTo>
                    <a:pt x="3125509" y="87485"/>
                  </a:lnTo>
                  <a:lnTo>
                    <a:pt x="3261401" y="43742"/>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3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962980"/>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60" name="tx60"/>
            <p:cNvSpPr/>
            <p:nvPr/>
          </p:nvSpPr>
          <p:spPr>
            <a:xfrm>
              <a:off x="28244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8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61530" y="1405107"/>
              <a:ext cx="25161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Bulgaria,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13755"/>
              <a:ext cx="3397293" cy="680441"/>
            </a:xfrm>
            <a:custGeom>
              <a:avLst/>
              <a:pathLst>
                <a:path w="3397293" h="680441">
                  <a:moveTo>
                    <a:pt x="0" y="255165"/>
                  </a:moveTo>
                  <a:lnTo>
                    <a:pt x="135891" y="170110"/>
                  </a:lnTo>
                  <a:lnTo>
                    <a:pt x="271783" y="255165"/>
                  </a:lnTo>
                  <a:lnTo>
                    <a:pt x="407675" y="0"/>
                  </a:lnTo>
                  <a:lnTo>
                    <a:pt x="543566" y="85055"/>
                  </a:lnTo>
                  <a:lnTo>
                    <a:pt x="679458" y="0"/>
                  </a:lnTo>
                  <a:lnTo>
                    <a:pt x="815350" y="85055"/>
                  </a:lnTo>
                  <a:lnTo>
                    <a:pt x="951242" y="85055"/>
                  </a:lnTo>
                  <a:lnTo>
                    <a:pt x="1087133" y="85055"/>
                  </a:lnTo>
                  <a:lnTo>
                    <a:pt x="1223025" y="170110"/>
                  </a:lnTo>
                  <a:lnTo>
                    <a:pt x="1358917" y="170110"/>
                  </a:lnTo>
                  <a:lnTo>
                    <a:pt x="1494809" y="85055"/>
                  </a:lnTo>
                  <a:lnTo>
                    <a:pt x="1630700" y="85055"/>
                  </a:lnTo>
                  <a:lnTo>
                    <a:pt x="1766592" y="85055"/>
                  </a:lnTo>
                  <a:lnTo>
                    <a:pt x="1902484" y="680441"/>
                  </a:lnTo>
                  <a:lnTo>
                    <a:pt x="2038375" y="425276"/>
                  </a:lnTo>
                  <a:lnTo>
                    <a:pt x="2174267" y="340220"/>
                  </a:lnTo>
                  <a:lnTo>
                    <a:pt x="2310159" y="340220"/>
                  </a:lnTo>
                  <a:lnTo>
                    <a:pt x="2446051" y="340220"/>
                  </a:lnTo>
                  <a:lnTo>
                    <a:pt x="2581942" y="255165"/>
                  </a:lnTo>
                  <a:lnTo>
                    <a:pt x="2717834" y="425276"/>
                  </a:lnTo>
                  <a:lnTo>
                    <a:pt x="2853726" y="595386"/>
                  </a:lnTo>
                  <a:lnTo>
                    <a:pt x="2989618" y="425276"/>
                  </a:lnTo>
                  <a:lnTo>
                    <a:pt x="3125509" y="340220"/>
                  </a:lnTo>
                  <a:lnTo>
                    <a:pt x="3261401" y="170110"/>
                  </a:lnTo>
                  <a:lnTo>
                    <a:pt x="3397293" y="34022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1190773"/>
            </a:xfrm>
            <a:custGeom>
              <a:avLst/>
              <a:pathLst>
                <a:path w="3397293" h="1190773">
                  <a:moveTo>
                    <a:pt x="0" y="1190773"/>
                  </a:moveTo>
                  <a:lnTo>
                    <a:pt x="135891" y="1190773"/>
                  </a:lnTo>
                  <a:lnTo>
                    <a:pt x="271783" y="1190773"/>
                  </a:lnTo>
                  <a:lnTo>
                    <a:pt x="407675" y="1020662"/>
                  </a:lnTo>
                  <a:lnTo>
                    <a:pt x="543566" y="850552"/>
                  </a:lnTo>
                  <a:lnTo>
                    <a:pt x="679458" y="765497"/>
                  </a:lnTo>
                  <a:lnTo>
                    <a:pt x="815350" y="680441"/>
                  </a:lnTo>
                  <a:lnTo>
                    <a:pt x="951242" y="680441"/>
                  </a:lnTo>
                  <a:lnTo>
                    <a:pt x="1087133" y="425276"/>
                  </a:lnTo>
                  <a:lnTo>
                    <a:pt x="1223025" y="255165"/>
                  </a:lnTo>
                  <a:lnTo>
                    <a:pt x="1358917" y="255165"/>
                  </a:lnTo>
                  <a:lnTo>
                    <a:pt x="1494809" y="170110"/>
                  </a:lnTo>
                  <a:lnTo>
                    <a:pt x="1630700" y="170110"/>
                  </a:lnTo>
                  <a:lnTo>
                    <a:pt x="1766592" y="170110"/>
                  </a:lnTo>
                  <a:lnTo>
                    <a:pt x="1902484" y="170110"/>
                  </a:lnTo>
                  <a:lnTo>
                    <a:pt x="2038375" y="85055"/>
                  </a:lnTo>
                  <a:lnTo>
                    <a:pt x="2174267" y="0"/>
                  </a:lnTo>
                  <a:lnTo>
                    <a:pt x="2310159" y="0"/>
                  </a:lnTo>
                  <a:lnTo>
                    <a:pt x="2446051" y="0"/>
                  </a:lnTo>
                  <a:lnTo>
                    <a:pt x="2581942" y="0"/>
                  </a:lnTo>
                  <a:lnTo>
                    <a:pt x="2717834" y="255165"/>
                  </a:lnTo>
                  <a:lnTo>
                    <a:pt x="2853726" y="425276"/>
                  </a:lnTo>
                  <a:lnTo>
                    <a:pt x="2989618" y="85055"/>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13755"/>
              <a:ext cx="3397293" cy="935607"/>
            </a:xfrm>
            <a:custGeom>
              <a:avLst/>
              <a:pathLst>
                <a:path w="3397293" h="935607">
                  <a:moveTo>
                    <a:pt x="0" y="340220"/>
                  </a:moveTo>
                  <a:lnTo>
                    <a:pt x="135891" y="170110"/>
                  </a:lnTo>
                  <a:lnTo>
                    <a:pt x="271783" y="510331"/>
                  </a:lnTo>
                  <a:lnTo>
                    <a:pt x="407675" y="935607"/>
                  </a:lnTo>
                  <a:lnTo>
                    <a:pt x="543566" y="340220"/>
                  </a:lnTo>
                  <a:lnTo>
                    <a:pt x="679458" y="170110"/>
                  </a:lnTo>
                  <a:lnTo>
                    <a:pt x="815350" y="170110"/>
                  </a:lnTo>
                  <a:lnTo>
                    <a:pt x="951242" y="0"/>
                  </a:lnTo>
                  <a:lnTo>
                    <a:pt x="1087133" y="0"/>
                  </a:lnTo>
                  <a:lnTo>
                    <a:pt x="1223025" y="255165"/>
                  </a:lnTo>
                  <a:lnTo>
                    <a:pt x="1358917" y="340220"/>
                  </a:lnTo>
                  <a:lnTo>
                    <a:pt x="1494809" y="425276"/>
                  </a:lnTo>
                  <a:lnTo>
                    <a:pt x="1630700" y="170110"/>
                  </a:lnTo>
                  <a:lnTo>
                    <a:pt x="1766592" y="85055"/>
                  </a:lnTo>
                  <a:lnTo>
                    <a:pt x="1902484" y="680441"/>
                  </a:lnTo>
                  <a:lnTo>
                    <a:pt x="2038375" y="595386"/>
                  </a:lnTo>
                  <a:lnTo>
                    <a:pt x="2174267" y="765497"/>
                  </a:lnTo>
                  <a:lnTo>
                    <a:pt x="2310159" y="510331"/>
                  </a:lnTo>
                  <a:lnTo>
                    <a:pt x="2446051" y="340220"/>
                  </a:lnTo>
                  <a:lnTo>
                    <a:pt x="2581942" y="255165"/>
                  </a:lnTo>
                  <a:lnTo>
                    <a:pt x="2717834" y="595386"/>
                  </a:lnTo>
                  <a:lnTo>
                    <a:pt x="2853726" y="595386"/>
                  </a:lnTo>
                  <a:lnTo>
                    <a:pt x="2989618" y="510331"/>
                  </a:lnTo>
                  <a:lnTo>
                    <a:pt x="3125509" y="510331"/>
                  </a:lnTo>
                  <a:lnTo>
                    <a:pt x="3261401" y="765497"/>
                  </a:lnTo>
                  <a:lnTo>
                    <a:pt x="3397293" y="680441"/>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13755"/>
              <a:ext cx="3397293" cy="680441"/>
            </a:xfrm>
            <a:custGeom>
              <a:avLst/>
              <a:pathLst>
                <a:path w="3397293" h="680441">
                  <a:moveTo>
                    <a:pt x="0" y="255165"/>
                  </a:moveTo>
                  <a:lnTo>
                    <a:pt x="135891" y="170110"/>
                  </a:lnTo>
                  <a:lnTo>
                    <a:pt x="271783" y="255165"/>
                  </a:lnTo>
                  <a:lnTo>
                    <a:pt x="407675" y="0"/>
                  </a:lnTo>
                  <a:lnTo>
                    <a:pt x="543566" y="85055"/>
                  </a:lnTo>
                  <a:lnTo>
                    <a:pt x="679458" y="0"/>
                  </a:lnTo>
                  <a:lnTo>
                    <a:pt x="815350" y="85055"/>
                  </a:lnTo>
                  <a:lnTo>
                    <a:pt x="951242" y="85055"/>
                  </a:lnTo>
                  <a:lnTo>
                    <a:pt x="1087133" y="85055"/>
                  </a:lnTo>
                  <a:lnTo>
                    <a:pt x="1223025" y="170110"/>
                  </a:lnTo>
                  <a:lnTo>
                    <a:pt x="1358917" y="170110"/>
                  </a:lnTo>
                  <a:lnTo>
                    <a:pt x="1494809" y="85055"/>
                  </a:lnTo>
                  <a:lnTo>
                    <a:pt x="1630700" y="85055"/>
                  </a:lnTo>
                  <a:lnTo>
                    <a:pt x="1766592" y="85055"/>
                  </a:lnTo>
                  <a:lnTo>
                    <a:pt x="1902484" y="680441"/>
                  </a:lnTo>
                  <a:lnTo>
                    <a:pt x="2038375" y="425276"/>
                  </a:lnTo>
                  <a:lnTo>
                    <a:pt x="2174267" y="340220"/>
                  </a:lnTo>
                  <a:lnTo>
                    <a:pt x="2310159" y="340220"/>
                  </a:lnTo>
                  <a:lnTo>
                    <a:pt x="2446051" y="340220"/>
                  </a:lnTo>
                  <a:lnTo>
                    <a:pt x="2581942" y="255165"/>
                  </a:lnTo>
                  <a:lnTo>
                    <a:pt x="2717834" y="425276"/>
                  </a:lnTo>
                  <a:lnTo>
                    <a:pt x="2853726" y="595386"/>
                  </a:lnTo>
                  <a:lnTo>
                    <a:pt x="2989618" y="425276"/>
                  </a:lnTo>
                  <a:lnTo>
                    <a:pt x="3125509" y="340220"/>
                  </a:lnTo>
                  <a:lnTo>
                    <a:pt x="3261401" y="170110"/>
                  </a:lnTo>
                  <a:lnTo>
                    <a:pt x="3397293" y="34022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77667"/>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13755"/>
              <a:ext cx="3397293" cy="680441"/>
            </a:xfrm>
            <a:custGeom>
              <a:avLst/>
              <a:pathLst>
                <a:path w="3397293" h="680441">
                  <a:moveTo>
                    <a:pt x="0" y="255165"/>
                  </a:moveTo>
                  <a:lnTo>
                    <a:pt x="135891" y="170110"/>
                  </a:lnTo>
                  <a:lnTo>
                    <a:pt x="271783" y="255165"/>
                  </a:lnTo>
                  <a:lnTo>
                    <a:pt x="407675" y="0"/>
                  </a:lnTo>
                  <a:lnTo>
                    <a:pt x="543566" y="85055"/>
                  </a:lnTo>
                  <a:lnTo>
                    <a:pt x="679458" y="0"/>
                  </a:lnTo>
                  <a:lnTo>
                    <a:pt x="815350" y="85055"/>
                  </a:lnTo>
                  <a:lnTo>
                    <a:pt x="951242" y="85055"/>
                  </a:lnTo>
                  <a:lnTo>
                    <a:pt x="1087133" y="85055"/>
                  </a:lnTo>
                  <a:lnTo>
                    <a:pt x="1223025" y="170110"/>
                  </a:lnTo>
                  <a:lnTo>
                    <a:pt x="1358917" y="170110"/>
                  </a:lnTo>
                  <a:lnTo>
                    <a:pt x="1494809" y="85055"/>
                  </a:lnTo>
                  <a:lnTo>
                    <a:pt x="1630700" y="85055"/>
                  </a:lnTo>
                  <a:lnTo>
                    <a:pt x="1766592" y="85055"/>
                  </a:lnTo>
                  <a:lnTo>
                    <a:pt x="1902484" y="680441"/>
                  </a:lnTo>
                  <a:lnTo>
                    <a:pt x="2038375" y="425276"/>
                  </a:lnTo>
                  <a:lnTo>
                    <a:pt x="2174267" y="340220"/>
                  </a:lnTo>
                  <a:lnTo>
                    <a:pt x="2310159" y="340220"/>
                  </a:lnTo>
                  <a:lnTo>
                    <a:pt x="2446051" y="340220"/>
                  </a:lnTo>
                  <a:lnTo>
                    <a:pt x="2581942" y="255165"/>
                  </a:lnTo>
                  <a:lnTo>
                    <a:pt x="2717834" y="425276"/>
                  </a:lnTo>
                  <a:lnTo>
                    <a:pt x="2853726" y="595386"/>
                  </a:lnTo>
                  <a:lnTo>
                    <a:pt x="2989618" y="425276"/>
                  </a:lnTo>
                  <a:lnTo>
                    <a:pt x="3125509" y="340220"/>
                  </a:lnTo>
                  <a:lnTo>
                    <a:pt x="3261401" y="170110"/>
                  </a:lnTo>
                  <a:lnTo>
                    <a:pt x="3397293" y="340220"/>
                  </a:lnTo>
                </a:path>
              </a:pathLst>
            </a:custGeom>
            <a:ln w="27101" cap="flat">
              <a:solidFill>
                <a:srgbClr val="0058AB">
                  <a:alpha val="100000"/>
                </a:srgbClr>
              </a:solidFill>
              <a:prstDash val="solid"/>
              <a:round/>
            </a:ln>
          </p:spPr>
          <p:txBody>
            <a:bodyPr/>
            <a:lstStyle/>
            <a:p/>
          </p:txBody>
        </p:sp>
        <p:sp>
          <p:nvSpPr>
            <p:cNvPr id="95" name="tx95"/>
            <p:cNvSpPr/>
            <p:nvPr/>
          </p:nvSpPr>
          <p:spPr>
            <a:xfrm>
              <a:off x="5407519"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86977" y="24031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766436"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427845"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25513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40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364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69947" y="4962980"/>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123" name="tx123"/>
            <p:cNvSpPr/>
            <p:nvPr/>
          </p:nvSpPr>
          <p:spPr>
            <a:xfrm>
              <a:off x="71411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358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780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999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1217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6436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1654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390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36085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8826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4045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9263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87395"/>
              <a:ext cx="6521077" cy="114824"/>
            </a:xfrm>
            <a:prstGeom prst="rect">
              <a:avLst/>
            </a:prstGeom>
            <a:solidFill>
              <a:srgbClr val="1CABE2">
                <a:alpha val="80000"/>
              </a:srgbClr>
            </a:solidFill>
          </p:spPr>
          <p:txBody>
            <a:bodyPr/>
            <a:lstStyle/>
            <a:p/>
          </p:txBody>
        </p:sp>
        <p:sp>
          <p:nvSpPr>
            <p:cNvPr id="141" name="rc141"/>
            <p:cNvSpPr/>
            <p:nvPr/>
          </p:nvSpPr>
          <p:spPr>
            <a:xfrm>
              <a:off x="1317178" y="5743865"/>
              <a:ext cx="5588190" cy="114824"/>
            </a:xfrm>
            <a:prstGeom prst="rect">
              <a:avLst/>
            </a:prstGeom>
            <a:solidFill>
              <a:srgbClr val="1CABE2">
                <a:alpha val="80000"/>
              </a:srgbClr>
            </a:solidFill>
          </p:spPr>
          <p:txBody>
            <a:bodyPr/>
            <a:lstStyle/>
            <a:p/>
          </p:txBody>
        </p:sp>
        <p:sp>
          <p:nvSpPr>
            <p:cNvPr id="142" name="rc142"/>
            <p:cNvSpPr/>
            <p:nvPr/>
          </p:nvSpPr>
          <p:spPr>
            <a:xfrm>
              <a:off x="1317178" y="5600334"/>
              <a:ext cx="7321564" cy="114824"/>
            </a:xfrm>
            <a:prstGeom prst="rect">
              <a:avLst/>
            </a:prstGeom>
            <a:solidFill>
              <a:srgbClr val="1CABE2">
                <a:alpha val="80000"/>
              </a:srgbClr>
            </a:solidFill>
          </p:spPr>
          <p:txBody>
            <a:bodyPr/>
            <a:lstStyle/>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4894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8" name="tx148"/>
            <p:cNvSpPr/>
            <p:nvPr/>
          </p:nvSpPr>
          <p:spPr>
            <a:xfrm>
              <a:off x="401126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553310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50" name="tx150"/>
            <p:cNvSpPr/>
            <p:nvPr/>
          </p:nvSpPr>
          <p:spPr>
            <a:xfrm>
              <a:off x="705494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1" name="tx151"/>
            <p:cNvSpPr/>
            <p:nvPr/>
          </p:nvSpPr>
          <p:spPr>
            <a:xfrm>
              <a:off x="857678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2" name="tx15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3" name="tx15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4" name="tx15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Bulgaria (92%) was 7 percentage points higher than the global average (85%) and 5 percentage points higher than the average across all ECAR countries (87%).
National DTP3 coverage was 1 percentage point lower than in 2019 (93%).
This equates to 5,000 un- and undervaccinated children in 2025 compared to 4,000 un- and undervaccinated children in 2019.</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Bulgaria DTP3 coverage was 92% - this is 1 percentage point lower than in 2019 and higher than both the global and regional averages.</a:t>
            </a:r>
          </a:p>
        </p:txBody>
      </p:sp>
      <p:grpSp xmlns:pic="http://schemas.openxmlformats.org/drawingml/2006/picture">
        <p:nvGrpSpPr>
          <p:cNvPr id="157" name=""/>
          <p:cNvGrpSpPr/>
          <p:nvPr/>
        </p:nvGrpSpPr>
        <p:grpSpPr>
          <a:xfrm>
            <a:off x="292608" y="1005840"/>
            <a:ext cx="8595360" cy="28575"/>
            <a:chOff x="292608" y="1005840"/>
            <a:chExt cx="8595360" cy="28575"/>
          </a:xfrm>
        </p:grpSpPr>
        <p:sp>
          <p:nvSpPr>
            <p:cNvPr id="1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Bulgaria ranked number 12 out of 21 countries for lowest DTP3 coverage (based on tied ranks).
Bulgaria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Bulgaria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20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2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24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21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123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51766"/>
              <a:ext cx="239888" cy="1060242"/>
            </a:xfrm>
            <a:prstGeom prst="rect">
              <a:avLst/>
            </a:prstGeom>
            <a:solidFill>
              <a:srgbClr val="80BD41">
                <a:alpha val="100000"/>
              </a:srgbClr>
            </a:solidFill>
          </p:spPr>
          <p:txBody>
            <a:bodyPr/>
            <a:lstStyle/>
            <a:p/>
          </p:txBody>
        </p:sp>
        <p:sp>
          <p:nvSpPr>
            <p:cNvPr id="23" name="rc23"/>
            <p:cNvSpPr/>
            <p:nvPr/>
          </p:nvSpPr>
          <p:spPr>
            <a:xfrm>
              <a:off x="1296273" y="3071944"/>
              <a:ext cx="239888" cy="79822"/>
            </a:xfrm>
            <a:prstGeom prst="rect">
              <a:avLst/>
            </a:prstGeom>
            <a:solidFill>
              <a:srgbClr val="1CABE2">
                <a:alpha val="100000"/>
              </a:srgbClr>
            </a:solidFill>
          </p:spPr>
          <p:txBody>
            <a:bodyPr/>
            <a:lstStyle/>
            <a:p/>
          </p:txBody>
        </p:sp>
        <p:sp>
          <p:nvSpPr>
            <p:cNvPr id="24" name="rc24"/>
            <p:cNvSpPr/>
            <p:nvPr/>
          </p:nvSpPr>
          <p:spPr>
            <a:xfrm>
              <a:off x="1562816" y="3202635"/>
              <a:ext cx="239888" cy="1009374"/>
            </a:xfrm>
            <a:prstGeom prst="rect">
              <a:avLst/>
            </a:prstGeom>
            <a:solidFill>
              <a:srgbClr val="80BD41">
                <a:alpha val="100000"/>
              </a:srgbClr>
            </a:solidFill>
          </p:spPr>
          <p:txBody>
            <a:bodyPr/>
            <a:lstStyle/>
            <a:p/>
          </p:txBody>
        </p:sp>
        <p:sp>
          <p:nvSpPr>
            <p:cNvPr id="25" name="rc25"/>
            <p:cNvSpPr/>
            <p:nvPr/>
          </p:nvSpPr>
          <p:spPr>
            <a:xfrm>
              <a:off x="1562816" y="3138169"/>
              <a:ext cx="239888" cy="64465"/>
            </a:xfrm>
            <a:prstGeom prst="rect">
              <a:avLst/>
            </a:prstGeom>
            <a:solidFill>
              <a:srgbClr val="1CABE2">
                <a:alpha val="100000"/>
              </a:srgbClr>
            </a:solidFill>
          </p:spPr>
          <p:txBody>
            <a:bodyPr/>
            <a:lstStyle/>
            <a:p/>
          </p:txBody>
        </p:sp>
        <p:sp>
          <p:nvSpPr>
            <p:cNvPr id="26" name="rc26"/>
            <p:cNvSpPr/>
            <p:nvPr/>
          </p:nvSpPr>
          <p:spPr>
            <a:xfrm>
              <a:off x="1829360" y="3225670"/>
              <a:ext cx="239888" cy="986339"/>
            </a:xfrm>
            <a:prstGeom prst="rect">
              <a:avLst/>
            </a:prstGeom>
            <a:solidFill>
              <a:srgbClr val="80BD41">
                <a:alpha val="100000"/>
              </a:srgbClr>
            </a:solidFill>
          </p:spPr>
          <p:txBody>
            <a:bodyPr/>
            <a:lstStyle/>
            <a:p/>
          </p:txBody>
        </p:sp>
        <p:sp>
          <p:nvSpPr>
            <p:cNvPr id="27" name="rc27"/>
            <p:cNvSpPr/>
            <p:nvPr/>
          </p:nvSpPr>
          <p:spPr>
            <a:xfrm>
              <a:off x="1829360" y="3151446"/>
              <a:ext cx="239888" cy="74223"/>
            </a:xfrm>
            <a:prstGeom prst="rect">
              <a:avLst/>
            </a:prstGeom>
            <a:solidFill>
              <a:srgbClr val="1CABE2">
                <a:alpha val="100000"/>
              </a:srgbClr>
            </a:solidFill>
          </p:spPr>
          <p:txBody>
            <a:bodyPr/>
            <a:lstStyle/>
            <a:p/>
          </p:txBody>
        </p:sp>
        <p:sp>
          <p:nvSpPr>
            <p:cNvPr id="28" name="rc28"/>
            <p:cNvSpPr/>
            <p:nvPr/>
          </p:nvSpPr>
          <p:spPr>
            <a:xfrm>
              <a:off x="2095903" y="3179120"/>
              <a:ext cx="239888" cy="1032889"/>
            </a:xfrm>
            <a:prstGeom prst="rect">
              <a:avLst/>
            </a:prstGeom>
            <a:solidFill>
              <a:srgbClr val="80BD41">
                <a:alpha val="100000"/>
              </a:srgbClr>
            </a:solidFill>
          </p:spPr>
          <p:txBody>
            <a:bodyPr/>
            <a:lstStyle/>
            <a:p/>
          </p:txBody>
        </p:sp>
        <p:sp>
          <p:nvSpPr>
            <p:cNvPr id="29" name="rc29"/>
            <p:cNvSpPr/>
            <p:nvPr/>
          </p:nvSpPr>
          <p:spPr>
            <a:xfrm>
              <a:off x="2095903" y="3136090"/>
              <a:ext cx="239888" cy="43030"/>
            </a:xfrm>
            <a:prstGeom prst="rect">
              <a:avLst/>
            </a:prstGeom>
            <a:solidFill>
              <a:srgbClr val="1CABE2">
                <a:alpha val="100000"/>
              </a:srgbClr>
            </a:solidFill>
          </p:spPr>
          <p:txBody>
            <a:bodyPr/>
            <a:lstStyle/>
            <a:p/>
          </p:txBody>
        </p:sp>
        <p:sp>
          <p:nvSpPr>
            <p:cNvPr id="30" name="rc30"/>
            <p:cNvSpPr/>
            <p:nvPr/>
          </p:nvSpPr>
          <p:spPr>
            <a:xfrm>
              <a:off x="2362446" y="3150806"/>
              <a:ext cx="239888" cy="1061202"/>
            </a:xfrm>
            <a:prstGeom prst="rect">
              <a:avLst/>
            </a:prstGeom>
            <a:solidFill>
              <a:srgbClr val="80BD41">
                <a:alpha val="100000"/>
              </a:srgbClr>
            </a:solidFill>
          </p:spPr>
          <p:txBody>
            <a:bodyPr/>
            <a:lstStyle/>
            <a:p/>
          </p:txBody>
        </p:sp>
        <p:sp>
          <p:nvSpPr>
            <p:cNvPr id="31" name="rc31"/>
            <p:cNvSpPr/>
            <p:nvPr/>
          </p:nvSpPr>
          <p:spPr>
            <a:xfrm>
              <a:off x="2362446" y="3094979"/>
              <a:ext cx="239888" cy="55827"/>
            </a:xfrm>
            <a:prstGeom prst="rect">
              <a:avLst/>
            </a:prstGeom>
            <a:solidFill>
              <a:srgbClr val="1CABE2">
                <a:alpha val="100000"/>
              </a:srgbClr>
            </a:solidFill>
          </p:spPr>
          <p:txBody>
            <a:bodyPr/>
            <a:lstStyle/>
            <a:p/>
          </p:txBody>
        </p:sp>
        <p:sp>
          <p:nvSpPr>
            <p:cNvPr id="32" name="rc32"/>
            <p:cNvSpPr/>
            <p:nvPr/>
          </p:nvSpPr>
          <p:spPr>
            <a:xfrm>
              <a:off x="2628989" y="3118174"/>
              <a:ext cx="239888" cy="1093835"/>
            </a:xfrm>
            <a:prstGeom prst="rect">
              <a:avLst/>
            </a:prstGeom>
            <a:solidFill>
              <a:srgbClr val="80BD41">
                <a:alpha val="100000"/>
              </a:srgbClr>
            </a:solidFill>
          </p:spPr>
          <p:txBody>
            <a:bodyPr/>
            <a:lstStyle/>
            <a:p/>
          </p:txBody>
        </p:sp>
        <p:sp>
          <p:nvSpPr>
            <p:cNvPr id="33" name="rc33"/>
            <p:cNvSpPr/>
            <p:nvPr/>
          </p:nvSpPr>
          <p:spPr>
            <a:xfrm>
              <a:off x="2628989" y="3072584"/>
              <a:ext cx="239888" cy="45589"/>
            </a:xfrm>
            <a:prstGeom prst="rect">
              <a:avLst/>
            </a:prstGeom>
            <a:solidFill>
              <a:srgbClr val="1CABE2">
                <a:alpha val="100000"/>
              </a:srgbClr>
            </a:solidFill>
          </p:spPr>
          <p:txBody>
            <a:bodyPr/>
            <a:lstStyle/>
            <a:p/>
          </p:txBody>
        </p:sp>
        <p:sp>
          <p:nvSpPr>
            <p:cNvPr id="34" name="rc34"/>
            <p:cNvSpPr/>
            <p:nvPr/>
          </p:nvSpPr>
          <p:spPr>
            <a:xfrm>
              <a:off x="2895532" y="3086981"/>
              <a:ext cx="239888" cy="1125028"/>
            </a:xfrm>
            <a:prstGeom prst="rect">
              <a:avLst/>
            </a:prstGeom>
            <a:solidFill>
              <a:srgbClr val="80BD41">
                <a:alpha val="100000"/>
              </a:srgbClr>
            </a:solidFill>
          </p:spPr>
          <p:txBody>
            <a:bodyPr/>
            <a:lstStyle/>
            <a:p/>
          </p:txBody>
        </p:sp>
        <p:sp>
          <p:nvSpPr>
            <p:cNvPr id="35" name="rc35"/>
            <p:cNvSpPr/>
            <p:nvPr/>
          </p:nvSpPr>
          <p:spPr>
            <a:xfrm>
              <a:off x="2895532" y="3027794"/>
              <a:ext cx="239888" cy="59186"/>
            </a:xfrm>
            <a:prstGeom prst="rect">
              <a:avLst/>
            </a:prstGeom>
            <a:solidFill>
              <a:srgbClr val="1CABE2">
                <a:alpha val="100000"/>
              </a:srgbClr>
            </a:solidFill>
          </p:spPr>
          <p:txBody>
            <a:bodyPr/>
            <a:lstStyle/>
            <a:p/>
          </p:txBody>
        </p:sp>
        <p:sp>
          <p:nvSpPr>
            <p:cNvPr id="36" name="rc36"/>
            <p:cNvSpPr/>
            <p:nvPr/>
          </p:nvSpPr>
          <p:spPr>
            <a:xfrm>
              <a:off x="3162075" y="3065066"/>
              <a:ext cx="239888" cy="1146943"/>
            </a:xfrm>
            <a:prstGeom prst="rect">
              <a:avLst/>
            </a:prstGeom>
            <a:solidFill>
              <a:srgbClr val="80BD41">
                <a:alpha val="100000"/>
              </a:srgbClr>
            </a:solidFill>
          </p:spPr>
          <p:txBody>
            <a:bodyPr/>
            <a:lstStyle/>
            <a:p/>
          </p:txBody>
        </p:sp>
        <p:sp>
          <p:nvSpPr>
            <p:cNvPr id="37" name="rc37"/>
            <p:cNvSpPr/>
            <p:nvPr/>
          </p:nvSpPr>
          <p:spPr>
            <a:xfrm>
              <a:off x="3162075" y="3004759"/>
              <a:ext cx="239888" cy="60306"/>
            </a:xfrm>
            <a:prstGeom prst="rect">
              <a:avLst/>
            </a:prstGeom>
            <a:solidFill>
              <a:srgbClr val="1CABE2">
                <a:alpha val="100000"/>
              </a:srgbClr>
            </a:solidFill>
          </p:spPr>
          <p:txBody>
            <a:bodyPr/>
            <a:lstStyle/>
            <a:p/>
          </p:txBody>
        </p:sp>
        <p:sp>
          <p:nvSpPr>
            <p:cNvPr id="38" name="rc38"/>
            <p:cNvSpPr/>
            <p:nvPr/>
          </p:nvSpPr>
          <p:spPr>
            <a:xfrm>
              <a:off x="3428618" y="3030833"/>
              <a:ext cx="239888" cy="1181175"/>
            </a:xfrm>
            <a:prstGeom prst="rect">
              <a:avLst/>
            </a:prstGeom>
            <a:solidFill>
              <a:srgbClr val="80BD41">
                <a:alpha val="100000"/>
              </a:srgbClr>
            </a:solidFill>
          </p:spPr>
          <p:txBody>
            <a:bodyPr/>
            <a:lstStyle/>
            <a:p/>
          </p:txBody>
        </p:sp>
        <p:sp>
          <p:nvSpPr>
            <p:cNvPr id="39" name="rc39"/>
            <p:cNvSpPr/>
            <p:nvPr/>
          </p:nvSpPr>
          <p:spPr>
            <a:xfrm>
              <a:off x="3428618" y="2968607"/>
              <a:ext cx="239888" cy="62226"/>
            </a:xfrm>
            <a:prstGeom prst="rect">
              <a:avLst/>
            </a:prstGeom>
            <a:solidFill>
              <a:srgbClr val="1CABE2">
                <a:alpha val="100000"/>
              </a:srgbClr>
            </a:solidFill>
          </p:spPr>
          <p:txBody>
            <a:bodyPr/>
            <a:lstStyle/>
            <a:p/>
          </p:txBody>
        </p:sp>
        <p:sp>
          <p:nvSpPr>
            <p:cNvPr id="40" name="rc40"/>
            <p:cNvSpPr/>
            <p:nvPr/>
          </p:nvSpPr>
          <p:spPr>
            <a:xfrm>
              <a:off x="3695161" y="3000440"/>
              <a:ext cx="239888" cy="1211569"/>
            </a:xfrm>
            <a:prstGeom prst="rect">
              <a:avLst/>
            </a:prstGeom>
            <a:solidFill>
              <a:srgbClr val="80BD41">
                <a:alpha val="100000"/>
              </a:srgbClr>
            </a:solidFill>
          </p:spPr>
          <p:txBody>
            <a:bodyPr/>
            <a:lstStyle/>
            <a:p/>
          </p:txBody>
        </p:sp>
        <p:sp>
          <p:nvSpPr>
            <p:cNvPr id="41" name="rc41"/>
            <p:cNvSpPr/>
            <p:nvPr/>
          </p:nvSpPr>
          <p:spPr>
            <a:xfrm>
              <a:off x="3695161" y="2923017"/>
              <a:ext cx="239888" cy="77422"/>
            </a:xfrm>
            <a:prstGeom prst="rect">
              <a:avLst/>
            </a:prstGeom>
            <a:solidFill>
              <a:srgbClr val="1CABE2">
                <a:alpha val="100000"/>
              </a:srgbClr>
            </a:solidFill>
          </p:spPr>
          <p:txBody>
            <a:bodyPr/>
            <a:lstStyle/>
            <a:p/>
          </p:txBody>
        </p:sp>
        <p:sp>
          <p:nvSpPr>
            <p:cNvPr id="42" name="rc42"/>
            <p:cNvSpPr/>
            <p:nvPr/>
          </p:nvSpPr>
          <p:spPr>
            <a:xfrm>
              <a:off x="3961705" y="3077383"/>
              <a:ext cx="239888" cy="1134626"/>
            </a:xfrm>
            <a:prstGeom prst="rect">
              <a:avLst/>
            </a:prstGeom>
            <a:solidFill>
              <a:srgbClr val="80BD41">
                <a:alpha val="100000"/>
              </a:srgbClr>
            </a:solidFill>
          </p:spPr>
          <p:txBody>
            <a:bodyPr/>
            <a:lstStyle/>
            <a:p/>
          </p:txBody>
        </p:sp>
        <p:sp>
          <p:nvSpPr>
            <p:cNvPr id="43" name="rc43"/>
            <p:cNvSpPr/>
            <p:nvPr/>
          </p:nvSpPr>
          <p:spPr>
            <a:xfrm>
              <a:off x="3961705" y="3004919"/>
              <a:ext cx="239888" cy="72463"/>
            </a:xfrm>
            <a:prstGeom prst="rect">
              <a:avLst/>
            </a:prstGeom>
            <a:solidFill>
              <a:srgbClr val="1CABE2">
                <a:alpha val="100000"/>
              </a:srgbClr>
            </a:solidFill>
          </p:spPr>
          <p:txBody>
            <a:bodyPr/>
            <a:lstStyle/>
            <a:p/>
          </p:txBody>
        </p:sp>
        <p:sp>
          <p:nvSpPr>
            <p:cNvPr id="44" name="rc44"/>
            <p:cNvSpPr/>
            <p:nvPr/>
          </p:nvSpPr>
          <p:spPr>
            <a:xfrm>
              <a:off x="4228248" y="3135770"/>
              <a:ext cx="239888" cy="1076239"/>
            </a:xfrm>
            <a:prstGeom prst="rect">
              <a:avLst/>
            </a:prstGeom>
            <a:solidFill>
              <a:srgbClr val="80BD41">
                <a:alpha val="100000"/>
              </a:srgbClr>
            </a:solidFill>
          </p:spPr>
          <p:txBody>
            <a:bodyPr/>
            <a:lstStyle/>
            <a:p/>
          </p:txBody>
        </p:sp>
        <p:sp>
          <p:nvSpPr>
            <p:cNvPr id="45" name="rc45"/>
            <p:cNvSpPr/>
            <p:nvPr/>
          </p:nvSpPr>
          <p:spPr>
            <a:xfrm>
              <a:off x="4228248" y="3079143"/>
              <a:ext cx="239888" cy="56627"/>
            </a:xfrm>
            <a:prstGeom prst="rect">
              <a:avLst/>
            </a:prstGeom>
            <a:solidFill>
              <a:srgbClr val="1CABE2">
                <a:alpha val="100000"/>
              </a:srgbClr>
            </a:solidFill>
          </p:spPr>
          <p:txBody>
            <a:bodyPr/>
            <a:lstStyle/>
            <a:p/>
          </p:txBody>
        </p:sp>
        <p:sp>
          <p:nvSpPr>
            <p:cNvPr id="46" name="rc46"/>
            <p:cNvSpPr/>
            <p:nvPr/>
          </p:nvSpPr>
          <p:spPr>
            <a:xfrm>
              <a:off x="4494791" y="3165843"/>
              <a:ext cx="239888" cy="1046166"/>
            </a:xfrm>
            <a:prstGeom prst="rect">
              <a:avLst/>
            </a:prstGeom>
            <a:solidFill>
              <a:srgbClr val="80BD41">
                <a:alpha val="100000"/>
              </a:srgbClr>
            </a:solidFill>
          </p:spPr>
          <p:txBody>
            <a:bodyPr/>
            <a:lstStyle/>
            <a:p/>
          </p:txBody>
        </p:sp>
        <p:sp>
          <p:nvSpPr>
            <p:cNvPr id="47" name="rc47"/>
            <p:cNvSpPr/>
            <p:nvPr/>
          </p:nvSpPr>
          <p:spPr>
            <a:xfrm>
              <a:off x="4494791" y="3110815"/>
              <a:ext cx="239888" cy="55027"/>
            </a:xfrm>
            <a:prstGeom prst="rect">
              <a:avLst/>
            </a:prstGeom>
            <a:solidFill>
              <a:srgbClr val="1CABE2">
                <a:alpha val="100000"/>
              </a:srgbClr>
            </a:solidFill>
          </p:spPr>
          <p:txBody>
            <a:bodyPr/>
            <a:lstStyle/>
            <a:p/>
          </p:txBody>
        </p:sp>
        <p:sp>
          <p:nvSpPr>
            <p:cNvPr id="48" name="rc48"/>
            <p:cNvSpPr/>
            <p:nvPr/>
          </p:nvSpPr>
          <p:spPr>
            <a:xfrm>
              <a:off x="4761334" y="3204874"/>
              <a:ext cx="239888" cy="1007134"/>
            </a:xfrm>
            <a:prstGeom prst="rect">
              <a:avLst/>
            </a:prstGeom>
            <a:solidFill>
              <a:srgbClr val="80BD41">
                <a:alpha val="100000"/>
              </a:srgbClr>
            </a:solidFill>
          </p:spPr>
          <p:txBody>
            <a:bodyPr/>
            <a:lstStyle/>
            <a:p/>
          </p:txBody>
        </p:sp>
        <p:sp>
          <p:nvSpPr>
            <p:cNvPr id="49" name="rc49"/>
            <p:cNvSpPr/>
            <p:nvPr/>
          </p:nvSpPr>
          <p:spPr>
            <a:xfrm>
              <a:off x="4761334" y="3151926"/>
              <a:ext cx="239888" cy="52948"/>
            </a:xfrm>
            <a:prstGeom prst="rect">
              <a:avLst/>
            </a:prstGeom>
            <a:solidFill>
              <a:srgbClr val="1CABE2">
                <a:alpha val="100000"/>
              </a:srgbClr>
            </a:solidFill>
          </p:spPr>
          <p:txBody>
            <a:bodyPr/>
            <a:lstStyle/>
            <a:p/>
          </p:txBody>
        </p:sp>
        <p:sp>
          <p:nvSpPr>
            <p:cNvPr id="50" name="rc50"/>
            <p:cNvSpPr/>
            <p:nvPr/>
          </p:nvSpPr>
          <p:spPr>
            <a:xfrm>
              <a:off x="5027877" y="3268700"/>
              <a:ext cx="239888" cy="943309"/>
            </a:xfrm>
            <a:prstGeom prst="rect">
              <a:avLst/>
            </a:prstGeom>
            <a:solidFill>
              <a:srgbClr val="80BD41">
                <a:alpha val="100000"/>
              </a:srgbClr>
            </a:solidFill>
          </p:spPr>
          <p:txBody>
            <a:bodyPr/>
            <a:lstStyle/>
            <a:p/>
          </p:txBody>
        </p:sp>
        <p:sp>
          <p:nvSpPr>
            <p:cNvPr id="51" name="rc51"/>
            <p:cNvSpPr/>
            <p:nvPr/>
          </p:nvSpPr>
          <p:spPr>
            <a:xfrm>
              <a:off x="5027877" y="3140089"/>
              <a:ext cx="239888" cy="128611"/>
            </a:xfrm>
            <a:prstGeom prst="rect">
              <a:avLst/>
            </a:prstGeom>
            <a:solidFill>
              <a:srgbClr val="1CABE2">
                <a:alpha val="100000"/>
              </a:srgbClr>
            </a:solidFill>
          </p:spPr>
          <p:txBody>
            <a:bodyPr/>
            <a:lstStyle/>
            <a:p/>
          </p:txBody>
        </p:sp>
        <p:sp>
          <p:nvSpPr>
            <p:cNvPr id="52" name="rc52"/>
            <p:cNvSpPr/>
            <p:nvPr/>
          </p:nvSpPr>
          <p:spPr>
            <a:xfrm>
              <a:off x="5294420" y="3258142"/>
              <a:ext cx="239888" cy="953866"/>
            </a:xfrm>
            <a:prstGeom prst="rect">
              <a:avLst/>
            </a:prstGeom>
            <a:solidFill>
              <a:srgbClr val="80BD41">
                <a:alpha val="100000"/>
              </a:srgbClr>
            </a:solidFill>
          </p:spPr>
          <p:txBody>
            <a:bodyPr/>
            <a:lstStyle/>
            <a:p/>
          </p:txBody>
        </p:sp>
        <p:sp>
          <p:nvSpPr>
            <p:cNvPr id="53" name="rc53"/>
            <p:cNvSpPr/>
            <p:nvPr/>
          </p:nvSpPr>
          <p:spPr>
            <a:xfrm>
              <a:off x="5294420" y="3163764"/>
              <a:ext cx="239888" cy="94378"/>
            </a:xfrm>
            <a:prstGeom prst="rect">
              <a:avLst/>
            </a:prstGeom>
            <a:solidFill>
              <a:srgbClr val="1CABE2">
                <a:alpha val="100000"/>
              </a:srgbClr>
            </a:solidFill>
          </p:spPr>
          <p:txBody>
            <a:bodyPr/>
            <a:lstStyle/>
            <a:p/>
          </p:txBody>
        </p:sp>
        <p:sp>
          <p:nvSpPr>
            <p:cNvPr id="54" name="rc54"/>
            <p:cNvSpPr/>
            <p:nvPr/>
          </p:nvSpPr>
          <p:spPr>
            <a:xfrm>
              <a:off x="5560963" y="3260382"/>
              <a:ext cx="239888" cy="951627"/>
            </a:xfrm>
            <a:prstGeom prst="rect">
              <a:avLst/>
            </a:prstGeom>
            <a:solidFill>
              <a:srgbClr val="80BD41">
                <a:alpha val="100000"/>
              </a:srgbClr>
            </a:solidFill>
          </p:spPr>
          <p:txBody>
            <a:bodyPr/>
            <a:lstStyle/>
            <a:p/>
          </p:txBody>
        </p:sp>
        <p:sp>
          <p:nvSpPr>
            <p:cNvPr id="55" name="rc55"/>
            <p:cNvSpPr/>
            <p:nvPr/>
          </p:nvSpPr>
          <p:spPr>
            <a:xfrm>
              <a:off x="5560963" y="3177680"/>
              <a:ext cx="239888" cy="82701"/>
            </a:xfrm>
            <a:prstGeom prst="rect">
              <a:avLst/>
            </a:prstGeom>
            <a:solidFill>
              <a:srgbClr val="1CABE2">
                <a:alpha val="100000"/>
              </a:srgbClr>
            </a:solidFill>
          </p:spPr>
          <p:txBody>
            <a:bodyPr/>
            <a:lstStyle/>
            <a:p/>
          </p:txBody>
        </p:sp>
        <p:sp>
          <p:nvSpPr>
            <p:cNvPr id="56" name="rc56"/>
            <p:cNvSpPr/>
            <p:nvPr/>
          </p:nvSpPr>
          <p:spPr>
            <a:xfrm>
              <a:off x="5827506" y="3276218"/>
              <a:ext cx="239888" cy="935790"/>
            </a:xfrm>
            <a:prstGeom prst="rect">
              <a:avLst/>
            </a:prstGeom>
            <a:solidFill>
              <a:srgbClr val="80BD41">
                <a:alpha val="100000"/>
              </a:srgbClr>
            </a:solidFill>
          </p:spPr>
          <p:txBody>
            <a:bodyPr/>
            <a:lstStyle/>
            <a:p/>
          </p:txBody>
        </p:sp>
        <p:sp>
          <p:nvSpPr>
            <p:cNvPr id="57" name="rc57"/>
            <p:cNvSpPr/>
            <p:nvPr/>
          </p:nvSpPr>
          <p:spPr>
            <a:xfrm>
              <a:off x="5827506" y="3194797"/>
              <a:ext cx="239888" cy="81421"/>
            </a:xfrm>
            <a:prstGeom prst="rect">
              <a:avLst/>
            </a:prstGeom>
            <a:solidFill>
              <a:srgbClr val="1CABE2">
                <a:alpha val="100000"/>
              </a:srgbClr>
            </a:solidFill>
          </p:spPr>
          <p:txBody>
            <a:bodyPr/>
            <a:lstStyle/>
            <a:p/>
          </p:txBody>
        </p:sp>
        <p:sp>
          <p:nvSpPr>
            <p:cNvPr id="58" name="rc58"/>
            <p:cNvSpPr/>
            <p:nvPr/>
          </p:nvSpPr>
          <p:spPr>
            <a:xfrm>
              <a:off x="6094049" y="3300533"/>
              <a:ext cx="239888" cy="911476"/>
            </a:xfrm>
            <a:prstGeom prst="rect">
              <a:avLst/>
            </a:prstGeom>
            <a:solidFill>
              <a:srgbClr val="80BD41">
                <a:alpha val="100000"/>
              </a:srgbClr>
            </a:solidFill>
          </p:spPr>
          <p:txBody>
            <a:bodyPr/>
            <a:lstStyle/>
            <a:p/>
          </p:txBody>
        </p:sp>
        <p:sp>
          <p:nvSpPr>
            <p:cNvPr id="59" name="rc59"/>
            <p:cNvSpPr/>
            <p:nvPr/>
          </p:nvSpPr>
          <p:spPr>
            <a:xfrm>
              <a:off x="6094049" y="3221191"/>
              <a:ext cx="239888" cy="79342"/>
            </a:xfrm>
            <a:prstGeom prst="rect">
              <a:avLst/>
            </a:prstGeom>
            <a:solidFill>
              <a:srgbClr val="1CABE2">
                <a:alpha val="100000"/>
              </a:srgbClr>
            </a:solidFill>
          </p:spPr>
          <p:txBody>
            <a:bodyPr/>
            <a:lstStyle/>
            <a:p/>
          </p:txBody>
        </p:sp>
        <p:sp>
          <p:nvSpPr>
            <p:cNvPr id="60" name="rc60"/>
            <p:cNvSpPr/>
            <p:nvPr/>
          </p:nvSpPr>
          <p:spPr>
            <a:xfrm>
              <a:off x="6360593" y="3301493"/>
              <a:ext cx="239888" cy="910516"/>
            </a:xfrm>
            <a:prstGeom prst="rect">
              <a:avLst/>
            </a:prstGeom>
            <a:solidFill>
              <a:srgbClr val="80BD41">
                <a:alpha val="100000"/>
              </a:srgbClr>
            </a:solidFill>
          </p:spPr>
          <p:txBody>
            <a:bodyPr/>
            <a:lstStyle/>
            <a:p/>
          </p:txBody>
        </p:sp>
        <p:sp>
          <p:nvSpPr>
            <p:cNvPr id="61" name="rc61"/>
            <p:cNvSpPr/>
            <p:nvPr/>
          </p:nvSpPr>
          <p:spPr>
            <a:xfrm>
              <a:off x="6360593" y="3233028"/>
              <a:ext cx="239888" cy="68464"/>
            </a:xfrm>
            <a:prstGeom prst="rect">
              <a:avLst/>
            </a:prstGeom>
            <a:solidFill>
              <a:srgbClr val="1CABE2">
                <a:alpha val="100000"/>
              </a:srgbClr>
            </a:solidFill>
          </p:spPr>
          <p:txBody>
            <a:bodyPr/>
            <a:lstStyle/>
            <a:p/>
          </p:txBody>
        </p:sp>
        <p:sp>
          <p:nvSpPr>
            <p:cNvPr id="62" name="rc62"/>
            <p:cNvSpPr/>
            <p:nvPr/>
          </p:nvSpPr>
          <p:spPr>
            <a:xfrm>
              <a:off x="6627136" y="3359240"/>
              <a:ext cx="239888" cy="852769"/>
            </a:xfrm>
            <a:prstGeom prst="rect">
              <a:avLst/>
            </a:prstGeom>
            <a:solidFill>
              <a:srgbClr val="80BD41">
                <a:alpha val="100000"/>
              </a:srgbClr>
            </a:solidFill>
          </p:spPr>
          <p:txBody>
            <a:bodyPr/>
            <a:lstStyle/>
            <a:p/>
          </p:txBody>
        </p:sp>
        <p:sp>
          <p:nvSpPr>
            <p:cNvPr id="63" name="rc63"/>
            <p:cNvSpPr/>
            <p:nvPr/>
          </p:nvSpPr>
          <p:spPr>
            <a:xfrm>
              <a:off x="6627136" y="3274939"/>
              <a:ext cx="239888" cy="84301"/>
            </a:xfrm>
            <a:prstGeom prst="rect">
              <a:avLst/>
            </a:prstGeom>
            <a:solidFill>
              <a:srgbClr val="1CABE2">
                <a:alpha val="100000"/>
              </a:srgbClr>
            </a:solidFill>
          </p:spPr>
          <p:txBody>
            <a:bodyPr/>
            <a:lstStyle/>
            <a:p/>
          </p:txBody>
        </p:sp>
        <p:sp>
          <p:nvSpPr>
            <p:cNvPr id="64" name="rc64"/>
            <p:cNvSpPr/>
            <p:nvPr/>
          </p:nvSpPr>
          <p:spPr>
            <a:xfrm>
              <a:off x="6893679" y="3376036"/>
              <a:ext cx="239888" cy="835973"/>
            </a:xfrm>
            <a:prstGeom prst="rect">
              <a:avLst/>
            </a:prstGeom>
            <a:solidFill>
              <a:srgbClr val="80BD41">
                <a:alpha val="100000"/>
              </a:srgbClr>
            </a:solidFill>
          </p:spPr>
          <p:txBody>
            <a:bodyPr/>
            <a:lstStyle/>
            <a:p/>
          </p:txBody>
        </p:sp>
        <p:sp>
          <p:nvSpPr>
            <p:cNvPr id="65" name="rc65"/>
            <p:cNvSpPr/>
            <p:nvPr/>
          </p:nvSpPr>
          <p:spPr>
            <a:xfrm>
              <a:off x="6893679" y="3272699"/>
              <a:ext cx="239888" cy="103336"/>
            </a:xfrm>
            <a:prstGeom prst="rect">
              <a:avLst/>
            </a:prstGeom>
            <a:solidFill>
              <a:srgbClr val="1CABE2">
                <a:alpha val="100000"/>
              </a:srgbClr>
            </a:solidFill>
          </p:spPr>
          <p:txBody>
            <a:bodyPr/>
            <a:lstStyle/>
            <a:p/>
          </p:txBody>
        </p:sp>
        <p:sp>
          <p:nvSpPr>
            <p:cNvPr id="66" name="rc66"/>
            <p:cNvSpPr/>
            <p:nvPr/>
          </p:nvSpPr>
          <p:spPr>
            <a:xfrm>
              <a:off x="7160222" y="3283737"/>
              <a:ext cx="239888" cy="928272"/>
            </a:xfrm>
            <a:prstGeom prst="rect">
              <a:avLst/>
            </a:prstGeom>
            <a:solidFill>
              <a:srgbClr val="80BD41">
                <a:alpha val="100000"/>
              </a:srgbClr>
            </a:solidFill>
          </p:spPr>
          <p:txBody>
            <a:bodyPr/>
            <a:lstStyle/>
            <a:p/>
          </p:txBody>
        </p:sp>
        <p:sp>
          <p:nvSpPr>
            <p:cNvPr id="67" name="rc67"/>
            <p:cNvSpPr/>
            <p:nvPr/>
          </p:nvSpPr>
          <p:spPr>
            <a:xfrm>
              <a:off x="7160222" y="3191917"/>
              <a:ext cx="239888" cy="91819"/>
            </a:xfrm>
            <a:prstGeom prst="rect">
              <a:avLst/>
            </a:prstGeom>
            <a:solidFill>
              <a:srgbClr val="1CABE2">
                <a:alpha val="100000"/>
              </a:srgbClr>
            </a:solidFill>
          </p:spPr>
          <p:txBody>
            <a:bodyPr/>
            <a:lstStyle/>
            <a:p/>
          </p:txBody>
        </p:sp>
        <p:sp>
          <p:nvSpPr>
            <p:cNvPr id="68" name="rc68"/>
            <p:cNvSpPr/>
            <p:nvPr/>
          </p:nvSpPr>
          <p:spPr>
            <a:xfrm>
              <a:off x="7426765" y="3293815"/>
              <a:ext cx="239888" cy="918194"/>
            </a:xfrm>
            <a:prstGeom prst="rect">
              <a:avLst/>
            </a:prstGeom>
            <a:solidFill>
              <a:srgbClr val="80BD41">
                <a:alpha val="100000"/>
              </a:srgbClr>
            </a:solidFill>
          </p:spPr>
          <p:txBody>
            <a:bodyPr/>
            <a:lstStyle/>
            <a:p/>
          </p:txBody>
        </p:sp>
        <p:sp>
          <p:nvSpPr>
            <p:cNvPr id="69" name="rc69"/>
            <p:cNvSpPr/>
            <p:nvPr/>
          </p:nvSpPr>
          <p:spPr>
            <a:xfrm>
              <a:off x="7426765" y="3213992"/>
              <a:ext cx="239888" cy="79822"/>
            </a:xfrm>
            <a:prstGeom prst="rect">
              <a:avLst/>
            </a:prstGeom>
            <a:solidFill>
              <a:srgbClr val="1CABE2">
                <a:alpha val="100000"/>
              </a:srgbClr>
            </a:solidFill>
          </p:spPr>
          <p:txBody>
            <a:bodyPr/>
            <a:lstStyle/>
            <a:p/>
          </p:txBody>
        </p:sp>
        <p:sp>
          <p:nvSpPr>
            <p:cNvPr id="70" name="rc70"/>
            <p:cNvSpPr/>
            <p:nvPr/>
          </p:nvSpPr>
          <p:spPr>
            <a:xfrm>
              <a:off x="7693308" y="3291735"/>
              <a:ext cx="239888" cy="920274"/>
            </a:xfrm>
            <a:prstGeom prst="rect">
              <a:avLst/>
            </a:prstGeom>
            <a:solidFill>
              <a:srgbClr val="80BD41">
                <a:alpha val="100000"/>
              </a:srgbClr>
            </a:solidFill>
          </p:spPr>
          <p:txBody>
            <a:bodyPr/>
            <a:lstStyle/>
            <a:p/>
          </p:txBody>
        </p:sp>
        <p:sp>
          <p:nvSpPr>
            <p:cNvPr id="71" name="rc71"/>
            <p:cNvSpPr/>
            <p:nvPr/>
          </p:nvSpPr>
          <p:spPr>
            <a:xfrm>
              <a:off x="7693308" y="3233028"/>
              <a:ext cx="239888" cy="58706"/>
            </a:xfrm>
            <a:prstGeom prst="rect">
              <a:avLst/>
            </a:prstGeom>
            <a:solidFill>
              <a:srgbClr val="1CABE2">
                <a:alpha val="100000"/>
              </a:srgbClr>
            </a:solidFill>
          </p:spPr>
          <p:txBody>
            <a:bodyPr/>
            <a:lstStyle/>
            <a:p/>
          </p:txBody>
        </p:sp>
        <p:sp>
          <p:nvSpPr>
            <p:cNvPr id="72" name="rc72"/>
            <p:cNvSpPr/>
            <p:nvPr/>
          </p:nvSpPr>
          <p:spPr>
            <a:xfrm>
              <a:off x="7959851" y="3327087"/>
              <a:ext cx="239888" cy="884922"/>
            </a:xfrm>
            <a:prstGeom prst="rect">
              <a:avLst/>
            </a:prstGeom>
            <a:solidFill>
              <a:srgbClr val="80BD41">
                <a:alpha val="100000"/>
              </a:srgbClr>
            </a:solidFill>
          </p:spPr>
          <p:txBody>
            <a:bodyPr/>
            <a:lstStyle/>
            <a:p/>
          </p:txBody>
        </p:sp>
        <p:sp>
          <p:nvSpPr>
            <p:cNvPr id="73" name="rc73"/>
            <p:cNvSpPr/>
            <p:nvPr/>
          </p:nvSpPr>
          <p:spPr>
            <a:xfrm>
              <a:off x="7959851" y="3250144"/>
              <a:ext cx="239888" cy="76942"/>
            </a:xfrm>
            <a:prstGeom prst="rect">
              <a:avLst/>
            </a:prstGeom>
            <a:solidFill>
              <a:srgbClr val="1CABE2">
                <a:alpha val="100000"/>
              </a:srgbClr>
            </a:solidFill>
          </p:spPr>
          <p:txBody>
            <a:bodyPr/>
            <a:lstStyle/>
            <a:p/>
          </p:txBody>
        </p:sp>
        <p:sp>
          <p:nvSpPr>
            <p:cNvPr id="74" name="pl74"/>
            <p:cNvSpPr/>
            <p:nvPr/>
          </p:nvSpPr>
          <p:spPr>
            <a:xfrm>
              <a:off x="1416218" y="2149674"/>
              <a:ext cx="6663577" cy="171861"/>
            </a:xfrm>
            <a:custGeom>
              <a:avLst/>
              <a:pathLst>
                <a:path w="6663577" h="171861">
                  <a:moveTo>
                    <a:pt x="0" y="64447"/>
                  </a:moveTo>
                  <a:lnTo>
                    <a:pt x="266543" y="42965"/>
                  </a:lnTo>
                  <a:lnTo>
                    <a:pt x="533086" y="64447"/>
                  </a:lnTo>
                  <a:lnTo>
                    <a:pt x="799629" y="0"/>
                  </a:lnTo>
                  <a:lnTo>
                    <a:pt x="1066172" y="21482"/>
                  </a:lnTo>
                  <a:lnTo>
                    <a:pt x="1332715" y="0"/>
                  </a:lnTo>
                  <a:lnTo>
                    <a:pt x="1599258" y="21482"/>
                  </a:lnTo>
                  <a:lnTo>
                    <a:pt x="1865801" y="21482"/>
                  </a:lnTo>
                  <a:lnTo>
                    <a:pt x="2132344" y="21482"/>
                  </a:lnTo>
                  <a:lnTo>
                    <a:pt x="2398888" y="42965"/>
                  </a:lnTo>
                  <a:lnTo>
                    <a:pt x="2665431" y="42965"/>
                  </a:lnTo>
                  <a:lnTo>
                    <a:pt x="2931974" y="21482"/>
                  </a:lnTo>
                  <a:lnTo>
                    <a:pt x="3198517" y="21482"/>
                  </a:lnTo>
                  <a:lnTo>
                    <a:pt x="3465060" y="21482"/>
                  </a:lnTo>
                  <a:lnTo>
                    <a:pt x="3731603" y="171861"/>
                  </a:lnTo>
                  <a:lnTo>
                    <a:pt x="3998146" y="107413"/>
                  </a:lnTo>
                  <a:lnTo>
                    <a:pt x="4264689" y="85930"/>
                  </a:lnTo>
                  <a:lnTo>
                    <a:pt x="4531233" y="85930"/>
                  </a:lnTo>
                  <a:lnTo>
                    <a:pt x="4797776" y="85930"/>
                  </a:lnTo>
                  <a:lnTo>
                    <a:pt x="5064319" y="64447"/>
                  </a:lnTo>
                  <a:lnTo>
                    <a:pt x="5330862" y="107413"/>
                  </a:lnTo>
                  <a:lnTo>
                    <a:pt x="5597405" y="150378"/>
                  </a:lnTo>
                  <a:lnTo>
                    <a:pt x="5863948" y="107413"/>
                  </a:lnTo>
                  <a:lnTo>
                    <a:pt x="6130491" y="85930"/>
                  </a:lnTo>
                  <a:lnTo>
                    <a:pt x="6397034" y="42965"/>
                  </a:lnTo>
                  <a:lnTo>
                    <a:pt x="6663577" y="8593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1324790" y="29359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a:t>
              </a:r>
            </a:p>
          </p:txBody>
        </p:sp>
        <p:sp>
          <p:nvSpPr>
            <p:cNvPr id="87" name="tx87"/>
            <p:cNvSpPr/>
            <p:nvPr/>
          </p:nvSpPr>
          <p:spPr>
            <a:xfrm>
              <a:off x="2657505" y="29378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88" name="tx88"/>
            <p:cNvSpPr/>
            <p:nvPr/>
          </p:nvSpPr>
          <p:spPr>
            <a:xfrm>
              <a:off x="3990221" y="286942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9" name="tx89"/>
            <p:cNvSpPr/>
            <p:nvPr/>
          </p:nvSpPr>
          <p:spPr>
            <a:xfrm>
              <a:off x="5322937" y="30278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65.5</a:t>
              </a:r>
            </a:p>
          </p:txBody>
        </p:sp>
        <p:sp>
          <p:nvSpPr>
            <p:cNvPr id="90" name="tx90"/>
            <p:cNvSpPr/>
            <p:nvPr/>
          </p:nvSpPr>
          <p:spPr>
            <a:xfrm>
              <a:off x="6389109" y="30969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91" name="tx91"/>
            <p:cNvSpPr/>
            <p:nvPr/>
          </p:nvSpPr>
          <p:spPr>
            <a:xfrm>
              <a:off x="6655652" y="31388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2" name="tx92"/>
            <p:cNvSpPr/>
            <p:nvPr/>
          </p:nvSpPr>
          <p:spPr>
            <a:xfrm>
              <a:off x="6922195" y="31367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93" name="tx93"/>
            <p:cNvSpPr/>
            <p:nvPr/>
          </p:nvSpPr>
          <p:spPr>
            <a:xfrm>
              <a:off x="7188738" y="3055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63.8</a:t>
              </a:r>
            </a:p>
          </p:txBody>
        </p:sp>
        <p:sp>
          <p:nvSpPr>
            <p:cNvPr id="94" name="tx94"/>
            <p:cNvSpPr/>
            <p:nvPr/>
          </p:nvSpPr>
          <p:spPr>
            <a:xfrm>
              <a:off x="7455282" y="3078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62.4</a:t>
              </a:r>
            </a:p>
          </p:txBody>
        </p:sp>
        <p:sp>
          <p:nvSpPr>
            <p:cNvPr id="95" name="tx95"/>
            <p:cNvSpPr/>
            <p:nvPr/>
          </p:nvSpPr>
          <p:spPr>
            <a:xfrm>
              <a:off x="7721825" y="30971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96" name="tx96"/>
            <p:cNvSpPr/>
            <p:nvPr/>
          </p:nvSpPr>
          <p:spPr>
            <a:xfrm>
              <a:off x="7988368" y="31142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60.1</a:t>
              </a:r>
            </a:p>
          </p:txBody>
        </p:sp>
        <p:sp>
          <p:nvSpPr>
            <p:cNvPr id="97" name="pl97"/>
            <p:cNvSpPr/>
            <p:nvPr/>
          </p:nvSpPr>
          <p:spPr>
            <a:xfrm>
              <a:off x="141621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467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09" name="tx109"/>
            <p:cNvSpPr/>
            <p:nvPr/>
          </p:nvSpPr>
          <p:spPr>
            <a:xfrm>
              <a:off x="1390092" y="3078000"/>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0" name="tx110"/>
            <p:cNvSpPr/>
            <p:nvPr/>
          </p:nvSpPr>
          <p:spPr>
            <a:xfrm>
              <a:off x="2657505" y="3630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68.4</a:t>
              </a:r>
            </a:p>
          </p:txBody>
        </p:sp>
        <p:sp>
          <p:nvSpPr>
            <p:cNvPr id="111" name="tx111"/>
            <p:cNvSpPr/>
            <p:nvPr/>
          </p:nvSpPr>
          <p:spPr>
            <a:xfrm>
              <a:off x="2683631" y="30603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2" name="tx112"/>
            <p:cNvSpPr/>
            <p:nvPr/>
          </p:nvSpPr>
          <p:spPr>
            <a:xfrm>
              <a:off x="3990221" y="36096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70.9</a:t>
              </a:r>
            </a:p>
          </p:txBody>
        </p:sp>
        <p:sp>
          <p:nvSpPr>
            <p:cNvPr id="113" name="tx113"/>
            <p:cNvSpPr/>
            <p:nvPr/>
          </p:nvSpPr>
          <p:spPr>
            <a:xfrm>
              <a:off x="4016347" y="300637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4" name="tx114"/>
            <p:cNvSpPr/>
            <p:nvPr/>
          </p:nvSpPr>
          <p:spPr>
            <a:xfrm>
              <a:off x="5322937" y="37000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15" name="tx115"/>
            <p:cNvSpPr/>
            <p:nvPr/>
          </p:nvSpPr>
          <p:spPr>
            <a:xfrm>
              <a:off x="5349062" y="31759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6" name="tx116"/>
            <p:cNvSpPr/>
            <p:nvPr/>
          </p:nvSpPr>
          <p:spPr>
            <a:xfrm>
              <a:off x="6389109" y="3721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17" name="tx117"/>
            <p:cNvSpPr/>
            <p:nvPr/>
          </p:nvSpPr>
          <p:spPr>
            <a:xfrm>
              <a:off x="6415235" y="32321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8" name="tx118"/>
            <p:cNvSpPr/>
            <p:nvPr/>
          </p:nvSpPr>
          <p:spPr>
            <a:xfrm>
              <a:off x="6655652" y="37505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19" name="tx119"/>
            <p:cNvSpPr/>
            <p:nvPr/>
          </p:nvSpPr>
          <p:spPr>
            <a:xfrm>
              <a:off x="6681778" y="32819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0" name="tx120"/>
            <p:cNvSpPr/>
            <p:nvPr/>
          </p:nvSpPr>
          <p:spPr>
            <a:xfrm>
              <a:off x="6922195" y="37589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21" name="tx121"/>
            <p:cNvSpPr/>
            <p:nvPr/>
          </p:nvSpPr>
          <p:spPr>
            <a:xfrm>
              <a:off x="6948321" y="32893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2" name="tx122"/>
            <p:cNvSpPr/>
            <p:nvPr/>
          </p:nvSpPr>
          <p:spPr>
            <a:xfrm>
              <a:off x="7227915" y="37128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3" name="tx123"/>
            <p:cNvSpPr/>
            <p:nvPr/>
          </p:nvSpPr>
          <p:spPr>
            <a:xfrm>
              <a:off x="7214864" y="32039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4" name="tx124"/>
            <p:cNvSpPr/>
            <p:nvPr/>
          </p:nvSpPr>
          <p:spPr>
            <a:xfrm>
              <a:off x="7455282" y="371813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57.4</a:t>
              </a:r>
            </a:p>
          </p:txBody>
        </p:sp>
        <p:sp>
          <p:nvSpPr>
            <p:cNvPr id="125" name="tx125"/>
            <p:cNvSpPr/>
            <p:nvPr/>
          </p:nvSpPr>
          <p:spPr>
            <a:xfrm>
              <a:off x="7520584" y="3220048"/>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6" name="tx126"/>
            <p:cNvSpPr/>
            <p:nvPr/>
          </p:nvSpPr>
          <p:spPr>
            <a:xfrm>
              <a:off x="7721825" y="37179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a:t>
              </a:r>
            </a:p>
          </p:txBody>
        </p:sp>
        <p:sp>
          <p:nvSpPr>
            <p:cNvPr id="127" name="tx127"/>
            <p:cNvSpPr/>
            <p:nvPr/>
          </p:nvSpPr>
          <p:spPr>
            <a:xfrm>
              <a:off x="7747950" y="32272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8" name="tx128"/>
            <p:cNvSpPr/>
            <p:nvPr/>
          </p:nvSpPr>
          <p:spPr>
            <a:xfrm>
              <a:off x="7988368" y="37344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29" name="tx129"/>
            <p:cNvSpPr/>
            <p:nvPr/>
          </p:nvSpPr>
          <p:spPr>
            <a:xfrm>
              <a:off x="8014493" y="32535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600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602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82906"/>
              <a:ext cx="15099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Bulgaria, 2000-2025</a:t>
              </a:r>
            </a:p>
          </p:txBody>
        </p:sp>
        <p:sp>
          <p:nvSpPr>
            <p:cNvPr id="159" name="pl159"/>
            <p:cNvSpPr/>
            <p:nvPr/>
          </p:nvSpPr>
          <p:spPr>
            <a:xfrm>
              <a:off x="23704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186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6669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445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5927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410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40557"/>
              <a:ext cx="6113929" cy="124062"/>
            </a:xfrm>
            <a:prstGeom prst="rect">
              <a:avLst/>
            </a:prstGeom>
            <a:solidFill>
              <a:srgbClr val="80BD41">
                <a:alpha val="100000"/>
              </a:srgbClr>
            </a:solidFill>
          </p:spPr>
          <p:txBody>
            <a:bodyPr/>
            <a:lstStyle/>
            <a:p/>
          </p:txBody>
        </p:sp>
        <p:sp>
          <p:nvSpPr>
            <p:cNvPr id="170" name="rc170"/>
            <p:cNvSpPr/>
            <p:nvPr/>
          </p:nvSpPr>
          <p:spPr>
            <a:xfrm>
              <a:off x="7410203" y="5840557"/>
              <a:ext cx="459726" cy="124062"/>
            </a:xfrm>
            <a:prstGeom prst="rect">
              <a:avLst/>
            </a:prstGeom>
            <a:solidFill>
              <a:srgbClr val="1CABE2">
                <a:alpha val="100000"/>
              </a:srgbClr>
            </a:solidFill>
          </p:spPr>
          <p:txBody>
            <a:bodyPr/>
            <a:lstStyle/>
            <a:p/>
          </p:txBody>
        </p:sp>
        <p:sp>
          <p:nvSpPr>
            <p:cNvPr id="171" name="rc171"/>
            <p:cNvSpPr/>
            <p:nvPr/>
          </p:nvSpPr>
          <p:spPr>
            <a:xfrm>
              <a:off x="1296273" y="5685479"/>
              <a:ext cx="6179451" cy="124062"/>
            </a:xfrm>
            <a:prstGeom prst="rect">
              <a:avLst/>
            </a:prstGeom>
            <a:solidFill>
              <a:srgbClr val="80BD41">
                <a:alpha val="100000"/>
              </a:srgbClr>
            </a:solidFill>
          </p:spPr>
          <p:txBody>
            <a:bodyPr/>
            <a:lstStyle/>
            <a:p/>
          </p:txBody>
        </p:sp>
        <p:sp>
          <p:nvSpPr>
            <p:cNvPr id="172" name="rc172"/>
            <p:cNvSpPr/>
            <p:nvPr/>
          </p:nvSpPr>
          <p:spPr>
            <a:xfrm>
              <a:off x="7475725" y="5685479"/>
              <a:ext cx="394204" cy="124062"/>
            </a:xfrm>
            <a:prstGeom prst="rect">
              <a:avLst/>
            </a:prstGeom>
            <a:solidFill>
              <a:srgbClr val="1CABE2">
                <a:alpha val="100000"/>
              </a:srgbClr>
            </a:solidFill>
          </p:spPr>
          <p:txBody>
            <a:bodyPr/>
            <a:lstStyle/>
            <a:p/>
          </p:txBody>
        </p:sp>
        <p:sp>
          <p:nvSpPr>
            <p:cNvPr id="173" name="rc173"/>
            <p:cNvSpPr/>
            <p:nvPr/>
          </p:nvSpPr>
          <p:spPr>
            <a:xfrm>
              <a:off x="1296273" y="5530401"/>
              <a:ext cx="5942069" cy="124062"/>
            </a:xfrm>
            <a:prstGeom prst="rect">
              <a:avLst/>
            </a:prstGeom>
            <a:solidFill>
              <a:srgbClr val="80BD41">
                <a:alpha val="100000"/>
              </a:srgbClr>
            </a:solidFill>
          </p:spPr>
          <p:txBody>
            <a:bodyPr/>
            <a:lstStyle/>
            <a:p/>
          </p:txBody>
        </p:sp>
        <p:sp>
          <p:nvSpPr>
            <p:cNvPr id="174" name="rc174"/>
            <p:cNvSpPr/>
            <p:nvPr/>
          </p:nvSpPr>
          <p:spPr>
            <a:xfrm>
              <a:off x="7238343" y="5530401"/>
              <a:ext cx="516654" cy="124062"/>
            </a:xfrm>
            <a:prstGeom prst="rect">
              <a:avLst/>
            </a:prstGeom>
            <a:solidFill>
              <a:srgbClr val="1CABE2">
                <a:alpha val="100000"/>
              </a:srgbClr>
            </a:solidFill>
          </p:spPr>
          <p:txBody>
            <a:bodyPr/>
            <a:lstStyle/>
            <a:p/>
          </p:txBody>
        </p:sp>
        <p:sp>
          <p:nvSpPr>
            <p:cNvPr id="175" name="tx175"/>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76" name="tx176"/>
            <p:cNvSpPr/>
            <p:nvPr/>
          </p:nvSpPr>
          <p:spPr>
            <a:xfrm>
              <a:off x="808608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77" name="tx177"/>
            <p:cNvSpPr/>
            <p:nvPr/>
          </p:nvSpPr>
          <p:spPr>
            <a:xfrm>
              <a:off x="796540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60.1</a:t>
              </a:r>
            </a:p>
          </p:txBody>
        </p:sp>
        <p:sp>
          <p:nvSpPr>
            <p:cNvPr id="178" name="tx178"/>
            <p:cNvSpPr/>
            <p:nvPr/>
          </p:nvSpPr>
          <p:spPr>
            <a:xfrm>
              <a:off x="424774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56.9</a:t>
              </a:r>
            </a:p>
          </p:txBody>
        </p:sp>
        <p:sp>
          <p:nvSpPr>
            <p:cNvPr id="179" name="tx179"/>
            <p:cNvSpPr/>
            <p:nvPr/>
          </p:nvSpPr>
          <p:spPr>
            <a:xfrm>
              <a:off x="7564717"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0" name="tx180"/>
            <p:cNvSpPr/>
            <p:nvPr/>
          </p:nvSpPr>
          <p:spPr>
            <a:xfrm>
              <a:off x="4280505"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57.5</a:t>
              </a:r>
            </a:p>
          </p:txBody>
        </p:sp>
        <p:sp>
          <p:nvSpPr>
            <p:cNvPr id="181" name="tx181"/>
            <p:cNvSpPr/>
            <p:nvPr/>
          </p:nvSpPr>
          <p:spPr>
            <a:xfrm>
              <a:off x="7597478"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2" name="tx182"/>
            <p:cNvSpPr/>
            <p:nvPr/>
          </p:nvSpPr>
          <p:spPr>
            <a:xfrm>
              <a:off x="4161814"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55.3</a:t>
              </a:r>
            </a:p>
          </p:txBody>
        </p:sp>
        <p:sp>
          <p:nvSpPr>
            <p:cNvPr id="183" name="tx183"/>
            <p:cNvSpPr/>
            <p:nvPr/>
          </p:nvSpPr>
          <p:spPr>
            <a:xfrm>
              <a:off x="7421322"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84" name="tx18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6683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51508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66334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(92%) was relatively constant within 1% compared to 2019 (93%).
The number of children vaccinated with DTP3 decreased 3%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0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87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64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42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98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75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53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24200"/>
              <a:ext cx="239888" cy="487808"/>
            </a:xfrm>
            <a:prstGeom prst="rect">
              <a:avLst/>
            </a:prstGeom>
            <a:solidFill>
              <a:srgbClr val="E2231A">
                <a:alpha val="90196"/>
              </a:srgbClr>
            </a:solidFill>
          </p:spPr>
          <p:txBody>
            <a:bodyPr/>
            <a:lstStyle/>
            <a:p/>
          </p:txBody>
        </p:sp>
        <p:sp>
          <p:nvSpPr>
            <p:cNvPr id="25" name="rc25"/>
            <p:cNvSpPr/>
            <p:nvPr/>
          </p:nvSpPr>
          <p:spPr>
            <a:xfrm>
              <a:off x="1562816" y="3794385"/>
              <a:ext cx="239888" cy="417623"/>
            </a:xfrm>
            <a:prstGeom prst="rect">
              <a:avLst/>
            </a:prstGeom>
            <a:solidFill>
              <a:srgbClr val="E2231A">
                <a:alpha val="90196"/>
              </a:srgbClr>
            </a:solidFill>
          </p:spPr>
          <p:txBody>
            <a:bodyPr/>
            <a:lstStyle/>
            <a:p/>
          </p:txBody>
        </p:sp>
        <p:sp>
          <p:nvSpPr>
            <p:cNvPr id="26" name="rc26"/>
            <p:cNvSpPr/>
            <p:nvPr/>
          </p:nvSpPr>
          <p:spPr>
            <a:xfrm>
              <a:off x="1829360" y="3881992"/>
              <a:ext cx="239888" cy="330017"/>
            </a:xfrm>
            <a:prstGeom prst="rect">
              <a:avLst/>
            </a:prstGeom>
            <a:solidFill>
              <a:srgbClr val="E2231A">
                <a:alpha val="90196"/>
              </a:srgbClr>
            </a:solidFill>
          </p:spPr>
          <p:txBody>
            <a:bodyPr/>
            <a:lstStyle/>
            <a:p/>
          </p:txBody>
        </p:sp>
        <p:sp>
          <p:nvSpPr>
            <p:cNvPr id="27" name="rc27"/>
            <p:cNvSpPr/>
            <p:nvPr/>
          </p:nvSpPr>
          <p:spPr>
            <a:xfrm>
              <a:off x="2095903" y="4044636"/>
              <a:ext cx="239888" cy="167373"/>
            </a:xfrm>
            <a:prstGeom prst="rect">
              <a:avLst/>
            </a:prstGeom>
            <a:solidFill>
              <a:srgbClr val="E2231A">
                <a:alpha val="90196"/>
              </a:srgbClr>
            </a:solidFill>
          </p:spPr>
          <p:txBody>
            <a:bodyPr/>
            <a:lstStyle/>
            <a:p/>
          </p:txBody>
        </p:sp>
        <p:sp>
          <p:nvSpPr>
            <p:cNvPr id="28" name="rc28"/>
            <p:cNvSpPr/>
            <p:nvPr/>
          </p:nvSpPr>
          <p:spPr>
            <a:xfrm>
              <a:off x="2362446" y="3994735"/>
              <a:ext cx="239888" cy="217273"/>
            </a:xfrm>
            <a:prstGeom prst="rect">
              <a:avLst/>
            </a:prstGeom>
            <a:solidFill>
              <a:srgbClr val="E2231A">
                <a:alpha val="90196"/>
              </a:srgbClr>
            </a:solidFill>
          </p:spPr>
          <p:txBody>
            <a:bodyPr/>
            <a:lstStyle/>
            <a:p/>
          </p:txBody>
        </p:sp>
        <p:sp>
          <p:nvSpPr>
            <p:cNvPr id="29" name="rc29"/>
            <p:cNvSpPr/>
            <p:nvPr/>
          </p:nvSpPr>
          <p:spPr>
            <a:xfrm>
              <a:off x="2628989" y="4034743"/>
              <a:ext cx="239888" cy="177266"/>
            </a:xfrm>
            <a:prstGeom prst="rect">
              <a:avLst/>
            </a:prstGeom>
            <a:solidFill>
              <a:srgbClr val="E2231A">
                <a:alpha val="90196"/>
              </a:srgbClr>
            </a:solidFill>
          </p:spPr>
          <p:txBody>
            <a:bodyPr/>
            <a:lstStyle/>
            <a:p/>
          </p:txBody>
        </p:sp>
        <p:sp>
          <p:nvSpPr>
            <p:cNvPr id="30" name="rc30"/>
            <p:cNvSpPr/>
            <p:nvPr/>
          </p:nvSpPr>
          <p:spPr>
            <a:xfrm>
              <a:off x="2895532" y="4027774"/>
              <a:ext cx="239888" cy="184234"/>
            </a:xfrm>
            <a:prstGeom prst="rect">
              <a:avLst/>
            </a:prstGeom>
            <a:solidFill>
              <a:srgbClr val="E2231A">
                <a:alpha val="90196"/>
              </a:srgbClr>
            </a:solidFill>
          </p:spPr>
          <p:txBody>
            <a:bodyPr/>
            <a:lstStyle/>
            <a:p/>
          </p:txBody>
        </p:sp>
        <p:sp>
          <p:nvSpPr>
            <p:cNvPr id="31" name="rc31"/>
            <p:cNvSpPr/>
            <p:nvPr/>
          </p:nvSpPr>
          <p:spPr>
            <a:xfrm>
              <a:off x="3162075" y="4024165"/>
              <a:ext cx="239888" cy="187843"/>
            </a:xfrm>
            <a:prstGeom prst="rect">
              <a:avLst/>
            </a:prstGeom>
            <a:solidFill>
              <a:srgbClr val="E2231A">
                <a:alpha val="90196"/>
              </a:srgbClr>
            </a:solidFill>
          </p:spPr>
          <p:txBody>
            <a:bodyPr/>
            <a:lstStyle/>
            <a:p/>
          </p:txBody>
        </p:sp>
        <p:sp>
          <p:nvSpPr>
            <p:cNvPr id="32" name="rc32"/>
            <p:cNvSpPr/>
            <p:nvPr/>
          </p:nvSpPr>
          <p:spPr>
            <a:xfrm>
              <a:off x="3428618" y="4018566"/>
              <a:ext cx="239888" cy="193443"/>
            </a:xfrm>
            <a:prstGeom prst="rect">
              <a:avLst/>
            </a:prstGeom>
            <a:solidFill>
              <a:srgbClr val="E2231A">
                <a:alpha val="90196"/>
              </a:srgbClr>
            </a:solidFill>
          </p:spPr>
          <p:txBody>
            <a:bodyPr/>
            <a:lstStyle/>
            <a:p/>
          </p:txBody>
        </p:sp>
        <p:sp>
          <p:nvSpPr>
            <p:cNvPr id="33" name="rc33"/>
            <p:cNvSpPr/>
            <p:nvPr/>
          </p:nvSpPr>
          <p:spPr>
            <a:xfrm>
              <a:off x="3695161" y="4011473"/>
              <a:ext cx="239888" cy="200536"/>
            </a:xfrm>
            <a:prstGeom prst="rect">
              <a:avLst/>
            </a:prstGeom>
            <a:solidFill>
              <a:srgbClr val="E2231A">
                <a:alpha val="90196"/>
              </a:srgbClr>
            </a:solidFill>
          </p:spPr>
          <p:txBody>
            <a:bodyPr/>
            <a:lstStyle/>
            <a:p/>
          </p:txBody>
        </p:sp>
        <p:sp>
          <p:nvSpPr>
            <p:cNvPr id="34" name="rc34"/>
            <p:cNvSpPr/>
            <p:nvPr/>
          </p:nvSpPr>
          <p:spPr>
            <a:xfrm>
              <a:off x="3961705" y="4071142"/>
              <a:ext cx="239888" cy="140867"/>
            </a:xfrm>
            <a:prstGeom prst="rect">
              <a:avLst/>
            </a:prstGeom>
            <a:solidFill>
              <a:srgbClr val="E2231A">
                <a:alpha val="90196"/>
              </a:srgbClr>
            </a:solidFill>
          </p:spPr>
          <p:txBody>
            <a:bodyPr/>
            <a:lstStyle/>
            <a:p/>
          </p:txBody>
        </p:sp>
        <p:sp>
          <p:nvSpPr>
            <p:cNvPr id="35" name="rc35"/>
            <p:cNvSpPr/>
            <p:nvPr/>
          </p:nvSpPr>
          <p:spPr>
            <a:xfrm>
              <a:off x="4228248" y="3991686"/>
              <a:ext cx="239888" cy="220322"/>
            </a:xfrm>
            <a:prstGeom prst="rect">
              <a:avLst/>
            </a:prstGeom>
            <a:solidFill>
              <a:srgbClr val="E2231A">
                <a:alpha val="90196"/>
              </a:srgbClr>
            </a:solidFill>
          </p:spPr>
          <p:txBody>
            <a:bodyPr/>
            <a:lstStyle/>
            <a:p/>
          </p:txBody>
        </p:sp>
        <p:sp>
          <p:nvSpPr>
            <p:cNvPr id="36" name="rc36"/>
            <p:cNvSpPr/>
            <p:nvPr/>
          </p:nvSpPr>
          <p:spPr>
            <a:xfrm>
              <a:off x="4494791" y="3954976"/>
              <a:ext cx="239888" cy="257032"/>
            </a:xfrm>
            <a:prstGeom prst="rect">
              <a:avLst/>
            </a:prstGeom>
            <a:solidFill>
              <a:srgbClr val="E2231A">
                <a:alpha val="90196"/>
              </a:srgbClr>
            </a:solidFill>
          </p:spPr>
          <p:txBody>
            <a:bodyPr/>
            <a:lstStyle/>
            <a:p/>
          </p:txBody>
        </p:sp>
        <p:sp>
          <p:nvSpPr>
            <p:cNvPr id="37" name="rc37"/>
            <p:cNvSpPr/>
            <p:nvPr/>
          </p:nvSpPr>
          <p:spPr>
            <a:xfrm>
              <a:off x="4761334" y="4005810"/>
              <a:ext cx="239888" cy="206198"/>
            </a:xfrm>
            <a:prstGeom prst="rect">
              <a:avLst/>
            </a:prstGeom>
            <a:solidFill>
              <a:srgbClr val="E2231A">
                <a:alpha val="90196"/>
              </a:srgbClr>
            </a:solidFill>
          </p:spPr>
          <p:txBody>
            <a:bodyPr/>
            <a:lstStyle/>
            <a:p/>
          </p:txBody>
        </p:sp>
        <p:sp>
          <p:nvSpPr>
            <p:cNvPr id="38" name="rc38"/>
            <p:cNvSpPr/>
            <p:nvPr/>
          </p:nvSpPr>
          <p:spPr>
            <a:xfrm>
              <a:off x="5027877" y="3920133"/>
              <a:ext cx="239888" cy="291876"/>
            </a:xfrm>
            <a:prstGeom prst="rect">
              <a:avLst/>
            </a:prstGeom>
            <a:solidFill>
              <a:srgbClr val="E2231A">
                <a:alpha val="90196"/>
              </a:srgbClr>
            </a:solidFill>
          </p:spPr>
          <p:txBody>
            <a:bodyPr/>
            <a:lstStyle/>
            <a:p/>
          </p:txBody>
        </p:sp>
        <p:sp>
          <p:nvSpPr>
            <p:cNvPr id="39" name="rc39"/>
            <p:cNvSpPr/>
            <p:nvPr/>
          </p:nvSpPr>
          <p:spPr>
            <a:xfrm>
              <a:off x="5294420" y="3885849"/>
              <a:ext cx="239888" cy="326159"/>
            </a:xfrm>
            <a:prstGeom prst="rect">
              <a:avLst/>
            </a:prstGeom>
            <a:solidFill>
              <a:srgbClr val="E2231A">
                <a:alpha val="90196"/>
              </a:srgbClr>
            </a:solidFill>
          </p:spPr>
          <p:txBody>
            <a:bodyPr/>
            <a:lstStyle/>
            <a:p/>
          </p:txBody>
        </p:sp>
        <p:sp>
          <p:nvSpPr>
            <p:cNvPr id="40" name="rc40"/>
            <p:cNvSpPr/>
            <p:nvPr/>
          </p:nvSpPr>
          <p:spPr>
            <a:xfrm>
              <a:off x="5560963" y="3890143"/>
              <a:ext cx="239888" cy="321866"/>
            </a:xfrm>
            <a:prstGeom prst="rect">
              <a:avLst/>
            </a:prstGeom>
            <a:solidFill>
              <a:srgbClr val="E2231A">
                <a:alpha val="90196"/>
              </a:srgbClr>
            </a:solidFill>
          </p:spPr>
          <p:txBody>
            <a:bodyPr/>
            <a:lstStyle/>
            <a:p/>
          </p:txBody>
        </p:sp>
        <p:sp>
          <p:nvSpPr>
            <p:cNvPr id="41" name="rc41"/>
            <p:cNvSpPr/>
            <p:nvPr/>
          </p:nvSpPr>
          <p:spPr>
            <a:xfrm>
              <a:off x="5827506" y="3974638"/>
              <a:ext cx="239888" cy="237371"/>
            </a:xfrm>
            <a:prstGeom prst="rect">
              <a:avLst/>
            </a:prstGeom>
            <a:solidFill>
              <a:srgbClr val="E2231A">
                <a:alpha val="90196"/>
              </a:srgbClr>
            </a:solidFill>
          </p:spPr>
          <p:txBody>
            <a:bodyPr/>
            <a:lstStyle/>
            <a:p/>
          </p:txBody>
        </p:sp>
        <p:sp>
          <p:nvSpPr>
            <p:cNvPr id="42" name="rc42"/>
            <p:cNvSpPr/>
            <p:nvPr/>
          </p:nvSpPr>
          <p:spPr>
            <a:xfrm>
              <a:off x="6094049" y="3942283"/>
              <a:ext cx="239888" cy="269725"/>
            </a:xfrm>
            <a:prstGeom prst="rect">
              <a:avLst/>
            </a:prstGeom>
            <a:solidFill>
              <a:srgbClr val="E2231A">
                <a:alpha val="90196"/>
              </a:srgbClr>
            </a:solidFill>
          </p:spPr>
          <p:txBody>
            <a:bodyPr/>
            <a:lstStyle/>
            <a:p/>
          </p:txBody>
        </p:sp>
        <p:sp>
          <p:nvSpPr>
            <p:cNvPr id="43" name="rc43"/>
            <p:cNvSpPr/>
            <p:nvPr/>
          </p:nvSpPr>
          <p:spPr>
            <a:xfrm>
              <a:off x="6360593" y="4021614"/>
              <a:ext cx="239888" cy="190394"/>
            </a:xfrm>
            <a:prstGeom prst="rect">
              <a:avLst/>
            </a:prstGeom>
            <a:solidFill>
              <a:srgbClr val="E2231A">
                <a:alpha val="90196"/>
              </a:srgbClr>
            </a:solidFill>
          </p:spPr>
          <p:txBody>
            <a:bodyPr/>
            <a:lstStyle/>
            <a:p/>
          </p:txBody>
        </p:sp>
        <p:sp>
          <p:nvSpPr>
            <p:cNvPr id="44" name="rc44"/>
            <p:cNvSpPr/>
            <p:nvPr/>
          </p:nvSpPr>
          <p:spPr>
            <a:xfrm>
              <a:off x="6627136" y="3774537"/>
              <a:ext cx="239888" cy="437472"/>
            </a:xfrm>
            <a:prstGeom prst="rect">
              <a:avLst/>
            </a:prstGeom>
            <a:solidFill>
              <a:srgbClr val="E2231A">
                <a:alpha val="90196"/>
              </a:srgbClr>
            </a:solidFill>
          </p:spPr>
          <p:txBody>
            <a:bodyPr/>
            <a:lstStyle/>
            <a:p/>
          </p:txBody>
        </p:sp>
        <p:sp>
          <p:nvSpPr>
            <p:cNvPr id="45" name="rc45"/>
            <p:cNvSpPr/>
            <p:nvPr/>
          </p:nvSpPr>
          <p:spPr>
            <a:xfrm>
              <a:off x="6893679" y="3810127"/>
              <a:ext cx="239888" cy="401882"/>
            </a:xfrm>
            <a:prstGeom prst="rect">
              <a:avLst/>
            </a:prstGeom>
            <a:solidFill>
              <a:srgbClr val="E2231A">
                <a:alpha val="90196"/>
              </a:srgbClr>
            </a:solidFill>
          </p:spPr>
          <p:txBody>
            <a:bodyPr/>
            <a:lstStyle/>
            <a:p/>
          </p:txBody>
        </p:sp>
        <p:sp>
          <p:nvSpPr>
            <p:cNvPr id="46" name="rc46"/>
            <p:cNvSpPr/>
            <p:nvPr/>
          </p:nvSpPr>
          <p:spPr>
            <a:xfrm>
              <a:off x="7160222" y="3854864"/>
              <a:ext cx="239888" cy="357145"/>
            </a:xfrm>
            <a:prstGeom prst="rect">
              <a:avLst/>
            </a:prstGeom>
            <a:solidFill>
              <a:srgbClr val="E2231A">
                <a:alpha val="90196"/>
              </a:srgbClr>
            </a:solidFill>
          </p:spPr>
          <p:txBody>
            <a:bodyPr/>
            <a:lstStyle/>
            <a:p/>
          </p:txBody>
        </p:sp>
        <p:sp>
          <p:nvSpPr>
            <p:cNvPr id="47" name="rc47"/>
            <p:cNvSpPr/>
            <p:nvPr/>
          </p:nvSpPr>
          <p:spPr>
            <a:xfrm>
              <a:off x="7426765" y="3901467"/>
              <a:ext cx="239888" cy="310542"/>
            </a:xfrm>
            <a:prstGeom prst="rect">
              <a:avLst/>
            </a:prstGeom>
            <a:solidFill>
              <a:srgbClr val="E2231A">
                <a:alpha val="90196"/>
              </a:srgbClr>
            </a:solidFill>
          </p:spPr>
          <p:txBody>
            <a:bodyPr/>
            <a:lstStyle/>
            <a:p/>
          </p:txBody>
        </p:sp>
        <p:sp>
          <p:nvSpPr>
            <p:cNvPr id="48" name="rc48"/>
            <p:cNvSpPr/>
            <p:nvPr/>
          </p:nvSpPr>
          <p:spPr>
            <a:xfrm>
              <a:off x="7693308" y="3983536"/>
              <a:ext cx="239888" cy="228473"/>
            </a:xfrm>
            <a:prstGeom prst="rect">
              <a:avLst/>
            </a:prstGeom>
            <a:solidFill>
              <a:srgbClr val="E2231A">
                <a:alpha val="90196"/>
              </a:srgbClr>
            </a:solidFill>
          </p:spPr>
          <p:txBody>
            <a:bodyPr/>
            <a:lstStyle/>
            <a:p/>
          </p:txBody>
        </p:sp>
        <p:sp>
          <p:nvSpPr>
            <p:cNvPr id="49" name="rc49"/>
            <p:cNvSpPr/>
            <p:nvPr/>
          </p:nvSpPr>
          <p:spPr>
            <a:xfrm>
              <a:off x="7959851" y="3763026"/>
              <a:ext cx="239888" cy="448983"/>
            </a:xfrm>
            <a:prstGeom prst="rect">
              <a:avLst/>
            </a:prstGeom>
            <a:solidFill>
              <a:srgbClr val="E2231A">
                <a:alpha val="90196"/>
              </a:srgbClr>
            </a:solidFill>
          </p:spPr>
          <p:txBody>
            <a:bodyPr/>
            <a:lstStyle/>
            <a:p/>
          </p:txBody>
        </p:sp>
        <p:sp>
          <p:nvSpPr>
            <p:cNvPr id="50" name="rc50"/>
            <p:cNvSpPr/>
            <p:nvPr/>
          </p:nvSpPr>
          <p:spPr>
            <a:xfrm>
              <a:off x="1296273" y="3114191"/>
              <a:ext cx="239888" cy="610009"/>
            </a:xfrm>
            <a:prstGeom prst="rect">
              <a:avLst/>
            </a:prstGeom>
            <a:solidFill>
              <a:srgbClr val="B3B3B3">
                <a:alpha val="90196"/>
              </a:srgbClr>
            </a:solidFill>
          </p:spPr>
          <p:txBody>
            <a:bodyPr/>
            <a:lstStyle/>
            <a:p/>
          </p:txBody>
        </p:sp>
        <p:sp>
          <p:nvSpPr>
            <p:cNvPr id="51" name="rc51"/>
            <p:cNvSpPr/>
            <p:nvPr/>
          </p:nvSpPr>
          <p:spPr>
            <a:xfrm>
              <a:off x="1562816" y="3254249"/>
              <a:ext cx="239888" cy="540136"/>
            </a:xfrm>
            <a:prstGeom prst="rect">
              <a:avLst/>
            </a:prstGeom>
            <a:solidFill>
              <a:srgbClr val="B3B3B3">
                <a:alpha val="90196"/>
              </a:srgbClr>
            </a:solidFill>
          </p:spPr>
          <p:txBody>
            <a:bodyPr/>
            <a:lstStyle/>
            <a:p/>
          </p:txBody>
        </p:sp>
        <p:sp>
          <p:nvSpPr>
            <p:cNvPr id="52" name="rc52"/>
            <p:cNvSpPr/>
            <p:nvPr/>
          </p:nvSpPr>
          <p:spPr>
            <a:xfrm>
              <a:off x="1829360" y="2923049"/>
              <a:ext cx="239888" cy="958942"/>
            </a:xfrm>
            <a:prstGeom prst="rect">
              <a:avLst/>
            </a:prstGeom>
            <a:solidFill>
              <a:srgbClr val="B3B3B3">
                <a:alpha val="90196"/>
              </a:srgbClr>
            </a:solidFill>
          </p:spPr>
          <p:txBody>
            <a:bodyPr/>
            <a:lstStyle/>
            <a:p/>
          </p:txBody>
        </p:sp>
        <p:sp>
          <p:nvSpPr>
            <p:cNvPr id="53" name="rc53"/>
            <p:cNvSpPr/>
            <p:nvPr/>
          </p:nvSpPr>
          <p:spPr>
            <a:xfrm>
              <a:off x="2095903" y="3582587"/>
              <a:ext cx="239888" cy="462049"/>
            </a:xfrm>
            <a:prstGeom prst="rect">
              <a:avLst/>
            </a:prstGeom>
            <a:solidFill>
              <a:srgbClr val="B3B3B3">
                <a:alpha val="90196"/>
              </a:srgbClr>
            </a:solidFill>
          </p:spPr>
          <p:txBody>
            <a:bodyPr/>
            <a:lstStyle/>
            <a:p/>
          </p:txBody>
        </p:sp>
        <p:sp>
          <p:nvSpPr>
            <p:cNvPr id="54" name="rc54"/>
            <p:cNvSpPr/>
            <p:nvPr/>
          </p:nvSpPr>
          <p:spPr>
            <a:xfrm>
              <a:off x="2362446" y="3736271"/>
              <a:ext cx="239888" cy="258463"/>
            </a:xfrm>
            <a:prstGeom prst="rect">
              <a:avLst/>
            </a:prstGeom>
            <a:solidFill>
              <a:srgbClr val="B3B3B3">
                <a:alpha val="90196"/>
              </a:srgbClr>
            </a:solidFill>
          </p:spPr>
          <p:txBody>
            <a:bodyPr/>
            <a:lstStyle/>
            <a:p/>
          </p:txBody>
        </p:sp>
        <p:sp>
          <p:nvSpPr>
            <p:cNvPr id="55" name="rc55"/>
            <p:cNvSpPr/>
            <p:nvPr/>
          </p:nvSpPr>
          <p:spPr>
            <a:xfrm>
              <a:off x="2628989" y="3814482"/>
              <a:ext cx="239888" cy="220260"/>
            </a:xfrm>
            <a:prstGeom prst="rect">
              <a:avLst/>
            </a:prstGeom>
            <a:solidFill>
              <a:srgbClr val="B3B3B3">
                <a:alpha val="90196"/>
              </a:srgbClr>
            </a:solidFill>
          </p:spPr>
          <p:txBody>
            <a:bodyPr/>
            <a:lstStyle/>
            <a:p/>
          </p:txBody>
        </p:sp>
        <p:sp>
          <p:nvSpPr>
            <p:cNvPr id="56" name="rc56"/>
            <p:cNvSpPr/>
            <p:nvPr/>
          </p:nvSpPr>
          <p:spPr>
            <a:xfrm>
              <a:off x="2895532" y="3884854"/>
              <a:ext cx="239888" cy="142920"/>
            </a:xfrm>
            <a:prstGeom prst="rect">
              <a:avLst/>
            </a:prstGeom>
            <a:solidFill>
              <a:srgbClr val="B3B3B3">
                <a:alpha val="90196"/>
              </a:srgbClr>
            </a:solidFill>
          </p:spPr>
          <p:txBody>
            <a:bodyPr/>
            <a:lstStyle/>
            <a:p/>
          </p:txBody>
        </p:sp>
        <p:sp>
          <p:nvSpPr>
            <p:cNvPr id="57" name="rc57"/>
            <p:cNvSpPr/>
            <p:nvPr/>
          </p:nvSpPr>
          <p:spPr>
            <a:xfrm>
              <a:off x="3162075" y="3954105"/>
              <a:ext cx="239888" cy="70060"/>
            </a:xfrm>
            <a:prstGeom prst="rect">
              <a:avLst/>
            </a:prstGeom>
            <a:solidFill>
              <a:srgbClr val="B3B3B3">
                <a:alpha val="90196"/>
              </a:srgbClr>
            </a:solidFill>
          </p:spPr>
          <p:txBody>
            <a:bodyPr/>
            <a:lstStyle/>
            <a:p/>
          </p:txBody>
        </p:sp>
        <p:sp>
          <p:nvSpPr>
            <p:cNvPr id="58" name="rc58"/>
            <p:cNvSpPr/>
            <p:nvPr/>
          </p:nvSpPr>
          <p:spPr>
            <a:xfrm>
              <a:off x="3428618" y="3967172"/>
              <a:ext cx="239888" cy="51394"/>
            </a:xfrm>
            <a:prstGeom prst="rect">
              <a:avLst/>
            </a:prstGeom>
            <a:solidFill>
              <a:srgbClr val="B3B3B3">
                <a:alpha val="90196"/>
              </a:srgbClr>
            </a:solidFill>
          </p:spPr>
          <p:txBody>
            <a:bodyPr/>
            <a:lstStyle/>
            <a:p/>
          </p:txBody>
        </p:sp>
        <p:sp>
          <p:nvSpPr>
            <p:cNvPr id="59" name="rc59"/>
            <p:cNvSpPr/>
            <p:nvPr/>
          </p:nvSpPr>
          <p:spPr>
            <a:xfrm>
              <a:off x="3695161" y="3942283"/>
              <a:ext cx="239888" cy="69189"/>
            </a:xfrm>
            <a:prstGeom prst="rect">
              <a:avLst/>
            </a:prstGeom>
            <a:solidFill>
              <a:srgbClr val="B3B3B3">
                <a:alpha val="90196"/>
              </a:srgbClr>
            </a:solidFill>
          </p:spPr>
          <p:txBody>
            <a:bodyPr/>
            <a:lstStyle/>
            <a:p/>
          </p:txBody>
        </p:sp>
        <p:sp>
          <p:nvSpPr>
            <p:cNvPr id="60" name="rc60"/>
            <p:cNvSpPr/>
            <p:nvPr/>
          </p:nvSpPr>
          <p:spPr>
            <a:xfrm>
              <a:off x="3961705" y="4064858"/>
              <a:ext cx="239888" cy="6284"/>
            </a:xfrm>
            <a:prstGeom prst="rect">
              <a:avLst/>
            </a:prstGeom>
            <a:solidFill>
              <a:srgbClr val="B3B3B3">
                <a:alpha val="90196"/>
              </a:srgbClr>
            </a:solidFill>
          </p:spPr>
          <p:txBody>
            <a:bodyPr/>
            <a:lstStyle/>
            <a:p/>
          </p:txBody>
        </p:sp>
        <p:sp>
          <p:nvSpPr>
            <p:cNvPr id="61" name="rc61"/>
            <p:cNvSpPr/>
            <p:nvPr/>
          </p:nvSpPr>
          <p:spPr>
            <a:xfrm>
              <a:off x="4228248" y="3975634"/>
              <a:ext cx="239888" cy="16052"/>
            </a:xfrm>
            <a:prstGeom prst="rect">
              <a:avLst/>
            </a:prstGeom>
            <a:solidFill>
              <a:srgbClr val="B3B3B3">
                <a:alpha val="90196"/>
              </a:srgbClr>
            </a:solidFill>
          </p:spPr>
          <p:txBody>
            <a:bodyPr/>
            <a:lstStyle/>
            <a:p/>
          </p:txBody>
        </p:sp>
        <p:sp>
          <p:nvSpPr>
            <p:cNvPr id="62" name="rc62"/>
            <p:cNvSpPr/>
            <p:nvPr/>
          </p:nvSpPr>
          <p:spPr>
            <a:xfrm>
              <a:off x="4761334" y="3973518"/>
              <a:ext cx="239888" cy="32292"/>
            </a:xfrm>
            <a:prstGeom prst="rect">
              <a:avLst/>
            </a:prstGeom>
            <a:solidFill>
              <a:srgbClr val="B3B3B3">
                <a:alpha val="90196"/>
              </a:srgbClr>
            </a:solidFill>
          </p:spPr>
          <p:txBody>
            <a:bodyPr/>
            <a:lstStyle/>
            <a:p/>
          </p:txBody>
        </p:sp>
        <p:sp>
          <p:nvSpPr>
            <p:cNvPr id="63" name="rc63"/>
            <p:cNvSpPr/>
            <p:nvPr/>
          </p:nvSpPr>
          <p:spPr>
            <a:xfrm>
              <a:off x="5027877" y="3788101"/>
              <a:ext cx="239888" cy="132031"/>
            </a:xfrm>
            <a:prstGeom prst="rect">
              <a:avLst/>
            </a:prstGeom>
            <a:solidFill>
              <a:srgbClr val="B3B3B3">
                <a:alpha val="90196"/>
              </a:srgbClr>
            </a:solidFill>
          </p:spPr>
          <p:txBody>
            <a:bodyPr/>
            <a:lstStyle/>
            <a:p/>
          </p:txBody>
        </p:sp>
        <p:sp>
          <p:nvSpPr>
            <p:cNvPr id="64" name="rc64"/>
            <p:cNvSpPr/>
            <p:nvPr/>
          </p:nvSpPr>
          <p:spPr>
            <a:xfrm>
              <a:off x="5294420" y="3708023"/>
              <a:ext cx="239888" cy="177826"/>
            </a:xfrm>
            <a:prstGeom prst="rect">
              <a:avLst/>
            </a:prstGeom>
            <a:solidFill>
              <a:srgbClr val="B3B3B3">
                <a:alpha val="90196"/>
              </a:srgbClr>
            </a:solidFill>
          </p:spPr>
          <p:txBody>
            <a:bodyPr/>
            <a:lstStyle/>
            <a:p/>
          </p:txBody>
        </p:sp>
        <p:sp>
          <p:nvSpPr>
            <p:cNvPr id="65" name="rc65"/>
            <p:cNvSpPr/>
            <p:nvPr/>
          </p:nvSpPr>
          <p:spPr>
            <a:xfrm>
              <a:off x="5560963" y="3735960"/>
              <a:ext cx="239888" cy="154182"/>
            </a:xfrm>
            <a:prstGeom prst="rect">
              <a:avLst/>
            </a:prstGeom>
            <a:solidFill>
              <a:srgbClr val="B3B3B3">
                <a:alpha val="90196"/>
              </a:srgbClr>
            </a:solidFill>
          </p:spPr>
          <p:txBody>
            <a:bodyPr/>
            <a:lstStyle/>
            <a:p/>
          </p:txBody>
        </p:sp>
        <p:sp>
          <p:nvSpPr>
            <p:cNvPr id="66" name="rc66"/>
            <p:cNvSpPr/>
            <p:nvPr/>
          </p:nvSpPr>
          <p:spPr>
            <a:xfrm>
              <a:off x="5827506" y="3888089"/>
              <a:ext cx="239888" cy="86548"/>
            </a:xfrm>
            <a:prstGeom prst="rect">
              <a:avLst/>
            </a:prstGeom>
            <a:solidFill>
              <a:srgbClr val="B3B3B3">
                <a:alpha val="90196"/>
              </a:srgbClr>
            </a:solidFill>
          </p:spPr>
          <p:txBody>
            <a:bodyPr/>
            <a:lstStyle/>
            <a:p/>
          </p:txBody>
        </p:sp>
        <p:sp>
          <p:nvSpPr>
            <p:cNvPr id="67" name="rc67"/>
            <p:cNvSpPr/>
            <p:nvPr/>
          </p:nvSpPr>
          <p:spPr>
            <a:xfrm>
              <a:off x="6094049" y="3677784"/>
              <a:ext cx="239888" cy="264499"/>
            </a:xfrm>
            <a:prstGeom prst="rect">
              <a:avLst/>
            </a:prstGeom>
            <a:solidFill>
              <a:srgbClr val="B3B3B3">
                <a:alpha val="90196"/>
              </a:srgbClr>
            </a:solidFill>
          </p:spPr>
          <p:txBody>
            <a:bodyPr/>
            <a:lstStyle/>
            <a:p/>
          </p:txBody>
        </p:sp>
        <p:sp>
          <p:nvSpPr>
            <p:cNvPr id="68" name="rc68"/>
            <p:cNvSpPr/>
            <p:nvPr/>
          </p:nvSpPr>
          <p:spPr>
            <a:xfrm>
              <a:off x="6360593" y="4002762"/>
              <a:ext cx="239888" cy="18852"/>
            </a:xfrm>
            <a:prstGeom prst="rect">
              <a:avLst/>
            </a:prstGeom>
            <a:solidFill>
              <a:srgbClr val="B3B3B3">
                <a:alpha val="90196"/>
              </a:srgbClr>
            </a:solidFill>
          </p:spPr>
          <p:txBody>
            <a:bodyPr/>
            <a:lstStyle/>
            <a:p/>
          </p:txBody>
        </p:sp>
        <p:sp>
          <p:nvSpPr>
            <p:cNvPr id="69" name="rc69"/>
            <p:cNvSpPr/>
            <p:nvPr/>
          </p:nvSpPr>
          <p:spPr>
            <a:xfrm>
              <a:off x="6627136" y="3525593"/>
              <a:ext cx="239888" cy="248944"/>
            </a:xfrm>
            <a:prstGeom prst="rect">
              <a:avLst/>
            </a:prstGeom>
            <a:solidFill>
              <a:srgbClr val="B3B3B3">
                <a:alpha val="90196"/>
              </a:srgbClr>
            </a:solidFill>
          </p:spPr>
          <p:txBody>
            <a:bodyPr/>
            <a:lstStyle/>
            <a:p/>
          </p:txBody>
        </p:sp>
        <p:sp>
          <p:nvSpPr>
            <p:cNvPr id="70" name="rc70"/>
            <p:cNvSpPr/>
            <p:nvPr/>
          </p:nvSpPr>
          <p:spPr>
            <a:xfrm>
              <a:off x="6893679" y="3588124"/>
              <a:ext cx="239888" cy="222002"/>
            </a:xfrm>
            <a:prstGeom prst="rect">
              <a:avLst/>
            </a:prstGeom>
            <a:solidFill>
              <a:srgbClr val="B3B3B3">
                <a:alpha val="90196"/>
              </a:srgbClr>
            </a:solidFill>
          </p:spPr>
          <p:txBody>
            <a:bodyPr/>
            <a:lstStyle/>
            <a:p/>
          </p:txBody>
        </p:sp>
        <p:sp>
          <p:nvSpPr>
            <p:cNvPr id="71" name="rc71"/>
            <p:cNvSpPr/>
            <p:nvPr/>
          </p:nvSpPr>
          <p:spPr>
            <a:xfrm>
              <a:off x="7160222" y="3634603"/>
              <a:ext cx="239888" cy="220260"/>
            </a:xfrm>
            <a:prstGeom prst="rect">
              <a:avLst/>
            </a:prstGeom>
            <a:solidFill>
              <a:srgbClr val="B3B3B3">
                <a:alpha val="90196"/>
              </a:srgbClr>
            </a:solidFill>
          </p:spPr>
          <p:txBody>
            <a:bodyPr/>
            <a:lstStyle/>
            <a:p/>
          </p:txBody>
        </p:sp>
        <p:sp>
          <p:nvSpPr>
            <p:cNvPr id="72" name="rc72"/>
            <p:cNvSpPr/>
            <p:nvPr/>
          </p:nvSpPr>
          <p:spPr>
            <a:xfrm>
              <a:off x="7426765" y="3650034"/>
              <a:ext cx="239888" cy="251433"/>
            </a:xfrm>
            <a:prstGeom prst="rect">
              <a:avLst/>
            </a:prstGeom>
            <a:solidFill>
              <a:srgbClr val="B3B3B3">
                <a:alpha val="90196"/>
              </a:srgbClr>
            </a:solidFill>
          </p:spPr>
          <p:txBody>
            <a:bodyPr/>
            <a:lstStyle/>
            <a:p/>
          </p:txBody>
        </p:sp>
        <p:sp>
          <p:nvSpPr>
            <p:cNvPr id="73" name="rc73"/>
            <p:cNvSpPr/>
            <p:nvPr/>
          </p:nvSpPr>
          <p:spPr>
            <a:xfrm>
              <a:off x="7693308" y="3827424"/>
              <a:ext cx="239888" cy="156111"/>
            </a:xfrm>
            <a:prstGeom prst="rect">
              <a:avLst/>
            </a:prstGeom>
            <a:solidFill>
              <a:srgbClr val="B3B3B3">
                <a:alpha val="90196"/>
              </a:srgbClr>
            </a:solidFill>
          </p:spPr>
          <p:txBody>
            <a:bodyPr/>
            <a:lstStyle/>
            <a:p/>
          </p:txBody>
        </p:sp>
        <p:sp>
          <p:nvSpPr>
            <p:cNvPr id="74" name="rc74"/>
            <p:cNvSpPr/>
            <p:nvPr/>
          </p:nvSpPr>
          <p:spPr>
            <a:xfrm>
              <a:off x="7959851" y="3461381"/>
              <a:ext cx="239888" cy="301644"/>
            </a:xfrm>
            <a:prstGeom prst="rect">
              <a:avLst/>
            </a:prstGeom>
            <a:solidFill>
              <a:srgbClr val="B3B3B3">
                <a:alpha val="90196"/>
              </a:srgbClr>
            </a:solidFill>
          </p:spPr>
          <p:txBody>
            <a:bodyPr/>
            <a:lstStyle/>
            <a:p/>
          </p:txBody>
        </p:sp>
        <p:sp>
          <p:nvSpPr>
            <p:cNvPr id="75" name="pl75"/>
            <p:cNvSpPr/>
            <p:nvPr/>
          </p:nvSpPr>
          <p:spPr>
            <a:xfrm>
              <a:off x="1416218" y="2128191"/>
              <a:ext cx="6663577" cy="193343"/>
            </a:xfrm>
            <a:custGeom>
              <a:avLst/>
              <a:pathLst>
                <a:path w="6663577" h="193343">
                  <a:moveTo>
                    <a:pt x="0" y="171861"/>
                  </a:moveTo>
                  <a:lnTo>
                    <a:pt x="266543" y="150378"/>
                  </a:lnTo>
                  <a:lnTo>
                    <a:pt x="533086" y="107413"/>
                  </a:lnTo>
                  <a:lnTo>
                    <a:pt x="799629" y="21482"/>
                  </a:lnTo>
                  <a:lnTo>
                    <a:pt x="1066172" y="42965"/>
                  </a:lnTo>
                  <a:lnTo>
                    <a:pt x="1332715" y="21482"/>
                  </a:lnTo>
                  <a:lnTo>
                    <a:pt x="1599258" y="21482"/>
                  </a:lnTo>
                  <a:lnTo>
                    <a:pt x="1865801" y="21482"/>
                  </a:lnTo>
                  <a:lnTo>
                    <a:pt x="2132344" y="21482"/>
                  </a:lnTo>
                  <a:lnTo>
                    <a:pt x="2398888" y="21482"/>
                  </a:lnTo>
                  <a:lnTo>
                    <a:pt x="2665431" y="0"/>
                  </a:lnTo>
                  <a:lnTo>
                    <a:pt x="2931974" y="42965"/>
                  </a:lnTo>
                  <a:lnTo>
                    <a:pt x="3198517" y="64447"/>
                  </a:lnTo>
                  <a:lnTo>
                    <a:pt x="3465060" y="42965"/>
                  </a:lnTo>
                  <a:lnTo>
                    <a:pt x="3731603" y="85930"/>
                  </a:lnTo>
                  <a:lnTo>
                    <a:pt x="3998146" y="107413"/>
                  </a:lnTo>
                  <a:lnTo>
                    <a:pt x="4264689" y="107413"/>
                  </a:lnTo>
                  <a:lnTo>
                    <a:pt x="4531233" y="64447"/>
                  </a:lnTo>
                  <a:lnTo>
                    <a:pt x="4797776" y="85930"/>
                  </a:lnTo>
                  <a:lnTo>
                    <a:pt x="5064319" y="42965"/>
                  </a:lnTo>
                  <a:lnTo>
                    <a:pt x="5330862" y="193343"/>
                  </a:lnTo>
                  <a:lnTo>
                    <a:pt x="5597405" y="171861"/>
                  </a:lnTo>
                  <a:lnTo>
                    <a:pt x="5863948" y="128895"/>
                  </a:lnTo>
                  <a:lnTo>
                    <a:pt x="6130491" y="107413"/>
                  </a:lnTo>
                  <a:lnTo>
                    <a:pt x="6397034" y="64447"/>
                  </a:lnTo>
                  <a:lnTo>
                    <a:pt x="6663577" y="193343"/>
                  </a:lnTo>
                </a:path>
              </a:pathLst>
            </a:custGeom>
            <a:ln w="27101" cap="flat">
              <a:solidFill>
                <a:srgbClr val="3283FE">
                  <a:alpha val="100000"/>
                </a:srgbClr>
              </a:solidFill>
              <a:prstDash val="solid"/>
              <a:round/>
            </a:ln>
          </p:spPr>
          <p:txBody>
            <a:bodyPr/>
            <a:lstStyle/>
            <a:p/>
          </p:txBody>
        </p:sp>
        <p:sp>
          <p:nvSpPr>
            <p:cNvPr id="76" name="pl76"/>
            <p:cNvSpPr/>
            <p:nvPr/>
          </p:nvSpPr>
          <p:spPr>
            <a:xfrm>
              <a:off x="1416218" y="2149674"/>
              <a:ext cx="6663577" cy="365205"/>
            </a:xfrm>
            <a:custGeom>
              <a:avLst/>
              <a:pathLst>
                <a:path w="6663577" h="365205">
                  <a:moveTo>
                    <a:pt x="0" y="279274"/>
                  </a:moveTo>
                  <a:lnTo>
                    <a:pt x="266543" y="236309"/>
                  </a:lnTo>
                  <a:lnTo>
                    <a:pt x="533086" y="365205"/>
                  </a:lnTo>
                  <a:lnTo>
                    <a:pt x="799629" y="150378"/>
                  </a:lnTo>
                  <a:lnTo>
                    <a:pt x="1066172" y="107413"/>
                  </a:lnTo>
                  <a:lnTo>
                    <a:pt x="1332715" y="85930"/>
                  </a:lnTo>
                  <a:lnTo>
                    <a:pt x="1599258" y="64447"/>
                  </a:lnTo>
                  <a:lnTo>
                    <a:pt x="1865801" y="42965"/>
                  </a:lnTo>
                  <a:lnTo>
                    <a:pt x="2132344" y="42965"/>
                  </a:lnTo>
                  <a:lnTo>
                    <a:pt x="2398888" y="64447"/>
                  </a:lnTo>
                  <a:lnTo>
                    <a:pt x="2665431" y="0"/>
                  </a:lnTo>
                  <a:lnTo>
                    <a:pt x="2931974" y="42965"/>
                  </a:lnTo>
                  <a:lnTo>
                    <a:pt x="3198517" y="42965"/>
                  </a:lnTo>
                  <a:lnTo>
                    <a:pt x="3465060" y="42965"/>
                  </a:lnTo>
                  <a:lnTo>
                    <a:pt x="3731603" y="150378"/>
                  </a:lnTo>
                  <a:lnTo>
                    <a:pt x="3998146" y="193343"/>
                  </a:lnTo>
                  <a:lnTo>
                    <a:pt x="4264689" y="171861"/>
                  </a:lnTo>
                  <a:lnTo>
                    <a:pt x="4531233" y="85930"/>
                  </a:lnTo>
                  <a:lnTo>
                    <a:pt x="4797776" y="193343"/>
                  </a:lnTo>
                  <a:lnTo>
                    <a:pt x="5064319" y="21482"/>
                  </a:lnTo>
                  <a:lnTo>
                    <a:pt x="5330862" y="257791"/>
                  </a:lnTo>
                  <a:lnTo>
                    <a:pt x="5597405" y="214826"/>
                  </a:lnTo>
                  <a:lnTo>
                    <a:pt x="5863948" y="193343"/>
                  </a:lnTo>
                  <a:lnTo>
                    <a:pt x="6130491" y="193343"/>
                  </a:lnTo>
                  <a:lnTo>
                    <a:pt x="6397034" y="107413"/>
                  </a:lnTo>
                  <a:lnTo>
                    <a:pt x="6663577" y="300757"/>
                  </a:lnTo>
                </a:path>
              </a:pathLst>
            </a:custGeom>
            <a:ln w="27101" cap="flat">
              <a:solidFill>
                <a:srgbClr val="FFA500">
                  <a:alpha val="100000"/>
                </a:srgbClr>
              </a:solidFill>
              <a:prstDash val="solid"/>
              <a:round/>
            </a:ln>
          </p:spPr>
          <p:txBody>
            <a:bodyPr/>
            <a:lstStyle/>
            <a:p/>
          </p:txBody>
        </p:sp>
        <p:sp>
          <p:nvSpPr>
            <p:cNvPr id="77" name="tx77"/>
            <p:cNvSpPr/>
            <p:nvPr/>
          </p:nvSpPr>
          <p:spPr>
            <a:xfrm>
              <a:off x="1345880"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8" name="tx78"/>
            <p:cNvSpPr/>
            <p:nvPr/>
          </p:nvSpPr>
          <p:spPr>
            <a:xfrm>
              <a:off x="1345880"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9" name="tx79"/>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0" name="tx80"/>
            <p:cNvSpPr/>
            <p:nvPr/>
          </p:nvSpPr>
          <p:spPr>
            <a:xfrm>
              <a:off x="267859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1" name="tx81"/>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2" name="tx82"/>
            <p:cNvSpPr/>
            <p:nvPr/>
          </p:nvSpPr>
          <p:spPr>
            <a:xfrm>
              <a:off x="4011311"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3" name="tx83"/>
            <p:cNvSpPr/>
            <p:nvPr/>
          </p:nvSpPr>
          <p:spPr>
            <a:xfrm>
              <a:off x="5344027"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4" name="tx84"/>
            <p:cNvSpPr/>
            <p:nvPr/>
          </p:nvSpPr>
          <p:spPr>
            <a:xfrm>
              <a:off x="5344027"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5" name="tx85"/>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6" name="tx86"/>
            <p:cNvSpPr/>
            <p:nvPr/>
          </p:nvSpPr>
          <p:spPr>
            <a:xfrm>
              <a:off x="6410199"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7" name="tx87"/>
            <p:cNvSpPr/>
            <p:nvPr/>
          </p:nvSpPr>
          <p:spPr>
            <a:xfrm>
              <a:off x="667674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8" name="tx88"/>
            <p:cNvSpPr/>
            <p:nvPr/>
          </p:nvSpPr>
          <p:spPr>
            <a:xfrm>
              <a:off x="6676742"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9" name="tx89"/>
            <p:cNvSpPr/>
            <p:nvPr/>
          </p:nvSpPr>
          <p:spPr>
            <a:xfrm>
              <a:off x="694328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90" name="tx90"/>
            <p:cNvSpPr/>
            <p:nvPr/>
          </p:nvSpPr>
          <p:spPr>
            <a:xfrm>
              <a:off x="6943285"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91" name="tx91"/>
            <p:cNvSpPr/>
            <p:nvPr/>
          </p:nvSpPr>
          <p:spPr>
            <a:xfrm>
              <a:off x="720982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92" name="tx92"/>
            <p:cNvSpPr/>
            <p:nvPr/>
          </p:nvSpPr>
          <p:spPr>
            <a:xfrm>
              <a:off x="720982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3" name="tx93"/>
            <p:cNvSpPr/>
            <p:nvPr/>
          </p:nvSpPr>
          <p:spPr>
            <a:xfrm>
              <a:off x="747637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94" name="tx94"/>
            <p:cNvSpPr/>
            <p:nvPr/>
          </p:nvSpPr>
          <p:spPr>
            <a:xfrm>
              <a:off x="7476372"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5" name="tx95"/>
            <p:cNvSpPr/>
            <p:nvPr/>
          </p:nvSpPr>
          <p:spPr>
            <a:xfrm>
              <a:off x="774291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96" name="tx96"/>
            <p:cNvSpPr/>
            <p:nvPr/>
          </p:nvSpPr>
          <p:spPr>
            <a:xfrm>
              <a:off x="7742915"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97" name="tx97"/>
            <p:cNvSpPr/>
            <p:nvPr/>
          </p:nvSpPr>
          <p:spPr>
            <a:xfrm>
              <a:off x="800945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8" name="tx98"/>
            <p:cNvSpPr/>
            <p:nvPr/>
          </p:nvSpPr>
          <p:spPr>
            <a:xfrm>
              <a:off x="8009458"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99" name="tx99"/>
            <p:cNvSpPr/>
            <p:nvPr/>
          </p:nvSpPr>
          <p:spPr>
            <a:xfrm>
              <a:off x="1340869" y="39276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0" name="tx100"/>
            <p:cNvSpPr/>
            <p:nvPr/>
          </p:nvSpPr>
          <p:spPr>
            <a:xfrm>
              <a:off x="2673584" y="40829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1" name="tx101"/>
            <p:cNvSpPr/>
            <p:nvPr/>
          </p:nvSpPr>
          <p:spPr>
            <a:xfrm>
              <a:off x="4006300" y="41010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5339016" y="40084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3" name="tx103"/>
            <p:cNvSpPr/>
            <p:nvPr/>
          </p:nvSpPr>
          <p:spPr>
            <a:xfrm>
              <a:off x="6405188" y="40763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4" name="tx104"/>
            <p:cNvSpPr/>
            <p:nvPr/>
          </p:nvSpPr>
          <p:spPr>
            <a:xfrm>
              <a:off x="6716935" y="395547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5" name="tx105"/>
            <p:cNvSpPr/>
            <p:nvPr/>
          </p:nvSpPr>
          <p:spPr>
            <a:xfrm>
              <a:off x="6938274" y="39706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6" name="tx106"/>
            <p:cNvSpPr/>
            <p:nvPr/>
          </p:nvSpPr>
          <p:spPr>
            <a:xfrm>
              <a:off x="7204817" y="39943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7" name="tx107"/>
            <p:cNvSpPr/>
            <p:nvPr/>
          </p:nvSpPr>
          <p:spPr>
            <a:xfrm>
              <a:off x="7516565" y="40176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8" name="tx108"/>
            <p:cNvSpPr/>
            <p:nvPr/>
          </p:nvSpPr>
          <p:spPr>
            <a:xfrm>
              <a:off x="7737904" y="40572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9" name="tx109"/>
            <p:cNvSpPr/>
            <p:nvPr/>
          </p:nvSpPr>
          <p:spPr>
            <a:xfrm>
              <a:off x="8004447" y="3948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10" name="tx110"/>
            <p:cNvSpPr/>
            <p:nvPr/>
          </p:nvSpPr>
          <p:spPr>
            <a:xfrm>
              <a:off x="1340869" y="33787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11" name="tx111"/>
            <p:cNvSpPr/>
            <p:nvPr/>
          </p:nvSpPr>
          <p:spPr>
            <a:xfrm>
              <a:off x="2673584" y="38841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2" name="tx112"/>
            <p:cNvSpPr/>
            <p:nvPr/>
          </p:nvSpPr>
          <p:spPr>
            <a:xfrm>
              <a:off x="5339016" y="37564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3" name="tx113"/>
            <p:cNvSpPr/>
            <p:nvPr/>
          </p:nvSpPr>
          <p:spPr>
            <a:xfrm>
              <a:off x="6716935" y="361126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4" name="tx114"/>
            <p:cNvSpPr/>
            <p:nvPr/>
          </p:nvSpPr>
          <p:spPr>
            <a:xfrm>
              <a:off x="6938274" y="36586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5" name="tx115"/>
            <p:cNvSpPr/>
            <p:nvPr/>
          </p:nvSpPr>
          <p:spPr>
            <a:xfrm>
              <a:off x="7204817" y="37042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6" name="tx116"/>
            <p:cNvSpPr/>
            <p:nvPr/>
          </p:nvSpPr>
          <p:spPr>
            <a:xfrm>
              <a:off x="7516565" y="373695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7" name="tx117"/>
            <p:cNvSpPr/>
            <p:nvPr/>
          </p:nvSpPr>
          <p:spPr>
            <a:xfrm>
              <a:off x="7737904" y="38650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8" name="tx118"/>
            <p:cNvSpPr/>
            <p:nvPr/>
          </p:nvSpPr>
          <p:spPr>
            <a:xfrm>
              <a:off x="8004447" y="35717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9" name="tx119"/>
            <p:cNvSpPr/>
            <p:nvPr/>
          </p:nvSpPr>
          <p:spPr>
            <a:xfrm>
              <a:off x="1321273" y="300795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17.6</a:t>
              </a:r>
            </a:p>
          </p:txBody>
        </p:sp>
        <p:sp>
          <p:nvSpPr>
            <p:cNvPr id="120" name="tx120"/>
            <p:cNvSpPr/>
            <p:nvPr/>
          </p:nvSpPr>
          <p:spPr>
            <a:xfrm>
              <a:off x="2681119" y="370824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21" name="tx121"/>
            <p:cNvSpPr/>
            <p:nvPr/>
          </p:nvSpPr>
          <p:spPr>
            <a:xfrm>
              <a:off x="4013835" y="395981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22" name="tx122"/>
            <p:cNvSpPr/>
            <p:nvPr/>
          </p:nvSpPr>
          <p:spPr>
            <a:xfrm>
              <a:off x="5346551" y="360178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3" name="tx123"/>
            <p:cNvSpPr/>
            <p:nvPr/>
          </p:nvSpPr>
          <p:spPr>
            <a:xfrm>
              <a:off x="6412723" y="389647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24" name="tx124"/>
            <p:cNvSpPr/>
            <p:nvPr/>
          </p:nvSpPr>
          <p:spPr>
            <a:xfrm>
              <a:off x="6692819" y="342054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25" name="tx125"/>
            <p:cNvSpPr/>
            <p:nvPr/>
          </p:nvSpPr>
          <p:spPr>
            <a:xfrm>
              <a:off x="6959363" y="3481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26" name="tx126"/>
            <p:cNvSpPr/>
            <p:nvPr/>
          </p:nvSpPr>
          <p:spPr>
            <a:xfrm>
              <a:off x="7212352" y="352832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7" name="tx127"/>
            <p:cNvSpPr/>
            <p:nvPr/>
          </p:nvSpPr>
          <p:spPr>
            <a:xfrm>
              <a:off x="7519579" y="354379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8" name="tx128"/>
            <p:cNvSpPr/>
            <p:nvPr/>
          </p:nvSpPr>
          <p:spPr>
            <a:xfrm>
              <a:off x="7745439" y="37211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29" name="tx129"/>
            <p:cNvSpPr/>
            <p:nvPr/>
          </p:nvSpPr>
          <p:spPr>
            <a:xfrm>
              <a:off x="7984851" y="335633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12.1</a:t>
              </a:r>
            </a:p>
          </p:txBody>
        </p:sp>
        <p:sp>
          <p:nvSpPr>
            <p:cNvPr id="130" name="tx130"/>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639902" y="353769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2" name="tx132"/>
            <p:cNvSpPr/>
            <p:nvPr/>
          </p:nvSpPr>
          <p:spPr>
            <a:xfrm>
              <a:off x="639902" y="29154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3" name="tx133"/>
            <p:cNvSpPr/>
            <p:nvPr/>
          </p:nvSpPr>
          <p:spPr>
            <a:xfrm>
              <a:off x="639902" y="229321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4" name="tx13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2" name="pl15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3" name="pl15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4" name="tx15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5" name="tx15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6" name="rc156"/>
            <p:cNvSpPr/>
            <p:nvPr/>
          </p:nvSpPr>
          <p:spPr>
            <a:xfrm>
              <a:off x="4678790" y="5080163"/>
              <a:ext cx="201456" cy="201456"/>
            </a:xfrm>
            <a:prstGeom prst="rect">
              <a:avLst/>
            </a:prstGeom>
            <a:solidFill>
              <a:srgbClr val="E2231A">
                <a:alpha val="90196"/>
              </a:srgbClr>
            </a:solidFill>
          </p:spPr>
          <p:txBody>
            <a:bodyPr/>
            <a:lstStyle/>
            <a:p/>
          </p:txBody>
        </p:sp>
        <p:sp>
          <p:nvSpPr>
            <p:cNvPr id="157" name="rc157"/>
            <p:cNvSpPr/>
            <p:nvPr/>
          </p:nvSpPr>
          <p:spPr>
            <a:xfrm>
              <a:off x="5642950" y="5080163"/>
              <a:ext cx="201456" cy="201456"/>
            </a:xfrm>
            <a:prstGeom prst="rect">
              <a:avLst/>
            </a:prstGeom>
            <a:solidFill>
              <a:srgbClr val="B3B3B3">
                <a:alpha val="90196"/>
              </a:srgbClr>
            </a:solidFill>
          </p:spPr>
          <p:txBody>
            <a:bodyPr/>
            <a:lstStyle/>
            <a:p/>
          </p:txBody>
        </p:sp>
        <p:sp>
          <p:nvSpPr>
            <p:cNvPr id="158" name="tx15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9" name="tx15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0" name="tx16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1" name="tx161"/>
            <p:cNvSpPr/>
            <p:nvPr/>
          </p:nvSpPr>
          <p:spPr>
            <a:xfrm>
              <a:off x="951100" y="1582906"/>
              <a:ext cx="15099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Bulgaria, 2000-2025</a:t>
              </a:r>
            </a:p>
          </p:txBody>
        </p:sp>
        <p:sp>
          <p:nvSpPr>
            <p:cNvPr id="162" name="pl162"/>
            <p:cNvSpPr/>
            <p:nvPr/>
          </p:nvSpPr>
          <p:spPr>
            <a:xfrm>
              <a:off x="20115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4421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8727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3033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7339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7268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1574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5880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186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4492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1751045" cy="124062"/>
            </a:xfrm>
            <a:prstGeom prst="rect">
              <a:avLst/>
            </a:prstGeom>
            <a:solidFill>
              <a:srgbClr val="E2231A">
                <a:alpha val="90196"/>
              </a:srgbClr>
            </a:solidFill>
          </p:spPr>
          <p:txBody>
            <a:bodyPr/>
            <a:lstStyle/>
            <a:p/>
          </p:txBody>
        </p:sp>
        <p:sp>
          <p:nvSpPr>
            <p:cNvPr id="177" name="rc177"/>
            <p:cNvSpPr/>
            <p:nvPr/>
          </p:nvSpPr>
          <p:spPr>
            <a:xfrm>
              <a:off x="1296273" y="5685479"/>
              <a:ext cx="2101254" cy="124062"/>
            </a:xfrm>
            <a:prstGeom prst="rect">
              <a:avLst/>
            </a:prstGeom>
            <a:solidFill>
              <a:srgbClr val="E2231A">
                <a:alpha val="90196"/>
              </a:srgbClr>
            </a:solidFill>
          </p:spPr>
          <p:txBody>
            <a:bodyPr/>
            <a:lstStyle/>
            <a:p/>
          </p:txBody>
        </p:sp>
        <p:sp>
          <p:nvSpPr>
            <p:cNvPr id="178" name="rc178"/>
            <p:cNvSpPr/>
            <p:nvPr/>
          </p:nvSpPr>
          <p:spPr>
            <a:xfrm>
              <a:off x="1296273" y="5530401"/>
              <a:ext cx="4129261" cy="124062"/>
            </a:xfrm>
            <a:prstGeom prst="rect">
              <a:avLst/>
            </a:prstGeom>
            <a:solidFill>
              <a:srgbClr val="E2231A">
                <a:alpha val="90196"/>
              </a:srgbClr>
            </a:solidFill>
          </p:spPr>
          <p:txBody>
            <a:bodyPr/>
            <a:lstStyle/>
            <a:p/>
          </p:txBody>
        </p:sp>
        <p:sp>
          <p:nvSpPr>
            <p:cNvPr id="179" name="rc179"/>
            <p:cNvSpPr/>
            <p:nvPr/>
          </p:nvSpPr>
          <p:spPr>
            <a:xfrm>
              <a:off x="3047318" y="5840557"/>
              <a:ext cx="173387" cy="124062"/>
            </a:xfrm>
            <a:prstGeom prst="rect">
              <a:avLst/>
            </a:prstGeom>
            <a:solidFill>
              <a:srgbClr val="B3B3B3">
                <a:alpha val="90196"/>
              </a:srgbClr>
            </a:solidFill>
          </p:spPr>
          <p:txBody>
            <a:bodyPr/>
            <a:lstStyle/>
            <a:p/>
          </p:txBody>
        </p:sp>
        <p:sp>
          <p:nvSpPr>
            <p:cNvPr id="180" name="rc180"/>
            <p:cNvSpPr/>
            <p:nvPr/>
          </p:nvSpPr>
          <p:spPr>
            <a:xfrm>
              <a:off x="3397528" y="5685479"/>
              <a:ext cx="1435742" cy="124062"/>
            </a:xfrm>
            <a:prstGeom prst="rect">
              <a:avLst/>
            </a:prstGeom>
            <a:solidFill>
              <a:srgbClr val="B3B3B3">
                <a:alpha val="90196"/>
              </a:srgbClr>
            </a:solidFill>
          </p:spPr>
          <p:txBody>
            <a:bodyPr/>
            <a:lstStyle/>
            <a:p/>
          </p:txBody>
        </p:sp>
        <p:sp>
          <p:nvSpPr>
            <p:cNvPr id="181" name="rc181"/>
            <p:cNvSpPr/>
            <p:nvPr/>
          </p:nvSpPr>
          <p:spPr>
            <a:xfrm>
              <a:off x="5425535" y="5530401"/>
              <a:ext cx="2774204" cy="124062"/>
            </a:xfrm>
            <a:prstGeom prst="rect">
              <a:avLst/>
            </a:prstGeom>
            <a:solidFill>
              <a:srgbClr val="B3B3B3">
                <a:alpha val="90196"/>
              </a:srgbClr>
            </a:solidFill>
          </p:spPr>
          <p:txBody>
            <a:bodyPr/>
            <a:lstStyle/>
            <a:p/>
          </p:txBody>
        </p:sp>
        <p:sp>
          <p:nvSpPr>
            <p:cNvPr id="182" name="tx182"/>
            <p:cNvSpPr/>
            <p:nvPr/>
          </p:nvSpPr>
          <p:spPr>
            <a:xfrm>
              <a:off x="3301078"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83" name="tx183"/>
            <p:cNvSpPr/>
            <p:nvPr/>
          </p:nvSpPr>
          <p:spPr>
            <a:xfrm>
              <a:off x="491364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84" name="tx184"/>
            <p:cNvSpPr/>
            <p:nvPr/>
          </p:nvSpPr>
          <p:spPr>
            <a:xfrm>
              <a:off x="8312267"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a:t>
              </a:r>
            </a:p>
          </p:txBody>
        </p:sp>
        <p:sp>
          <p:nvSpPr>
            <p:cNvPr id="185" name="tx185"/>
            <p:cNvSpPr/>
            <p:nvPr/>
          </p:nvSpPr>
          <p:spPr>
            <a:xfrm>
              <a:off x="2091424"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86" name="tx186"/>
            <p:cNvSpPr/>
            <p:nvPr/>
          </p:nvSpPr>
          <p:spPr>
            <a:xfrm>
              <a:off x="2266528"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87" name="tx187"/>
            <p:cNvSpPr/>
            <p:nvPr/>
          </p:nvSpPr>
          <p:spPr>
            <a:xfrm>
              <a:off x="3280532"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a:t>
              </a:r>
            </a:p>
          </p:txBody>
        </p:sp>
        <p:sp>
          <p:nvSpPr>
            <p:cNvPr id="188" name="tx188"/>
            <p:cNvSpPr/>
            <p:nvPr/>
          </p:nvSpPr>
          <p:spPr>
            <a:xfrm>
              <a:off x="3019877"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9" name="tx189"/>
            <p:cNvSpPr/>
            <p:nvPr/>
          </p:nvSpPr>
          <p:spPr>
            <a:xfrm>
              <a:off x="403502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90" name="tx190"/>
            <p:cNvSpPr/>
            <p:nvPr/>
          </p:nvSpPr>
          <p:spPr>
            <a:xfrm>
              <a:off x="673226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95" name="tx195"/>
            <p:cNvSpPr/>
            <p:nvPr/>
          </p:nvSpPr>
          <p:spPr>
            <a:xfrm>
              <a:off x="258317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6" name="tx196"/>
            <p:cNvSpPr/>
            <p:nvPr/>
          </p:nvSpPr>
          <p:spPr>
            <a:xfrm>
              <a:off x="4013768"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7" name="tx197"/>
            <p:cNvSpPr/>
            <p:nvPr/>
          </p:nvSpPr>
          <p:spPr>
            <a:xfrm>
              <a:off x="5444360" y="6056560"/>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8" name="tx198"/>
            <p:cNvSpPr/>
            <p:nvPr/>
          </p:nvSpPr>
          <p:spPr>
            <a:xfrm>
              <a:off x="6836105" y="605615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9" name="tx199"/>
            <p:cNvSpPr/>
            <p:nvPr/>
          </p:nvSpPr>
          <p:spPr>
            <a:xfrm>
              <a:off x="8266698" y="605615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200" name="tx200"/>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88%. This is lower than in 2019, where coverage was 95%.
7,000 children missed their routine first dose of measles vaccine.
MCV2 is typically administered to children between 18 months and five years old. MCV2 coverage declined at 82% in 2025.</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94% in 2024 to 88% in 2025 - below the 95% level needed to prevent outbreaks and, leaving 7,000 children without any protection against measles. MCV2 coverage declined at from 91% in 2024 to 82% in 2025 - below the IA2030 target of 90%.</a:t>
            </a:r>
          </a:p>
        </p:txBody>
      </p:sp>
      <p:grpSp xmlns:pic="http://schemas.openxmlformats.org/drawingml/2006/picture">
        <p:nvGrpSpPr>
          <p:cNvPr id="205" name=""/>
          <p:cNvGrpSpPr/>
          <p:nvPr/>
        </p:nvGrpSpPr>
        <p:grpSpPr>
          <a:xfrm>
            <a:off x="292608" y="1097280"/>
            <a:ext cx="8595360" cy="28575"/>
            <a:chOff x="292608" y="1097280"/>
            <a:chExt cx="8595360" cy="28575"/>
          </a:xfrm>
        </p:grpSpPr>
        <p:sp>
          <p:nvSpPr>
            <p:cNvPr id="20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196842"/>
            </a:xfrm>
            <a:custGeom>
              <a:avLst/>
              <a:pathLst>
                <a:path w="3397293" h="196842">
                  <a:moveTo>
                    <a:pt x="0" y="174970"/>
                  </a:moveTo>
                  <a:lnTo>
                    <a:pt x="135891" y="153099"/>
                  </a:lnTo>
                  <a:lnTo>
                    <a:pt x="271783" y="109356"/>
                  </a:lnTo>
                  <a:lnTo>
                    <a:pt x="407675" y="21871"/>
                  </a:lnTo>
                  <a:lnTo>
                    <a:pt x="543566" y="43742"/>
                  </a:lnTo>
                  <a:lnTo>
                    <a:pt x="679458" y="21871"/>
                  </a:lnTo>
                  <a:lnTo>
                    <a:pt x="815350" y="21871"/>
                  </a:lnTo>
                  <a:lnTo>
                    <a:pt x="951242" y="21871"/>
                  </a:lnTo>
                  <a:lnTo>
                    <a:pt x="1087133" y="21871"/>
                  </a:lnTo>
                  <a:lnTo>
                    <a:pt x="1223025" y="21871"/>
                  </a:lnTo>
                  <a:lnTo>
                    <a:pt x="1358917" y="0"/>
                  </a:lnTo>
                  <a:lnTo>
                    <a:pt x="1494809" y="43742"/>
                  </a:lnTo>
                  <a:lnTo>
                    <a:pt x="1630700" y="65614"/>
                  </a:lnTo>
                  <a:lnTo>
                    <a:pt x="1766592" y="43742"/>
                  </a:lnTo>
                  <a:lnTo>
                    <a:pt x="1902484" y="87485"/>
                  </a:lnTo>
                  <a:lnTo>
                    <a:pt x="2038375" y="109356"/>
                  </a:lnTo>
                  <a:lnTo>
                    <a:pt x="2174267" y="109356"/>
                  </a:lnTo>
                  <a:lnTo>
                    <a:pt x="2310159" y="65614"/>
                  </a:lnTo>
                  <a:lnTo>
                    <a:pt x="2446051" y="87485"/>
                  </a:lnTo>
                  <a:lnTo>
                    <a:pt x="2581942" y="43742"/>
                  </a:lnTo>
                  <a:lnTo>
                    <a:pt x="2717834" y="196842"/>
                  </a:lnTo>
                  <a:lnTo>
                    <a:pt x="2853726" y="174970"/>
                  </a:lnTo>
                  <a:lnTo>
                    <a:pt x="2989618" y="131228"/>
                  </a:lnTo>
                  <a:lnTo>
                    <a:pt x="3125509" y="109356"/>
                  </a:lnTo>
                  <a:lnTo>
                    <a:pt x="3261401" y="65614"/>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196842"/>
            </a:xfrm>
            <a:custGeom>
              <a:avLst/>
              <a:pathLst>
                <a:path w="3397293" h="196842">
                  <a:moveTo>
                    <a:pt x="0" y="174970"/>
                  </a:moveTo>
                  <a:lnTo>
                    <a:pt x="135891" y="153099"/>
                  </a:lnTo>
                  <a:lnTo>
                    <a:pt x="271783" y="109356"/>
                  </a:lnTo>
                  <a:lnTo>
                    <a:pt x="407675" y="21871"/>
                  </a:lnTo>
                  <a:lnTo>
                    <a:pt x="543566" y="43742"/>
                  </a:lnTo>
                  <a:lnTo>
                    <a:pt x="679458" y="21871"/>
                  </a:lnTo>
                  <a:lnTo>
                    <a:pt x="815350" y="21871"/>
                  </a:lnTo>
                  <a:lnTo>
                    <a:pt x="951242" y="21871"/>
                  </a:lnTo>
                  <a:lnTo>
                    <a:pt x="1087133" y="21871"/>
                  </a:lnTo>
                  <a:lnTo>
                    <a:pt x="1223025" y="21871"/>
                  </a:lnTo>
                  <a:lnTo>
                    <a:pt x="1358917" y="0"/>
                  </a:lnTo>
                  <a:lnTo>
                    <a:pt x="1494809" y="43742"/>
                  </a:lnTo>
                  <a:lnTo>
                    <a:pt x="1630700" y="65614"/>
                  </a:lnTo>
                  <a:lnTo>
                    <a:pt x="1766592" y="43742"/>
                  </a:lnTo>
                  <a:lnTo>
                    <a:pt x="1902484" y="87485"/>
                  </a:lnTo>
                  <a:lnTo>
                    <a:pt x="2038375" y="109356"/>
                  </a:lnTo>
                  <a:lnTo>
                    <a:pt x="2174267" y="109356"/>
                  </a:lnTo>
                  <a:lnTo>
                    <a:pt x="2310159" y="65614"/>
                  </a:lnTo>
                  <a:lnTo>
                    <a:pt x="2446051" y="87485"/>
                  </a:lnTo>
                  <a:lnTo>
                    <a:pt x="2581942" y="43742"/>
                  </a:lnTo>
                  <a:lnTo>
                    <a:pt x="2717834" y="196842"/>
                  </a:lnTo>
                  <a:lnTo>
                    <a:pt x="2853726" y="174970"/>
                  </a:lnTo>
                  <a:lnTo>
                    <a:pt x="2989618" y="131228"/>
                  </a:lnTo>
                  <a:lnTo>
                    <a:pt x="3125509" y="109356"/>
                  </a:lnTo>
                  <a:lnTo>
                    <a:pt x="3261401" y="65614"/>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196842"/>
            </a:xfrm>
            <a:custGeom>
              <a:avLst/>
              <a:pathLst>
                <a:path w="3397293" h="196842">
                  <a:moveTo>
                    <a:pt x="0" y="174970"/>
                  </a:moveTo>
                  <a:lnTo>
                    <a:pt x="135891" y="153099"/>
                  </a:lnTo>
                  <a:lnTo>
                    <a:pt x="271783" y="109356"/>
                  </a:lnTo>
                  <a:lnTo>
                    <a:pt x="407675" y="21871"/>
                  </a:lnTo>
                  <a:lnTo>
                    <a:pt x="543566" y="43742"/>
                  </a:lnTo>
                  <a:lnTo>
                    <a:pt x="679458" y="21871"/>
                  </a:lnTo>
                  <a:lnTo>
                    <a:pt x="815350" y="21871"/>
                  </a:lnTo>
                  <a:lnTo>
                    <a:pt x="951242" y="21871"/>
                  </a:lnTo>
                  <a:lnTo>
                    <a:pt x="1087133" y="21871"/>
                  </a:lnTo>
                  <a:lnTo>
                    <a:pt x="1223025" y="21871"/>
                  </a:lnTo>
                  <a:lnTo>
                    <a:pt x="1358917" y="0"/>
                  </a:lnTo>
                  <a:lnTo>
                    <a:pt x="1494809" y="43742"/>
                  </a:lnTo>
                  <a:lnTo>
                    <a:pt x="1630700" y="65614"/>
                  </a:lnTo>
                  <a:lnTo>
                    <a:pt x="1766592" y="43742"/>
                  </a:lnTo>
                  <a:lnTo>
                    <a:pt x="1902484" y="87485"/>
                  </a:lnTo>
                  <a:lnTo>
                    <a:pt x="2038375" y="109356"/>
                  </a:lnTo>
                  <a:lnTo>
                    <a:pt x="2174267" y="109356"/>
                  </a:lnTo>
                  <a:lnTo>
                    <a:pt x="2310159" y="65614"/>
                  </a:lnTo>
                  <a:lnTo>
                    <a:pt x="2446051" y="87485"/>
                  </a:lnTo>
                  <a:lnTo>
                    <a:pt x="2581942" y="43742"/>
                  </a:lnTo>
                  <a:lnTo>
                    <a:pt x="2717834" y="196842"/>
                  </a:lnTo>
                  <a:lnTo>
                    <a:pt x="2853726" y="174970"/>
                  </a:lnTo>
                  <a:lnTo>
                    <a:pt x="2989618" y="131228"/>
                  </a:lnTo>
                  <a:lnTo>
                    <a:pt x="3125509" y="109356"/>
                  </a:lnTo>
                  <a:lnTo>
                    <a:pt x="3261401" y="65614"/>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3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962980"/>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60" name="tx60"/>
            <p:cNvSpPr/>
            <p:nvPr/>
          </p:nvSpPr>
          <p:spPr>
            <a:xfrm>
              <a:off x="28244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8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44601" y="1403693"/>
              <a:ext cx="25500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Bulgaria,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65396"/>
              <a:ext cx="3397293" cy="738158"/>
            </a:xfrm>
            <a:custGeom>
              <a:avLst/>
              <a:pathLst>
                <a:path w="3397293" h="738158">
                  <a:moveTo>
                    <a:pt x="0" y="656140"/>
                  </a:moveTo>
                  <a:lnTo>
                    <a:pt x="135891" y="574122"/>
                  </a:lnTo>
                  <a:lnTo>
                    <a:pt x="271783" y="410087"/>
                  </a:lnTo>
                  <a:lnTo>
                    <a:pt x="407675" y="82017"/>
                  </a:lnTo>
                  <a:lnTo>
                    <a:pt x="543566" y="164035"/>
                  </a:lnTo>
                  <a:lnTo>
                    <a:pt x="679458" y="82017"/>
                  </a:lnTo>
                  <a:lnTo>
                    <a:pt x="815350" y="82017"/>
                  </a:lnTo>
                  <a:lnTo>
                    <a:pt x="951242" y="82017"/>
                  </a:lnTo>
                  <a:lnTo>
                    <a:pt x="1087133" y="82017"/>
                  </a:lnTo>
                  <a:lnTo>
                    <a:pt x="1223025" y="82017"/>
                  </a:lnTo>
                  <a:lnTo>
                    <a:pt x="1358917" y="0"/>
                  </a:lnTo>
                  <a:lnTo>
                    <a:pt x="1494809" y="164035"/>
                  </a:lnTo>
                  <a:lnTo>
                    <a:pt x="1630700" y="246052"/>
                  </a:lnTo>
                  <a:lnTo>
                    <a:pt x="1766592" y="164035"/>
                  </a:lnTo>
                  <a:lnTo>
                    <a:pt x="1902484" y="328070"/>
                  </a:lnTo>
                  <a:lnTo>
                    <a:pt x="2038375" y="410087"/>
                  </a:lnTo>
                  <a:lnTo>
                    <a:pt x="2174267" y="410087"/>
                  </a:lnTo>
                  <a:lnTo>
                    <a:pt x="2310159" y="246052"/>
                  </a:lnTo>
                  <a:lnTo>
                    <a:pt x="2446051" y="328070"/>
                  </a:lnTo>
                  <a:lnTo>
                    <a:pt x="2581942" y="164035"/>
                  </a:lnTo>
                  <a:lnTo>
                    <a:pt x="2717834" y="738158"/>
                  </a:lnTo>
                  <a:lnTo>
                    <a:pt x="2853726" y="656140"/>
                  </a:lnTo>
                  <a:lnTo>
                    <a:pt x="2989618" y="492105"/>
                  </a:lnTo>
                  <a:lnTo>
                    <a:pt x="3125509" y="410087"/>
                  </a:lnTo>
                  <a:lnTo>
                    <a:pt x="3261401" y="246052"/>
                  </a:lnTo>
                  <a:lnTo>
                    <a:pt x="3397293" y="738158"/>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83378"/>
              <a:ext cx="3397293" cy="656140"/>
            </a:xfrm>
            <a:custGeom>
              <a:avLst/>
              <a:pathLst>
                <a:path w="3397293" h="656140">
                  <a:moveTo>
                    <a:pt x="0" y="328070"/>
                  </a:moveTo>
                  <a:lnTo>
                    <a:pt x="135891" y="246052"/>
                  </a:lnTo>
                  <a:lnTo>
                    <a:pt x="271783" y="492105"/>
                  </a:lnTo>
                  <a:lnTo>
                    <a:pt x="407675" y="656140"/>
                  </a:lnTo>
                  <a:lnTo>
                    <a:pt x="543566" y="492105"/>
                  </a:lnTo>
                  <a:lnTo>
                    <a:pt x="679458" y="164035"/>
                  </a:lnTo>
                  <a:lnTo>
                    <a:pt x="815350" y="82017"/>
                  </a:lnTo>
                  <a:lnTo>
                    <a:pt x="951242" y="0"/>
                  </a:lnTo>
                  <a:lnTo>
                    <a:pt x="1087133" y="0"/>
                  </a:lnTo>
                  <a:lnTo>
                    <a:pt x="1223025" y="246052"/>
                  </a:lnTo>
                  <a:lnTo>
                    <a:pt x="1358917" y="328070"/>
                  </a:lnTo>
                  <a:lnTo>
                    <a:pt x="1494809" y="246052"/>
                  </a:lnTo>
                  <a:lnTo>
                    <a:pt x="1630700" y="164035"/>
                  </a:lnTo>
                  <a:lnTo>
                    <a:pt x="1766592" y="164035"/>
                  </a:lnTo>
                  <a:lnTo>
                    <a:pt x="1902484" y="410087"/>
                  </a:lnTo>
                  <a:lnTo>
                    <a:pt x="2038375" y="410087"/>
                  </a:lnTo>
                  <a:lnTo>
                    <a:pt x="2174267" y="574122"/>
                  </a:lnTo>
                  <a:lnTo>
                    <a:pt x="2310159" y="246052"/>
                  </a:lnTo>
                  <a:lnTo>
                    <a:pt x="2446051" y="328070"/>
                  </a:lnTo>
                  <a:lnTo>
                    <a:pt x="2581942" y="246052"/>
                  </a:lnTo>
                  <a:lnTo>
                    <a:pt x="2717834" y="574122"/>
                  </a:lnTo>
                  <a:lnTo>
                    <a:pt x="2853726" y="492105"/>
                  </a:lnTo>
                  <a:lnTo>
                    <a:pt x="2989618" y="574122"/>
                  </a:lnTo>
                  <a:lnTo>
                    <a:pt x="3125509" y="492105"/>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65396"/>
              <a:ext cx="3397293" cy="738158"/>
            </a:xfrm>
            <a:custGeom>
              <a:avLst/>
              <a:pathLst>
                <a:path w="3397293" h="738158">
                  <a:moveTo>
                    <a:pt x="0" y="656140"/>
                  </a:moveTo>
                  <a:lnTo>
                    <a:pt x="135891" y="574122"/>
                  </a:lnTo>
                  <a:lnTo>
                    <a:pt x="271783" y="410087"/>
                  </a:lnTo>
                  <a:lnTo>
                    <a:pt x="407675" y="82017"/>
                  </a:lnTo>
                  <a:lnTo>
                    <a:pt x="543566" y="164035"/>
                  </a:lnTo>
                  <a:lnTo>
                    <a:pt x="679458" y="82017"/>
                  </a:lnTo>
                  <a:lnTo>
                    <a:pt x="815350" y="82017"/>
                  </a:lnTo>
                  <a:lnTo>
                    <a:pt x="951242" y="82017"/>
                  </a:lnTo>
                  <a:lnTo>
                    <a:pt x="1087133" y="82017"/>
                  </a:lnTo>
                  <a:lnTo>
                    <a:pt x="1223025" y="82017"/>
                  </a:lnTo>
                  <a:lnTo>
                    <a:pt x="1358917" y="0"/>
                  </a:lnTo>
                  <a:lnTo>
                    <a:pt x="1494809" y="164035"/>
                  </a:lnTo>
                  <a:lnTo>
                    <a:pt x="1630700" y="246052"/>
                  </a:lnTo>
                  <a:lnTo>
                    <a:pt x="1766592" y="164035"/>
                  </a:lnTo>
                  <a:lnTo>
                    <a:pt x="1902484" y="328070"/>
                  </a:lnTo>
                  <a:lnTo>
                    <a:pt x="2038375" y="410087"/>
                  </a:lnTo>
                  <a:lnTo>
                    <a:pt x="2174267" y="410087"/>
                  </a:lnTo>
                  <a:lnTo>
                    <a:pt x="2310159" y="246052"/>
                  </a:lnTo>
                  <a:lnTo>
                    <a:pt x="2446051" y="328070"/>
                  </a:lnTo>
                  <a:lnTo>
                    <a:pt x="2581942" y="164035"/>
                  </a:lnTo>
                  <a:lnTo>
                    <a:pt x="2717834" y="738158"/>
                  </a:lnTo>
                  <a:lnTo>
                    <a:pt x="2853726" y="656140"/>
                  </a:lnTo>
                  <a:lnTo>
                    <a:pt x="2989618" y="492105"/>
                  </a:lnTo>
                  <a:lnTo>
                    <a:pt x="3125509" y="410087"/>
                  </a:lnTo>
                  <a:lnTo>
                    <a:pt x="3261401" y="246052"/>
                  </a:lnTo>
                  <a:lnTo>
                    <a:pt x="3397293" y="738158"/>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869386"/>
            </a:xfrm>
            <a:custGeom>
              <a:avLst/>
              <a:pathLst>
                <a:path w="0" h="869386">
                  <a:moveTo>
                    <a:pt x="0" y="8693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951403"/>
            </a:xfrm>
            <a:custGeom>
              <a:avLst/>
              <a:pathLst>
                <a:path w="0" h="951403">
                  <a:moveTo>
                    <a:pt x="0" y="9514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65396"/>
              <a:ext cx="3397293" cy="738158"/>
            </a:xfrm>
            <a:custGeom>
              <a:avLst/>
              <a:pathLst>
                <a:path w="3397293" h="738158">
                  <a:moveTo>
                    <a:pt x="0" y="656140"/>
                  </a:moveTo>
                  <a:lnTo>
                    <a:pt x="135891" y="574122"/>
                  </a:lnTo>
                  <a:lnTo>
                    <a:pt x="271783" y="410087"/>
                  </a:lnTo>
                  <a:lnTo>
                    <a:pt x="407675" y="82017"/>
                  </a:lnTo>
                  <a:lnTo>
                    <a:pt x="543566" y="164035"/>
                  </a:lnTo>
                  <a:lnTo>
                    <a:pt x="679458" y="82017"/>
                  </a:lnTo>
                  <a:lnTo>
                    <a:pt x="815350" y="82017"/>
                  </a:lnTo>
                  <a:lnTo>
                    <a:pt x="951242" y="82017"/>
                  </a:lnTo>
                  <a:lnTo>
                    <a:pt x="1087133" y="82017"/>
                  </a:lnTo>
                  <a:lnTo>
                    <a:pt x="1223025" y="82017"/>
                  </a:lnTo>
                  <a:lnTo>
                    <a:pt x="1358917" y="0"/>
                  </a:lnTo>
                  <a:lnTo>
                    <a:pt x="1494809" y="164035"/>
                  </a:lnTo>
                  <a:lnTo>
                    <a:pt x="1630700" y="246052"/>
                  </a:lnTo>
                  <a:lnTo>
                    <a:pt x="1766592" y="164035"/>
                  </a:lnTo>
                  <a:lnTo>
                    <a:pt x="1902484" y="328070"/>
                  </a:lnTo>
                  <a:lnTo>
                    <a:pt x="2038375" y="410087"/>
                  </a:lnTo>
                  <a:lnTo>
                    <a:pt x="2174267" y="410087"/>
                  </a:lnTo>
                  <a:lnTo>
                    <a:pt x="2310159" y="246052"/>
                  </a:lnTo>
                  <a:lnTo>
                    <a:pt x="2446051" y="328070"/>
                  </a:lnTo>
                  <a:lnTo>
                    <a:pt x="2581942" y="164035"/>
                  </a:lnTo>
                  <a:lnTo>
                    <a:pt x="2717834" y="738158"/>
                  </a:lnTo>
                  <a:lnTo>
                    <a:pt x="2853726" y="656140"/>
                  </a:lnTo>
                  <a:lnTo>
                    <a:pt x="2989618" y="492105"/>
                  </a:lnTo>
                  <a:lnTo>
                    <a:pt x="3125509" y="410087"/>
                  </a:lnTo>
                  <a:lnTo>
                    <a:pt x="3261401" y="246052"/>
                  </a:lnTo>
                  <a:lnTo>
                    <a:pt x="3397293" y="738158"/>
                  </a:lnTo>
                </a:path>
              </a:pathLst>
            </a:custGeom>
            <a:ln w="27101" cap="flat">
              <a:solidFill>
                <a:srgbClr val="0058AB">
                  <a:alpha val="100000"/>
                </a:srgbClr>
              </a:solidFill>
              <a:prstDash val="solid"/>
              <a:round/>
            </a:ln>
          </p:spPr>
          <p:txBody>
            <a:bodyPr/>
            <a:lstStyle/>
            <a:p/>
          </p:txBody>
        </p:sp>
        <p:sp>
          <p:nvSpPr>
            <p:cNvPr id="95" name="tx95"/>
            <p:cNvSpPr/>
            <p:nvPr/>
          </p:nvSpPr>
          <p:spPr>
            <a:xfrm>
              <a:off x="5389469" y="23789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086977"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27845" y="23788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238155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2004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02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40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364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69947" y="4962980"/>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123" name="tx123"/>
            <p:cNvSpPr/>
            <p:nvPr/>
          </p:nvSpPr>
          <p:spPr>
            <a:xfrm>
              <a:off x="71411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358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318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3610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3903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4195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464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3756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4049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3104765" cy="114824"/>
            </a:xfrm>
            <a:prstGeom prst="rect">
              <a:avLst/>
            </a:prstGeom>
            <a:solidFill>
              <a:srgbClr val="E2231A">
                <a:alpha val="80000"/>
              </a:srgbClr>
            </a:solidFill>
          </p:spPr>
          <p:txBody>
            <a:bodyPr/>
            <a:lstStyle/>
            <a:p/>
          </p:txBody>
        </p:sp>
        <p:sp>
          <p:nvSpPr>
            <p:cNvPr id="138" name="rc138"/>
            <p:cNvSpPr/>
            <p:nvPr/>
          </p:nvSpPr>
          <p:spPr>
            <a:xfrm>
              <a:off x="1317178" y="5743865"/>
              <a:ext cx="3725718" cy="114824"/>
            </a:xfrm>
            <a:prstGeom prst="rect">
              <a:avLst/>
            </a:prstGeom>
            <a:solidFill>
              <a:srgbClr val="E2231A">
                <a:alpha val="80000"/>
              </a:srgbClr>
            </a:solidFill>
          </p:spPr>
          <p:txBody>
            <a:bodyPr/>
            <a:lstStyle/>
            <a:p/>
          </p:txBody>
        </p:sp>
        <p:sp>
          <p:nvSpPr>
            <p:cNvPr id="139" name="rc139"/>
            <p:cNvSpPr/>
            <p:nvPr/>
          </p:nvSpPr>
          <p:spPr>
            <a:xfrm>
              <a:off x="1317178" y="5600334"/>
              <a:ext cx="7321564" cy="114824"/>
            </a:xfrm>
            <a:prstGeom prst="rect">
              <a:avLst/>
            </a:prstGeom>
            <a:solidFill>
              <a:srgbClr val="E2231A">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99684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502610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705536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7" name="tx14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Bulgaria (88%) was 4 percentage points higher than the global average (84%) and the same the average across all {regn_txt} countries.
National MCV1 coverage was 7 percentage points lower than in 2019 (95%).
This equates to 7,000 unvaccinated children in 2025 compared to 3,000 unvaccinated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Bulgaria MCV1 coverage was 88% - this is 7 percentage points lower than in 2019, but 4 percentage points higher than the global average (84%).</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Bulgaria ranked number 13 out of 21 countries for lowest MCV1 coverage (based on tied ranks).
Bulgaria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Bulgaria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18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596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74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5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43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52236"/>
              <a:ext cx="239888" cy="1055784"/>
            </a:xfrm>
            <a:prstGeom prst="rect">
              <a:avLst/>
            </a:prstGeom>
            <a:solidFill>
              <a:srgbClr val="80BD41">
                <a:alpha val="100000"/>
              </a:srgbClr>
            </a:solidFill>
          </p:spPr>
          <p:txBody>
            <a:bodyPr/>
            <a:lstStyle/>
            <a:p/>
          </p:txBody>
        </p:sp>
        <p:sp>
          <p:nvSpPr>
            <p:cNvPr id="23" name="rc23"/>
            <p:cNvSpPr/>
            <p:nvPr/>
          </p:nvSpPr>
          <p:spPr>
            <a:xfrm>
              <a:off x="1296273" y="3121741"/>
              <a:ext cx="239888" cy="130495"/>
            </a:xfrm>
            <a:prstGeom prst="rect">
              <a:avLst/>
            </a:prstGeom>
            <a:solidFill>
              <a:srgbClr val="E2231A">
                <a:alpha val="100000"/>
              </a:srgbClr>
            </a:solidFill>
          </p:spPr>
          <p:txBody>
            <a:bodyPr/>
            <a:lstStyle/>
            <a:p/>
          </p:txBody>
        </p:sp>
        <p:sp>
          <p:nvSpPr>
            <p:cNvPr id="24" name="rc24"/>
            <p:cNvSpPr/>
            <p:nvPr/>
          </p:nvSpPr>
          <p:spPr>
            <a:xfrm>
              <a:off x="1562816" y="3302504"/>
              <a:ext cx="239888" cy="1005517"/>
            </a:xfrm>
            <a:prstGeom prst="rect">
              <a:avLst/>
            </a:prstGeom>
            <a:solidFill>
              <a:srgbClr val="80BD41">
                <a:alpha val="100000"/>
              </a:srgbClr>
            </a:solidFill>
          </p:spPr>
          <p:txBody>
            <a:bodyPr/>
            <a:lstStyle/>
            <a:p/>
          </p:txBody>
        </p:sp>
        <p:sp>
          <p:nvSpPr>
            <p:cNvPr id="25" name="rc25"/>
            <p:cNvSpPr/>
            <p:nvPr/>
          </p:nvSpPr>
          <p:spPr>
            <a:xfrm>
              <a:off x="1562816" y="3190817"/>
              <a:ext cx="239888" cy="111687"/>
            </a:xfrm>
            <a:prstGeom prst="rect">
              <a:avLst/>
            </a:prstGeom>
            <a:solidFill>
              <a:srgbClr val="E2231A">
                <a:alpha val="100000"/>
              </a:srgbClr>
            </a:solidFill>
          </p:spPr>
          <p:txBody>
            <a:bodyPr/>
            <a:lstStyle/>
            <a:p/>
          </p:txBody>
        </p:sp>
        <p:sp>
          <p:nvSpPr>
            <p:cNvPr id="26" name="rc26"/>
            <p:cNvSpPr/>
            <p:nvPr/>
          </p:nvSpPr>
          <p:spPr>
            <a:xfrm>
              <a:off x="1829360" y="3292683"/>
              <a:ext cx="239888" cy="1015337"/>
            </a:xfrm>
            <a:prstGeom prst="rect">
              <a:avLst/>
            </a:prstGeom>
            <a:solidFill>
              <a:srgbClr val="80BD41">
                <a:alpha val="100000"/>
              </a:srgbClr>
            </a:solidFill>
          </p:spPr>
          <p:txBody>
            <a:bodyPr/>
            <a:lstStyle/>
            <a:p/>
          </p:txBody>
        </p:sp>
        <p:sp>
          <p:nvSpPr>
            <p:cNvPr id="27" name="rc27"/>
            <p:cNvSpPr/>
            <p:nvPr/>
          </p:nvSpPr>
          <p:spPr>
            <a:xfrm>
              <a:off x="1829360" y="3204466"/>
              <a:ext cx="239888" cy="88217"/>
            </a:xfrm>
            <a:prstGeom prst="rect">
              <a:avLst/>
            </a:prstGeom>
            <a:solidFill>
              <a:srgbClr val="E2231A">
                <a:alpha val="100000"/>
              </a:srgbClr>
            </a:solidFill>
          </p:spPr>
          <p:txBody>
            <a:bodyPr/>
            <a:lstStyle/>
            <a:p/>
          </p:txBody>
        </p:sp>
        <p:sp>
          <p:nvSpPr>
            <p:cNvPr id="28" name="rc28"/>
            <p:cNvSpPr/>
            <p:nvPr/>
          </p:nvSpPr>
          <p:spPr>
            <a:xfrm>
              <a:off x="2095903" y="3233261"/>
              <a:ext cx="239888" cy="1074759"/>
            </a:xfrm>
            <a:prstGeom prst="rect">
              <a:avLst/>
            </a:prstGeom>
            <a:solidFill>
              <a:srgbClr val="80BD41">
                <a:alpha val="100000"/>
              </a:srgbClr>
            </a:solidFill>
          </p:spPr>
          <p:txBody>
            <a:bodyPr/>
            <a:lstStyle/>
            <a:p/>
          </p:txBody>
        </p:sp>
        <p:sp>
          <p:nvSpPr>
            <p:cNvPr id="29" name="rc29"/>
            <p:cNvSpPr/>
            <p:nvPr/>
          </p:nvSpPr>
          <p:spPr>
            <a:xfrm>
              <a:off x="2095903" y="3188487"/>
              <a:ext cx="239888" cy="44774"/>
            </a:xfrm>
            <a:prstGeom prst="rect">
              <a:avLst/>
            </a:prstGeom>
            <a:solidFill>
              <a:srgbClr val="E2231A">
                <a:alpha val="100000"/>
              </a:srgbClr>
            </a:solidFill>
          </p:spPr>
          <p:txBody>
            <a:bodyPr/>
            <a:lstStyle/>
            <a:p/>
          </p:txBody>
        </p:sp>
        <p:sp>
          <p:nvSpPr>
            <p:cNvPr id="30" name="rc30"/>
            <p:cNvSpPr/>
            <p:nvPr/>
          </p:nvSpPr>
          <p:spPr>
            <a:xfrm>
              <a:off x="2362446" y="3203800"/>
              <a:ext cx="239888" cy="1104221"/>
            </a:xfrm>
            <a:prstGeom prst="rect">
              <a:avLst/>
            </a:prstGeom>
            <a:solidFill>
              <a:srgbClr val="80BD41">
                <a:alpha val="100000"/>
              </a:srgbClr>
            </a:solidFill>
          </p:spPr>
          <p:txBody>
            <a:bodyPr/>
            <a:lstStyle/>
            <a:p/>
          </p:txBody>
        </p:sp>
        <p:sp>
          <p:nvSpPr>
            <p:cNvPr id="31" name="rc31"/>
            <p:cNvSpPr/>
            <p:nvPr/>
          </p:nvSpPr>
          <p:spPr>
            <a:xfrm>
              <a:off x="2362446" y="3145709"/>
              <a:ext cx="239888" cy="58090"/>
            </a:xfrm>
            <a:prstGeom prst="rect">
              <a:avLst/>
            </a:prstGeom>
            <a:solidFill>
              <a:srgbClr val="E2231A">
                <a:alpha val="100000"/>
              </a:srgbClr>
            </a:solidFill>
          </p:spPr>
          <p:txBody>
            <a:bodyPr/>
            <a:lstStyle/>
            <a:p/>
          </p:txBody>
        </p:sp>
        <p:sp>
          <p:nvSpPr>
            <p:cNvPr id="32" name="rc32"/>
            <p:cNvSpPr/>
            <p:nvPr/>
          </p:nvSpPr>
          <p:spPr>
            <a:xfrm>
              <a:off x="2628989" y="3169844"/>
              <a:ext cx="239888" cy="1138176"/>
            </a:xfrm>
            <a:prstGeom prst="rect">
              <a:avLst/>
            </a:prstGeom>
            <a:solidFill>
              <a:srgbClr val="80BD41">
                <a:alpha val="100000"/>
              </a:srgbClr>
            </a:solidFill>
          </p:spPr>
          <p:txBody>
            <a:bodyPr/>
            <a:lstStyle/>
            <a:p/>
          </p:txBody>
        </p:sp>
        <p:sp>
          <p:nvSpPr>
            <p:cNvPr id="33" name="rc33"/>
            <p:cNvSpPr/>
            <p:nvPr/>
          </p:nvSpPr>
          <p:spPr>
            <a:xfrm>
              <a:off x="2628989" y="3122406"/>
              <a:ext cx="239888" cy="47437"/>
            </a:xfrm>
            <a:prstGeom prst="rect">
              <a:avLst/>
            </a:prstGeom>
            <a:solidFill>
              <a:srgbClr val="E2231A">
                <a:alpha val="100000"/>
              </a:srgbClr>
            </a:solidFill>
          </p:spPr>
          <p:txBody>
            <a:bodyPr/>
            <a:lstStyle/>
            <a:p/>
          </p:txBody>
        </p:sp>
        <p:sp>
          <p:nvSpPr>
            <p:cNvPr id="34" name="rc34"/>
            <p:cNvSpPr/>
            <p:nvPr/>
          </p:nvSpPr>
          <p:spPr>
            <a:xfrm>
              <a:off x="2895532" y="3125070"/>
              <a:ext cx="239888" cy="1182951"/>
            </a:xfrm>
            <a:prstGeom prst="rect">
              <a:avLst/>
            </a:prstGeom>
            <a:solidFill>
              <a:srgbClr val="80BD41">
                <a:alpha val="100000"/>
              </a:srgbClr>
            </a:solidFill>
          </p:spPr>
          <p:txBody>
            <a:bodyPr/>
            <a:lstStyle/>
            <a:p/>
          </p:txBody>
        </p:sp>
        <p:sp>
          <p:nvSpPr>
            <p:cNvPr id="35" name="rc35"/>
            <p:cNvSpPr/>
            <p:nvPr/>
          </p:nvSpPr>
          <p:spPr>
            <a:xfrm>
              <a:off x="2895532" y="3075801"/>
              <a:ext cx="239888" cy="49268"/>
            </a:xfrm>
            <a:prstGeom prst="rect">
              <a:avLst/>
            </a:prstGeom>
            <a:solidFill>
              <a:srgbClr val="E2231A">
                <a:alpha val="100000"/>
              </a:srgbClr>
            </a:solidFill>
          </p:spPr>
          <p:txBody>
            <a:bodyPr/>
            <a:lstStyle/>
            <a:p/>
          </p:txBody>
        </p:sp>
        <p:sp>
          <p:nvSpPr>
            <p:cNvPr id="36" name="rc36"/>
            <p:cNvSpPr/>
            <p:nvPr/>
          </p:nvSpPr>
          <p:spPr>
            <a:xfrm>
              <a:off x="3162075" y="3101933"/>
              <a:ext cx="239888" cy="1206088"/>
            </a:xfrm>
            <a:prstGeom prst="rect">
              <a:avLst/>
            </a:prstGeom>
            <a:solidFill>
              <a:srgbClr val="80BD41">
                <a:alpha val="100000"/>
              </a:srgbClr>
            </a:solidFill>
          </p:spPr>
          <p:txBody>
            <a:bodyPr/>
            <a:lstStyle/>
            <a:p/>
          </p:txBody>
        </p:sp>
        <p:sp>
          <p:nvSpPr>
            <p:cNvPr id="37" name="rc37"/>
            <p:cNvSpPr/>
            <p:nvPr/>
          </p:nvSpPr>
          <p:spPr>
            <a:xfrm>
              <a:off x="3162075" y="3051666"/>
              <a:ext cx="239888" cy="50267"/>
            </a:xfrm>
            <a:prstGeom prst="rect">
              <a:avLst/>
            </a:prstGeom>
            <a:solidFill>
              <a:srgbClr val="E2231A">
                <a:alpha val="100000"/>
              </a:srgbClr>
            </a:solidFill>
          </p:spPr>
          <p:txBody>
            <a:bodyPr/>
            <a:lstStyle/>
            <a:p/>
          </p:txBody>
        </p:sp>
        <p:sp>
          <p:nvSpPr>
            <p:cNvPr id="38" name="rc38"/>
            <p:cNvSpPr/>
            <p:nvPr/>
          </p:nvSpPr>
          <p:spPr>
            <a:xfrm>
              <a:off x="3428618" y="3065980"/>
              <a:ext cx="239888" cy="1242040"/>
            </a:xfrm>
            <a:prstGeom prst="rect">
              <a:avLst/>
            </a:prstGeom>
            <a:solidFill>
              <a:srgbClr val="80BD41">
                <a:alpha val="100000"/>
              </a:srgbClr>
            </a:solidFill>
          </p:spPr>
          <p:txBody>
            <a:bodyPr/>
            <a:lstStyle/>
            <a:p/>
          </p:txBody>
        </p:sp>
        <p:sp>
          <p:nvSpPr>
            <p:cNvPr id="39" name="rc39"/>
            <p:cNvSpPr/>
            <p:nvPr/>
          </p:nvSpPr>
          <p:spPr>
            <a:xfrm>
              <a:off x="3428618" y="3014215"/>
              <a:ext cx="239888" cy="51765"/>
            </a:xfrm>
            <a:prstGeom prst="rect">
              <a:avLst/>
            </a:prstGeom>
            <a:solidFill>
              <a:srgbClr val="E2231A">
                <a:alpha val="100000"/>
              </a:srgbClr>
            </a:solidFill>
          </p:spPr>
          <p:txBody>
            <a:bodyPr/>
            <a:lstStyle/>
            <a:p/>
          </p:txBody>
        </p:sp>
        <p:sp>
          <p:nvSpPr>
            <p:cNvPr id="40" name="rc40"/>
            <p:cNvSpPr/>
            <p:nvPr/>
          </p:nvSpPr>
          <p:spPr>
            <a:xfrm>
              <a:off x="3695161" y="3020373"/>
              <a:ext cx="239888" cy="1287647"/>
            </a:xfrm>
            <a:prstGeom prst="rect">
              <a:avLst/>
            </a:prstGeom>
            <a:solidFill>
              <a:srgbClr val="80BD41">
                <a:alpha val="100000"/>
              </a:srgbClr>
            </a:solidFill>
          </p:spPr>
          <p:txBody>
            <a:bodyPr/>
            <a:lstStyle/>
            <a:p/>
          </p:txBody>
        </p:sp>
        <p:sp>
          <p:nvSpPr>
            <p:cNvPr id="41" name="rc41"/>
            <p:cNvSpPr/>
            <p:nvPr/>
          </p:nvSpPr>
          <p:spPr>
            <a:xfrm>
              <a:off x="3695161" y="2966777"/>
              <a:ext cx="239888" cy="53596"/>
            </a:xfrm>
            <a:prstGeom prst="rect">
              <a:avLst/>
            </a:prstGeom>
            <a:solidFill>
              <a:srgbClr val="E2231A">
                <a:alpha val="100000"/>
              </a:srgbClr>
            </a:solidFill>
          </p:spPr>
          <p:txBody>
            <a:bodyPr/>
            <a:lstStyle/>
            <a:p/>
          </p:txBody>
        </p:sp>
        <p:sp>
          <p:nvSpPr>
            <p:cNvPr id="42" name="rc42"/>
            <p:cNvSpPr/>
            <p:nvPr/>
          </p:nvSpPr>
          <p:spPr>
            <a:xfrm>
              <a:off x="3961705" y="3089782"/>
              <a:ext cx="239888" cy="1218238"/>
            </a:xfrm>
            <a:prstGeom prst="rect">
              <a:avLst/>
            </a:prstGeom>
            <a:solidFill>
              <a:srgbClr val="80BD41">
                <a:alpha val="100000"/>
              </a:srgbClr>
            </a:solidFill>
          </p:spPr>
          <p:txBody>
            <a:bodyPr/>
            <a:lstStyle/>
            <a:p/>
          </p:txBody>
        </p:sp>
        <p:sp>
          <p:nvSpPr>
            <p:cNvPr id="43" name="rc43"/>
            <p:cNvSpPr/>
            <p:nvPr/>
          </p:nvSpPr>
          <p:spPr>
            <a:xfrm>
              <a:off x="3961705" y="3052165"/>
              <a:ext cx="239888" cy="37617"/>
            </a:xfrm>
            <a:prstGeom prst="rect">
              <a:avLst/>
            </a:prstGeom>
            <a:solidFill>
              <a:srgbClr val="E2231A">
                <a:alpha val="100000"/>
              </a:srgbClr>
            </a:solidFill>
          </p:spPr>
          <p:txBody>
            <a:bodyPr/>
            <a:lstStyle/>
            <a:p/>
          </p:txBody>
        </p:sp>
        <p:sp>
          <p:nvSpPr>
            <p:cNvPr id="44" name="rc44"/>
            <p:cNvSpPr/>
            <p:nvPr/>
          </p:nvSpPr>
          <p:spPr>
            <a:xfrm>
              <a:off x="4228248" y="3188154"/>
              <a:ext cx="239888" cy="1119867"/>
            </a:xfrm>
            <a:prstGeom prst="rect">
              <a:avLst/>
            </a:prstGeom>
            <a:solidFill>
              <a:srgbClr val="80BD41">
                <a:alpha val="100000"/>
              </a:srgbClr>
            </a:solidFill>
          </p:spPr>
          <p:txBody>
            <a:bodyPr/>
            <a:lstStyle/>
            <a:p/>
          </p:txBody>
        </p:sp>
        <p:sp>
          <p:nvSpPr>
            <p:cNvPr id="45" name="rc45"/>
            <p:cNvSpPr/>
            <p:nvPr/>
          </p:nvSpPr>
          <p:spPr>
            <a:xfrm>
              <a:off x="4228248" y="3129231"/>
              <a:ext cx="239888" cy="58922"/>
            </a:xfrm>
            <a:prstGeom prst="rect">
              <a:avLst/>
            </a:prstGeom>
            <a:solidFill>
              <a:srgbClr val="E2231A">
                <a:alpha val="100000"/>
              </a:srgbClr>
            </a:solidFill>
          </p:spPr>
          <p:txBody>
            <a:bodyPr/>
            <a:lstStyle/>
            <a:p/>
          </p:txBody>
        </p:sp>
        <p:sp>
          <p:nvSpPr>
            <p:cNvPr id="46" name="rc46"/>
            <p:cNvSpPr/>
            <p:nvPr/>
          </p:nvSpPr>
          <p:spPr>
            <a:xfrm>
              <a:off x="4494791" y="3230931"/>
              <a:ext cx="239888" cy="1077090"/>
            </a:xfrm>
            <a:prstGeom prst="rect">
              <a:avLst/>
            </a:prstGeom>
            <a:solidFill>
              <a:srgbClr val="80BD41">
                <a:alpha val="100000"/>
              </a:srgbClr>
            </a:solidFill>
          </p:spPr>
          <p:txBody>
            <a:bodyPr/>
            <a:lstStyle/>
            <a:p/>
          </p:txBody>
        </p:sp>
        <p:sp>
          <p:nvSpPr>
            <p:cNvPr id="47" name="rc47"/>
            <p:cNvSpPr/>
            <p:nvPr/>
          </p:nvSpPr>
          <p:spPr>
            <a:xfrm>
              <a:off x="4494791" y="3162188"/>
              <a:ext cx="239888" cy="68743"/>
            </a:xfrm>
            <a:prstGeom prst="rect">
              <a:avLst/>
            </a:prstGeom>
            <a:solidFill>
              <a:srgbClr val="E2231A">
                <a:alpha val="100000"/>
              </a:srgbClr>
            </a:solidFill>
          </p:spPr>
          <p:txBody>
            <a:bodyPr/>
            <a:lstStyle/>
            <a:p/>
          </p:txBody>
        </p:sp>
        <p:sp>
          <p:nvSpPr>
            <p:cNvPr id="48" name="rc48"/>
            <p:cNvSpPr/>
            <p:nvPr/>
          </p:nvSpPr>
          <p:spPr>
            <a:xfrm>
              <a:off x="4761334" y="3260060"/>
              <a:ext cx="239888" cy="1047961"/>
            </a:xfrm>
            <a:prstGeom prst="rect">
              <a:avLst/>
            </a:prstGeom>
            <a:solidFill>
              <a:srgbClr val="80BD41">
                <a:alpha val="100000"/>
              </a:srgbClr>
            </a:solidFill>
          </p:spPr>
          <p:txBody>
            <a:bodyPr/>
            <a:lstStyle/>
            <a:p/>
          </p:txBody>
        </p:sp>
        <p:sp>
          <p:nvSpPr>
            <p:cNvPr id="49" name="rc49"/>
            <p:cNvSpPr/>
            <p:nvPr/>
          </p:nvSpPr>
          <p:spPr>
            <a:xfrm>
              <a:off x="4761334" y="3204965"/>
              <a:ext cx="239888" cy="55094"/>
            </a:xfrm>
            <a:prstGeom prst="rect">
              <a:avLst/>
            </a:prstGeom>
            <a:solidFill>
              <a:srgbClr val="E2231A">
                <a:alpha val="100000"/>
              </a:srgbClr>
            </a:solidFill>
          </p:spPr>
          <p:txBody>
            <a:bodyPr/>
            <a:lstStyle/>
            <a:p/>
          </p:txBody>
        </p:sp>
        <p:sp>
          <p:nvSpPr>
            <p:cNvPr id="50" name="rc50"/>
            <p:cNvSpPr/>
            <p:nvPr/>
          </p:nvSpPr>
          <p:spPr>
            <a:xfrm>
              <a:off x="5027877" y="3270712"/>
              <a:ext cx="239888" cy="1037308"/>
            </a:xfrm>
            <a:prstGeom prst="rect">
              <a:avLst/>
            </a:prstGeom>
            <a:solidFill>
              <a:srgbClr val="80BD41">
                <a:alpha val="100000"/>
              </a:srgbClr>
            </a:solidFill>
          </p:spPr>
          <p:txBody>
            <a:bodyPr/>
            <a:lstStyle/>
            <a:p/>
          </p:txBody>
        </p:sp>
        <p:sp>
          <p:nvSpPr>
            <p:cNvPr id="51" name="rc51"/>
            <p:cNvSpPr/>
            <p:nvPr/>
          </p:nvSpPr>
          <p:spPr>
            <a:xfrm>
              <a:off x="5027877" y="3192648"/>
              <a:ext cx="239888" cy="78064"/>
            </a:xfrm>
            <a:prstGeom prst="rect">
              <a:avLst/>
            </a:prstGeom>
            <a:solidFill>
              <a:srgbClr val="E2231A">
                <a:alpha val="100000"/>
              </a:srgbClr>
            </a:solidFill>
          </p:spPr>
          <p:txBody>
            <a:bodyPr/>
            <a:lstStyle/>
            <a:p/>
          </p:txBody>
        </p:sp>
        <p:sp>
          <p:nvSpPr>
            <p:cNvPr id="52" name="rc52"/>
            <p:cNvSpPr/>
            <p:nvPr/>
          </p:nvSpPr>
          <p:spPr>
            <a:xfrm>
              <a:off x="5294420" y="3304668"/>
              <a:ext cx="239888" cy="1003353"/>
            </a:xfrm>
            <a:prstGeom prst="rect">
              <a:avLst/>
            </a:prstGeom>
            <a:solidFill>
              <a:srgbClr val="80BD41">
                <a:alpha val="100000"/>
              </a:srgbClr>
            </a:solidFill>
          </p:spPr>
          <p:txBody>
            <a:bodyPr/>
            <a:lstStyle/>
            <a:p/>
          </p:txBody>
        </p:sp>
        <p:sp>
          <p:nvSpPr>
            <p:cNvPr id="53" name="rc53"/>
            <p:cNvSpPr/>
            <p:nvPr/>
          </p:nvSpPr>
          <p:spPr>
            <a:xfrm>
              <a:off x="5294420" y="3217449"/>
              <a:ext cx="239888" cy="87219"/>
            </a:xfrm>
            <a:prstGeom prst="rect">
              <a:avLst/>
            </a:prstGeom>
            <a:solidFill>
              <a:srgbClr val="E2231A">
                <a:alpha val="100000"/>
              </a:srgbClr>
            </a:solidFill>
          </p:spPr>
          <p:txBody>
            <a:bodyPr/>
            <a:lstStyle/>
            <a:p/>
          </p:txBody>
        </p:sp>
        <p:sp>
          <p:nvSpPr>
            <p:cNvPr id="54" name="rc54"/>
            <p:cNvSpPr/>
            <p:nvPr/>
          </p:nvSpPr>
          <p:spPr>
            <a:xfrm>
              <a:off x="5560963" y="3317817"/>
              <a:ext cx="239888" cy="990203"/>
            </a:xfrm>
            <a:prstGeom prst="rect">
              <a:avLst/>
            </a:prstGeom>
            <a:solidFill>
              <a:srgbClr val="80BD41">
                <a:alpha val="100000"/>
              </a:srgbClr>
            </a:solidFill>
          </p:spPr>
          <p:txBody>
            <a:bodyPr/>
            <a:lstStyle/>
            <a:p/>
          </p:txBody>
        </p:sp>
        <p:sp>
          <p:nvSpPr>
            <p:cNvPr id="55" name="rc55"/>
            <p:cNvSpPr/>
            <p:nvPr/>
          </p:nvSpPr>
          <p:spPr>
            <a:xfrm>
              <a:off x="5560963" y="3231763"/>
              <a:ext cx="239888" cy="86054"/>
            </a:xfrm>
            <a:prstGeom prst="rect">
              <a:avLst/>
            </a:prstGeom>
            <a:solidFill>
              <a:srgbClr val="E2231A">
                <a:alpha val="100000"/>
              </a:srgbClr>
            </a:solidFill>
          </p:spPr>
          <p:txBody>
            <a:bodyPr/>
            <a:lstStyle/>
            <a:p/>
          </p:txBody>
        </p:sp>
        <p:sp>
          <p:nvSpPr>
            <p:cNvPr id="56" name="rc56"/>
            <p:cNvSpPr/>
            <p:nvPr/>
          </p:nvSpPr>
          <p:spPr>
            <a:xfrm>
              <a:off x="5827506" y="3312990"/>
              <a:ext cx="239888" cy="995030"/>
            </a:xfrm>
            <a:prstGeom prst="rect">
              <a:avLst/>
            </a:prstGeom>
            <a:solidFill>
              <a:srgbClr val="80BD41">
                <a:alpha val="100000"/>
              </a:srgbClr>
            </a:solidFill>
          </p:spPr>
          <p:txBody>
            <a:bodyPr/>
            <a:lstStyle/>
            <a:p/>
          </p:txBody>
        </p:sp>
        <p:sp>
          <p:nvSpPr>
            <p:cNvPr id="57" name="rc57"/>
            <p:cNvSpPr/>
            <p:nvPr/>
          </p:nvSpPr>
          <p:spPr>
            <a:xfrm>
              <a:off x="5827506" y="3249407"/>
              <a:ext cx="239888" cy="63583"/>
            </a:xfrm>
            <a:prstGeom prst="rect">
              <a:avLst/>
            </a:prstGeom>
            <a:solidFill>
              <a:srgbClr val="E2231A">
                <a:alpha val="100000"/>
              </a:srgbClr>
            </a:solidFill>
          </p:spPr>
          <p:txBody>
            <a:bodyPr/>
            <a:lstStyle/>
            <a:p/>
          </p:txBody>
        </p:sp>
        <p:sp>
          <p:nvSpPr>
            <p:cNvPr id="58" name="rc58"/>
            <p:cNvSpPr/>
            <p:nvPr/>
          </p:nvSpPr>
          <p:spPr>
            <a:xfrm>
              <a:off x="6094049" y="3349276"/>
              <a:ext cx="239888" cy="958745"/>
            </a:xfrm>
            <a:prstGeom prst="rect">
              <a:avLst/>
            </a:prstGeom>
            <a:solidFill>
              <a:srgbClr val="80BD41">
                <a:alpha val="100000"/>
              </a:srgbClr>
            </a:solidFill>
          </p:spPr>
          <p:txBody>
            <a:bodyPr/>
            <a:lstStyle/>
            <a:p/>
          </p:txBody>
        </p:sp>
        <p:sp>
          <p:nvSpPr>
            <p:cNvPr id="59" name="rc59"/>
            <p:cNvSpPr/>
            <p:nvPr/>
          </p:nvSpPr>
          <p:spPr>
            <a:xfrm>
              <a:off x="6094049" y="3277037"/>
              <a:ext cx="239888" cy="72238"/>
            </a:xfrm>
            <a:prstGeom prst="rect">
              <a:avLst/>
            </a:prstGeom>
            <a:solidFill>
              <a:srgbClr val="E2231A">
                <a:alpha val="100000"/>
              </a:srgbClr>
            </a:solidFill>
          </p:spPr>
          <p:txBody>
            <a:bodyPr/>
            <a:lstStyle/>
            <a:p/>
          </p:txBody>
        </p:sp>
        <p:sp>
          <p:nvSpPr>
            <p:cNvPr id="60" name="rc60"/>
            <p:cNvSpPr/>
            <p:nvPr/>
          </p:nvSpPr>
          <p:spPr>
            <a:xfrm>
              <a:off x="6360593" y="3340121"/>
              <a:ext cx="239888" cy="967899"/>
            </a:xfrm>
            <a:prstGeom prst="rect">
              <a:avLst/>
            </a:prstGeom>
            <a:solidFill>
              <a:srgbClr val="80BD41">
                <a:alpha val="100000"/>
              </a:srgbClr>
            </a:solidFill>
          </p:spPr>
          <p:txBody>
            <a:bodyPr/>
            <a:lstStyle/>
            <a:p/>
          </p:txBody>
        </p:sp>
        <p:sp>
          <p:nvSpPr>
            <p:cNvPr id="61" name="rc61"/>
            <p:cNvSpPr/>
            <p:nvPr/>
          </p:nvSpPr>
          <p:spPr>
            <a:xfrm>
              <a:off x="6360593" y="3289188"/>
              <a:ext cx="239888" cy="50933"/>
            </a:xfrm>
            <a:prstGeom prst="rect">
              <a:avLst/>
            </a:prstGeom>
            <a:solidFill>
              <a:srgbClr val="E2231A">
                <a:alpha val="100000"/>
              </a:srgbClr>
            </a:solidFill>
          </p:spPr>
          <p:txBody>
            <a:bodyPr/>
            <a:lstStyle/>
            <a:p/>
          </p:txBody>
        </p:sp>
        <p:sp>
          <p:nvSpPr>
            <p:cNvPr id="62" name="rc62"/>
            <p:cNvSpPr/>
            <p:nvPr/>
          </p:nvSpPr>
          <p:spPr>
            <a:xfrm>
              <a:off x="6627136" y="3449811"/>
              <a:ext cx="239888" cy="858210"/>
            </a:xfrm>
            <a:prstGeom prst="rect">
              <a:avLst/>
            </a:prstGeom>
            <a:solidFill>
              <a:srgbClr val="80BD41">
                <a:alpha val="100000"/>
              </a:srgbClr>
            </a:solidFill>
          </p:spPr>
          <p:txBody>
            <a:bodyPr/>
            <a:lstStyle/>
            <a:p/>
          </p:txBody>
        </p:sp>
        <p:sp>
          <p:nvSpPr>
            <p:cNvPr id="63" name="rc63"/>
            <p:cNvSpPr/>
            <p:nvPr/>
          </p:nvSpPr>
          <p:spPr>
            <a:xfrm>
              <a:off x="6627136" y="3332798"/>
              <a:ext cx="239888" cy="117013"/>
            </a:xfrm>
            <a:prstGeom prst="rect">
              <a:avLst/>
            </a:prstGeom>
            <a:solidFill>
              <a:srgbClr val="E2231A">
                <a:alpha val="100000"/>
              </a:srgbClr>
            </a:solidFill>
          </p:spPr>
          <p:txBody>
            <a:bodyPr/>
            <a:lstStyle/>
            <a:p/>
          </p:txBody>
        </p:sp>
        <p:sp>
          <p:nvSpPr>
            <p:cNvPr id="64" name="rc64"/>
            <p:cNvSpPr/>
            <p:nvPr/>
          </p:nvSpPr>
          <p:spPr>
            <a:xfrm>
              <a:off x="6893679" y="3438160"/>
              <a:ext cx="239888" cy="869861"/>
            </a:xfrm>
            <a:prstGeom prst="rect">
              <a:avLst/>
            </a:prstGeom>
            <a:solidFill>
              <a:srgbClr val="80BD41">
                <a:alpha val="100000"/>
              </a:srgbClr>
            </a:solidFill>
          </p:spPr>
          <p:txBody>
            <a:bodyPr/>
            <a:lstStyle/>
            <a:p/>
          </p:txBody>
        </p:sp>
        <p:sp>
          <p:nvSpPr>
            <p:cNvPr id="65" name="rc65"/>
            <p:cNvSpPr/>
            <p:nvPr/>
          </p:nvSpPr>
          <p:spPr>
            <a:xfrm>
              <a:off x="6893679" y="3330634"/>
              <a:ext cx="239888" cy="107525"/>
            </a:xfrm>
            <a:prstGeom prst="rect">
              <a:avLst/>
            </a:prstGeom>
            <a:solidFill>
              <a:srgbClr val="E2231A">
                <a:alpha val="100000"/>
              </a:srgbClr>
            </a:solidFill>
          </p:spPr>
          <p:txBody>
            <a:bodyPr/>
            <a:lstStyle/>
            <a:p/>
          </p:txBody>
        </p:sp>
        <p:sp>
          <p:nvSpPr>
            <p:cNvPr id="66" name="rc66"/>
            <p:cNvSpPr/>
            <p:nvPr/>
          </p:nvSpPr>
          <p:spPr>
            <a:xfrm>
              <a:off x="7160222" y="3342119"/>
              <a:ext cx="239888" cy="965902"/>
            </a:xfrm>
            <a:prstGeom prst="rect">
              <a:avLst/>
            </a:prstGeom>
            <a:solidFill>
              <a:srgbClr val="80BD41">
                <a:alpha val="100000"/>
              </a:srgbClr>
            </a:solidFill>
          </p:spPr>
          <p:txBody>
            <a:bodyPr/>
            <a:lstStyle/>
            <a:p/>
          </p:txBody>
        </p:sp>
        <p:sp>
          <p:nvSpPr>
            <p:cNvPr id="67" name="rc67"/>
            <p:cNvSpPr/>
            <p:nvPr/>
          </p:nvSpPr>
          <p:spPr>
            <a:xfrm>
              <a:off x="7160222" y="3246577"/>
              <a:ext cx="239888" cy="95541"/>
            </a:xfrm>
            <a:prstGeom prst="rect">
              <a:avLst/>
            </a:prstGeom>
            <a:solidFill>
              <a:srgbClr val="E2231A">
                <a:alpha val="100000"/>
              </a:srgbClr>
            </a:solidFill>
          </p:spPr>
          <p:txBody>
            <a:bodyPr/>
            <a:lstStyle/>
            <a:p/>
          </p:txBody>
        </p:sp>
        <p:sp>
          <p:nvSpPr>
            <p:cNvPr id="68" name="rc68"/>
            <p:cNvSpPr/>
            <p:nvPr/>
          </p:nvSpPr>
          <p:spPr>
            <a:xfrm>
              <a:off x="7426765" y="3352605"/>
              <a:ext cx="239888" cy="955416"/>
            </a:xfrm>
            <a:prstGeom prst="rect">
              <a:avLst/>
            </a:prstGeom>
            <a:solidFill>
              <a:srgbClr val="80BD41">
                <a:alpha val="100000"/>
              </a:srgbClr>
            </a:solidFill>
          </p:spPr>
          <p:txBody>
            <a:bodyPr/>
            <a:lstStyle/>
            <a:p/>
          </p:txBody>
        </p:sp>
        <p:sp>
          <p:nvSpPr>
            <p:cNvPr id="69" name="rc69"/>
            <p:cNvSpPr/>
            <p:nvPr/>
          </p:nvSpPr>
          <p:spPr>
            <a:xfrm>
              <a:off x="7426765" y="3269547"/>
              <a:ext cx="239888" cy="83057"/>
            </a:xfrm>
            <a:prstGeom prst="rect">
              <a:avLst/>
            </a:prstGeom>
            <a:solidFill>
              <a:srgbClr val="E2231A">
                <a:alpha val="100000"/>
              </a:srgbClr>
            </a:solidFill>
          </p:spPr>
          <p:txBody>
            <a:bodyPr/>
            <a:lstStyle/>
            <a:p/>
          </p:txBody>
        </p:sp>
        <p:sp>
          <p:nvSpPr>
            <p:cNvPr id="70" name="rc70"/>
            <p:cNvSpPr/>
            <p:nvPr/>
          </p:nvSpPr>
          <p:spPr>
            <a:xfrm>
              <a:off x="7693308" y="3350441"/>
              <a:ext cx="239888" cy="957579"/>
            </a:xfrm>
            <a:prstGeom prst="rect">
              <a:avLst/>
            </a:prstGeom>
            <a:solidFill>
              <a:srgbClr val="80BD41">
                <a:alpha val="100000"/>
              </a:srgbClr>
            </a:solidFill>
          </p:spPr>
          <p:txBody>
            <a:bodyPr/>
            <a:lstStyle/>
            <a:p/>
          </p:txBody>
        </p:sp>
        <p:sp>
          <p:nvSpPr>
            <p:cNvPr id="71" name="rc71"/>
            <p:cNvSpPr/>
            <p:nvPr/>
          </p:nvSpPr>
          <p:spPr>
            <a:xfrm>
              <a:off x="7693308" y="3289354"/>
              <a:ext cx="239888" cy="61086"/>
            </a:xfrm>
            <a:prstGeom prst="rect">
              <a:avLst/>
            </a:prstGeom>
            <a:solidFill>
              <a:srgbClr val="E2231A">
                <a:alpha val="100000"/>
              </a:srgbClr>
            </a:solidFill>
          </p:spPr>
          <p:txBody>
            <a:bodyPr/>
            <a:lstStyle/>
            <a:p/>
          </p:txBody>
        </p:sp>
        <p:sp>
          <p:nvSpPr>
            <p:cNvPr id="72" name="rc72"/>
            <p:cNvSpPr/>
            <p:nvPr/>
          </p:nvSpPr>
          <p:spPr>
            <a:xfrm>
              <a:off x="7959851" y="3427174"/>
              <a:ext cx="239888" cy="880847"/>
            </a:xfrm>
            <a:prstGeom prst="rect">
              <a:avLst/>
            </a:prstGeom>
            <a:solidFill>
              <a:srgbClr val="80BD41">
                <a:alpha val="100000"/>
              </a:srgbClr>
            </a:solidFill>
          </p:spPr>
          <p:txBody>
            <a:bodyPr/>
            <a:lstStyle/>
            <a:p/>
          </p:txBody>
        </p:sp>
        <p:sp>
          <p:nvSpPr>
            <p:cNvPr id="73" name="rc73"/>
            <p:cNvSpPr/>
            <p:nvPr/>
          </p:nvSpPr>
          <p:spPr>
            <a:xfrm>
              <a:off x="7959851" y="3306998"/>
              <a:ext cx="239888" cy="120176"/>
            </a:xfrm>
            <a:prstGeom prst="rect">
              <a:avLst/>
            </a:prstGeom>
            <a:solidFill>
              <a:srgbClr val="E2231A">
                <a:alpha val="100000"/>
              </a:srgbClr>
            </a:solidFill>
          </p:spPr>
          <p:txBody>
            <a:bodyPr/>
            <a:lstStyle/>
            <a:p/>
          </p:txBody>
        </p:sp>
        <p:sp>
          <p:nvSpPr>
            <p:cNvPr id="74" name="pl74"/>
            <p:cNvSpPr/>
            <p:nvPr/>
          </p:nvSpPr>
          <p:spPr>
            <a:xfrm>
              <a:off x="1416218" y="2139730"/>
              <a:ext cx="6663577" cy="201181"/>
            </a:xfrm>
            <a:custGeom>
              <a:avLst/>
              <a:pathLst>
                <a:path w="6663577" h="201181">
                  <a:moveTo>
                    <a:pt x="0" y="178828"/>
                  </a:moveTo>
                  <a:lnTo>
                    <a:pt x="266543" y="156474"/>
                  </a:lnTo>
                  <a:lnTo>
                    <a:pt x="533086" y="111767"/>
                  </a:lnTo>
                  <a:lnTo>
                    <a:pt x="799629" y="22353"/>
                  </a:lnTo>
                  <a:lnTo>
                    <a:pt x="1066172" y="44707"/>
                  </a:lnTo>
                  <a:lnTo>
                    <a:pt x="1332715" y="22353"/>
                  </a:lnTo>
                  <a:lnTo>
                    <a:pt x="1599258" y="22353"/>
                  </a:lnTo>
                  <a:lnTo>
                    <a:pt x="1865801" y="22353"/>
                  </a:lnTo>
                  <a:lnTo>
                    <a:pt x="2132344" y="22353"/>
                  </a:lnTo>
                  <a:lnTo>
                    <a:pt x="2398888" y="22353"/>
                  </a:lnTo>
                  <a:lnTo>
                    <a:pt x="2665431" y="0"/>
                  </a:lnTo>
                  <a:lnTo>
                    <a:pt x="2931974" y="44707"/>
                  </a:lnTo>
                  <a:lnTo>
                    <a:pt x="3198517" y="67060"/>
                  </a:lnTo>
                  <a:lnTo>
                    <a:pt x="3465060" y="44707"/>
                  </a:lnTo>
                  <a:lnTo>
                    <a:pt x="3731603" y="89414"/>
                  </a:lnTo>
                  <a:lnTo>
                    <a:pt x="3998146" y="111767"/>
                  </a:lnTo>
                  <a:lnTo>
                    <a:pt x="4264689" y="111767"/>
                  </a:lnTo>
                  <a:lnTo>
                    <a:pt x="4531233" y="67060"/>
                  </a:lnTo>
                  <a:lnTo>
                    <a:pt x="4797776" y="89414"/>
                  </a:lnTo>
                  <a:lnTo>
                    <a:pt x="5064319" y="44707"/>
                  </a:lnTo>
                  <a:lnTo>
                    <a:pt x="5330862" y="201181"/>
                  </a:lnTo>
                  <a:lnTo>
                    <a:pt x="5597405" y="178828"/>
                  </a:lnTo>
                  <a:lnTo>
                    <a:pt x="5863948" y="134121"/>
                  </a:lnTo>
                  <a:lnTo>
                    <a:pt x="6130491" y="111767"/>
                  </a:lnTo>
                  <a:lnTo>
                    <a:pt x="6397034" y="67060"/>
                  </a:lnTo>
                  <a:lnTo>
                    <a:pt x="6663577" y="201181"/>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1324790" y="29857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a:t>
              </a:r>
            </a:p>
          </p:txBody>
        </p:sp>
        <p:sp>
          <p:nvSpPr>
            <p:cNvPr id="87" name="tx87"/>
            <p:cNvSpPr/>
            <p:nvPr/>
          </p:nvSpPr>
          <p:spPr>
            <a:xfrm>
              <a:off x="2657505" y="29876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88" name="tx88"/>
            <p:cNvSpPr/>
            <p:nvPr/>
          </p:nvSpPr>
          <p:spPr>
            <a:xfrm>
              <a:off x="3990221" y="291651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9" name="tx89"/>
            <p:cNvSpPr/>
            <p:nvPr/>
          </p:nvSpPr>
          <p:spPr>
            <a:xfrm>
              <a:off x="5322937" y="3081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65.5</a:t>
              </a:r>
            </a:p>
          </p:txBody>
        </p:sp>
        <p:sp>
          <p:nvSpPr>
            <p:cNvPr id="90" name="tx90"/>
            <p:cNvSpPr/>
            <p:nvPr/>
          </p:nvSpPr>
          <p:spPr>
            <a:xfrm>
              <a:off x="6389109" y="3153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91" name="tx91"/>
            <p:cNvSpPr/>
            <p:nvPr/>
          </p:nvSpPr>
          <p:spPr>
            <a:xfrm>
              <a:off x="6655652" y="3196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2" name="tx92"/>
            <p:cNvSpPr/>
            <p:nvPr/>
          </p:nvSpPr>
          <p:spPr>
            <a:xfrm>
              <a:off x="6922195" y="3194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93" name="tx93"/>
            <p:cNvSpPr/>
            <p:nvPr/>
          </p:nvSpPr>
          <p:spPr>
            <a:xfrm>
              <a:off x="7188738" y="3110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63.8</a:t>
              </a:r>
            </a:p>
          </p:txBody>
        </p:sp>
        <p:sp>
          <p:nvSpPr>
            <p:cNvPr id="94" name="tx94"/>
            <p:cNvSpPr/>
            <p:nvPr/>
          </p:nvSpPr>
          <p:spPr>
            <a:xfrm>
              <a:off x="7455282" y="3133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62.4</a:t>
              </a:r>
            </a:p>
          </p:txBody>
        </p:sp>
        <p:sp>
          <p:nvSpPr>
            <p:cNvPr id="95" name="tx95"/>
            <p:cNvSpPr/>
            <p:nvPr/>
          </p:nvSpPr>
          <p:spPr>
            <a:xfrm>
              <a:off x="7721825" y="3153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96" name="tx96"/>
            <p:cNvSpPr/>
            <p:nvPr/>
          </p:nvSpPr>
          <p:spPr>
            <a:xfrm>
              <a:off x="7988368" y="3171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60.1</a:t>
              </a:r>
            </a:p>
          </p:txBody>
        </p:sp>
        <p:sp>
          <p:nvSpPr>
            <p:cNvPr id="97" name="pl97"/>
            <p:cNvSpPr/>
            <p:nvPr/>
          </p:nvSpPr>
          <p:spPr>
            <a:xfrm>
              <a:off x="1416218"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7450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63.4</a:t>
              </a:r>
            </a:p>
          </p:txBody>
        </p:sp>
        <p:sp>
          <p:nvSpPr>
            <p:cNvPr id="109" name="tx109"/>
            <p:cNvSpPr/>
            <p:nvPr/>
          </p:nvSpPr>
          <p:spPr>
            <a:xfrm>
              <a:off x="1350915" y="31519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10" name="tx110"/>
            <p:cNvSpPr/>
            <p:nvPr/>
          </p:nvSpPr>
          <p:spPr>
            <a:xfrm>
              <a:off x="2657505" y="3703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68.4</a:t>
              </a:r>
            </a:p>
          </p:txBody>
        </p:sp>
        <p:sp>
          <p:nvSpPr>
            <p:cNvPr id="111" name="tx111"/>
            <p:cNvSpPr/>
            <p:nvPr/>
          </p:nvSpPr>
          <p:spPr>
            <a:xfrm>
              <a:off x="2683631" y="31110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2" name="tx112"/>
            <p:cNvSpPr/>
            <p:nvPr/>
          </p:nvSpPr>
          <p:spPr>
            <a:xfrm>
              <a:off x="3990221" y="3663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13" name="tx113"/>
            <p:cNvSpPr/>
            <p:nvPr/>
          </p:nvSpPr>
          <p:spPr>
            <a:xfrm>
              <a:off x="4016347" y="30358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4" name="tx114"/>
            <p:cNvSpPr/>
            <p:nvPr/>
          </p:nvSpPr>
          <p:spPr>
            <a:xfrm>
              <a:off x="5322937" y="37712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60.3</a:t>
              </a:r>
            </a:p>
          </p:txBody>
        </p:sp>
        <p:sp>
          <p:nvSpPr>
            <p:cNvPr id="115" name="tx115"/>
            <p:cNvSpPr/>
            <p:nvPr/>
          </p:nvSpPr>
          <p:spPr>
            <a:xfrm>
              <a:off x="5349062" y="32260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6" name="tx116"/>
            <p:cNvSpPr/>
            <p:nvPr/>
          </p:nvSpPr>
          <p:spPr>
            <a:xfrm>
              <a:off x="6389109" y="3789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a:t>
              </a:r>
            </a:p>
          </p:txBody>
        </p:sp>
        <p:sp>
          <p:nvSpPr>
            <p:cNvPr id="117" name="tx117"/>
            <p:cNvSpPr/>
            <p:nvPr/>
          </p:nvSpPr>
          <p:spPr>
            <a:xfrm>
              <a:off x="6415235" y="32795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8" name="tx118"/>
            <p:cNvSpPr/>
            <p:nvPr/>
          </p:nvSpPr>
          <p:spPr>
            <a:xfrm>
              <a:off x="6655652" y="3843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a:t>
              </a:r>
            </a:p>
          </p:txBody>
        </p:sp>
        <p:sp>
          <p:nvSpPr>
            <p:cNvPr id="119" name="tx119"/>
            <p:cNvSpPr/>
            <p:nvPr/>
          </p:nvSpPr>
          <p:spPr>
            <a:xfrm>
              <a:off x="6720955" y="3358550"/>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0" name="tx120"/>
            <p:cNvSpPr/>
            <p:nvPr/>
          </p:nvSpPr>
          <p:spPr>
            <a:xfrm>
              <a:off x="6922195" y="38379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21" name="tx121"/>
            <p:cNvSpPr/>
            <p:nvPr/>
          </p:nvSpPr>
          <p:spPr>
            <a:xfrm>
              <a:off x="6948321" y="33493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2" name="tx122"/>
            <p:cNvSpPr/>
            <p:nvPr/>
          </p:nvSpPr>
          <p:spPr>
            <a:xfrm>
              <a:off x="7227915" y="379002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3" name="tx123"/>
            <p:cNvSpPr/>
            <p:nvPr/>
          </p:nvSpPr>
          <p:spPr>
            <a:xfrm>
              <a:off x="7214864" y="32604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4" name="tx124"/>
            <p:cNvSpPr/>
            <p:nvPr/>
          </p:nvSpPr>
          <p:spPr>
            <a:xfrm>
              <a:off x="7455282" y="379554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57.4</a:t>
              </a:r>
            </a:p>
          </p:txBody>
        </p:sp>
        <p:sp>
          <p:nvSpPr>
            <p:cNvPr id="125" name="tx125"/>
            <p:cNvSpPr/>
            <p:nvPr/>
          </p:nvSpPr>
          <p:spPr>
            <a:xfrm>
              <a:off x="7520584" y="3277221"/>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6" name="tx126"/>
            <p:cNvSpPr/>
            <p:nvPr/>
          </p:nvSpPr>
          <p:spPr>
            <a:xfrm>
              <a:off x="7721825" y="37953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a:t>
              </a:r>
            </a:p>
          </p:txBody>
        </p:sp>
        <p:sp>
          <p:nvSpPr>
            <p:cNvPr id="127" name="tx127"/>
            <p:cNvSpPr/>
            <p:nvPr/>
          </p:nvSpPr>
          <p:spPr>
            <a:xfrm>
              <a:off x="7747950" y="32848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8" name="tx128"/>
            <p:cNvSpPr/>
            <p:nvPr/>
          </p:nvSpPr>
          <p:spPr>
            <a:xfrm>
              <a:off x="7988368" y="38325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29" name="tx129"/>
            <p:cNvSpPr/>
            <p:nvPr/>
          </p:nvSpPr>
          <p:spPr>
            <a:xfrm>
              <a:off x="8014493" y="33331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236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914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82906"/>
              <a:ext cx="15099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Bulgaria, 2000-2025</a:t>
              </a:r>
            </a:p>
          </p:txBody>
        </p:sp>
        <p:sp>
          <p:nvSpPr>
            <p:cNvPr id="159" name="pl159"/>
            <p:cNvSpPr/>
            <p:nvPr/>
          </p:nvSpPr>
          <p:spPr>
            <a:xfrm>
              <a:off x="23704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186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6669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445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5927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410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246047" cy="129091"/>
            </a:xfrm>
            <a:prstGeom prst="rect">
              <a:avLst/>
            </a:prstGeom>
            <a:solidFill>
              <a:srgbClr val="80BD41">
                <a:alpha val="100000"/>
              </a:srgbClr>
            </a:solidFill>
          </p:spPr>
          <p:txBody>
            <a:bodyPr/>
            <a:lstStyle/>
            <a:p/>
          </p:txBody>
        </p:sp>
        <p:sp>
          <p:nvSpPr>
            <p:cNvPr id="170" name="rc170"/>
            <p:cNvSpPr/>
            <p:nvPr/>
          </p:nvSpPr>
          <p:spPr>
            <a:xfrm>
              <a:off x="7542321" y="5954972"/>
              <a:ext cx="328682" cy="129091"/>
            </a:xfrm>
            <a:prstGeom prst="rect">
              <a:avLst/>
            </a:prstGeom>
            <a:solidFill>
              <a:srgbClr val="E2231A">
                <a:alpha val="100000"/>
              </a:srgbClr>
            </a:solidFill>
          </p:spPr>
          <p:txBody>
            <a:bodyPr/>
            <a:lstStyle/>
            <a:p/>
          </p:txBody>
        </p:sp>
        <p:sp>
          <p:nvSpPr>
            <p:cNvPr id="171" name="rc171"/>
            <p:cNvSpPr/>
            <p:nvPr/>
          </p:nvSpPr>
          <p:spPr>
            <a:xfrm>
              <a:off x="1296273" y="5793607"/>
              <a:ext cx="6179451" cy="129091"/>
            </a:xfrm>
            <a:prstGeom prst="rect">
              <a:avLst/>
            </a:prstGeom>
            <a:solidFill>
              <a:srgbClr val="80BD41">
                <a:alpha val="100000"/>
              </a:srgbClr>
            </a:solidFill>
          </p:spPr>
          <p:txBody>
            <a:bodyPr/>
            <a:lstStyle/>
            <a:p/>
          </p:txBody>
        </p:sp>
        <p:sp>
          <p:nvSpPr>
            <p:cNvPr id="172" name="rc172"/>
            <p:cNvSpPr/>
            <p:nvPr/>
          </p:nvSpPr>
          <p:spPr>
            <a:xfrm>
              <a:off x="7475725" y="5793607"/>
              <a:ext cx="394204" cy="129091"/>
            </a:xfrm>
            <a:prstGeom prst="rect">
              <a:avLst/>
            </a:prstGeom>
            <a:solidFill>
              <a:srgbClr val="E2231A">
                <a:alpha val="100000"/>
              </a:srgbClr>
            </a:solidFill>
          </p:spPr>
          <p:txBody>
            <a:bodyPr/>
            <a:lstStyle/>
            <a:p/>
          </p:txBody>
        </p:sp>
        <p:sp>
          <p:nvSpPr>
            <p:cNvPr id="173" name="rc173"/>
            <p:cNvSpPr/>
            <p:nvPr/>
          </p:nvSpPr>
          <p:spPr>
            <a:xfrm>
              <a:off x="1296273" y="5632243"/>
              <a:ext cx="5684279" cy="129091"/>
            </a:xfrm>
            <a:prstGeom prst="rect">
              <a:avLst/>
            </a:prstGeom>
            <a:solidFill>
              <a:srgbClr val="80BD41">
                <a:alpha val="100000"/>
              </a:srgbClr>
            </a:solidFill>
          </p:spPr>
          <p:txBody>
            <a:bodyPr/>
            <a:lstStyle/>
            <a:p/>
          </p:txBody>
        </p:sp>
        <p:sp>
          <p:nvSpPr>
            <p:cNvPr id="174" name="rc174"/>
            <p:cNvSpPr/>
            <p:nvPr/>
          </p:nvSpPr>
          <p:spPr>
            <a:xfrm>
              <a:off x="6980552" y="5632243"/>
              <a:ext cx="775519" cy="129091"/>
            </a:xfrm>
            <a:prstGeom prst="rect">
              <a:avLst/>
            </a:prstGeom>
            <a:solidFill>
              <a:srgbClr val="E2231A">
                <a:alpha val="100000"/>
              </a:srgbClr>
            </a:solidFill>
          </p:spPr>
          <p:txBody>
            <a:bodyPr/>
            <a:lstStyle/>
            <a:p/>
          </p:txBody>
        </p:sp>
        <p:sp>
          <p:nvSpPr>
            <p:cNvPr id="175" name="tx175"/>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76" name="tx176"/>
            <p:cNvSpPr/>
            <p:nvPr/>
          </p:nvSpPr>
          <p:spPr>
            <a:xfrm>
              <a:off x="808608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77" name="tx177"/>
            <p:cNvSpPr/>
            <p:nvPr/>
          </p:nvSpPr>
          <p:spPr>
            <a:xfrm>
              <a:off x="7965407"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60.1</a:t>
              </a:r>
            </a:p>
          </p:txBody>
        </p:sp>
        <p:sp>
          <p:nvSpPr>
            <p:cNvPr id="178" name="tx178"/>
            <p:cNvSpPr/>
            <p:nvPr/>
          </p:nvSpPr>
          <p:spPr>
            <a:xfrm>
              <a:off x="431380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58.1</a:t>
              </a:r>
            </a:p>
          </p:txBody>
        </p:sp>
        <p:sp>
          <p:nvSpPr>
            <p:cNvPr id="179" name="tx179"/>
            <p:cNvSpPr/>
            <p:nvPr/>
          </p:nvSpPr>
          <p:spPr>
            <a:xfrm>
              <a:off x="7631313"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0" name="tx180"/>
            <p:cNvSpPr/>
            <p:nvPr/>
          </p:nvSpPr>
          <p:spPr>
            <a:xfrm>
              <a:off x="4280505"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57.5</a:t>
              </a:r>
            </a:p>
          </p:txBody>
        </p:sp>
        <p:sp>
          <p:nvSpPr>
            <p:cNvPr id="181" name="tx181"/>
            <p:cNvSpPr/>
            <p:nvPr/>
          </p:nvSpPr>
          <p:spPr>
            <a:xfrm>
              <a:off x="7597478"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2" name="tx182"/>
            <p:cNvSpPr/>
            <p:nvPr/>
          </p:nvSpPr>
          <p:spPr>
            <a:xfrm>
              <a:off x="403291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52.9</a:t>
              </a:r>
            </a:p>
          </p:txBody>
        </p:sp>
        <p:sp>
          <p:nvSpPr>
            <p:cNvPr id="183" name="tx183"/>
            <p:cNvSpPr/>
            <p:nvPr/>
          </p:nvSpPr>
          <p:spPr>
            <a:xfrm>
              <a:off x="7292963"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6683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5150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6633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(88%) was lower than in 2019 (95%).
The number of children vaccinated with MCV1 decreased 9%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2793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6478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10162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33846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4635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48320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72004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95688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5008754"/>
              <a:ext cx="420026" cy="763"/>
            </a:xfrm>
            <a:prstGeom prst="rect">
              <a:avLst/>
            </a:prstGeom>
            <a:solidFill>
              <a:srgbClr val="1CABE2">
                <a:alpha val="100000"/>
              </a:srgbClr>
            </a:solidFill>
          </p:spPr>
          <p:txBody>
            <a:bodyPr/>
            <a:lstStyle/>
            <a:p/>
          </p:txBody>
        </p:sp>
        <p:sp>
          <p:nvSpPr>
            <p:cNvPr id="28" name="rc28"/>
            <p:cNvSpPr/>
            <p:nvPr/>
          </p:nvSpPr>
          <p:spPr>
            <a:xfrm>
              <a:off x="1425243" y="4998833"/>
              <a:ext cx="420026" cy="10684"/>
            </a:xfrm>
            <a:prstGeom prst="rect">
              <a:avLst/>
            </a:prstGeom>
            <a:solidFill>
              <a:srgbClr val="1CABE2">
                <a:alpha val="100000"/>
              </a:srgbClr>
            </a:solidFill>
          </p:spPr>
          <p:txBody>
            <a:bodyPr/>
            <a:lstStyle/>
            <a:p/>
          </p:txBody>
        </p:sp>
        <p:sp>
          <p:nvSpPr>
            <p:cNvPr id="29" name="rc29"/>
            <p:cNvSpPr/>
            <p:nvPr/>
          </p:nvSpPr>
          <p:spPr>
            <a:xfrm>
              <a:off x="1891939" y="5009517"/>
              <a:ext cx="420026" cy="0"/>
            </a:xfrm>
            <a:prstGeom prst="rect">
              <a:avLst/>
            </a:prstGeom>
            <a:solidFill>
              <a:srgbClr val="1CABE2">
                <a:alpha val="100000"/>
              </a:srgbClr>
            </a:solidFill>
          </p:spPr>
          <p:txBody>
            <a:bodyPr/>
            <a:lstStyle/>
            <a:p/>
          </p:txBody>
        </p:sp>
        <p:sp>
          <p:nvSpPr>
            <p:cNvPr id="30" name="rc30"/>
            <p:cNvSpPr/>
            <p:nvPr/>
          </p:nvSpPr>
          <p:spPr>
            <a:xfrm>
              <a:off x="2358635" y="5009517"/>
              <a:ext cx="420026" cy="0"/>
            </a:xfrm>
            <a:prstGeom prst="rect">
              <a:avLst/>
            </a:prstGeom>
            <a:solidFill>
              <a:srgbClr val="1CABE2">
                <a:alpha val="100000"/>
              </a:srgbClr>
            </a:solidFill>
          </p:spPr>
          <p:txBody>
            <a:bodyPr/>
            <a:lstStyle/>
            <a:p/>
          </p:txBody>
        </p:sp>
        <p:sp>
          <p:nvSpPr>
            <p:cNvPr id="31" name="rc31"/>
            <p:cNvSpPr/>
            <p:nvPr/>
          </p:nvSpPr>
          <p:spPr>
            <a:xfrm>
              <a:off x="2825330" y="5008754"/>
              <a:ext cx="420026" cy="763"/>
            </a:xfrm>
            <a:prstGeom prst="rect">
              <a:avLst/>
            </a:prstGeom>
            <a:solidFill>
              <a:srgbClr val="1CABE2">
                <a:alpha val="100000"/>
              </a:srgbClr>
            </a:solidFill>
          </p:spPr>
          <p:txBody>
            <a:bodyPr/>
            <a:lstStyle/>
            <a:p/>
          </p:txBody>
        </p:sp>
        <p:sp>
          <p:nvSpPr>
            <p:cNvPr id="32" name="rc32"/>
            <p:cNvSpPr/>
            <p:nvPr/>
          </p:nvSpPr>
          <p:spPr>
            <a:xfrm>
              <a:off x="3292026" y="4883596"/>
              <a:ext cx="420026" cy="125921"/>
            </a:xfrm>
            <a:prstGeom prst="rect">
              <a:avLst/>
            </a:prstGeom>
            <a:solidFill>
              <a:srgbClr val="1CABE2">
                <a:alpha val="100000"/>
              </a:srgbClr>
            </a:solidFill>
          </p:spPr>
          <p:txBody>
            <a:bodyPr/>
            <a:lstStyle/>
            <a:p/>
          </p:txBody>
        </p:sp>
        <p:sp>
          <p:nvSpPr>
            <p:cNvPr id="33" name="rc33"/>
            <p:cNvSpPr/>
            <p:nvPr/>
          </p:nvSpPr>
          <p:spPr>
            <a:xfrm>
              <a:off x="3758722" y="4999596"/>
              <a:ext cx="420026" cy="9921"/>
            </a:xfrm>
            <a:prstGeom prst="rect">
              <a:avLst/>
            </a:prstGeom>
            <a:solidFill>
              <a:srgbClr val="1CABE2">
                <a:alpha val="100000"/>
              </a:srgbClr>
            </a:solidFill>
          </p:spPr>
          <p:txBody>
            <a:bodyPr/>
            <a:lstStyle/>
            <a:p/>
          </p:txBody>
        </p:sp>
        <p:sp>
          <p:nvSpPr>
            <p:cNvPr id="34" name="rc34"/>
            <p:cNvSpPr/>
            <p:nvPr/>
          </p:nvSpPr>
          <p:spPr>
            <a:xfrm>
              <a:off x="4225417" y="4057859"/>
              <a:ext cx="420026" cy="951658"/>
            </a:xfrm>
            <a:prstGeom prst="rect">
              <a:avLst/>
            </a:prstGeom>
            <a:solidFill>
              <a:srgbClr val="1CABE2">
                <a:alpha val="100000"/>
              </a:srgbClr>
            </a:solidFill>
          </p:spPr>
          <p:txBody>
            <a:bodyPr/>
            <a:lstStyle/>
            <a:p/>
          </p:txBody>
        </p:sp>
        <p:sp>
          <p:nvSpPr>
            <p:cNvPr id="35" name="rc35"/>
            <p:cNvSpPr/>
            <p:nvPr/>
          </p:nvSpPr>
          <p:spPr>
            <a:xfrm>
              <a:off x="4692113" y="4822543"/>
              <a:ext cx="420026" cy="186973"/>
            </a:xfrm>
            <a:prstGeom prst="rect">
              <a:avLst/>
            </a:prstGeom>
            <a:solidFill>
              <a:srgbClr val="1CABE2">
                <a:alpha val="100000"/>
              </a:srgbClr>
            </a:solidFill>
          </p:spPr>
          <p:txBody>
            <a:bodyPr/>
            <a:lstStyle/>
            <a:p/>
          </p:txBody>
        </p:sp>
        <p:sp>
          <p:nvSpPr>
            <p:cNvPr id="36" name="rc36"/>
            <p:cNvSpPr/>
            <p:nvPr/>
          </p:nvSpPr>
          <p:spPr>
            <a:xfrm>
              <a:off x="5158809" y="5009517"/>
              <a:ext cx="420026" cy="0"/>
            </a:xfrm>
            <a:prstGeom prst="rect">
              <a:avLst/>
            </a:prstGeom>
            <a:solidFill>
              <a:srgbClr val="1CABE2">
                <a:alpha val="100000"/>
              </a:srgbClr>
            </a:solidFill>
          </p:spPr>
          <p:txBody>
            <a:bodyPr/>
            <a:lstStyle/>
            <a:p/>
          </p:txBody>
        </p:sp>
        <p:sp>
          <p:nvSpPr>
            <p:cNvPr id="37" name="rc37"/>
            <p:cNvSpPr/>
            <p:nvPr/>
          </p:nvSpPr>
          <p:spPr>
            <a:xfrm>
              <a:off x="5625505" y="5008754"/>
              <a:ext cx="420026" cy="763"/>
            </a:xfrm>
            <a:prstGeom prst="rect">
              <a:avLst/>
            </a:prstGeom>
            <a:solidFill>
              <a:srgbClr val="1CABE2">
                <a:alpha val="100000"/>
              </a:srgbClr>
            </a:solidFill>
          </p:spPr>
          <p:txBody>
            <a:bodyPr/>
            <a:lstStyle/>
            <a:p/>
          </p:txBody>
        </p:sp>
        <p:sp>
          <p:nvSpPr>
            <p:cNvPr id="38" name="rc38"/>
            <p:cNvSpPr/>
            <p:nvPr/>
          </p:nvSpPr>
          <p:spPr>
            <a:xfrm>
              <a:off x="6558896" y="4988912"/>
              <a:ext cx="420026" cy="20605"/>
            </a:xfrm>
            <a:prstGeom prst="rect">
              <a:avLst/>
            </a:prstGeom>
            <a:solidFill>
              <a:srgbClr val="1CABE2">
                <a:alpha val="100000"/>
              </a:srgbClr>
            </a:solidFill>
          </p:spPr>
          <p:txBody>
            <a:bodyPr/>
            <a:lstStyle/>
            <a:p/>
          </p:txBody>
        </p:sp>
        <p:sp>
          <p:nvSpPr>
            <p:cNvPr id="39" name="rc39"/>
            <p:cNvSpPr/>
            <p:nvPr/>
          </p:nvSpPr>
          <p:spPr>
            <a:xfrm>
              <a:off x="7025592" y="5007991"/>
              <a:ext cx="420026" cy="1526"/>
            </a:xfrm>
            <a:prstGeom prst="rect">
              <a:avLst/>
            </a:prstGeom>
            <a:solidFill>
              <a:srgbClr val="1CABE2">
                <a:alpha val="100000"/>
              </a:srgbClr>
            </a:solidFill>
          </p:spPr>
          <p:txBody>
            <a:bodyPr/>
            <a:lstStyle/>
            <a:p/>
          </p:txBody>
        </p:sp>
        <p:sp>
          <p:nvSpPr>
            <p:cNvPr id="40" name="pl40"/>
            <p:cNvSpPr/>
            <p:nvPr/>
          </p:nvSpPr>
          <p:spPr>
            <a:xfrm>
              <a:off x="1168561" y="1995933"/>
              <a:ext cx="6067044" cy="222053"/>
            </a:xfrm>
            <a:custGeom>
              <a:avLst/>
              <a:pathLst>
                <a:path w="6067044" h="222053">
                  <a:moveTo>
                    <a:pt x="0" y="31721"/>
                  </a:moveTo>
                  <a:lnTo>
                    <a:pt x="466695" y="0"/>
                  </a:lnTo>
                  <a:lnTo>
                    <a:pt x="933391" y="63443"/>
                  </a:lnTo>
                  <a:lnTo>
                    <a:pt x="1400087" y="95165"/>
                  </a:lnTo>
                  <a:lnTo>
                    <a:pt x="1866782" y="95165"/>
                  </a:lnTo>
                  <a:lnTo>
                    <a:pt x="2333478" y="31721"/>
                  </a:lnTo>
                  <a:lnTo>
                    <a:pt x="2800174" y="63443"/>
                  </a:lnTo>
                  <a:lnTo>
                    <a:pt x="3266869" y="0"/>
                  </a:lnTo>
                  <a:lnTo>
                    <a:pt x="3733565" y="222053"/>
                  </a:lnTo>
                  <a:lnTo>
                    <a:pt x="4200261" y="190331"/>
                  </a:lnTo>
                  <a:lnTo>
                    <a:pt x="4666957" y="126887"/>
                  </a:lnTo>
                  <a:lnTo>
                    <a:pt x="5133652" y="95165"/>
                  </a:lnTo>
                  <a:lnTo>
                    <a:pt x="5600348" y="31721"/>
                  </a:lnTo>
                  <a:lnTo>
                    <a:pt x="6067044" y="222053"/>
                  </a:lnTo>
                </a:path>
              </a:pathLst>
            </a:custGeom>
            <a:ln w="27101" cap="flat">
              <a:solidFill>
                <a:srgbClr val="00833D">
                  <a:alpha val="100000"/>
                </a:srgbClr>
              </a:solidFill>
              <a:prstDash val="solid"/>
              <a:round/>
            </a:ln>
          </p:spPr>
          <p:txBody>
            <a:bodyPr/>
            <a:lstStyle/>
            <a:p/>
          </p:txBody>
        </p:sp>
        <p:sp>
          <p:nvSpPr>
            <p:cNvPr id="41" name="pl41"/>
            <p:cNvSpPr/>
            <p:nvPr/>
          </p:nvSpPr>
          <p:spPr>
            <a:xfrm>
              <a:off x="1168561" y="1995933"/>
              <a:ext cx="6067044" cy="412385"/>
            </a:xfrm>
            <a:custGeom>
              <a:avLst/>
              <a:pathLst>
                <a:path w="6067044" h="412385">
                  <a:moveTo>
                    <a:pt x="0" y="31721"/>
                  </a:moveTo>
                  <a:lnTo>
                    <a:pt x="466695" y="31721"/>
                  </a:lnTo>
                  <a:lnTo>
                    <a:pt x="933391" y="190331"/>
                  </a:lnTo>
                  <a:lnTo>
                    <a:pt x="1400087" y="253775"/>
                  </a:lnTo>
                  <a:lnTo>
                    <a:pt x="1866782" y="222053"/>
                  </a:lnTo>
                  <a:lnTo>
                    <a:pt x="2333478" y="95165"/>
                  </a:lnTo>
                  <a:lnTo>
                    <a:pt x="2800174" y="253775"/>
                  </a:lnTo>
                  <a:lnTo>
                    <a:pt x="3266869" y="0"/>
                  </a:lnTo>
                  <a:lnTo>
                    <a:pt x="3733565" y="348941"/>
                  </a:lnTo>
                  <a:lnTo>
                    <a:pt x="4200261" y="285497"/>
                  </a:lnTo>
                  <a:lnTo>
                    <a:pt x="4666957" y="253775"/>
                  </a:lnTo>
                  <a:lnTo>
                    <a:pt x="5133652" y="253775"/>
                  </a:lnTo>
                  <a:lnTo>
                    <a:pt x="5600348" y="126887"/>
                  </a:lnTo>
                  <a:lnTo>
                    <a:pt x="6067044" y="412385"/>
                  </a:lnTo>
                </a:path>
              </a:pathLst>
            </a:custGeom>
            <a:ln w="27101" cap="flat">
              <a:solidFill>
                <a:srgbClr val="002759">
                  <a:alpha val="100000"/>
                </a:srgbClr>
              </a:solidFill>
              <a:prstDash val="solid"/>
              <a:round/>
            </a:ln>
          </p:spPr>
          <p:txBody>
            <a:bodyPr/>
            <a:lstStyle/>
            <a:p/>
          </p:txBody>
        </p:sp>
        <p:sp>
          <p:nvSpPr>
            <p:cNvPr id="42" name="pt42"/>
            <p:cNvSpPr/>
            <p:nvPr/>
          </p:nvSpPr>
          <p:spPr>
            <a:xfrm>
              <a:off x="1136959"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1863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1863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136959"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03655"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070351"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37046"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03742"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70438"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37134"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03829"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870525" y="2313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37221"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03916"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70612"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37308"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04004" y="23767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135401" y="488036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1568938" y="487044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2" name="tx72"/>
            <p:cNvSpPr/>
            <p:nvPr/>
          </p:nvSpPr>
          <p:spPr>
            <a:xfrm>
              <a:off x="206879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2535488"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002184" y="488036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3402561" y="475375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165</a:t>
              </a:r>
            </a:p>
          </p:txBody>
        </p:sp>
        <p:sp>
          <p:nvSpPr>
            <p:cNvPr id="76" name="tx76"/>
            <p:cNvSpPr/>
            <p:nvPr/>
          </p:nvSpPr>
          <p:spPr>
            <a:xfrm>
              <a:off x="3902416" y="486969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7" name="tx77"/>
            <p:cNvSpPr/>
            <p:nvPr/>
          </p:nvSpPr>
          <p:spPr>
            <a:xfrm>
              <a:off x="4286228"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1,247</a:t>
              </a:r>
            </a:p>
          </p:txBody>
        </p:sp>
        <p:sp>
          <p:nvSpPr>
            <p:cNvPr id="78" name="tx78"/>
            <p:cNvSpPr/>
            <p:nvPr/>
          </p:nvSpPr>
          <p:spPr>
            <a:xfrm>
              <a:off x="4802648" y="469270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245</a:t>
              </a:r>
            </a:p>
          </p:txBody>
        </p:sp>
        <p:sp>
          <p:nvSpPr>
            <p:cNvPr id="79" name="tx79"/>
            <p:cNvSpPr/>
            <p:nvPr/>
          </p:nvSpPr>
          <p:spPr>
            <a:xfrm>
              <a:off x="533566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5802358" y="488036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1" name="tx81"/>
            <p:cNvSpPr/>
            <p:nvPr/>
          </p:nvSpPr>
          <p:spPr>
            <a:xfrm>
              <a:off x="6702590" y="486052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82" name="tx82"/>
            <p:cNvSpPr/>
            <p:nvPr/>
          </p:nvSpPr>
          <p:spPr>
            <a:xfrm>
              <a:off x="7202445" y="487960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3" name="pl83"/>
            <p:cNvSpPr/>
            <p:nvPr/>
          </p:nvSpPr>
          <p:spPr>
            <a:xfrm>
              <a:off x="7254620" y="2179912"/>
              <a:ext cx="607684" cy="36918"/>
            </a:xfrm>
            <a:custGeom>
              <a:avLst/>
              <a:pathLst>
                <a:path w="607684" h="36918">
                  <a:moveTo>
                    <a:pt x="607684" y="0"/>
                  </a:moveTo>
                  <a:lnTo>
                    <a:pt x="0" y="36918"/>
                  </a:lnTo>
                </a:path>
              </a:pathLst>
            </a:custGeom>
          </p:spPr>
          <p:txBody>
            <a:bodyPr/>
            <a:lstStyle/>
            <a:p/>
          </p:txBody>
        </p:sp>
        <p:sp>
          <p:nvSpPr>
            <p:cNvPr id="84" name="pl84"/>
            <p:cNvSpPr/>
            <p:nvPr/>
          </p:nvSpPr>
          <p:spPr>
            <a:xfrm>
              <a:off x="7254609" y="2409508"/>
              <a:ext cx="607694" cy="38070"/>
            </a:xfrm>
            <a:custGeom>
              <a:avLst/>
              <a:pathLst>
                <a:path w="607694" h="38070">
                  <a:moveTo>
                    <a:pt x="607694" y="38070"/>
                  </a:moveTo>
                  <a:lnTo>
                    <a:pt x="0" y="0"/>
                  </a:lnTo>
                </a:path>
              </a:pathLst>
            </a:custGeom>
          </p:spPr>
          <p:txBody>
            <a:bodyPr/>
            <a:lstStyle/>
            <a:p/>
          </p:txBody>
        </p:sp>
        <p:sp>
          <p:nvSpPr>
            <p:cNvPr id="85" name="pg85"/>
            <p:cNvSpPr/>
            <p:nvPr/>
          </p:nvSpPr>
          <p:spPr>
            <a:xfrm>
              <a:off x="7793724" y="209118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13230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87" name="pg87"/>
            <p:cNvSpPr/>
            <p:nvPr/>
          </p:nvSpPr>
          <p:spPr>
            <a:xfrm>
              <a:off x="7793724" y="235954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40066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82%</a:t>
              </a:r>
            </a:p>
          </p:txBody>
        </p:sp>
        <p:sp>
          <p:nvSpPr>
            <p:cNvPr id="89" name="rc89"/>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90" name="tx90"/>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418254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2" name="tx92"/>
            <p:cNvSpPr/>
            <p:nvPr/>
          </p:nvSpPr>
          <p:spPr>
            <a:xfrm>
              <a:off x="508103" y="341939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3" name="tx93"/>
            <p:cNvSpPr/>
            <p:nvPr/>
          </p:nvSpPr>
          <p:spPr>
            <a:xfrm>
              <a:off x="508103" y="265623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4" name="tx94"/>
            <p:cNvSpPr/>
            <p:nvPr/>
          </p:nvSpPr>
          <p:spPr>
            <a:xfrm>
              <a:off x="508103" y="189307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5" name="tx95"/>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900002"/>
              <a:ext cx="201456" cy="201456"/>
            </a:xfrm>
            <a:prstGeom prst="rect">
              <a:avLst/>
            </a:prstGeom>
            <a:solidFill>
              <a:srgbClr val="1CABE2">
                <a:alpha val="100000"/>
              </a:srgbClr>
            </a:solidFill>
          </p:spPr>
          <p:txBody>
            <a:bodyPr/>
            <a:lstStyle/>
            <a:p/>
          </p:txBody>
        </p:sp>
        <p:sp>
          <p:nvSpPr>
            <p:cNvPr id="129" name="tx12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025875" y="1334104"/>
              <a:ext cx="54724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Bulgaria,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 confirmed measles cases in Bulgaria. In the same year, MCV1 coverage was 88% and MCV2 coverage was 82%.
The number of cases in 2025 was 93% lower than in 2024 (n=27).
The highest number of measles cases was reported in 2019 (n=1,247). In this year, MCV1 coverage was 95%.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Bulgaria saw a decrease in measles cases compared with 2024, while MCV1 coverage was 88% and MCV2 coverage was 82%.</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021689"/>
              <a:ext cx="3520101" cy="711404"/>
            </a:xfrm>
            <a:custGeom>
              <a:avLst/>
              <a:pathLst>
                <a:path w="3520101" h="711404">
                  <a:moveTo>
                    <a:pt x="0" y="426842"/>
                  </a:moveTo>
                  <a:lnTo>
                    <a:pt x="140804" y="569123"/>
                  </a:lnTo>
                  <a:lnTo>
                    <a:pt x="281608" y="142280"/>
                  </a:lnTo>
                  <a:lnTo>
                    <a:pt x="422412" y="711404"/>
                  </a:lnTo>
                  <a:lnTo>
                    <a:pt x="563216" y="711404"/>
                  </a:lnTo>
                  <a:lnTo>
                    <a:pt x="704020" y="569123"/>
                  </a:lnTo>
                  <a:lnTo>
                    <a:pt x="844824" y="426842"/>
                  </a:lnTo>
                  <a:lnTo>
                    <a:pt x="985628" y="569123"/>
                  </a:lnTo>
                  <a:lnTo>
                    <a:pt x="1126432" y="426842"/>
                  </a:lnTo>
                  <a:lnTo>
                    <a:pt x="1267236" y="426842"/>
                  </a:lnTo>
                  <a:lnTo>
                    <a:pt x="1408040" y="426842"/>
                  </a:lnTo>
                  <a:lnTo>
                    <a:pt x="1548844" y="569123"/>
                  </a:lnTo>
                  <a:lnTo>
                    <a:pt x="1689648" y="569123"/>
                  </a:lnTo>
                  <a:lnTo>
                    <a:pt x="1830452" y="569123"/>
                  </a:lnTo>
                  <a:lnTo>
                    <a:pt x="1971256" y="426842"/>
                  </a:lnTo>
                  <a:lnTo>
                    <a:pt x="2112061" y="426842"/>
                  </a:lnTo>
                  <a:lnTo>
                    <a:pt x="2252865" y="426842"/>
                  </a:lnTo>
                  <a:lnTo>
                    <a:pt x="2393669" y="142280"/>
                  </a:lnTo>
                  <a:lnTo>
                    <a:pt x="2534473" y="284561"/>
                  </a:lnTo>
                  <a:lnTo>
                    <a:pt x="2675277" y="284561"/>
                  </a:lnTo>
                  <a:lnTo>
                    <a:pt x="2816081" y="284561"/>
                  </a:lnTo>
                  <a:lnTo>
                    <a:pt x="2956885" y="284561"/>
                  </a:lnTo>
                  <a:lnTo>
                    <a:pt x="3097689" y="284561"/>
                  </a:lnTo>
                  <a:lnTo>
                    <a:pt x="3238493" y="284561"/>
                  </a:lnTo>
                  <a:lnTo>
                    <a:pt x="3379297" y="426842"/>
                  </a:lnTo>
                  <a:lnTo>
                    <a:pt x="3520101" y="0"/>
                  </a:lnTo>
                </a:path>
              </a:pathLst>
            </a:custGeom>
            <a:ln w="27101" cap="flat">
              <a:solidFill>
                <a:srgbClr val="0058AB">
                  <a:alpha val="80000"/>
                </a:srgbClr>
              </a:solidFill>
              <a:prstDash val="solid"/>
              <a:round/>
            </a:ln>
          </p:spPr>
          <p:txBody>
            <a:bodyPr/>
            <a:lstStyle/>
            <a:p/>
          </p:txBody>
        </p:sp>
        <p:sp>
          <p:nvSpPr>
            <p:cNvPr id="23" name="pl23"/>
            <p:cNvSpPr/>
            <p:nvPr/>
          </p:nvSpPr>
          <p:spPr>
            <a:xfrm>
              <a:off x="943464" y="2883441"/>
              <a:ext cx="3520101" cy="1280528"/>
            </a:xfrm>
            <a:custGeom>
              <a:avLst/>
              <a:pathLst>
                <a:path w="3520101" h="1280528">
                  <a:moveTo>
                    <a:pt x="0" y="0"/>
                  </a:moveTo>
                  <a:lnTo>
                    <a:pt x="140804" y="142280"/>
                  </a:lnTo>
                  <a:lnTo>
                    <a:pt x="281608" y="0"/>
                  </a:lnTo>
                  <a:lnTo>
                    <a:pt x="422412" y="284561"/>
                  </a:lnTo>
                  <a:lnTo>
                    <a:pt x="563216" y="426842"/>
                  </a:lnTo>
                  <a:lnTo>
                    <a:pt x="704020" y="284561"/>
                  </a:lnTo>
                  <a:lnTo>
                    <a:pt x="844824" y="426842"/>
                  </a:lnTo>
                  <a:lnTo>
                    <a:pt x="985628" y="426842"/>
                  </a:lnTo>
                  <a:lnTo>
                    <a:pt x="1126432" y="711404"/>
                  </a:lnTo>
                  <a:lnTo>
                    <a:pt x="1267236" y="853685"/>
                  </a:lnTo>
                  <a:lnTo>
                    <a:pt x="1408040" y="995966"/>
                  </a:lnTo>
                  <a:lnTo>
                    <a:pt x="1548844" y="995966"/>
                  </a:lnTo>
                  <a:lnTo>
                    <a:pt x="1689648" y="995966"/>
                  </a:lnTo>
                  <a:lnTo>
                    <a:pt x="1830452" y="995966"/>
                  </a:lnTo>
                  <a:lnTo>
                    <a:pt x="1971256" y="1138247"/>
                  </a:lnTo>
                  <a:lnTo>
                    <a:pt x="2112061" y="1138247"/>
                  </a:lnTo>
                  <a:lnTo>
                    <a:pt x="2252865" y="1138247"/>
                  </a:lnTo>
                  <a:lnTo>
                    <a:pt x="2393669" y="1138247"/>
                  </a:lnTo>
                  <a:lnTo>
                    <a:pt x="2534473" y="1280528"/>
                  </a:lnTo>
                  <a:lnTo>
                    <a:pt x="2675277" y="1280528"/>
                  </a:lnTo>
                  <a:lnTo>
                    <a:pt x="2816081" y="1138247"/>
                  </a:lnTo>
                  <a:lnTo>
                    <a:pt x="2956885" y="995966"/>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24" name="pl24"/>
            <p:cNvSpPr/>
            <p:nvPr/>
          </p:nvSpPr>
          <p:spPr>
            <a:xfrm>
              <a:off x="943464" y="3879408"/>
              <a:ext cx="3520101" cy="711404"/>
            </a:xfrm>
            <a:custGeom>
              <a:avLst/>
              <a:pathLst>
                <a:path w="3520101" h="711404">
                  <a:moveTo>
                    <a:pt x="0" y="284561"/>
                  </a:moveTo>
                  <a:lnTo>
                    <a:pt x="140804" y="426842"/>
                  </a:lnTo>
                  <a:lnTo>
                    <a:pt x="281608" y="426842"/>
                  </a:lnTo>
                  <a:lnTo>
                    <a:pt x="422412" y="0"/>
                  </a:lnTo>
                  <a:lnTo>
                    <a:pt x="563216" y="569123"/>
                  </a:lnTo>
                  <a:lnTo>
                    <a:pt x="704020" y="569123"/>
                  </a:lnTo>
                  <a:lnTo>
                    <a:pt x="844824" y="569123"/>
                  </a:lnTo>
                  <a:lnTo>
                    <a:pt x="985628" y="569123"/>
                  </a:lnTo>
                  <a:lnTo>
                    <a:pt x="1126432" y="569123"/>
                  </a:lnTo>
                  <a:lnTo>
                    <a:pt x="1267236" y="569123"/>
                  </a:lnTo>
                  <a:lnTo>
                    <a:pt x="1408040" y="569123"/>
                  </a:lnTo>
                  <a:lnTo>
                    <a:pt x="1548844" y="569123"/>
                  </a:lnTo>
                  <a:lnTo>
                    <a:pt x="1689648" y="711404"/>
                  </a:lnTo>
                  <a:lnTo>
                    <a:pt x="1830452" y="569123"/>
                  </a:lnTo>
                  <a:lnTo>
                    <a:pt x="1971256" y="0"/>
                  </a:lnTo>
                  <a:lnTo>
                    <a:pt x="2112061" y="142280"/>
                  </a:lnTo>
                  <a:lnTo>
                    <a:pt x="2252865" y="142280"/>
                  </a:lnTo>
                  <a:lnTo>
                    <a:pt x="2393669" y="284561"/>
                  </a:lnTo>
                  <a:lnTo>
                    <a:pt x="2534473" y="284561"/>
                  </a:lnTo>
                  <a:lnTo>
                    <a:pt x="2675277" y="569123"/>
                  </a:lnTo>
                  <a:lnTo>
                    <a:pt x="2816081" y="284561"/>
                  </a:lnTo>
                  <a:lnTo>
                    <a:pt x="2956885" y="284561"/>
                  </a:lnTo>
                  <a:lnTo>
                    <a:pt x="3097689" y="426842"/>
                  </a:lnTo>
                  <a:lnTo>
                    <a:pt x="3238493" y="284561"/>
                  </a:lnTo>
                  <a:lnTo>
                    <a:pt x="3379297" y="284561"/>
                  </a:lnTo>
                  <a:lnTo>
                    <a:pt x="3520101" y="284561"/>
                  </a:lnTo>
                </a:path>
              </a:pathLst>
            </a:custGeom>
            <a:ln w="27101" cap="flat">
              <a:solidFill>
                <a:srgbClr val="00833D">
                  <a:alpha val="80000"/>
                </a:srgbClr>
              </a:solidFill>
              <a:prstDash val="solid"/>
              <a:round/>
            </a:ln>
          </p:spPr>
          <p:txBody>
            <a:bodyPr/>
            <a:lstStyle/>
            <a:p/>
          </p:txBody>
        </p:sp>
        <p:sp>
          <p:nvSpPr>
            <p:cNvPr id="25" name="pl25"/>
            <p:cNvSpPr/>
            <p:nvPr/>
          </p:nvSpPr>
          <p:spPr>
            <a:xfrm>
              <a:off x="943464" y="4021689"/>
              <a:ext cx="3520101" cy="711404"/>
            </a:xfrm>
            <a:custGeom>
              <a:avLst/>
              <a:pathLst>
                <a:path w="3520101" h="711404">
                  <a:moveTo>
                    <a:pt x="0" y="426842"/>
                  </a:moveTo>
                  <a:lnTo>
                    <a:pt x="140804" y="569123"/>
                  </a:lnTo>
                  <a:lnTo>
                    <a:pt x="281608" y="142280"/>
                  </a:lnTo>
                  <a:lnTo>
                    <a:pt x="422412" y="711404"/>
                  </a:lnTo>
                  <a:lnTo>
                    <a:pt x="563216" y="711404"/>
                  </a:lnTo>
                  <a:lnTo>
                    <a:pt x="704020" y="569123"/>
                  </a:lnTo>
                  <a:lnTo>
                    <a:pt x="844824" y="426842"/>
                  </a:lnTo>
                  <a:lnTo>
                    <a:pt x="985628" y="569123"/>
                  </a:lnTo>
                  <a:lnTo>
                    <a:pt x="1126432" y="426842"/>
                  </a:lnTo>
                  <a:lnTo>
                    <a:pt x="1267236" y="426842"/>
                  </a:lnTo>
                  <a:lnTo>
                    <a:pt x="1408040" y="426842"/>
                  </a:lnTo>
                  <a:lnTo>
                    <a:pt x="1548844" y="569123"/>
                  </a:lnTo>
                  <a:lnTo>
                    <a:pt x="1689648" y="569123"/>
                  </a:lnTo>
                  <a:lnTo>
                    <a:pt x="1830452" y="569123"/>
                  </a:lnTo>
                  <a:lnTo>
                    <a:pt x="1971256" y="426842"/>
                  </a:lnTo>
                  <a:lnTo>
                    <a:pt x="2112061" y="426842"/>
                  </a:lnTo>
                  <a:lnTo>
                    <a:pt x="2252865" y="426842"/>
                  </a:lnTo>
                  <a:lnTo>
                    <a:pt x="2393669" y="142280"/>
                  </a:lnTo>
                  <a:lnTo>
                    <a:pt x="2534473" y="284561"/>
                  </a:lnTo>
                  <a:lnTo>
                    <a:pt x="2675277" y="284561"/>
                  </a:lnTo>
                  <a:lnTo>
                    <a:pt x="2816081" y="284561"/>
                  </a:lnTo>
                  <a:lnTo>
                    <a:pt x="2956885" y="284561"/>
                  </a:lnTo>
                  <a:lnTo>
                    <a:pt x="3097689" y="284561"/>
                  </a:lnTo>
                  <a:lnTo>
                    <a:pt x="3238493" y="284561"/>
                  </a:lnTo>
                  <a:lnTo>
                    <a:pt x="3379297" y="426842"/>
                  </a:lnTo>
                  <a:lnTo>
                    <a:pt x="3520101" y="0"/>
                  </a:lnTo>
                </a:path>
              </a:pathLst>
            </a:custGeom>
            <a:ln w="43362" cap="flat">
              <a:solidFill>
                <a:srgbClr val="000000">
                  <a:alpha val="100000"/>
                </a:srgbClr>
              </a:solidFill>
              <a:prstDash val="solid"/>
              <a:round/>
            </a:ln>
          </p:spPr>
          <p:txBody>
            <a:bodyPr/>
            <a:lstStyle/>
            <a:p/>
          </p:txBody>
        </p:sp>
        <p:sp>
          <p:nvSpPr>
            <p:cNvPr id="26" name="pl26"/>
            <p:cNvSpPr/>
            <p:nvPr/>
          </p:nvSpPr>
          <p:spPr>
            <a:xfrm>
              <a:off x="943464" y="4021689"/>
              <a:ext cx="3520101" cy="711404"/>
            </a:xfrm>
            <a:custGeom>
              <a:avLst/>
              <a:pathLst>
                <a:path w="3520101" h="711404">
                  <a:moveTo>
                    <a:pt x="0" y="426842"/>
                  </a:moveTo>
                  <a:lnTo>
                    <a:pt x="140804" y="569123"/>
                  </a:lnTo>
                  <a:lnTo>
                    <a:pt x="281608" y="142280"/>
                  </a:lnTo>
                  <a:lnTo>
                    <a:pt x="422412" y="711404"/>
                  </a:lnTo>
                  <a:lnTo>
                    <a:pt x="563216" y="711404"/>
                  </a:lnTo>
                  <a:lnTo>
                    <a:pt x="704020" y="569123"/>
                  </a:lnTo>
                  <a:lnTo>
                    <a:pt x="844824" y="426842"/>
                  </a:lnTo>
                  <a:lnTo>
                    <a:pt x="985628" y="569123"/>
                  </a:lnTo>
                  <a:lnTo>
                    <a:pt x="1126432" y="426842"/>
                  </a:lnTo>
                  <a:lnTo>
                    <a:pt x="1267236" y="426842"/>
                  </a:lnTo>
                  <a:lnTo>
                    <a:pt x="1408040" y="426842"/>
                  </a:lnTo>
                  <a:lnTo>
                    <a:pt x="1548844" y="569123"/>
                  </a:lnTo>
                  <a:lnTo>
                    <a:pt x="1689648" y="569123"/>
                  </a:lnTo>
                  <a:lnTo>
                    <a:pt x="1830452" y="569123"/>
                  </a:lnTo>
                  <a:lnTo>
                    <a:pt x="1971256" y="426842"/>
                  </a:lnTo>
                  <a:lnTo>
                    <a:pt x="2112061" y="426842"/>
                  </a:lnTo>
                  <a:lnTo>
                    <a:pt x="2252865" y="426842"/>
                  </a:lnTo>
                  <a:lnTo>
                    <a:pt x="2393669" y="142280"/>
                  </a:lnTo>
                  <a:lnTo>
                    <a:pt x="2534473" y="284561"/>
                  </a:lnTo>
                  <a:lnTo>
                    <a:pt x="2675277" y="284561"/>
                  </a:lnTo>
                  <a:lnTo>
                    <a:pt x="2816081" y="284561"/>
                  </a:lnTo>
                  <a:lnTo>
                    <a:pt x="2956885" y="284561"/>
                  </a:lnTo>
                  <a:lnTo>
                    <a:pt x="3097689" y="284561"/>
                  </a:lnTo>
                  <a:lnTo>
                    <a:pt x="3238493" y="284561"/>
                  </a:lnTo>
                  <a:lnTo>
                    <a:pt x="3379297" y="426842"/>
                  </a:lnTo>
                  <a:lnTo>
                    <a:pt x="3520101" y="0"/>
                  </a:lnTo>
                </a:path>
              </a:pathLst>
            </a:custGeom>
            <a:ln w="27101" cap="flat">
              <a:solidFill>
                <a:srgbClr val="0058AB">
                  <a:alpha val="100000"/>
                </a:srgbClr>
              </a:solidFill>
              <a:prstDash val="solid"/>
              <a:round/>
            </a:ln>
          </p:spPr>
          <p:txBody>
            <a:bodyPr/>
            <a:lstStyle/>
            <a:p/>
          </p:txBody>
        </p:sp>
        <p:sp>
          <p:nvSpPr>
            <p:cNvPr id="27" name="pl27"/>
            <p:cNvSpPr/>
            <p:nvPr/>
          </p:nvSpPr>
          <p:spPr>
            <a:xfrm>
              <a:off x="76745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594846"/>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1588995"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293016"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2997036"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3560252"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3841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pg45"/>
            <p:cNvSpPr/>
            <p:nvPr/>
          </p:nvSpPr>
          <p:spPr>
            <a:xfrm>
              <a:off x="4264273"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40507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55838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9" name="tx49"/>
            <p:cNvSpPr/>
            <p:nvPr/>
          </p:nvSpPr>
          <p:spPr>
            <a:xfrm>
              <a:off x="4523855" y="39826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12517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1" name="tx51"/>
            <p:cNvSpPr/>
            <p:nvPr/>
          </p:nvSpPr>
          <p:spPr>
            <a:xfrm>
              <a:off x="641260"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7005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7005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4123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0369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37151" y="6093143"/>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69" name="tx69"/>
            <p:cNvSpPr/>
            <p:nvPr/>
          </p:nvSpPr>
          <p:spPr>
            <a:xfrm>
              <a:off x="270833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70791"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452565"/>
              <a:ext cx="3520101" cy="1707370"/>
            </a:xfrm>
            <a:custGeom>
              <a:avLst/>
              <a:pathLst>
                <a:path w="3520101" h="1707370">
                  <a:moveTo>
                    <a:pt x="0" y="426842"/>
                  </a:moveTo>
                  <a:lnTo>
                    <a:pt x="140804" y="569123"/>
                  </a:lnTo>
                  <a:lnTo>
                    <a:pt x="281608" y="569123"/>
                  </a:lnTo>
                  <a:lnTo>
                    <a:pt x="422412" y="1280528"/>
                  </a:lnTo>
                  <a:lnTo>
                    <a:pt x="563216" y="1280528"/>
                  </a:lnTo>
                  <a:lnTo>
                    <a:pt x="704020" y="1138247"/>
                  </a:lnTo>
                  <a:lnTo>
                    <a:pt x="844824" y="1138247"/>
                  </a:lnTo>
                  <a:lnTo>
                    <a:pt x="985628" y="1280528"/>
                  </a:lnTo>
                  <a:lnTo>
                    <a:pt x="1126432" y="1138247"/>
                  </a:lnTo>
                  <a:lnTo>
                    <a:pt x="1267236" y="1280528"/>
                  </a:lnTo>
                  <a:lnTo>
                    <a:pt x="1408040" y="1422809"/>
                  </a:lnTo>
                  <a:lnTo>
                    <a:pt x="1548844" y="1138247"/>
                  </a:lnTo>
                  <a:lnTo>
                    <a:pt x="1689648" y="995966"/>
                  </a:lnTo>
                  <a:lnTo>
                    <a:pt x="1830452" y="1138247"/>
                  </a:lnTo>
                  <a:lnTo>
                    <a:pt x="1971256" y="1707370"/>
                  </a:lnTo>
                  <a:lnTo>
                    <a:pt x="2112061" y="1138247"/>
                  </a:lnTo>
                  <a:lnTo>
                    <a:pt x="2252865" y="995966"/>
                  </a:lnTo>
                  <a:lnTo>
                    <a:pt x="2393669" y="995966"/>
                  </a:lnTo>
                  <a:lnTo>
                    <a:pt x="2534473" y="995966"/>
                  </a:lnTo>
                  <a:lnTo>
                    <a:pt x="2675277" y="1138247"/>
                  </a:lnTo>
                  <a:lnTo>
                    <a:pt x="2816081" y="426842"/>
                  </a:lnTo>
                  <a:lnTo>
                    <a:pt x="2956885" y="853685"/>
                  </a:lnTo>
                  <a:lnTo>
                    <a:pt x="3097689" y="853685"/>
                  </a:lnTo>
                  <a:lnTo>
                    <a:pt x="3238493" y="853685"/>
                  </a:lnTo>
                  <a:lnTo>
                    <a:pt x="3379297" y="995966"/>
                  </a:lnTo>
                  <a:lnTo>
                    <a:pt x="3520101" y="0"/>
                  </a:lnTo>
                </a:path>
              </a:pathLst>
            </a:custGeom>
            <a:ln w="27101" cap="flat">
              <a:solidFill>
                <a:srgbClr val="0058AB">
                  <a:alpha val="80000"/>
                </a:srgbClr>
              </a:solidFill>
              <a:prstDash val="solid"/>
              <a:round/>
            </a:ln>
          </p:spPr>
          <p:txBody>
            <a:bodyPr/>
            <a:lstStyle/>
            <a:p/>
          </p:txBody>
        </p:sp>
        <p:sp>
          <p:nvSpPr>
            <p:cNvPr id="90" name="pl90"/>
            <p:cNvSpPr/>
            <p:nvPr/>
          </p:nvSpPr>
          <p:spPr>
            <a:xfrm>
              <a:off x="5308715" y="2741161"/>
              <a:ext cx="3520101" cy="1280528"/>
            </a:xfrm>
            <a:custGeom>
              <a:avLst/>
              <a:pathLst>
                <a:path w="3520101" h="1280528">
                  <a:moveTo>
                    <a:pt x="0" y="0"/>
                  </a:moveTo>
                  <a:lnTo>
                    <a:pt x="140804" y="142280"/>
                  </a:lnTo>
                  <a:lnTo>
                    <a:pt x="281608" y="142280"/>
                  </a:lnTo>
                  <a:lnTo>
                    <a:pt x="422412" y="284561"/>
                  </a:lnTo>
                  <a:lnTo>
                    <a:pt x="563216" y="426842"/>
                  </a:lnTo>
                  <a:lnTo>
                    <a:pt x="704020" y="426842"/>
                  </a:lnTo>
                  <a:lnTo>
                    <a:pt x="844824" y="569123"/>
                  </a:lnTo>
                  <a:lnTo>
                    <a:pt x="985628" y="711404"/>
                  </a:lnTo>
                  <a:lnTo>
                    <a:pt x="1126432" y="853685"/>
                  </a:lnTo>
                  <a:lnTo>
                    <a:pt x="1267236" y="995966"/>
                  </a:lnTo>
                  <a:lnTo>
                    <a:pt x="1408040" y="1138247"/>
                  </a:lnTo>
                  <a:lnTo>
                    <a:pt x="1548844" y="1138247"/>
                  </a:lnTo>
                  <a:lnTo>
                    <a:pt x="1689648" y="1138247"/>
                  </a:lnTo>
                  <a:lnTo>
                    <a:pt x="1830452" y="1138247"/>
                  </a:lnTo>
                  <a:lnTo>
                    <a:pt x="1971256" y="1138247"/>
                  </a:lnTo>
                  <a:lnTo>
                    <a:pt x="2112061" y="1280528"/>
                  </a:lnTo>
                  <a:lnTo>
                    <a:pt x="2252865" y="1138247"/>
                  </a:lnTo>
                  <a:lnTo>
                    <a:pt x="2393669" y="1138247"/>
                  </a:lnTo>
                  <a:lnTo>
                    <a:pt x="2534473" y="1280528"/>
                  </a:lnTo>
                  <a:lnTo>
                    <a:pt x="2675277" y="1280528"/>
                  </a:lnTo>
                  <a:lnTo>
                    <a:pt x="2816081" y="1280528"/>
                  </a:lnTo>
                  <a:lnTo>
                    <a:pt x="2956885" y="1138247"/>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91" name="pl91"/>
            <p:cNvSpPr/>
            <p:nvPr/>
          </p:nvSpPr>
          <p:spPr>
            <a:xfrm>
              <a:off x="5308715" y="4163970"/>
              <a:ext cx="3520101" cy="711404"/>
            </a:xfrm>
            <a:custGeom>
              <a:avLst/>
              <a:pathLst>
                <a:path w="3520101" h="711404">
                  <a:moveTo>
                    <a:pt x="0" y="0"/>
                  </a:moveTo>
                  <a:lnTo>
                    <a:pt x="140804" y="142280"/>
                  </a:lnTo>
                  <a:lnTo>
                    <a:pt x="281608" y="284561"/>
                  </a:lnTo>
                  <a:lnTo>
                    <a:pt x="422412" y="426842"/>
                  </a:lnTo>
                  <a:lnTo>
                    <a:pt x="563216" y="284561"/>
                  </a:lnTo>
                  <a:lnTo>
                    <a:pt x="704020" y="284561"/>
                  </a:lnTo>
                  <a:lnTo>
                    <a:pt x="844824" y="569123"/>
                  </a:lnTo>
                  <a:lnTo>
                    <a:pt x="985628" y="426842"/>
                  </a:lnTo>
                  <a:lnTo>
                    <a:pt x="1126432" y="426842"/>
                  </a:lnTo>
                  <a:lnTo>
                    <a:pt x="1267236" y="426842"/>
                  </a:lnTo>
                  <a:lnTo>
                    <a:pt x="1408040" y="426842"/>
                  </a:lnTo>
                  <a:lnTo>
                    <a:pt x="1548844" y="711404"/>
                  </a:lnTo>
                  <a:lnTo>
                    <a:pt x="1689648" y="426842"/>
                  </a:lnTo>
                  <a:lnTo>
                    <a:pt x="1830452" y="426842"/>
                  </a:lnTo>
                  <a:lnTo>
                    <a:pt x="1971256" y="284561"/>
                  </a:lnTo>
                  <a:lnTo>
                    <a:pt x="2112061" y="284561"/>
                  </a:lnTo>
                  <a:lnTo>
                    <a:pt x="2252865" y="284561"/>
                  </a:lnTo>
                  <a:lnTo>
                    <a:pt x="2393669" y="569123"/>
                  </a:lnTo>
                  <a:lnTo>
                    <a:pt x="2534473" y="284561"/>
                  </a:lnTo>
                  <a:lnTo>
                    <a:pt x="2675277" y="426842"/>
                  </a:lnTo>
                  <a:lnTo>
                    <a:pt x="2816081" y="142280"/>
                  </a:lnTo>
                  <a:lnTo>
                    <a:pt x="2956885" y="284561"/>
                  </a:lnTo>
                  <a:lnTo>
                    <a:pt x="3097689" y="142280"/>
                  </a:lnTo>
                  <a:lnTo>
                    <a:pt x="3238493" y="142280"/>
                  </a:lnTo>
                  <a:lnTo>
                    <a:pt x="3379297" y="426842"/>
                  </a:lnTo>
                  <a:lnTo>
                    <a:pt x="3520101" y="142280"/>
                  </a:lnTo>
                </a:path>
              </a:pathLst>
            </a:custGeom>
            <a:ln w="27101" cap="flat">
              <a:solidFill>
                <a:srgbClr val="00833D">
                  <a:alpha val="80000"/>
                </a:srgbClr>
              </a:solidFill>
              <a:prstDash val="solid"/>
              <a:round/>
            </a:ln>
          </p:spPr>
          <p:txBody>
            <a:bodyPr/>
            <a:lstStyle/>
            <a:p/>
          </p:txBody>
        </p:sp>
        <p:sp>
          <p:nvSpPr>
            <p:cNvPr id="92" name="pl92"/>
            <p:cNvSpPr/>
            <p:nvPr/>
          </p:nvSpPr>
          <p:spPr>
            <a:xfrm>
              <a:off x="5308715" y="3452565"/>
              <a:ext cx="3520101" cy="1707370"/>
            </a:xfrm>
            <a:custGeom>
              <a:avLst/>
              <a:pathLst>
                <a:path w="3520101" h="1707370">
                  <a:moveTo>
                    <a:pt x="0" y="426842"/>
                  </a:moveTo>
                  <a:lnTo>
                    <a:pt x="140804" y="569123"/>
                  </a:lnTo>
                  <a:lnTo>
                    <a:pt x="281608" y="569123"/>
                  </a:lnTo>
                  <a:lnTo>
                    <a:pt x="422412" y="1280528"/>
                  </a:lnTo>
                  <a:lnTo>
                    <a:pt x="563216" y="1280528"/>
                  </a:lnTo>
                  <a:lnTo>
                    <a:pt x="704020" y="1138247"/>
                  </a:lnTo>
                  <a:lnTo>
                    <a:pt x="844824" y="1138247"/>
                  </a:lnTo>
                  <a:lnTo>
                    <a:pt x="985628" y="1280528"/>
                  </a:lnTo>
                  <a:lnTo>
                    <a:pt x="1126432" y="1138247"/>
                  </a:lnTo>
                  <a:lnTo>
                    <a:pt x="1267236" y="1280528"/>
                  </a:lnTo>
                  <a:lnTo>
                    <a:pt x="1408040" y="1422809"/>
                  </a:lnTo>
                  <a:lnTo>
                    <a:pt x="1548844" y="1138247"/>
                  </a:lnTo>
                  <a:lnTo>
                    <a:pt x="1689648" y="995966"/>
                  </a:lnTo>
                  <a:lnTo>
                    <a:pt x="1830452" y="1138247"/>
                  </a:lnTo>
                  <a:lnTo>
                    <a:pt x="1971256" y="1707370"/>
                  </a:lnTo>
                  <a:lnTo>
                    <a:pt x="2112061" y="1138247"/>
                  </a:lnTo>
                  <a:lnTo>
                    <a:pt x="2252865" y="995966"/>
                  </a:lnTo>
                  <a:lnTo>
                    <a:pt x="2393669" y="995966"/>
                  </a:lnTo>
                  <a:lnTo>
                    <a:pt x="2534473" y="995966"/>
                  </a:lnTo>
                  <a:lnTo>
                    <a:pt x="2675277" y="1138247"/>
                  </a:lnTo>
                  <a:lnTo>
                    <a:pt x="2816081" y="426842"/>
                  </a:lnTo>
                  <a:lnTo>
                    <a:pt x="2956885" y="853685"/>
                  </a:lnTo>
                  <a:lnTo>
                    <a:pt x="3097689" y="853685"/>
                  </a:lnTo>
                  <a:lnTo>
                    <a:pt x="3238493" y="853685"/>
                  </a:lnTo>
                  <a:lnTo>
                    <a:pt x="3379297" y="995966"/>
                  </a:lnTo>
                  <a:lnTo>
                    <a:pt x="3520101" y="0"/>
                  </a:lnTo>
                </a:path>
              </a:pathLst>
            </a:custGeom>
            <a:ln w="43362" cap="flat">
              <a:solidFill>
                <a:srgbClr val="000000">
                  <a:alpha val="100000"/>
                </a:srgbClr>
              </a:solidFill>
              <a:prstDash val="solid"/>
              <a:round/>
            </a:ln>
          </p:spPr>
          <p:txBody>
            <a:bodyPr/>
            <a:lstStyle/>
            <a:p/>
          </p:txBody>
        </p:sp>
        <p:sp>
          <p:nvSpPr>
            <p:cNvPr id="93" name="pl93"/>
            <p:cNvSpPr/>
            <p:nvPr/>
          </p:nvSpPr>
          <p:spPr>
            <a:xfrm>
              <a:off x="5308715" y="3452565"/>
              <a:ext cx="3520101" cy="1707370"/>
            </a:xfrm>
            <a:custGeom>
              <a:avLst/>
              <a:pathLst>
                <a:path w="3520101" h="1707370">
                  <a:moveTo>
                    <a:pt x="0" y="426842"/>
                  </a:moveTo>
                  <a:lnTo>
                    <a:pt x="140804" y="569123"/>
                  </a:lnTo>
                  <a:lnTo>
                    <a:pt x="281608" y="569123"/>
                  </a:lnTo>
                  <a:lnTo>
                    <a:pt x="422412" y="1280528"/>
                  </a:lnTo>
                  <a:lnTo>
                    <a:pt x="563216" y="1280528"/>
                  </a:lnTo>
                  <a:lnTo>
                    <a:pt x="704020" y="1138247"/>
                  </a:lnTo>
                  <a:lnTo>
                    <a:pt x="844824" y="1138247"/>
                  </a:lnTo>
                  <a:lnTo>
                    <a:pt x="985628" y="1280528"/>
                  </a:lnTo>
                  <a:lnTo>
                    <a:pt x="1126432" y="1138247"/>
                  </a:lnTo>
                  <a:lnTo>
                    <a:pt x="1267236" y="1280528"/>
                  </a:lnTo>
                  <a:lnTo>
                    <a:pt x="1408040" y="1422809"/>
                  </a:lnTo>
                  <a:lnTo>
                    <a:pt x="1548844" y="1138247"/>
                  </a:lnTo>
                  <a:lnTo>
                    <a:pt x="1689648" y="995966"/>
                  </a:lnTo>
                  <a:lnTo>
                    <a:pt x="1830452" y="1138247"/>
                  </a:lnTo>
                  <a:lnTo>
                    <a:pt x="1971256" y="1707370"/>
                  </a:lnTo>
                  <a:lnTo>
                    <a:pt x="2112061" y="1138247"/>
                  </a:lnTo>
                  <a:lnTo>
                    <a:pt x="2252865" y="995966"/>
                  </a:lnTo>
                  <a:lnTo>
                    <a:pt x="2393669" y="995966"/>
                  </a:lnTo>
                  <a:lnTo>
                    <a:pt x="2534473" y="995966"/>
                  </a:lnTo>
                  <a:lnTo>
                    <a:pt x="2675277" y="1138247"/>
                  </a:lnTo>
                  <a:lnTo>
                    <a:pt x="2816081" y="426842"/>
                  </a:lnTo>
                  <a:lnTo>
                    <a:pt x="2956885" y="853685"/>
                  </a:lnTo>
                  <a:lnTo>
                    <a:pt x="3097689" y="853685"/>
                  </a:lnTo>
                  <a:lnTo>
                    <a:pt x="3238493" y="853685"/>
                  </a:lnTo>
                  <a:lnTo>
                    <a:pt x="3379297" y="995966"/>
                  </a:lnTo>
                  <a:lnTo>
                    <a:pt x="3520101" y="0"/>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452565"/>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44853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02572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3859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4148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4" name="pg104"/>
            <p:cNvSpPr/>
            <p:nvPr/>
          </p:nvSpPr>
          <p:spPr>
            <a:xfrm>
              <a:off x="5954246"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641420" y="438196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71774" y="4412022"/>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362287"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7925503"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9524"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pg114"/>
            <p:cNvSpPr/>
            <p:nvPr/>
          </p:nvSpPr>
          <p:spPr>
            <a:xfrm>
              <a:off x="8770328" y="2959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298797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6" name="tx116"/>
            <p:cNvSpPr/>
            <p:nvPr/>
          </p:nvSpPr>
          <p:spPr>
            <a:xfrm>
              <a:off x="8889106" y="3838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26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3530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3530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0648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6894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02402" y="6093143"/>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136" name="tx136"/>
            <p:cNvSpPr/>
            <p:nvPr/>
          </p:nvSpPr>
          <p:spPr>
            <a:xfrm>
              <a:off x="707358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36042"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9% of children who received DTP1 did not receive MCV1 (right).
The medium DTP drop-out rate implies moderate ability to provide a complete series of vaccines early in life. The medium DTP-MCV drop-out rate implies moderate retention in immunization programmes and ability to provide a full course of vaccines in infancy (up to one year).
In 2025, Bulgaria DTP drop-out was the same as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moderate in Bulgaria, indicating moderate retention of children in immunization programmes; additional efforts are needed to further reduce drop-out and ensure all children are reached during infancy.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56252"/>
              <a:ext cx="2135265" cy="101818"/>
            </a:xfrm>
            <a:custGeom>
              <a:avLst/>
              <a:pathLst>
                <a:path w="2135265" h="101818">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8484"/>
                  </a:lnTo>
                  <a:lnTo>
                    <a:pt x="1110337" y="8484"/>
                  </a:lnTo>
                  <a:lnTo>
                    <a:pt x="1195748" y="8484"/>
                  </a:lnTo>
                  <a:lnTo>
                    <a:pt x="1281159" y="16969"/>
                  </a:lnTo>
                  <a:lnTo>
                    <a:pt x="1366569" y="16969"/>
                  </a:lnTo>
                  <a:lnTo>
                    <a:pt x="1451980" y="16969"/>
                  </a:lnTo>
                  <a:lnTo>
                    <a:pt x="1537390" y="16969"/>
                  </a:lnTo>
                  <a:lnTo>
                    <a:pt x="1622801" y="16969"/>
                  </a:lnTo>
                  <a:lnTo>
                    <a:pt x="1708212" y="8484"/>
                  </a:lnTo>
                  <a:lnTo>
                    <a:pt x="1793622" y="8484"/>
                  </a:lnTo>
                  <a:lnTo>
                    <a:pt x="1879033" y="16969"/>
                  </a:lnTo>
                  <a:lnTo>
                    <a:pt x="1964443" y="8484"/>
                  </a:lnTo>
                  <a:lnTo>
                    <a:pt x="2049854" y="8484"/>
                  </a:lnTo>
                  <a:lnTo>
                    <a:pt x="2135265" y="101818"/>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tx52"/>
            <p:cNvSpPr/>
            <p:nvPr/>
          </p:nvSpPr>
          <p:spPr>
            <a:xfrm>
              <a:off x="262464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75854"/>
              <a:ext cx="854106" cy="42424"/>
            </a:xfrm>
            <a:custGeom>
              <a:avLst/>
              <a:pathLst>
                <a:path w="854106" h="42424">
                  <a:moveTo>
                    <a:pt x="0" y="33939"/>
                  </a:moveTo>
                  <a:lnTo>
                    <a:pt x="85410" y="25454"/>
                  </a:lnTo>
                  <a:lnTo>
                    <a:pt x="170821" y="8484"/>
                  </a:lnTo>
                  <a:lnTo>
                    <a:pt x="256231" y="16969"/>
                  </a:lnTo>
                  <a:lnTo>
                    <a:pt x="341642" y="8484"/>
                  </a:lnTo>
                  <a:lnTo>
                    <a:pt x="427053" y="25454"/>
                  </a:lnTo>
                  <a:lnTo>
                    <a:pt x="512463" y="42424"/>
                  </a:lnTo>
                  <a:lnTo>
                    <a:pt x="597874" y="25454"/>
                  </a:lnTo>
                  <a:lnTo>
                    <a:pt x="683284" y="16969"/>
                  </a:lnTo>
                  <a:lnTo>
                    <a:pt x="768695" y="8484"/>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9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0462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6" name="tx86"/>
            <p:cNvSpPr/>
            <p:nvPr/>
          </p:nvSpPr>
          <p:spPr>
            <a:xfrm>
              <a:off x="3223926"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tx87"/>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593495" y="4892424"/>
              <a:ext cx="597874" cy="254545"/>
            </a:xfrm>
            <a:custGeom>
              <a:avLst/>
              <a:pathLst>
                <a:path w="597874" h="254545">
                  <a:moveTo>
                    <a:pt x="0" y="254545"/>
                  </a:moveTo>
                  <a:lnTo>
                    <a:pt x="85410" y="186666"/>
                  </a:lnTo>
                  <a:lnTo>
                    <a:pt x="170821" y="135757"/>
                  </a:lnTo>
                  <a:lnTo>
                    <a:pt x="256231" y="127272"/>
                  </a:lnTo>
                  <a:lnTo>
                    <a:pt x="341642" y="110302"/>
                  </a:lnTo>
                  <a:lnTo>
                    <a:pt x="427053" y="101818"/>
                  </a:lnTo>
                  <a:lnTo>
                    <a:pt x="512463" y="93333"/>
                  </a:lnTo>
                  <a:lnTo>
                    <a:pt x="597874" y="0"/>
                  </a:lnTo>
                </a:path>
              </a:pathLst>
            </a:custGeom>
            <a:ln w="27101" cap="flat">
              <a:solidFill>
                <a:srgbClr val="1CABE2">
                  <a:alpha val="100000"/>
                </a:srgbClr>
              </a:solidFill>
              <a:prstDash val="solid"/>
              <a:round/>
            </a:ln>
          </p:spPr>
          <p:txBody>
            <a:bodyPr/>
            <a:lstStyle/>
            <a:p/>
          </p:txBody>
        </p:sp>
        <p:sp>
          <p:nvSpPr>
            <p:cNvPr id="109" name="pt109"/>
            <p:cNvSpPr/>
            <p:nvPr/>
          </p:nvSpPr>
          <p:spPr>
            <a:xfrm>
              <a:off x="2575444" y="51289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660855"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746266"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831676"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917087"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02498"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87908"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173319"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tx117"/>
            <p:cNvSpPr/>
            <p:nvPr/>
          </p:nvSpPr>
          <p:spPr>
            <a:xfrm>
              <a:off x="2441565" y="50546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18" name="tx118"/>
            <p:cNvSpPr/>
            <p:nvPr/>
          </p:nvSpPr>
          <p:spPr>
            <a:xfrm>
              <a:off x="3223926" y="480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19" name="tx119"/>
            <p:cNvSpPr/>
            <p:nvPr/>
          </p:nvSpPr>
          <p:spPr>
            <a:xfrm>
              <a:off x="2624645" y="493788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20" name="tx120"/>
            <p:cNvSpPr/>
            <p:nvPr/>
          </p:nvSpPr>
          <p:spPr>
            <a:xfrm>
              <a:off x="3051698" y="4844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1" name="pl12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1964737"/>
              <a:ext cx="2135265" cy="59393"/>
            </a:xfrm>
            <a:custGeom>
              <a:avLst/>
              <a:pathLst>
                <a:path w="2135265" h="59393">
                  <a:moveTo>
                    <a:pt x="0" y="16969"/>
                  </a:moveTo>
                  <a:lnTo>
                    <a:pt x="85410" y="16969"/>
                  </a:lnTo>
                  <a:lnTo>
                    <a:pt x="170821" y="0"/>
                  </a:lnTo>
                  <a:lnTo>
                    <a:pt x="256231" y="8484"/>
                  </a:lnTo>
                  <a:lnTo>
                    <a:pt x="341642" y="16969"/>
                  </a:lnTo>
                  <a:lnTo>
                    <a:pt x="427053" y="0"/>
                  </a:lnTo>
                  <a:lnTo>
                    <a:pt x="512463" y="0"/>
                  </a:lnTo>
                  <a:lnTo>
                    <a:pt x="597874" y="8484"/>
                  </a:lnTo>
                  <a:lnTo>
                    <a:pt x="683284" y="0"/>
                  </a:lnTo>
                  <a:lnTo>
                    <a:pt x="768695" y="8484"/>
                  </a:lnTo>
                  <a:lnTo>
                    <a:pt x="854106" y="8484"/>
                  </a:lnTo>
                  <a:lnTo>
                    <a:pt x="939516" y="8484"/>
                  </a:lnTo>
                  <a:lnTo>
                    <a:pt x="1024927" y="8484"/>
                  </a:lnTo>
                  <a:lnTo>
                    <a:pt x="1110337" y="8484"/>
                  </a:lnTo>
                  <a:lnTo>
                    <a:pt x="1195748" y="59393"/>
                  </a:lnTo>
                  <a:lnTo>
                    <a:pt x="1281159" y="33939"/>
                  </a:lnTo>
                  <a:lnTo>
                    <a:pt x="1366569" y="25454"/>
                  </a:lnTo>
                  <a:lnTo>
                    <a:pt x="1451980" y="8484"/>
                  </a:lnTo>
                  <a:lnTo>
                    <a:pt x="1537390" y="16969"/>
                  </a:lnTo>
                  <a:lnTo>
                    <a:pt x="1622801" y="8484"/>
                  </a:lnTo>
                  <a:lnTo>
                    <a:pt x="1708212" y="25454"/>
                  </a:lnTo>
                  <a:lnTo>
                    <a:pt x="1793622" y="42424"/>
                  </a:lnTo>
                  <a:lnTo>
                    <a:pt x="1879033" y="25454"/>
                  </a:lnTo>
                  <a:lnTo>
                    <a:pt x="1964443" y="16969"/>
                  </a:lnTo>
                  <a:lnTo>
                    <a:pt x="2049854" y="8484"/>
                  </a:lnTo>
                  <a:lnTo>
                    <a:pt x="2135265" y="0"/>
                  </a:lnTo>
                </a:path>
              </a:pathLst>
            </a:custGeom>
            <a:ln w="27101" cap="flat">
              <a:solidFill>
                <a:srgbClr val="1CABE2">
                  <a:alpha val="100000"/>
                </a:srgbClr>
              </a:solidFill>
              <a:prstDash val="solid"/>
              <a:round/>
            </a:ln>
          </p:spPr>
          <p:txBody>
            <a:bodyPr/>
            <a:lstStyle/>
            <a:p/>
          </p:txBody>
        </p:sp>
        <p:sp>
          <p:nvSpPr>
            <p:cNvPr id="141" name="pt141"/>
            <p:cNvSpPr/>
            <p:nvPr/>
          </p:nvSpPr>
          <p:spPr>
            <a:xfrm>
              <a:off x="383224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391765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0306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8847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1738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34470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43011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0093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77175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85716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94257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027989"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5113400"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19881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28422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36963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54045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62586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1127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966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88209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tx167"/>
            <p:cNvSpPr/>
            <p:nvPr/>
          </p:nvSpPr>
          <p:spPr>
            <a:xfrm>
              <a:off x="3698362"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8" name="tx168"/>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584588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pl17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275854"/>
              <a:ext cx="2135265" cy="76363"/>
            </a:xfrm>
            <a:custGeom>
              <a:avLst/>
              <a:pathLst>
                <a:path w="2135265" h="76363">
                  <a:moveTo>
                    <a:pt x="0" y="67878"/>
                  </a:moveTo>
                  <a:lnTo>
                    <a:pt x="85410" y="59393"/>
                  </a:lnTo>
                  <a:lnTo>
                    <a:pt x="170821" y="42424"/>
                  </a:lnTo>
                  <a:lnTo>
                    <a:pt x="256231" y="8484"/>
                  </a:lnTo>
                  <a:lnTo>
                    <a:pt x="341642" y="16969"/>
                  </a:lnTo>
                  <a:lnTo>
                    <a:pt x="427053" y="8484"/>
                  </a:lnTo>
                  <a:lnTo>
                    <a:pt x="512463" y="8484"/>
                  </a:lnTo>
                  <a:lnTo>
                    <a:pt x="597874" y="8484"/>
                  </a:lnTo>
                  <a:lnTo>
                    <a:pt x="683284" y="8484"/>
                  </a:lnTo>
                  <a:lnTo>
                    <a:pt x="768695" y="8484"/>
                  </a:lnTo>
                  <a:lnTo>
                    <a:pt x="854106" y="0"/>
                  </a:lnTo>
                  <a:lnTo>
                    <a:pt x="939516" y="16969"/>
                  </a:lnTo>
                  <a:lnTo>
                    <a:pt x="1024927" y="25454"/>
                  </a:lnTo>
                  <a:lnTo>
                    <a:pt x="1110337" y="16969"/>
                  </a:lnTo>
                  <a:lnTo>
                    <a:pt x="1195748" y="33939"/>
                  </a:lnTo>
                  <a:lnTo>
                    <a:pt x="1281159" y="42424"/>
                  </a:lnTo>
                  <a:lnTo>
                    <a:pt x="1366569" y="42424"/>
                  </a:lnTo>
                  <a:lnTo>
                    <a:pt x="1451980" y="25454"/>
                  </a:lnTo>
                  <a:lnTo>
                    <a:pt x="1537390" y="33939"/>
                  </a:lnTo>
                  <a:lnTo>
                    <a:pt x="1622801" y="16969"/>
                  </a:lnTo>
                  <a:lnTo>
                    <a:pt x="1708212" y="76363"/>
                  </a:lnTo>
                  <a:lnTo>
                    <a:pt x="1793622" y="67878"/>
                  </a:lnTo>
                  <a:lnTo>
                    <a:pt x="1879033" y="50909"/>
                  </a:lnTo>
                  <a:lnTo>
                    <a:pt x="1964443" y="42424"/>
                  </a:lnTo>
                  <a:lnTo>
                    <a:pt x="2049854" y="25454"/>
                  </a:lnTo>
                  <a:lnTo>
                    <a:pt x="2135265" y="76363"/>
                  </a:lnTo>
                </a:path>
              </a:pathLst>
            </a:custGeom>
            <a:ln w="27101" cap="flat">
              <a:solidFill>
                <a:srgbClr val="1CABE2">
                  <a:alpha val="100000"/>
                </a:srgbClr>
              </a:solidFill>
              <a:prstDash val="solid"/>
              <a:round/>
            </a:ln>
          </p:spPr>
          <p:txBody>
            <a:bodyPr/>
            <a:lstStyle/>
            <a:p/>
          </p:txBody>
        </p:sp>
        <p:sp>
          <p:nvSpPr>
            <p:cNvPr id="191" name="pt191"/>
            <p:cNvSpPr/>
            <p:nvPr/>
          </p:nvSpPr>
          <p:spPr>
            <a:xfrm>
              <a:off x="383224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391765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0306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17388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34470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60093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8634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77175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85716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94257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02798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1340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9881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28422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36963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54045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62586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1127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9668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88209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96750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tx217"/>
            <p:cNvSpPr/>
            <p:nvPr/>
          </p:nvSpPr>
          <p:spPr>
            <a:xfrm>
              <a:off x="3698362"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18" name="tx218"/>
            <p:cNvSpPr/>
            <p:nvPr/>
          </p:nvSpPr>
          <p:spPr>
            <a:xfrm>
              <a:off x="6018113"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9" name="tx219"/>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0" name="tx220"/>
            <p:cNvSpPr/>
            <p:nvPr/>
          </p:nvSpPr>
          <p:spPr>
            <a:xfrm>
              <a:off x="5845885"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1" name="pl22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6644479" y="1973222"/>
              <a:ext cx="2135265" cy="67878"/>
            </a:xfrm>
            <a:custGeom>
              <a:avLst/>
              <a:pathLst>
                <a:path w="2135265" h="67878">
                  <a:moveTo>
                    <a:pt x="0" y="25454"/>
                  </a:moveTo>
                  <a:lnTo>
                    <a:pt x="85410" y="16969"/>
                  </a:lnTo>
                  <a:lnTo>
                    <a:pt x="170821" y="25454"/>
                  </a:lnTo>
                  <a:lnTo>
                    <a:pt x="256231" y="0"/>
                  </a:lnTo>
                  <a:lnTo>
                    <a:pt x="341642" y="8484"/>
                  </a:lnTo>
                  <a:lnTo>
                    <a:pt x="427053" y="0"/>
                  </a:lnTo>
                  <a:lnTo>
                    <a:pt x="512463" y="8484"/>
                  </a:lnTo>
                  <a:lnTo>
                    <a:pt x="597874" y="8484"/>
                  </a:lnTo>
                  <a:lnTo>
                    <a:pt x="683284" y="8484"/>
                  </a:lnTo>
                  <a:lnTo>
                    <a:pt x="768695" y="16969"/>
                  </a:lnTo>
                  <a:lnTo>
                    <a:pt x="854106" y="16969"/>
                  </a:lnTo>
                  <a:lnTo>
                    <a:pt x="939516" y="8484"/>
                  </a:lnTo>
                  <a:lnTo>
                    <a:pt x="1024927" y="8484"/>
                  </a:lnTo>
                  <a:lnTo>
                    <a:pt x="1110337" y="8484"/>
                  </a:lnTo>
                  <a:lnTo>
                    <a:pt x="1195748" y="67878"/>
                  </a:lnTo>
                  <a:lnTo>
                    <a:pt x="1281159" y="42424"/>
                  </a:lnTo>
                  <a:lnTo>
                    <a:pt x="1366569" y="33939"/>
                  </a:lnTo>
                  <a:lnTo>
                    <a:pt x="1451980" y="33939"/>
                  </a:lnTo>
                  <a:lnTo>
                    <a:pt x="1537390" y="33939"/>
                  </a:lnTo>
                  <a:lnTo>
                    <a:pt x="1622801" y="25454"/>
                  </a:lnTo>
                  <a:lnTo>
                    <a:pt x="1708212" y="42424"/>
                  </a:lnTo>
                  <a:lnTo>
                    <a:pt x="1793622" y="59393"/>
                  </a:lnTo>
                  <a:lnTo>
                    <a:pt x="1879033" y="42424"/>
                  </a:lnTo>
                  <a:lnTo>
                    <a:pt x="1964443" y="33939"/>
                  </a:lnTo>
                  <a:lnTo>
                    <a:pt x="2049854" y="16969"/>
                  </a:lnTo>
                  <a:lnTo>
                    <a:pt x="2135265" y="33939"/>
                  </a:lnTo>
                </a:path>
              </a:pathLst>
            </a:custGeom>
            <a:ln w="27101" cap="flat">
              <a:solidFill>
                <a:srgbClr val="1CABE2">
                  <a:alpha val="100000"/>
                </a:srgbClr>
              </a:solidFill>
              <a:prstDash val="solid"/>
              <a:round/>
            </a:ln>
          </p:spPr>
          <p:txBody>
            <a:bodyPr/>
            <a:lstStyle/>
            <a:p/>
          </p:txBody>
        </p:sp>
        <p:sp>
          <p:nvSpPr>
            <p:cNvPr id="241" name="pt241"/>
            <p:cNvSpPr/>
            <p:nvPr/>
          </p:nvSpPr>
          <p:spPr>
            <a:xfrm>
              <a:off x="662642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1183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9724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8826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96807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0534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13889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2243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30971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9512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56594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6513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7367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822177"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7907587"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9929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07840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16381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24923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33464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42005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0546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9087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6762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76169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6492549"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8" name="tx268"/>
            <p:cNvSpPr/>
            <p:nvPr/>
          </p:nvSpPr>
          <p:spPr>
            <a:xfrm>
              <a:off x="8812300"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9" name="tx269"/>
            <p:cNvSpPr/>
            <p:nvPr/>
          </p:nvSpPr>
          <p:spPr>
            <a:xfrm>
              <a:off x="8213020"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0" name="tx270"/>
            <p:cNvSpPr/>
            <p:nvPr/>
          </p:nvSpPr>
          <p:spPr>
            <a:xfrm>
              <a:off x="8640073"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1" name="pl27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6644479" y="3284338"/>
              <a:ext cx="2135265" cy="144242"/>
            </a:xfrm>
            <a:custGeom>
              <a:avLst/>
              <a:pathLst>
                <a:path w="2135265" h="144242">
                  <a:moveTo>
                    <a:pt x="0" y="110302"/>
                  </a:moveTo>
                  <a:lnTo>
                    <a:pt x="85410" y="93333"/>
                  </a:lnTo>
                  <a:lnTo>
                    <a:pt x="170821" y="144242"/>
                  </a:lnTo>
                  <a:lnTo>
                    <a:pt x="256231" y="59393"/>
                  </a:lnTo>
                  <a:lnTo>
                    <a:pt x="341642" y="42424"/>
                  </a:lnTo>
                  <a:lnTo>
                    <a:pt x="427053" y="33939"/>
                  </a:lnTo>
                  <a:lnTo>
                    <a:pt x="512463" y="25454"/>
                  </a:lnTo>
                  <a:lnTo>
                    <a:pt x="597874" y="16969"/>
                  </a:lnTo>
                  <a:lnTo>
                    <a:pt x="683284" y="16969"/>
                  </a:lnTo>
                  <a:lnTo>
                    <a:pt x="768695" y="25454"/>
                  </a:lnTo>
                  <a:lnTo>
                    <a:pt x="854106" y="0"/>
                  </a:lnTo>
                  <a:lnTo>
                    <a:pt x="939516" y="16969"/>
                  </a:lnTo>
                  <a:lnTo>
                    <a:pt x="1024927" y="16969"/>
                  </a:lnTo>
                  <a:lnTo>
                    <a:pt x="1110337" y="16969"/>
                  </a:lnTo>
                  <a:lnTo>
                    <a:pt x="1195748" y="59393"/>
                  </a:lnTo>
                  <a:lnTo>
                    <a:pt x="1281159" y="76363"/>
                  </a:lnTo>
                  <a:lnTo>
                    <a:pt x="1366569" y="67878"/>
                  </a:lnTo>
                  <a:lnTo>
                    <a:pt x="1451980" y="33939"/>
                  </a:lnTo>
                  <a:lnTo>
                    <a:pt x="1537390" y="76363"/>
                  </a:lnTo>
                  <a:lnTo>
                    <a:pt x="1622801" y="8484"/>
                  </a:lnTo>
                  <a:lnTo>
                    <a:pt x="1708212" y="101818"/>
                  </a:lnTo>
                  <a:lnTo>
                    <a:pt x="1793622" y="84848"/>
                  </a:lnTo>
                  <a:lnTo>
                    <a:pt x="1879033" y="76363"/>
                  </a:lnTo>
                  <a:lnTo>
                    <a:pt x="1964443" y="76363"/>
                  </a:lnTo>
                  <a:lnTo>
                    <a:pt x="2049854" y="42424"/>
                  </a:lnTo>
                  <a:lnTo>
                    <a:pt x="2135265" y="118787"/>
                  </a:lnTo>
                </a:path>
              </a:pathLst>
            </a:custGeom>
            <a:ln w="27101" cap="flat">
              <a:solidFill>
                <a:srgbClr val="1CABE2">
                  <a:alpha val="100000"/>
                </a:srgbClr>
              </a:solidFill>
              <a:prstDash val="solid"/>
              <a:round/>
            </a:ln>
          </p:spPr>
          <p:txBody>
            <a:bodyPr/>
            <a:lstStyle/>
            <a:p/>
          </p:txBody>
        </p:sp>
        <p:sp>
          <p:nvSpPr>
            <p:cNvPr id="291" name="pt291"/>
            <p:cNvSpPr/>
            <p:nvPr/>
          </p:nvSpPr>
          <p:spPr>
            <a:xfrm>
              <a:off x="662642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71183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97249"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88266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96807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05348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13889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22430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0971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9512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48053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56594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65135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73676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822177"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90758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9299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07840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16381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24923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334640"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42005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50546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9087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67628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76169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tx317"/>
            <p:cNvSpPr/>
            <p:nvPr/>
          </p:nvSpPr>
          <p:spPr>
            <a:xfrm>
              <a:off x="6492549" y="3302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8" name="tx318"/>
            <p:cNvSpPr/>
            <p:nvPr/>
          </p:nvSpPr>
          <p:spPr>
            <a:xfrm>
              <a:off x="8812300"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19" name="tx319"/>
            <p:cNvSpPr/>
            <p:nvPr/>
          </p:nvSpPr>
          <p:spPr>
            <a:xfrm>
              <a:off x="8213020"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20" name="tx320"/>
            <p:cNvSpPr/>
            <p:nvPr/>
          </p:nvSpPr>
          <p:spPr>
            <a:xfrm>
              <a:off x="8640073"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1" name="tx32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2" name="tx32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3" name="tx32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4" name="tx32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5" name="tx32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6" name="tx32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7" name="tx32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8" name="tx32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6" name="tx33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7" name="tx33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8" name="tx33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9" name="tx33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0" name="tx34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1" name="tx34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2" name="tx34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3" name="tx34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4" name="tx34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5" name="tx34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6" name="tx34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7" name="tx34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8" name="tx34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9" name="tx34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2" name="tx36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3" name="tx36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4" name="tx36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5" name="tx36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6" name="tx36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7" name="tx36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8" name="pt36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0" name="tx37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1" name="tx37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2" name="tx372"/>
            <p:cNvSpPr/>
            <p:nvPr/>
          </p:nvSpPr>
          <p:spPr>
            <a:xfrm>
              <a:off x="2369149" y="1330710"/>
              <a:ext cx="50975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Bulgaria, 2000-2025</a:t>
              </a:r>
            </a:p>
          </p:txBody>
        </p:sp>
        <p:sp>
          <p:nvSpPr>
            <p:cNvPr id="373" name="tx37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4" name="tx37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(61%), followed by MCV2 (82%).
Compared to 2019, coverage of 4 vaccines decreased (BCG, DTP3, MCV1 and MCV2) and 3 vaccines increased (DTP1, IPV1 and ROTAC).
Compared to 2024, coverage of 4 vaccines decreased (BCG, DTP3, MCV1 and MCV2) and 3 vaccines increased (DTP1, IPV1 and ROTAC).</a:t>
            </a:r>
          </a:p>
        </p:txBody>
      </p:sp>
      <p:sp>
        <p:nvSpPr>
          <p:cNvPr id="3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Bulgaria had its lowest coverage in ROTAC (61%), while most other routine vaccines clustered around 82-97%; 4 antigens decreased since 2019, and 4 antigens decreased since 2024.</a:t>
            </a:r>
          </a:p>
        </p:txBody>
      </p:sp>
      <p:grpSp xmlns:pic="http://schemas.openxmlformats.org/drawingml/2006/picture">
        <p:nvGrpSpPr>
          <p:cNvPr id="377" name=""/>
          <p:cNvGrpSpPr/>
          <p:nvPr/>
        </p:nvGrpSpPr>
        <p:grpSpPr>
          <a:xfrm>
            <a:off x="292608" y="1097280"/>
            <a:ext cx="8595360" cy="28575"/>
            <a:chOff x="292608" y="1097280"/>
            <a:chExt cx="8595360" cy="28575"/>
          </a:xfrm>
        </p:grpSpPr>
        <p:sp>
          <p:nvSpPr>
            <p:cNvPr id="3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379596"/>
            </a:xfrm>
            <a:custGeom>
              <a:avLst/>
              <a:pathLst>
                <a:path w="6518190" h="379596">
                  <a:moveTo>
                    <a:pt x="0" y="142348"/>
                  </a:moveTo>
                  <a:lnTo>
                    <a:pt x="260727" y="94899"/>
                  </a:lnTo>
                  <a:lnTo>
                    <a:pt x="521455" y="142348"/>
                  </a:lnTo>
                  <a:lnTo>
                    <a:pt x="782182" y="0"/>
                  </a:lnTo>
                  <a:lnTo>
                    <a:pt x="1042910" y="47449"/>
                  </a:lnTo>
                  <a:lnTo>
                    <a:pt x="1303638" y="0"/>
                  </a:lnTo>
                  <a:lnTo>
                    <a:pt x="1564365" y="47449"/>
                  </a:lnTo>
                  <a:lnTo>
                    <a:pt x="1825093" y="47449"/>
                  </a:lnTo>
                  <a:lnTo>
                    <a:pt x="2085820" y="47449"/>
                  </a:lnTo>
                  <a:lnTo>
                    <a:pt x="2346548" y="94899"/>
                  </a:lnTo>
                  <a:lnTo>
                    <a:pt x="2607276" y="94899"/>
                  </a:lnTo>
                  <a:lnTo>
                    <a:pt x="2868003" y="47449"/>
                  </a:lnTo>
                  <a:lnTo>
                    <a:pt x="3128731" y="47449"/>
                  </a:lnTo>
                  <a:lnTo>
                    <a:pt x="3389458" y="47449"/>
                  </a:lnTo>
                  <a:lnTo>
                    <a:pt x="3650186" y="379596"/>
                  </a:lnTo>
                  <a:lnTo>
                    <a:pt x="3910914" y="237248"/>
                  </a:lnTo>
                  <a:lnTo>
                    <a:pt x="4171641" y="189798"/>
                  </a:lnTo>
                  <a:lnTo>
                    <a:pt x="4432369" y="189798"/>
                  </a:lnTo>
                  <a:lnTo>
                    <a:pt x="4693096" y="189798"/>
                  </a:lnTo>
                  <a:lnTo>
                    <a:pt x="4953824" y="142348"/>
                  </a:lnTo>
                  <a:lnTo>
                    <a:pt x="5214552" y="237248"/>
                  </a:lnTo>
                  <a:lnTo>
                    <a:pt x="5475279" y="332147"/>
                  </a:lnTo>
                  <a:lnTo>
                    <a:pt x="5736007" y="237248"/>
                  </a:lnTo>
                  <a:lnTo>
                    <a:pt x="5996734" y="189798"/>
                  </a:lnTo>
                  <a:lnTo>
                    <a:pt x="6257462" y="94899"/>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73148"/>
              <a:ext cx="6518190" cy="521945"/>
            </a:xfrm>
            <a:custGeom>
              <a:avLst/>
              <a:pathLst>
                <a:path w="6518190" h="521945">
                  <a:moveTo>
                    <a:pt x="0" y="94899"/>
                  </a:moveTo>
                  <a:lnTo>
                    <a:pt x="260727" y="142348"/>
                  </a:lnTo>
                  <a:lnTo>
                    <a:pt x="521455" y="379596"/>
                  </a:lnTo>
                  <a:lnTo>
                    <a:pt x="782182" y="0"/>
                  </a:lnTo>
                  <a:lnTo>
                    <a:pt x="1042910" y="94899"/>
                  </a:lnTo>
                  <a:lnTo>
                    <a:pt x="1303638" y="0"/>
                  </a:lnTo>
                  <a:lnTo>
                    <a:pt x="1564365" y="0"/>
                  </a:lnTo>
                  <a:lnTo>
                    <a:pt x="1825093" y="47449"/>
                  </a:lnTo>
                  <a:lnTo>
                    <a:pt x="2085820" y="0"/>
                  </a:lnTo>
                  <a:lnTo>
                    <a:pt x="2346548" y="0"/>
                  </a:lnTo>
                  <a:lnTo>
                    <a:pt x="2607276" y="47449"/>
                  </a:lnTo>
                  <a:lnTo>
                    <a:pt x="2868003" y="0"/>
                  </a:lnTo>
                  <a:lnTo>
                    <a:pt x="3128731" y="47449"/>
                  </a:lnTo>
                  <a:lnTo>
                    <a:pt x="3389458" y="47449"/>
                  </a:lnTo>
                  <a:lnTo>
                    <a:pt x="3650186" y="47449"/>
                  </a:lnTo>
                  <a:lnTo>
                    <a:pt x="3910914" y="189798"/>
                  </a:lnTo>
                  <a:lnTo>
                    <a:pt x="4171641" y="237248"/>
                  </a:lnTo>
                  <a:lnTo>
                    <a:pt x="4432369" y="189798"/>
                  </a:lnTo>
                  <a:lnTo>
                    <a:pt x="4693096" y="521945"/>
                  </a:lnTo>
                  <a:lnTo>
                    <a:pt x="4953824" y="142348"/>
                  </a:lnTo>
                  <a:lnTo>
                    <a:pt x="5214552" y="237248"/>
                  </a:lnTo>
                  <a:lnTo>
                    <a:pt x="5475279" y="332147"/>
                  </a:lnTo>
                  <a:lnTo>
                    <a:pt x="5736007" y="237248"/>
                  </a:lnTo>
                  <a:lnTo>
                    <a:pt x="5996734" y="189798"/>
                  </a:lnTo>
                  <a:lnTo>
                    <a:pt x="6257462" y="94899"/>
                  </a:lnTo>
                  <a:lnTo>
                    <a:pt x="6518190" y="332147"/>
                  </a:lnTo>
                </a:path>
              </a:pathLst>
            </a:custGeom>
            <a:ln w="27101" cap="flat">
              <a:solidFill>
                <a:srgbClr val="80BD41">
                  <a:alpha val="100000"/>
                </a:srgbClr>
              </a:solidFill>
              <a:prstDash val="solid"/>
              <a:round/>
            </a:ln>
          </p:spPr>
          <p:txBody>
            <a:bodyPr/>
            <a:lstStyle/>
            <a:p/>
          </p:txBody>
        </p:sp>
        <p:sp>
          <p:nvSpPr>
            <p:cNvPr id="40" name="pl40"/>
            <p:cNvSpPr/>
            <p:nvPr/>
          </p:nvSpPr>
          <p:spPr>
            <a:xfrm>
              <a:off x="3742531" y="1120597"/>
              <a:ext cx="3910914" cy="569395"/>
            </a:xfrm>
            <a:custGeom>
              <a:avLst/>
              <a:pathLst>
                <a:path w="3910914" h="569395">
                  <a:moveTo>
                    <a:pt x="0" y="189798"/>
                  </a:moveTo>
                  <a:lnTo>
                    <a:pt x="260727" y="0"/>
                  </a:lnTo>
                  <a:lnTo>
                    <a:pt x="521455" y="0"/>
                  </a:lnTo>
                  <a:lnTo>
                    <a:pt x="782182" y="0"/>
                  </a:lnTo>
                  <a:lnTo>
                    <a:pt x="1042910" y="569395"/>
                  </a:lnTo>
                  <a:lnTo>
                    <a:pt x="1303638" y="379596"/>
                  </a:lnTo>
                  <a:lnTo>
                    <a:pt x="1564365" y="142348"/>
                  </a:lnTo>
                  <a:lnTo>
                    <a:pt x="1825093" y="142348"/>
                  </a:lnTo>
                  <a:lnTo>
                    <a:pt x="2085820" y="142348"/>
                  </a:lnTo>
                  <a:lnTo>
                    <a:pt x="2346548" y="142348"/>
                  </a:lnTo>
                  <a:lnTo>
                    <a:pt x="2607276" y="189798"/>
                  </a:lnTo>
                  <a:lnTo>
                    <a:pt x="2868003" y="284697"/>
                  </a:lnTo>
                  <a:lnTo>
                    <a:pt x="3128731" y="189798"/>
                  </a:lnTo>
                  <a:lnTo>
                    <a:pt x="3389458" y="142348"/>
                  </a:lnTo>
                  <a:lnTo>
                    <a:pt x="3650186" y="47449"/>
                  </a:lnTo>
                  <a:lnTo>
                    <a:pt x="3910914" y="237248"/>
                  </a:lnTo>
                </a:path>
              </a:pathLst>
            </a:custGeom>
            <a:ln w="27101" cap="flat">
              <a:solidFill>
                <a:srgbClr val="EE00EE">
                  <a:alpha val="100000"/>
                </a:srgbClr>
              </a:solidFill>
              <a:prstDash val="solid"/>
              <a:round/>
            </a:ln>
          </p:spPr>
          <p:txBody>
            <a:bodyPr/>
            <a:lstStyle/>
            <a:p/>
          </p:txBody>
        </p:sp>
        <p:sp>
          <p:nvSpPr>
            <p:cNvPr id="41" name="pl41"/>
            <p:cNvSpPr/>
            <p:nvPr/>
          </p:nvSpPr>
          <p:spPr>
            <a:xfrm>
              <a:off x="4524714" y="4631868"/>
              <a:ext cx="3128731" cy="901542"/>
            </a:xfrm>
            <a:custGeom>
              <a:avLst/>
              <a:pathLst>
                <a:path w="3128731" h="901542">
                  <a:moveTo>
                    <a:pt x="0" y="0"/>
                  </a:moveTo>
                  <a:lnTo>
                    <a:pt x="260727" y="332147"/>
                  </a:lnTo>
                  <a:lnTo>
                    <a:pt x="521455" y="806643"/>
                  </a:lnTo>
                  <a:lnTo>
                    <a:pt x="782182" y="854093"/>
                  </a:lnTo>
                  <a:lnTo>
                    <a:pt x="1042910" y="854093"/>
                  </a:lnTo>
                  <a:lnTo>
                    <a:pt x="1303638" y="759193"/>
                  </a:lnTo>
                  <a:lnTo>
                    <a:pt x="1564365" y="806643"/>
                  </a:lnTo>
                  <a:lnTo>
                    <a:pt x="1825093" y="901542"/>
                  </a:lnTo>
                  <a:lnTo>
                    <a:pt x="2085820" y="901542"/>
                  </a:lnTo>
                  <a:lnTo>
                    <a:pt x="2346548" y="854093"/>
                  </a:lnTo>
                  <a:lnTo>
                    <a:pt x="2607276" y="806643"/>
                  </a:lnTo>
                  <a:lnTo>
                    <a:pt x="2868003" y="569395"/>
                  </a:lnTo>
                  <a:lnTo>
                    <a:pt x="3128731" y="569395"/>
                  </a:lnTo>
                </a:path>
              </a:pathLst>
            </a:custGeom>
            <a:ln w="27101" cap="flat">
              <a:solidFill>
                <a:srgbClr val="6A3D9A">
                  <a:alpha val="100000"/>
                </a:srgbClr>
              </a:solidFill>
              <a:prstDash val="solid"/>
              <a:round/>
            </a:ln>
          </p:spPr>
          <p:txBody>
            <a:bodyPr/>
            <a:lstStyle/>
            <a:p/>
          </p:txBody>
        </p:sp>
        <p:sp>
          <p:nvSpPr>
            <p:cNvPr id="42" name="pl42"/>
            <p:cNvSpPr/>
            <p:nvPr/>
          </p:nvSpPr>
          <p:spPr>
            <a:xfrm>
              <a:off x="5046169" y="1025698"/>
              <a:ext cx="2607276" cy="237248"/>
            </a:xfrm>
            <a:custGeom>
              <a:avLst/>
              <a:pathLst>
                <a:path w="2607276" h="237248">
                  <a:moveTo>
                    <a:pt x="0" y="189798"/>
                  </a:moveTo>
                  <a:lnTo>
                    <a:pt x="260727" y="142348"/>
                  </a:lnTo>
                  <a:lnTo>
                    <a:pt x="521455" y="47449"/>
                  </a:lnTo>
                  <a:lnTo>
                    <a:pt x="782182" y="94899"/>
                  </a:lnTo>
                  <a:lnTo>
                    <a:pt x="1042910" y="47449"/>
                  </a:lnTo>
                  <a:lnTo>
                    <a:pt x="1303638" y="142348"/>
                  </a:lnTo>
                  <a:lnTo>
                    <a:pt x="1564365" y="237248"/>
                  </a:lnTo>
                  <a:lnTo>
                    <a:pt x="1825093" y="142348"/>
                  </a:lnTo>
                  <a:lnTo>
                    <a:pt x="2085820" y="94899"/>
                  </a:lnTo>
                  <a:lnTo>
                    <a:pt x="2346548" y="47449"/>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168047"/>
              <a:ext cx="1042910" cy="237248"/>
            </a:xfrm>
            <a:custGeom>
              <a:avLst/>
              <a:pathLst>
                <a:path w="1042910" h="237248">
                  <a:moveTo>
                    <a:pt x="0" y="237248"/>
                  </a:moveTo>
                  <a:lnTo>
                    <a:pt x="260727" y="142348"/>
                  </a:lnTo>
                  <a:lnTo>
                    <a:pt x="521455" y="94899"/>
                  </a:lnTo>
                  <a:lnTo>
                    <a:pt x="782182" y="0"/>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427046"/>
            </a:xfrm>
            <a:custGeom>
              <a:avLst/>
              <a:pathLst>
                <a:path w="6518190" h="427046">
                  <a:moveTo>
                    <a:pt x="0" y="379596"/>
                  </a:moveTo>
                  <a:lnTo>
                    <a:pt x="260727" y="332147"/>
                  </a:lnTo>
                  <a:lnTo>
                    <a:pt x="521455" y="237248"/>
                  </a:lnTo>
                  <a:lnTo>
                    <a:pt x="782182" y="47449"/>
                  </a:lnTo>
                  <a:lnTo>
                    <a:pt x="1042910" y="94899"/>
                  </a:lnTo>
                  <a:lnTo>
                    <a:pt x="1303638" y="47449"/>
                  </a:lnTo>
                  <a:lnTo>
                    <a:pt x="1564365" y="47449"/>
                  </a:lnTo>
                  <a:lnTo>
                    <a:pt x="1825093" y="47449"/>
                  </a:lnTo>
                  <a:lnTo>
                    <a:pt x="2085820" y="47449"/>
                  </a:lnTo>
                  <a:lnTo>
                    <a:pt x="2346548" y="47449"/>
                  </a:lnTo>
                  <a:lnTo>
                    <a:pt x="2607276" y="0"/>
                  </a:lnTo>
                  <a:lnTo>
                    <a:pt x="2868003" y="94899"/>
                  </a:lnTo>
                  <a:lnTo>
                    <a:pt x="3128731" y="142348"/>
                  </a:lnTo>
                  <a:lnTo>
                    <a:pt x="3389458" y="94899"/>
                  </a:lnTo>
                  <a:lnTo>
                    <a:pt x="3650186" y="189798"/>
                  </a:lnTo>
                  <a:lnTo>
                    <a:pt x="3910914" y="237248"/>
                  </a:lnTo>
                  <a:lnTo>
                    <a:pt x="4171641" y="237248"/>
                  </a:lnTo>
                  <a:lnTo>
                    <a:pt x="4432369" y="142348"/>
                  </a:lnTo>
                  <a:lnTo>
                    <a:pt x="4693096" y="189798"/>
                  </a:lnTo>
                  <a:lnTo>
                    <a:pt x="4953824" y="94899"/>
                  </a:lnTo>
                  <a:lnTo>
                    <a:pt x="5214552" y="427046"/>
                  </a:lnTo>
                  <a:lnTo>
                    <a:pt x="5475279" y="379596"/>
                  </a:lnTo>
                  <a:lnTo>
                    <a:pt x="5736007" y="284697"/>
                  </a:lnTo>
                  <a:lnTo>
                    <a:pt x="5996734" y="237248"/>
                  </a:lnTo>
                  <a:lnTo>
                    <a:pt x="6257462" y="142348"/>
                  </a:lnTo>
                  <a:lnTo>
                    <a:pt x="6518190" y="427046"/>
                  </a:lnTo>
                </a:path>
              </a:pathLst>
            </a:custGeom>
            <a:ln w="27101" cap="flat">
              <a:solidFill>
                <a:srgbClr val="FFC20E">
                  <a:alpha val="100000"/>
                </a:srgbClr>
              </a:solidFill>
              <a:prstDash val="solid"/>
              <a:round/>
            </a:ln>
          </p:spPr>
          <p:txBody>
            <a:bodyPr/>
            <a:lstStyle/>
            <a:p/>
          </p:txBody>
        </p:sp>
        <p:sp>
          <p:nvSpPr>
            <p:cNvPr id="45" name="pl45"/>
            <p:cNvSpPr/>
            <p:nvPr/>
          </p:nvSpPr>
          <p:spPr>
            <a:xfrm>
              <a:off x="1135255" y="1073148"/>
              <a:ext cx="6518190" cy="806643"/>
            </a:xfrm>
            <a:custGeom>
              <a:avLst/>
              <a:pathLst>
                <a:path w="6518190" h="806643">
                  <a:moveTo>
                    <a:pt x="0" y="616844"/>
                  </a:moveTo>
                  <a:lnTo>
                    <a:pt x="260727" y="521945"/>
                  </a:lnTo>
                  <a:lnTo>
                    <a:pt x="521455" y="806643"/>
                  </a:lnTo>
                  <a:lnTo>
                    <a:pt x="782182" y="332147"/>
                  </a:lnTo>
                  <a:lnTo>
                    <a:pt x="1042910" y="237248"/>
                  </a:lnTo>
                  <a:lnTo>
                    <a:pt x="1303638" y="189798"/>
                  </a:lnTo>
                  <a:lnTo>
                    <a:pt x="1564365" y="142348"/>
                  </a:lnTo>
                  <a:lnTo>
                    <a:pt x="1825093" y="94899"/>
                  </a:lnTo>
                  <a:lnTo>
                    <a:pt x="2085820" y="94899"/>
                  </a:lnTo>
                  <a:lnTo>
                    <a:pt x="2346548" y="142348"/>
                  </a:lnTo>
                  <a:lnTo>
                    <a:pt x="2607276" y="0"/>
                  </a:lnTo>
                  <a:lnTo>
                    <a:pt x="2868003" y="94899"/>
                  </a:lnTo>
                  <a:lnTo>
                    <a:pt x="3128731" y="94899"/>
                  </a:lnTo>
                  <a:lnTo>
                    <a:pt x="3389458" y="94899"/>
                  </a:lnTo>
                  <a:lnTo>
                    <a:pt x="3650186" y="332147"/>
                  </a:lnTo>
                  <a:lnTo>
                    <a:pt x="3910914" y="427046"/>
                  </a:lnTo>
                  <a:lnTo>
                    <a:pt x="4171641" y="379596"/>
                  </a:lnTo>
                  <a:lnTo>
                    <a:pt x="4432369" y="189798"/>
                  </a:lnTo>
                  <a:lnTo>
                    <a:pt x="4693096" y="427046"/>
                  </a:lnTo>
                  <a:lnTo>
                    <a:pt x="4953824" y="47449"/>
                  </a:lnTo>
                  <a:lnTo>
                    <a:pt x="5214552" y="569395"/>
                  </a:lnTo>
                  <a:lnTo>
                    <a:pt x="5475279" y="474496"/>
                  </a:lnTo>
                  <a:lnTo>
                    <a:pt x="5736007" y="427046"/>
                  </a:lnTo>
                  <a:lnTo>
                    <a:pt x="5996734" y="427046"/>
                  </a:lnTo>
                  <a:lnTo>
                    <a:pt x="6257462" y="237248"/>
                  </a:lnTo>
                  <a:lnTo>
                    <a:pt x="6518190" y="664294"/>
                  </a:lnTo>
                </a:path>
              </a:pathLst>
            </a:custGeom>
            <a:ln w="27101" cap="flat">
              <a:solidFill>
                <a:srgbClr val="008B00">
                  <a:alpha val="100000"/>
                </a:srgbClr>
              </a:solidFill>
              <a:prstDash val="solid"/>
              <a:round/>
            </a:ln>
          </p:spPr>
          <p:txBody>
            <a:bodyPr/>
            <a:lstStyle/>
            <a:p/>
          </p:txBody>
        </p:sp>
        <p:sp>
          <p:nvSpPr>
            <p:cNvPr id="46" name="pl46"/>
            <p:cNvSpPr/>
            <p:nvPr/>
          </p:nvSpPr>
          <p:spPr>
            <a:xfrm>
              <a:off x="3742531" y="1168047"/>
              <a:ext cx="3910914" cy="1186240"/>
            </a:xfrm>
            <a:custGeom>
              <a:avLst/>
              <a:pathLst>
                <a:path w="3910914" h="1186240">
                  <a:moveTo>
                    <a:pt x="0" y="1186240"/>
                  </a:moveTo>
                  <a:lnTo>
                    <a:pt x="260727" y="0"/>
                  </a:lnTo>
                  <a:lnTo>
                    <a:pt x="521455" y="0"/>
                  </a:lnTo>
                  <a:lnTo>
                    <a:pt x="782182" y="0"/>
                  </a:lnTo>
                  <a:lnTo>
                    <a:pt x="1042910" y="94899"/>
                  </a:lnTo>
                  <a:lnTo>
                    <a:pt x="1303638" y="189798"/>
                  </a:lnTo>
                  <a:lnTo>
                    <a:pt x="1564365" y="189798"/>
                  </a:lnTo>
                  <a:lnTo>
                    <a:pt x="1825093" y="142348"/>
                  </a:lnTo>
                  <a:lnTo>
                    <a:pt x="2085820" y="237248"/>
                  </a:lnTo>
                  <a:lnTo>
                    <a:pt x="2346548" y="284697"/>
                  </a:lnTo>
                  <a:lnTo>
                    <a:pt x="2607276" y="427046"/>
                  </a:lnTo>
                  <a:lnTo>
                    <a:pt x="2868003" y="379596"/>
                  </a:lnTo>
                  <a:lnTo>
                    <a:pt x="3128731" y="332147"/>
                  </a:lnTo>
                  <a:lnTo>
                    <a:pt x="3389458" y="332147"/>
                  </a:lnTo>
                  <a:lnTo>
                    <a:pt x="3650186" y="142348"/>
                  </a:lnTo>
                  <a:lnTo>
                    <a:pt x="3910914" y="379596"/>
                  </a:lnTo>
                </a:path>
              </a:pathLst>
            </a:custGeom>
            <a:ln w="27101" cap="flat">
              <a:solidFill>
                <a:srgbClr val="9A32CD">
                  <a:alpha val="100000"/>
                </a:srgbClr>
              </a:solidFill>
              <a:prstDash val="solid"/>
              <a:round/>
            </a:ln>
          </p:spPr>
          <p:txBody>
            <a:bodyPr/>
            <a:lstStyle/>
            <a:p/>
          </p:txBody>
        </p:sp>
        <p:sp>
          <p:nvSpPr>
            <p:cNvPr id="47" name="pl47"/>
            <p:cNvSpPr/>
            <p:nvPr/>
          </p:nvSpPr>
          <p:spPr>
            <a:xfrm>
              <a:off x="5828352" y="2733884"/>
              <a:ext cx="1825093" cy="1423488"/>
            </a:xfrm>
            <a:custGeom>
              <a:avLst/>
              <a:pathLst>
                <a:path w="1825093" h="1423488">
                  <a:moveTo>
                    <a:pt x="0" y="1423488"/>
                  </a:moveTo>
                  <a:lnTo>
                    <a:pt x="260727" y="1043891"/>
                  </a:lnTo>
                  <a:lnTo>
                    <a:pt x="521455" y="759193"/>
                  </a:lnTo>
                  <a:lnTo>
                    <a:pt x="782182" y="711744"/>
                  </a:lnTo>
                  <a:lnTo>
                    <a:pt x="1042910" y="616844"/>
                  </a:lnTo>
                  <a:lnTo>
                    <a:pt x="1303638" y="569395"/>
                  </a:lnTo>
                  <a:lnTo>
                    <a:pt x="1564365" y="521945"/>
                  </a:lnTo>
                  <a:lnTo>
                    <a:pt x="1825093"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25698"/>
              <a:ext cx="6518190" cy="427046"/>
            </a:xfrm>
            <a:custGeom>
              <a:avLst/>
              <a:pathLst>
                <a:path w="6518190" h="427046">
                  <a:moveTo>
                    <a:pt x="0" y="379596"/>
                  </a:moveTo>
                  <a:lnTo>
                    <a:pt x="260727" y="332147"/>
                  </a:lnTo>
                  <a:lnTo>
                    <a:pt x="521455" y="237248"/>
                  </a:lnTo>
                  <a:lnTo>
                    <a:pt x="782182" y="47449"/>
                  </a:lnTo>
                  <a:lnTo>
                    <a:pt x="1042910" y="94899"/>
                  </a:lnTo>
                  <a:lnTo>
                    <a:pt x="1303638" y="47449"/>
                  </a:lnTo>
                  <a:lnTo>
                    <a:pt x="1564365" y="47449"/>
                  </a:lnTo>
                  <a:lnTo>
                    <a:pt x="1825093" y="47449"/>
                  </a:lnTo>
                  <a:lnTo>
                    <a:pt x="2085820" y="47449"/>
                  </a:lnTo>
                  <a:lnTo>
                    <a:pt x="2346548" y="47449"/>
                  </a:lnTo>
                  <a:lnTo>
                    <a:pt x="2607276" y="0"/>
                  </a:lnTo>
                  <a:lnTo>
                    <a:pt x="2868003" y="94899"/>
                  </a:lnTo>
                  <a:lnTo>
                    <a:pt x="3128731" y="142348"/>
                  </a:lnTo>
                  <a:lnTo>
                    <a:pt x="3389458" y="94899"/>
                  </a:lnTo>
                  <a:lnTo>
                    <a:pt x="3650186" y="189798"/>
                  </a:lnTo>
                  <a:lnTo>
                    <a:pt x="3910914" y="237248"/>
                  </a:lnTo>
                  <a:lnTo>
                    <a:pt x="4171641" y="237248"/>
                  </a:lnTo>
                  <a:lnTo>
                    <a:pt x="4432369" y="142348"/>
                  </a:lnTo>
                  <a:lnTo>
                    <a:pt x="4693096" y="189798"/>
                  </a:lnTo>
                  <a:lnTo>
                    <a:pt x="4953824" y="94899"/>
                  </a:lnTo>
                  <a:lnTo>
                    <a:pt x="5214552" y="427046"/>
                  </a:lnTo>
                  <a:lnTo>
                    <a:pt x="5475279" y="379596"/>
                  </a:lnTo>
                  <a:lnTo>
                    <a:pt x="5736007" y="284697"/>
                  </a:lnTo>
                  <a:lnTo>
                    <a:pt x="5996734" y="237248"/>
                  </a:lnTo>
                  <a:lnTo>
                    <a:pt x="6257462" y="142348"/>
                  </a:lnTo>
                  <a:lnTo>
                    <a:pt x="6518190" y="427046"/>
                  </a:lnTo>
                </a:path>
              </a:pathLst>
            </a:custGeom>
            <a:ln w="27101" cap="flat">
              <a:solidFill>
                <a:srgbClr val="FB9A99">
                  <a:alpha val="100000"/>
                </a:srgbClr>
              </a:solidFill>
              <a:prstDash val="solid"/>
              <a:round/>
            </a:ln>
          </p:spPr>
          <p:txBody>
            <a:bodyPr/>
            <a:lstStyle/>
            <a:p/>
          </p:txBody>
        </p:sp>
        <p:sp>
          <p:nvSpPr>
            <p:cNvPr id="49" name="pl49"/>
            <p:cNvSpPr/>
            <p:nvPr/>
          </p:nvSpPr>
          <p:spPr>
            <a:xfrm>
              <a:off x="7669665" y="783208"/>
              <a:ext cx="755361" cy="237392"/>
            </a:xfrm>
            <a:custGeom>
              <a:avLst/>
              <a:pathLst>
                <a:path w="755361" h="237392">
                  <a:moveTo>
                    <a:pt x="755361" y="0"/>
                  </a:moveTo>
                  <a:lnTo>
                    <a:pt x="0" y="237392"/>
                  </a:lnTo>
                </a:path>
              </a:pathLst>
            </a:custGeom>
          </p:spPr>
          <p:txBody>
            <a:bodyPr/>
            <a:lstStyle/>
            <a:p/>
          </p:txBody>
        </p:sp>
        <p:sp>
          <p:nvSpPr>
            <p:cNvPr id="50" name="pl50"/>
            <p:cNvSpPr/>
            <p:nvPr/>
          </p:nvSpPr>
          <p:spPr>
            <a:xfrm>
              <a:off x="7671524" y="1263886"/>
              <a:ext cx="711421" cy="36978"/>
            </a:xfrm>
            <a:custGeom>
              <a:avLst/>
              <a:pathLst>
                <a:path w="711421" h="36978">
                  <a:moveTo>
                    <a:pt x="711421" y="36978"/>
                  </a:moveTo>
                  <a:lnTo>
                    <a:pt x="0" y="0"/>
                  </a:lnTo>
                </a:path>
              </a:pathLst>
            </a:custGeom>
          </p:spPr>
          <p:txBody>
            <a:bodyPr/>
            <a:lstStyle/>
            <a:p/>
          </p:txBody>
        </p:sp>
        <p:sp>
          <p:nvSpPr>
            <p:cNvPr id="51" name="pl51"/>
            <p:cNvSpPr/>
            <p:nvPr/>
          </p:nvSpPr>
          <p:spPr>
            <a:xfrm>
              <a:off x="7669939" y="1046437"/>
              <a:ext cx="737090" cy="211769"/>
            </a:xfrm>
            <a:custGeom>
              <a:avLst/>
              <a:pathLst>
                <a:path w="737090" h="211769">
                  <a:moveTo>
                    <a:pt x="737090" y="0"/>
                  </a:moveTo>
                  <a:lnTo>
                    <a:pt x="0" y="211769"/>
                  </a:lnTo>
                </a:path>
              </a:pathLst>
            </a:custGeom>
          </p:spPr>
          <p:txBody>
            <a:bodyPr/>
            <a:lstStyle/>
            <a:p/>
          </p:txBody>
        </p:sp>
        <p:sp>
          <p:nvSpPr>
            <p:cNvPr id="52" name="pl52"/>
            <p:cNvSpPr/>
            <p:nvPr/>
          </p:nvSpPr>
          <p:spPr>
            <a:xfrm>
              <a:off x="7670254" y="1362126"/>
              <a:ext cx="766840" cy="195306"/>
            </a:xfrm>
            <a:custGeom>
              <a:avLst/>
              <a:pathLst>
                <a:path w="766840" h="195306">
                  <a:moveTo>
                    <a:pt x="766840" y="195306"/>
                  </a:moveTo>
                  <a:lnTo>
                    <a:pt x="0" y="0"/>
                  </a:lnTo>
                </a:path>
              </a:pathLst>
            </a:custGeom>
          </p:spPr>
          <p:txBody>
            <a:bodyPr/>
            <a:lstStyle/>
            <a:p/>
          </p:txBody>
        </p:sp>
        <p:sp>
          <p:nvSpPr>
            <p:cNvPr id="53" name="pl53"/>
            <p:cNvSpPr/>
            <p:nvPr/>
          </p:nvSpPr>
          <p:spPr>
            <a:xfrm>
              <a:off x="7666521" y="1413185"/>
              <a:ext cx="662062" cy="399511"/>
            </a:xfrm>
            <a:custGeom>
              <a:avLst/>
              <a:pathLst>
                <a:path w="662062" h="399511">
                  <a:moveTo>
                    <a:pt x="662062" y="399511"/>
                  </a:moveTo>
                  <a:lnTo>
                    <a:pt x="0" y="0"/>
                  </a:lnTo>
                </a:path>
              </a:pathLst>
            </a:custGeom>
          </p:spPr>
          <p:txBody>
            <a:bodyPr/>
            <a:lstStyle/>
            <a:p/>
          </p:txBody>
        </p:sp>
        <p:sp>
          <p:nvSpPr>
            <p:cNvPr id="54" name="pl54"/>
            <p:cNvSpPr/>
            <p:nvPr/>
          </p:nvSpPr>
          <p:spPr>
            <a:xfrm>
              <a:off x="7661529" y="1462935"/>
              <a:ext cx="697331" cy="879043"/>
            </a:xfrm>
            <a:custGeom>
              <a:avLst/>
              <a:pathLst>
                <a:path w="697331" h="879043">
                  <a:moveTo>
                    <a:pt x="697331" y="879043"/>
                  </a:moveTo>
                  <a:lnTo>
                    <a:pt x="0" y="0"/>
                  </a:lnTo>
                </a:path>
              </a:pathLst>
            </a:custGeom>
          </p:spPr>
          <p:txBody>
            <a:bodyPr/>
            <a:lstStyle/>
            <a:p/>
          </p:txBody>
        </p:sp>
        <p:sp>
          <p:nvSpPr>
            <p:cNvPr id="55" name="pl55"/>
            <p:cNvSpPr/>
            <p:nvPr/>
          </p:nvSpPr>
          <p:spPr>
            <a:xfrm>
              <a:off x="7663279" y="1462311"/>
              <a:ext cx="629152" cy="612040"/>
            </a:xfrm>
            <a:custGeom>
              <a:avLst/>
              <a:pathLst>
                <a:path w="629152" h="612040">
                  <a:moveTo>
                    <a:pt x="629152" y="612040"/>
                  </a:moveTo>
                  <a:lnTo>
                    <a:pt x="0" y="0"/>
                  </a:lnTo>
                </a:path>
              </a:pathLst>
            </a:custGeom>
          </p:spPr>
          <p:txBody>
            <a:bodyPr/>
            <a:lstStyle/>
            <a:p/>
          </p:txBody>
        </p:sp>
        <p:sp>
          <p:nvSpPr>
            <p:cNvPr id="56" name="pl56"/>
            <p:cNvSpPr/>
            <p:nvPr/>
          </p:nvSpPr>
          <p:spPr>
            <a:xfrm>
              <a:off x="7660663" y="1558088"/>
              <a:ext cx="722281" cy="1045058"/>
            </a:xfrm>
            <a:custGeom>
              <a:avLst/>
              <a:pathLst>
                <a:path w="722281" h="1045058">
                  <a:moveTo>
                    <a:pt x="722281" y="1045058"/>
                  </a:moveTo>
                  <a:lnTo>
                    <a:pt x="0" y="0"/>
                  </a:lnTo>
                </a:path>
              </a:pathLst>
            </a:custGeom>
          </p:spPr>
          <p:txBody>
            <a:bodyPr/>
            <a:lstStyle/>
            <a:p/>
          </p:txBody>
        </p:sp>
        <p:sp>
          <p:nvSpPr>
            <p:cNvPr id="57" name="pl57"/>
            <p:cNvSpPr/>
            <p:nvPr/>
          </p:nvSpPr>
          <p:spPr>
            <a:xfrm>
              <a:off x="7660065" y="1748041"/>
              <a:ext cx="698796" cy="1118791"/>
            </a:xfrm>
            <a:custGeom>
              <a:avLst/>
              <a:pathLst>
                <a:path w="698796" h="1118791">
                  <a:moveTo>
                    <a:pt x="698796" y="1118791"/>
                  </a:moveTo>
                  <a:lnTo>
                    <a:pt x="0" y="0"/>
                  </a:lnTo>
                </a:path>
              </a:pathLst>
            </a:custGeom>
          </p:spPr>
          <p:txBody>
            <a:bodyPr/>
            <a:lstStyle/>
            <a:p/>
          </p:txBody>
        </p:sp>
        <p:sp>
          <p:nvSpPr>
            <p:cNvPr id="58" name="pl58"/>
            <p:cNvSpPr/>
            <p:nvPr/>
          </p:nvSpPr>
          <p:spPr>
            <a:xfrm>
              <a:off x="7666873" y="2741538"/>
              <a:ext cx="685900" cy="390971"/>
            </a:xfrm>
            <a:custGeom>
              <a:avLst/>
              <a:pathLst>
                <a:path w="685900" h="390971">
                  <a:moveTo>
                    <a:pt x="685900" y="390971"/>
                  </a:moveTo>
                  <a:lnTo>
                    <a:pt x="0" y="0"/>
                  </a:lnTo>
                </a:path>
              </a:pathLst>
            </a:custGeom>
          </p:spPr>
          <p:txBody>
            <a:bodyPr/>
            <a:lstStyle/>
            <a:p/>
          </p:txBody>
        </p:sp>
        <p:sp>
          <p:nvSpPr>
            <p:cNvPr id="59" name="pl59"/>
            <p:cNvSpPr/>
            <p:nvPr/>
          </p:nvSpPr>
          <p:spPr>
            <a:xfrm>
              <a:off x="7671585" y="5201256"/>
              <a:ext cx="771649" cy="7"/>
            </a:xfrm>
            <a:custGeom>
              <a:avLst/>
              <a:pathLst>
                <a:path w="771649" h="7">
                  <a:moveTo>
                    <a:pt x="771649" y="0"/>
                  </a:moveTo>
                  <a:lnTo>
                    <a:pt x="0" y="7"/>
                  </a:lnTo>
                </a:path>
              </a:pathLst>
            </a:custGeom>
          </p:spPr>
          <p:txBody>
            <a:bodyPr/>
            <a:lstStyle/>
            <a:p/>
          </p:txBody>
        </p:sp>
        <p:sp>
          <p:nvSpPr>
            <p:cNvPr id="60" name="pg60"/>
            <p:cNvSpPr/>
            <p:nvPr/>
          </p:nvSpPr>
          <p:spPr>
            <a:xfrm>
              <a:off x="8356446" y="69357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511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2" name="pg62"/>
            <p:cNvSpPr/>
            <p:nvPr/>
          </p:nvSpPr>
          <p:spPr>
            <a:xfrm>
              <a:off x="8314365" y="121647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25801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4" name="pg64"/>
            <p:cNvSpPr/>
            <p:nvPr/>
          </p:nvSpPr>
          <p:spPr>
            <a:xfrm>
              <a:off x="8338449" y="95708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99862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92%</a:t>
              </a:r>
            </a:p>
          </p:txBody>
        </p:sp>
        <p:sp>
          <p:nvSpPr>
            <p:cNvPr id="66" name="pg66"/>
            <p:cNvSpPr/>
            <p:nvPr/>
          </p:nvSpPr>
          <p:spPr>
            <a:xfrm>
              <a:off x="8368515" y="147708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51862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8" name="pg68"/>
            <p:cNvSpPr/>
            <p:nvPr/>
          </p:nvSpPr>
          <p:spPr>
            <a:xfrm>
              <a:off x="8260004" y="17361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175897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70" name="pg70"/>
            <p:cNvSpPr/>
            <p:nvPr/>
          </p:nvSpPr>
          <p:spPr>
            <a:xfrm>
              <a:off x="8290281" y="22638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30534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88%</a:t>
              </a:r>
            </a:p>
          </p:txBody>
        </p:sp>
        <p:sp>
          <p:nvSpPr>
            <p:cNvPr id="72" name="pg72"/>
            <p:cNvSpPr/>
            <p:nvPr/>
          </p:nvSpPr>
          <p:spPr>
            <a:xfrm>
              <a:off x="8223851" y="199773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03927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74" name="pg74"/>
            <p:cNvSpPr/>
            <p:nvPr/>
          </p:nvSpPr>
          <p:spPr>
            <a:xfrm>
              <a:off x="8314365" y="252426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658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86%</a:t>
              </a:r>
            </a:p>
          </p:txBody>
        </p:sp>
        <p:sp>
          <p:nvSpPr>
            <p:cNvPr id="76" name="pg76"/>
            <p:cNvSpPr/>
            <p:nvPr/>
          </p:nvSpPr>
          <p:spPr>
            <a:xfrm>
              <a:off x="8290281" y="278774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292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82%</a:t>
              </a:r>
            </a:p>
          </p:txBody>
        </p:sp>
        <p:sp>
          <p:nvSpPr>
            <p:cNvPr id="78" name="pg78"/>
            <p:cNvSpPr/>
            <p:nvPr/>
          </p:nvSpPr>
          <p:spPr>
            <a:xfrm>
              <a:off x="8284194" y="305560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9714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61%</a:t>
              </a:r>
            </a:p>
          </p:txBody>
        </p:sp>
        <p:sp>
          <p:nvSpPr>
            <p:cNvPr id="80" name="pg80"/>
            <p:cNvSpPr/>
            <p:nvPr/>
          </p:nvSpPr>
          <p:spPr>
            <a:xfrm>
              <a:off x="8374655" y="5116737"/>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97515" y="5158275"/>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41737" y="401416"/>
              <a:ext cx="29481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Bulgaria,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(9%), followed by RotaC (61%).
Coverage of 6 vaccines decreased (DTP3, HEPB3, HIB3, MCV1, MCV2 and RUBELLA) and 3 vaccines increased (HPVC, IPV1 and ROTAC) compared to respective coverage in 2019.
Coverage of 7 vaccines decreased (DTP3, HEPB3, HIB3, IPVC, MCV1, MCV2 and RUBELLA), 1 vaccine was the same (HPVC), and 2 vaccines increased (IPV1 and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02299" y="887626"/>
              <a:ext cx="794380" cy="0"/>
            </a:xfrm>
            <a:custGeom>
              <a:avLst/>
              <a:pathLst>
                <a:path w="794380" h="0">
                  <a:moveTo>
                    <a:pt x="0" y="0"/>
                  </a:moveTo>
                  <a:lnTo>
                    <a:pt x="722164" y="0"/>
                  </a:lnTo>
                  <a:lnTo>
                    <a:pt x="722164"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1266641"/>
              <a:ext cx="361082" cy="0"/>
            </a:xfrm>
            <a:custGeom>
              <a:avLst/>
              <a:pathLst>
                <a:path w="361082" h="0">
                  <a:moveTo>
                    <a:pt x="0" y="0"/>
                  </a:moveTo>
                  <a:lnTo>
                    <a:pt x="144432" y="0"/>
                  </a:lnTo>
                  <a:lnTo>
                    <a:pt x="144432"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645655"/>
              <a:ext cx="361082" cy="0"/>
            </a:xfrm>
            <a:custGeom>
              <a:avLst/>
              <a:pathLst>
                <a:path w="361082" h="0">
                  <a:moveTo>
                    <a:pt x="0" y="0"/>
                  </a:moveTo>
                  <a:lnTo>
                    <a:pt x="144432" y="0"/>
                  </a:lnTo>
                  <a:lnTo>
                    <a:pt x="144432"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2024670"/>
              <a:ext cx="361082" cy="0"/>
            </a:xfrm>
            <a:custGeom>
              <a:avLst/>
              <a:pathLst>
                <a:path w="361082" h="0">
                  <a:moveTo>
                    <a:pt x="0" y="0"/>
                  </a:moveTo>
                  <a:lnTo>
                    <a:pt x="0" y="0"/>
                  </a:lnTo>
                  <a:lnTo>
                    <a:pt x="144432" y="0"/>
                  </a:lnTo>
                  <a:lnTo>
                    <a:pt x="144432"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2403685"/>
              <a:ext cx="794380" cy="0"/>
            </a:xfrm>
            <a:custGeom>
              <a:avLst/>
              <a:pathLst>
                <a:path w="794380" h="0">
                  <a:moveTo>
                    <a:pt x="0" y="0"/>
                  </a:moveTo>
                  <a:lnTo>
                    <a:pt x="722164" y="0"/>
                  </a:lnTo>
                  <a:lnTo>
                    <a:pt x="722164" y="0"/>
                  </a:lnTo>
                  <a:lnTo>
                    <a:pt x="722164"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2782699"/>
              <a:ext cx="361082" cy="0"/>
            </a:xfrm>
            <a:custGeom>
              <a:avLst/>
              <a:pathLst>
                <a:path w="361082" h="0">
                  <a:moveTo>
                    <a:pt x="0" y="0"/>
                  </a:moveTo>
                  <a:lnTo>
                    <a:pt x="72216" y="0"/>
                  </a:lnTo>
                  <a:lnTo>
                    <a:pt x="144432" y="0"/>
                  </a:lnTo>
                  <a:lnTo>
                    <a:pt x="144432"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3161714"/>
              <a:ext cx="361082" cy="0"/>
            </a:xfrm>
            <a:custGeom>
              <a:avLst/>
              <a:pathLst>
                <a:path w="361082" h="0">
                  <a:moveTo>
                    <a:pt x="0" y="0"/>
                  </a:moveTo>
                  <a:lnTo>
                    <a:pt x="144432" y="0"/>
                  </a:lnTo>
                  <a:lnTo>
                    <a:pt x="144432"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3540728"/>
              <a:ext cx="505514" cy="0"/>
            </a:xfrm>
            <a:custGeom>
              <a:avLst/>
              <a:pathLst>
                <a:path w="505514" h="0">
                  <a:moveTo>
                    <a:pt x="0" y="0"/>
                  </a:moveTo>
                  <a:lnTo>
                    <a:pt x="0" y="0"/>
                  </a:lnTo>
                  <a:lnTo>
                    <a:pt x="72216" y="0"/>
                  </a:lnTo>
                  <a:lnTo>
                    <a:pt x="216649"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7413433" y="3919743"/>
              <a:ext cx="938813" cy="0"/>
            </a:xfrm>
            <a:custGeom>
              <a:avLst/>
              <a:pathLst>
                <a:path w="938813" h="0">
                  <a:moveTo>
                    <a:pt x="0" y="0"/>
                  </a:moveTo>
                  <a:lnTo>
                    <a:pt x="144432" y="0"/>
                  </a:lnTo>
                  <a:lnTo>
                    <a:pt x="288865" y="0"/>
                  </a:lnTo>
                  <a:lnTo>
                    <a:pt x="361082" y="0"/>
                  </a:lnTo>
                  <a:lnTo>
                    <a:pt x="361082" y="0"/>
                  </a:lnTo>
                  <a:lnTo>
                    <a:pt x="649947"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7630082" y="4298757"/>
              <a:ext cx="433298" cy="0"/>
            </a:xfrm>
            <a:custGeom>
              <a:avLst/>
              <a:pathLst>
                <a:path w="433298" h="0">
                  <a:moveTo>
                    <a:pt x="0" y="0"/>
                  </a:moveTo>
                  <a:lnTo>
                    <a:pt x="72216" y="0"/>
                  </a:lnTo>
                  <a:lnTo>
                    <a:pt x="72216" y="0"/>
                  </a:lnTo>
                  <a:lnTo>
                    <a:pt x="144432" y="0"/>
                  </a:lnTo>
                  <a:lnTo>
                    <a:pt x="144432" y="0"/>
                  </a:lnTo>
                  <a:lnTo>
                    <a:pt x="216649"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7846732" y="4677772"/>
              <a:ext cx="505514" cy="0"/>
            </a:xfrm>
            <a:custGeom>
              <a:avLst/>
              <a:pathLst>
                <a:path w="505514" h="0">
                  <a:moveTo>
                    <a:pt x="0" y="0"/>
                  </a:moveTo>
                  <a:lnTo>
                    <a:pt x="0" y="0"/>
                  </a:lnTo>
                  <a:lnTo>
                    <a:pt x="72216" y="0"/>
                  </a:lnTo>
                  <a:lnTo>
                    <a:pt x="216649"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32" name="pl32"/>
            <p:cNvSpPr/>
            <p:nvPr/>
          </p:nvSpPr>
          <p:spPr>
            <a:xfrm>
              <a:off x="4308128" y="5056787"/>
              <a:ext cx="1588760" cy="0"/>
            </a:xfrm>
            <a:custGeom>
              <a:avLst/>
              <a:pathLst>
                <a:path w="1588760" h="0">
                  <a:moveTo>
                    <a:pt x="0" y="0"/>
                  </a:moveTo>
                  <a:lnTo>
                    <a:pt x="433298" y="0"/>
                  </a:lnTo>
                  <a:lnTo>
                    <a:pt x="505514" y="0"/>
                  </a:lnTo>
                  <a:lnTo>
                    <a:pt x="649947" y="0"/>
                  </a:lnTo>
                  <a:lnTo>
                    <a:pt x="722164" y="0"/>
                  </a:lnTo>
                  <a:lnTo>
                    <a:pt x="794380" y="0"/>
                  </a:lnTo>
                  <a:lnTo>
                    <a:pt x="1588760" y="0"/>
                  </a:lnTo>
                </a:path>
              </a:pathLst>
            </a:custGeom>
            <a:ln w="116535" cap="flat">
              <a:solidFill>
                <a:srgbClr val="E8E8E8">
                  <a:alpha val="100000"/>
                </a:srgbClr>
              </a:solidFill>
              <a:prstDash val="solid"/>
              <a:round/>
            </a:ln>
          </p:spPr>
          <p:txBody>
            <a:bodyPr/>
            <a:lstStyle/>
            <a:p/>
          </p:txBody>
        </p:sp>
        <p:sp>
          <p:nvSpPr>
            <p:cNvPr id="33" name="pt33"/>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9779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30362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3692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80914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95357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02579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09800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89238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36169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639531"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14504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1726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07283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14504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1726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85618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06128"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0612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711747"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7283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92839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1726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8396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28947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00061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35066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78396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00061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639531"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217262"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78396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424536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503974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5834121"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2429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Bulgaria,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(96%) and 2024 (96%). DTP1 coverage increased in 2025 (97%) compared to 2024, and was higher than in 2019. In 2019-2025, DTP1 coverage was at it's lowest level in 2021 (92%).
In 2024, 3 vaccines had lower coverage than in 2019.
In 2025, 9 vaccines had lower coverage than in 2019.
In 2025, 9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4348936"/>
              <a:ext cx="3213359" cy="601481"/>
            </a:xfrm>
            <a:custGeom>
              <a:avLst/>
              <a:pathLst>
                <a:path w="3213359" h="601481">
                  <a:moveTo>
                    <a:pt x="0" y="0"/>
                  </a:moveTo>
                  <a:lnTo>
                    <a:pt x="267779" y="246060"/>
                  </a:lnTo>
                  <a:lnTo>
                    <a:pt x="535559" y="492121"/>
                  </a:lnTo>
                  <a:lnTo>
                    <a:pt x="803339" y="546801"/>
                  </a:lnTo>
                  <a:lnTo>
                    <a:pt x="1071119" y="519461"/>
                  </a:lnTo>
                  <a:lnTo>
                    <a:pt x="1338899" y="464781"/>
                  </a:lnTo>
                  <a:lnTo>
                    <a:pt x="1606679" y="464781"/>
                  </a:lnTo>
                  <a:lnTo>
                    <a:pt x="1874459" y="546801"/>
                  </a:lnTo>
                  <a:lnTo>
                    <a:pt x="2142239" y="601481"/>
                  </a:lnTo>
                  <a:lnTo>
                    <a:pt x="2410019" y="546801"/>
                  </a:lnTo>
                  <a:lnTo>
                    <a:pt x="2677799" y="492121"/>
                  </a:lnTo>
                  <a:lnTo>
                    <a:pt x="2945579" y="355421"/>
                  </a:lnTo>
                  <a:lnTo>
                    <a:pt x="3213359" y="273400"/>
                  </a:lnTo>
                </a:path>
              </a:pathLst>
            </a:custGeom>
            <a:ln w="29811" cap="flat">
              <a:solidFill>
                <a:srgbClr val="FF0000">
                  <a:alpha val="100000"/>
                </a:srgbClr>
              </a:solidFill>
              <a:prstDash val="solid"/>
              <a:round/>
            </a:ln>
          </p:spPr>
          <p:txBody>
            <a:bodyPr/>
            <a:lstStyle/>
            <a:p/>
          </p:txBody>
        </p:sp>
        <p:sp>
          <p:nvSpPr>
            <p:cNvPr id="31" name="pl31"/>
            <p:cNvSpPr/>
            <p:nvPr/>
          </p:nvSpPr>
          <p:spPr>
            <a:xfrm>
              <a:off x="1212426" y="4430956"/>
              <a:ext cx="3213359" cy="519461"/>
            </a:xfrm>
            <a:custGeom>
              <a:avLst/>
              <a:pathLst>
                <a:path w="3213359" h="519461">
                  <a:moveTo>
                    <a:pt x="0" y="0"/>
                  </a:moveTo>
                  <a:lnTo>
                    <a:pt x="267779" y="191380"/>
                  </a:lnTo>
                  <a:lnTo>
                    <a:pt x="535559" y="464781"/>
                  </a:lnTo>
                  <a:lnTo>
                    <a:pt x="803339" y="492121"/>
                  </a:lnTo>
                  <a:lnTo>
                    <a:pt x="1071119" y="492121"/>
                  </a:lnTo>
                  <a:lnTo>
                    <a:pt x="1338899" y="437441"/>
                  </a:lnTo>
                  <a:lnTo>
                    <a:pt x="1606679" y="464781"/>
                  </a:lnTo>
                  <a:lnTo>
                    <a:pt x="1874459" y="519461"/>
                  </a:lnTo>
                  <a:lnTo>
                    <a:pt x="2142239" y="519461"/>
                  </a:lnTo>
                  <a:lnTo>
                    <a:pt x="2410019" y="492121"/>
                  </a:lnTo>
                  <a:lnTo>
                    <a:pt x="2677799" y="464781"/>
                  </a:lnTo>
                  <a:lnTo>
                    <a:pt x="2945579" y="328081"/>
                  </a:lnTo>
                  <a:lnTo>
                    <a:pt x="3213359" y="328081"/>
                  </a:lnTo>
                </a:path>
              </a:pathLst>
            </a:custGeom>
            <a:ln w="29811" cap="flat">
              <a:solidFill>
                <a:srgbClr val="0058AB">
                  <a:alpha val="100000"/>
                </a:srgbClr>
              </a:solidFill>
              <a:prstDash val="solid"/>
              <a:round/>
            </a:ln>
          </p:spPr>
          <p:txBody>
            <a:bodyPr/>
            <a:lstStyle/>
            <a:p/>
          </p:txBody>
        </p:sp>
        <p:sp>
          <p:nvSpPr>
            <p:cNvPr id="32" name="pt32"/>
            <p:cNvSpPr/>
            <p:nvPr/>
          </p:nvSpPr>
          <p:spPr>
            <a:xfrm>
              <a:off x="1187600"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47888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47888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4679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45975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44061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45975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450179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59" name="tx59"/>
            <p:cNvSpPr/>
            <p:nvPr/>
          </p:nvSpPr>
          <p:spPr>
            <a:xfrm>
              <a:off x="1480206" y="46931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60" name="tx60"/>
            <p:cNvSpPr/>
            <p:nvPr/>
          </p:nvSpPr>
          <p:spPr>
            <a:xfrm>
              <a:off x="1747986"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1" name="tx61"/>
            <p:cNvSpPr/>
            <p:nvPr/>
          </p:nvSpPr>
          <p:spPr>
            <a:xfrm>
              <a:off x="2015765"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2" name="tx62"/>
            <p:cNvSpPr/>
            <p:nvPr/>
          </p:nvSpPr>
          <p:spPr>
            <a:xfrm>
              <a:off x="2283545"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3" name="tx63"/>
            <p:cNvSpPr/>
            <p:nvPr/>
          </p:nvSpPr>
          <p:spPr>
            <a:xfrm>
              <a:off x="255132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64" name="tx64"/>
            <p:cNvSpPr/>
            <p:nvPr/>
          </p:nvSpPr>
          <p:spPr>
            <a:xfrm>
              <a:off x="2819105"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5" name="tx65"/>
            <p:cNvSpPr/>
            <p:nvPr/>
          </p:nvSpPr>
          <p:spPr>
            <a:xfrm>
              <a:off x="308688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6" name="tx66"/>
            <p:cNvSpPr/>
            <p:nvPr/>
          </p:nvSpPr>
          <p:spPr>
            <a:xfrm>
              <a:off x="335466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7" name="tx67"/>
            <p:cNvSpPr/>
            <p:nvPr/>
          </p:nvSpPr>
          <p:spPr>
            <a:xfrm>
              <a:off x="3622445"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8" name="tx68"/>
            <p:cNvSpPr/>
            <p:nvPr/>
          </p:nvSpPr>
          <p:spPr>
            <a:xfrm>
              <a:off x="3890225"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9" name="tx69"/>
            <p:cNvSpPr/>
            <p:nvPr/>
          </p:nvSpPr>
          <p:spPr>
            <a:xfrm>
              <a:off x="4158005"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70" name="tx70"/>
            <p:cNvSpPr/>
            <p:nvPr/>
          </p:nvSpPr>
          <p:spPr>
            <a:xfrm>
              <a:off x="4425785"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71" name="tx71"/>
            <p:cNvSpPr/>
            <p:nvPr/>
          </p:nvSpPr>
          <p:spPr>
            <a:xfrm>
              <a:off x="1212426"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72" name="tx72"/>
            <p:cNvSpPr/>
            <p:nvPr/>
          </p:nvSpPr>
          <p:spPr>
            <a:xfrm>
              <a:off x="1480206"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73" name="tx73"/>
            <p:cNvSpPr/>
            <p:nvPr/>
          </p:nvSpPr>
          <p:spPr>
            <a:xfrm>
              <a:off x="1747986"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74" name="tx74"/>
            <p:cNvSpPr/>
            <p:nvPr/>
          </p:nvSpPr>
          <p:spPr>
            <a:xfrm>
              <a:off x="2015765"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75" name="tx75"/>
            <p:cNvSpPr/>
            <p:nvPr/>
          </p:nvSpPr>
          <p:spPr>
            <a:xfrm>
              <a:off x="2283545"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76" name="tx76"/>
            <p:cNvSpPr/>
            <p:nvPr/>
          </p:nvSpPr>
          <p:spPr>
            <a:xfrm>
              <a:off x="2551325" y="4643922"/>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77" name="tx77"/>
            <p:cNvSpPr/>
            <p:nvPr/>
          </p:nvSpPr>
          <p:spPr>
            <a:xfrm>
              <a:off x="2819105" y="4643922"/>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78" name="tx78"/>
            <p:cNvSpPr/>
            <p:nvPr/>
          </p:nvSpPr>
          <p:spPr>
            <a:xfrm>
              <a:off x="3086885"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79" name="tx79"/>
            <p:cNvSpPr/>
            <p:nvPr/>
          </p:nvSpPr>
          <p:spPr>
            <a:xfrm>
              <a:off x="3354665"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80" name="tx80"/>
            <p:cNvSpPr/>
            <p:nvPr/>
          </p:nvSpPr>
          <p:spPr>
            <a:xfrm>
              <a:off x="3622445"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81" name="tx81"/>
            <p:cNvSpPr/>
            <p:nvPr/>
          </p:nvSpPr>
          <p:spPr>
            <a:xfrm>
              <a:off x="3890225"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82" name="tx82"/>
            <p:cNvSpPr/>
            <p:nvPr/>
          </p:nvSpPr>
          <p:spPr>
            <a:xfrm>
              <a:off x="4158005" y="45333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83" name="tx83"/>
            <p:cNvSpPr/>
            <p:nvPr/>
          </p:nvSpPr>
          <p:spPr>
            <a:xfrm>
              <a:off x="4425785" y="445132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84" name="pl8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rc8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6" name="pl8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54058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736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9413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2091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769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7447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280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5480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8158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80836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3514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6191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t112"/>
            <p:cNvSpPr/>
            <p:nvPr/>
          </p:nvSpPr>
          <p:spPr>
            <a:xfrm>
              <a:off x="8594359"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8594359"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tx114"/>
            <p:cNvSpPr/>
            <p:nvPr/>
          </p:nvSpPr>
          <p:spPr>
            <a:xfrm>
              <a:off x="8619185"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115" name="tx115"/>
            <p:cNvSpPr/>
            <p:nvPr/>
          </p:nvSpPr>
          <p:spPr>
            <a:xfrm>
              <a:off x="8619185"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116" name="pl11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7" name="rc11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18" name="tx11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19" name="tx11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0" name="tx120"/>
            <p:cNvSpPr/>
            <p:nvPr/>
          </p:nvSpPr>
          <p:spPr>
            <a:xfrm rot="-5400000">
              <a:off x="10843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21" name="tx121"/>
            <p:cNvSpPr/>
            <p:nvPr/>
          </p:nvSpPr>
          <p:spPr>
            <a:xfrm rot="-5400000">
              <a:off x="13522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2" name="tx122"/>
            <p:cNvSpPr/>
            <p:nvPr/>
          </p:nvSpPr>
          <p:spPr>
            <a:xfrm rot="-5400000">
              <a:off x="16199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3" name="tx123"/>
            <p:cNvSpPr/>
            <p:nvPr/>
          </p:nvSpPr>
          <p:spPr>
            <a:xfrm rot="-5400000">
              <a:off x="18877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4" name="tx124"/>
            <p:cNvSpPr/>
            <p:nvPr/>
          </p:nvSpPr>
          <p:spPr>
            <a:xfrm rot="-5400000">
              <a:off x="21555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5" name="tx125"/>
            <p:cNvSpPr/>
            <p:nvPr/>
          </p:nvSpPr>
          <p:spPr>
            <a:xfrm rot="-5400000">
              <a:off x="24233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6" name="tx126"/>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7" name="tx127"/>
            <p:cNvSpPr/>
            <p:nvPr/>
          </p:nvSpPr>
          <p:spPr>
            <a:xfrm rot="-5400000">
              <a:off x="29588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8" name="tx128"/>
            <p:cNvSpPr/>
            <p:nvPr/>
          </p:nvSpPr>
          <p:spPr>
            <a:xfrm rot="-5400000">
              <a:off x="32266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9" name="tx129"/>
            <p:cNvSpPr/>
            <p:nvPr/>
          </p:nvSpPr>
          <p:spPr>
            <a:xfrm rot="-5400000">
              <a:off x="34944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0" name="tx130"/>
            <p:cNvSpPr/>
            <p:nvPr/>
          </p:nvSpPr>
          <p:spPr>
            <a:xfrm rot="-5400000">
              <a:off x="37621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1" name="tx131"/>
            <p:cNvSpPr/>
            <p:nvPr/>
          </p:nvSpPr>
          <p:spPr>
            <a:xfrm rot="-5400000">
              <a:off x="40300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2" name="tx132"/>
            <p:cNvSpPr/>
            <p:nvPr/>
          </p:nvSpPr>
          <p:spPr>
            <a:xfrm rot="-5400000">
              <a:off x="42977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3" name="tx133"/>
            <p:cNvSpPr/>
            <p:nvPr/>
          </p:nvSpPr>
          <p:spPr>
            <a:xfrm rot="-5400000">
              <a:off x="52777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4" name="tx134"/>
            <p:cNvSpPr/>
            <p:nvPr/>
          </p:nvSpPr>
          <p:spPr>
            <a:xfrm rot="-5400000">
              <a:off x="55456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5" name="tx135"/>
            <p:cNvSpPr/>
            <p:nvPr/>
          </p:nvSpPr>
          <p:spPr>
            <a:xfrm rot="-5400000">
              <a:off x="58133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6" name="tx136"/>
            <p:cNvSpPr/>
            <p:nvPr/>
          </p:nvSpPr>
          <p:spPr>
            <a:xfrm rot="-5400000">
              <a:off x="60811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7" name="tx137"/>
            <p:cNvSpPr/>
            <p:nvPr/>
          </p:nvSpPr>
          <p:spPr>
            <a:xfrm rot="-5400000">
              <a:off x="63489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8" name="tx138"/>
            <p:cNvSpPr/>
            <p:nvPr/>
          </p:nvSpPr>
          <p:spPr>
            <a:xfrm rot="-5400000">
              <a:off x="66167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9" name="tx139"/>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0" name="tx140"/>
            <p:cNvSpPr/>
            <p:nvPr/>
          </p:nvSpPr>
          <p:spPr>
            <a:xfrm rot="-5400000">
              <a:off x="71522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1" name="tx141"/>
            <p:cNvSpPr/>
            <p:nvPr/>
          </p:nvSpPr>
          <p:spPr>
            <a:xfrm rot="-5400000">
              <a:off x="74200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2" name="tx142"/>
            <p:cNvSpPr/>
            <p:nvPr/>
          </p:nvSpPr>
          <p:spPr>
            <a:xfrm rot="-5400000">
              <a:off x="76878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3" name="tx143"/>
            <p:cNvSpPr/>
            <p:nvPr/>
          </p:nvSpPr>
          <p:spPr>
            <a:xfrm rot="-5400000">
              <a:off x="79555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4" name="tx144"/>
            <p:cNvSpPr/>
            <p:nvPr/>
          </p:nvSpPr>
          <p:spPr>
            <a:xfrm rot="-5400000">
              <a:off x="82234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5" name="tx145"/>
            <p:cNvSpPr/>
            <p:nvPr/>
          </p:nvSpPr>
          <p:spPr>
            <a:xfrm rot="-5400000">
              <a:off x="84911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7" name="tx14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8" name="tx14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9" name="tx14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0" name="tx15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1" name="tx15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2" name="tx15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4" name="pl15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5" name="tx15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6" name="tx15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7" name="tx157"/>
            <p:cNvSpPr/>
            <p:nvPr/>
          </p:nvSpPr>
          <p:spPr>
            <a:xfrm>
              <a:off x="757200" y="1330710"/>
              <a:ext cx="5422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Bulgaria, 2013-2025</a:t>
              </a:r>
            </a:p>
          </p:txBody>
        </p:sp>
        <p:sp>
          <p:nvSpPr>
            <p:cNvPr id="158" name="tx15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Bulgaria was 2013.
In 2025, first dose (HPV1) programme coverage among girls was 14%. In 2025, last dose (HPVc) programme coverage among girls was 9%.</a:t>
            </a:r>
          </a:p>
        </p:txBody>
      </p:sp>
      <p:sp>
        <p:nvSpPr>
          <p:cNvPr id="1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9% and coverage among boys stood at 0%.</a:t>
            </a:r>
          </a:p>
        </p:txBody>
      </p:sp>
      <p:grpSp xmlns:pic="http://schemas.openxmlformats.org/drawingml/2006/picture">
        <p:nvGrpSpPr>
          <p:cNvPr id="162" name=""/>
          <p:cNvGrpSpPr/>
          <p:nvPr/>
        </p:nvGrpSpPr>
        <p:grpSpPr>
          <a:xfrm>
            <a:off x="292608" y="1005840"/>
            <a:ext cx="8595360" cy="28575"/>
            <a:chOff x="292608" y="1005840"/>
            <a:chExt cx="8595360" cy="28575"/>
          </a:xfrm>
        </p:grpSpPr>
        <p:sp>
          <p:nvSpPr>
            <p:cNvPr id="16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25853"/>
              <a:ext cx="6481656" cy="240750"/>
            </a:xfrm>
            <a:custGeom>
              <a:avLst/>
              <a:pathLst>
                <a:path w="6481656" h="240750">
                  <a:moveTo>
                    <a:pt x="0" y="90281"/>
                  </a:moveTo>
                  <a:lnTo>
                    <a:pt x="259266" y="60187"/>
                  </a:lnTo>
                  <a:lnTo>
                    <a:pt x="518532" y="90281"/>
                  </a:lnTo>
                  <a:lnTo>
                    <a:pt x="777798" y="0"/>
                  </a:lnTo>
                  <a:lnTo>
                    <a:pt x="1037065" y="30093"/>
                  </a:lnTo>
                  <a:lnTo>
                    <a:pt x="1296331" y="0"/>
                  </a:lnTo>
                  <a:lnTo>
                    <a:pt x="1555597" y="30093"/>
                  </a:lnTo>
                  <a:lnTo>
                    <a:pt x="1814863" y="30093"/>
                  </a:lnTo>
                  <a:lnTo>
                    <a:pt x="2074130" y="30093"/>
                  </a:lnTo>
                  <a:lnTo>
                    <a:pt x="2333396" y="60187"/>
                  </a:lnTo>
                  <a:lnTo>
                    <a:pt x="2592662" y="60187"/>
                  </a:lnTo>
                  <a:lnTo>
                    <a:pt x="2851928" y="30093"/>
                  </a:lnTo>
                  <a:lnTo>
                    <a:pt x="3111195" y="30093"/>
                  </a:lnTo>
                  <a:lnTo>
                    <a:pt x="3370461" y="30093"/>
                  </a:lnTo>
                  <a:lnTo>
                    <a:pt x="3629727" y="240750"/>
                  </a:lnTo>
                  <a:lnTo>
                    <a:pt x="3888994" y="150469"/>
                  </a:lnTo>
                  <a:lnTo>
                    <a:pt x="4148260" y="120375"/>
                  </a:lnTo>
                  <a:lnTo>
                    <a:pt x="4407526" y="120375"/>
                  </a:lnTo>
                  <a:lnTo>
                    <a:pt x="4666792" y="120375"/>
                  </a:lnTo>
                  <a:lnTo>
                    <a:pt x="4926059" y="90281"/>
                  </a:lnTo>
                  <a:lnTo>
                    <a:pt x="5185325" y="150469"/>
                  </a:lnTo>
                  <a:lnTo>
                    <a:pt x="5444591" y="210657"/>
                  </a:lnTo>
                  <a:lnTo>
                    <a:pt x="5703857" y="150469"/>
                  </a:lnTo>
                  <a:lnTo>
                    <a:pt x="5963124" y="120375"/>
                  </a:lnTo>
                  <a:lnTo>
                    <a:pt x="6222390" y="60187"/>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1439019" y="2225853"/>
              <a:ext cx="6481656" cy="511595"/>
            </a:xfrm>
            <a:custGeom>
              <a:avLst/>
              <a:pathLst>
                <a:path w="6481656" h="511595">
                  <a:moveTo>
                    <a:pt x="0" y="391220"/>
                  </a:moveTo>
                  <a:lnTo>
                    <a:pt x="259266" y="331032"/>
                  </a:lnTo>
                  <a:lnTo>
                    <a:pt x="518532" y="511595"/>
                  </a:lnTo>
                  <a:lnTo>
                    <a:pt x="777798" y="210657"/>
                  </a:lnTo>
                  <a:lnTo>
                    <a:pt x="1037065" y="150469"/>
                  </a:lnTo>
                  <a:lnTo>
                    <a:pt x="1296331" y="120375"/>
                  </a:lnTo>
                  <a:lnTo>
                    <a:pt x="1555597" y="90281"/>
                  </a:lnTo>
                  <a:lnTo>
                    <a:pt x="1814863" y="60187"/>
                  </a:lnTo>
                  <a:lnTo>
                    <a:pt x="2074130" y="60187"/>
                  </a:lnTo>
                  <a:lnTo>
                    <a:pt x="2333396" y="90281"/>
                  </a:lnTo>
                  <a:lnTo>
                    <a:pt x="2592662" y="0"/>
                  </a:lnTo>
                  <a:lnTo>
                    <a:pt x="2851928" y="60187"/>
                  </a:lnTo>
                  <a:lnTo>
                    <a:pt x="3111195" y="60187"/>
                  </a:lnTo>
                  <a:lnTo>
                    <a:pt x="3370461" y="60187"/>
                  </a:lnTo>
                  <a:lnTo>
                    <a:pt x="3629727" y="210657"/>
                  </a:lnTo>
                  <a:lnTo>
                    <a:pt x="3888994" y="270844"/>
                  </a:lnTo>
                  <a:lnTo>
                    <a:pt x="4148260" y="240750"/>
                  </a:lnTo>
                  <a:lnTo>
                    <a:pt x="4407526" y="120375"/>
                  </a:lnTo>
                  <a:lnTo>
                    <a:pt x="4666792" y="270844"/>
                  </a:lnTo>
                  <a:lnTo>
                    <a:pt x="4926059" y="30093"/>
                  </a:lnTo>
                  <a:lnTo>
                    <a:pt x="5185325" y="361126"/>
                  </a:lnTo>
                  <a:lnTo>
                    <a:pt x="5444591" y="300938"/>
                  </a:lnTo>
                  <a:lnTo>
                    <a:pt x="5703857" y="270844"/>
                  </a:lnTo>
                  <a:lnTo>
                    <a:pt x="5963124" y="270844"/>
                  </a:lnTo>
                  <a:lnTo>
                    <a:pt x="6222390" y="150469"/>
                  </a:lnTo>
                  <a:lnTo>
                    <a:pt x="6481656" y="421314"/>
                  </a:lnTo>
                </a:path>
              </a:pathLst>
            </a:custGeom>
            <a:ln w="27101" cap="flat">
              <a:solidFill>
                <a:srgbClr val="7CAE00">
                  <a:alpha val="100000"/>
                </a:srgbClr>
              </a:solidFill>
              <a:prstDash val="solid"/>
              <a:round/>
            </a:ln>
          </p:spPr>
          <p:txBody>
            <a:bodyPr/>
            <a:lstStyle/>
            <a:p/>
          </p:txBody>
        </p:sp>
        <p:sp>
          <p:nvSpPr>
            <p:cNvPr id="29" name="pl29"/>
            <p:cNvSpPr/>
            <p:nvPr/>
          </p:nvSpPr>
          <p:spPr>
            <a:xfrm>
              <a:off x="4031682" y="2286040"/>
              <a:ext cx="3888994" cy="752346"/>
            </a:xfrm>
            <a:custGeom>
              <a:avLst/>
              <a:pathLst>
                <a:path w="3888994" h="752346">
                  <a:moveTo>
                    <a:pt x="0" y="752346"/>
                  </a:moveTo>
                  <a:lnTo>
                    <a:pt x="259266" y="0"/>
                  </a:lnTo>
                  <a:lnTo>
                    <a:pt x="518532" y="0"/>
                  </a:lnTo>
                  <a:lnTo>
                    <a:pt x="777798" y="0"/>
                  </a:lnTo>
                  <a:lnTo>
                    <a:pt x="1037065" y="60187"/>
                  </a:lnTo>
                  <a:lnTo>
                    <a:pt x="1296331" y="120375"/>
                  </a:lnTo>
                  <a:lnTo>
                    <a:pt x="1555597" y="120375"/>
                  </a:lnTo>
                  <a:lnTo>
                    <a:pt x="1814863" y="90281"/>
                  </a:lnTo>
                  <a:lnTo>
                    <a:pt x="2074130" y="150469"/>
                  </a:lnTo>
                  <a:lnTo>
                    <a:pt x="2333396" y="180563"/>
                  </a:lnTo>
                  <a:lnTo>
                    <a:pt x="2592662" y="270844"/>
                  </a:lnTo>
                  <a:lnTo>
                    <a:pt x="2851928" y="240750"/>
                  </a:lnTo>
                  <a:lnTo>
                    <a:pt x="3111195" y="210657"/>
                  </a:lnTo>
                  <a:lnTo>
                    <a:pt x="3370461" y="210657"/>
                  </a:lnTo>
                  <a:lnTo>
                    <a:pt x="3629727" y="90281"/>
                  </a:lnTo>
                  <a:lnTo>
                    <a:pt x="3888994" y="240750"/>
                  </a:lnTo>
                </a:path>
              </a:pathLst>
            </a:custGeom>
            <a:ln w="27101" cap="flat">
              <a:solidFill>
                <a:srgbClr val="00BFC4">
                  <a:alpha val="100000"/>
                </a:srgbClr>
              </a:solidFill>
              <a:prstDash val="solid"/>
              <a:round/>
            </a:ln>
          </p:spPr>
          <p:txBody>
            <a:bodyPr/>
            <a:lstStyle/>
            <a:p/>
          </p:txBody>
        </p:sp>
        <p:sp>
          <p:nvSpPr>
            <p:cNvPr id="30" name="pl30"/>
            <p:cNvSpPr/>
            <p:nvPr/>
          </p:nvSpPr>
          <p:spPr>
            <a:xfrm>
              <a:off x="4809480" y="4482893"/>
              <a:ext cx="3111195" cy="571783"/>
            </a:xfrm>
            <a:custGeom>
              <a:avLst/>
              <a:pathLst>
                <a:path w="3111195" h="571783">
                  <a:moveTo>
                    <a:pt x="0" y="0"/>
                  </a:moveTo>
                  <a:lnTo>
                    <a:pt x="259266" y="210657"/>
                  </a:lnTo>
                  <a:lnTo>
                    <a:pt x="518532" y="511595"/>
                  </a:lnTo>
                  <a:lnTo>
                    <a:pt x="777798" y="541689"/>
                  </a:lnTo>
                  <a:lnTo>
                    <a:pt x="1037065" y="541689"/>
                  </a:lnTo>
                  <a:lnTo>
                    <a:pt x="1296331" y="481501"/>
                  </a:lnTo>
                  <a:lnTo>
                    <a:pt x="1555597" y="511595"/>
                  </a:lnTo>
                  <a:lnTo>
                    <a:pt x="1814863" y="571783"/>
                  </a:lnTo>
                  <a:lnTo>
                    <a:pt x="2074130" y="571783"/>
                  </a:lnTo>
                  <a:lnTo>
                    <a:pt x="2333396" y="541689"/>
                  </a:lnTo>
                  <a:lnTo>
                    <a:pt x="2592662" y="511595"/>
                  </a:lnTo>
                  <a:lnTo>
                    <a:pt x="2851928" y="361126"/>
                  </a:lnTo>
                  <a:lnTo>
                    <a:pt x="3111195" y="361126"/>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078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6087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88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8056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777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5786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300001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771104" y="44445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948" y="2279481"/>
              <a:ext cx="242993" cy="62557"/>
            </a:xfrm>
            <a:custGeom>
              <a:avLst/>
              <a:pathLst>
                <a:path w="242993" h="62557">
                  <a:moveTo>
                    <a:pt x="242993" y="0"/>
                  </a:moveTo>
                  <a:lnTo>
                    <a:pt x="0" y="62557"/>
                  </a:lnTo>
                </a:path>
              </a:pathLst>
            </a:custGeom>
          </p:spPr>
          <p:txBody>
            <a:bodyPr/>
            <a:lstStyle/>
            <a:p/>
          </p:txBody>
        </p:sp>
        <p:sp>
          <p:nvSpPr>
            <p:cNvPr id="41" name="pl41"/>
            <p:cNvSpPr/>
            <p:nvPr/>
          </p:nvSpPr>
          <p:spPr>
            <a:xfrm>
              <a:off x="7939994" y="2527217"/>
              <a:ext cx="239947" cy="5292"/>
            </a:xfrm>
            <a:custGeom>
              <a:avLst/>
              <a:pathLst>
                <a:path w="239947" h="5292">
                  <a:moveTo>
                    <a:pt x="239947" y="5292"/>
                  </a:moveTo>
                  <a:lnTo>
                    <a:pt x="0" y="0"/>
                  </a:lnTo>
                </a:path>
              </a:pathLst>
            </a:custGeom>
          </p:spPr>
          <p:txBody>
            <a:bodyPr/>
            <a:lstStyle/>
            <a:p/>
          </p:txBody>
        </p:sp>
        <p:sp>
          <p:nvSpPr>
            <p:cNvPr id="42" name="pl42"/>
            <p:cNvSpPr/>
            <p:nvPr/>
          </p:nvSpPr>
          <p:spPr>
            <a:xfrm>
              <a:off x="7932949" y="2653153"/>
              <a:ext cx="246993" cy="120474"/>
            </a:xfrm>
            <a:custGeom>
              <a:avLst/>
              <a:pathLst>
                <a:path w="246993" h="120474">
                  <a:moveTo>
                    <a:pt x="246993" y="120474"/>
                  </a:moveTo>
                  <a:lnTo>
                    <a:pt x="0" y="0"/>
                  </a:lnTo>
                </a:path>
              </a:pathLst>
            </a:custGeom>
          </p:spPr>
          <p:txBody>
            <a:bodyPr/>
            <a:lstStyle/>
            <a:p/>
          </p:txBody>
        </p:sp>
        <p:sp>
          <p:nvSpPr>
            <p:cNvPr id="43" name="pl43"/>
            <p:cNvSpPr/>
            <p:nvPr/>
          </p:nvSpPr>
          <p:spPr>
            <a:xfrm>
              <a:off x="7940023" y="4844019"/>
              <a:ext cx="239918" cy="1"/>
            </a:xfrm>
            <a:custGeom>
              <a:avLst/>
              <a:pathLst>
                <a:path w="239918" h="1">
                  <a:moveTo>
                    <a:pt x="239918" y="1"/>
                  </a:moveTo>
                  <a:lnTo>
                    <a:pt x="0" y="0"/>
                  </a:lnTo>
                </a:path>
              </a:pathLst>
            </a:custGeom>
          </p:spPr>
          <p:txBody>
            <a:bodyPr/>
            <a:lstStyle/>
            <a:p/>
          </p:txBody>
        </p:sp>
        <p:sp>
          <p:nvSpPr>
            <p:cNvPr id="44" name="pg44"/>
            <p:cNvSpPr/>
            <p:nvPr/>
          </p:nvSpPr>
          <p:spPr>
            <a:xfrm>
              <a:off x="8111362" y="216807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089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6" name="pg46"/>
            <p:cNvSpPr/>
            <p:nvPr/>
          </p:nvSpPr>
          <p:spPr>
            <a:xfrm>
              <a:off x="8111362" y="244153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8237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86%</a:t>
              </a:r>
            </a:p>
          </p:txBody>
        </p:sp>
        <p:sp>
          <p:nvSpPr>
            <p:cNvPr id="48" name="pg48"/>
            <p:cNvSpPr/>
            <p:nvPr/>
          </p:nvSpPr>
          <p:spPr>
            <a:xfrm>
              <a:off x="8111362" y="27141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550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82%</a:t>
              </a:r>
            </a:p>
          </p:txBody>
        </p:sp>
        <p:sp>
          <p:nvSpPr>
            <p:cNvPr id="50" name="pg50"/>
            <p:cNvSpPr/>
            <p:nvPr/>
          </p:nvSpPr>
          <p:spPr>
            <a:xfrm>
              <a:off x="8111362" y="4753035"/>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793876"/>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a:t>
              </a:r>
            </a:p>
          </p:txBody>
        </p:sp>
        <p:sp>
          <p:nvSpPr>
            <p:cNvPr id="52" name="pg52"/>
            <p:cNvSpPr/>
            <p:nvPr/>
          </p:nvSpPr>
          <p:spPr>
            <a:xfrm>
              <a:off x="1502605" y="215317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325" y="219692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4" name="pg54"/>
            <p:cNvSpPr/>
            <p:nvPr/>
          </p:nvSpPr>
          <p:spPr>
            <a:xfrm>
              <a:off x="1141254" y="25988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6974" y="2642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83</a:t>
              </a:r>
            </a:p>
          </p:txBody>
        </p:sp>
        <p:sp>
          <p:nvSpPr>
            <p:cNvPr id="56" name="pg56"/>
            <p:cNvSpPr/>
            <p:nvPr/>
          </p:nvSpPr>
          <p:spPr>
            <a:xfrm>
              <a:off x="4095182" y="28760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0902" y="291980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69</a:t>
              </a:r>
            </a:p>
          </p:txBody>
        </p:sp>
        <p:sp>
          <p:nvSpPr>
            <p:cNvPr id="58" name="pg58"/>
            <p:cNvSpPr/>
            <p:nvPr/>
          </p:nvSpPr>
          <p:spPr>
            <a:xfrm>
              <a:off x="4513557" y="44639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559277" y="450933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84160" y="1694368"/>
              <a:ext cx="15099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Bulgaria,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Bulgaria has all 4 of the  SDG vaccines.
In 2025, Bulgaria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Bulgaria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96% in 2024 to 97% in 2025.
• DTP3 coverage declined 2 percentage points from 94% in 2024 to 92% in 2025.
• There were there were approximately the same number of zero-dose children in 2025. This leaves 2,000 children without vaccination, vulnerable to vaccine-preventable diseases and a further 3,000 with incomplete protection.
• Bulgaria accounted for 0.5% of zero-dose children in Europe and Central Asia (ECAR) and &lt;0.1% of zero-dose children globally.
• MCV1 coverage declined 6 percentage points from 94% in 2024 to 88% in 2025. There were 7,000 children who missed out on the first measles vaccination.
• MCV2 coverage declined 9 percentage points from 91% in 2024 to 82% in 2025.
• Last dose coverage of HPV vaccination (HPVc) among girls remained constant at 9%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10-24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20-32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Bulgaria,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Bulgaria.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4" name="rc134"/>
            <p:cNvSpPr/>
            <p:nvPr/>
          </p:nvSpPr>
          <p:spPr>
            <a:xfrm>
              <a:off x="4066468"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4377521"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573"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5310677"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9" name="rc139"/>
            <p:cNvSpPr/>
            <p:nvPr/>
          </p:nvSpPr>
          <p:spPr>
            <a:xfrm>
              <a:off x="5621730"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5621730"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1" name="rc151"/>
            <p:cNvSpPr/>
            <p:nvPr/>
          </p:nvSpPr>
          <p:spPr>
            <a:xfrm>
              <a:off x="5932782"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6243834"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6554887"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6865939"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7176991"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6" name="rc156"/>
            <p:cNvSpPr/>
            <p:nvPr/>
          </p:nvSpPr>
          <p:spPr>
            <a:xfrm>
              <a:off x="7488044"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7799096"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8110148"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21201"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8732253"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7488044"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7799096" y="429859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3" name="rc163"/>
            <p:cNvSpPr/>
            <p:nvPr/>
          </p:nvSpPr>
          <p:spPr>
            <a:xfrm>
              <a:off x="8110148"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8421201" y="429859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8732253"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6" name="rc166"/>
            <p:cNvSpPr/>
            <p:nvPr/>
          </p:nvSpPr>
          <p:spPr>
            <a:xfrm>
              <a:off x="955945"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1266997"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1578050"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1889102"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2200154"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251120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282225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313331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344436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3755416"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4066468"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4377521"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4688573"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9" name="rc179"/>
            <p:cNvSpPr/>
            <p:nvPr/>
          </p:nvSpPr>
          <p:spPr>
            <a:xfrm>
              <a:off x="4999625"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5310677"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30"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5932782"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3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6554887"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686593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7176991"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7488044"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8" name="rc188"/>
            <p:cNvSpPr/>
            <p:nvPr/>
          </p:nvSpPr>
          <p:spPr>
            <a:xfrm>
              <a:off x="7799096"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8110148"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8421201"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8732253"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2" name="rc192"/>
            <p:cNvSpPr/>
            <p:nvPr/>
          </p:nvSpPr>
          <p:spPr>
            <a:xfrm>
              <a:off x="955945" y="508167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3" name="rc193"/>
            <p:cNvSpPr/>
            <p:nvPr/>
          </p:nvSpPr>
          <p:spPr>
            <a:xfrm>
              <a:off x="1266997"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4" name="rc194"/>
            <p:cNvSpPr/>
            <p:nvPr/>
          </p:nvSpPr>
          <p:spPr>
            <a:xfrm>
              <a:off x="1578050"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5" name="rc195"/>
            <p:cNvSpPr/>
            <p:nvPr/>
          </p:nvSpPr>
          <p:spPr>
            <a:xfrm>
              <a:off x="1889102"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6" name="rc196"/>
            <p:cNvSpPr/>
            <p:nvPr/>
          </p:nvSpPr>
          <p:spPr>
            <a:xfrm>
              <a:off x="2200154"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2511207"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8" name="rc198"/>
            <p:cNvSpPr/>
            <p:nvPr/>
          </p:nvSpPr>
          <p:spPr>
            <a:xfrm>
              <a:off x="2822259"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3133311"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344436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3755416"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4066468"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508167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4066468" y="351551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9" name="rc219"/>
            <p:cNvSpPr/>
            <p:nvPr/>
          </p:nvSpPr>
          <p:spPr>
            <a:xfrm>
              <a:off x="4377521"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4688573"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1" name="rc221"/>
            <p:cNvSpPr/>
            <p:nvPr/>
          </p:nvSpPr>
          <p:spPr>
            <a:xfrm>
              <a:off x="4999625"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2" name="rc222"/>
            <p:cNvSpPr/>
            <p:nvPr/>
          </p:nvSpPr>
          <p:spPr>
            <a:xfrm>
              <a:off x="5310677"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5621730"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4" name="rc224"/>
            <p:cNvSpPr/>
            <p:nvPr/>
          </p:nvSpPr>
          <p:spPr>
            <a:xfrm>
              <a:off x="5932782"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5" name="rc225"/>
            <p:cNvSpPr/>
            <p:nvPr/>
          </p:nvSpPr>
          <p:spPr>
            <a:xfrm>
              <a:off x="6243834"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6554887"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39"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7176991"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4"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0" name="rc230"/>
            <p:cNvSpPr/>
            <p:nvPr/>
          </p:nvSpPr>
          <p:spPr>
            <a:xfrm>
              <a:off x="7799096"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1" name="rc231"/>
            <p:cNvSpPr/>
            <p:nvPr/>
          </p:nvSpPr>
          <p:spPr>
            <a:xfrm>
              <a:off x="8110148"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2" name="rc232"/>
            <p:cNvSpPr/>
            <p:nvPr/>
          </p:nvSpPr>
          <p:spPr>
            <a:xfrm>
              <a:off x="8421201"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3" name="rc233"/>
            <p:cNvSpPr/>
            <p:nvPr/>
          </p:nvSpPr>
          <p:spPr>
            <a:xfrm>
              <a:off x="8732253"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4" name="rc234"/>
            <p:cNvSpPr/>
            <p:nvPr/>
          </p:nvSpPr>
          <p:spPr>
            <a:xfrm>
              <a:off x="955945"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5" name="rc235"/>
            <p:cNvSpPr/>
            <p:nvPr/>
          </p:nvSpPr>
          <p:spPr>
            <a:xfrm>
              <a:off x="1266997"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6" name="rc236"/>
            <p:cNvSpPr/>
            <p:nvPr/>
          </p:nvSpPr>
          <p:spPr>
            <a:xfrm>
              <a:off x="1578050"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7" name="rc237"/>
            <p:cNvSpPr/>
            <p:nvPr/>
          </p:nvSpPr>
          <p:spPr>
            <a:xfrm>
              <a:off x="1889102"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8" name="rc238"/>
            <p:cNvSpPr/>
            <p:nvPr/>
          </p:nvSpPr>
          <p:spPr>
            <a:xfrm>
              <a:off x="2200154"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251120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0" name="rc240"/>
            <p:cNvSpPr/>
            <p:nvPr/>
          </p:nvSpPr>
          <p:spPr>
            <a:xfrm>
              <a:off x="282225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313331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2" name="rc242"/>
            <p:cNvSpPr/>
            <p:nvPr/>
          </p:nvSpPr>
          <p:spPr>
            <a:xfrm>
              <a:off x="344436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3755416"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4066468"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5" name="rc245"/>
            <p:cNvSpPr/>
            <p:nvPr/>
          </p:nvSpPr>
          <p:spPr>
            <a:xfrm>
              <a:off x="4377521"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4688573"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7" name="rc247"/>
            <p:cNvSpPr/>
            <p:nvPr/>
          </p:nvSpPr>
          <p:spPr>
            <a:xfrm>
              <a:off x="4999625"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8" name="rc248"/>
            <p:cNvSpPr/>
            <p:nvPr/>
          </p:nvSpPr>
          <p:spPr>
            <a:xfrm>
              <a:off x="5310677"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9" name="rc249"/>
            <p:cNvSpPr/>
            <p:nvPr/>
          </p:nvSpPr>
          <p:spPr>
            <a:xfrm>
              <a:off x="5621730"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0" name="rc250"/>
            <p:cNvSpPr/>
            <p:nvPr/>
          </p:nvSpPr>
          <p:spPr>
            <a:xfrm>
              <a:off x="5932782"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1" name="rc251"/>
            <p:cNvSpPr/>
            <p:nvPr/>
          </p:nvSpPr>
          <p:spPr>
            <a:xfrm>
              <a:off x="624383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2" name="rc252"/>
            <p:cNvSpPr/>
            <p:nvPr/>
          </p:nvSpPr>
          <p:spPr>
            <a:xfrm>
              <a:off x="6554887"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3" name="rc253"/>
            <p:cNvSpPr/>
            <p:nvPr/>
          </p:nvSpPr>
          <p:spPr>
            <a:xfrm>
              <a:off x="686593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4" name="rc254"/>
            <p:cNvSpPr/>
            <p:nvPr/>
          </p:nvSpPr>
          <p:spPr>
            <a:xfrm>
              <a:off x="7176991"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44"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6" name="rc256"/>
            <p:cNvSpPr/>
            <p:nvPr/>
          </p:nvSpPr>
          <p:spPr>
            <a:xfrm>
              <a:off x="7799096"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rc257"/>
            <p:cNvSpPr/>
            <p:nvPr/>
          </p:nvSpPr>
          <p:spPr>
            <a:xfrm>
              <a:off x="8110148"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8" name="rc258"/>
            <p:cNvSpPr/>
            <p:nvPr/>
          </p:nvSpPr>
          <p:spPr>
            <a:xfrm>
              <a:off x="8421201"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9" name="rc259"/>
            <p:cNvSpPr/>
            <p:nvPr/>
          </p:nvSpPr>
          <p:spPr>
            <a:xfrm>
              <a:off x="8732253"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0" name="rc260"/>
            <p:cNvSpPr/>
            <p:nvPr/>
          </p:nvSpPr>
          <p:spPr>
            <a:xfrm>
              <a:off x="6554887" y="3776538"/>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61" name="rc261"/>
            <p:cNvSpPr/>
            <p:nvPr/>
          </p:nvSpPr>
          <p:spPr>
            <a:xfrm>
              <a:off x="6865939" y="3776538"/>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2" name="rc262"/>
            <p:cNvSpPr/>
            <p:nvPr/>
          </p:nvSpPr>
          <p:spPr>
            <a:xfrm>
              <a:off x="7176991" y="3776538"/>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44" y="3776538"/>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4" name="rc264"/>
            <p:cNvSpPr/>
            <p:nvPr/>
          </p:nvSpPr>
          <p:spPr>
            <a:xfrm>
              <a:off x="7799096" y="377653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5" name="rc265"/>
            <p:cNvSpPr/>
            <p:nvPr/>
          </p:nvSpPr>
          <p:spPr>
            <a:xfrm>
              <a:off x="8110148" y="3776538"/>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6" name="rc266"/>
            <p:cNvSpPr/>
            <p:nvPr/>
          </p:nvSpPr>
          <p:spPr>
            <a:xfrm>
              <a:off x="8421201" y="377653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7" name="rc267"/>
            <p:cNvSpPr/>
            <p:nvPr/>
          </p:nvSpPr>
          <p:spPr>
            <a:xfrm>
              <a:off x="8732253" y="3776538"/>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8" name="rc268"/>
            <p:cNvSpPr/>
            <p:nvPr/>
          </p:nvSpPr>
          <p:spPr>
            <a:xfrm>
              <a:off x="4999625" y="5342698"/>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69" name="rc269"/>
            <p:cNvSpPr/>
            <p:nvPr/>
          </p:nvSpPr>
          <p:spPr>
            <a:xfrm>
              <a:off x="5310677" y="5342698"/>
              <a:ext cx="311052" cy="26102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70" name="rc270"/>
            <p:cNvSpPr/>
            <p:nvPr/>
          </p:nvSpPr>
          <p:spPr>
            <a:xfrm>
              <a:off x="5621730" y="5342698"/>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71" name="rc271"/>
            <p:cNvSpPr/>
            <p:nvPr/>
          </p:nvSpPr>
          <p:spPr>
            <a:xfrm>
              <a:off x="5932782" y="5342698"/>
              <a:ext cx="311052" cy="26102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72" name="rc272"/>
            <p:cNvSpPr/>
            <p:nvPr/>
          </p:nvSpPr>
          <p:spPr>
            <a:xfrm>
              <a:off x="6243834" y="5342698"/>
              <a:ext cx="311052" cy="26102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73" name="rc273"/>
            <p:cNvSpPr/>
            <p:nvPr/>
          </p:nvSpPr>
          <p:spPr>
            <a:xfrm>
              <a:off x="6554887" y="5342698"/>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4" name="rc274"/>
            <p:cNvSpPr/>
            <p:nvPr/>
          </p:nvSpPr>
          <p:spPr>
            <a:xfrm>
              <a:off x="6865939" y="5342698"/>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75" name="rc275"/>
            <p:cNvSpPr/>
            <p:nvPr/>
          </p:nvSpPr>
          <p:spPr>
            <a:xfrm>
              <a:off x="7176991" y="5342698"/>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76" name="rc276"/>
            <p:cNvSpPr/>
            <p:nvPr/>
          </p:nvSpPr>
          <p:spPr>
            <a:xfrm>
              <a:off x="7488044" y="5342698"/>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096" y="5342698"/>
              <a:ext cx="311052" cy="26102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78" name="rc278"/>
            <p:cNvSpPr/>
            <p:nvPr/>
          </p:nvSpPr>
          <p:spPr>
            <a:xfrm>
              <a:off x="8110148" y="5342698"/>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79" name="rc279"/>
            <p:cNvSpPr/>
            <p:nvPr/>
          </p:nvSpPr>
          <p:spPr>
            <a:xfrm>
              <a:off x="8421201" y="5342698"/>
              <a:ext cx="311052"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80" name="rc280"/>
            <p:cNvSpPr/>
            <p:nvPr/>
          </p:nvSpPr>
          <p:spPr>
            <a:xfrm>
              <a:off x="8732253" y="5342698"/>
              <a:ext cx="311052"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81" name="tx281"/>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7" name="tx307"/>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538482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2" name="tx322"/>
            <p:cNvSpPr/>
            <p:nvPr/>
          </p:nvSpPr>
          <p:spPr>
            <a:xfrm>
              <a:off x="5695873"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9" name="tx329"/>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105118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4" name="tx334"/>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5" name="tx335"/>
            <p:cNvSpPr/>
            <p:nvPr/>
          </p:nvSpPr>
          <p:spPr>
            <a:xfrm>
              <a:off x="1673286"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4" name="tx344"/>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7" name="tx347"/>
            <p:cNvSpPr/>
            <p:nvPr/>
          </p:nvSpPr>
          <p:spPr>
            <a:xfrm>
              <a:off x="538482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8" name="tx348"/>
            <p:cNvSpPr/>
            <p:nvPr/>
          </p:nvSpPr>
          <p:spPr>
            <a:xfrm>
              <a:off x="5695873"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2" name="tx352"/>
            <p:cNvSpPr/>
            <p:nvPr/>
          </p:nvSpPr>
          <p:spPr>
            <a:xfrm>
              <a:off x="6961175"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3" name="tx353"/>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4" name="tx354"/>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6" name="tx356"/>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7" name="tx357"/>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8" name="tx358"/>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0" name="tx360"/>
            <p:cNvSpPr/>
            <p:nvPr/>
          </p:nvSpPr>
          <p:spPr>
            <a:xfrm>
              <a:off x="1362234"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1" name="tx361"/>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2" name="tx362"/>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9" name="tx369"/>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4" name="tx374"/>
            <p:cNvSpPr/>
            <p:nvPr/>
          </p:nvSpPr>
          <p:spPr>
            <a:xfrm>
              <a:off x="5695873"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5" name="tx375"/>
            <p:cNvSpPr/>
            <p:nvPr/>
          </p:nvSpPr>
          <p:spPr>
            <a:xfrm>
              <a:off x="6006925"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6" name="tx376"/>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7" name="tx377"/>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696117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2" name="tx382"/>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3" name="tx383"/>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4" name="tx384"/>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5" name="tx385"/>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4" name="tx394"/>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5384820"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0" name="tx400"/>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6006925"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3" name="tx403"/>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4" name="tx404"/>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7" name="tx407"/>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9" name="tx409"/>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1" name="tx411"/>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2" name="tx412"/>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3" name="tx413"/>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4" name="tx414"/>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5384820"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6" name="tx416"/>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7" name="tx417"/>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9" name="tx419"/>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2" name="tx422"/>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3" name="tx423"/>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4" name="tx424"/>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6" name="tx426"/>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7" name="tx427"/>
            <p:cNvSpPr/>
            <p:nvPr/>
          </p:nvSpPr>
          <p:spPr>
            <a:xfrm>
              <a:off x="5695873" y="412657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8" name="tx428"/>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1" name="tx431"/>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3" name="tx433"/>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6" name="tx436"/>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8" name="tx438"/>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9" name="tx439"/>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0" name="tx440"/>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1" name="tx441"/>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4" name="tx444"/>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6" name="tx446"/>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7" name="tx447"/>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8" name="tx448"/>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0" name="tx450"/>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2" name="tx452"/>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4" name="tx454"/>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5" name="tx455"/>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6" name="tx456"/>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7" name="tx457"/>
            <p:cNvSpPr/>
            <p:nvPr/>
          </p:nvSpPr>
          <p:spPr>
            <a:xfrm>
              <a:off x="5405914"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8" name="tx458"/>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9" name="tx459"/>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0" name="tx460"/>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6650123"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4" name="tx464"/>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5" name="tx465"/>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6" name="tx466"/>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7" name="tx467"/>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8" name="tx468"/>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9" name="tx469"/>
            <p:cNvSpPr/>
            <p:nvPr/>
          </p:nvSpPr>
          <p:spPr>
            <a:xfrm>
              <a:off x="105118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0" name="tx470"/>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1" name="tx471"/>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2" name="tx472"/>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3" name="tx473"/>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4" name="tx474"/>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5" name="tx475"/>
            <p:cNvSpPr/>
            <p:nvPr/>
          </p:nvSpPr>
          <p:spPr>
            <a:xfrm>
              <a:off x="291749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7" name="tx477"/>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8" name="tx478"/>
            <p:cNvSpPr/>
            <p:nvPr/>
          </p:nvSpPr>
          <p:spPr>
            <a:xfrm>
              <a:off x="385065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9" name="tx479"/>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0" name="tx480"/>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3" name="tx483"/>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4" name="tx484"/>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5" name="tx485"/>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6" name="tx486"/>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7" name="tx487"/>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8" name="tx488"/>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9" name="tx489"/>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0" name="tx490"/>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1" name="tx491"/>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2" name="tx492"/>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3" name="tx493"/>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4" name="tx494"/>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5" name="tx495"/>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96" name="tx496"/>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7" name="tx497"/>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8" name="tx498"/>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9" name="tx499"/>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0" name="tx500"/>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1" name="tx501"/>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2" name="tx502"/>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3" name="tx503"/>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4" name="tx504"/>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5" name="tx505"/>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6" name="tx506"/>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7" name="tx507"/>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8" name="tx508"/>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9" name="tx509"/>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0" name="tx510"/>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1" name="tx511"/>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2" name="tx512"/>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3" name="tx513"/>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4" name="tx514"/>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5" name="tx515"/>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6" name="tx516"/>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7" name="tx517"/>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8" name="tx518"/>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9" name="tx519"/>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0" name="tx520"/>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1" name="tx521"/>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2" name="tx522"/>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3" name="tx523"/>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4" name="tx524"/>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5" name="tx525"/>
            <p:cNvSpPr/>
            <p:nvPr/>
          </p:nvSpPr>
          <p:spPr>
            <a:xfrm>
              <a:off x="5405914"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6" name="tx526"/>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7" name="tx527"/>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8" name="tx528"/>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9" name="tx529"/>
            <p:cNvSpPr/>
            <p:nvPr/>
          </p:nvSpPr>
          <p:spPr>
            <a:xfrm>
              <a:off x="6650123"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0" name="tx530"/>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1" name="tx531"/>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2" name="tx532"/>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3" name="tx533"/>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4" name="tx534"/>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5" name="tx535"/>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6" name="tx536"/>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7" name="tx537"/>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38" name="tx538"/>
            <p:cNvSpPr/>
            <p:nvPr/>
          </p:nvSpPr>
          <p:spPr>
            <a:xfrm>
              <a:off x="6650123"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39" name="tx539"/>
            <p:cNvSpPr/>
            <p:nvPr/>
          </p:nvSpPr>
          <p:spPr>
            <a:xfrm>
              <a:off x="6961175"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40" name="tx540"/>
            <p:cNvSpPr/>
            <p:nvPr/>
          </p:nvSpPr>
          <p:spPr>
            <a:xfrm>
              <a:off x="7272228" y="386692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41" name="tx541"/>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42" name="tx542"/>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43" name="tx543"/>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44" name="tx544"/>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45" name="tx545"/>
            <p:cNvSpPr/>
            <p:nvPr/>
          </p:nvSpPr>
          <p:spPr>
            <a:xfrm>
              <a:off x="509486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546" name="tx546"/>
            <p:cNvSpPr/>
            <p:nvPr/>
          </p:nvSpPr>
          <p:spPr>
            <a:xfrm>
              <a:off x="5405914"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47" name="tx547"/>
            <p:cNvSpPr/>
            <p:nvPr/>
          </p:nvSpPr>
          <p:spPr>
            <a:xfrm>
              <a:off x="5747111" y="54344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48" name="tx548"/>
            <p:cNvSpPr/>
            <p:nvPr/>
          </p:nvSpPr>
          <p:spPr>
            <a:xfrm>
              <a:off x="6058163" y="54327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49" name="tx549"/>
            <p:cNvSpPr/>
            <p:nvPr/>
          </p:nvSpPr>
          <p:spPr>
            <a:xfrm>
              <a:off x="6369216" y="54327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50" name="tx550"/>
            <p:cNvSpPr/>
            <p:nvPr/>
          </p:nvSpPr>
          <p:spPr>
            <a:xfrm>
              <a:off x="6680268" y="5434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51" name="tx551"/>
            <p:cNvSpPr/>
            <p:nvPr/>
          </p:nvSpPr>
          <p:spPr>
            <a:xfrm>
              <a:off x="6991320" y="54344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52" name="tx552"/>
            <p:cNvSpPr/>
            <p:nvPr/>
          </p:nvSpPr>
          <p:spPr>
            <a:xfrm>
              <a:off x="7302373"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53" name="tx553"/>
            <p:cNvSpPr/>
            <p:nvPr/>
          </p:nvSpPr>
          <p:spPr>
            <a:xfrm>
              <a:off x="7613425"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54" name="tx554"/>
            <p:cNvSpPr/>
            <p:nvPr/>
          </p:nvSpPr>
          <p:spPr>
            <a:xfrm>
              <a:off x="7924477" y="54327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55" name="tx555"/>
            <p:cNvSpPr/>
            <p:nvPr/>
          </p:nvSpPr>
          <p:spPr>
            <a:xfrm>
              <a:off x="8235530" y="54344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56" name="tx556"/>
            <p:cNvSpPr/>
            <p:nvPr/>
          </p:nvSpPr>
          <p:spPr>
            <a:xfrm>
              <a:off x="8546582"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57" name="tx557"/>
            <p:cNvSpPr/>
            <p:nvPr/>
          </p:nvSpPr>
          <p:spPr>
            <a:xfrm>
              <a:off x="8857634"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58" name="tx55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59" name="tx55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60" name="tx56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61" name="tx56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62" name="tx56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63" name="tx56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64" name="tx56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65" name="tx56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66" name="tx56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67" name="tx56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68" name="tx56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69" name="tx56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70" name="tx57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71" name="tx57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72" name="tx57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73" name="tx57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74" name="tx57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75" name="tx57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76" name="tx57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77" name="tx57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78" name="tx57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79" name="tx57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80" name="tx58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81" name="tx58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82" name="tx58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83" name="tx58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84" name="tx584"/>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85" name="tx58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86" name="tx58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87" name="tx58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88" name="tx58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89" name="tx58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90" name="tx59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91" name="tx59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92" name="tx59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93" name="tx59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94" name="tx59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95" name="tx59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96" name="tx59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97" name="tx59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98" name="tx59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99" name="pic599"/>
            <p:cNvPicPr/>
            <p:nvPr/>
          </p:nvPicPr>
          <p:blipFill>
            <a:blip r:embed="rId2" cstate="print"/>
            <a:stretch>
              <a:fillRect/>
            </a:stretch>
          </p:blipFill>
          <p:spPr>
            <a:xfrm>
              <a:off x="4653227" y="5838594"/>
              <a:ext cx="2160000" cy="219455"/>
            </a:xfrm>
            <a:prstGeom prst="rect">
              <a:avLst/>
            </a:prstGeom>
          </p:spPr>
        </p:pic>
        <p:sp>
          <p:nvSpPr>
            <p:cNvPr id="600" name="pl60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1" name="pl60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2" name="pl60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3" name="pl60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4" name="pl60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5" name="pl60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6" name="pl60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7" name="pl60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8" name="pl60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9" name="pl60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0" name="pl61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1" name="pl61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2" name="tx61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13" name="tx61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14" name="tx61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15" name="tx61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16" name="tx61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17" name="tx61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18" name="tx618"/>
            <p:cNvSpPr/>
            <p:nvPr/>
          </p:nvSpPr>
          <p:spPr>
            <a:xfrm>
              <a:off x="924840" y="1332266"/>
              <a:ext cx="29356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Bulgaria, 2000-2025</a:t>
              </a:r>
            </a:p>
          </p:txBody>
        </p:sp>
        <p:sp>
          <p:nvSpPr>
            <p:cNvPr id="619" name="tx61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20" name="tx62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21" name="tx62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5 out of 14 (36%) vaccines in the schedule achieved coverage of 90% or more. Vaccine coverage ranged from 61% to 97%.
Since 2010, estimates have been made for 6 new vaccines. IPVC is the newest vaccine reported (2021), which achieved 92% coverage in 2025.
In 2025, Bulgaria did not report any stockouts of vaccines or supplies.</a:t>
            </a:r>
          </a:p>
        </p:txBody>
      </p:sp>
      <p:sp>
        <p:nvSpPr>
          <p:cNvPr id="6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one, and declined for 10, indicating limited improvement in routine immunization performance; five achieved at least 90% coverage.</a:t>
            </a:r>
          </a:p>
        </p:txBody>
      </p:sp>
      <p:grpSp xmlns:pic="http://schemas.openxmlformats.org/drawingml/2006/picture">
        <p:nvGrpSpPr>
          <p:cNvPr id="624" name=""/>
          <p:cNvGrpSpPr/>
          <p:nvPr/>
        </p:nvGrpSpPr>
        <p:grpSpPr>
          <a:xfrm>
            <a:off x="292608" y="1005840"/>
            <a:ext cx="8595360" cy="28575"/>
            <a:chOff x="292608" y="1005840"/>
            <a:chExt cx="8595360" cy="28575"/>
          </a:xfrm>
        </p:grpSpPr>
        <p:sp>
          <p:nvSpPr>
            <p:cNvPr id="6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P7TF5XRZ5TZD-1674051314-8057</_dlc_DocId>
    <_dlc_DocIdUrl xmlns="5ce71423-0d49-4a04-8822-86064e799dcd">
      <Url>https://unicef.sharepoint.com/teams/DAPM-DataComm/_layouts/15/DocIdRedir.aspx?ID=P7TF5XRZ5TZD-1674051314-8057</Url>
      <Description>P7TF5XRZ5TZD-1674051314-8057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F723B0E-DE84-40E8-9CE2-528C6739812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7d4358bb-968c-45bf-b1ff-a8ad1773898f</vt:lpwstr>
  </property>
</Properties>
</file>