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marL="0" marR="0" algn="ctr">
              <a:lnSpc>
                <a:spcPct val="100000"/>
              </a:lnSpc>
              <a:spcBef>
                <a:spcPts val="0"/>
              </a:spcBef>
              <a:spcAft>
                <a:spcPts val="0"/>
              </a:spcAft>
              <a:buNone/>
            </a:pPr>
            <a:r>
              <a:rPr sz="4000" b="0" i="0" u="none" cap="none">
                <a:solidFill>
                  <a:srgbClr val="FFFFFF">
                    <a:alpha val="100000"/>
                  </a:srgbClr>
                </a:solidFill>
                <a:latin typeface="Arial"/>
                <a:cs typeface="Arial"/>
                <a:sym typeface="Arial"/>
              </a:rPr>
              <a:t>Burkina Faso</a:t>
            </a:r>
          </a:p>
        </p:txBody>
      </p:sp>
      <p:sp>
        <p:nvSpPr>
          <p:cNvPr id="3" name="body"/>
          <p:cNvSpPr>
            <a:spLocks noGrp="1"/>
          </p:cNvSpPr>
          <p:nvPr>
            <p:ph/>
          </p:nvPr>
        </p:nvSpPr>
        <p:spPr>
          <a:xfrm>
            <a:off x="3054096" y="3584448"/>
            <a:ext cx="6108192" cy="1115568"/>
          </a:xfrm>
        </p:spPr>
        <p:txBody>
          <a:bodyPr/>
          <a:lstStyle/>
          <a:p>
            <a:pPr marL="0" marR="0" algn="ctr">
              <a:lnSpc>
                <a:spcPct val="100000"/>
              </a:lnSpc>
              <a:spcBef>
                <a:spcPts val="0"/>
              </a:spcBef>
              <a:spcAft>
                <a:spcPts val="0"/>
              </a:spcAft>
              <a:buNone/>
            </a:pPr>
            <a:r>
              <a:rPr sz="2200" b="0" i="0" u="none" cap="none">
                <a:solidFill>
                  <a:srgbClr val="FFFFFF">
                    <a:alpha val="100000"/>
                  </a:srgbClr>
                </a:solidFill>
                <a:latin typeface="Arial"/>
                <a:cs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marL="0" marR="0" algn="ctr">
              <a:lnSpc>
                <a:spcPct val="100000"/>
              </a:lnSpc>
              <a:spcBef>
                <a:spcPts val="0"/>
              </a:spcBef>
              <a:spcAft>
                <a:spcPts val="0"/>
              </a:spcAft>
              <a:buNone/>
            </a:pPr>
            <a:r>
              <a:rPr sz="1100" b="0" i="0" u="none" cap="none">
                <a:solidFill>
                  <a:srgbClr val="FFFFFF">
                    <a:alpha val="100000"/>
                  </a:srgbClr>
                </a:solidFill>
                <a:latin typeface="Arial"/>
                <a:cs typeface="Arial"/>
                <a:sym typeface="Arial"/>
              </a:rPr>
              <a:t>Traduit à l'aide de l'API DeepL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799"/>
            <a:chOff x="274320" y="365760"/>
            <a:chExt cx="8869680" cy="6400799"/>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86995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07190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27384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4757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47822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87968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52689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447092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67287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87481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20767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27871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39019"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73535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031682"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328013"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36507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24344"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88361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14287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402143"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661409"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920676"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439019" y="1478223"/>
              <a:ext cx="6481656" cy="399027"/>
            </a:xfrm>
            <a:custGeom>
              <a:avLst/>
              <a:gdLst/>
              <a:ahLst/>
              <a:cxnLst/>
              <a:rect l="0" t="0" r="0" b="0"/>
              <a:pathLst>
                <a:path w="6481656" h="399027">
                  <a:moveTo>
                    <a:pt x="0" y="399027"/>
                  </a:moveTo>
                  <a:lnTo>
                    <a:pt x="259266" y="319221"/>
                  </a:lnTo>
                  <a:lnTo>
                    <a:pt x="518532" y="239416"/>
                  </a:lnTo>
                  <a:lnTo>
                    <a:pt x="777798" y="199513"/>
                  </a:lnTo>
                  <a:lnTo>
                    <a:pt x="1037065" y="199513"/>
                  </a:lnTo>
                  <a:lnTo>
                    <a:pt x="1296331" y="159610"/>
                  </a:lnTo>
                  <a:lnTo>
                    <a:pt x="1555597" y="159610"/>
                  </a:lnTo>
                  <a:lnTo>
                    <a:pt x="1814863" y="119708"/>
                  </a:lnTo>
                  <a:lnTo>
                    <a:pt x="2074130" y="79805"/>
                  </a:lnTo>
                  <a:lnTo>
                    <a:pt x="2333396" y="79805"/>
                  </a:lnTo>
                  <a:lnTo>
                    <a:pt x="2592662" y="79805"/>
                  </a:lnTo>
                  <a:lnTo>
                    <a:pt x="2851928" y="79805"/>
                  </a:lnTo>
                  <a:lnTo>
                    <a:pt x="3111195" y="39902"/>
                  </a:lnTo>
                  <a:lnTo>
                    <a:pt x="3370461" y="39902"/>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a:endParaRPr/>
            </a:p>
          </p:txBody>
        </p:sp>
        <p:sp>
          <p:nvSpPr>
            <p:cNvPr id="29" name="pl29"/>
            <p:cNvSpPr/>
            <p:nvPr/>
          </p:nvSpPr>
          <p:spPr>
            <a:xfrm>
              <a:off x="1439019" y="1558029"/>
              <a:ext cx="6481656" cy="1915330"/>
            </a:xfrm>
            <a:custGeom>
              <a:avLst/>
              <a:gdLst/>
              <a:ahLst/>
              <a:cxnLst/>
              <a:rect l="0" t="0" r="0" b="0"/>
              <a:pathLst>
                <a:path w="6481656" h="1915330">
                  <a:moveTo>
                    <a:pt x="0" y="1915330"/>
                  </a:moveTo>
                  <a:lnTo>
                    <a:pt x="259266" y="1236984"/>
                  </a:lnTo>
                  <a:lnTo>
                    <a:pt x="518532" y="957665"/>
                  </a:lnTo>
                  <a:lnTo>
                    <a:pt x="777798" y="558638"/>
                  </a:lnTo>
                  <a:lnTo>
                    <a:pt x="1037065" y="558638"/>
                  </a:lnTo>
                  <a:lnTo>
                    <a:pt x="1296331" y="438929"/>
                  </a:lnTo>
                  <a:lnTo>
                    <a:pt x="1555597" y="279319"/>
                  </a:lnTo>
                  <a:lnTo>
                    <a:pt x="1814863" y="159610"/>
                  </a:lnTo>
                  <a:lnTo>
                    <a:pt x="2074130" y="0"/>
                  </a:lnTo>
                  <a:lnTo>
                    <a:pt x="2333396" y="39902"/>
                  </a:lnTo>
                  <a:lnTo>
                    <a:pt x="2592662" y="79805"/>
                  </a:lnTo>
                  <a:lnTo>
                    <a:pt x="2851928" y="79805"/>
                  </a:lnTo>
                  <a:lnTo>
                    <a:pt x="3111195" y="119708"/>
                  </a:lnTo>
                  <a:lnTo>
                    <a:pt x="3370461" y="199513"/>
                  </a:lnTo>
                  <a:lnTo>
                    <a:pt x="3629727" y="79805"/>
                  </a:lnTo>
                  <a:lnTo>
                    <a:pt x="3888994" y="79805"/>
                  </a:lnTo>
                  <a:lnTo>
                    <a:pt x="4148260" y="79805"/>
                  </a:lnTo>
                  <a:lnTo>
                    <a:pt x="4407526" y="79805"/>
                  </a:lnTo>
                  <a:lnTo>
                    <a:pt x="4666792" y="79805"/>
                  </a:lnTo>
                  <a:lnTo>
                    <a:pt x="4926059" y="79805"/>
                  </a:lnTo>
                  <a:lnTo>
                    <a:pt x="5185325" y="79805"/>
                  </a:lnTo>
                  <a:lnTo>
                    <a:pt x="5444591" y="79805"/>
                  </a:lnTo>
                  <a:lnTo>
                    <a:pt x="5703857" y="79805"/>
                  </a:lnTo>
                  <a:lnTo>
                    <a:pt x="5963124" y="79805"/>
                  </a:lnTo>
                  <a:lnTo>
                    <a:pt x="6222390" y="79805"/>
                  </a:lnTo>
                  <a:lnTo>
                    <a:pt x="6481656" y="79805"/>
                  </a:lnTo>
                </a:path>
              </a:pathLst>
            </a:custGeom>
            <a:ln w="27101" cap="flat">
              <a:solidFill>
                <a:srgbClr val="7CAE00">
                  <a:alpha val="100000"/>
                </a:srgbClr>
              </a:solidFill>
              <a:prstDash val="solid"/>
              <a:round/>
            </a:ln>
          </p:spPr>
          <p:txBody>
            <a:bodyPr/>
            <a:lstStyle/>
            <a:p>
              <a:endParaRPr/>
            </a:p>
          </p:txBody>
        </p:sp>
        <p:sp>
          <p:nvSpPr>
            <p:cNvPr id="30" name="pl30"/>
            <p:cNvSpPr/>
            <p:nvPr/>
          </p:nvSpPr>
          <p:spPr>
            <a:xfrm>
              <a:off x="1439019" y="1518126"/>
              <a:ext cx="6481656" cy="1835525"/>
            </a:xfrm>
            <a:custGeom>
              <a:avLst/>
              <a:gdLst/>
              <a:ahLst/>
              <a:cxnLst/>
              <a:rect l="0" t="0" r="0" b="0"/>
              <a:pathLst>
                <a:path w="6481656" h="1835525">
                  <a:moveTo>
                    <a:pt x="0" y="1835525"/>
                  </a:moveTo>
                  <a:lnTo>
                    <a:pt x="259266" y="1236984"/>
                  </a:lnTo>
                  <a:lnTo>
                    <a:pt x="518532" y="1197081"/>
                  </a:lnTo>
                  <a:lnTo>
                    <a:pt x="777798" y="718249"/>
                  </a:lnTo>
                  <a:lnTo>
                    <a:pt x="1037065" y="638443"/>
                  </a:lnTo>
                  <a:lnTo>
                    <a:pt x="1296331" y="399027"/>
                  </a:lnTo>
                  <a:lnTo>
                    <a:pt x="1555597" y="239416"/>
                  </a:lnTo>
                  <a:lnTo>
                    <a:pt x="1814863" y="0"/>
                  </a:lnTo>
                  <a:lnTo>
                    <a:pt x="2074130" y="0"/>
                  </a:lnTo>
                  <a:lnTo>
                    <a:pt x="2333396" y="0"/>
                  </a:lnTo>
                  <a:lnTo>
                    <a:pt x="2592662" y="79805"/>
                  </a:lnTo>
                  <a:lnTo>
                    <a:pt x="2851928" y="199513"/>
                  </a:lnTo>
                  <a:lnTo>
                    <a:pt x="3111195" y="279319"/>
                  </a:lnTo>
                  <a:lnTo>
                    <a:pt x="3370461" y="478832"/>
                  </a:lnTo>
                  <a:lnTo>
                    <a:pt x="3629727" y="239416"/>
                  </a:lnTo>
                  <a:lnTo>
                    <a:pt x="3888994" y="239416"/>
                  </a:lnTo>
                  <a:lnTo>
                    <a:pt x="4148260" y="239416"/>
                  </a:lnTo>
                  <a:lnTo>
                    <a:pt x="4407526" y="239416"/>
                  </a:lnTo>
                  <a:lnTo>
                    <a:pt x="4666792" y="239416"/>
                  </a:lnTo>
                  <a:lnTo>
                    <a:pt x="4926059" y="239416"/>
                  </a:lnTo>
                  <a:lnTo>
                    <a:pt x="5185325" y="239416"/>
                  </a:lnTo>
                  <a:lnTo>
                    <a:pt x="5444591" y="239416"/>
                  </a:lnTo>
                  <a:lnTo>
                    <a:pt x="5703857" y="239416"/>
                  </a:lnTo>
                  <a:lnTo>
                    <a:pt x="5963124" y="239416"/>
                  </a:lnTo>
                  <a:lnTo>
                    <a:pt x="6222390" y="239416"/>
                  </a:lnTo>
                  <a:lnTo>
                    <a:pt x="6481656" y="239416"/>
                  </a:lnTo>
                </a:path>
              </a:pathLst>
            </a:custGeom>
            <a:ln w="27101" cap="flat">
              <a:solidFill>
                <a:srgbClr val="00BFC4">
                  <a:alpha val="100000"/>
                </a:srgbClr>
              </a:solidFill>
              <a:prstDash val="solid"/>
              <a:round/>
            </a:ln>
          </p:spPr>
          <p:txBody>
            <a:bodyPr/>
            <a:lstStyle/>
            <a:p>
              <a:endParaRPr/>
            </a:p>
          </p:txBody>
        </p:sp>
        <p:sp>
          <p:nvSpPr>
            <p:cNvPr id="31" name="pl31"/>
            <p:cNvSpPr/>
            <p:nvPr/>
          </p:nvSpPr>
          <p:spPr>
            <a:xfrm>
              <a:off x="5068747" y="2435889"/>
              <a:ext cx="2851928" cy="2154747"/>
            </a:xfrm>
            <a:custGeom>
              <a:avLst/>
              <a:gdLst/>
              <a:ahLst/>
              <a:cxnLst/>
              <a:rect l="0" t="0" r="0" b="0"/>
              <a:pathLst>
                <a:path w="2851928" h="2154747">
                  <a:moveTo>
                    <a:pt x="0" y="2154747"/>
                  </a:moveTo>
                  <a:lnTo>
                    <a:pt x="259266" y="837957"/>
                  </a:lnTo>
                  <a:lnTo>
                    <a:pt x="518532" y="478832"/>
                  </a:lnTo>
                  <a:lnTo>
                    <a:pt x="777798" y="239416"/>
                  </a:lnTo>
                  <a:lnTo>
                    <a:pt x="1037065" y="0"/>
                  </a:lnTo>
                  <a:lnTo>
                    <a:pt x="1296331" y="0"/>
                  </a:lnTo>
                  <a:lnTo>
                    <a:pt x="1555597" y="0"/>
                  </a:lnTo>
                  <a:lnTo>
                    <a:pt x="1814863" y="0"/>
                  </a:lnTo>
                  <a:lnTo>
                    <a:pt x="2074130" y="199513"/>
                  </a:lnTo>
                  <a:lnTo>
                    <a:pt x="2333396" y="239416"/>
                  </a:lnTo>
                  <a:lnTo>
                    <a:pt x="2592662" y="239416"/>
                  </a:lnTo>
                  <a:lnTo>
                    <a:pt x="2851928" y="239416"/>
                  </a:lnTo>
                </a:path>
              </a:pathLst>
            </a:custGeom>
            <a:ln w="27101" cap="flat">
              <a:solidFill>
                <a:srgbClr val="C77CFF">
                  <a:alpha val="100000"/>
                </a:srgbClr>
              </a:solidFill>
              <a:prstDash val="solid"/>
              <a:round/>
            </a:ln>
          </p:spPr>
          <p:txBody>
            <a:bodyPr/>
            <a:lstStyle/>
            <a:p>
              <a:endParaRPr/>
            </a:p>
          </p:txBody>
        </p:sp>
        <p:sp>
          <p:nvSpPr>
            <p:cNvPr id="32" name="pl32"/>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4" name="pt34"/>
            <p:cNvSpPr/>
            <p:nvPr/>
          </p:nvSpPr>
          <p:spPr>
            <a:xfrm>
              <a:off x="7882299"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5" name="pt35"/>
            <p:cNvSpPr/>
            <p:nvPr/>
          </p:nvSpPr>
          <p:spPr>
            <a:xfrm>
              <a:off x="7882299"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6" name="pt36"/>
            <p:cNvSpPr/>
            <p:nvPr/>
          </p:nvSpPr>
          <p:spPr>
            <a:xfrm>
              <a:off x="7882299" y="26369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7" name="pt37"/>
            <p:cNvSpPr/>
            <p:nvPr/>
          </p:nvSpPr>
          <p:spPr>
            <a:xfrm>
              <a:off x="140064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8" name="pt38"/>
            <p:cNvSpPr/>
            <p:nvPr/>
          </p:nvSpPr>
          <p:spPr>
            <a:xfrm>
              <a:off x="1400642" y="343498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9" name="pt39"/>
            <p:cNvSpPr/>
            <p:nvPr/>
          </p:nvSpPr>
          <p:spPr>
            <a:xfrm>
              <a:off x="1400642" y="33152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40" name="pt40"/>
            <p:cNvSpPr/>
            <p:nvPr/>
          </p:nvSpPr>
          <p:spPr>
            <a:xfrm>
              <a:off x="5030370" y="455225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1" name="pl41"/>
            <p:cNvSpPr/>
            <p:nvPr/>
          </p:nvSpPr>
          <p:spPr>
            <a:xfrm>
              <a:off x="7935557" y="1366645"/>
              <a:ext cx="244385" cy="105174"/>
            </a:xfrm>
            <a:custGeom>
              <a:avLst/>
              <a:gdLst/>
              <a:ahLst/>
              <a:cxnLst/>
              <a:rect l="0" t="0" r="0" b="0"/>
              <a:pathLst>
                <a:path w="244385" h="105174">
                  <a:moveTo>
                    <a:pt x="244385" y="0"/>
                  </a:moveTo>
                  <a:lnTo>
                    <a:pt x="0" y="105174"/>
                  </a:lnTo>
                </a:path>
              </a:pathLst>
            </a:custGeom>
          </p:spPr>
          <p:txBody>
            <a:bodyPr/>
            <a:lstStyle/>
            <a:p>
              <a:endParaRPr/>
            </a:p>
          </p:txBody>
        </p:sp>
        <p:sp>
          <p:nvSpPr>
            <p:cNvPr id="42" name="pl42"/>
            <p:cNvSpPr/>
            <p:nvPr/>
          </p:nvSpPr>
          <p:spPr>
            <a:xfrm>
              <a:off x="7939059" y="1621708"/>
              <a:ext cx="240882" cy="14982"/>
            </a:xfrm>
            <a:custGeom>
              <a:avLst/>
              <a:gdLst/>
              <a:ahLst/>
              <a:cxnLst/>
              <a:rect l="0" t="0" r="0" b="0"/>
              <a:pathLst>
                <a:path w="240882" h="14982">
                  <a:moveTo>
                    <a:pt x="240882" y="0"/>
                  </a:moveTo>
                  <a:lnTo>
                    <a:pt x="0" y="14982"/>
                  </a:lnTo>
                </a:path>
              </a:pathLst>
            </a:custGeom>
          </p:spPr>
          <p:txBody>
            <a:bodyPr/>
            <a:lstStyle/>
            <a:p>
              <a:endParaRPr/>
            </a:p>
          </p:txBody>
        </p:sp>
        <p:sp>
          <p:nvSpPr>
            <p:cNvPr id="43" name="pl43"/>
            <p:cNvSpPr/>
            <p:nvPr/>
          </p:nvSpPr>
          <p:spPr>
            <a:xfrm>
              <a:off x="7935335" y="1764118"/>
              <a:ext cx="244606" cy="109729"/>
            </a:xfrm>
            <a:custGeom>
              <a:avLst/>
              <a:gdLst/>
              <a:ahLst/>
              <a:cxnLst/>
              <a:rect l="0" t="0" r="0" b="0"/>
              <a:pathLst>
                <a:path w="244606" h="109729">
                  <a:moveTo>
                    <a:pt x="244606" y="109729"/>
                  </a:moveTo>
                  <a:lnTo>
                    <a:pt x="0" y="0"/>
                  </a:lnTo>
                </a:path>
              </a:pathLst>
            </a:custGeom>
          </p:spPr>
          <p:txBody>
            <a:bodyPr/>
            <a:lstStyle/>
            <a:p>
              <a:endParaRPr/>
            </a:p>
          </p:txBody>
        </p:sp>
        <p:sp>
          <p:nvSpPr>
            <p:cNvPr id="44" name="pl44"/>
            <p:cNvSpPr/>
            <p:nvPr/>
          </p:nvSpPr>
          <p:spPr>
            <a:xfrm>
              <a:off x="7939163" y="2675302"/>
              <a:ext cx="240778" cy="2"/>
            </a:xfrm>
            <a:custGeom>
              <a:avLst/>
              <a:gdLst/>
              <a:ahLst/>
              <a:cxnLst/>
              <a:rect l="0" t="0" r="0" b="0"/>
              <a:pathLst>
                <a:path w="240778" h="2">
                  <a:moveTo>
                    <a:pt x="240778" y="0"/>
                  </a:moveTo>
                  <a:lnTo>
                    <a:pt x="0" y="2"/>
                  </a:lnTo>
                </a:path>
              </a:pathLst>
            </a:custGeom>
          </p:spPr>
          <p:txBody>
            <a:bodyPr/>
            <a:lstStyle/>
            <a:p>
              <a:endParaRPr/>
            </a:p>
          </p:txBody>
        </p:sp>
        <p:sp>
          <p:nvSpPr>
            <p:cNvPr id="45" name="pg45"/>
            <p:cNvSpPr/>
            <p:nvPr/>
          </p:nvSpPr>
          <p:spPr>
            <a:xfrm>
              <a:off x="8111362" y="1255780"/>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6" name="tx46"/>
            <p:cNvSpPr/>
            <p:nvPr/>
          </p:nvSpPr>
          <p:spPr>
            <a:xfrm>
              <a:off x="8134222" y="1296622"/>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DTP1: 95%</a:t>
              </a:r>
            </a:p>
          </p:txBody>
        </p:sp>
        <p:sp>
          <p:nvSpPr>
            <p:cNvPr id="47" name="pg47"/>
            <p:cNvSpPr/>
            <p:nvPr/>
          </p:nvSpPr>
          <p:spPr>
            <a:xfrm>
              <a:off x="8111362" y="1530630"/>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8" name="tx48"/>
            <p:cNvSpPr/>
            <p:nvPr/>
          </p:nvSpPr>
          <p:spPr>
            <a:xfrm>
              <a:off x="8134222" y="1571471"/>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DTP3: 91%</a:t>
              </a:r>
            </a:p>
          </p:txBody>
        </p:sp>
        <p:sp>
          <p:nvSpPr>
            <p:cNvPr id="49" name="pg49"/>
            <p:cNvSpPr/>
            <p:nvPr/>
          </p:nvSpPr>
          <p:spPr>
            <a:xfrm>
              <a:off x="8111362" y="1803319"/>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50" name="tx50"/>
            <p:cNvSpPr/>
            <p:nvPr/>
          </p:nvSpPr>
          <p:spPr>
            <a:xfrm>
              <a:off x="8134222" y="1844161"/>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MCV1: 88%</a:t>
              </a:r>
            </a:p>
          </p:txBody>
        </p:sp>
        <p:sp>
          <p:nvSpPr>
            <p:cNvPr id="51" name="pg51"/>
            <p:cNvSpPr/>
            <p:nvPr/>
          </p:nvSpPr>
          <p:spPr>
            <a:xfrm>
              <a:off x="8111362" y="2584316"/>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2" name="tx52"/>
            <p:cNvSpPr/>
            <p:nvPr/>
          </p:nvSpPr>
          <p:spPr>
            <a:xfrm>
              <a:off x="8134222" y="2625158"/>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MCV2: 65%</a:t>
              </a:r>
            </a:p>
          </p:txBody>
        </p:sp>
        <p:sp>
          <p:nvSpPr>
            <p:cNvPr id="53" name="tx53"/>
            <p:cNvSpPr/>
            <p:nvPr/>
          </p:nvSpPr>
          <p:spPr>
            <a:xfrm>
              <a:off x="663492" y="521686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3" name="pl73"/>
            <p:cNvSpPr/>
            <p:nvPr/>
          </p:nvSpPr>
          <p:spPr>
            <a:xfrm>
              <a:off x="4249088" y="6344544"/>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4" name="pl74"/>
            <p:cNvSpPr/>
            <p:nvPr/>
          </p:nvSpPr>
          <p:spPr>
            <a:xfrm>
              <a:off x="4964817" y="6344544"/>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75" name="pl75"/>
            <p:cNvSpPr/>
            <p:nvPr/>
          </p:nvSpPr>
          <p:spPr>
            <a:xfrm>
              <a:off x="5711582" y="6344544"/>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76" name="tx76"/>
            <p:cNvSpPr/>
            <p:nvPr/>
          </p:nvSpPr>
          <p:spPr>
            <a:xfrm>
              <a:off x="3800459" y="6294135"/>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9987"/>
              <a:ext cx="5758859"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des vaccins essentiels pour les enfants, Burkina Faso, 2000-2025</a:t>
              </a:r>
            </a:p>
          </p:txBody>
        </p:sp>
        <p:sp>
          <p:nvSpPr>
            <p:cNvPr id="81" name="tx81"/>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graphique montre les tendances en matière de couverture vaccinale pour les vaccins DTC et rougeole. Il s'agit d'antigènes clés pour évaluer les programmes nationaux de vaccination.
En 2025, la couverture vaccinale par le DTP1 (indicateur de l'accès aux services de vaccination) s'élevait à 88 %.
La couverture vaccinale par le DTP3 — indicateur de la qualité de la prestation des services de vaccination aux enfants par les pays — a dépassé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celle pour le MCV2 était également inférieure à cet objectif.
Entre 2024 et 2025, 0 vaccin a vu sa couverture augmenter, 0 a vu la sienne diminuer et 4 sont restés au même niveau.</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5550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45528"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93554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225566"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51558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rc9"/>
            <p:cNvSpPr/>
            <p:nvPr/>
          </p:nvSpPr>
          <p:spPr>
            <a:xfrm>
              <a:off x="343909" y="1720125"/>
              <a:ext cx="1218078" cy="181730"/>
            </a:xfrm>
            <a:prstGeom prst="rect">
              <a:avLst/>
            </a:prstGeom>
            <a:solidFill>
              <a:srgbClr val="D9D9D9">
                <a:alpha val="60000"/>
              </a:srgbClr>
            </a:solidFill>
          </p:spPr>
          <p:txBody>
            <a:bodyPr/>
            <a:lstStyle/>
            <a:p>
              <a:endParaRPr/>
            </a:p>
          </p:txBody>
        </p:sp>
        <p:sp>
          <p:nvSpPr>
            <p:cNvPr id="10" name="pl10"/>
            <p:cNvSpPr/>
            <p:nvPr/>
          </p:nvSpPr>
          <p:spPr>
            <a:xfrm>
              <a:off x="1240067"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11" name="tx11"/>
            <p:cNvSpPr/>
            <p:nvPr/>
          </p:nvSpPr>
          <p:spPr>
            <a:xfrm>
              <a:off x="792434"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6" name="tx36"/>
            <p:cNvSpPr/>
            <p:nvPr/>
          </p:nvSpPr>
          <p:spPr>
            <a:xfrm>
              <a:off x="993551"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a:endParaRPr/>
            </a:p>
          </p:txBody>
        </p:sp>
        <p:sp>
          <p:nvSpPr>
            <p:cNvPr id="61" name="pl61"/>
            <p:cNvSpPr/>
            <p:nvPr/>
          </p:nvSpPr>
          <p:spPr>
            <a:xfrm>
              <a:off x="164317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1933196"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2223215"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251323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2803252"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rc66"/>
            <p:cNvSpPr/>
            <p:nvPr/>
          </p:nvSpPr>
          <p:spPr>
            <a:xfrm>
              <a:off x="1631576" y="1720125"/>
              <a:ext cx="1218078" cy="181730"/>
            </a:xfrm>
            <a:prstGeom prst="rect">
              <a:avLst/>
            </a:prstGeom>
            <a:solidFill>
              <a:srgbClr val="D9D9D9">
                <a:alpha val="60000"/>
              </a:srgbClr>
            </a:solidFill>
          </p:spPr>
          <p:txBody>
            <a:bodyPr/>
            <a:lstStyle/>
            <a:p>
              <a:endParaRPr/>
            </a:p>
          </p:txBody>
        </p:sp>
        <p:sp>
          <p:nvSpPr>
            <p:cNvPr id="67" name="pl67"/>
            <p:cNvSpPr/>
            <p:nvPr/>
          </p:nvSpPr>
          <p:spPr>
            <a:xfrm>
              <a:off x="2382725"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68" name="tx68"/>
            <p:cNvSpPr/>
            <p:nvPr/>
          </p:nvSpPr>
          <p:spPr>
            <a:xfrm>
              <a:off x="1935092"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3" name="tx93"/>
            <p:cNvSpPr/>
            <p:nvPr/>
          </p:nvSpPr>
          <p:spPr>
            <a:xfrm>
              <a:off x="2092706"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a:endParaRPr/>
            </a:p>
          </p:txBody>
        </p:sp>
        <p:sp>
          <p:nvSpPr>
            <p:cNvPr id="118" name="pl118"/>
            <p:cNvSpPr/>
            <p:nvPr/>
          </p:nvSpPr>
          <p:spPr>
            <a:xfrm>
              <a:off x="2930845"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22086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51088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80090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090920"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rc123"/>
            <p:cNvSpPr/>
            <p:nvPr/>
          </p:nvSpPr>
          <p:spPr>
            <a:xfrm>
              <a:off x="2919244" y="1720125"/>
              <a:ext cx="1218078" cy="181730"/>
            </a:xfrm>
            <a:prstGeom prst="rect">
              <a:avLst/>
            </a:prstGeom>
            <a:solidFill>
              <a:srgbClr val="D9D9D9">
                <a:alpha val="60000"/>
              </a:srgbClr>
            </a:solidFill>
          </p:spPr>
          <p:txBody>
            <a:bodyPr/>
            <a:lstStyle/>
            <a:p>
              <a:endParaRPr/>
            </a:p>
          </p:txBody>
        </p:sp>
        <p:sp>
          <p:nvSpPr>
            <p:cNvPr id="124" name="pl124"/>
            <p:cNvSpPr/>
            <p:nvPr/>
          </p:nvSpPr>
          <p:spPr>
            <a:xfrm>
              <a:off x="3728397"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125" name="tx125"/>
            <p:cNvSpPr/>
            <p:nvPr/>
          </p:nvSpPr>
          <p:spPr>
            <a:xfrm>
              <a:off x="3280764"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0" name="tx150"/>
            <p:cNvSpPr/>
            <p:nvPr/>
          </p:nvSpPr>
          <p:spPr>
            <a:xfrm>
              <a:off x="3365873"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a:endParaRPr/>
            </a:p>
          </p:txBody>
        </p:sp>
        <p:sp>
          <p:nvSpPr>
            <p:cNvPr id="175" name="pl175"/>
            <p:cNvSpPr/>
            <p:nvPr/>
          </p:nvSpPr>
          <p:spPr>
            <a:xfrm>
              <a:off x="421851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4508532"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4798550"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508856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5378588"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rc180"/>
            <p:cNvSpPr/>
            <p:nvPr/>
          </p:nvSpPr>
          <p:spPr>
            <a:xfrm>
              <a:off x="4206912" y="1223396"/>
              <a:ext cx="1218078" cy="278652"/>
            </a:xfrm>
            <a:prstGeom prst="rect">
              <a:avLst/>
            </a:prstGeom>
            <a:solidFill>
              <a:srgbClr val="D9D9D9">
                <a:alpha val="60000"/>
              </a:srgbClr>
            </a:solidFill>
          </p:spPr>
          <p:txBody>
            <a:bodyPr/>
            <a:lstStyle/>
            <a:p>
              <a:endParaRPr/>
            </a:p>
          </p:txBody>
        </p:sp>
        <p:sp>
          <p:nvSpPr>
            <p:cNvPr id="181" name="pl181"/>
            <p:cNvSpPr/>
            <p:nvPr/>
          </p:nvSpPr>
          <p:spPr>
            <a:xfrm>
              <a:off x="4784050"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182" name="tx182"/>
            <p:cNvSpPr/>
            <p:nvPr/>
          </p:nvSpPr>
          <p:spPr>
            <a:xfrm>
              <a:off x="4336417"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99" name="tx199"/>
            <p:cNvSpPr/>
            <p:nvPr/>
          </p:nvSpPr>
          <p:spPr>
            <a:xfrm>
              <a:off x="4595537" y="5233469"/>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a:endParaRPr/>
            </a:p>
          </p:txBody>
        </p:sp>
        <p:sp>
          <p:nvSpPr>
            <p:cNvPr id="216" name="pl216"/>
            <p:cNvSpPr/>
            <p:nvPr/>
          </p:nvSpPr>
          <p:spPr>
            <a:xfrm>
              <a:off x="550618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7" name="pl217"/>
            <p:cNvSpPr/>
            <p:nvPr/>
          </p:nvSpPr>
          <p:spPr>
            <a:xfrm>
              <a:off x="5796200"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8" name="pl218"/>
            <p:cNvSpPr/>
            <p:nvPr/>
          </p:nvSpPr>
          <p:spPr>
            <a:xfrm>
              <a:off x="6086218"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637623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6666256"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1" name="rc221"/>
            <p:cNvSpPr/>
            <p:nvPr/>
          </p:nvSpPr>
          <p:spPr>
            <a:xfrm>
              <a:off x="5494580" y="1901855"/>
              <a:ext cx="1218078" cy="181730"/>
            </a:xfrm>
            <a:prstGeom prst="rect">
              <a:avLst/>
            </a:prstGeom>
            <a:solidFill>
              <a:srgbClr val="D9D9D9">
                <a:alpha val="60000"/>
              </a:srgbClr>
            </a:solidFill>
          </p:spPr>
          <p:txBody>
            <a:bodyPr/>
            <a:lstStyle/>
            <a:p>
              <a:endParaRPr/>
            </a:p>
          </p:txBody>
        </p:sp>
        <p:sp>
          <p:nvSpPr>
            <p:cNvPr id="222" name="pl222"/>
            <p:cNvSpPr/>
            <p:nvPr/>
          </p:nvSpPr>
          <p:spPr>
            <a:xfrm>
              <a:off x="6144222"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223" name="tx223"/>
            <p:cNvSpPr/>
            <p:nvPr/>
          </p:nvSpPr>
          <p:spPr>
            <a:xfrm>
              <a:off x="5696589"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48" name="tx248"/>
            <p:cNvSpPr/>
            <p:nvPr/>
          </p:nvSpPr>
          <p:spPr>
            <a:xfrm>
              <a:off x="5926708"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a:endParaRPr/>
            </a:p>
          </p:txBody>
        </p:sp>
        <p:sp>
          <p:nvSpPr>
            <p:cNvPr id="273" name="pl273"/>
            <p:cNvSpPr/>
            <p:nvPr/>
          </p:nvSpPr>
          <p:spPr>
            <a:xfrm>
              <a:off x="679384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4" name="pl274"/>
            <p:cNvSpPr/>
            <p:nvPr/>
          </p:nvSpPr>
          <p:spPr>
            <a:xfrm>
              <a:off x="708386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5" name="pl275"/>
            <p:cNvSpPr/>
            <p:nvPr/>
          </p:nvSpPr>
          <p:spPr>
            <a:xfrm>
              <a:off x="7373886"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6" name="pl276"/>
            <p:cNvSpPr/>
            <p:nvPr/>
          </p:nvSpPr>
          <p:spPr>
            <a:xfrm>
              <a:off x="7663905"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7" name="pl277"/>
            <p:cNvSpPr/>
            <p:nvPr/>
          </p:nvSpPr>
          <p:spPr>
            <a:xfrm>
              <a:off x="795392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8" name="rc278"/>
            <p:cNvSpPr/>
            <p:nvPr/>
          </p:nvSpPr>
          <p:spPr>
            <a:xfrm>
              <a:off x="6782248" y="2576853"/>
              <a:ext cx="1218078" cy="199037"/>
            </a:xfrm>
            <a:prstGeom prst="rect">
              <a:avLst/>
            </a:prstGeom>
            <a:solidFill>
              <a:srgbClr val="D9D9D9">
                <a:alpha val="60000"/>
              </a:srgbClr>
            </a:solidFill>
          </p:spPr>
          <p:txBody>
            <a:bodyPr/>
            <a:lstStyle/>
            <a:p>
              <a:endParaRPr/>
            </a:p>
          </p:txBody>
        </p:sp>
        <p:sp>
          <p:nvSpPr>
            <p:cNvPr id="279" name="pl279"/>
            <p:cNvSpPr/>
            <p:nvPr/>
          </p:nvSpPr>
          <p:spPr>
            <a:xfrm>
              <a:off x="7228877"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280" name="tx280"/>
            <p:cNvSpPr/>
            <p:nvPr/>
          </p:nvSpPr>
          <p:spPr>
            <a:xfrm>
              <a:off x="6781244"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3" name="tx303"/>
            <p:cNvSpPr/>
            <p:nvPr/>
          </p:nvSpPr>
          <p:spPr>
            <a:xfrm>
              <a:off x="6909856" y="523540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a:endParaRPr/>
            </a:p>
          </p:txBody>
        </p:sp>
        <p:sp>
          <p:nvSpPr>
            <p:cNvPr id="326" name="pl326"/>
            <p:cNvSpPr/>
            <p:nvPr/>
          </p:nvSpPr>
          <p:spPr>
            <a:xfrm>
              <a:off x="808151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7" name="pl327"/>
            <p:cNvSpPr/>
            <p:nvPr/>
          </p:nvSpPr>
          <p:spPr>
            <a:xfrm>
              <a:off x="8371535"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8" name="pl328"/>
            <p:cNvSpPr/>
            <p:nvPr/>
          </p:nvSpPr>
          <p:spPr>
            <a:xfrm>
              <a:off x="866155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9" name="pl329"/>
            <p:cNvSpPr/>
            <p:nvPr/>
          </p:nvSpPr>
          <p:spPr>
            <a:xfrm>
              <a:off x="895157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30" name="pl330"/>
            <p:cNvSpPr/>
            <p:nvPr/>
          </p:nvSpPr>
          <p:spPr>
            <a:xfrm>
              <a:off x="9241592"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31" name="rc331"/>
            <p:cNvSpPr/>
            <p:nvPr/>
          </p:nvSpPr>
          <p:spPr>
            <a:xfrm>
              <a:off x="8069916" y="1634042"/>
              <a:ext cx="1218078" cy="219989"/>
            </a:xfrm>
            <a:prstGeom prst="rect">
              <a:avLst/>
            </a:prstGeom>
            <a:solidFill>
              <a:srgbClr val="D9D9D9">
                <a:alpha val="60000"/>
              </a:srgbClr>
            </a:solidFill>
          </p:spPr>
          <p:txBody>
            <a:bodyPr/>
            <a:lstStyle/>
            <a:p>
              <a:endParaRPr/>
            </a:p>
          </p:txBody>
        </p:sp>
        <p:sp>
          <p:nvSpPr>
            <p:cNvPr id="332" name="pl332"/>
            <p:cNvSpPr/>
            <p:nvPr/>
          </p:nvSpPr>
          <p:spPr>
            <a:xfrm>
              <a:off x="8763061"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333" name="tx333"/>
            <p:cNvSpPr/>
            <p:nvPr/>
          </p:nvSpPr>
          <p:spPr>
            <a:xfrm>
              <a:off x="8315428"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4" name="tx354"/>
            <p:cNvSpPr/>
            <p:nvPr/>
          </p:nvSpPr>
          <p:spPr>
            <a:xfrm>
              <a:off x="8516545"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a:endParaRPr/>
            </a:p>
          </p:txBody>
        </p:sp>
        <p:sp>
          <p:nvSpPr>
            <p:cNvPr id="375" name="pl375"/>
            <p:cNvSpPr/>
            <p:nvPr/>
          </p:nvSpPr>
          <p:spPr>
            <a:xfrm>
              <a:off x="936918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76" name="pl376"/>
            <p:cNvSpPr/>
            <p:nvPr/>
          </p:nvSpPr>
          <p:spPr>
            <a:xfrm>
              <a:off x="965920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77" name="pl377"/>
            <p:cNvSpPr/>
            <p:nvPr/>
          </p:nvSpPr>
          <p:spPr>
            <a:xfrm>
              <a:off x="9949222"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78" name="pl378"/>
            <p:cNvSpPr/>
            <p:nvPr/>
          </p:nvSpPr>
          <p:spPr>
            <a:xfrm>
              <a:off x="1023924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79" name="pl379"/>
            <p:cNvSpPr/>
            <p:nvPr/>
          </p:nvSpPr>
          <p:spPr>
            <a:xfrm>
              <a:off x="10529260"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80" name="rc380"/>
            <p:cNvSpPr/>
            <p:nvPr/>
          </p:nvSpPr>
          <p:spPr>
            <a:xfrm>
              <a:off x="9357584" y="2825650"/>
              <a:ext cx="1218078" cy="232210"/>
            </a:xfrm>
            <a:prstGeom prst="rect">
              <a:avLst/>
            </a:prstGeom>
            <a:solidFill>
              <a:srgbClr val="D9D9D9">
                <a:alpha val="60000"/>
              </a:srgbClr>
            </a:solidFill>
          </p:spPr>
          <p:txBody>
            <a:bodyPr/>
            <a:lstStyle/>
            <a:p>
              <a:endParaRPr/>
            </a:p>
          </p:txBody>
        </p:sp>
        <p:sp>
          <p:nvSpPr>
            <p:cNvPr id="381" name="pl381"/>
            <p:cNvSpPr/>
            <p:nvPr/>
          </p:nvSpPr>
          <p:spPr>
            <a:xfrm>
              <a:off x="9949222"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382" name="tx382"/>
            <p:cNvSpPr/>
            <p:nvPr/>
          </p:nvSpPr>
          <p:spPr>
            <a:xfrm>
              <a:off x="9501589"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02" name="tx402"/>
            <p:cNvSpPr/>
            <p:nvPr/>
          </p:nvSpPr>
          <p:spPr>
            <a:xfrm>
              <a:off x="9514194" y="5233469"/>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a:endParaRPr/>
            </a:p>
          </p:txBody>
        </p:sp>
        <p:sp>
          <p:nvSpPr>
            <p:cNvPr id="422" name="pl422"/>
            <p:cNvSpPr/>
            <p:nvPr/>
          </p:nvSpPr>
          <p:spPr>
            <a:xfrm>
              <a:off x="10656852"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3" name="pl423"/>
            <p:cNvSpPr/>
            <p:nvPr/>
          </p:nvSpPr>
          <p:spPr>
            <a:xfrm>
              <a:off x="1094687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4" name="pl424"/>
            <p:cNvSpPr/>
            <p:nvPr/>
          </p:nvSpPr>
          <p:spPr>
            <a:xfrm>
              <a:off x="11236890"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5" name="pl425"/>
            <p:cNvSpPr/>
            <p:nvPr/>
          </p:nvSpPr>
          <p:spPr>
            <a:xfrm>
              <a:off x="1152690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6" name="pl426"/>
            <p:cNvSpPr/>
            <p:nvPr/>
          </p:nvSpPr>
          <p:spPr>
            <a:xfrm>
              <a:off x="1181692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7" name="rc427"/>
            <p:cNvSpPr/>
            <p:nvPr/>
          </p:nvSpPr>
          <p:spPr>
            <a:xfrm>
              <a:off x="10645252" y="1815533"/>
              <a:ext cx="1218078" cy="208989"/>
            </a:xfrm>
            <a:prstGeom prst="rect">
              <a:avLst/>
            </a:prstGeom>
            <a:solidFill>
              <a:srgbClr val="D9D9D9">
                <a:alpha val="60000"/>
              </a:srgbClr>
            </a:solidFill>
          </p:spPr>
          <p:txBody>
            <a:bodyPr/>
            <a:lstStyle/>
            <a:p>
              <a:endParaRPr/>
            </a:p>
          </p:txBody>
        </p:sp>
        <p:sp>
          <p:nvSpPr>
            <p:cNvPr id="428" name="pl428"/>
            <p:cNvSpPr/>
            <p:nvPr/>
          </p:nvSpPr>
          <p:spPr>
            <a:xfrm>
              <a:off x="11280393"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429" name="tx429"/>
            <p:cNvSpPr/>
            <p:nvPr/>
          </p:nvSpPr>
          <p:spPr>
            <a:xfrm>
              <a:off x="10832760"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51" name="tx451"/>
            <p:cNvSpPr/>
            <p:nvPr/>
          </p:nvSpPr>
          <p:spPr>
            <a:xfrm>
              <a:off x="11033877"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a:endParaRPr/>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4" name="tx474"/>
            <p:cNvSpPr/>
            <p:nvPr/>
          </p:nvSpPr>
          <p:spPr>
            <a:xfrm>
              <a:off x="645526" y="702764"/>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 (95%)</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6" name="tx476"/>
            <p:cNvSpPr/>
            <p:nvPr/>
          </p:nvSpPr>
          <p:spPr>
            <a:xfrm>
              <a:off x="1933194" y="702764"/>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 (91%)</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8" name="tx478"/>
            <p:cNvSpPr/>
            <p:nvPr/>
          </p:nvSpPr>
          <p:spPr>
            <a:xfrm>
              <a:off x="3242554" y="702764"/>
              <a:ext cx="57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 (91%)</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80" name="tx480"/>
            <p:cNvSpPr/>
            <p:nvPr/>
          </p:nvSpPr>
          <p:spPr>
            <a:xfrm>
              <a:off x="4520945" y="702764"/>
              <a:ext cx="5900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 (85%)</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82" name="tx482"/>
            <p:cNvSpPr/>
            <p:nvPr/>
          </p:nvSpPr>
          <p:spPr>
            <a:xfrm>
              <a:off x="5783783" y="702764"/>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 (88%)</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84" name="tx484"/>
            <p:cNvSpPr/>
            <p:nvPr/>
          </p:nvSpPr>
          <p:spPr>
            <a:xfrm>
              <a:off x="7071451" y="702764"/>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 (65%)</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86" name="tx486"/>
            <p:cNvSpPr/>
            <p:nvPr/>
          </p:nvSpPr>
          <p:spPr>
            <a:xfrm>
              <a:off x="8359119" y="702764"/>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 (91%)</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88" name="tx488"/>
            <p:cNvSpPr/>
            <p:nvPr/>
          </p:nvSpPr>
          <p:spPr>
            <a:xfrm>
              <a:off x="9606459" y="702710"/>
              <a:ext cx="72032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 (86%)</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90" name="tx490"/>
            <p:cNvSpPr/>
            <p:nvPr/>
          </p:nvSpPr>
          <p:spPr>
            <a:xfrm>
              <a:off x="10981030" y="702764"/>
              <a:ext cx="5465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 (85%)</a:t>
              </a:r>
            </a:p>
          </p:txBody>
        </p:sp>
        <p:sp>
          <p:nvSpPr>
            <p:cNvPr id="491" name="pl491"/>
            <p:cNvSpPr/>
            <p:nvPr/>
          </p:nvSpPr>
          <p:spPr>
            <a:xfrm>
              <a:off x="343909"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92" name="pl492"/>
            <p:cNvSpPr/>
            <p:nvPr/>
          </p:nvSpPr>
          <p:spPr>
            <a:xfrm>
              <a:off x="35550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3" name="pl493"/>
            <p:cNvSpPr/>
            <p:nvPr/>
          </p:nvSpPr>
          <p:spPr>
            <a:xfrm>
              <a:off x="645528"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4" name="pl494"/>
            <p:cNvSpPr/>
            <p:nvPr/>
          </p:nvSpPr>
          <p:spPr>
            <a:xfrm>
              <a:off x="93554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5" name="pl495"/>
            <p:cNvSpPr/>
            <p:nvPr/>
          </p:nvSpPr>
          <p:spPr>
            <a:xfrm>
              <a:off x="1225566"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6" name="pl496"/>
            <p:cNvSpPr/>
            <p:nvPr/>
          </p:nvSpPr>
          <p:spPr>
            <a:xfrm>
              <a:off x="151558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7" name="tx497"/>
            <p:cNvSpPr/>
            <p:nvPr/>
          </p:nvSpPr>
          <p:spPr>
            <a:xfrm rot="-5400000">
              <a:off x="292508"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03" name="pl503"/>
            <p:cNvSpPr/>
            <p:nvPr/>
          </p:nvSpPr>
          <p:spPr>
            <a:xfrm>
              <a:off x="164317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4" name="pl504"/>
            <p:cNvSpPr/>
            <p:nvPr/>
          </p:nvSpPr>
          <p:spPr>
            <a:xfrm>
              <a:off x="1933196"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5" name="pl505"/>
            <p:cNvSpPr/>
            <p:nvPr/>
          </p:nvSpPr>
          <p:spPr>
            <a:xfrm>
              <a:off x="2223215"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6" name="pl506"/>
            <p:cNvSpPr/>
            <p:nvPr/>
          </p:nvSpPr>
          <p:spPr>
            <a:xfrm>
              <a:off x="251323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7" name="pl507"/>
            <p:cNvSpPr/>
            <p:nvPr/>
          </p:nvSpPr>
          <p:spPr>
            <a:xfrm>
              <a:off x="2803252"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8" name="tx508"/>
            <p:cNvSpPr/>
            <p:nvPr/>
          </p:nvSpPr>
          <p:spPr>
            <a:xfrm rot="-5400000">
              <a:off x="1580176"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14" name="pl514"/>
            <p:cNvSpPr/>
            <p:nvPr/>
          </p:nvSpPr>
          <p:spPr>
            <a:xfrm>
              <a:off x="2930845"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5" name="pl515"/>
            <p:cNvSpPr/>
            <p:nvPr/>
          </p:nvSpPr>
          <p:spPr>
            <a:xfrm>
              <a:off x="322086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6" name="pl516"/>
            <p:cNvSpPr/>
            <p:nvPr/>
          </p:nvSpPr>
          <p:spPr>
            <a:xfrm>
              <a:off x="351088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7" name="pl517"/>
            <p:cNvSpPr/>
            <p:nvPr/>
          </p:nvSpPr>
          <p:spPr>
            <a:xfrm>
              <a:off x="380090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8" name="pl518"/>
            <p:cNvSpPr/>
            <p:nvPr/>
          </p:nvSpPr>
          <p:spPr>
            <a:xfrm>
              <a:off x="4090920"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9" name="tx519"/>
            <p:cNvSpPr/>
            <p:nvPr/>
          </p:nvSpPr>
          <p:spPr>
            <a:xfrm rot="-5400000">
              <a:off x="2867844"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25" name="pl525"/>
            <p:cNvSpPr/>
            <p:nvPr/>
          </p:nvSpPr>
          <p:spPr>
            <a:xfrm>
              <a:off x="421851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6" name="pl526"/>
            <p:cNvSpPr/>
            <p:nvPr/>
          </p:nvSpPr>
          <p:spPr>
            <a:xfrm>
              <a:off x="4508532"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7" name="pl527"/>
            <p:cNvSpPr/>
            <p:nvPr/>
          </p:nvSpPr>
          <p:spPr>
            <a:xfrm>
              <a:off x="4798550"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8" name="pl528"/>
            <p:cNvSpPr/>
            <p:nvPr/>
          </p:nvSpPr>
          <p:spPr>
            <a:xfrm>
              <a:off x="508856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9" name="pl529"/>
            <p:cNvSpPr/>
            <p:nvPr/>
          </p:nvSpPr>
          <p:spPr>
            <a:xfrm>
              <a:off x="5378588"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0" name="tx530"/>
            <p:cNvSpPr/>
            <p:nvPr/>
          </p:nvSpPr>
          <p:spPr>
            <a:xfrm rot="-5400000">
              <a:off x="4155512"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36" name="pl536"/>
            <p:cNvSpPr/>
            <p:nvPr/>
          </p:nvSpPr>
          <p:spPr>
            <a:xfrm>
              <a:off x="550618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7" name="pl537"/>
            <p:cNvSpPr/>
            <p:nvPr/>
          </p:nvSpPr>
          <p:spPr>
            <a:xfrm>
              <a:off x="5796200"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8" name="pl538"/>
            <p:cNvSpPr/>
            <p:nvPr/>
          </p:nvSpPr>
          <p:spPr>
            <a:xfrm>
              <a:off x="6086218"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9" name="pl539"/>
            <p:cNvSpPr/>
            <p:nvPr/>
          </p:nvSpPr>
          <p:spPr>
            <a:xfrm>
              <a:off x="637623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0" name="pl540"/>
            <p:cNvSpPr/>
            <p:nvPr/>
          </p:nvSpPr>
          <p:spPr>
            <a:xfrm>
              <a:off x="6666256"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1" name="tx541"/>
            <p:cNvSpPr/>
            <p:nvPr/>
          </p:nvSpPr>
          <p:spPr>
            <a:xfrm rot="-5400000">
              <a:off x="5443179"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47" name="pl547"/>
            <p:cNvSpPr/>
            <p:nvPr/>
          </p:nvSpPr>
          <p:spPr>
            <a:xfrm>
              <a:off x="679384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8" name="pl548"/>
            <p:cNvSpPr/>
            <p:nvPr/>
          </p:nvSpPr>
          <p:spPr>
            <a:xfrm>
              <a:off x="708386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9" name="pl549"/>
            <p:cNvSpPr/>
            <p:nvPr/>
          </p:nvSpPr>
          <p:spPr>
            <a:xfrm>
              <a:off x="7373886"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0" name="pl550"/>
            <p:cNvSpPr/>
            <p:nvPr/>
          </p:nvSpPr>
          <p:spPr>
            <a:xfrm>
              <a:off x="7663905"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1" name="pl551"/>
            <p:cNvSpPr/>
            <p:nvPr/>
          </p:nvSpPr>
          <p:spPr>
            <a:xfrm>
              <a:off x="795392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2" name="tx552"/>
            <p:cNvSpPr/>
            <p:nvPr/>
          </p:nvSpPr>
          <p:spPr>
            <a:xfrm rot="-5400000">
              <a:off x="6730847"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58" name="pl558"/>
            <p:cNvSpPr/>
            <p:nvPr/>
          </p:nvSpPr>
          <p:spPr>
            <a:xfrm>
              <a:off x="808151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9" name="pl559"/>
            <p:cNvSpPr/>
            <p:nvPr/>
          </p:nvSpPr>
          <p:spPr>
            <a:xfrm>
              <a:off x="8371535"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0" name="pl560"/>
            <p:cNvSpPr/>
            <p:nvPr/>
          </p:nvSpPr>
          <p:spPr>
            <a:xfrm>
              <a:off x="866155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1" name="pl561"/>
            <p:cNvSpPr/>
            <p:nvPr/>
          </p:nvSpPr>
          <p:spPr>
            <a:xfrm>
              <a:off x="895157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2" name="pl562"/>
            <p:cNvSpPr/>
            <p:nvPr/>
          </p:nvSpPr>
          <p:spPr>
            <a:xfrm>
              <a:off x="9241592"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3" name="tx563"/>
            <p:cNvSpPr/>
            <p:nvPr/>
          </p:nvSpPr>
          <p:spPr>
            <a:xfrm rot="-5400000">
              <a:off x="8018515"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69" name="pl569"/>
            <p:cNvSpPr/>
            <p:nvPr/>
          </p:nvSpPr>
          <p:spPr>
            <a:xfrm>
              <a:off x="936918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70" name="pl570"/>
            <p:cNvSpPr/>
            <p:nvPr/>
          </p:nvSpPr>
          <p:spPr>
            <a:xfrm>
              <a:off x="965920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71" name="pl571"/>
            <p:cNvSpPr/>
            <p:nvPr/>
          </p:nvSpPr>
          <p:spPr>
            <a:xfrm>
              <a:off x="9949222"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72" name="pl572"/>
            <p:cNvSpPr/>
            <p:nvPr/>
          </p:nvSpPr>
          <p:spPr>
            <a:xfrm>
              <a:off x="1023924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73" name="pl573"/>
            <p:cNvSpPr/>
            <p:nvPr/>
          </p:nvSpPr>
          <p:spPr>
            <a:xfrm>
              <a:off x="10529260"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74" name="tx574"/>
            <p:cNvSpPr/>
            <p:nvPr/>
          </p:nvSpPr>
          <p:spPr>
            <a:xfrm rot="-5400000">
              <a:off x="9306183"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80" name="pl580"/>
            <p:cNvSpPr/>
            <p:nvPr/>
          </p:nvSpPr>
          <p:spPr>
            <a:xfrm>
              <a:off x="10656852"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81" name="pl581"/>
            <p:cNvSpPr/>
            <p:nvPr/>
          </p:nvSpPr>
          <p:spPr>
            <a:xfrm>
              <a:off x="1094687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82" name="pl582"/>
            <p:cNvSpPr/>
            <p:nvPr/>
          </p:nvSpPr>
          <p:spPr>
            <a:xfrm>
              <a:off x="11236890"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83" name="pl583"/>
            <p:cNvSpPr/>
            <p:nvPr/>
          </p:nvSpPr>
          <p:spPr>
            <a:xfrm>
              <a:off x="1152690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84" name="pl584"/>
            <p:cNvSpPr/>
            <p:nvPr/>
          </p:nvSpPr>
          <p:spPr>
            <a:xfrm>
              <a:off x="1181692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85" name="tx585"/>
            <p:cNvSpPr/>
            <p:nvPr/>
          </p:nvSpPr>
          <p:spPr>
            <a:xfrm rot="-5400000">
              <a:off x="10593851"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30052" y="574484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91" name="tx591"/>
            <p:cNvSpPr/>
            <p:nvPr/>
          </p:nvSpPr>
          <p:spPr>
            <a:xfrm>
              <a:off x="3760260" y="614273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92" name="pt592"/>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593" name="pt593"/>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594" name="pt594"/>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595" name="pt595"/>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596" name="pt596"/>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597" name="pt597"/>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598" name="tx598"/>
            <p:cNvSpPr/>
            <p:nvPr/>
          </p:nvSpPr>
          <p:spPr>
            <a:xfrm>
              <a:off x="5066030" y="6182152"/>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614242"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58715"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903189"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47662"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92135" y="6182152"/>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612205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WCAR, 2025</a:t>
              </a:r>
            </a:p>
          </p:txBody>
        </p:sp>
        <p:sp>
          <p:nvSpPr>
            <p:cNvPr id="605" name="tx605"/>
            <p:cNvSpPr/>
            <p:nvPr/>
          </p:nvSpPr>
          <p:spPr>
            <a:xfrm>
              <a:off x="756477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06" name="tx606"/>
            <p:cNvSpPr/>
            <p:nvPr/>
          </p:nvSpPr>
          <p:spPr>
            <a:xfrm>
              <a:off x="3084986" y="6568512"/>
              <a:ext cx="877834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bfa) est indiquée dans les en-têtes. La couverture moyenne régionale est représentée par la ligne pointillée.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6584" y="3892173"/>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6584" y="3444525"/>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6584" y="2996877"/>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6584" y="2549229"/>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66584" y="2101581"/>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66584" y="4115997"/>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66584" y="3668349"/>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66584" y="3220701"/>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66584" y="2773053"/>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66584" y="2325405"/>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66584" y="1877757"/>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30754"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60752"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090750"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20748"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48474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75074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1674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28274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4874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1474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80744"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rc27"/>
            <p:cNvSpPr/>
            <p:nvPr/>
          </p:nvSpPr>
          <p:spPr>
            <a:xfrm>
              <a:off x="1311054" y="3778712"/>
              <a:ext cx="239399" cy="337284"/>
            </a:xfrm>
            <a:prstGeom prst="rect">
              <a:avLst/>
            </a:prstGeom>
            <a:solidFill>
              <a:srgbClr val="1CABE2">
                <a:alpha val="85098"/>
              </a:srgbClr>
            </a:solidFill>
          </p:spPr>
          <p:txBody>
            <a:bodyPr/>
            <a:lstStyle/>
            <a:p>
              <a:endParaRPr/>
            </a:p>
          </p:txBody>
        </p:sp>
        <p:sp>
          <p:nvSpPr>
            <p:cNvPr id="28" name="rc28"/>
            <p:cNvSpPr/>
            <p:nvPr/>
          </p:nvSpPr>
          <p:spPr>
            <a:xfrm>
              <a:off x="1577053" y="3816453"/>
              <a:ext cx="239399" cy="299543"/>
            </a:xfrm>
            <a:prstGeom prst="rect">
              <a:avLst/>
            </a:prstGeom>
            <a:solidFill>
              <a:srgbClr val="1CABE2">
                <a:alpha val="85098"/>
              </a:srgbClr>
            </a:solidFill>
          </p:spPr>
          <p:txBody>
            <a:bodyPr/>
            <a:lstStyle/>
            <a:p>
              <a:endParaRPr/>
            </a:p>
          </p:txBody>
        </p:sp>
        <p:sp>
          <p:nvSpPr>
            <p:cNvPr id="29" name="rc29"/>
            <p:cNvSpPr/>
            <p:nvPr/>
          </p:nvSpPr>
          <p:spPr>
            <a:xfrm>
              <a:off x="1843053" y="3856769"/>
              <a:ext cx="239399" cy="259228"/>
            </a:xfrm>
            <a:prstGeom prst="rect">
              <a:avLst/>
            </a:prstGeom>
            <a:solidFill>
              <a:srgbClr val="1CABE2">
                <a:alpha val="85098"/>
              </a:srgbClr>
            </a:solidFill>
          </p:spPr>
          <p:txBody>
            <a:bodyPr/>
            <a:lstStyle/>
            <a:p>
              <a:endParaRPr/>
            </a:p>
          </p:txBody>
        </p:sp>
        <p:sp>
          <p:nvSpPr>
            <p:cNvPr id="30" name="rc30"/>
            <p:cNvSpPr/>
            <p:nvPr/>
          </p:nvSpPr>
          <p:spPr>
            <a:xfrm>
              <a:off x="2109053" y="3872589"/>
              <a:ext cx="239399" cy="243408"/>
            </a:xfrm>
            <a:prstGeom prst="rect">
              <a:avLst/>
            </a:prstGeom>
            <a:solidFill>
              <a:srgbClr val="1CABE2">
                <a:alpha val="85098"/>
              </a:srgbClr>
            </a:solidFill>
          </p:spPr>
          <p:txBody>
            <a:bodyPr/>
            <a:lstStyle/>
            <a:p>
              <a:endParaRPr/>
            </a:p>
          </p:txBody>
        </p:sp>
        <p:sp>
          <p:nvSpPr>
            <p:cNvPr id="31" name="rc31"/>
            <p:cNvSpPr/>
            <p:nvPr/>
          </p:nvSpPr>
          <p:spPr>
            <a:xfrm>
              <a:off x="2375052" y="3866590"/>
              <a:ext cx="239399" cy="249407"/>
            </a:xfrm>
            <a:prstGeom prst="rect">
              <a:avLst/>
            </a:prstGeom>
            <a:solidFill>
              <a:srgbClr val="1CABE2">
                <a:alpha val="85098"/>
              </a:srgbClr>
            </a:solidFill>
          </p:spPr>
          <p:txBody>
            <a:bodyPr/>
            <a:lstStyle/>
            <a:p>
              <a:endParaRPr/>
            </a:p>
          </p:txBody>
        </p:sp>
        <p:sp>
          <p:nvSpPr>
            <p:cNvPr id="32" name="rc32"/>
            <p:cNvSpPr/>
            <p:nvPr/>
          </p:nvSpPr>
          <p:spPr>
            <a:xfrm>
              <a:off x="2641052" y="3884406"/>
              <a:ext cx="239399" cy="231590"/>
            </a:xfrm>
            <a:prstGeom prst="rect">
              <a:avLst/>
            </a:prstGeom>
            <a:solidFill>
              <a:srgbClr val="1CABE2">
                <a:alpha val="85098"/>
              </a:srgbClr>
            </a:solidFill>
          </p:spPr>
          <p:txBody>
            <a:bodyPr/>
            <a:lstStyle/>
            <a:p>
              <a:endParaRPr/>
            </a:p>
          </p:txBody>
        </p:sp>
        <p:sp>
          <p:nvSpPr>
            <p:cNvPr id="33" name="rc33"/>
            <p:cNvSpPr/>
            <p:nvPr/>
          </p:nvSpPr>
          <p:spPr>
            <a:xfrm>
              <a:off x="2907052" y="3875001"/>
              <a:ext cx="239399" cy="240995"/>
            </a:xfrm>
            <a:prstGeom prst="rect">
              <a:avLst/>
            </a:prstGeom>
            <a:solidFill>
              <a:srgbClr val="1CABE2">
                <a:alpha val="85098"/>
              </a:srgbClr>
            </a:solidFill>
          </p:spPr>
          <p:txBody>
            <a:bodyPr/>
            <a:lstStyle/>
            <a:p>
              <a:endParaRPr/>
            </a:p>
          </p:txBody>
        </p:sp>
        <p:sp>
          <p:nvSpPr>
            <p:cNvPr id="34" name="rc34"/>
            <p:cNvSpPr/>
            <p:nvPr/>
          </p:nvSpPr>
          <p:spPr>
            <a:xfrm>
              <a:off x="3173051" y="3895826"/>
              <a:ext cx="239399" cy="220171"/>
            </a:xfrm>
            <a:prstGeom prst="rect">
              <a:avLst/>
            </a:prstGeom>
            <a:solidFill>
              <a:srgbClr val="1CABE2">
                <a:alpha val="85098"/>
              </a:srgbClr>
            </a:solidFill>
          </p:spPr>
          <p:txBody>
            <a:bodyPr/>
            <a:lstStyle/>
            <a:p>
              <a:endParaRPr/>
            </a:p>
          </p:txBody>
        </p:sp>
        <p:sp>
          <p:nvSpPr>
            <p:cNvPr id="35" name="rc35"/>
            <p:cNvSpPr/>
            <p:nvPr/>
          </p:nvSpPr>
          <p:spPr>
            <a:xfrm>
              <a:off x="3439051" y="3918490"/>
              <a:ext cx="239399" cy="197506"/>
            </a:xfrm>
            <a:prstGeom prst="rect">
              <a:avLst/>
            </a:prstGeom>
            <a:solidFill>
              <a:srgbClr val="1CABE2">
                <a:alpha val="85098"/>
              </a:srgbClr>
            </a:solidFill>
          </p:spPr>
          <p:txBody>
            <a:bodyPr/>
            <a:lstStyle/>
            <a:p>
              <a:endParaRPr/>
            </a:p>
          </p:txBody>
        </p:sp>
        <p:sp>
          <p:nvSpPr>
            <p:cNvPr id="36" name="rc36"/>
            <p:cNvSpPr/>
            <p:nvPr/>
          </p:nvSpPr>
          <p:spPr>
            <a:xfrm>
              <a:off x="3705050" y="3914251"/>
              <a:ext cx="239399" cy="201746"/>
            </a:xfrm>
            <a:prstGeom prst="rect">
              <a:avLst/>
            </a:prstGeom>
            <a:solidFill>
              <a:srgbClr val="1CABE2">
                <a:alpha val="85098"/>
              </a:srgbClr>
            </a:solidFill>
          </p:spPr>
          <p:txBody>
            <a:bodyPr/>
            <a:lstStyle/>
            <a:p>
              <a:endParaRPr/>
            </a:p>
          </p:txBody>
        </p:sp>
        <p:sp>
          <p:nvSpPr>
            <p:cNvPr id="37" name="rc37"/>
            <p:cNvSpPr/>
            <p:nvPr/>
          </p:nvSpPr>
          <p:spPr>
            <a:xfrm>
              <a:off x="3971050" y="3909461"/>
              <a:ext cx="239399" cy="206535"/>
            </a:xfrm>
            <a:prstGeom prst="rect">
              <a:avLst/>
            </a:prstGeom>
            <a:solidFill>
              <a:srgbClr val="1CABE2">
                <a:alpha val="85098"/>
              </a:srgbClr>
            </a:solidFill>
          </p:spPr>
          <p:txBody>
            <a:bodyPr/>
            <a:lstStyle/>
            <a:p>
              <a:endParaRPr/>
            </a:p>
          </p:txBody>
        </p:sp>
        <p:sp>
          <p:nvSpPr>
            <p:cNvPr id="38" name="rc38"/>
            <p:cNvSpPr/>
            <p:nvPr/>
          </p:nvSpPr>
          <p:spPr>
            <a:xfrm>
              <a:off x="4237050" y="3905128"/>
              <a:ext cx="239399" cy="210869"/>
            </a:xfrm>
            <a:prstGeom prst="rect">
              <a:avLst/>
            </a:prstGeom>
            <a:solidFill>
              <a:srgbClr val="1CABE2">
                <a:alpha val="85098"/>
              </a:srgbClr>
            </a:solidFill>
          </p:spPr>
          <p:txBody>
            <a:bodyPr/>
            <a:lstStyle/>
            <a:p>
              <a:endParaRPr/>
            </a:p>
          </p:txBody>
        </p:sp>
        <p:sp>
          <p:nvSpPr>
            <p:cNvPr id="39" name="rc39"/>
            <p:cNvSpPr/>
            <p:nvPr/>
          </p:nvSpPr>
          <p:spPr>
            <a:xfrm>
              <a:off x="4503049" y="3931566"/>
              <a:ext cx="239399" cy="184430"/>
            </a:xfrm>
            <a:prstGeom prst="rect">
              <a:avLst/>
            </a:prstGeom>
            <a:solidFill>
              <a:srgbClr val="1CABE2">
                <a:alpha val="85098"/>
              </a:srgbClr>
            </a:solidFill>
          </p:spPr>
          <p:txBody>
            <a:bodyPr/>
            <a:lstStyle/>
            <a:p>
              <a:endParaRPr/>
            </a:p>
          </p:txBody>
        </p:sp>
        <p:sp>
          <p:nvSpPr>
            <p:cNvPr id="40" name="rc40"/>
            <p:cNvSpPr/>
            <p:nvPr/>
          </p:nvSpPr>
          <p:spPr>
            <a:xfrm>
              <a:off x="4769049" y="3928298"/>
              <a:ext cx="239399" cy="187698"/>
            </a:xfrm>
            <a:prstGeom prst="rect">
              <a:avLst/>
            </a:prstGeom>
            <a:solidFill>
              <a:srgbClr val="1CABE2">
                <a:alpha val="85098"/>
              </a:srgbClr>
            </a:solidFill>
          </p:spPr>
          <p:txBody>
            <a:bodyPr/>
            <a:lstStyle/>
            <a:p>
              <a:endParaRPr/>
            </a:p>
          </p:txBody>
        </p:sp>
        <p:sp>
          <p:nvSpPr>
            <p:cNvPr id="41" name="rc41"/>
            <p:cNvSpPr/>
            <p:nvPr/>
          </p:nvSpPr>
          <p:spPr>
            <a:xfrm>
              <a:off x="5035049" y="3957919"/>
              <a:ext cx="239399" cy="158077"/>
            </a:xfrm>
            <a:prstGeom prst="rect">
              <a:avLst/>
            </a:prstGeom>
            <a:solidFill>
              <a:srgbClr val="1CABE2">
                <a:alpha val="85098"/>
              </a:srgbClr>
            </a:solidFill>
          </p:spPr>
          <p:txBody>
            <a:bodyPr/>
            <a:lstStyle/>
            <a:p>
              <a:endParaRPr/>
            </a:p>
          </p:txBody>
        </p:sp>
        <p:sp>
          <p:nvSpPr>
            <p:cNvPr id="42" name="rc42"/>
            <p:cNvSpPr/>
            <p:nvPr/>
          </p:nvSpPr>
          <p:spPr>
            <a:xfrm>
              <a:off x="5301048" y="3956236"/>
              <a:ext cx="239399" cy="159761"/>
            </a:xfrm>
            <a:prstGeom prst="rect">
              <a:avLst/>
            </a:prstGeom>
            <a:solidFill>
              <a:srgbClr val="1CABE2">
                <a:alpha val="85098"/>
              </a:srgbClr>
            </a:solidFill>
          </p:spPr>
          <p:txBody>
            <a:bodyPr/>
            <a:lstStyle/>
            <a:p>
              <a:endParaRPr/>
            </a:p>
          </p:txBody>
        </p:sp>
        <p:sp>
          <p:nvSpPr>
            <p:cNvPr id="43" name="rc43"/>
            <p:cNvSpPr/>
            <p:nvPr/>
          </p:nvSpPr>
          <p:spPr>
            <a:xfrm>
              <a:off x="5567048" y="3955896"/>
              <a:ext cx="239399" cy="160101"/>
            </a:xfrm>
            <a:prstGeom prst="rect">
              <a:avLst/>
            </a:prstGeom>
            <a:solidFill>
              <a:srgbClr val="1CABE2">
                <a:alpha val="85098"/>
              </a:srgbClr>
            </a:solidFill>
          </p:spPr>
          <p:txBody>
            <a:bodyPr/>
            <a:lstStyle/>
            <a:p>
              <a:endParaRPr/>
            </a:p>
          </p:txBody>
        </p:sp>
        <p:sp>
          <p:nvSpPr>
            <p:cNvPr id="44" name="rc44"/>
            <p:cNvSpPr/>
            <p:nvPr/>
          </p:nvSpPr>
          <p:spPr>
            <a:xfrm>
              <a:off x="5833047" y="3956142"/>
              <a:ext cx="239399" cy="159855"/>
            </a:xfrm>
            <a:prstGeom prst="rect">
              <a:avLst/>
            </a:prstGeom>
            <a:solidFill>
              <a:srgbClr val="1CABE2">
                <a:alpha val="85098"/>
              </a:srgbClr>
            </a:solidFill>
          </p:spPr>
          <p:txBody>
            <a:bodyPr/>
            <a:lstStyle/>
            <a:p>
              <a:endParaRPr/>
            </a:p>
          </p:txBody>
        </p:sp>
        <p:sp>
          <p:nvSpPr>
            <p:cNvPr id="45" name="rc45"/>
            <p:cNvSpPr/>
            <p:nvPr/>
          </p:nvSpPr>
          <p:spPr>
            <a:xfrm>
              <a:off x="6099047" y="3959079"/>
              <a:ext cx="239399" cy="156918"/>
            </a:xfrm>
            <a:prstGeom prst="rect">
              <a:avLst/>
            </a:prstGeom>
            <a:solidFill>
              <a:srgbClr val="1CABE2">
                <a:alpha val="85098"/>
              </a:srgbClr>
            </a:solidFill>
          </p:spPr>
          <p:txBody>
            <a:bodyPr/>
            <a:lstStyle/>
            <a:p>
              <a:endParaRPr/>
            </a:p>
          </p:txBody>
        </p:sp>
        <p:sp>
          <p:nvSpPr>
            <p:cNvPr id="46" name="rc46"/>
            <p:cNvSpPr/>
            <p:nvPr/>
          </p:nvSpPr>
          <p:spPr>
            <a:xfrm>
              <a:off x="6365047" y="3962414"/>
              <a:ext cx="239399" cy="153583"/>
            </a:xfrm>
            <a:prstGeom prst="rect">
              <a:avLst/>
            </a:prstGeom>
            <a:solidFill>
              <a:srgbClr val="1CABE2">
                <a:alpha val="85098"/>
              </a:srgbClr>
            </a:solidFill>
          </p:spPr>
          <p:txBody>
            <a:bodyPr/>
            <a:lstStyle/>
            <a:p>
              <a:endParaRPr/>
            </a:p>
          </p:txBody>
        </p:sp>
        <p:sp>
          <p:nvSpPr>
            <p:cNvPr id="47" name="rc47"/>
            <p:cNvSpPr/>
            <p:nvPr/>
          </p:nvSpPr>
          <p:spPr>
            <a:xfrm>
              <a:off x="6631046" y="3965726"/>
              <a:ext cx="239399" cy="150270"/>
            </a:xfrm>
            <a:prstGeom prst="rect">
              <a:avLst/>
            </a:prstGeom>
            <a:solidFill>
              <a:srgbClr val="1CABE2">
                <a:alpha val="85098"/>
              </a:srgbClr>
            </a:solidFill>
          </p:spPr>
          <p:txBody>
            <a:bodyPr/>
            <a:lstStyle/>
            <a:p>
              <a:endParaRPr/>
            </a:p>
          </p:txBody>
        </p:sp>
        <p:sp>
          <p:nvSpPr>
            <p:cNvPr id="48" name="rc48"/>
            <p:cNvSpPr/>
            <p:nvPr/>
          </p:nvSpPr>
          <p:spPr>
            <a:xfrm>
              <a:off x="6897046" y="3963452"/>
              <a:ext cx="239399" cy="152545"/>
            </a:xfrm>
            <a:prstGeom prst="rect">
              <a:avLst/>
            </a:prstGeom>
            <a:solidFill>
              <a:srgbClr val="1CABE2">
                <a:alpha val="85098"/>
              </a:srgbClr>
            </a:solidFill>
          </p:spPr>
          <p:txBody>
            <a:bodyPr/>
            <a:lstStyle/>
            <a:p>
              <a:endParaRPr/>
            </a:p>
          </p:txBody>
        </p:sp>
        <p:sp>
          <p:nvSpPr>
            <p:cNvPr id="49" name="rc49"/>
            <p:cNvSpPr/>
            <p:nvPr/>
          </p:nvSpPr>
          <p:spPr>
            <a:xfrm>
              <a:off x="7163045" y="3961532"/>
              <a:ext cx="239399" cy="154465"/>
            </a:xfrm>
            <a:prstGeom prst="rect">
              <a:avLst/>
            </a:prstGeom>
            <a:solidFill>
              <a:srgbClr val="1CABE2">
                <a:alpha val="85098"/>
              </a:srgbClr>
            </a:solidFill>
          </p:spPr>
          <p:txBody>
            <a:bodyPr/>
            <a:lstStyle/>
            <a:p>
              <a:endParaRPr/>
            </a:p>
          </p:txBody>
        </p:sp>
        <p:sp>
          <p:nvSpPr>
            <p:cNvPr id="50" name="rc50"/>
            <p:cNvSpPr/>
            <p:nvPr/>
          </p:nvSpPr>
          <p:spPr>
            <a:xfrm>
              <a:off x="7429045" y="3959804"/>
              <a:ext cx="239399" cy="156193"/>
            </a:xfrm>
            <a:prstGeom prst="rect">
              <a:avLst/>
            </a:prstGeom>
            <a:solidFill>
              <a:srgbClr val="1CABE2">
                <a:alpha val="85098"/>
              </a:srgbClr>
            </a:solidFill>
          </p:spPr>
          <p:txBody>
            <a:bodyPr/>
            <a:lstStyle/>
            <a:p>
              <a:endParaRPr/>
            </a:p>
          </p:txBody>
        </p:sp>
        <p:sp>
          <p:nvSpPr>
            <p:cNvPr id="51" name="rc51"/>
            <p:cNvSpPr/>
            <p:nvPr/>
          </p:nvSpPr>
          <p:spPr>
            <a:xfrm>
              <a:off x="7695045" y="3958013"/>
              <a:ext cx="239399" cy="157983"/>
            </a:xfrm>
            <a:prstGeom prst="rect">
              <a:avLst/>
            </a:prstGeom>
            <a:solidFill>
              <a:srgbClr val="1CABE2">
                <a:alpha val="85098"/>
              </a:srgbClr>
            </a:solidFill>
          </p:spPr>
          <p:txBody>
            <a:bodyPr/>
            <a:lstStyle/>
            <a:p>
              <a:endParaRPr/>
            </a:p>
          </p:txBody>
        </p:sp>
        <p:sp>
          <p:nvSpPr>
            <p:cNvPr id="52" name="rc52"/>
            <p:cNvSpPr/>
            <p:nvPr/>
          </p:nvSpPr>
          <p:spPr>
            <a:xfrm>
              <a:off x="7961044" y="3957118"/>
              <a:ext cx="239399" cy="158879"/>
            </a:xfrm>
            <a:prstGeom prst="rect">
              <a:avLst/>
            </a:prstGeom>
            <a:solidFill>
              <a:srgbClr val="1CABE2">
                <a:alpha val="85098"/>
              </a:srgbClr>
            </a:solidFill>
          </p:spPr>
          <p:txBody>
            <a:bodyPr/>
            <a:lstStyle/>
            <a:p>
              <a:endParaRPr/>
            </a:p>
          </p:txBody>
        </p:sp>
        <p:sp>
          <p:nvSpPr>
            <p:cNvPr id="53" name="rc53"/>
            <p:cNvSpPr/>
            <p:nvPr/>
          </p:nvSpPr>
          <p:spPr>
            <a:xfrm>
              <a:off x="1311054" y="2879289"/>
              <a:ext cx="239399" cy="899423"/>
            </a:xfrm>
            <a:prstGeom prst="rect">
              <a:avLst/>
            </a:prstGeom>
            <a:solidFill>
              <a:srgbClr val="B3B3B3">
                <a:alpha val="85098"/>
              </a:srgbClr>
            </a:solidFill>
          </p:spPr>
          <p:txBody>
            <a:bodyPr/>
            <a:lstStyle/>
            <a:p>
              <a:endParaRPr/>
            </a:p>
          </p:txBody>
        </p:sp>
        <p:sp>
          <p:nvSpPr>
            <p:cNvPr id="54" name="rc54"/>
            <p:cNvSpPr/>
            <p:nvPr/>
          </p:nvSpPr>
          <p:spPr>
            <a:xfrm>
              <a:off x="1577053" y="3240411"/>
              <a:ext cx="239399" cy="576042"/>
            </a:xfrm>
            <a:prstGeom prst="rect">
              <a:avLst/>
            </a:prstGeom>
            <a:solidFill>
              <a:srgbClr val="B3B3B3">
                <a:alpha val="85098"/>
              </a:srgbClr>
            </a:solidFill>
          </p:spPr>
          <p:txBody>
            <a:bodyPr/>
            <a:lstStyle/>
            <a:p>
              <a:endParaRPr/>
            </a:p>
          </p:txBody>
        </p:sp>
        <p:sp>
          <p:nvSpPr>
            <p:cNvPr id="55" name="rc55"/>
            <p:cNvSpPr/>
            <p:nvPr/>
          </p:nvSpPr>
          <p:spPr>
            <a:xfrm>
              <a:off x="1843053" y="3385449"/>
              <a:ext cx="239399" cy="471319"/>
            </a:xfrm>
            <a:prstGeom prst="rect">
              <a:avLst/>
            </a:prstGeom>
            <a:solidFill>
              <a:srgbClr val="B3B3B3">
                <a:alpha val="85098"/>
              </a:srgbClr>
            </a:solidFill>
          </p:spPr>
          <p:txBody>
            <a:bodyPr/>
            <a:lstStyle/>
            <a:p>
              <a:endParaRPr/>
            </a:p>
          </p:txBody>
        </p:sp>
        <p:sp>
          <p:nvSpPr>
            <p:cNvPr id="56" name="rc56"/>
            <p:cNvSpPr/>
            <p:nvPr/>
          </p:nvSpPr>
          <p:spPr>
            <a:xfrm>
              <a:off x="2109053" y="3604841"/>
              <a:ext cx="239399" cy="267747"/>
            </a:xfrm>
            <a:prstGeom prst="rect">
              <a:avLst/>
            </a:prstGeom>
            <a:solidFill>
              <a:srgbClr val="B3B3B3">
                <a:alpha val="85098"/>
              </a:srgbClr>
            </a:solidFill>
          </p:spPr>
          <p:txBody>
            <a:bodyPr/>
            <a:lstStyle/>
            <a:p>
              <a:endParaRPr/>
            </a:p>
          </p:txBody>
        </p:sp>
        <p:sp>
          <p:nvSpPr>
            <p:cNvPr id="57" name="rc57"/>
            <p:cNvSpPr/>
            <p:nvPr/>
          </p:nvSpPr>
          <p:spPr>
            <a:xfrm>
              <a:off x="2375052" y="3592244"/>
              <a:ext cx="239399" cy="274345"/>
            </a:xfrm>
            <a:prstGeom prst="rect">
              <a:avLst/>
            </a:prstGeom>
            <a:solidFill>
              <a:srgbClr val="B3B3B3">
                <a:alpha val="85098"/>
              </a:srgbClr>
            </a:solidFill>
          </p:spPr>
          <p:txBody>
            <a:bodyPr/>
            <a:lstStyle/>
            <a:p>
              <a:endParaRPr/>
            </a:p>
          </p:txBody>
        </p:sp>
        <p:sp>
          <p:nvSpPr>
            <p:cNvPr id="58" name="rc58"/>
            <p:cNvSpPr/>
            <p:nvPr/>
          </p:nvSpPr>
          <p:spPr>
            <a:xfrm>
              <a:off x="2641052" y="3652816"/>
              <a:ext cx="239399" cy="231590"/>
            </a:xfrm>
            <a:prstGeom prst="rect">
              <a:avLst/>
            </a:prstGeom>
            <a:solidFill>
              <a:srgbClr val="B3B3B3">
                <a:alpha val="85098"/>
              </a:srgbClr>
            </a:solidFill>
          </p:spPr>
          <p:txBody>
            <a:bodyPr/>
            <a:lstStyle/>
            <a:p>
              <a:endParaRPr/>
            </a:p>
          </p:txBody>
        </p:sp>
        <p:sp>
          <p:nvSpPr>
            <p:cNvPr id="59" name="rc59"/>
            <p:cNvSpPr/>
            <p:nvPr/>
          </p:nvSpPr>
          <p:spPr>
            <a:xfrm>
              <a:off x="2907052" y="3741114"/>
              <a:ext cx="239399" cy="133887"/>
            </a:xfrm>
            <a:prstGeom prst="rect">
              <a:avLst/>
            </a:prstGeom>
            <a:solidFill>
              <a:srgbClr val="B3B3B3">
                <a:alpha val="85098"/>
              </a:srgbClr>
            </a:solidFill>
          </p:spPr>
          <p:txBody>
            <a:bodyPr/>
            <a:lstStyle/>
            <a:p>
              <a:endParaRPr/>
            </a:p>
          </p:txBody>
        </p:sp>
        <p:sp>
          <p:nvSpPr>
            <p:cNvPr id="60" name="rc60"/>
            <p:cNvSpPr/>
            <p:nvPr/>
          </p:nvSpPr>
          <p:spPr>
            <a:xfrm>
              <a:off x="3173051" y="3813262"/>
              <a:ext cx="239399" cy="82564"/>
            </a:xfrm>
            <a:prstGeom prst="rect">
              <a:avLst/>
            </a:prstGeom>
            <a:solidFill>
              <a:srgbClr val="B3B3B3">
                <a:alpha val="85098"/>
              </a:srgbClr>
            </a:solidFill>
          </p:spPr>
          <p:txBody>
            <a:bodyPr/>
            <a:lstStyle/>
            <a:p>
              <a:endParaRPr/>
            </a:p>
          </p:txBody>
        </p:sp>
        <p:sp>
          <p:nvSpPr>
            <p:cNvPr id="61" name="rc61"/>
            <p:cNvSpPr/>
            <p:nvPr/>
          </p:nvSpPr>
          <p:spPr>
            <a:xfrm>
              <a:off x="3439051" y="3918490"/>
              <a:ext cx="239399" cy="0"/>
            </a:xfrm>
            <a:prstGeom prst="rect">
              <a:avLst/>
            </a:prstGeom>
            <a:solidFill>
              <a:srgbClr val="B3B3B3">
                <a:alpha val="85098"/>
              </a:srgbClr>
            </a:solidFill>
          </p:spPr>
          <p:txBody>
            <a:bodyPr/>
            <a:lstStyle/>
            <a:p>
              <a:endParaRPr/>
            </a:p>
          </p:txBody>
        </p:sp>
        <p:sp>
          <p:nvSpPr>
            <p:cNvPr id="62" name="rc62"/>
            <p:cNvSpPr/>
            <p:nvPr/>
          </p:nvSpPr>
          <p:spPr>
            <a:xfrm>
              <a:off x="3705050" y="3885432"/>
              <a:ext cx="239399" cy="28819"/>
            </a:xfrm>
            <a:prstGeom prst="rect">
              <a:avLst/>
            </a:prstGeom>
            <a:solidFill>
              <a:srgbClr val="B3B3B3">
                <a:alpha val="85098"/>
              </a:srgbClr>
            </a:solidFill>
          </p:spPr>
          <p:txBody>
            <a:bodyPr/>
            <a:lstStyle/>
            <a:p>
              <a:endParaRPr/>
            </a:p>
          </p:txBody>
        </p:sp>
        <p:sp>
          <p:nvSpPr>
            <p:cNvPr id="63" name="rc63"/>
            <p:cNvSpPr/>
            <p:nvPr/>
          </p:nvSpPr>
          <p:spPr>
            <a:xfrm>
              <a:off x="3971050" y="3850452"/>
              <a:ext cx="239399" cy="59008"/>
            </a:xfrm>
            <a:prstGeom prst="rect">
              <a:avLst/>
            </a:prstGeom>
            <a:solidFill>
              <a:srgbClr val="B3B3B3">
                <a:alpha val="85098"/>
              </a:srgbClr>
            </a:solidFill>
          </p:spPr>
          <p:txBody>
            <a:bodyPr/>
            <a:lstStyle/>
            <a:p>
              <a:endParaRPr/>
            </a:p>
          </p:txBody>
        </p:sp>
        <p:sp>
          <p:nvSpPr>
            <p:cNvPr id="64" name="rc64"/>
            <p:cNvSpPr/>
            <p:nvPr/>
          </p:nvSpPr>
          <p:spPr>
            <a:xfrm>
              <a:off x="4237050" y="3844879"/>
              <a:ext cx="239399" cy="60248"/>
            </a:xfrm>
            <a:prstGeom prst="rect">
              <a:avLst/>
            </a:prstGeom>
            <a:solidFill>
              <a:srgbClr val="B3B3B3">
                <a:alpha val="85098"/>
              </a:srgbClr>
            </a:solidFill>
          </p:spPr>
          <p:txBody>
            <a:bodyPr/>
            <a:lstStyle/>
            <a:p>
              <a:endParaRPr/>
            </a:p>
          </p:txBody>
        </p:sp>
        <p:sp>
          <p:nvSpPr>
            <p:cNvPr id="65" name="rc65"/>
            <p:cNvSpPr/>
            <p:nvPr/>
          </p:nvSpPr>
          <p:spPr>
            <a:xfrm>
              <a:off x="4503049" y="3808611"/>
              <a:ext cx="239399" cy="122955"/>
            </a:xfrm>
            <a:prstGeom prst="rect">
              <a:avLst/>
            </a:prstGeom>
            <a:solidFill>
              <a:srgbClr val="B3B3B3">
                <a:alpha val="85098"/>
              </a:srgbClr>
            </a:solidFill>
          </p:spPr>
          <p:txBody>
            <a:bodyPr/>
            <a:lstStyle/>
            <a:p>
              <a:endParaRPr/>
            </a:p>
          </p:txBody>
        </p:sp>
        <p:sp>
          <p:nvSpPr>
            <p:cNvPr id="66" name="rc66"/>
            <p:cNvSpPr/>
            <p:nvPr/>
          </p:nvSpPr>
          <p:spPr>
            <a:xfrm>
              <a:off x="4769049" y="3740604"/>
              <a:ext cx="239399" cy="187694"/>
            </a:xfrm>
            <a:prstGeom prst="rect">
              <a:avLst/>
            </a:prstGeom>
            <a:solidFill>
              <a:srgbClr val="B3B3B3">
                <a:alpha val="85098"/>
              </a:srgbClr>
            </a:solidFill>
          </p:spPr>
          <p:txBody>
            <a:bodyPr/>
            <a:lstStyle/>
            <a:p>
              <a:endParaRPr/>
            </a:p>
          </p:txBody>
        </p:sp>
        <p:sp>
          <p:nvSpPr>
            <p:cNvPr id="67" name="rc67"/>
            <p:cNvSpPr/>
            <p:nvPr/>
          </p:nvSpPr>
          <p:spPr>
            <a:xfrm>
              <a:off x="5035049" y="3831454"/>
              <a:ext cx="239399" cy="126465"/>
            </a:xfrm>
            <a:prstGeom prst="rect">
              <a:avLst/>
            </a:prstGeom>
            <a:solidFill>
              <a:srgbClr val="B3B3B3">
                <a:alpha val="85098"/>
              </a:srgbClr>
            </a:solidFill>
          </p:spPr>
          <p:txBody>
            <a:bodyPr/>
            <a:lstStyle/>
            <a:p>
              <a:endParaRPr/>
            </a:p>
          </p:txBody>
        </p:sp>
        <p:sp>
          <p:nvSpPr>
            <p:cNvPr id="68" name="rc68"/>
            <p:cNvSpPr/>
            <p:nvPr/>
          </p:nvSpPr>
          <p:spPr>
            <a:xfrm>
              <a:off x="5301048" y="3828424"/>
              <a:ext cx="239399" cy="127812"/>
            </a:xfrm>
            <a:prstGeom prst="rect">
              <a:avLst/>
            </a:prstGeom>
            <a:solidFill>
              <a:srgbClr val="B3B3B3">
                <a:alpha val="85098"/>
              </a:srgbClr>
            </a:solidFill>
          </p:spPr>
          <p:txBody>
            <a:bodyPr/>
            <a:lstStyle/>
            <a:p>
              <a:endParaRPr/>
            </a:p>
          </p:txBody>
        </p:sp>
        <p:sp>
          <p:nvSpPr>
            <p:cNvPr id="69" name="rc69"/>
            <p:cNvSpPr/>
            <p:nvPr/>
          </p:nvSpPr>
          <p:spPr>
            <a:xfrm>
              <a:off x="5567048" y="3827810"/>
              <a:ext cx="239399" cy="128085"/>
            </a:xfrm>
            <a:prstGeom prst="rect">
              <a:avLst/>
            </a:prstGeom>
            <a:solidFill>
              <a:srgbClr val="B3B3B3">
                <a:alpha val="85098"/>
              </a:srgbClr>
            </a:solidFill>
          </p:spPr>
          <p:txBody>
            <a:bodyPr/>
            <a:lstStyle/>
            <a:p>
              <a:endParaRPr/>
            </a:p>
          </p:txBody>
        </p:sp>
        <p:sp>
          <p:nvSpPr>
            <p:cNvPr id="70" name="rc70"/>
            <p:cNvSpPr/>
            <p:nvPr/>
          </p:nvSpPr>
          <p:spPr>
            <a:xfrm>
              <a:off x="5833047" y="3828258"/>
              <a:ext cx="239399" cy="127884"/>
            </a:xfrm>
            <a:prstGeom prst="rect">
              <a:avLst/>
            </a:prstGeom>
            <a:solidFill>
              <a:srgbClr val="B3B3B3">
                <a:alpha val="85098"/>
              </a:srgbClr>
            </a:solidFill>
          </p:spPr>
          <p:txBody>
            <a:bodyPr/>
            <a:lstStyle/>
            <a:p>
              <a:endParaRPr/>
            </a:p>
          </p:txBody>
        </p:sp>
        <p:sp>
          <p:nvSpPr>
            <p:cNvPr id="71" name="rc71"/>
            <p:cNvSpPr/>
            <p:nvPr/>
          </p:nvSpPr>
          <p:spPr>
            <a:xfrm>
              <a:off x="6099047" y="3833545"/>
              <a:ext cx="239399" cy="125533"/>
            </a:xfrm>
            <a:prstGeom prst="rect">
              <a:avLst/>
            </a:prstGeom>
            <a:solidFill>
              <a:srgbClr val="B3B3B3">
                <a:alpha val="85098"/>
              </a:srgbClr>
            </a:solidFill>
          </p:spPr>
          <p:txBody>
            <a:bodyPr/>
            <a:lstStyle/>
            <a:p>
              <a:endParaRPr/>
            </a:p>
          </p:txBody>
        </p:sp>
        <p:sp>
          <p:nvSpPr>
            <p:cNvPr id="72" name="rc72"/>
            <p:cNvSpPr/>
            <p:nvPr/>
          </p:nvSpPr>
          <p:spPr>
            <a:xfrm>
              <a:off x="6365047" y="3839543"/>
              <a:ext cx="239399" cy="122870"/>
            </a:xfrm>
            <a:prstGeom prst="rect">
              <a:avLst/>
            </a:prstGeom>
            <a:solidFill>
              <a:srgbClr val="B3B3B3">
                <a:alpha val="85098"/>
              </a:srgbClr>
            </a:solidFill>
          </p:spPr>
          <p:txBody>
            <a:bodyPr/>
            <a:lstStyle/>
            <a:p>
              <a:endParaRPr/>
            </a:p>
          </p:txBody>
        </p:sp>
        <p:sp>
          <p:nvSpPr>
            <p:cNvPr id="73" name="rc73"/>
            <p:cNvSpPr/>
            <p:nvPr/>
          </p:nvSpPr>
          <p:spPr>
            <a:xfrm>
              <a:off x="6631046" y="3845515"/>
              <a:ext cx="239399" cy="120211"/>
            </a:xfrm>
            <a:prstGeom prst="rect">
              <a:avLst/>
            </a:prstGeom>
            <a:solidFill>
              <a:srgbClr val="B3B3B3">
                <a:alpha val="85098"/>
              </a:srgbClr>
            </a:solidFill>
          </p:spPr>
          <p:txBody>
            <a:bodyPr/>
            <a:lstStyle/>
            <a:p>
              <a:endParaRPr/>
            </a:p>
          </p:txBody>
        </p:sp>
        <p:sp>
          <p:nvSpPr>
            <p:cNvPr id="74" name="rc74"/>
            <p:cNvSpPr/>
            <p:nvPr/>
          </p:nvSpPr>
          <p:spPr>
            <a:xfrm>
              <a:off x="6897046" y="3841419"/>
              <a:ext cx="239399" cy="122033"/>
            </a:xfrm>
            <a:prstGeom prst="rect">
              <a:avLst/>
            </a:prstGeom>
            <a:solidFill>
              <a:srgbClr val="B3B3B3">
                <a:alpha val="85098"/>
              </a:srgbClr>
            </a:solidFill>
          </p:spPr>
          <p:txBody>
            <a:bodyPr/>
            <a:lstStyle/>
            <a:p>
              <a:endParaRPr/>
            </a:p>
          </p:txBody>
        </p:sp>
        <p:sp>
          <p:nvSpPr>
            <p:cNvPr id="75" name="rc75"/>
            <p:cNvSpPr/>
            <p:nvPr/>
          </p:nvSpPr>
          <p:spPr>
            <a:xfrm>
              <a:off x="7163045" y="3837958"/>
              <a:ext cx="239399" cy="123573"/>
            </a:xfrm>
            <a:prstGeom prst="rect">
              <a:avLst/>
            </a:prstGeom>
            <a:solidFill>
              <a:srgbClr val="B3B3B3">
                <a:alpha val="85098"/>
              </a:srgbClr>
            </a:solidFill>
          </p:spPr>
          <p:txBody>
            <a:bodyPr/>
            <a:lstStyle/>
            <a:p>
              <a:endParaRPr/>
            </a:p>
          </p:txBody>
        </p:sp>
        <p:sp>
          <p:nvSpPr>
            <p:cNvPr id="76" name="rc76"/>
            <p:cNvSpPr/>
            <p:nvPr/>
          </p:nvSpPr>
          <p:spPr>
            <a:xfrm>
              <a:off x="7429045" y="3834847"/>
              <a:ext cx="239399" cy="124956"/>
            </a:xfrm>
            <a:prstGeom prst="rect">
              <a:avLst/>
            </a:prstGeom>
            <a:solidFill>
              <a:srgbClr val="B3B3B3">
                <a:alpha val="85098"/>
              </a:srgbClr>
            </a:solidFill>
          </p:spPr>
          <p:txBody>
            <a:bodyPr/>
            <a:lstStyle/>
            <a:p>
              <a:endParaRPr/>
            </a:p>
          </p:txBody>
        </p:sp>
        <p:sp>
          <p:nvSpPr>
            <p:cNvPr id="77" name="rc77"/>
            <p:cNvSpPr/>
            <p:nvPr/>
          </p:nvSpPr>
          <p:spPr>
            <a:xfrm>
              <a:off x="7695045" y="3831624"/>
              <a:ext cx="239399" cy="126388"/>
            </a:xfrm>
            <a:prstGeom prst="rect">
              <a:avLst/>
            </a:prstGeom>
            <a:solidFill>
              <a:srgbClr val="B3B3B3">
                <a:alpha val="85098"/>
              </a:srgbClr>
            </a:solidFill>
          </p:spPr>
          <p:txBody>
            <a:bodyPr/>
            <a:lstStyle/>
            <a:p>
              <a:endParaRPr/>
            </a:p>
          </p:txBody>
        </p:sp>
        <p:sp>
          <p:nvSpPr>
            <p:cNvPr id="78" name="rc78"/>
            <p:cNvSpPr/>
            <p:nvPr/>
          </p:nvSpPr>
          <p:spPr>
            <a:xfrm>
              <a:off x="7961044" y="3830013"/>
              <a:ext cx="239399" cy="127105"/>
            </a:xfrm>
            <a:prstGeom prst="rect">
              <a:avLst/>
            </a:prstGeom>
            <a:solidFill>
              <a:srgbClr val="B3B3B3">
                <a:alpha val="85098"/>
              </a:srgbClr>
            </a:solidFill>
          </p:spPr>
          <p:txBody>
            <a:bodyPr/>
            <a:lstStyle/>
            <a:p>
              <a:endParaRPr/>
            </a:p>
          </p:txBody>
        </p:sp>
        <p:sp>
          <p:nvSpPr>
            <p:cNvPr id="79" name="pl79"/>
            <p:cNvSpPr/>
            <p:nvPr/>
          </p:nvSpPr>
          <p:spPr>
            <a:xfrm>
              <a:off x="1430754" y="2157876"/>
              <a:ext cx="6649990" cy="206118"/>
            </a:xfrm>
            <a:custGeom>
              <a:avLst/>
              <a:gdLst/>
              <a:ahLst/>
              <a:cxnLst/>
              <a:rect l="0" t="0" r="0" b="0"/>
              <a:pathLst>
                <a:path w="6649990" h="206118">
                  <a:moveTo>
                    <a:pt x="0" y="206118"/>
                  </a:moveTo>
                  <a:lnTo>
                    <a:pt x="265999" y="164894"/>
                  </a:lnTo>
                  <a:lnTo>
                    <a:pt x="531999" y="123670"/>
                  </a:lnTo>
                  <a:lnTo>
                    <a:pt x="797998" y="103059"/>
                  </a:lnTo>
                  <a:lnTo>
                    <a:pt x="1063998" y="103059"/>
                  </a:lnTo>
                  <a:lnTo>
                    <a:pt x="1329998" y="82447"/>
                  </a:lnTo>
                  <a:lnTo>
                    <a:pt x="1595997" y="82447"/>
                  </a:lnTo>
                  <a:lnTo>
                    <a:pt x="1861997" y="61835"/>
                  </a:lnTo>
                  <a:lnTo>
                    <a:pt x="2127996" y="41223"/>
                  </a:lnTo>
                  <a:lnTo>
                    <a:pt x="2393996" y="41223"/>
                  </a:lnTo>
                  <a:lnTo>
                    <a:pt x="2659996" y="41223"/>
                  </a:lnTo>
                  <a:lnTo>
                    <a:pt x="2925995" y="41223"/>
                  </a:lnTo>
                  <a:lnTo>
                    <a:pt x="3191995" y="20611"/>
                  </a:lnTo>
                  <a:lnTo>
                    <a:pt x="3457995" y="20611"/>
                  </a:lnTo>
                  <a:lnTo>
                    <a:pt x="3723994" y="0"/>
                  </a:lnTo>
                  <a:lnTo>
                    <a:pt x="3989994" y="0"/>
                  </a:lnTo>
                  <a:lnTo>
                    <a:pt x="4255993" y="0"/>
                  </a:lnTo>
                  <a:lnTo>
                    <a:pt x="4521993" y="0"/>
                  </a:lnTo>
                  <a:lnTo>
                    <a:pt x="4787993" y="0"/>
                  </a:lnTo>
                  <a:lnTo>
                    <a:pt x="5053992" y="0"/>
                  </a:lnTo>
                  <a:lnTo>
                    <a:pt x="5319992" y="0"/>
                  </a:lnTo>
                  <a:lnTo>
                    <a:pt x="5585991" y="0"/>
                  </a:lnTo>
                  <a:lnTo>
                    <a:pt x="5851991" y="0"/>
                  </a:lnTo>
                  <a:lnTo>
                    <a:pt x="6117991" y="0"/>
                  </a:lnTo>
                  <a:lnTo>
                    <a:pt x="6383990" y="0"/>
                  </a:lnTo>
                  <a:lnTo>
                    <a:pt x="6649990" y="0"/>
                  </a:lnTo>
                </a:path>
              </a:pathLst>
            </a:custGeom>
            <a:ln w="27101" cap="flat">
              <a:solidFill>
                <a:srgbClr val="0058AB">
                  <a:alpha val="100000"/>
                </a:srgbClr>
              </a:solidFill>
              <a:prstDash val="solid"/>
              <a:round/>
            </a:ln>
          </p:spPr>
          <p:txBody>
            <a:bodyPr/>
            <a:lstStyle/>
            <a:p>
              <a:endParaRPr/>
            </a:p>
          </p:txBody>
        </p:sp>
        <p:sp>
          <p:nvSpPr>
            <p:cNvPr id="80" name="pl80"/>
            <p:cNvSpPr/>
            <p:nvPr/>
          </p:nvSpPr>
          <p:spPr>
            <a:xfrm>
              <a:off x="1430754" y="2199099"/>
              <a:ext cx="6649990" cy="989366"/>
            </a:xfrm>
            <a:custGeom>
              <a:avLst/>
              <a:gdLst/>
              <a:ahLst/>
              <a:cxnLst/>
              <a:rect l="0" t="0" r="0" b="0"/>
              <a:pathLst>
                <a:path w="6649990" h="989366">
                  <a:moveTo>
                    <a:pt x="0" y="989366"/>
                  </a:moveTo>
                  <a:lnTo>
                    <a:pt x="265999" y="638965"/>
                  </a:lnTo>
                  <a:lnTo>
                    <a:pt x="531999" y="494683"/>
                  </a:lnTo>
                  <a:lnTo>
                    <a:pt x="797998" y="288565"/>
                  </a:lnTo>
                  <a:lnTo>
                    <a:pt x="1063998" y="288565"/>
                  </a:lnTo>
                  <a:lnTo>
                    <a:pt x="1329998" y="226729"/>
                  </a:lnTo>
                  <a:lnTo>
                    <a:pt x="1595997" y="144282"/>
                  </a:lnTo>
                  <a:lnTo>
                    <a:pt x="1861997" y="82447"/>
                  </a:lnTo>
                  <a:lnTo>
                    <a:pt x="2127996" y="0"/>
                  </a:lnTo>
                  <a:lnTo>
                    <a:pt x="2393996" y="20611"/>
                  </a:lnTo>
                  <a:lnTo>
                    <a:pt x="2659996" y="41223"/>
                  </a:lnTo>
                  <a:lnTo>
                    <a:pt x="2925995" y="41223"/>
                  </a:lnTo>
                  <a:lnTo>
                    <a:pt x="3191995" y="61835"/>
                  </a:lnTo>
                  <a:lnTo>
                    <a:pt x="3457995" y="103059"/>
                  </a:lnTo>
                  <a:lnTo>
                    <a:pt x="3723994" y="41223"/>
                  </a:lnTo>
                  <a:lnTo>
                    <a:pt x="3989994" y="41223"/>
                  </a:lnTo>
                  <a:lnTo>
                    <a:pt x="4255993" y="41223"/>
                  </a:lnTo>
                  <a:lnTo>
                    <a:pt x="4521993" y="41223"/>
                  </a:lnTo>
                  <a:lnTo>
                    <a:pt x="4787993" y="41223"/>
                  </a:lnTo>
                  <a:lnTo>
                    <a:pt x="5053992" y="41223"/>
                  </a:lnTo>
                  <a:lnTo>
                    <a:pt x="5319992" y="41223"/>
                  </a:lnTo>
                  <a:lnTo>
                    <a:pt x="5585991" y="41223"/>
                  </a:lnTo>
                  <a:lnTo>
                    <a:pt x="5851991" y="41223"/>
                  </a:lnTo>
                  <a:lnTo>
                    <a:pt x="6117991" y="41223"/>
                  </a:lnTo>
                  <a:lnTo>
                    <a:pt x="6383990" y="41223"/>
                  </a:lnTo>
                  <a:lnTo>
                    <a:pt x="6649990" y="41223"/>
                  </a:lnTo>
                </a:path>
              </a:pathLst>
            </a:custGeom>
            <a:ln w="27101" cap="flat">
              <a:solidFill>
                <a:srgbClr val="F26A21">
                  <a:alpha val="100000"/>
                </a:srgbClr>
              </a:solidFill>
              <a:prstDash val="solid"/>
              <a:round/>
            </a:ln>
          </p:spPr>
          <p:txBody>
            <a:bodyPr/>
            <a:lstStyle/>
            <a:p>
              <a:endParaRPr/>
            </a:p>
          </p:txBody>
        </p:sp>
        <p:sp>
          <p:nvSpPr>
            <p:cNvPr id="81" name="tx81"/>
            <p:cNvSpPr/>
            <p:nvPr/>
          </p:nvSpPr>
          <p:spPr>
            <a:xfrm>
              <a:off x="1370464" y="22071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2700462" y="20834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4030460" y="2042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5360458" y="20010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6424457" y="20010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6690456" y="20010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6956456" y="20010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7222456" y="20010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7488455" y="20010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7754455" y="20010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91" name="tx91"/>
            <p:cNvSpPr/>
            <p:nvPr/>
          </p:nvSpPr>
          <p:spPr>
            <a:xfrm>
              <a:off x="8020454" y="20010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92" name="tx92"/>
            <p:cNvSpPr/>
            <p:nvPr/>
          </p:nvSpPr>
          <p:spPr>
            <a:xfrm>
              <a:off x="1370464" y="324146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45</a:t>
              </a:r>
            </a:p>
          </p:txBody>
        </p:sp>
        <p:sp>
          <p:nvSpPr>
            <p:cNvPr id="93" name="tx93"/>
            <p:cNvSpPr/>
            <p:nvPr/>
          </p:nvSpPr>
          <p:spPr>
            <a:xfrm>
              <a:off x="2700462" y="24785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82</a:t>
              </a:r>
            </a:p>
          </p:txBody>
        </p:sp>
        <p:sp>
          <p:nvSpPr>
            <p:cNvPr id="94" name="tx94"/>
            <p:cNvSpPr/>
            <p:nvPr/>
          </p:nvSpPr>
          <p:spPr>
            <a:xfrm>
              <a:off x="4030460" y="22930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91</a:t>
              </a:r>
            </a:p>
          </p:txBody>
        </p:sp>
        <p:sp>
          <p:nvSpPr>
            <p:cNvPr id="95" name="tx95"/>
            <p:cNvSpPr/>
            <p:nvPr/>
          </p:nvSpPr>
          <p:spPr>
            <a:xfrm>
              <a:off x="5360458" y="22930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91</a:t>
              </a:r>
            </a:p>
          </p:txBody>
        </p:sp>
        <p:sp>
          <p:nvSpPr>
            <p:cNvPr id="96" name="tx96"/>
            <p:cNvSpPr/>
            <p:nvPr/>
          </p:nvSpPr>
          <p:spPr>
            <a:xfrm>
              <a:off x="6424457" y="22930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91</a:t>
              </a:r>
            </a:p>
          </p:txBody>
        </p:sp>
        <p:sp>
          <p:nvSpPr>
            <p:cNvPr id="97" name="tx97"/>
            <p:cNvSpPr/>
            <p:nvPr/>
          </p:nvSpPr>
          <p:spPr>
            <a:xfrm>
              <a:off x="6690456" y="22930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91</a:t>
              </a:r>
            </a:p>
          </p:txBody>
        </p:sp>
        <p:sp>
          <p:nvSpPr>
            <p:cNvPr id="98" name="tx98"/>
            <p:cNvSpPr/>
            <p:nvPr/>
          </p:nvSpPr>
          <p:spPr>
            <a:xfrm>
              <a:off x="6956456" y="22930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91</a:t>
              </a:r>
            </a:p>
          </p:txBody>
        </p:sp>
        <p:sp>
          <p:nvSpPr>
            <p:cNvPr id="99" name="tx99"/>
            <p:cNvSpPr/>
            <p:nvPr/>
          </p:nvSpPr>
          <p:spPr>
            <a:xfrm>
              <a:off x="7222456" y="22930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91</a:t>
              </a:r>
            </a:p>
          </p:txBody>
        </p:sp>
        <p:sp>
          <p:nvSpPr>
            <p:cNvPr id="100" name="tx100"/>
            <p:cNvSpPr/>
            <p:nvPr/>
          </p:nvSpPr>
          <p:spPr>
            <a:xfrm>
              <a:off x="7488455" y="22930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91</a:t>
              </a:r>
            </a:p>
          </p:txBody>
        </p:sp>
        <p:sp>
          <p:nvSpPr>
            <p:cNvPr id="101" name="tx101"/>
            <p:cNvSpPr/>
            <p:nvPr/>
          </p:nvSpPr>
          <p:spPr>
            <a:xfrm>
              <a:off x="7754455" y="22930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91</a:t>
              </a:r>
            </a:p>
          </p:txBody>
        </p:sp>
        <p:sp>
          <p:nvSpPr>
            <p:cNvPr id="102" name="tx102"/>
            <p:cNvSpPr/>
            <p:nvPr/>
          </p:nvSpPr>
          <p:spPr>
            <a:xfrm>
              <a:off x="8020454" y="22930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91</a:t>
              </a:r>
            </a:p>
          </p:txBody>
        </p:sp>
        <p:sp>
          <p:nvSpPr>
            <p:cNvPr id="103" name="tx103"/>
            <p:cNvSpPr/>
            <p:nvPr/>
          </p:nvSpPr>
          <p:spPr>
            <a:xfrm>
              <a:off x="1370464" y="39082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75</a:t>
              </a:r>
            </a:p>
          </p:txBody>
        </p:sp>
        <p:sp>
          <p:nvSpPr>
            <p:cNvPr id="104" name="tx104"/>
            <p:cNvSpPr/>
            <p:nvPr/>
          </p:nvSpPr>
          <p:spPr>
            <a:xfrm>
              <a:off x="2700462" y="39597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05" name="tx105"/>
            <p:cNvSpPr/>
            <p:nvPr/>
          </p:nvSpPr>
          <p:spPr>
            <a:xfrm>
              <a:off x="4030460" y="39722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6" name="tx106"/>
            <p:cNvSpPr/>
            <p:nvPr/>
          </p:nvSpPr>
          <p:spPr>
            <a:xfrm>
              <a:off x="5360458" y="399562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07" name="tx107"/>
            <p:cNvSpPr/>
            <p:nvPr/>
          </p:nvSpPr>
          <p:spPr>
            <a:xfrm>
              <a:off x="6424457" y="39987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08" name="tx108"/>
            <p:cNvSpPr/>
            <p:nvPr/>
          </p:nvSpPr>
          <p:spPr>
            <a:xfrm>
              <a:off x="6690456" y="400036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09" name="tx109"/>
            <p:cNvSpPr/>
            <p:nvPr/>
          </p:nvSpPr>
          <p:spPr>
            <a:xfrm>
              <a:off x="6956456" y="39992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0" name="tx110"/>
            <p:cNvSpPr/>
            <p:nvPr/>
          </p:nvSpPr>
          <p:spPr>
            <a:xfrm>
              <a:off x="7222456" y="39982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1" name="tx111"/>
            <p:cNvSpPr/>
            <p:nvPr/>
          </p:nvSpPr>
          <p:spPr>
            <a:xfrm>
              <a:off x="7488455" y="39974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2" name="tx112"/>
            <p:cNvSpPr/>
            <p:nvPr/>
          </p:nvSpPr>
          <p:spPr>
            <a:xfrm>
              <a:off x="7754455" y="39965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3" name="tx113"/>
            <p:cNvSpPr/>
            <p:nvPr/>
          </p:nvSpPr>
          <p:spPr>
            <a:xfrm>
              <a:off x="8020454" y="399606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4" name="tx114"/>
            <p:cNvSpPr/>
            <p:nvPr/>
          </p:nvSpPr>
          <p:spPr>
            <a:xfrm>
              <a:off x="1340319" y="328856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201</a:t>
              </a:r>
            </a:p>
          </p:txBody>
        </p:sp>
        <p:sp>
          <p:nvSpPr>
            <p:cNvPr id="115" name="tx115"/>
            <p:cNvSpPr/>
            <p:nvPr/>
          </p:nvSpPr>
          <p:spPr>
            <a:xfrm>
              <a:off x="2700462" y="37281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6" name="tx116"/>
            <p:cNvSpPr/>
            <p:nvPr/>
          </p:nvSpPr>
          <p:spPr>
            <a:xfrm>
              <a:off x="4030460" y="383946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17" name="tx117"/>
            <p:cNvSpPr/>
            <p:nvPr/>
          </p:nvSpPr>
          <p:spPr>
            <a:xfrm>
              <a:off x="5360458" y="3851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18" name="tx118"/>
            <p:cNvSpPr/>
            <p:nvPr/>
          </p:nvSpPr>
          <p:spPr>
            <a:xfrm>
              <a:off x="6424457" y="386186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19" name="tx119"/>
            <p:cNvSpPr/>
            <p:nvPr/>
          </p:nvSpPr>
          <p:spPr>
            <a:xfrm>
              <a:off x="6690456" y="386650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20" name="tx120"/>
            <p:cNvSpPr/>
            <p:nvPr/>
          </p:nvSpPr>
          <p:spPr>
            <a:xfrm>
              <a:off x="6956456" y="386331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21" name="tx121"/>
            <p:cNvSpPr/>
            <p:nvPr/>
          </p:nvSpPr>
          <p:spPr>
            <a:xfrm>
              <a:off x="7222456" y="38593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22" name="tx122"/>
            <p:cNvSpPr/>
            <p:nvPr/>
          </p:nvSpPr>
          <p:spPr>
            <a:xfrm>
              <a:off x="7488455" y="3856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23" name="tx123"/>
            <p:cNvSpPr/>
            <p:nvPr/>
          </p:nvSpPr>
          <p:spPr>
            <a:xfrm>
              <a:off x="7754455" y="3854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24" name="tx124"/>
            <p:cNvSpPr/>
            <p:nvPr/>
          </p:nvSpPr>
          <p:spPr>
            <a:xfrm>
              <a:off x="8020454" y="38531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25" name="tx125"/>
            <p:cNvSpPr/>
            <p:nvPr/>
          </p:nvSpPr>
          <p:spPr>
            <a:xfrm>
              <a:off x="1340319" y="276125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276</a:t>
              </a:r>
            </a:p>
          </p:txBody>
        </p:sp>
        <p:sp>
          <p:nvSpPr>
            <p:cNvPr id="126" name="tx126"/>
            <p:cNvSpPr/>
            <p:nvPr/>
          </p:nvSpPr>
          <p:spPr>
            <a:xfrm>
              <a:off x="2670317" y="353472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103</a:t>
              </a:r>
            </a:p>
          </p:txBody>
        </p:sp>
        <p:sp>
          <p:nvSpPr>
            <p:cNvPr id="127" name="tx127"/>
            <p:cNvSpPr/>
            <p:nvPr/>
          </p:nvSpPr>
          <p:spPr>
            <a:xfrm>
              <a:off x="4030460" y="37324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128" name="tx128"/>
            <p:cNvSpPr/>
            <p:nvPr/>
          </p:nvSpPr>
          <p:spPr>
            <a:xfrm>
              <a:off x="5360458" y="37103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29" name="tx129"/>
            <p:cNvSpPr/>
            <p:nvPr/>
          </p:nvSpPr>
          <p:spPr>
            <a:xfrm>
              <a:off x="6424457" y="37215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30" name="tx130"/>
            <p:cNvSpPr/>
            <p:nvPr/>
          </p:nvSpPr>
          <p:spPr>
            <a:xfrm>
              <a:off x="6690456" y="37274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31" name="tx131"/>
            <p:cNvSpPr/>
            <p:nvPr/>
          </p:nvSpPr>
          <p:spPr>
            <a:xfrm>
              <a:off x="6956456" y="37233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32" name="tx132"/>
            <p:cNvSpPr/>
            <p:nvPr/>
          </p:nvSpPr>
          <p:spPr>
            <a:xfrm>
              <a:off x="7222456" y="37199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33" name="tx133"/>
            <p:cNvSpPr/>
            <p:nvPr/>
          </p:nvSpPr>
          <p:spPr>
            <a:xfrm>
              <a:off x="7488455" y="37167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34" name="tx134"/>
            <p:cNvSpPr/>
            <p:nvPr/>
          </p:nvSpPr>
          <p:spPr>
            <a:xfrm>
              <a:off x="7754455" y="37135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35" name="tx135"/>
            <p:cNvSpPr/>
            <p:nvPr/>
          </p:nvSpPr>
          <p:spPr>
            <a:xfrm>
              <a:off x="8020454" y="37119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36" name="tx136"/>
            <p:cNvSpPr/>
            <p:nvPr/>
          </p:nvSpPr>
          <p:spPr>
            <a:xfrm>
              <a:off x="733081" y="4063883"/>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37" name="tx137"/>
            <p:cNvSpPr/>
            <p:nvPr/>
          </p:nvSpPr>
          <p:spPr>
            <a:xfrm>
              <a:off x="577692" y="3616234"/>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138" name="tx138"/>
            <p:cNvSpPr/>
            <p:nvPr/>
          </p:nvSpPr>
          <p:spPr>
            <a:xfrm>
              <a:off x="577692" y="3168586"/>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39" name="tx139"/>
            <p:cNvSpPr/>
            <p:nvPr/>
          </p:nvSpPr>
          <p:spPr>
            <a:xfrm>
              <a:off x="577692" y="2720870"/>
              <a:ext cx="32626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300K</a:t>
              </a:r>
            </a:p>
          </p:txBody>
        </p:sp>
        <p:sp>
          <p:nvSpPr>
            <p:cNvPr id="140" name="tx140"/>
            <p:cNvSpPr/>
            <p:nvPr/>
          </p:nvSpPr>
          <p:spPr>
            <a:xfrm>
              <a:off x="577692" y="2273290"/>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400K</a:t>
              </a:r>
            </a:p>
          </p:txBody>
        </p:sp>
        <p:sp>
          <p:nvSpPr>
            <p:cNvPr id="141" name="tx141"/>
            <p:cNvSpPr/>
            <p:nvPr/>
          </p:nvSpPr>
          <p:spPr>
            <a:xfrm>
              <a:off x="577692" y="182564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500K</a:t>
              </a:r>
            </a:p>
          </p:txBody>
        </p:sp>
        <p:sp>
          <p:nvSpPr>
            <p:cNvPr id="142" name="tx142"/>
            <p:cNvSpPr/>
            <p:nvPr/>
          </p:nvSpPr>
          <p:spPr>
            <a:xfrm>
              <a:off x="8607544" y="406388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8607544" y="35485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44" name="tx144"/>
            <p:cNvSpPr/>
            <p:nvPr/>
          </p:nvSpPr>
          <p:spPr>
            <a:xfrm>
              <a:off x="8607544" y="303329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8607544" y="251970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46" name="tx146"/>
            <p:cNvSpPr/>
            <p:nvPr/>
          </p:nvSpPr>
          <p:spPr>
            <a:xfrm>
              <a:off x="8607544" y="200270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rot="-5400000">
              <a:off x="127430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rot="-5400000">
              <a:off x="260430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9" name="tx149"/>
            <p:cNvSpPr/>
            <p:nvPr/>
          </p:nvSpPr>
          <p:spPr>
            <a:xfrm rot="-5400000">
              <a:off x="3934304"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50" name="tx150"/>
            <p:cNvSpPr/>
            <p:nvPr/>
          </p:nvSpPr>
          <p:spPr>
            <a:xfrm rot="-5400000">
              <a:off x="5264302"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51" name="tx151"/>
            <p:cNvSpPr/>
            <p:nvPr/>
          </p:nvSpPr>
          <p:spPr>
            <a:xfrm rot="-5400000">
              <a:off x="632830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rot="-5400000">
              <a:off x="659430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53" name="tx153"/>
            <p:cNvSpPr/>
            <p:nvPr/>
          </p:nvSpPr>
          <p:spPr>
            <a:xfrm rot="-5400000">
              <a:off x="686029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54" name="tx154"/>
            <p:cNvSpPr/>
            <p:nvPr/>
          </p:nvSpPr>
          <p:spPr>
            <a:xfrm rot="-5400000">
              <a:off x="712629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55" name="tx155"/>
            <p:cNvSpPr/>
            <p:nvPr/>
          </p:nvSpPr>
          <p:spPr>
            <a:xfrm rot="-5400000">
              <a:off x="7392265" y="439113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765829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rot="-5400000">
              <a:off x="792429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rot="-5400000">
              <a:off x="-903044" y="2968325"/>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9" name="tx159"/>
            <p:cNvSpPr/>
            <p:nvPr/>
          </p:nvSpPr>
          <p:spPr>
            <a:xfrm rot="5400000">
              <a:off x="8333845" y="2968325"/>
              <a:ext cx="12730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60" name="pl160"/>
            <p:cNvSpPr/>
            <p:nvPr/>
          </p:nvSpPr>
          <p:spPr>
            <a:xfrm>
              <a:off x="3043633" y="508030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61" name="pl161"/>
            <p:cNvSpPr/>
            <p:nvPr/>
          </p:nvSpPr>
          <p:spPr>
            <a:xfrm>
              <a:off x="3759362" y="5080307"/>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62" name="tx162"/>
            <p:cNvSpPr/>
            <p:nvPr/>
          </p:nvSpPr>
          <p:spPr>
            <a:xfrm>
              <a:off x="3310733" y="5029897"/>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63" name="tx163"/>
            <p:cNvSpPr/>
            <p:nvPr/>
          </p:nvSpPr>
          <p:spPr>
            <a:xfrm>
              <a:off x="4026461" y="5028124"/>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64" name="rc164"/>
            <p:cNvSpPr/>
            <p:nvPr/>
          </p:nvSpPr>
          <p:spPr>
            <a:xfrm>
              <a:off x="4670912" y="4979579"/>
              <a:ext cx="201456" cy="201456"/>
            </a:xfrm>
            <a:prstGeom prst="rect">
              <a:avLst/>
            </a:prstGeom>
            <a:solidFill>
              <a:srgbClr val="B3B3B3">
                <a:alpha val="85098"/>
              </a:srgbClr>
            </a:solidFill>
          </p:spPr>
          <p:txBody>
            <a:bodyPr/>
            <a:lstStyle/>
            <a:p>
              <a:endParaRPr/>
            </a:p>
          </p:txBody>
        </p:sp>
        <p:sp>
          <p:nvSpPr>
            <p:cNvPr id="165" name="rc165"/>
            <p:cNvSpPr/>
            <p:nvPr/>
          </p:nvSpPr>
          <p:spPr>
            <a:xfrm>
              <a:off x="5573066" y="4979579"/>
              <a:ext cx="201456" cy="201456"/>
            </a:xfrm>
            <a:prstGeom prst="rect">
              <a:avLst/>
            </a:prstGeom>
            <a:solidFill>
              <a:srgbClr val="1CABE2">
                <a:alpha val="85098"/>
              </a:srgbClr>
            </a:solidFill>
          </p:spPr>
          <p:txBody>
            <a:bodyPr/>
            <a:lstStyle/>
            <a:p>
              <a:endParaRPr/>
            </a:p>
          </p:txBody>
        </p:sp>
        <p:sp>
          <p:nvSpPr>
            <p:cNvPr id="166" name="tx166"/>
            <p:cNvSpPr/>
            <p:nvPr/>
          </p:nvSpPr>
          <p:spPr>
            <a:xfrm>
              <a:off x="4950957" y="5002544"/>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67" name="tx167"/>
            <p:cNvSpPr/>
            <p:nvPr/>
          </p:nvSpPr>
          <p:spPr>
            <a:xfrm>
              <a:off x="5853111" y="5028670"/>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966584" y="1402264"/>
              <a:ext cx="791509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9" name="tx169"/>
            <p:cNvSpPr/>
            <p:nvPr/>
          </p:nvSpPr>
          <p:spPr>
            <a:xfrm>
              <a:off x="966584" y="1594448"/>
              <a:ext cx="1882512"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Burkina Faso, 2000-2025</a:t>
              </a:r>
            </a:p>
          </p:txBody>
        </p:sp>
        <p:sp>
          <p:nvSpPr>
            <p:cNvPr id="170" name="pl170"/>
            <p:cNvSpPr/>
            <p:nvPr/>
          </p:nvSpPr>
          <p:spPr>
            <a:xfrm>
              <a:off x="2389442"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71" name="pl171"/>
            <p:cNvSpPr/>
            <p:nvPr/>
          </p:nvSpPr>
          <p:spPr>
            <a:xfrm>
              <a:off x="4546218"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72" name="pl172"/>
            <p:cNvSpPr/>
            <p:nvPr/>
          </p:nvSpPr>
          <p:spPr>
            <a:xfrm>
              <a:off x="6702994"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73" name="pl173"/>
            <p:cNvSpPr/>
            <p:nvPr/>
          </p:nvSpPr>
          <p:spPr>
            <a:xfrm>
              <a:off x="966584" y="5785660"/>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966584" y="5636868"/>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966584" y="5488077"/>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1311054"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3467830"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5624606"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7781382"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rc180"/>
            <p:cNvSpPr/>
            <p:nvPr/>
          </p:nvSpPr>
          <p:spPr>
            <a:xfrm>
              <a:off x="1311054" y="5726143"/>
              <a:ext cx="3699841" cy="119033"/>
            </a:xfrm>
            <a:prstGeom prst="rect">
              <a:avLst/>
            </a:prstGeom>
            <a:solidFill>
              <a:srgbClr val="1CABE2">
                <a:alpha val="85098"/>
              </a:srgbClr>
            </a:solidFill>
          </p:spPr>
          <p:txBody>
            <a:bodyPr/>
            <a:lstStyle/>
            <a:p>
              <a:endParaRPr/>
            </a:p>
          </p:txBody>
        </p:sp>
        <p:sp>
          <p:nvSpPr>
            <p:cNvPr id="181" name="rc181"/>
            <p:cNvSpPr/>
            <p:nvPr/>
          </p:nvSpPr>
          <p:spPr>
            <a:xfrm>
              <a:off x="1311054" y="5577352"/>
              <a:ext cx="3805847" cy="119033"/>
            </a:xfrm>
            <a:prstGeom prst="rect">
              <a:avLst/>
            </a:prstGeom>
            <a:solidFill>
              <a:srgbClr val="1CABE2">
                <a:alpha val="85098"/>
              </a:srgbClr>
            </a:solidFill>
          </p:spPr>
          <p:txBody>
            <a:bodyPr/>
            <a:lstStyle/>
            <a:p>
              <a:endParaRPr/>
            </a:p>
          </p:txBody>
        </p:sp>
        <p:sp>
          <p:nvSpPr>
            <p:cNvPr id="182" name="rc182"/>
            <p:cNvSpPr/>
            <p:nvPr/>
          </p:nvSpPr>
          <p:spPr>
            <a:xfrm>
              <a:off x="1311054" y="5428560"/>
              <a:ext cx="3827414" cy="119033"/>
            </a:xfrm>
            <a:prstGeom prst="rect">
              <a:avLst/>
            </a:prstGeom>
            <a:solidFill>
              <a:srgbClr val="1CABE2">
                <a:alpha val="85098"/>
              </a:srgbClr>
            </a:solidFill>
          </p:spPr>
          <p:txBody>
            <a:bodyPr/>
            <a:lstStyle/>
            <a:p>
              <a:endParaRPr/>
            </a:p>
          </p:txBody>
        </p:sp>
        <p:sp>
          <p:nvSpPr>
            <p:cNvPr id="183" name="rc183"/>
            <p:cNvSpPr/>
            <p:nvPr/>
          </p:nvSpPr>
          <p:spPr>
            <a:xfrm>
              <a:off x="5010896" y="5726143"/>
              <a:ext cx="2959959" cy="119033"/>
            </a:xfrm>
            <a:prstGeom prst="rect">
              <a:avLst/>
            </a:prstGeom>
            <a:solidFill>
              <a:srgbClr val="B3B3B3">
                <a:alpha val="85098"/>
              </a:srgbClr>
            </a:solidFill>
          </p:spPr>
          <p:txBody>
            <a:bodyPr/>
            <a:lstStyle/>
            <a:p>
              <a:endParaRPr/>
            </a:p>
          </p:txBody>
        </p:sp>
        <p:sp>
          <p:nvSpPr>
            <p:cNvPr id="184" name="rc184"/>
            <p:cNvSpPr/>
            <p:nvPr/>
          </p:nvSpPr>
          <p:spPr>
            <a:xfrm>
              <a:off x="5116901" y="5577352"/>
              <a:ext cx="3044720" cy="119033"/>
            </a:xfrm>
            <a:prstGeom prst="rect">
              <a:avLst/>
            </a:prstGeom>
            <a:solidFill>
              <a:srgbClr val="B3B3B3">
                <a:alpha val="85098"/>
              </a:srgbClr>
            </a:solidFill>
          </p:spPr>
          <p:txBody>
            <a:bodyPr/>
            <a:lstStyle/>
            <a:p>
              <a:endParaRPr/>
            </a:p>
          </p:txBody>
        </p:sp>
        <p:sp>
          <p:nvSpPr>
            <p:cNvPr id="185" name="rc185"/>
            <p:cNvSpPr/>
            <p:nvPr/>
          </p:nvSpPr>
          <p:spPr>
            <a:xfrm>
              <a:off x="5138469" y="5428560"/>
              <a:ext cx="3061975" cy="119033"/>
            </a:xfrm>
            <a:prstGeom prst="rect">
              <a:avLst/>
            </a:prstGeom>
            <a:solidFill>
              <a:srgbClr val="B3B3B3">
                <a:alpha val="85098"/>
              </a:srgbClr>
            </a:solidFill>
          </p:spPr>
          <p:txBody>
            <a:bodyPr/>
            <a:lstStyle/>
            <a:p>
              <a:endParaRPr/>
            </a:p>
          </p:txBody>
        </p:sp>
        <p:sp>
          <p:nvSpPr>
            <p:cNvPr id="186" name="tx186"/>
            <p:cNvSpPr/>
            <p:nvPr/>
          </p:nvSpPr>
          <p:spPr>
            <a:xfrm>
              <a:off x="8083382" y="5742523"/>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61.8</a:t>
              </a:r>
            </a:p>
          </p:txBody>
        </p:sp>
        <p:sp>
          <p:nvSpPr>
            <p:cNvPr id="187" name="tx187"/>
            <p:cNvSpPr/>
            <p:nvPr/>
          </p:nvSpPr>
          <p:spPr>
            <a:xfrm>
              <a:off x="8274149" y="5593676"/>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63.5</a:t>
              </a:r>
            </a:p>
          </p:txBody>
        </p:sp>
        <p:sp>
          <p:nvSpPr>
            <p:cNvPr id="188" name="tx188"/>
            <p:cNvSpPr/>
            <p:nvPr/>
          </p:nvSpPr>
          <p:spPr>
            <a:xfrm>
              <a:off x="8312971" y="5444884"/>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63.9</a:t>
              </a:r>
            </a:p>
          </p:txBody>
        </p:sp>
        <p:sp>
          <p:nvSpPr>
            <p:cNvPr id="189" name="tx189"/>
            <p:cNvSpPr/>
            <p:nvPr/>
          </p:nvSpPr>
          <p:spPr>
            <a:xfrm>
              <a:off x="3048448" y="5742467"/>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34.3</a:t>
              </a:r>
            </a:p>
          </p:txBody>
        </p:sp>
        <p:sp>
          <p:nvSpPr>
            <p:cNvPr id="190" name="tx190"/>
            <p:cNvSpPr/>
            <p:nvPr/>
          </p:nvSpPr>
          <p:spPr>
            <a:xfrm>
              <a:off x="3101451" y="5593676"/>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35.3</a:t>
              </a:r>
            </a:p>
          </p:txBody>
        </p:sp>
        <p:sp>
          <p:nvSpPr>
            <p:cNvPr id="191" name="tx191"/>
            <p:cNvSpPr/>
            <p:nvPr/>
          </p:nvSpPr>
          <p:spPr>
            <a:xfrm>
              <a:off x="3112235" y="5444884"/>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35.5</a:t>
              </a:r>
            </a:p>
          </p:txBody>
        </p:sp>
        <p:sp>
          <p:nvSpPr>
            <p:cNvPr id="192" name="tx192"/>
            <p:cNvSpPr/>
            <p:nvPr/>
          </p:nvSpPr>
          <p:spPr>
            <a:xfrm>
              <a:off x="6378349" y="5743935"/>
              <a:ext cx="225053"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27.4</a:t>
              </a:r>
            </a:p>
          </p:txBody>
        </p:sp>
        <p:sp>
          <p:nvSpPr>
            <p:cNvPr id="193" name="tx193"/>
            <p:cNvSpPr/>
            <p:nvPr/>
          </p:nvSpPr>
          <p:spPr>
            <a:xfrm>
              <a:off x="6526735" y="5593732"/>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28.2</a:t>
              </a:r>
            </a:p>
          </p:txBody>
        </p:sp>
        <p:sp>
          <p:nvSpPr>
            <p:cNvPr id="194" name="tx194"/>
            <p:cNvSpPr/>
            <p:nvPr/>
          </p:nvSpPr>
          <p:spPr>
            <a:xfrm>
              <a:off x="6556930" y="5444941"/>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28.4</a:t>
              </a:r>
            </a:p>
          </p:txBody>
        </p:sp>
        <p:sp>
          <p:nvSpPr>
            <p:cNvPr id="195" name="tx195"/>
            <p:cNvSpPr/>
            <p:nvPr/>
          </p:nvSpPr>
          <p:spPr>
            <a:xfrm>
              <a:off x="593176" y="573354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593176" y="558475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593176" y="543596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225617" y="5935450"/>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99" name="tx199"/>
            <p:cNvSpPr/>
            <p:nvPr/>
          </p:nvSpPr>
          <p:spPr>
            <a:xfrm>
              <a:off x="3343546" y="5935450"/>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20K</a:t>
              </a:r>
            </a:p>
          </p:txBody>
        </p:sp>
        <p:sp>
          <p:nvSpPr>
            <p:cNvPr id="200" name="tx200"/>
            <p:cNvSpPr/>
            <p:nvPr/>
          </p:nvSpPr>
          <p:spPr>
            <a:xfrm>
              <a:off x="5500322" y="5935450"/>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40K</a:t>
              </a:r>
            </a:p>
          </p:txBody>
        </p:sp>
        <p:sp>
          <p:nvSpPr>
            <p:cNvPr id="201" name="tx201"/>
            <p:cNvSpPr/>
            <p:nvPr/>
          </p:nvSpPr>
          <p:spPr>
            <a:xfrm>
              <a:off x="7657098" y="5935450"/>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60K</a:t>
              </a:r>
            </a:p>
          </p:txBody>
        </p:sp>
        <p:sp>
          <p:nvSpPr>
            <p:cNvPr id="202" name="tx202"/>
            <p:cNvSpPr/>
            <p:nvPr/>
          </p:nvSpPr>
          <p:spPr>
            <a:xfrm>
              <a:off x="3404758" y="6070654"/>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203" name="tx203"/>
            <p:cNvSpPr/>
            <p:nvPr/>
          </p:nvSpPr>
          <p:spPr>
            <a:xfrm>
              <a:off x="4246355"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4" name="tx204"/>
            <p:cNvSpPr/>
            <p:nvPr/>
          </p:nvSpPr>
          <p:spPr>
            <a:xfrm>
              <a:off x="3920079" y="6396565"/>
              <a:ext cx="46248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5" name="tx205"/>
            <p:cNvSpPr/>
            <p:nvPr/>
          </p:nvSpPr>
          <p:spPr>
            <a:xfrm>
              <a:off x="4420544" y="6517265"/>
              <a:ext cx="41243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Burkina Faso.
En 2025, la couverture vaccinale contre la diphtérie, le tétanos et la coqueluche (DTC1) au Burkina Faso est restée stable à 95 %. Le nombre d’enfants n’ayant reçu aucune dose de vaccin DTC (enfants n’ayant reçu aucune dose) est resté stable, passant de 35 000 en 2024 à 35 000 en 2025.
La couverture vaccinale contre la DTP3 est restée stable à 91 % en 2025, laissant 64 000 enfants exposés à des maladies évitables par la vaccination.</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la couverture vaccinale pour le DTP1 était de 95 % et celle pour le DTP3 de 91 %, ce qui laissait 64 000 enfants non vaccinés ou sous-vaccinés, dont 35 000 n’ayant reçu aucune dose et 28 000 ne bénéficiant que d’une protection partielle.</a:t>
            </a:r>
          </a:p>
        </p:txBody>
      </p:sp>
      <p:grpSp>
        <p:nvGrpSpPr>
          <p:cNvPr id="208" name="Group 207"/>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10" name="rc4"/>
            <p:cNvSpPr/>
            <p:nvPr/>
          </p:nvSpPr>
          <p:spPr>
            <a:xfrm>
              <a:off x="292608" y="1005840"/>
              <a:ext cx="8595360" cy="28575"/>
            </a:xfrm>
            <a:prstGeom prst="rect">
              <a:avLst/>
            </a:prstGeom>
            <a:solidFill>
              <a:srgbClr val="000000">
                <a:alpha val="100000"/>
              </a:srgbClr>
            </a:solidFill>
          </p:spPr>
          <p:txBody>
            <a:bodyPr/>
            <a:lstStyle/>
            <a:p>
              <a:endParaRPr/>
            </a:p>
          </p:txBody>
        </p:sp>
      </p:grpSp>
      <p:sp>
        <p:nvSpPr>
          <p:cNvPr id="221"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Burkina Faso.
En 2025, la couverture vaccinale contre la diphtérie, le tétanos et la coqueluche (DTC1) au Burkina Faso est restée stable à 95 %. Le nombre d’enfants n’ayant reçu aucune dose de vaccin DTC (enfants n’ayant reçu aucune dose) est resté stable, passant de 35 000 en 2024 à 35 000 en 2025.
La couverture vaccinale contre la DTP3 est restée stable à 91 % en 2025, laissant 64 000 enfants exposés à des maladies évitables par la vaccination.</a:t>
            </a:r>
          </a:p>
        </p:txBody>
      </p:sp>
      <p:sp>
        <p:nvSpPr>
          <p:cNvPr id="222"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la couverture vaccinale pour le DTP1 était de 95 % et celle pour le DTP3 de 91 %, ce qui laissait 64 000 enfants non vaccinés ou sous-vaccinés, dont 35 000 n’ayant reçu aucune dose et 28 000 ne bénéficiant que d’une protection partielle.</a:t>
            </a:r>
          </a:p>
        </p:txBody>
      </p:sp>
      <p:grpSp>
        <p:nvGrpSpPr>
          <p:cNvPr id="224" name="Group 223"/>
          <p:cNvGrpSpPr/>
          <p:nvPr/>
        </p:nvGrpSpPr>
        <p:grpSpPr>
          <a:xfrm>
            <a:off x="292608" y="1005840"/>
            <a:ext cx="8595360" cy="28575"/>
            <a:chOff x="292608" y="1005840"/>
            <a:chExt cx="8595360" cy="28575"/>
          </a:xfrm>
        </p:grpSpPr>
        <p:sp>
          <p:nvSpPr>
            <p:cNvPr id="22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23" name="rc4"/>
            <p:cNvSpPr/>
            <p:nvPr/>
          </p:nvSpPr>
          <p:spPr>
            <a:xfrm>
              <a:off x="292608" y="1005840"/>
              <a:ext cx="8595360" cy="28575"/>
            </a:xfrm>
            <a:prstGeom prst="rect">
              <a:avLst/>
            </a:prstGeom>
            <a:solidFill>
              <a:srgbClr val="000000">
                <a:alpha val="100000"/>
              </a:srgbClr>
            </a:solidFill>
          </p:spPr>
          <p:txBody>
            <a:bodyPr/>
            <a:lstStyle/>
            <a:p>
              <a:endParaRPr/>
            </a:p>
          </p:txBody>
        </p:sp>
      </p:grpSp>
      <p:sp>
        <p:nvSpPr>
          <p:cNvPr id="216"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Burkina Faso.
En 2025, la couverture vaccinale contre la diphtérie, le tétanos et la coqueluche (DTC1) au Burkina Faso est restée stable à 95 %. Le nombre d’enfants n’ayant reçu aucune dose de vaccin DTC (enfants n’ayant reçu aucune dose) est resté stable, passant de 35 000 en 2024 à 35 000 en 2025.
La couverture vaccinale contre la DTP3 est restée stable à 91 % en 2025, laissant 64 000 enfants exposés à des maladies évitables par la vaccination.</a:t>
            </a:r>
          </a:p>
        </p:txBody>
      </p:sp>
      <p:sp>
        <p:nvSpPr>
          <p:cNvPr id="217"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En 2025, la couverture vaccinale pour le DTP1 était de 95 % et celle pour le DTP3 de 91 %, ce qui laissait 64 000 enfants non vaccinés ou sous-vaccinés, dont 35 000 n’ayant reçu aucune dose et 28 000 ne bénéficiant que d’une protection partielle.</a:t>
            </a:r>
          </a:p>
        </p:txBody>
      </p:sp>
      <p:grpSp>
        <p:nvGrpSpPr>
          <p:cNvPr id="219" name="Group 218"/>
          <p:cNvGrpSpPr/>
          <p:nvPr/>
        </p:nvGrpSpPr>
        <p:grpSpPr>
          <a:xfrm>
            <a:off x="292608" y="914400"/>
            <a:ext cx="8595360" cy="28575"/>
            <a:chOff x="292608" y="914400"/>
            <a:chExt cx="8595360" cy="28575"/>
          </a:xfrm>
        </p:grpSpPr>
        <p:sp>
          <p:nvSpPr>
            <p:cNvPr id="220"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18"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986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7518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6505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2583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9622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4375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91285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3881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6349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0423"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7988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5934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8236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0290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968431"/>
              <a:ext cx="3397293" cy="209870"/>
            </a:xfrm>
            <a:custGeom>
              <a:avLst/>
              <a:gdLst/>
              <a:ahLst/>
              <a:cxnLst/>
              <a:rect l="0" t="0" r="0" b="0"/>
              <a:pathLst>
                <a:path w="3397293" h="209870">
                  <a:moveTo>
                    <a:pt x="0" y="209870"/>
                  </a:moveTo>
                  <a:lnTo>
                    <a:pt x="135891" y="167896"/>
                  </a:lnTo>
                  <a:lnTo>
                    <a:pt x="271783" y="125922"/>
                  </a:lnTo>
                  <a:lnTo>
                    <a:pt x="407675" y="104935"/>
                  </a:lnTo>
                  <a:lnTo>
                    <a:pt x="543566" y="104935"/>
                  </a:lnTo>
                  <a:lnTo>
                    <a:pt x="679458" y="83948"/>
                  </a:lnTo>
                  <a:lnTo>
                    <a:pt x="815350" y="83948"/>
                  </a:lnTo>
                  <a:lnTo>
                    <a:pt x="951242" y="62961"/>
                  </a:lnTo>
                  <a:lnTo>
                    <a:pt x="1087133" y="41974"/>
                  </a:lnTo>
                  <a:lnTo>
                    <a:pt x="1223025" y="41974"/>
                  </a:lnTo>
                  <a:lnTo>
                    <a:pt x="1358917" y="41974"/>
                  </a:lnTo>
                  <a:lnTo>
                    <a:pt x="1494809" y="41974"/>
                  </a:lnTo>
                  <a:lnTo>
                    <a:pt x="1630700" y="20987"/>
                  </a:lnTo>
                  <a:lnTo>
                    <a:pt x="1766592" y="20987"/>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2052380"/>
              <a:ext cx="3397293" cy="188883"/>
            </a:xfrm>
            <a:custGeom>
              <a:avLst/>
              <a:gdLst/>
              <a:ahLst/>
              <a:cxnLst/>
              <a:rect l="0" t="0" r="0" b="0"/>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2262251"/>
              <a:ext cx="3397293" cy="503690"/>
            </a:xfrm>
            <a:custGeom>
              <a:avLst/>
              <a:gdLst/>
              <a:ahLst/>
              <a:cxnLst/>
              <a:rect l="0" t="0" r="0" b="0"/>
              <a:pathLst>
                <a:path w="3397293" h="503690">
                  <a:moveTo>
                    <a:pt x="0" y="503690"/>
                  </a:moveTo>
                  <a:lnTo>
                    <a:pt x="135891" y="503690"/>
                  </a:lnTo>
                  <a:lnTo>
                    <a:pt x="271783" y="482703"/>
                  </a:lnTo>
                  <a:lnTo>
                    <a:pt x="407675" y="440728"/>
                  </a:lnTo>
                  <a:lnTo>
                    <a:pt x="543566" y="377767"/>
                  </a:lnTo>
                  <a:lnTo>
                    <a:pt x="679458" y="314806"/>
                  </a:lnTo>
                  <a:lnTo>
                    <a:pt x="815350" y="272832"/>
                  </a:lnTo>
                  <a:lnTo>
                    <a:pt x="951242" y="230858"/>
                  </a:lnTo>
                  <a:lnTo>
                    <a:pt x="1087133" y="125922"/>
                  </a:lnTo>
                  <a:lnTo>
                    <a:pt x="1223025" y="41974"/>
                  </a:lnTo>
                  <a:lnTo>
                    <a:pt x="1358917" y="167896"/>
                  </a:lnTo>
                  <a:lnTo>
                    <a:pt x="1494809" y="188883"/>
                  </a:lnTo>
                  <a:lnTo>
                    <a:pt x="1630700" y="209870"/>
                  </a:lnTo>
                  <a:lnTo>
                    <a:pt x="1766592" y="251845"/>
                  </a:lnTo>
                  <a:lnTo>
                    <a:pt x="1902484" y="230858"/>
                  </a:lnTo>
                  <a:lnTo>
                    <a:pt x="2038375" y="209870"/>
                  </a:lnTo>
                  <a:lnTo>
                    <a:pt x="2174267" y="104935"/>
                  </a:lnTo>
                  <a:lnTo>
                    <a:pt x="2310159" y="83948"/>
                  </a:lnTo>
                  <a:lnTo>
                    <a:pt x="2446051" y="41974"/>
                  </a:lnTo>
                  <a:lnTo>
                    <a:pt x="2581942" y="20987"/>
                  </a:lnTo>
                  <a:lnTo>
                    <a:pt x="2717834" y="41974"/>
                  </a:lnTo>
                  <a:lnTo>
                    <a:pt x="2853726" y="146909"/>
                  </a:lnTo>
                  <a:lnTo>
                    <a:pt x="2989618" y="83948"/>
                  </a:lnTo>
                  <a:lnTo>
                    <a:pt x="3125509" y="20987"/>
                  </a:lnTo>
                  <a:lnTo>
                    <a:pt x="3261401" y="0"/>
                  </a:lnTo>
                  <a:lnTo>
                    <a:pt x="3397293" y="0"/>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968431"/>
              <a:ext cx="3397293" cy="209870"/>
            </a:xfrm>
            <a:custGeom>
              <a:avLst/>
              <a:gdLst/>
              <a:ahLst/>
              <a:cxnLst/>
              <a:rect l="0" t="0" r="0" b="0"/>
              <a:pathLst>
                <a:path w="3397293" h="209870">
                  <a:moveTo>
                    <a:pt x="0" y="209870"/>
                  </a:moveTo>
                  <a:lnTo>
                    <a:pt x="135891" y="167896"/>
                  </a:lnTo>
                  <a:lnTo>
                    <a:pt x="271783" y="125922"/>
                  </a:lnTo>
                  <a:lnTo>
                    <a:pt x="407675" y="104935"/>
                  </a:lnTo>
                  <a:lnTo>
                    <a:pt x="543566" y="104935"/>
                  </a:lnTo>
                  <a:lnTo>
                    <a:pt x="679458" y="83948"/>
                  </a:lnTo>
                  <a:lnTo>
                    <a:pt x="815350" y="83948"/>
                  </a:lnTo>
                  <a:lnTo>
                    <a:pt x="951242" y="62961"/>
                  </a:lnTo>
                  <a:lnTo>
                    <a:pt x="1087133" y="41974"/>
                  </a:lnTo>
                  <a:lnTo>
                    <a:pt x="1223025" y="41974"/>
                  </a:lnTo>
                  <a:lnTo>
                    <a:pt x="1358917" y="41974"/>
                  </a:lnTo>
                  <a:lnTo>
                    <a:pt x="1494809" y="41974"/>
                  </a:lnTo>
                  <a:lnTo>
                    <a:pt x="1630700" y="20987"/>
                  </a:lnTo>
                  <a:lnTo>
                    <a:pt x="1766592" y="20987"/>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1821522"/>
              <a:ext cx="0" cy="356780"/>
            </a:xfrm>
            <a:custGeom>
              <a:avLst/>
              <a:gdLst/>
              <a:ahLst/>
              <a:cxnLst/>
              <a:rect l="0" t="0" r="0" b="0"/>
              <a:pathLst>
                <a:path h="356780">
                  <a:moveTo>
                    <a:pt x="0" y="0"/>
                  </a:moveTo>
                  <a:lnTo>
                    <a:pt x="0" y="356780"/>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00423" y="1821522"/>
              <a:ext cx="0" cy="230858"/>
            </a:xfrm>
            <a:custGeom>
              <a:avLst/>
              <a:gdLst/>
              <a:ahLst/>
              <a:cxnLst/>
              <a:rect l="0" t="0" r="0" b="0"/>
              <a:pathLst>
                <a:path h="230858">
                  <a:moveTo>
                    <a:pt x="0" y="0"/>
                  </a:moveTo>
                  <a:lnTo>
                    <a:pt x="0" y="230858"/>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479882" y="1821522"/>
              <a:ext cx="0" cy="188883"/>
            </a:xfrm>
            <a:custGeom>
              <a:avLst/>
              <a:gdLst/>
              <a:ahLst/>
              <a:cxnLst/>
              <a:rect l="0" t="0" r="0" b="0"/>
              <a:pathLst>
                <a:path h="188883">
                  <a:moveTo>
                    <a:pt x="0" y="0"/>
                  </a:moveTo>
                  <a:lnTo>
                    <a:pt x="0" y="188883"/>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159341" y="1821522"/>
              <a:ext cx="0" cy="146909"/>
            </a:xfrm>
            <a:custGeom>
              <a:avLst/>
              <a:gdLst/>
              <a:ahLst/>
              <a:cxnLst/>
              <a:rect l="0" t="0" r="0" b="0"/>
              <a:pathLst>
                <a:path h="146909">
                  <a:moveTo>
                    <a:pt x="0" y="0"/>
                  </a:moveTo>
                  <a:lnTo>
                    <a:pt x="0" y="146909"/>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702908" y="1821522"/>
              <a:ext cx="0" cy="146909"/>
            </a:xfrm>
            <a:custGeom>
              <a:avLst/>
              <a:gdLst/>
              <a:ahLst/>
              <a:cxnLst/>
              <a:rect l="0" t="0" r="0" b="0"/>
              <a:pathLst>
                <a:path h="146909">
                  <a:moveTo>
                    <a:pt x="0" y="0"/>
                  </a:moveTo>
                  <a:lnTo>
                    <a:pt x="0" y="146909"/>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82366" y="1821522"/>
              <a:ext cx="0" cy="146909"/>
            </a:xfrm>
            <a:custGeom>
              <a:avLst/>
              <a:gdLst/>
              <a:ahLst/>
              <a:cxnLst/>
              <a:rect l="0" t="0" r="0" b="0"/>
              <a:pathLst>
                <a:path h="146909">
                  <a:moveTo>
                    <a:pt x="0" y="0"/>
                  </a:moveTo>
                  <a:lnTo>
                    <a:pt x="0" y="146909"/>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1821522"/>
              <a:ext cx="0" cy="146909"/>
            </a:xfrm>
            <a:custGeom>
              <a:avLst/>
              <a:gdLst/>
              <a:ahLst/>
              <a:cxnLst/>
              <a:rect l="0" t="0" r="0" b="0"/>
              <a:pathLst>
                <a:path h="146909">
                  <a:moveTo>
                    <a:pt x="0" y="0"/>
                  </a:moveTo>
                  <a:lnTo>
                    <a:pt x="0" y="146909"/>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968431"/>
              <a:ext cx="3397293" cy="209870"/>
            </a:xfrm>
            <a:custGeom>
              <a:avLst/>
              <a:gdLst/>
              <a:ahLst/>
              <a:cxnLst/>
              <a:rect l="0" t="0" r="0" b="0"/>
              <a:pathLst>
                <a:path w="3397293" h="209870">
                  <a:moveTo>
                    <a:pt x="0" y="209870"/>
                  </a:moveTo>
                  <a:lnTo>
                    <a:pt x="135891" y="167896"/>
                  </a:lnTo>
                  <a:lnTo>
                    <a:pt x="271783" y="125922"/>
                  </a:lnTo>
                  <a:lnTo>
                    <a:pt x="407675" y="104935"/>
                  </a:lnTo>
                  <a:lnTo>
                    <a:pt x="543566" y="104935"/>
                  </a:lnTo>
                  <a:lnTo>
                    <a:pt x="679458" y="83948"/>
                  </a:lnTo>
                  <a:lnTo>
                    <a:pt x="815350" y="83948"/>
                  </a:lnTo>
                  <a:lnTo>
                    <a:pt x="951242" y="62961"/>
                  </a:lnTo>
                  <a:lnTo>
                    <a:pt x="1087133" y="41974"/>
                  </a:lnTo>
                  <a:lnTo>
                    <a:pt x="1223025" y="41974"/>
                  </a:lnTo>
                  <a:lnTo>
                    <a:pt x="1358917" y="41974"/>
                  </a:lnTo>
                  <a:lnTo>
                    <a:pt x="1494809" y="41974"/>
                  </a:lnTo>
                  <a:lnTo>
                    <a:pt x="1630700" y="20987"/>
                  </a:lnTo>
                  <a:lnTo>
                    <a:pt x="1766592" y="20987"/>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6910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329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218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91009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11558"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511558"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693249"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455703"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778657" y="4888612"/>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Burkina Faso</a:t>
              </a:r>
            </a:p>
          </p:txBody>
        </p:sp>
        <p:sp>
          <p:nvSpPr>
            <p:cNvPr id="60" name="tx60"/>
            <p:cNvSpPr/>
            <p:nvPr/>
          </p:nvSpPr>
          <p:spPr>
            <a:xfrm>
              <a:off x="2960348"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22802"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45618" y="1415599"/>
              <a:ext cx="2947987" cy="13111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couverture, Burkina Faso, 2000-2025</a:t>
              </a:r>
            </a:p>
          </p:txBody>
        </p:sp>
        <p:sp>
          <p:nvSpPr>
            <p:cNvPr id="63" name="pl63"/>
            <p:cNvSpPr/>
            <p:nvPr/>
          </p:nvSpPr>
          <p:spPr>
            <a:xfrm>
              <a:off x="5267799" y="344370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279557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14743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376776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67799" y="311963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67799" y="247150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18233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437664"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611712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79658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7476039"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01960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6990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834957"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437664" y="2471504"/>
              <a:ext cx="3397293" cy="648130"/>
            </a:xfrm>
            <a:custGeom>
              <a:avLst/>
              <a:gdLst/>
              <a:ahLst/>
              <a:cxnLst/>
              <a:rect l="0" t="0" r="0" b="0"/>
              <a:pathLst>
                <a:path w="3397293" h="648130">
                  <a:moveTo>
                    <a:pt x="0" y="648130"/>
                  </a:moveTo>
                  <a:lnTo>
                    <a:pt x="135891" y="518504"/>
                  </a:lnTo>
                  <a:lnTo>
                    <a:pt x="271783" y="388878"/>
                  </a:lnTo>
                  <a:lnTo>
                    <a:pt x="407675" y="324065"/>
                  </a:lnTo>
                  <a:lnTo>
                    <a:pt x="543566" y="324065"/>
                  </a:lnTo>
                  <a:lnTo>
                    <a:pt x="679458" y="259252"/>
                  </a:lnTo>
                  <a:lnTo>
                    <a:pt x="815350" y="259252"/>
                  </a:lnTo>
                  <a:lnTo>
                    <a:pt x="951242" y="194439"/>
                  </a:lnTo>
                  <a:lnTo>
                    <a:pt x="1087133" y="129626"/>
                  </a:lnTo>
                  <a:lnTo>
                    <a:pt x="1223025" y="129626"/>
                  </a:lnTo>
                  <a:lnTo>
                    <a:pt x="1358917" y="129626"/>
                  </a:lnTo>
                  <a:lnTo>
                    <a:pt x="1494809" y="129626"/>
                  </a:lnTo>
                  <a:lnTo>
                    <a:pt x="1630700" y="64813"/>
                  </a:lnTo>
                  <a:lnTo>
                    <a:pt x="1766592" y="64813"/>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a:endParaRPr/>
            </a:p>
          </p:txBody>
        </p:sp>
        <p:sp>
          <p:nvSpPr>
            <p:cNvPr id="78" name="pl78"/>
            <p:cNvSpPr/>
            <p:nvPr/>
          </p:nvSpPr>
          <p:spPr>
            <a:xfrm>
              <a:off x="5437664" y="2471504"/>
              <a:ext cx="3397293" cy="583317"/>
            </a:xfrm>
            <a:custGeom>
              <a:avLst/>
              <a:gdLst/>
              <a:ahLst/>
              <a:cxnLst/>
              <a:rect l="0" t="0" r="0" b="0"/>
              <a:pathLst>
                <a:path w="3397293" h="583317">
                  <a:moveTo>
                    <a:pt x="0" y="583317"/>
                  </a:moveTo>
                  <a:lnTo>
                    <a:pt x="135891" y="518504"/>
                  </a:lnTo>
                  <a:lnTo>
                    <a:pt x="271783" y="518504"/>
                  </a:lnTo>
                  <a:lnTo>
                    <a:pt x="407675" y="453691"/>
                  </a:lnTo>
                  <a:lnTo>
                    <a:pt x="543566" y="388878"/>
                  </a:lnTo>
                  <a:lnTo>
                    <a:pt x="679458" y="324065"/>
                  </a:lnTo>
                  <a:lnTo>
                    <a:pt x="815350" y="259252"/>
                  </a:lnTo>
                  <a:lnTo>
                    <a:pt x="951242" y="259252"/>
                  </a:lnTo>
                  <a:lnTo>
                    <a:pt x="1087133" y="194439"/>
                  </a:lnTo>
                  <a:lnTo>
                    <a:pt x="1223025" y="129626"/>
                  </a:lnTo>
                  <a:lnTo>
                    <a:pt x="1358917" y="129626"/>
                  </a:lnTo>
                  <a:lnTo>
                    <a:pt x="1494809" y="64813"/>
                  </a:lnTo>
                  <a:lnTo>
                    <a:pt x="1630700" y="129626"/>
                  </a:lnTo>
                  <a:lnTo>
                    <a:pt x="1766592" y="129626"/>
                  </a:lnTo>
                  <a:lnTo>
                    <a:pt x="1902484" y="129626"/>
                  </a:lnTo>
                  <a:lnTo>
                    <a:pt x="2038375" y="129626"/>
                  </a:lnTo>
                  <a:lnTo>
                    <a:pt x="2174267" y="64813"/>
                  </a:lnTo>
                  <a:lnTo>
                    <a:pt x="2310159" y="64813"/>
                  </a:lnTo>
                  <a:lnTo>
                    <a:pt x="2446051" y="64813"/>
                  </a:lnTo>
                  <a:lnTo>
                    <a:pt x="2581942" y="0"/>
                  </a:lnTo>
                  <a:lnTo>
                    <a:pt x="2717834" y="194439"/>
                  </a:lnTo>
                  <a:lnTo>
                    <a:pt x="2853726" y="324065"/>
                  </a:lnTo>
                  <a:lnTo>
                    <a:pt x="2989618" y="129626"/>
                  </a:lnTo>
                  <a:lnTo>
                    <a:pt x="3125509" y="129626"/>
                  </a:lnTo>
                  <a:lnTo>
                    <a:pt x="3261401" y="129626"/>
                  </a:lnTo>
                  <a:lnTo>
                    <a:pt x="3397293" y="64813"/>
                  </a:lnTo>
                </a:path>
              </a:pathLst>
            </a:custGeom>
            <a:ln w="27101" cap="flat">
              <a:solidFill>
                <a:srgbClr val="80BD41">
                  <a:alpha val="100000"/>
                </a:srgbClr>
              </a:solidFill>
              <a:prstDash val="solid"/>
              <a:round/>
            </a:ln>
          </p:spPr>
          <p:txBody>
            <a:bodyPr/>
            <a:lstStyle/>
            <a:p>
              <a:endParaRPr/>
            </a:p>
          </p:txBody>
        </p:sp>
        <p:sp>
          <p:nvSpPr>
            <p:cNvPr id="79" name="pl79"/>
            <p:cNvSpPr/>
            <p:nvPr/>
          </p:nvSpPr>
          <p:spPr>
            <a:xfrm>
              <a:off x="5437664" y="2406691"/>
              <a:ext cx="3397293" cy="1555514"/>
            </a:xfrm>
            <a:custGeom>
              <a:avLst/>
              <a:gdLst/>
              <a:ahLst/>
              <a:cxnLst/>
              <a:rect l="0" t="0" r="0" b="0"/>
              <a:pathLst>
                <a:path w="3397293" h="1555514">
                  <a:moveTo>
                    <a:pt x="0" y="1555514"/>
                  </a:moveTo>
                  <a:lnTo>
                    <a:pt x="135891" y="1555514"/>
                  </a:lnTo>
                  <a:lnTo>
                    <a:pt x="271783" y="1490701"/>
                  </a:lnTo>
                  <a:lnTo>
                    <a:pt x="407675" y="1361074"/>
                  </a:lnTo>
                  <a:lnTo>
                    <a:pt x="543566" y="1166635"/>
                  </a:lnTo>
                  <a:lnTo>
                    <a:pt x="679458" y="972196"/>
                  </a:lnTo>
                  <a:lnTo>
                    <a:pt x="815350" y="842570"/>
                  </a:lnTo>
                  <a:lnTo>
                    <a:pt x="951242" y="712943"/>
                  </a:lnTo>
                  <a:lnTo>
                    <a:pt x="1087133" y="388878"/>
                  </a:lnTo>
                  <a:lnTo>
                    <a:pt x="1223025" y="129626"/>
                  </a:lnTo>
                  <a:lnTo>
                    <a:pt x="1358917" y="518504"/>
                  </a:lnTo>
                  <a:lnTo>
                    <a:pt x="1494809" y="583317"/>
                  </a:lnTo>
                  <a:lnTo>
                    <a:pt x="1630700" y="648130"/>
                  </a:lnTo>
                  <a:lnTo>
                    <a:pt x="1766592" y="777757"/>
                  </a:lnTo>
                  <a:lnTo>
                    <a:pt x="1902484" y="712943"/>
                  </a:lnTo>
                  <a:lnTo>
                    <a:pt x="2038375" y="648130"/>
                  </a:lnTo>
                  <a:lnTo>
                    <a:pt x="2174267" y="324065"/>
                  </a:lnTo>
                  <a:lnTo>
                    <a:pt x="2310159" y="259252"/>
                  </a:lnTo>
                  <a:lnTo>
                    <a:pt x="2446051" y="129626"/>
                  </a:lnTo>
                  <a:lnTo>
                    <a:pt x="2581942" y="64813"/>
                  </a:lnTo>
                  <a:lnTo>
                    <a:pt x="2717834" y="129626"/>
                  </a:lnTo>
                  <a:lnTo>
                    <a:pt x="2853726" y="453691"/>
                  </a:lnTo>
                  <a:lnTo>
                    <a:pt x="2989618" y="259252"/>
                  </a:lnTo>
                  <a:lnTo>
                    <a:pt x="3125509" y="64813"/>
                  </a:lnTo>
                  <a:lnTo>
                    <a:pt x="3261401" y="0"/>
                  </a:lnTo>
                  <a:lnTo>
                    <a:pt x="3397293" y="0"/>
                  </a:lnTo>
                </a:path>
              </a:pathLst>
            </a:custGeom>
            <a:ln w="27101" cap="flat">
              <a:solidFill>
                <a:srgbClr val="961A49">
                  <a:alpha val="100000"/>
                </a:srgbClr>
              </a:solidFill>
              <a:prstDash val="solid"/>
              <a:round/>
            </a:ln>
          </p:spPr>
          <p:txBody>
            <a:bodyPr/>
            <a:lstStyle/>
            <a:p>
              <a:endParaRPr/>
            </a:p>
          </p:txBody>
        </p:sp>
        <p:sp>
          <p:nvSpPr>
            <p:cNvPr id="80" name="pl80"/>
            <p:cNvSpPr/>
            <p:nvPr/>
          </p:nvSpPr>
          <p:spPr>
            <a:xfrm>
              <a:off x="5437664" y="2471504"/>
              <a:ext cx="3397293" cy="0"/>
            </a:xfrm>
            <a:custGeom>
              <a:avLst/>
              <a:gdLst/>
              <a:ahLst/>
              <a:cxnLst/>
              <a:rect l="0" t="0" r="0" b="0"/>
              <a:pathLst>
                <a:path w="3397293">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1" name="pl81"/>
            <p:cNvSpPr/>
            <p:nvPr/>
          </p:nvSpPr>
          <p:spPr>
            <a:xfrm>
              <a:off x="5437664" y="2471504"/>
              <a:ext cx="3397293" cy="648130"/>
            </a:xfrm>
            <a:custGeom>
              <a:avLst/>
              <a:gdLst/>
              <a:ahLst/>
              <a:cxnLst/>
              <a:rect l="0" t="0" r="0" b="0"/>
              <a:pathLst>
                <a:path w="3397293" h="648130">
                  <a:moveTo>
                    <a:pt x="0" y="648130"/>
                  </a:moveTo>
                  <a:lnTo>
                    <a:pt x="135891" y="518504"/>
                  </a:lnTo>
                  <a:lnTo>
                    <a:pt x="271783" y="388878"/>
                  </a:lnTo>
                  <a:lnTo>
                    <a:pt x="407675" y="324065"/>
                  </a:lnTo>
                  <a:lnTo>
                    <a:pt x="543566" y="324065"/>
                  </a:lnTo>
                  <a:lnTo>
                    <a:pt x="679458" y="259252"/>
                  </a:lnTo>
                  <a:lnTo>
                    <a:pt x="815350" y="259252"/>
                  </a:lnTo>
                  <a:lnTo>
                    <a:pt x="951242" y="194439"/>
                  </a:lnTo>
                  <a:lnTo>
                    <a:pt x="1087133" y="129626"/>
                  </a:lnTo>
                  <a:lnTo>
                    <a:pt x="1223025" y="129626"/>
                  </a:lnTo>
                  <a:lnTo>
                    <a:pt x="1358917" y="129626"/>
                  </a:lnTo>
                  <a:lnTo>
                    <a:pt x="1494809" y="129626"/>
                  </a:lnTo>
                  <a:lnTo>
                    <a:pt x="1630700" y="64813"/>
                  </a:lnTo>
                  <a:lnTo>
                    <a:pt x="1766592" y="64813"/>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a:endParaRPr/>
            </a:p>
          </p:txBody>
        </p:sp>
        <p:sp>
          <p:nvSpPr>
            <p:cNvPr id="82" name="pl82"/>
            <p:cNvSpPr/>
            <p:nvPr/>
          </p:nvSpPr>
          <p:spPr>
            <a:xfrm>
              <a:off x="5437664" y="1978925"/>
              <a:ext cx="0" cy="1140710"/>
            </a:xfrm>
            <a:custGeom>
              <a:avLst/>
              <a:gdLst/>
              <a:ahLst/>
              <a:cxnLst/>
              <a:rect l="0" t="0" r="0" b="0"/>
              <a:pathLst>
                <a:path h="1140710">
                  <a:moveTo>
                    <a:pt x="0" y="1140710"/>
                  </a:moveTo>
                  <a:lnTo>
                    <a:pt x="0" y="0"/>
                  </a:lnTo>
                </a:path>
              </a:pathLst>
            </a:custGeom>
            <a:ln w="13550" cap="flat">
              <a:solidFill>
                <a:srgbClr val="0058AB">
                  <a:alpha val="100000"/>
                </a:srgbClr>
              </a:solidFill>
              <a:prstDash val="dot"/>
              <a:round/>
            </a:ln>
          </p:spPr>
          <p:txBody>
            <a:bodyPr/>
            <a:lstStyle/>
            <a:p>
              <a:endParaRPr/>
            </a:p>
          </p:txBody>
        </p:sp>
        <p:sp>
          <p:nvSpPr>
            <p:cNvPr id="83" name="pl83"/>
            <p:cNvSpPr/>
            <p:nvPr/>
          </p:nvSpPr>
          <p:spPr>
            <a:xfrm>
              <a:off x="6117122" y="1978925"/>
              <a:ext cx="0" cy="751831"/>
            </a:xfrm>
            <a:custGeom>
              <a:avLst/>
              <a:gdLst/>
              <a:ahLst/>
              <a:cxnLst/>
              <a:rect l="0" t="0" r="0" b="0"/>
              <a:pathLst>
                <a:path h="751831">
                  <a:moveTo>
                    <a:pt x="0" y="751831"/>
                  </a:moveTo>
                  <a:lnTo>
                    <a:pt x="0" y="0"/>
                  </a:lnTo>
                </a:path>
              </a:pathLst>
            </a:custGeom>
            <a:ln w="13550" cap="flat">
              <a:solidFill>
                <a:srgbClr val="0058AB">
                  <a:alpha val="100000"/>
                </a:srgbClr>
              </a:solidFill>
              <a:prstDash val="dot"/>
              <a:round/>
            </a:ln>
          </p:spPr>
          <p:txBody>
            <a:bodyPr/>
            <a:lstStyle/>
            <a:p>
              <a:endParaRPr/>
            </a:p>
          </p:txBody>
        </p:sp>
        <p:sp>
          <p:nvSpPr>
            <p:cNvPr id="84" name="pl84"/>
            <p:cNvSpPr/>
            <p:nvPr/>
          </p:nvSpPr>
          <p:spPr>
            <a:xfrm>
              <a:off x="6796581" y="1978925"/>
              <a:ext cx="0" cy="622205"/>
            </a:xfrm>
            <a:custGeom>
              <a:avLst/>
              <a:gdLst/>
              <a:ahLst/>
              <a:cxnLst/>
              <a:rect l="0" t="0" r="0" b="0"/>
              <a:pathLst>
                <a:path h="622205">
                  <a:moveTo>
                    <a:pt x="0" y="622205"/>
                  </a:moveTo>
                  <a:lnTo>
                    <a:pt x="0" y="0"/>
                  </a:lnTo>
                </a:path>
              </a:pathLst>
            </a:custGeom>
            <a:ln w="13550" cap="flat">
              <a:solidFill>
                <a:srgbClr val="0058AB">
                  <a:alpha val="100000"/>
                </a:srgbClr>
              </a:solidFill>
              <a:prstDash val="dot"/>
              <a:round/>
            </a:ln>
          </p:spPr>
          <p:txBody>
            <a:bodyPr/>
            <a:lstStyle/>
            <a:p>
              <a:endParaRPr/>
            </a:p>
          </p:txBody>
        </p:sp>
        <p:sp>
          <p:nvSpPr>
            <p:cNvPr id="85" name="pl85"/>
            <p:cNvSpPr/>
            <p:nvPr/>
          </p:nvSpPr>
          <p:spPr>
            <a:xfrm>
              <a:off x="7476039" y="1978925"/>
              <a:ext cx="0" cy="492579"/>
            </a:xfrm>
            <a:custGeom>
              <a:avLst/>
              <a:gdLst/>
              <a:ahLst/>
              <a:cxnLst/>
              <a:rect l="0" t="0" r="0" b="0"/>
              <a:pathLst>
                <a:path h="492579">
                  <a:moveTo>
                    <a:pt x="0" y="492579"/>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8019606" y="1978925"/>
              <a:ext cx="0" cy="492579"/>
            </a:xfrm>
            <a:custGeom>
              <a:avLst/>
              <a:gdLst/>
              <a:ahLst/>
              <a:cxnLst/>
              <a:rect l="0" t="0" r="0" b="0"/>
              <a:pathLst>
                <a:path h="492579">
                  <a:moveTo>
                    <a:pt x="0" y="492579"/>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8699065" y="1978925"/>
              <a:ext cx="0" cy="492579"/>
            </a:xfrm>
            <a:custGeom>
              <a:avLst/>
              <a:gdLst/>
              <a:ahLst/>
              <a:cxnLst/>
              <a:rect l="0" t="0" r="0" b="0"/>
              <a:pathLst>
                <a:path h="492579">
                  <a:moveTo>
                    <a:pt x="0" y="492579"/>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8834957" y="1978925"/>
              <a:ext cx="0" cy="492579"/>
            </a:xfrm>
            <a:custGeom>
              <a:avLst/>
              <a:gdLst/>
              <a:ahLst/>
              <a:cxnLst/>
              <a:rect l="0" t="0" r="0" b="0"/>
              <a:pathLst>
                <a:path h="492579">
                  <a:moveTo>
                    <a:pt x="0" y="492579"/>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5437664" y="2471504"/>
              <a:ext cx="3397293" cy="648130"/>
            </a:xfrm>
            <a:custGeom>
              <a:avLst/>
              <a:gdLst/>
              <a:ahLst/>
              <a:cxnLst/>
              <a:rect l="0" t="0" r="0" b="0"/>
              <a:pathLst>
                <a:path w="3397293" h="648130">
                  <a:moveTo>
                    <a:pt x="0" y="648130"/>
                  </a:moveTo>
                  <a:lnTo>
                    <a:pt x="135891" y="518504"/>
                  </a:lnTo>
                  <a:lnTo>
                    <a:pt x="271783" y="388878"/>
                  </a:lnTo>
                  <a:lnTo>
                    <a:pt x="407675" y="324065"/>
                  </a:lnTo>
                  <a:lnTo>
                    <a:pt x="543566" y="324065"/>
                  </a:lnTo>
                  <a:lnTo>
                    <a:pt x="679458" y="259252"/>
                  </a:lnTo>
                  <a:lnTo>
                    <a:pt x="815350" y="259252"/>
                  </a:lnTo>
                  <a:lnTo>
                    <a:pt x="951242" y="194439"/>
                  </a:lnTo>
                  <a:lnTo>
                    <a:pt x="1087133" y="129626"/>
                  </a:lnTo>
                  <a:lnTo>
                    <a:pt x="1223025" y="129626"/>
                  </a:lnTo>
                  <a:lnTo>
                    <a:pt x="1358917" y="129626"/>
                  </a:lnTo>
                  <a:lnTo>
                    <a:pt x="1494809" y="129626"/>
                  </a:lnTo>
                  <a:lnTo>
                    <a:pt x="1630700" y="64813"/>
                  </a:lnTo>
                  <a:lnTo>
                    <a:pt x="1766592" y="64813"/>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a:endParaRPr/>
            </a:p>
          </p:txBody>
        </p:sp>
        <p:sp>
          <p:nvSpPr>
            <p:cNvPr id="90" name="tx90"/>
            <p:cNvSpPr/>
            <p:nvPr/>
          </p:nvSpPr>
          <p:spPr>
            <a:xfrm>
              <a:off x="5359324" y="1912559"/>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-10</a:t>
              </a:r>
            </a:p>
          </p:txBody>
        </p:sp>
        <p:sp>
          <p:nvSpPr>
            <p:cNvPr id="91" name="tx91"/>
            <p:cNvSpPr/>
            <p:nvPr/>
          </p:nvSpPr>
          <p:spPr>
            <a:xfrm>
              <a:off x="6068928" y="191420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748386" y="191388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445895" y="19125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19125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19125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9125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49720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36757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715651"/>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067521"/>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1939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7125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788871"/>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1" name="pl111"/>
            <p:cNvSpPr/>
            <p:nvPr/>
          </p:nvSpPr>
          <p:spPr>
            <a:xfrm>
              <a:off x="582825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2" name="pl112"/>
            <p:cNvSpPr/>
            <p:nvPr/>
          </p:nvSpPr>
          <p:spPr>
            <a:xfrm>
              <a:off x="582825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3" name="pl113"/>
            <p:cNvSpPr/>
            <p:nvPr/>
          </p:nvSpPr>
          <p:spPr>
            <a:xfrm>
              <a:off x="7009947"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4" name="pl114"/>
            <p:cNvSpPr/>
            <p:nvPr/>
          </p:nvSpPr>
          <p:spPr>
            <a:xfrm>
              <a:off x="7772402"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5" name="tx115"/>
            <p:cNvSpPr/>
            <p:nvPr/>
          </p:nvSpPr>
          <p:spPr>
            <a:xfrm>
              <a:off x="6095356" y="4888612"/>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Burkina Faso</a:t>
              </a:r>
            </a:p>
          </p:txBody>
        </p:sp>
        <p:sp>
          <p:nvSpPr>
            <p:cNvPr id="116" name="tx116"/>
            <p:cNvSpPr/>
            <p:nvPr/>
          </p:nvSpPr>
          <p:spPr>
            <a:xfrm>
              <a:off x="7277047"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039501"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653759" y="1405479"/>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9" name="pl119"/>
            <p:cNvSpPr/>
            <p:nvPr/>
          </p:nvSpPr>
          <p:spPr>
            <a:xfrm>
              <a:off x="2348617"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4411495"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6474372"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8537250"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951100" y="582758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951100" y="5689861"/>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951100" y="5552133"/>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13171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3380056"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5442933"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7505811"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rc130"/>
            <p:cNvSpPr/>
            <p:nvPr/>
          </p:nvSpPr>
          <p:spPr>
            <a:xfrm>
              <a:off x="1317178" y="5772498"/>
              <a:ext cx="7077526" cy="110182"/>
            </a:xfrm>
            <a:prstGeom prst="rect">
              <a:avLst/>
            </a:prstGeom>
            <a:solidFill>
              <a:srgbClr val="1CABE2">
                <a:alpha val="80000"/>
              </a:srgbClr>
            </a:solidFill>
          </p:spPr>
          <p:txBody>
            <a:bodyPr/>
            <a:lstStyle/>
            <a:p>
              <a:endParaRPr/>
            </a:p>
          </p:txBody>
        </p:sp>
        <p:sp>
          <p:nvSpPr>
            <p:cNvPr id="131" name="rc131"/>
            <p:cNvSpPr/>
            <p:nvPr/>
          </p:nvSpPr>
          <p:spPr>
            <a:xfrm>
              <a:off x="1317178" y="5634770"/>
              <a:ext cx="7280307" cy="110182"/>
            </a:xfrm>
            <a:prstGeom prst="rect">
              <a:avLst/>
            </a:prstGeom>
            <a:solidFill>
              <a:srgbClr val="1CABE2">
                <a:alpha val="80000"/>
              </a:srgbClr>
            </a:solidFill>
          </p:spPr>
          <p:txBody>
            <a:bodyPr/>
            <a:lstStyle/>
            <a:p>
              <a:endParaRPr/>
            </a:p>
          </p:txBody>
        </p:sp>
        <p:sp>
          <p:nvSpPr>
            <p:cNvPr id="132" name="rc132"/>
            <p:cNvSpPr/>
            <p:nvPr/>
          </p:nvSpPr>
          <p:spPr>
            <a:xfrm>
              <a:off x="1317178" y="5497042"/>
              <a:ext cx="7321564" cy="110182"/>
            </a:xfrm>
            <a:prstGeom prst="rect">
              <a:avLst/>
            </a:prstGeom>
            <a:solidFill>
              <a:srgbClr val="1CABE2">
                <a:alpha val="80000"/>
              </a:srgbClr>
            </a:solidFill>
          </p:spPr>
          <p:txBody>
            <a:bodyPr/>
            <a:lstStyle/>
            <a:p>
              <a:endParaRPr/>
            </a:p>
          </p:txBody>
        </p:sp>
        <p:sp>
          <p:nvSpPr>
            <p:cNvPr id="133" name="tx133"/>
            <p:cNvSpPr/>
            <p:nvPr/>
          </p:nvSpPr>
          <p:spPr>
            <a:xfrm>
              <a:off x="577692" y="5775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3774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5000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59854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952770"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5015648"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7078525"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a:t>
              </a:r>
            </a:p>
          </p:txBody>
        </p:sp>
        <p:sp>
          <p:nvSpPr>
            <p:cNvPr id="140" name="tx140"/>
            <p:cNvSpPr/>
            <p:nvPr/>
          </p:nvSpPr>
          <p:spPr>
            <a:xfrm>
              <a:off x="951100" y="5224811"/>
              <a:ext cx="437934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41" name="tx141"/>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2" name="tx142"/>
            <p:cNvSpPr/>
            <p:nvPr/>
          </p:nvSpPr>
          <p:spPr>
            <a:xfrm>
              <a:off x="2320013" y="6397874"/>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3" name="tx143"/>
            <p:cNvSpPr/>
            <p:nvPr/>
          </p:nvSpPr>
          <p:spPr>
            <a:xfrm>
              <a:off x="4873412" y="6518575"/>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la couverture vaccinale contre la DTP1 au Burkina Faso (95 %) était supérieure de 5 points de pourcentage à la moyenne mondiale (90 %) et de 14 points de pourcentage à la moyenne de l'ensemble des pays de la &lt;keep&gt;WCAR&lt;/keep&gt; (81 %).
La couverture nationale du DTP1 était identique à celle de 2019 (95 %).
Cela correspond à 35 000 enfants n'ayant reçu aucune dose en 2025, contre 34 000 en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du DTP1 au Burkina Faso s'élevait à 95 % ; ce chiffre est identique à celui de 2019 et supérieur aux moyennes mondiales et régionales.</a:t>
            </a:r>
          </a:p>
        </p:txBody>
      </p:sp>
      <p:grpSp>
        <p:nvGrpSpPr>
          <p:cNvPr id="146" name="Group 145"/>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2025, le Burkina Faso occupait la 20e place sur 24 pays en termes de couverture la plus faible </a:t>
            </a:r>
            <a:r>
              <a:rPr lang="fr-FR" sz="1200" b="0" i="0" u="none" cap="none">
                <a:solidFill>
                  <a:srgbClr val="FFFFFF">
                    <a:alpha val="100000"/>
                  </a:srgbClr>
                </a:solidFill>
                <a:latin typeface="Arial"/>
                <a:cs typeface="Arial"/>
                <a:sym typeface="Arial"/>
              </a:rPr>
              <a:t>contre la diphtérie, le tétanos et </a:t>
            </a:r>
            <a:r>
              <a:rPr sz="1200" b="0" i="0" u="none" cap="none">
                <a:solidFill>
                  <a:srgbClr val="FFFFFF">
                    <a:alpha val="100000"/>
                  </a:srgbClr>
                </a:solidFill>
                <a:latin typeface="Arial"/>
                <a:cs typeface="Arial"/>
                <a:sym typeface="Arial"/>
              </a:rPr>
              <a:t>la </a:t>
            </a:r>
            <a:r>
              <a:rPr lang="en-US" sz="1200" b="0" i="0" u="none" cap="none">
                <a:solidFill>
                  <a:srgbClr val="FFFFFF">
                    <a:alpha val="100000"/>
                  </a:srgbClr>
                </a:solidFill>
                <a:latin typeface="Arial"/>
                <a:cs typeface="Arial"/>
                <a:sym typeface="Arial"/>
              </a:rPr>
              <a:t>coqueluche (1re dose) </a:t>
            </a:r>
            <a:r>
              <a:rPr sz="1200" b="0" i="0" u="none" cap="none">
                <a:solidFill>
                  <a:srgbClr val="FFFFFF">
                    <a:alpha val="100000"/>
                  </a:srgbClr>
                </a:solidFill>
                <a:latin typeface="Arial"/>
                <a:cs typeface="Arial"/>
                <a:sym typeface="Arial"/>
              </a:rPr>
              <a:t>(en cas d'égalité de classement).
Le Burkina Faso ne figurait pas parmi les 10 pays comptant le plus grand nombre d'enfants n'ayant reçu aucune dose</a:t>
            </a:r>
            <a:r>
              <a:rPr lang="en-US" sz="1200" b="0" i="0" u="none" cap="none">
                <a:solidFill>
                  <a:srgbClr val="FFFFFF">
                    <a:alpha val="100000"/>
                  </a:srgbClr>
                </a:solidFill>
                <a:latin typeface="Arial"/>
                <a:cs typeface="Arial"/>
                <a:sym typeface="Arial"/>
              </a:rPr>
              <a:t> de vaccin</a:t>
            </a:r>
            <a:r>
              <a:rPr sz="1200" b="0" i="0" u="none" cap="none">
                <a:solidFill>
                  <a:srgbClr val="FFFFFF">
                    <a:alpha val="100000"/>
                  </a:srgbClr>
                </a:solidFill>
                <a:latin typeface="Arial"/>
                <a:cs typeface="Arial"/>
                <a:sym typeface="Arial"/>
              </a:rPr>
              <a:t>.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Burkina Faso figurait parmi les pays affichant la couverture vaccinale la plus élevée et ne figurait pas parmi les dix pays de la région comptant le plus grand nombre d'enfants n'ayant reçu aucune dose de vaccin.</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0772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3158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5240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3215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402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1484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3565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5647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27728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298101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1891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3972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360544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38135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02172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2298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44380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464615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485429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0624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95044" y="527058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5044" y="547872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82252" y="2356653"/>
              <a:ext cx="4687757" cy="208073"/>
            </a:xfrm>
            <a:custGeom>
              <a:avLst/>
              <a:gdLst/>
              <a:ahLst/>
              <a:cxnLst/>
              <a:rect l="0" t="0" r="0" b="0"/>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a:endParaRPr/>
            </a:p>
          </p:txBody>
        </p:sp>
        <p:sp>
          <p:nvSpPr>
            <p:cNvPr id="29" name="pl29"/>
            <p:cNvSpPr/>
            <p:nvPr/>
          </p:nvSpPr>
          <p:spPr>
            <a:xfrm>
              <a:off x="2482252" y="2981012"/>
              <a:ext cx="4687757" cy="416216"/>
            </a:xfrm>
            <a:custGeom>
              <a:avLst/>
              <a:gdLst/>
              <a:ahLst/>
              <a:cxnLst/>
              <a:rect l="0" t="0" r="0" b="0"/>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a:endParaRPr/>
            </a:p>
          </p:txBody>
        </p:sp>
        <p:sp>
          <p:nvSpPr>
            <p:cNvPr id="30" name="pl30"/>
            <p:cNvSpPr/>
            <p:nvPr/>
          </p:nvSpPr>
          <p:spPr>
            <a:xfrm>
              <a:off x="2482252" y="5478798"/>
              <a:ext cx="4687757" cy="208073"/>
            </a:xfrm>
            <a:custGeom>
              <a:avLst/>
              <a:gdLst/>
              <a:ahLst/>
              <a:cxnLst/>
              <a:rect l="0" t="0" r="0" b="0"/>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E8E8E8">
                  <a:alpha val="100000"/>
                </a:srgbClr>
              </a:solidFill>
              <a:prstDash val="solid"/>
              <a:round/>
            </a:ln>
          </p:spPr>
          <p:txBody>
            <a:bodyPr/>
            <a:lstStyle/>
            <a:p>
              <a:endParaRPr/>
            </a:p>
          </p:txBody>
        </p:sp>
        <p:sp>
          <p:nvSpPr>
            <p:cNvPr id="31" name="pl31"/>
            <p:cNvSpPr/>
            <p:nvPr/>
          </p:nvSpPr>
          <p:spPr>
            <a:xfrm>
              <a:off x="2482252" y="1315868"/>
              <a:ext cx="4687757" cy="208143"/>
            </a:xfrm>
            <a:custGeom>
              <a:avLst/>
              <a:gdLst/>
              <a:ahLst/>
              <a:cxnLst/>
              <a:rect l="0" t="0" r="0" b="0"/>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E8E8E8">
                  <a:alpha val="100000"/>
                </a:srgbClr>
              </a:solidFill>
              <a:prstDash val="solid"/>
              <a:round/>
            </a:ln>
          </p:spPr>
          <p:txBody>
            <a:bodyPr/>
            <a:lstStyle/>
            <a:p>
              <a:endParaRPr/>
            </a:p>
          </p:txBody>
        </p:sp>
        <p:sp>
          <p:nvSpPr>
            <p:cNvPr id="32" name="pl32"/>
            <p:cNvSpPr/>
            <p:nvPr/>
          </p:nvSpPr>
          <p:spPr>
            <a:xfrm>
              <a:off x="2482252" y="3189225"/>
              <a:ext cx="4687757" cy="1040505"/>
            </a:xfrm>
            <a:custGeom>
              <a:avLst/>
              <a:gdLst/>
              <a:ahLst/>
              <a:cxnLst/>
              <a:rect l="0" t="0" r="0" b="0"/>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E8E8E8">
                  <a:alpha val="100000"/>
                </a:srgbClr>
              </a:solidFill>
              <a:prstDash val="solid"/>
              <a:round/>
            </a:ln>
          </p:spPr>
          <p:txBody>
            <a:bodyPr/>
            <a:lstStyle/>
            <a:p>
              <a:endParaRPr/>
            </a:p>
          </p:txBody>
        </p:sp>
        <p:sp>
          <p:nvSpPr>
            <p:cNvPr id="33" name="pl33"/>
            <p:cNvSpPr/>
            <p:nvPr/>
          </p:nvSpPr>
          <p:spPr>
            <a:xfrm>
              <a:off x="2482252" y="1315868"/>
              <a:ext cx="4687757" cy="624289"/>
            </a:xfrm>
            <a:custGeom>
              <a:avLst/>
              <a:gdLst/>
              <a:ahLst/>
              <a:cxnLst/>
              <a:rect l="0" t="0" r="0" b="0"/>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4" name="pl34"/>
            <p:cNvSpPr/>
            <p:nvPr/>
          </p:nvSpPr>
          <p:spPr>
            <a:xfrm>
              <a:off x="2482252" y="3189225"/>
              <a:ext cx="4687757" cy="1040435"/>
            </a:xfrm>
            <a:custGeom>
              <a:avLst/>
              <a:gdLst/>
              <a:ahLst/>
              <a:cxnLst/>
              <a:rect l="0" t="0" r="0" b="0"/>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a:endParaRPr/>
            </a:p>
          </p:txBody>
        </p:sp>
        <p:sp>
          <p:nvSpPr>
            <p:cNvPr id="35" name="pl35"/>
            <p:cNvSpPr/>
            <p:nvPr/>
          </p:nvSpPr>
          <p:spPr>
            <a:xfrm>
              <a:off x="2482252" y="4229940"/>
              <a:ext cx="4687757" cy="416146"/>
            </a:xfrm>
            <a:custGeom>
              <a:avLst/>
              <a:gdLst/>
              <a:ahLst/>
              <a:cxnLst/>
              <a:rect l="0" t="0" r="0" b="0"/>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a:endParaRPr/>
            </a:p>
          </p:txBody>
        </p:sp>
        <p:sp>
          <p:nvSpPr>
            <p:cNvPr id="36" name="pl36"/>
            <p:cNvSpPr/>
            <p:nvPr/>
          </p:nvSpPr>
          <p:spPr>
            <a:xfrm>
              <a:off x="2482252" y="4854299"/>
              <a:ext cx="4687757" cy="208073"/>
            </a:xfrm>
            <a:custGeom>
              <a:avLst/>
              <a:gdLst/>
              <a:ahLst/>
              <a:cxnLst/>
              <a:rect l="0" t="0" r="0" b="0"/>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7" name="pl37"/>
            <p:cNvSpPr/>
            <p:nvPr/>
          </p:nvSpPr>
          <p:spPr>
            <a:xfrm>
              <a:off x="2482252" y="1940367"/>
              <a:ext cx="4687757" cy="208073"/>
            </a:xfrm>
            <a:custGeom>
              <a:avLst/>
              <a:gdLst/>
              <a:ahLst/>
              <a:cxnLst/>
              <a:rect l="0" t="0" r="0" b="0"/>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E8E8E8">
                  <a:alpha val="100000"/>
                </a:srgbClr>
              </a:solidFill>
              <a:prstDash val="solid"/>
              <a:round/>
            </a:ln>
          </p:spPr>
          <p:txBody>
            <a:bodyPr/>
            <a:lstStyle/>
            <a:p>
              <a:endParaRPr/>
            </a:p>
          </p:txBody>
        </p:sp>
        <p:sp>
          <p:nvSpPr>
            <p:cNvPr id="38" name="pl38"/>
            <p:cNvSpPr/>
            <p:nvPr/>
          </p:nvSpPr>
          <p:spPr>
            <a:xfrm>
              <a:off x="2482252" y="5270585"/>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9" name="pl39"/>
            <p:cNvSpPr/>
            <p:nvPr/>
          </p:nvSpPr>
          <p:spPr>
            <a:xfrm>
              <a:off x="2482252" y="4230010"/>
              <a:ext cx="4687757" cy="624080"/>
            </a:xfrm>
            <a:custGeom>
              <a:avLst/>
              <a:gdLst/>
              <a:ahLst/>
              <a:cxnLst/>
              <a:rect l="0" t="0" r="0" b="0"/>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E8E8E8">
                  <a:alpha val="100000"/>
                </a:srgbClr>
              </a:solidFill>
              <a:prstDash val="solid"/>
              <a:round/>
            </a:ln>
          </p:spPr>
          <p:txBody>
            <a:bodyPr/>
            <a:lstStyle/>
            <a:p>
              <a:endParaRPr/>
            </a:p>
          </p:txBody>
        </p:sp>
        <p:sp>
          <p:nvSpPr>
            <p:cNvPr id="40" name="pl40"/>
            <p:cNvSpPr/>
            <p:nvPr/>
          </p:nvSpPr>
          <p:spPr>
            <a:xfrm>
              <a:off x="2482252" y="3605790"/>
              <a:ext cx="4687757" cy="1040156"/>
            </a:xfrm>
            <a:custGeom>
              <a:avLst/>
              <a:gdLst/>
              <a:ahLst/>
              <a:cxnLst/>
              <a:rect l="0" t="0" r="0" b="0"/>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E8E8E8">
                  <a:alpha val="100000"/>
                </a:srgbClr>
              </a:solidFill>
              <a:prstDash val="solid"/>
              <a:round/>
            </a:ln>
          </p:spPr>
          <p:txBody>
            <a:bodyPr/>
            <a:lstStyle/>
            <a:p>
              <a:endParaRPr/>
            </a:p>
          </p:txBody>
        </p:sp>
        <p:sp>
          <p:nvSpPr>
            <p:cNvPr id="41" name="pl41"/>
            <p:cNvSpPr/>
            <p:nvPr/>
          </p:nvSpPr>
          <p:spPr>
            <a:xfrm>
              <a:off x="2482252" y="1524081"/>
              <a:ext cx="4687757" cy="1040575"/>
            </a:xfrm>
            <a:custGeom>
              <a:avLst/>
              <a:gdLst/>
              <a:ahLst/>
              <a:cxnLst/>
              <a:rect l="0" t="0" r="0" b="0"/>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E8E8E8">
                  <a:alpha val="100000"/>
                </a:srgbClr>
              </a:solidFill>
              <a:prstDash val="solid"/>
              <a:round/>
            </a:ln>
          </p:spPr>
          <p:txBody>
            <a:bodyPr/>
            <a:lstStyle/>
            <a:p>
              <a:endParaRPr/>
            </a:p>
          </p:txBody>
        </p:sp>
        <p:sp>
          <p:nvSpPr>
            <p:cNvPr id="42" name="pl42"/>
            <p:cNvSpPr/>
            <p:nvPr/>
          </p:nvSpPr>
          <p:spPr>
            <a:xfrm>
              <a:off x="2482252" y="3814003"/>
              <a:ext cx="4687757" cy="1248439"/>
            </a:xfrm>
            <a:custGeom>
              <a:avLst/>
              <a:gdLst/>
              <a:ahLst/>
              <a:cxnLst/>
              <a:rect l="0" t="0" r="0" b="0"/>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E8E8E8">
                  <a:alpha val="100000"/>
                </a:srgbClr>
              </a:solidFill>
              <a:prstDash val="solid"/>
              <a:round/>
            </a:ln>
          </p:spPr>
          <p:txBody>
            <a:bodyPr/>
            <a:lstStyle/>
            <a:p>
              <a:endParaRPr/>
            </a:p>
          </p:txBody>
        </p:sp>
        <p:sp>
          <p:nvSpPr>
            <p:cNvPr id="43" name="pl43"/>
            <p:cNvSpPr/>
            <p:nvPr/>
          </p:nvSpPr>
          <p:spPr>
            <a:xfrm>
              <a:off x="2482252" y="2772869"/>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44" name="pl44"/>
            <p:cNvSpPr/>
            <p:nvPr/>
          </p:nvSpPr>
          <p:spPr>
            <a:xfrm>
              <a:off x="2482252" y="899582"/>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45" name="pl45"/>
            <p:cNvSpPr/>
            <p:nvPr/>
          </p:nvSpPr>
          <p:spPr>
            <a:xfrm>
              <a:off x="2482252" y="1107725"/>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46" name="pl46"/>
            <p:cNvSpPr/>
            <p:nvPr/>
          </p:nvSpPr>
          <p:spPr>
            <a:xfrm>
              <a:off x="2482252" y="1940367"/>
              <a:ext cx="4687757" cy="416216"/>
            </a:xfrm>
            <a:custGeom>
              <a:avLst/>
              <a:gdLst/>
              <a:ahLst/>
              <a:cxnLst/>
              <a:rect l="0" t="0" r="0" b="0"/>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a:endParaRPr/>
            </a:p>
          </p:txBody>
        </p:sp>
        <p:sp>
          <p:nvSpPr>
            <p:cNvPr id="47" name="pl47"/>
            <p:cNvSpPr/>
            <p:nvPr/>
          </p:nvSpPr>
          <p:spPr>
            <a:xfrm>
              <a:off x="2482252" y="5478728"/>
              <a:ext cx="4687757" cy="208073"/>
            </a:xfrm>
            <a:custGeom>
              <a:avLst/>
              <a:gdLst/>
              <a:ahLst/>
              <a:cxnLst/>
              <a:rect l="0" t="0" r="0" b="0"/>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48" name="pl48"/>
            <p:cNvSpPr/>
            <p:nvPr/>
          </p:nvSpPr>
          <p:spPr>
            <a:xfrm>
              <a:off x="2482252" y="2981012"/>
              <a:ext cx="4687757" cy="416216"/>
            </a:xfrm>
            <a:custGeom>
              <a:avLst/>
              <a:gdLst/>
              <a:ahLst/>
              <a:cxnLst/>
              <a:rect l="0" t="0" r="0" b="0"/>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E8E8E8">
                  <a:alpha val="100000"/>
                </a:srgbClr>
              </a:solidFill>
              <a:prstDash val="solid"/>
              <a:round/>
            </a:ln>
          </p:spPr>
          <p:txBody>
            <a:bodyPr/>
            <a:lstStyle/>
            <a:p>
              <a:endParaRPr/>
            </a:p>
          </p:txBody>
        </p:sp>
        <p:sp>
          <p:nvSpPr>
            <p:cNvPr id="49" name="pl49"/>
            <p:cNvSpPr/>
            <p:nvPr/>
          </p:nvSpPr>
          <p:spPr>
            <a:xfrm>
              <a:off x="2482252" y="3605441"/>
              <a:ext cx="4687757" cy="832362"/>
            </a:xfrm>
            <a:custGeom>
              <a:avLst/>
              <a:gdLst/>
              <a:ahLst/>
              <a:cxnLst/>
              <a:rect l="0" t="0" r="0" b="0"/>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50" name="pl50"/>
            <p:cNvSpPr/>
            <p:nvPr/>
          </p:nvSpPr>
          <p:spPr>
            <a:xfrm>
              <a:off x="2482252" y="1732154"/>
              <a:ext cx="4687757" cy="416216"/>
            </a:xfrm>
            <a:custGeom>
              <a:avLst/>
              <a:gdLst/>
              <a:ahLst/>
              <a:cxnLst/>
              <a:rect l="0" t="0" r="0" b="0"/>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51" name="pl51"/>
            <p:cNvSpPr/>
            <p:nvPr/>
          </p:nvSpPr>
          <p:spPr>
            <a:xfrm>
              <a:off x="2482252" y="4021727"/>
              <a:ext cx="4687757" cy="416216"/>
            </a:xfrm>
            <a:custGeom>
              <a:avLst/>
              <a:gdLst/>
              <a:ahLst/>
              <a:cxnLst/>
              <a:rect l="0" t="0" r="0" b="0"/>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E8E8E8">
                  <a:alpha val="100000"/>
                </a:srgbClr>
              </a:solidFill>
              <a:prstDash val="solid"/>
              <a:round/>
            </a:ln>
          </p:spPr>
          <p:txBody>
            <a:bodyPr/>
            <a:lstStyle/>
            <a:p>
              <a:endParaRPr/>
            </a:p>
          </p:txBody>
        </p:sp>
        <p:sp>
          <p:nvSpPr>
            <p:cNvPr id="52" name="pt52"/>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4767428"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11130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359548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593936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242354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359548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242354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593936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4767428"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4767428"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93936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242354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359548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11130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242354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93936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359548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242354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359548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242354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4767428"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359548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11130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4767428"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4767428"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11130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242354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4767428"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359548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593936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593936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11130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11130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4767428"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359548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11130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242354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593936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11130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593936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4767428"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242354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11130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593936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242354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4767428"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359548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359548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111307" y="29223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06" name="pt106"/>
            <p:cNvSpPr/>
            <p:nvPr/>
          </p:nvSpPr>
          <p:spPr>
            <a:xfrm>
              <a:off x="5939367" y="29223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07" name="pt107"/>
            <p:cNvSpPr/>
            <p:nvPr/>
          </p:nvSpPr>
          <p:spPr>
            <a:xfrm>
              <a:off x="4767428" y="31304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08" name="pt108"/>
            <p:cNvSpPr/>
            <p:nvPr/>
          </p:nvSpPr>
          <p:spPr>
            <a:xfrm>
              <a:off x="3595489" y="31304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09" name="pt109"/>
            <p:cNvSpPr/>
            <p:nvPr/>
          </p:nvSpPr>
          <p:spPr>
            <a:xfrm>
              <a:off x="242354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2423549" y="33385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11" name="pt111"/>
            <p:cNvSpPr/>
            <p:nvPr/>
          </p:nvSpPr>
          <p:spPr>
            <a:xfrm>
              <a:off x="4767428"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359548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11130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242354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593936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11130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359548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93936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242354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711130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93936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4767428"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359548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93936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4767428"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242354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242354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711130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593936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4767428"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242354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93936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711130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593936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242354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4767428"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359548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593936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11130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11130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4767428"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359548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242354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359548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359548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4767428"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11130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11130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11130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593936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4767428"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359548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593936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242354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593936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4767428"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359548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711130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242354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359548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4767428"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11130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593936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4767428"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359548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242354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tx172"/>
            <p:cNvSpPr/>
            <p:nvPr/>
          </p:nvSpPr>
          <p:spPr>
            <a:xfrm>
              <a:off x="1282384" y="826156"/>
              <a:ext cx="108267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34299"/>
              <a:ext cx="8505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198028" y="1242442"/>
              <a:ext cx="11670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Cameroun (216,000)</a:t>
              </a:r>
            </a:p>
          </p:txBody>
        </p:sp>
        <p:sp>
          <p:nvSpPr>
            <p:cNvPr id="175" name="tx175"/>
            <p:cNvSpPr/>
            <p:nvPr/>
          </p:nvSpPr>
          <p:spPr>
            <a:xfrm>
              <a:off x="1556634" y="1450585"/>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37016" y="1658728"/>
              <a:ext cx="9280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Tchad (154,000)</a:t>
              </a:r>
            </a:p>
          </p:txBody>
        </p:sp>
        <p:sp>
          <p:nvSpPr>
            <p:cNvPr id="177" name="tx177"/>
            <p:cNvSpPr/>
            <p:nvPr/>
          </p:nvSpPr>
          <p:spPr>
            <a:xfrm>
              <a:off x="1082486" y="1866871"/>
              <a:ext cx="128257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075014"/>
              <a:ext cx="9843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(136,000)</a:t>
              </a:r>
            </a:p>
          </p:txBody>
        </p:sp>
        <p:sp>
          <p:nvSpPr>
            <p:cNvPr id="179" name="tx179"/>
            <p:cNvSpPr/>
            <p:nvPr/>
          </p:nvSpPr>
          <p:spPr>
            <a:xfrm>
              <a:off x="354281" y="2283157"/>
              <a:ext cx="2010776"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80" name="tx180"/>
            <p:cNvSpPr/>
            <p:nvPr/>
          </p:nvSpPr>
          <p:spPr>
            <a:xfrm>
              <a:off x="1535391" y="2491300"/>
              <a:ext cx="8296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Bénin (89,000)</a:t>
              </a:r>
            </a:p>
          </p:txBody>
        </p:sp>
        <p:sp>
          <p:nvSpPr>
            <p:cNvPr id="181" name="tx181"/>
            <p:cNvSpPr/>
            <p:nvPr/>
          </p:nvSpPr>
          <p:spPr>
            <a:xfrm>
              <a:off x="1556634" y="2699443"/>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07586"/>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Sénégal (45,000)</a:t>
              </a:r>
            </a:p>
          </p:txBody>
        </p:sp>
        <p:sp>
          <p:nvSpPr>
            <p:cNvPr id="183" name="tx183"/>
            <p:cNvSpPr/>
            <p:nvPr/>
          </p:nvSpPr>
          <p:spPr>
            <a:xfrm>
              <a:off x="1486173" y="3115729"/>
              <a:ext cx="878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23872"/>
              <a:ext cx="125132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32015"/>
              <a:ext cx="88586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740158"/>
              <a:ext cx="109669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Mauritanie (21,000)</a:t>
              </a:r>
            </a:p>
          </p:txBody>
        </p:sp>
        <p:sp>
          <p:nvSpPr>
            <p:cNvPr id="187" name="tx187"/>
            <p:cNvSpPr/>
            <p:nvPr/>
          </p:nvSpPr>
          <p:spPr>
            <a:xfrm>
              <a:off x="1570591" y="3948301"/>
              <a:ext cx="7944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156444"/>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364587"/>
              <a:ext cx="123038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572730"/>
              <a:ext cx="94903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Gambie (14,000)</a:t>
              </a:r>
            </a:p>
          </p:txBody>
        </p:sp>
        <p:sp>
          <p:nvSpPr>
            <p:cNvPr id="191" name="tx191"/>
            <p:cNvSpPr/>
            <p:nvPr/>
          </p:nvSpPr>
          <p:spPr>
            <a:xfrm>
              <a:off x="790080" y="4780873"/>
              <a:ext cx="157497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92" name="tx192"/>
            <p:cNvSpPr/>
            <p:nvPr/>
          </p:nvSpPr>
          <p:spPr>
            <a:xfrm>
              <a:off x="1549471" y="4989016"/>
              <a:ext cx="81558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197159"/>
              <a:ext cx="126540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194" name="tx194"/>
            <p:cNvSpPr/>
            <p:nvPr/>
          </p:nvSpPr>
          <p:spPr>
            <a:xfrm>
              <a:off x="1285842" y="5405302"/>
              <a:ext cx="10792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30734" y="5613445"/>
              <a:ext cx="16343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96" name="tx196"/>
            <p:cNvSpPr/>
            <p:nvPr/>
          </p:nvSpPr>
          <p:spPr>
            <a:xfrm>
              <a:off x="7287203" y="826156"/>
              <a:ext cx="108267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34299"/>
              <a:ext cx="8505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42442"/>
              <a:ext cx="128257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50585"/>
              <a:ext cx="11670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Cameroun (132,000)</a:t>
              </a:r>
            </a:p>
          </p:txBody>
        </p:sp>
        <p:sp>
          <p:nvSpPr>
            <p:cNvPr id="200" name="tx200"/>
            <p:cNvSpPr/>
            <p:nvPr/>
          </p:nvSpPr>
          <p:spPr>
            <a:xfrm>
              <a:off x="7287203" y="1658728"/>
              <a:ext cx="9280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Tchad (121,000)</a:t>
              </a:r>
            </a:p>
          </p:txBody>
        </p:sp>
        <p:sp>
          <p:nvSpPr>
            <p:cNvPr id="201" name="tx201"/>
            <p:cNvSpPr/>
            <p:nvPr/>
          </p:nvSpPr>
          <p:spPr>
            <a:xfrm>
              <a:off x="7287203" y="1866871"/>
              <a:ext cx="9843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(103,000)</a:t>
              </a:r>
            </a:p>
          </p:txBody>
        </p:sp>
        <p:sp>
          <p:nvSpPr>
            <p:cNvPr id="202" name="tx202"/>
            <p:cNvSpPr/>
            <p:nvPr/>
          </p:nvSpPr>
          <p:spPr>
            <a:xfrm>
              <a:off x="7287203" y="2075014"/>
              <a:ext cx="1940438"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République centrafricaine (97,000)</a:t>
              </a:r>
            </a:p>
          </p:txBody>
        </p:sp>
        <p:sp>
          <p:nvSpPr>
            <p:cNvPr id="203" name="tx203"/>
            <p:cNvSpPr/>
            <p:nvPr/>
          </p:nvSpPr>
          <p:spPr>
            <a:xfrm>
              <a:off x="7287203" y="2283157"/>
              <a:ext cx="7380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491300"/>
              <a:ext cx="8296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Bénin (84,000)</a:t>
              </a:r>
            </a:p>
          </p:txBody>
        </p:sp>
        <p:sp>
          <p:nvSpPr>
            <p:cNvPr id="205" name="tx205"/>
            <p:cNvSpPr/>
            <p:nvPr/>
          </p:nvSpPr>
          <p:spPr>
            <a:xfrm>
              <a:off x="7287203" y="2699443"/>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07586"/>
              <a:ext cx="125132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15729"/>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Sénégal (32,000)</a:t>
              </a:r>
            </a:p>
          </p:txBody>
        </p:sp>
        <p:sp>
          <p:nvSpPr>
            <p:cNvPr id="208" name="tx208"/>
            <p:cNvSpPr/>
            <p:nvPr/>
          </p:nvSpPr>
          <p:spPr>
            <a:xfrm>
              <a:off x="7287203" y="3323872"/>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32015"/>
              <a:ext cx="123038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740158"/>
              <a:ext cx="88586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3948301"/>
              <a:ext cx="7944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156444"/>
              <a:ext cx="878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364587"/>
              <a:ext cx="94903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Gambie (13,000)</a:t>
              </a:r>
            </a:p>
          </p:txBody>
        </p:sp>
        <p:sp>
          <p:nvSpPr>
            <p:cNvPr id="214" name="tx214"/>
            <p:cNvSpPr/>
            <p:nvPr/>
          </p:nvSpPr>
          <p:spPr>
            <a:xfrm>
              <a:off x="7287203" y="4572730"/>
              <a:ext cx="15046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équatoriale (9,000)</a:t>
              </a:r>
            </a:p>
          </p:txBody>
        </p:sp>
        <p:sp>
          <p:nvSpPr>
            <p:cNvPr id="215" name="tx215"/>
            <p:cNvSpPr/>
            <p:nvPr/>
          </p:nvSpPr>
          <p:spPr>
            <a:xfrm>
              <a:off x="7287203" y="4780873"/>
              <a:ext cx="81558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4989016"/>
              <a:ext cx="102635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Mauritanie (9,000)</a:t>
              </a:r>
            </a:p>
          </p:txBody>
        </p:sp>
        <p:sp>
          <p:nvSpPr>
            <p:cNvPr id="217" name="tx217"/>
            <p:cNvSpPr/>
            <p:nvPr/>
          </p:nvSpPr>
          <p:spPr>
            <a:xfrm>
              <a:off x="7287203" y="5197159"/>
              <a:ext cx="126540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218" name="tx218"/>
            <p:cNvSpPr/>
            <p:nvPr/>
          </p:nvSpPr>
          <p:spPr>
            <a:xfrm>
              <a:off x="7287203" y="5405302"/>
              <a:ext cx="173979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219" name="tx219"/>
            <p:cNvSpPr/>
            <p:nvPr/>
          </p:nvSpPr>
          <p:spPr>
            <a:xfrm>
              <a:off x="7287203" y="5613445"/>
              <a:ext cx="10792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6739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74122"/>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84011"/>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91881"/>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9860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09477"/>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148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2303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3117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406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14882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35555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56511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7718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9800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18954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39632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0446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8126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02211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23025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43698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6465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702516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2021-2025</a:t>
              </a:r>
            </a:p>
          </p:txBody>
        </p:sp>
        <p:sp>
          <p:nvSpPr>
            <p:cNvPr id="250" name="tx250"/>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51" name="tx251"/>
            <p:cNvSpPr/>
            <p:nvPr/>
          </p:nvSpPr>
          <p:spPr>
            <a:xfrm>
              <a:off x="4341036" y="6447866"/>
              <a:ext cx="47333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52" name="tx252"/>
            <p:cNvSpPr/>
            <p:nvPr/>
          </p:nvSpPr>
          <p:spPr>
            <a:xfrm>
              <a:off x="6369305" y="6569876"/>
              <a:ext cx="2705104"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50" b="0" i="0" u="none" cap="none">
                <a:solidFill>
                  <a:srgbClr val="FFFFFF">
                    <a:alpha val="100000"/>
                  </a:srgbClr>
                </a:solidFill>
                <a:latin typeface="Arial"/>
                <a:cs typeface="Arial"/>
                <a:sym typeface="Arial"/>
              </a:rPr>
              <a:t>Ce graphique compare le classement des pays dans la région en fonction du nombre absolu d'enfants n'ayant reçu aucune dose, le rang 1 représentant le pays comptant le plus grand nombre d'enfants n'ayant reçu aucune dose.
En 2021, le Burkina Faso occupait la 13e place sur 24 pays, avec 34 000 enfants n'ayant reçu aucune dose de vaccin.
En 2025, le Burkina Faso occupait la 11e place sur 24 pays, avec 35 000 enfants n'ayant reçu aucune dose de vaccin.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3195790" y="1298448"/>
            <a:ext cx="12339790" cy="5486400"/>
            <a:chOff x="-3195790" y="1298448"/>
            <a:chExt cx="1233979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9223" y="4326178"/>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79223" y="3377330"/>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79223" y="2428483"/>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79223" y="4800601"/>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079223" y="3851754"/>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9223" y="2902907"/>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9223" y="1954060"/>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523984"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638673"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3753363"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868052"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982742"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097431"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8212120"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759804"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982742"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205679"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428617"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51555"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874493"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097431"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423662" y="4371650"/>
              <a:ext cx="200644" cy="428951"/>
            </a:xfrm>
            <a:prstGeom prst="rect">
              <a:avLst/>
            </a:prstGeom>
            <a:solidFill>
              <a:srgbClr val="80BD41">
                <a:alpha val="100000"/>
              </a:srgbClr>
            </a:solidFill>
          </p:spPr>
          <p:txBody>
            <a:bodyPr/>
            <a:lstStyle/>
            <a:p>
              <a:endParaRPr/>
            </a:p>
          </p:txBody>
        </p:sp>
        <p:sp>
          <p:nvSpPr>
            <p:cNvPr id="26" name="rc26"/>
            <p:cNvSpPr/>
            <p:nvPr/>
          </p:nvSpPr>
          <p:spPr>
            <a:xfrm>
              <a:off x="1423662" y="3847378"/>
              <a:ext cx="200644" cy="142983"/>
            </a:xfrm>
            <a:prstGeom prst="rect">
              <a:avLst/>
            </a:prstGeom>
            <a:solidFill>
              <a:srgbClr val="0058AB">
                <a:alpha val="100000"/>
              </a:srgbClr>
            </a:solidFill>
          </p:spPr>
          <p:txBody>
            <a:bodyPr/>
            <a:lstStyle/>
            <a:p>
              <a:endParaRPr/>
            </a:p>
          </p:txBody>
        </p:sp>
        <p:sp>
          <p:nvSpPr>
            <p:cNvPr id="27" name="rc27"/>
            <p:cNvSpPr/>
            <p:nvPr/>
          </p:nvSpPr>
          <p:spPr>
            <a:xfrm>
              <a:off x="1423662" y="3990362"/>
              <a:ext cx="200644" cy="381288"/>
            </a:xfrm>
            <a:prstGeom prst="rect">
              <a:avLst/>
            </a:prstGeom>
            <a:solidFill>
              <a:srgbClr val="1CABE2">
                <a:alpha val="100000"/>
              </a:srgbClr>
            </a:solidFill>
          </p:spPr>
          <p:txBody>
            <a:bodyPr/>
            <a:lstStyle/>
            <a:p>
              <a:endParaRPr/>
            </a:p>
          </p:txBody>
        </p:sp>
        <p:sp>
          <p:nvSpPr>
            <p:cNvPr id="28" name="rc28"/>
            <p:cNvSpPr/>
            <p:nvPr/>
          </p:nvSpPr>
          <p:spPr>
            <a:xfrm>
              <a:off x="1646600" y="4194984"/>
              <a:ext cx="200644" cy="605616"/>
            </a:xfrm>
            <a:prstGeom prst="rect">
              <a:avLst/>
            </a:prstGeom>
            <a:solidFill>
              <a:srgbClr val="80BD41">
                <a:alpha val="100000"/>
              </a:srgbClr>
            </a:solidFill>
          </p:spPr>
          <p:txBody>
            <a:bodyPr/>
            <a:lstStyle/>
            <a:p>
              <a:endParaRPr/>
            </a:p>
          </p:txBody>
        </p:sp>
        <p:sp>
          <p:nvSpPr>
            <p:cNvPr id="29" name="rc29"/>
            <p:cNvSpPr/>
            <p:nvPr/>
          </p:nvSpPr>
          <p:spPr>
            <a:xfrm>
              <a:off x="1646600" y="3823801"/>
              <a:ext cx="200644" cy="126984"/>
            </a:xfrm>
            <a:prstGeom prst="rect">
              <a:avLst/>
            </a:prstGeom>
            <a:solidFill>
              <a:srgbClr val="0058AB">
                <a:alpha val="100000"/>
              </a:srgbClr>
            </a:solidFill>
          </p:spPr>
          <p:txBody>
            <a:bodyPr/>
            <a:lstStyle/>
            <a:p>
              <a:endParaRPr/>
            </a:p>
          </p:txBody>
        </p:sp>
        <p:sp>
          <p:nvSpPr>
            <p:cNvPr id="30" name="rc30"/>
            <p:cNvSpPr/>
            <p:nvPr/>
          </p:nvSpPr>
          <p:spPr>
            <a:xfrm>
              <a:off x="1646600" y="3950785"/>
              <a:ext cx="200644" cy="244199"/>
            </a:xfrm>
            <a:prstGeom prst="rect">
              <a:avLst/>
            </a:prstGeom>
            <a:solidFill>
              <a:srgbClr val="1CABE2">
                <a:alpha val="100000"/>
              </a:srgbClr>
            </a:solidFill>
          </p:spPr>
          <p:txBody>
            <a:bodyPr/>
            <a:lstStyle/>
            <a:p>
              <a:endParaRPr/>
            </a:p>
          </p:txBody>
        </p:sp>
        <p:sp>
          <p:nvSpPr>
            <p:cNvPr id="31" name="rc31"/>
            <p:cNvSpPr/>
            <p:nvPr/>
          </p:nvSpPr>
          <p:spPr>
            <a:xfrm>
              <a:off x="1869538" y="4111275"/>
              <a:ext cx="200644" cy="689326"/>
            </a:xfrm>
            <a:prstGeom prst="rect">
              <a:avLst/>
            </a:prstGeom>
            <a:solidFill>
              <a:srgbClr val="80BD41">
                <a:alpha val="100000"/>
              </a:srgbClr>
            </a:solidFill>
          </p:spPr>
          <p:txBody>
            <a:bodyPr/>
            <a:lstStyle/>
            <a:p>
              <a:endParaRPr/>
            </a:p>
          </p:txBody>
        </p:sp>
        <p:sp>
          <p:nvSpPr>
            <p:cNvPr id="32" name="rc32"/>
            <p:cNvSpPr/>
            <p:nvPr/>
          </p:nvSpPr>
          <p:spPr>
            <a:xfrm>
              <a:off x="1869538" y="3801577"/>
              <a:ext cx="200644" cy="109893"/>
            </a:xfrm>
            <a:prstGeom prst="rect">
              <a:avLst/>
            </a:prstGeom>
            <a:solidFill>
              <a:srgbClr val="0058AB">
                <a:alpha val="100000"/>
              </a:srgbClr>
            </a:solidFill>
          </p:spPr>
          <p:txBody>
            <a:bodyPr/>
            <a:lstStyle/>
            <a:p>
              <a:endParaRPr/>
            </a:p>
          </p:txBody>
        </p:sp>
        <p:sp>
          <p:nvSpPr>
            <p:cNvPr id="33" name="rc33"/>
            <p:cNvSpPr/>
            <p:nvPr/>
          </p:nvSpPr>
          <p:spPr>
            <a:xfrm>
              <a:off x="1869538" y="3911471"/>
              <a:ext cx="200644" cy="199804"/>
            </a:xfrm>
            <a:prstGeom prst="rect">
              <a:avLst/>
            </a:prstGeom>
            <a:solidFill>
              <a:srgbClr val="1CABE2">
                <a:alpha val="100000"/>
              </a:srgbClr>
            </a:solidFill>
          </p:spPr>
          <p:txBody>
            <a:bodyPr/>
            <a:lstStyle/>
            <a:p>
              <a:endParaRPr/>
            </a:p>
          </p:txBody>
        </p:sp>
        <p:sp>
          <p:nvSpPr>
            <p:cNvPr id="34" name="rc34"/>
            <p:cNvSpPr/>
            <p:nvPr/>
          </p:nvSpPr>
          <p:spPr>
            <a:xfrm>
              <a:off x="2092476" y="3985428"/>
              <a:ext cx="200644" cy="815173"/>
            </a:xfrm>
            <a:prstGeom prst="rect">
              <a:avLst/>
            </a:prstGeom>
            <a:solidFill>
              <a:srgbClr val="80BD41">
                <a:alpha val="100000"/>
              </a:srgbClr>
            </a:solidFill>
          </p:spPr>
          <p:txBody>
            <a:bodyPr/>
            <a:lstStyle/>
            <a:p>
              <a:endParaRPr/>
            </a:p>
          </p:txBody>
        </p:sp>
        <p:sp>
          <p:nvSpPr>
            <p:cNvPr id="35" name="rc35"/>
            <p:cNvSpPr/>
            <p:nvPr/>
          </p:nvSpPr>
          <p:spPr>
            <a:xfrm>
              <a:off x="2092476" y="3768736"/>
              <a:ext cx="200644" cy="103187"/>
            </a:xfrm>
            <a:prstGeom prst="rect">
              <a:avLst/>
            </a:prstGeom>
            <a:solidFill>
              <a:srgbClr val="0058AB">
                <a:alpha val="100000"/>
              </a:srgbClr>
            </a:solidFill>
          </p:spPr>
          <p:txBody>
            <a:bodyPr/>
            <a:lstStyle/>
            <a:p>
              <a:endParaRPr/>
            </a:p>
          </p:txBody>
        </p:sp>
        <p:sp>
          <p:nvSpPr>
            <p:cNvPr id="36" name="rc36"/>
            <p:cNvSpPr/>
            <p:nvPr/>
          </p:nvSpPr>
          <p:spPr>
            <a:xfrm>
              <a:off x="2092476" y="3871923"/>
              <a:ext cx="200644" cy="113504"/>
            </a:xfrm>
            <a:prstGeom prst="rect">
              <a:avLst/>
            </a:prstGeom>
            <a:solidFill>
              <a:srgbClr val="1CABE2">
                <a:alpha val="100000"/>
              </a:srgbClr>
            </a:solidFill>
          </p:spPr>
          <p:txBody>
            <a:bodyPr/>
            <a:lstStyle/>
            <a:p>
              <a:endParaRPr/>
            </a:p>
          </p:txBody>
        </p:sp>
        <p:sp>
          <p:nvSpPr>
            <p:cNvPr id="37" name="rc37"/>
            <p:cNvSpPr/>
            <p:nvPr/>
          </p:nvSpPr>
          <p:spPr>
            <a:xfrm>
              <a:off x="2315413" y="3965340"/>
              <a:ext cx="200644" cy="835260"/>
            </a:xfrm>
            <a:prstGeom prst="rect">
              <a:avLst/>
            </a:prstGeom>
            <a:solidFill>
              <a:srgbClr val="80BD41">
                <a:alpha val="100000"/>
              </a:srgbClr>
            </a:solidFill>
          </p:spPr>
          <p:txBody>
            <a:bodyPr/>
            <a:lstStyle/>
            <a:p>
              <a:endParaRPr/>
            </a:p>
          </p:txBody>
        </p:sp>
        <p:sp>
          <p:nvSpPr>
            <p:cNvPr id="38" name="rc38"/>
            <p:cNvSpPr/>
            <p:nvPr/>
          </p:nvSpPr>
          <p:spPr>
            <a:xfrm>
              <a:off x="2315413" y="3743308"/>
              <a:ext cx="200644" cy="105730"/>
            </a:xfrm>
            <a:prstGeom prst="rect">
              <a:avLst/>
            </a:prstGeom>
            <a:solidFill>
              <a:srgbClr val="0058AB">
                <a:alpha val="100000"/>
              </a:srgbClr>
            </a:solidFill>
          </p:spPr>
          <p:txBody>
            <a:bodyPr/>
            <a:lstStyle/>
            <a:p>
              <a:endParaRPr/>
            </a:p>
          </p:txBody>
        </p:sp>
        <p:sp>
          <p:nvSpPr>
            <p:cNvPr id="39" name="rc39"/>
            <p:cNvSpPr/>
            <p:nvPr/>
          </p:nvSpPr>
          <p:spPr>
            <a:xfrm>
              <a:off x="2315413" y="3849038"/>
              <a:ext cx="200644" cy="116302"/>
            </a:xfrm>
            <a:prstGeom prst="rect">
              <a:avLst/>
            </a:prstGeom>
            <a:solidFill>
              <a:srgbClr val="1CABE2">
                <a:alpha val="100000"/>
              </a:srgbClr>
            </a:solidFill>
          </p:spPr>
          <p:txBody>
            <a:bodyPr/>
            <a:lstStyle/>
            <a:p>
              <a:endParaRPr/>
            </a:p>
          </p:txBody>
        </p:sp>
        <p:sp>
          <p:nvSpPr>
            <p:cNvPr id="40" name="rc40"/>
            <p:cNvSpPr/>
            <p:nvPr/>
          </p:nvSpPr>
          <p:spPr>
            <a:xfrm>
              <a:off x="2538351" y="3906100"/>
              <a:ext cx="200644" cy="894500"/>
            </a:xfrm>
            <a:prstGeom prst="rect">
              <a:avLst/>
            </a:prstGeom>
            <a:solidFill>
              <a:srgbClr val="80BD41">
                <a:alpha val="100000"/>
              </a:srgbClr>
            </a:solidFill>
          </p:spPr>
          <p:txBody>
            <a:bodyPr/>
            <a:lstStyle/>
            <a:p>
              <a:endParaRPr/>
            </a:p>
          </p:txBody>
        </p:sp>
        <p:sp>
          <p:nvSpPr>
            <p:cNvPr id="41" name="rc41"/>
            <p:cNvSpPr/>
            <p:nvPr/>
          </p:nvSpPr>
          <p:spPr>
            <a:xfrm>
              <a:off x="2538351" y="3709746"/>
              <a:ext cx="200644" cy="98177"/>
            </a:xfrm>
            <a:prstGeom prst="rect">
              <a:avLst/>
            </a:prstGeom>
            <a:solidFill>
              <a:srgbClr val="0058AB">
                <a:alpha val="100000"/>
              </a:srgbClr>
            </a:solidFill>
          </p:spPr>
          <p:txBody>
            <a:bodyPr/>
            <a:lstStyle/>
            <a:p>
              <a:endParaRPr/>
            </a:p>
          </p:txBody>
        </p:sp>
        <p:sp>
          <p:nvSpPr>
            <p:cNvPr id="42" name="rc42"/>
            <p:cNvSpPr/>
            <p:nvPr/>
          </p:nvSpPr>
          <p:spPr>
            <a:xfrm>
              <a:off x="2538351" y="3807923"/>
              <a:ext cx="200644" cy="98177"/>
            </a:xfrm>
            <a:prstGeom prst="rect">
              <a:avLst/>
            </a:prstGeom>
            <a:solidFill>
              <a:srgbClr val="1CABE2">
                <a:alpha val="100000"/>
              </a:srgbClr>
            </a:solidFill>
          </p:spPr>
          <p:txBody>
            <a:bodyPr/>
            <a:lstStyle/>
            <a:p>
              <a:endParaRPr/>
            </a:p>
          </p:txBody>
        </p:sp>
        <p:sp>
          <p:nvSpPr>
            <p:cNvPr id="43" name="rc43"/>
            <p:cNvSpPr/>
            <p:nvPr/>
          </p:nvSpPr>
          <p:spPr>
            <a:xfrm>
              <a:off x="2761289" y="3824366"/>
              <a:ext cx="200644" cy="976234"/>
            </a:xfrm>
            <a:prstGeom prst="rect">
              <a:avLst/>
            </a:prstGeom>
            <a:solidFill>
              <a:srgbClr val="80BD41">
                <a:alpha val="100000"/>
              </a:srgbClr>
            </a:solidFill>
          </p:spPr>
          <p:txBody>
            <a:bodyPr/>
            <a:lstStyle/>
            <a:p>
              <a:endParaRPr/>
            </a:p>
          </p:txBody>
        </p:sp>
        <p:sp>
          <p:nvSpPr>
            <p:cNvPr id="44" name="rc44"/>
            <p:cNvSpPr/>
            <p:nvPr/>
          </p:nvSpPr>
          <p:spPr>
            <a:xfrm>
              <a:off x="2761289" y="3665444"/>
              <a:ext cx="200644" cy="102164"/>
            </a:xfrm>
            <a:prstGeom prst="rect">
              <a:avLst/>
            </a:prstGeom>
            <a:solidFill>
              <a:srgbClr val="0058AB">
                <a:alpha val="100000"/>
              </a:srgbClr>
            </a:solidFill>
          </p:spPr>
          <p:txBody>
            <a:bodyPr/>
            <a:lstStyle/>
            <a:p>
              <a:endParaRPr/>
            </a:p>
          </p:txBody>
        </p:sp>
        <p:sp>
          <p:nvSpPr>
            <p:cNvPr id="45" name="rc45"/>
            <p:cNvSpPr/>
            <p:nvPr/>
          </p:nvSpPr>
          <p:spPr>
            <a:xfrm>
              <a:off x="2761289" y="3767608"/>
              <a:ext cx="200644" cy="56758"/>
            </a:xfrm>
            <a:prstGeom prst="rect">
              <a:avLst/>
            </a:prstGeom>
            <a:solidFill>
              <a:srgbClr val="1CABE2">
                <a:alpha val="100000"/>
              </a:srgbClr>
            </a:solidFill>
          </p:spPr>
          <p:txBody>
            <a:bodyPr/>
            <a:lstStyle/>
            <a:p>
              <a:endParaRPr/>
            </a:p>
          </p:txBody>
        </p:sp>
        <p:sp>
          <p:nvSpPr>
            <p:cNvPr id="46" name="rc46"/>
            <p:cNvSpPr/>
            <p:nvPr/>
          </p:nvSpPr>
          <p:spPr>
            <a:xfrm>
              <a:off x="2984227" y="3762232"/>
              <a:ext cx="200644" cy="1038368"/>
            </a:xfrm>
            <a:prstGeom prst="rect">
              <a:avLst/>
            </a:prstGeom>
            <a:solidFill>
              <a:srgbClr val="80BD41">
                <a:alpha val="100000"/>
              </a:srgbClr>
            </a:solidFill>
          </p:spPr>
          <p:txBody>
            <a:bodyPr/>
            <a:lstStyle/>
            <a:p>
              <a:endParaRPr/>
            </a:p>
          </p:txBody>
        </p:sp>
        <p:sp>
          <p:nvSpPr>
            <p:cNvPr id="47" name="rc47"/>
            <p:cNvSpPr/>
            <p:nvPr/>
          </p:nvSpPr>
          <p:spPr>
            <a:xfrm>
              <a:off x="2984227" y="3633895"/>
              <a:ext cx="200644" cy="93336"/>
            </a:xfrm>
            <a:prstGeom prst="rect">
              <a:avLst/>
            </a:prstGeom>
            <a:solidFill>
              <a:srgbClr val="0058AB">
                <a:alpha val="100000"/>
              </a:srgbClr>
            </a:solidFill>
          </p:spPr>
          <p:txBody>
            <a:bodyPr/>
            <a:lstStyle/>
            <a:p>
              <a:endParaRPr/>
            </a:p>
          </p:txBody>
        </p:sp>
        <p:sp>
          <p:nvSpPr>
            <p:cNvPr id="48" name="rc48"/>
            <p:cNvSpPr/>
            <p:nvPr/>
          </p:nvSpPr>
          <p:spPr>
            <a:xfrm>
              <a:off x="2984227" y="3727231"/>
              <a:ext cx="200644" cy="35001"/>
            </a:xfrm>
            <a:prstGeom prst="rect">
              <a:avLst/>
            </a:prstGeom>
            <a:solidFill>
              <a:srgbClr val="1CABE2">
                <a:alpha val="100000"/>
              </a:srgbClr>
            </a:solidFill>
          </p:spPr>
          <p:txBody>
            <a:bodyPr/>
            <a:lstStyle/>
            <a:p>
              <a:endParaRPr/>
            </a:p>
          </p:txBody>
        </p:sp>
        <p:sp>
          <p:nvSpPr>
            <p:cNvPr id="49" name="rc49"/>
            <p:cNvSpPr/>
            <p:nvPr/>
          </p:nvSpPr>
          <p:spPr>
            <a:xfrm>
              <a:off x="3207165" y="3688201"/>
              <a:ext cx="200644" cy="1112399"/>
            </a:xfrm>
            <a:prstGeom prst="rect">
              <a:avLst/>
            </a:prstGeom>
            <a:solidFill>
              <a:srgbClr val="80BD41">
                <a:alpha val="100000"/>
              </a:srgbClr>
            </a:solidFill>
          </p:spPr>
          <p:txBody>
            <a:bodyPr/>
            <a:lstStyle/>
            <a:p>
              <a:endParaRPr/>
            </a:p>
          </p:txBody>
        </p:sp>
        <p:sp>
          <p:nvSpPr>
            <p:cNvPr id="50" name="rc50"/>
            <p:cNvSpPr/>
            <p:nvPr/>
          </p:nvSpPr>
          <p:spPr>
            <a:xfrm>
              <a:off x="3207165" y="3604473"/>
              <a:ext cx="200644" cy="83728"/>
            </a:xfrm>
            <a:prstGeom prst="rect">
              <a:avLst/>
            </a:prstGeom>
            <a:solidFill>
              <a:srgbClr val="0058AB">
                <a:alpha val="100000"/>
              </a:srgbClr>
            </a:solidFill>
          </p:spPr>
          <p:txBody>
            <a:bodyPr/>
            <a:lstStyle/>
            <a:p>
              <a:endParaRPr/>
            </a:p>
          </p:txBody>
        </p:sp>
        <p:sp>
          <p:nvSpPr>
            <p:cNvPr id="51" name="rc51"/>
            <p:cNvSpPr/>
            <p:nvPr/>
          </p:nvSpPr>
          <p:spPr>
            <a:xfrm>
              <a:off x="3207165" y="3688201"/>
              <a:ext cx="200644" cy="0"/>
            </a:xfrm>
            <a:prstGeom prst="rect">
              <a:avLst/>
            </a:prstGeom>
            <a:solidFill>
              <a:srgbClr val="1CABE2">
                <a:alpha val="100000"/>
              </a:srgbClr>
            </a:solidFill>
          </p:spPr>
          <p:txBody>
            <a:bodyPr/>
            <a:lstStyle/>
            <a:p>
              <a:endParaRPr/>
            </a:p>
          </p:txBody>
        </p:sp>
        <p:sp>
          <p:nvSpPr>
            <p:cNvPr id="52" name="rc52"/>
            <p:cNvSpPr/>
            <p:nvPr/>
          </p:nvSpPr>
          <p:spPr>
            <a:xfrm>
              <a:off x="3430103" y="3676565"/>
              <a:ext cx="200644" cy="1124036"/>
            </a:xfrm>
            <a:prstGeom prst="rect">
              <a:avLst/>
            </a:prstGeom>
            <a:solidFill>
              <a:srgbClr val="80BD41">
                <a:alpha val="100000"/>
              </a:srgbClr>
            </a:solidFill>
          </p:spPr>
          <p:txBody>
            <a:bodyPr/>
            <a:lstStyle/>
            <a:p>
              <a:endParaRPr/>
            </a:p>
          </p:txBody>
        </p:sp>
        <p:sp>
          <p:nvSpPr>
            <p:cNvPr id="53" name="rc53"/>
            <p:cNvSpPr/>
            <p:nvPr/>
          </p:nvSpPr>
          <p:spPr>
            <a:xfrm>
              <a:off x="3430103" y="3578822"/>
              <a:ext cx="200644" cy="85525"/>
            </a:xfrm>
            <a:prstGeom prst="rect">
              <a:avLst/>
            </a:prstGeom>
            <a:solidFill>
              <a:srgbClr val="0058AB">
                <a:alpha val="100000"/>
              </a:srgbClr>
            </a:solidFill>
          </p:spPr>
          <p:txBody>
            <a:bodyPr/>
            <a:lstStyle/>
            <a:p>
              <a:endParaRPr/>
            </a:p>
          </p:txBody>
        </p:sp>
        <p:sp>
          <p:nvSpPr>
            <p:cNvPr id="54" name="rc54"/>
            <p:cNvSpPr/>
            <p:nvPr/>
          </p:nvSpPr>
          <p:spPr>
            <a:xfrm>
              <a:off x="3430103" y="3664347"/>
              <a:ext cx="200644" cy="12217"/>
            </a:xfrm>
            <a:prstGeom prst="rect">
              <a:avLst/>
            </a:prstGeom>
            <a:solidFill>
              <a:srgbClr val="1CABE2">
                <a:alpha val="100000"/>
              </a:srgbClr>
            </a:solidFill>
          </p:spPr>
          <p:txBody>
            <a:bodyPr/>
            <a:lstStyle/>
            <a:p>
              <a:endParaRPr/>
            </a:p>
          </p:txBody>
        </p:sp>
        <p:sp>
          <p:nvSpPr>
            <p:cNvPr id="55" name="rc55"/>
            <p:cNvSpPr/>
            <p:nvPr/>
          </p:nvSpPr>
          <p:spPr>
            <a:xfrm>
              <a:off x="3653041" y="3662374"/>
              <a:ext cx="200644" cy="1138227"/>
            </a:xfrm>
            <a:prstGeom prst="rect">
              <a:avLst/>
            </a:prstGeom>
            <a:solidFill>
              <a:srgbClr val="80BD41">
                <a:alpha val="100000"/>
              </a:srgbClr>
            </a:solidFill>
          </p:spPr>
          <p:txBody>
            <a:bodyPr/>
            <a:lstStyle/>
            <a:p>
              <a:endParaRPr/>
            </a:p>
          </p:txBody>
        </p:sp>
        <p:sp>
          <p:nvSpPr>
            <p:cNvPr id="56" name="rc56"/>
            <p:cNvSpPr/>
            <p:nvPr/>
          </p:nvSpPr>
          <p:spPr>
            <a:xfrm>
              <a:off x="3653041" y="3549802"/>
              <a:ext cx="200644" cy="87555"/>
            </a:xfrm>
            <a:prstGeom prst="rect">
              <a:avLst/>
            </a:prstGeom>
            <a:solidFill>
              <a:srgbClr val="0058AB">
                <a:alpha val="100000"/>
              </a:srgbClr>
            </a:solidFill>
          </p:spPr>
          <p:txBody>
            <a:bodyPr/>
            <a:lstStyle/>
            <a:p>
              <a:endParaRPr/>
            </a:p>
          </p:txBody>
        </p:sp>
        <p:sp>
          <p:nvSpPr>
            <p:cNvPr id="57" name="rc57"/>
            <p:cNvSpPr/>
            <p:nvPr/>
          </p:nvSpPr>
          <p:spPr>
            <a:xfrm>
              <a:off x="3653041" y="3637358"/>
              <a:ext cx="200644" cy="25015"/>
            </a:xfrm>
            <a:prstGeom prst="rect">
              <a:avLst/>
            </a:prstGeom>
            <a:solidFill>
              <a:srgbClr val="1CABE2">
                <a:alpha val="100000"/>
              </a:srgbClr>
            </a:solidFill>
          </p:spPr>
          <p:txBody>
            <a:bodyPr/>
            <a:lstStyle/>
            <a:p>
              <a:endParaRPr/>
            </a:p>
          </p:txBody>
        </p:sp>
        <p:sp>
          <p:nvSpPr>
            <p:cNvPr id="58" name="rc58"/>
            <p:cNvSpPr/>
            <p:nvPr/>
          </p:nvSpPr>
          <p:spPr>
            <a:xfrm>
              <a:off x="3875979" y="3638485"/>
              <a:ext cx="200644" cy="1162115"/>
            </a:xfrm>
            <a:prstGeom prst="rect">
              <a:avLst/>
            </a:prstGeom>
            <a:solidFill>
              <a:srgbClr val="80BD41">
                <a:alpha val="100000"/>
              </a:srgbClr>
            </a:solidFill>
          </p:spPr>
          <p:txBody>
            <a:bodyPr/>
            <a:lstStyle/>
            <a:p>
              <a:endParaRPr/>
            </a:p>
          </p:txBody>
        </p:sp>
        <p:sp>
          <p:nvSpPr>
            <p:cNvPr id="59" name="rc59"/>
            <p:cNvSpPr/>
            <p:nvPr/>
          </p:nvSpPr>
          <p:spPr>
            <a:xfrm>
              <a:off x="3875979" y="3523552"/>
              <a:ext cx="200644" cy="89392"/>
            </a:xfrm>
            <a:prstGeom prst="rect">
              <a:avLst/>
            </a:prstGeom>
            <a:solidFill>
              <a:srgbClr val="0058AB">
                <a:alpha val="100000"/>
              </a:srgbClr>
            </a:solidFill>
          </p:spPr>
          <p:txBody>
            <a:bodyPr/>
            <a:lstStyle/>
            <a:p>
              <a:endParaRPr/>
            </a:p>
          </p:txBody>
        </p:sp>
        <p:sp>
          <p:nvSpPr>
            <p:cNvPr id="60" name="rc60"/>
            <p:cNvSpPr/>
            <p:nvPr/>
          </p:nvSpPr>
          <p:spPr>
            <a:xfrm>
              <a:off x="3875979" y="3612944"/>
              <a:ext cx="200644" cy="25541"/>
            </a:xfrm>
            <a:prstGeom prst="rect">
              <a:avLst/>
            </a:prstGeom>
            <a:solidFill>
              <a:srgbClr val="1CABE2">
                <a:alpha val="100000"/>
              </a:srgbClr>
            </a:solidFill>
          </p:spPr>
          <p:txBody>
            <a:bodyPr/>
            <a:lstStyle/>
            <a:p>
              <a:endParaRPr/>
            </a:p>
          </p:txBody>
        </p:sp>
        <p:sp>
          <p:nvSpPr>
            <p:cNvPr id="61" name="rc61"/>
            <p:cNvSpPr/>
            <p:nvPr/>
          </p:nvSpPr>
          <p:spPr>
            <a:xfrm>
              <a:off x="4098916" y="3627820"/>
              <a:ext cx="200644" cy="1172780"/>
            </a:xfrm>
            <a:prstGeom prst="rect">
              <a:avLst/>
            </a:prstGeom>
            <a:solidFill>
              <a:srgbClr val="80BD41">
                <a:alpha val="100000"/>
              </a:srgbClr>
            </a:solidFill>
          </p:spPr>
          <p:txBody>
            <a:bodyPr/>
            <a:lstStyle/>
            <a:p>
              <a:endParaRPr/>
            </a:p>
          </p:txBody>
        </p:sp>
        <p:sp>
          <p:nvSpPr>
            <p:cNvPr id="62" name="rc62"/>
            <p:cNvSpPr/>
            <p:nvPr/>
          </p:nvSpPr>
          <p:spPr>
            <a:xfrm>
              <a:off x="4098916" y="3497511"/>
              <a:ext cx="200644" cy="78185"/>
            </a:xfrm>
            <a:prstGeom prst="rect">
              <a:avLst/>
            </a:prstGeom>
            <a:solidFill>
              <a:srgbClr val="0058AB">
                <a:alpha val="100000"/>
              </a:srgbClr>
            </a:solidFill>
          </p:spPr>
          <p:txBody>
            <a:bodyPr/>
            <a:lstStyle/>
            <a:p>
              <a:endParaRPr/>
            </a:p>
          </p:txBody>
        </p:sp>
        <p:sp>
          <p:nvSpPr>
            <p:cNvPr id="63" name="rc63"/>
            <p:cNvSpPr/>
            <p:nvPr/>
          </p:nvSpPr>
          <p:spPr>
            <a:xfrm>
              <a:off x="4098916" y="3575696"/>
              <a:ext cx="200644" cy="52123"/>
            </a:xfrm>
            <a:prstGeom prst="rect">
              <a:avLst/>
            </a:prstGeom>
            <a:solidFill>
              <a:srgbClr val="1CABE2">
                <a:alpha val="100000"/>
              </a:srgbClr>
            </a:solidFill>
          </p:spPr>
          <p:txBody>
            <a:bodyPr/>
            <a:lstStyle/>
            <a:p>
              <a:endParaRPr/>
            </a:p>
          </p:txBody>
        </p:sp>
        <p:sp>
          <p:nvSpPr>
            <p:cNvPr id="64" name="rc64"/>
            <p:cNvSpPr/>
            <p:nvPr/>
          </p:nvSpPr>
          <p:spPr>
            <a:xfrm>
              <a:off x="4321854" y="3633582"/>
              <a:ext cx="200644" cy="1167019"/>
            </a:xfrm>
            <a:prstGeom prst="rect">
              <a:avLst/>
            </a:prstGeom>
            <a:solidFill>
              <a:srgbClr val="80BD41">
                <a:alpha val="100000"/>
              </a:srgbClr>
            </a:solidFill>
          </p:spPr>
          <p:txBody>
            <a:bodyPr/>
            <a:lstStyle/>
            <a:p>
              <a:endParaRPr/>
            </a:p>
          </p:txBody>
        </p:sp>
        <p:sp>
          <p:nvSpPr>
            <p:cNvPr id="65" name="rc65"/>
            <p:cNvSpPr/>
            <p:nvPr/>
          </p:nvSpPr>
          <p:spPr>
            <a:xfrm>
              <a:off x="4321854" y="3474443"/>
              <a:ext cx="200644" cy="79570"/>
            </a:xfrm>
            <a:prstGeom prst="rect">
              <a:avLst/>
            </a:prstGeom>
            <a:solidFill>
              <a:srgbClr val="0058AB">
                <a:alpha val="100000"/>
              </a:srgbClr>
            </a:solidFill>
          </p:spPr>
          <p:txBody>
            <a:bodyPr/>
            <a:lstStyle/>
            <a:p>
              <a:endParaRPr/>
            </a:p>
          </p:txBody>
        </p:sp>
        <p:sp>
          <p:nvSpPr>
            <p:cNvPr id="66" name="rc66"/>
            <p:cNvSpPr/>
            <p:nvPr/>
          </p:nvSpPr>
          <p:spPr>
            <a:xfrm>
              <a:off x="4321854" y="3554013"/>
              <a:ext cx="200644" cy="79568"/>
            </a:xfrm>
            <a:prstGeom prst="rect">
              <a:avLst/>
            </a:prstGeom>
            <a:solidFill>
              <a:srgbClr val="1CABE2">
                <a:alpha val="100000"/>
              </a:srgbClr>
            </a:solidFill>
          </p:spPr>
          <p:txBody>
            <a:bodyPr/>
            <a:lstStyle/>
            <a:p>
              <a:endParaRPr/>
            </a:p>
          </p:txBody>
        </p:sp>
        <p:sp>
          <p:nvSpPr>
            <p:cNvPr id="67" name="rc67"/>
            <p:cNvSpPr/>
            <p:nvPr/>
          </p:nvSpPr>
          <p:spPr>
            <a:xfrm>
              <a:off x="4544792" y="3580957"/>
              <a:ext cx="200644" cy="1219644"/>
            </a:xfrm>
            <a:prstGeom prst="rect">
              <a:avLst/>
            </a:prstGeom>
            <a:solidFill>
              <a:srgbClr val="80BD41">
                <a:alpha val="100000"/>
              </a:srgbClr>
            </a:solidFill>
          </p:spPr>
          <p:txBody>
            <a:bodyPr/>
            <a:lstStyle/>
            <a:p>
              <a:endParaRPr/>
            </a:p>
          </p:txBody>
        </p:sp>
        <p:sp>
          <p:nvSpPr>
            <p:cNvPr id="68" name="rc68"/>
            <p:cNvSpPr/>
            <p:nvPr/>
          </p:nvSpPr>
          <p:spPr>
            <a:xfrm>
              <a:off x="4544792" y="3460332"/>
              <a:ext cx="200644" cy="67013"/>
            </a:xfrm>
            <a:prstGeom prst="rect">
              <a:avLst/>
            </a:prstGeom>
            <a:solidFill>
              <a:srgbClr val="0058AB">
                <a:alpha val="100000"/>
              </a:srgbClr>
            </a:solidFill>
          </p:spPr>
          <p:txBody>
            <a:bodyPr/>
            <a:lstStyle/>
            <a:p>
              <a:endParaRPr/>
            </a:p>
          </p:txBody>
        </p:sp>
        <p:sp>
          <p:nvSpPr>
            <p:cNvPr id="69" name="rc69"/>
            <p:cNvSpPr/>
            <p:nvPr/>
          </p:nvSpPr>
          <p:spPr>
            <a:xfrm>
              <a:off x="4544792" y="3527345"/>
              <a:ext cx="200644" cy="53611"/>
            </a:xfrm>
            <a:prstGeom prst="rect">
              <a:avLst/>
            </a:prstGeom>
            <a:solidFill>
              <a:srgbClr val="1CABE2">
                <a:alpha val="100000"/>
              </a:srgbClr>
            </a:solidFill>
          </p:spPr>
          <p:txBody>
            <a:bodyPr/>
            <a:lstStyle/>
            <a:p>
              <a:endParaRPr/>
            </a:p>
          </p:txBody>
        </p:sp>
        <p:sp>
          <p:nvSpPr>
            <p:cNvPr id="70" name="rc70"/>
            <p:cNvSpPr/>
            <p:nvPr/>
          </p:nvSpPr>
          <p:spPr>
            <a:xfrm>
              <a:off x="4767730" y="3567956"/>
              <a:ext cx="200644" cy="1232645"/>
            </a:xfrm>
            <a:prstGeom prst="rect">
              <a:avLst/>
            </a:prstGeom>
            <a:solidFill>
              <a:srgbClr val="80BD41">
                <a:alpha val="100000"/>
              </a:srgbClr>
            </a:solidFill>
          </p:spPr>
          <p:txBody>
            <a:bodyPr/>
            <a:lstStyle/>
            <a:p>
              <a:endParaRPr/>
            </a:p>
          </p:txBody>
        </p:sp>
        <p:sp>
          <p:nvSpPr>
            <p:cNvPr id="71" name="rc71"/>
            <p:cNvSpPr/>
            <p:nvPr/>
          </p:nvSpPr>
          <p:spPr>
            <a:xfrm>
              <a:off x="4767730" y="3446046"/>
              <a:ext cx="200644" cy="67726"/>
            </a:xfrm>
            <a:prstGeom prst="rect">
              <a:avLst/>
            </a:prstGeom>
            <a:solidFill>
              <a:srgbClr val="0058AB">
                <a:alpha val="100000"/>
              </a:srgbClr>
            </a:solidFill>
          </p:spPr>
          <p:txBody>
            <a:bodyPr/>
            <a:lstStyle/>
            <a:p>
              <a:endParaRPr/>
            </a:p>
          </p:txBody>
        </p:sp>
        <p:sp>
          <p:nvSpPr>
            <p:cNvPr id="72" name="rc72"/>
            <p:cNvSpPr/>
            <p:nvPr/>
          </p:nvSpPr>
          <p:spPr>
            <a:xfrm>
              <a:off x="4767730" y="3513773"/>
              <a:ext cx="200644" cy="54182"/>
            </a:xfrm>
            <a:prstGeom prst="rect">
              <a:avLst/>
            </a:prstGeom>
            <a:solidFill>
              <a:srgbClr val="1CABE2">
                <a:alpha val="100000"/>
              </a:srgbClr>
            </a:solidFill>
          </p:spPr>
          <p:txBody>
            <a:bodyPr/>
            <a:lstStyle/>
            <a:p>
              <a:endParaRPr/>
            </a:p>
          </p:txBody>
        </p:sp>
        <p:sp>
          <p:nvSpPr>
            <p:cNvPr id="73" name="rc73"/>
            <p:cNvSpPr/>
            <p:nvPr/>
          </p:nvSpPr>
          <p:spPr>
            <a:xfrm>
              <a:off x="4990668" y="3565337"/>
              <a:ext cx="200644" cy="1235264"/>
            </a:xfrm>
            <a:prstGeom prst="rect">
              <a:avLst/>
            </a:prstGeom>
            <a:solidFill>
              <a:srgbClr val="80BD41">
                <a:alpha val="100000"/>
              </a:srgbClr>
            </a:solidFill>
          </p:spPr>
          <p:txBody>
            <a:bodyPr/>
            <a:lstStyle/>
            <a:p>
              <a:endParaRPr/>
            </a:p>
          </p:txBody>
        </p:sp>
        <p:sp>
          <p:nvSpPr>
            <p:cNvPr id="74" name="rc74"/>
            <p:cNvSpPr/>
            <p:nvPr/>
          </p:nvSpPr>
          <p:spPr>
            <a:xfrm>
              <a:off x="4990668" y="3443167"/>
              <a:ext cx="200644" cy="67871"/>
            </a:xfrm>
            <a:prstGeom prst="rect">
              <a:avLst/>
            </a:prstGeom>
            <a:solidFill>
              <a:srgbClr val="0058AB">
                <a:alpha val="100000"/>
              </a:srgbClr>
            </a:solidFill>
          </p:spPr>
          <p:txBody>
            <a:bodyPr/>
            <a:lstStyle/>
            <a:p>
              <a:endParaRPr/>
            </a:p>
          </p:txBody>
        </p:sp>
        <p:sp>
          <p:nvSpPr>
            <p:cNvPr id="75" name="rc75"/>
            <p:cNvSpPr/>
            <p:nvPr/>
          </p:nvSpPr>
          <p:spPr>
            <a:xfrm>
              <a:off x="4990668" y="3511038"/>
              <a:ext cx="200644" cy="54298"/>
            </a:xfrm>
            <a:prstGeom prst="rect">
              <a:avLst/>
            </a:prstGeom>
            <a:solidFill>
              <a:srgbClr val="1CABE2">
                <a:alpha val="100000"/>
              </a:srgbClr>
            </a:solidFill>
          </p:spPr>
          <p:txBody>
            <a:bodyPr/>
            <a:lstStyle/>
            <a:p>
              <a:endParaRPr/>
            </a:p>
          </p:txBody>
        </p:sp>
        <p:sp>
          <p:nvSpPr>
            <p:cNvPr id="76" name="rc76"/>
            <p:cNvSpPr/>
            <p:nvPr/>
          </p:nvSpPr>
          <p:spPr>
            <a:xfrm>
              <a:off x="5213606" y="3567252"/>
              <a:ext cx="200644" cy="1233349"/>
            </a:xfrm>
            <a:prstGeom prst="rect">
              <a:avLst/>
            </a:prstGeom>
            <a:solidFill>
              <a:srgbClr val="80BD41">
                <a:alpha val="100000"/>
              </a:srgbClr>
            </a:solidFill>
          </p:spPr>
          <p:txBody>
            <a:bodyPr/>
            <a:lstStyle/>
            <a:p>
              <a:endParaRPr/>
            </a:p>
          </p:txBody>
        </p:sp>
        <p:sp>
          <p:nvSpPr>
            <p:cNvPr id="77" name="rc77"/>
            <p:cNvSpPr/>
            <p:nvPr/>
          </p:nvSpPr>
          <p:spPr>
            <a:xfrm>
              <a:off x="5213606" y="3445272"/>
              <a:ext cx="200644" cy="67766"/>
            </a:xfrm>
            <a:prstGeom prst="rect">
              <a:avLst/>
            </a:prstGeom>
            <a:solidFill>
              <a:srgbClr val="0058AB">
                <a:alpha val="100000"/>
              </a:srgbClr>
            </a:solidFill>
          </p:spPr>
          <p:txBody>
            <a:bodyPr/>
            <a:lstStyle/>
            <a:p>
              <a:endParaRPr/>
            </a:p>
          </p:txBody>
        </p:sp>
        <p:sp>
          <p:nvSpPr>
            <p:cNvPr id="78" name="rc78"/>
            <p:cNvSpPr/>
            <p:nvPr/>
          </p:nvSpPr>
          <p:spPr>
            <a:xfrm>
              <a:off x="5213606" y="3513038"/>
              <a:ext cx="200644" cy="54213"/>
            </a:xfrm>
            <a:prstGeom prst="rect">
              <a:avLst/>
            </a:prstGeom>
            <a:solidFill>
              <a:srgbClr val="1CABE2">
                <a:alpha val="100000"/>
              </a:srgbClr>
            </a:solidFill>
          </p:spPr>
          <p:txBody>
            <a:bodyPr/>
            <a:lstStyle/>
            <a:p>
              <a:endParaRPr/>
            </a:p>
          </p:txBody>
        </p:sp>
        <p:sp>
          <p:nvSpPr>
            <p:cNvPr id="79" name="rc79"/>
            <p:cNvSpPr/>
            <p:nvPr/>
          </p:nvSpPr>
          <p:spPr>
            <a:xfrm>
              <a:off x="5436544" y="3589903"/>
              <a:ext cx="200644" cy="1210698"/>
            </a:xfrm>
            <a:prstGeom prst="rect">
              <a:avLst/>
            </a:prstGeom>
            <a:solidFill>
              <a:srgbClr val="80BD41">
                <a:alpha val="100000"/>
              </a:srgbClr>
            </a:solidFill>
          </p:spPr>
          <p:txBody>
            <a:bodyPr/>
            <a:lstStyle/>
            <a:p>
              <a:endParaRPr/>
            </a:p>
          </p:txBody>
        </p:sp>
        <p:sp>
          <p:nvSpPr>
            <p:cNvPr id="80" name="rc80"/>
            <p:cNvSpPr/>
            <p:nvPr/>
          </p:nvSpPr>
          <p:spPr>
            <a:xfrm>
              <a:off x="5436544" y="3470164"/>
              <a:ext cx="200644" cy="66521"/>
            </a:xfrm>
            <a:prstGeom prst="rect">
              <a:avLst/>
            </a:prstGeom>
            <a:solidFill>
              <a:srgbClr val="0058AB">
                <a:alpha val="100000"/>
              </a:srgbClr>
            </a:solidFill>
          </p:spPr>
          <p:txBody>
            <a:bodyPr/>
            <a:lstStyle/>
            <a:p>
              <a:endParaRPr/>
            </a:p>
          </p:txBody>
        </p:sp>
        <p:sp>
          <p:nvSpPr>
            <p:cNvPr id="81" name="rc81"/>
            <p:cNvSpPr/>
            <p:nvPr/>
          </p:nvSpPr>
          <p:spPr>
            <a:xfrm>
              <a:off x="5436544" y="3536685"/>
              <a:ext cx="200644" cy="53217"/>
            </a:xfrm>
            <a:prstGeom prst="rect">
              <a:avLst/>
            </a:prstGeom>
            <a:solidFill>
              <a:srgbClr val="1CABE2">
                <a:alpha val="100000"/>
              </a:srgbClr>
            </a:solidFill>
          </p:spPr>
          <p:txBody>
            <a:bodyPr/>
            <a:lstStyle/>
            <a:p>
              <a:endParaRPr/>
            </a:p>
          </p:txBody>
        </p:sp>
        <p:sp>
          <p:nvSpPr>
            <p:cNvPr id="82" name="rc82"/>
            <p:cNvSpPr/>
            <p:nvPr/>
          </p:nvSpPr>
          <p:spPr>
            <a:xfrm>
              <a:off x="5659482" y="3615628"/>
              <a:ext cx="200644" cy="1184973"/>
            </a:xfrm>
            <a:prstGeom prst="rect">
              <a:avLst/>
            </a:prstGeom>
            <a:solidFill>
              <a:srgbClr val="80BD41">
                <a:alpha val="100000"/>
              </a:srgbClr>
            </a:solidFill>
          </p:spPr>
          <p:txBody>
            <a:bodyPr/>
            <a:lstStyle/>
            <a:p>
              <a:endParaRPr/>
            </a:p>
          </p:txBody>
        </p:sp>
        <p:sp>
          <p:nvSpPr>
            <p:cNvPr id="83" name="rc83"/>
            <p:cNvSpPr/>
            <p:nvPr/>
          </p:nvSpPr>
          <p:spPr>
            <a:xfrm>
              <a:off x="5659482" y="3498432"/>
              <a:ext cx="200644" cy="65107"/>
            </a:xfrm>
            <a:prstGeom prst="rect">
              <a:avLst/>
            </a:prstGeom>
            <a:solidFill>
              <a:srgbClr val="0058AB">
                <a:alpha val="100000"/>
              </a:srgbClr>
            </a:solidFill>
          </p:spPr>
          <p:txBody>
            <a:bodyPr/>
            <a:lstStyle/>
            <a:p>
              <a:endParaRPr/>
            </a:p>
          </p:txBody>
        </p:sp>
        <p:sp>
          <p:nvSpPr>
            <p:cNvPr id="84" name="rc84"/>
            <p:cNvSpPr/>
            <p:nvPr/>
          </p:nvSpPr>
          <p:spPr>
            <a:xfrm>
              <a:off x="5659482" y="3563540"/>
              <a:ext cx="200644" cy="52087"/>
            </a:xfrm>
            <a:prstGeom prst="rect">
              <a:avLst/>
            </a:prstGeom>
            <a:solidFill>
              <a:srgbClr val="1CABE2">
                <a:alpha val="100000"/>
              </a:srgbClr>
            </a:solidFill>
          </p:spPr>
          <p:txBody>
            <a:bodyPr/>
            <a:lstStyle/>
            <a:p>
              <a:endParaRPr/>
            </a:p>
          </p:txBody>
        </p:sp>
        <p:sp>
          <p:nvSpPr>
            <p:cNvPr id="85" name="rc85"/>
            <p:cNvSpPr/>
            <p:nvPr/>
          </p:nvSpPr>
          <p:spPr>
            <a:xfrm>
              <a:off x="5882419" y="3641209"/>
              <a:ext cx="200644" cy="1159392"/>
            </a:xfrm>
            <a:prstGeom prst="rect">
              <a:avLst/>
            </a:prstGeom>
            <a:solidFill>
              <a:srgbClr val="80BD41">
                <a:alpha val="100000"/>
              </a:srgbClr>
            </a:solidFill>
          </p:spPr>
          <p:txBody>
            <a:bodyPr/>
            <a:lstStyle/>
            <a:p>
              <a:endParaRPr/>
            </a:p>
          </p:txBody>
        </p:sp>
        <p:sp>
          <p:nvSpPr>
            <p:cNvPr id="86" name="rc86"/>
            <p:cNvSpPr/>
            <p:nvPr/>
          </p:nvSpPr>
          <p:spPr>
            <a:xfrm>
              <a:off x="5882419" y="3526544"/>
              <a:ext cx="200644" cy="63703"/>
            </a:xfrm>
            <a:prstGeom prst="rect">
              <a:avLst/>
            </a:prstGeom>
            <a:solidFill>
              <a:srgbClr val="0058AB">
                <a:alpha val="100000"/>
              </a:srgbClr>
            </a:solidFill>
          </p:spPr>
          <p:txBody>
            <a:bodyPr/>
            <a:lstStyle/>
            <a:p>
              <a:endParaRPr/>
            </a:p>
          </p:txBody>
        </p:sp>
        <p:sp>
          <p:nvSpPr>
            <p:cNvPr id="87" name="rc87"/>
            <p:cNvSpPr/>
            <p:nvPr/>
          </p:nvSpPr>
          <p:spPr>
            <a:xfrm>
              <a:off x="5882419" y="3590248"/>
              <a:ext cx="200644" cy="50960"/>
            </a:xfrm>
            <a:prstGeom prst="rect">
              <a:avLst/>
            </a:prstGeom>
            <a:solidFill>
              <a:srgbClr val="1CABE2">
                <a:alpha val="100000"/>
              </a:srgbClr>
            </a:solidFill>
          </p:spPr>
          <p:txBody>
            <a:bodyPr/>
            <a:lstStyle/>
            <a:p>
              <a:endParaRPr/>
            </a:p>
          </p:txBody>
        </p:sp>
        <p:sp>
          <p:nvSpPr>
            <p:cNvPr id="88" name="rc88"/>
            <p:cNvSpPr/>
            <p:nvPr/>
          </p:nvSpPr>
          <p:spPr>
            <a:xfrm>
              <a:off x="6105357" y="3623651"/>
              <a:ext cx="200644" cy="1176949"/>
            </a:xfrm>
            <a:prstGeom prst="rect">
              <a:avLst/>
            </a:prstGeom>
            <a:solidFill>
              <a:srgbClr val="80BD41">
                <a:alpha val="100000"/>
              </a:srgbClr>
            </a:solidFill>
          </p:spPr>
          <p:txBody>
            <a:bodyPr/>
            <a:lstStyle/>
            <a:p>
              <a:endParaRPr/>
            </a:p>
          </p:txBody>
        </p:sp>
        <p:sp>
          <p:nvSpPr>
            <p:cNvPr id="89" name="rc89"/>
            <p:cNvSpPr/>
            <p:nvPr/>
          </p:nvSpPr>
          <p:spPr>
            <a:xfrm>
              <a:off x="6105357" y="3507250"/>
              <a:ext cx="200644" cy="64667"/>
            </a:xfrm>
            <a:prstGeom prst="rect">
              <a:avLst/>
            </a:prstGeom>
            <a:solidFill>
              <a:srgbClr val="0058AB">
                <a:alpha val="100000"/>
              </a:srgbClr>
            </a:solidFill>
          </p:spPr>
          <p:txBody>
            <a:bodyPr/>
            <a:lstStyle/>
            <a:p>
              <a:endParaRPr/>
            </a:p>
          </p:txBody>
        </p:sp>
        <p:sp>
          <p:nvSpPr>
            <p:cNvPr id="90" name="rc90"/>
            <p:cNvSpPr/>
            <p:nvPr/>
          </p:nvSpPr>
          <p:spPr>
            <a:xfrm>
              <a:off x="6105357" y="3571918"/>
              <a:ext cx="200644" cy="51733"/>
            </a:xfrm>
            <a:prstGeom prst="rect">
              <a:avLst/>
            </a:prstGeom>
            <a:solidFill>
              <a:srgbClr val="1CABE2">
                <a:alpha val="100000"/>
              </a:srgbClr>
            </a:solidFill>
          </p:spPr>
          <p:txBody>
            <a:bodyPr/>
            <a:lstStyle/>
            <a:p>
              <a:endParaRPr/>
            </a:p>
          </p:txBody>
        </p:sp>
        <p:sp>
          <p:nvSpPr>
            <p:cNvPr id="91" name="rc91"/>
            <p:cNvSpPr/>
            <p:nvPr/>
          </p:nvSpPr>
          <p:spPr>
            <a:xfrm>
              <a:off x="6328295" y="3608821"/>
              <a:ext cx="200644" cy="1191780"/>
            </a:xfrm>
            <a:prstGeom prst="rect">
              <a:avLst/>
            </a:prstGeom>
            <a:solidFill>
              <a:srgbClr val="80BD41">
                <a:alpha val="100000"/>
              </a:srgbClr>
            </a:solidFill>
          </p:spPr>
          <p:txBody>
            <a:bodyPr/>
            <a:lstStyle/>
            <a:p>
              <a:endParaRPr/>
            </a:p>
          </p:txBody>
        </p:sp>
        <p:sp>
          <p:nvSpPr>
            <p:cNvPr id="92" name="rc92"/>
            <p:cNvSpPr/>
            <p:nvPr/>
          </p:nvSpPr>
          <p:spPr>
            <a:xfrm>
              <a:off x="6328295" y="3490953"/>
              <a:ext cx="200644" cy="65481"/>
            </a:xfrm>
            <a:prstGeom prst="rect">
              <a:avLst/>
            </a:prstGeom>
            <a:solidFill>
              <a:srgbClr val="0058AB">
                <a:alpha val="100000"/>
              </a:srgbClr>
            </a:solidFill>
          </p:spPr>
          <p:txBody>
            <a:bodyPr/>
            <a:lstStyle/>
            <a:p>
              <a:endParaRPr/>
            </a:p>
          </p:txBody>
        </p:sp>
        <p:sp>
          <p:nvSpPr>
            <p:cNvPr id="93" name="rc93"/>
            <p:cNvSpPr/>
            <p:nvPr/>
          </p:nvSpPr>
          <p:spPr>
            <a:xfrm>
              <a:off x="6328295" y="3556435"/>
              <a:ext cx="200644" cy="52385"/>
            </a:xfrm>
            <a:prstGeom prst="rect">
              <a:avLst/>
            </a:prstGeom>
            <a:solidFill>
              <a:srgbClr val="1CABE2">
                <a:alpha val="100000"/>
              </a:srgbClr>
            </a:solidFill>
          </p:spPr>
          <p:txBody>
            <a:bodyPr/>
            <a:lstStyle/>
            <a:p>
              <a:endParaRPr/>
            </a:p>
          </p:txBody>
        </p:sp>
        <p:sp>
          <p:nvSpPr>
            <p:cNvPr id="94" name="rc94"/>
            <p:cNvSpPr/>
            <p:nvPr/>
          </p:nvSpPr>
          <p:spPr>
            <a:xfrm>
              <a:off x="6551233" y="3595497"/>
              <a:ext cx="200644" cy="1205104"/>
            </a:xfrm>
            <a:prstGeom prst="rect">
              <a:avLst/>
            </a:prstGeom>
            <a:solidFill>
              <a:srgbClr val="80BD41">
                <a:alpha val="100000"/>
              </a:srgbClr>
            </a:solidFill>
          </p:spPr>
          <p:txBody>
            <a:bodyPr/>
            <a:lstStyle/>
            <a:p>
              <a:endParaRPr/>
            </a:p>
          </p:txBody>
        </p:sp>
        <p:sp>
          <p:nvSpPr>
            <p:cNvPr id="95" name="rc95"/>
            <p:cNvSpPr/>
            <p:nvPr/>
          </p:nvSpPr>
          <p:spPr>
            <a:xfrm>
              <a:off x="6551233" y="3476310"/>
              <a:ext cx="200644" cy="66214"/>
            </a:xfrm>
            <a:prstGeom prst="rect">
              <a:avLst/>
            </a:prstGeom>
            <a:solidFill>
              <a:srgbClr val="0058AB">
                <a:alpha val="100000"/>
              </a:srgbClr>
            </a:solidFill>
          </p:spPr>
          <p:txBody>
            <a:bodyPr/>
            <a:lstStyle/>
            <a:p>
              <a:endParaRPr/>
            </a:p>
          </p:txBody>
        </p:sp>
        <p:sp>
          <p:nvSpPr>
            <p:cNvPr id="96" name="rc96"/>
            <p:cNvSpPr/>
            <p:nvPr/>
          </p:nvSpPr>
          <p:spPr>
            <a:xfrm>
              <a:off x="6551233" y="3542525"/>
              <a:ext cx="200644" cy="52972"/>
            </a:xfrm>
            <a:prstGeom prst="rect">
              <a:avLst/>
            </a:prstGeom>
            <a:solidFill>
              <a:srgbClr val="1CABE2">
                <a:alpha val="100000"/>
              </a:srgbClr>
            </a:solidFill>
          </p:spPr>
          <p:txBody>
            <a:bodyPr/>
            <a:lstStyle/>
            <a:p>
              <a:endParaRPr/>
            </a:p>
          </p:txBody>
        </p:sp>
        <p:sp>
          <p:nvSpPr>
            <p:cNvPr id="97" name="rc97"/>
            <p:cNvSpPr/>
            <p:nvPr/>
          </p:nvSpPr>
          <p:spPr>
            <a:xfrm>
              <a:off x="6774171" y="3581667"/>
              <a:ext cx="200644" cy="1218934"/>
            </a:xfrm>
            <a:prstGeom prst="rect">
              <a:avLst/>
            </a:prstGeom>
            <a:solidFill>
              <a:srgbClr val="80BD41">
                <a:alpha val="100000"/>
              </a:srgbClr>
            </a:solidFill>
          </p:spPr>
          <p:txBody>
            <a:bodyPr/>
            <a:lstStyle/>
            <a:p>
              <a:endParaRPr/>
            </a:p>
          </p:txBody>
        </p:sp>
        <p:sp>
          <p:nvSpPr>
            <p:cNvPr id="98" name="rc98"/>
            <p:cNvSpPr/>
            <p:nvPr/>
          </p:nvSpPr>
          <p:spPr>
            <a:xfrm>
              <a:off x="6774171" y="3461114"/>
              <a:ext cx="200644" cy="66973"/>
            </a:xfrm>
            <a:prstGeom prst="rect">
              <a:avLst/>
            </a:prstGeom>
            <a:solidFill>
              <a:srgbClr val="0058AB">
                <a:alpha val="100000"/>
              </a:srgbClr>
            </a:solidFill>
          </p:spPr>
          <p:txBody>
            <a:bodyPr/>
            <a:lstStyle/>
            <a:p>
              <a:endParaRPr/>
            </a:p>
          </p:txBody>
        </p:sp>
        <p:sp>
          <p:nvSpPr>
            <p:cNvPr id="99" name="rc99"/>
            <p:cNvSpPr/>
            <p:nvPr/>
          </p:nvSpPr>
          <p:spPr>
            <a:xfrm>
              <a:off x="6774171" y="3528087"/>
              <a:ext cx="200644" cy="53579"/>
            </a:xfrm>
            <a:prstGeom prst="rect">
              <a:avLst/>
            </a:prstGeom>
            <a:solidFill>
              <a:srgbClr val="1CABE2">
                <a:alpha val="100000"/>
              </a:srgbClr>
            </a:solidFill>
          </p:spPr>
          <p:txBody>
            <a:bodyPr/>
            <a:lstStyle/>
            <a:p>
              <a:endParaRPr/>
            </a:p>
          </p:txBody>
        </p:sp>
        <p:sp>
          <p:nvSpPr>
            <p:cNvPr id="100" name="rc100"/>
            <p:cNvSpPr/>
            <p:nvPr/>
          </p:nvSpPr>
          <p:spPr>
            <a:xfrm>
              <a:off x="6997109" y="3574767"/>
              <a:ext cx="200644" cy="1225834"/>
            </a:xfrm>
            <a:prstGeom prst="rect">
              <a:avLst/>
            </a:prstGeom>
            <a:solidFill>
              <a:srgbClr val="80BD41">
                <a:alpha val="100000"/>
              </a:srgbClr>
            </a:solidFill>
          </p:spPr>
          <p:txBody>
            <a:bodyPr/>
            <a:lstStyle/>
            <a:p>
              <a:endParaRPr/>
            </a:p>
          </p:txBody>
        </p:sp>
        <p:sp>
          <p:nvSpPr>
            <p:cNvPr id="101" name="rc101"/>
            <p:cNvSpPr/>
            <p:nvPr/>
          </p:nvSpPr>
          <p:spPr>
            <a:xfrm>
              <a:off x="6997109" y="3453530"/>
              <a:ext cx="200644" cy="67352"/>
            </a:xfrm>
            <a:prstGeom prst="rect">
              <a:avLst/>
            </a:prstGeom>
            <a:solidFill>
              <a:srgbClr val="0058AB">
                <a:alpha val="100000"/>
              </a:srgbClr>
            </a:solidFill>
          </p:spPr>
          <p:txBody>
            <a:bodyPr/>
            <a:lstStyle/>
            <a:p>
              <a:endParaRPr/>
            </a:p>
          </p:txBody>
        </p:sp>
        <p:sp>
          <p:nvSpPr>
            <p:cNvPr id="102" name="rc102"/>
            <p:cNvSpPr/>
            <p:nvPr/>
          </p:nvSpPr>
          <p:spPr>
            <a:xfrm>
              <a:off x="6997109" y="3520883"/>
              <a:ext cx="200644" cy="53883"/>
            </a:xfrm>
            <a:prstGeom prst="rect">
              <a:avLst/>
            </a:prstGeom>
            <a:solidFill>
              <a:srgbClr val="1CABE2">
                <a:alpha val="100000"/>
              </a:srgbClr>
            </a:solidFill>
          </p:spPr>
          <p:txBody>
            <a:bodyPr/>
            <a:lstStyle/>
            <a:p>
              <a:endParaRPr/>
            </a:p>
          </p:txBody>
        </p:sp>
        <p:sp>
          <p:nvSpPr>
            <p:cNvPr id="103" name="rc103"/>
            <p:cNvSpPr/>
            <p:nvPr/>
          </p:nvSpPr>
          <p:spPr>
            <a:xfrm>
              <a:off x="7220047" y="3441546"/>
              <a:ext cx="200644" cy="58237"/>
            </a:xfrm>
            <a:prstGeom prst="rect">
              <a:avLst/>
            </a:prstGeom>
            <a:solidFill>
              <a:srgbClr val="F26A21">
                <a:alpha val="100000"/>
              </a:srgbClr>
            </a:solidFill>
          </p:spPr>
          <p:txBody>
            <a:bodyPr/>
            <a:lstStyle/>
            <a:p>
              <a:endParaRPr/>
            </a:p>
          </p:txBody>
        </p:sp>
        <p:sp>
          <p:nvSpPr>
            <p:cNvPr id="104" name="rc104"/>
            <p:cNvSpPr/>
            <p:nvPr/>
          </p:nvSpPr>
          <p:spPr>
            <a:xfrm>
              <a:off x="7220047" y="3499784"/>
              <a:ext cx="200644" cy="1300816"/>
            </a:xfrm>
            <a:prstGeom prst="rect">
              <a:avLst/>
            </a:prstGeom>
            <a:solidFill>
              <a:srgbClr val="FFC20E">
                <a:alpha val="100000"/>
              </a:srgbClr>
            </a:solidFill>
          </p:spPr>
          <p:txBody>
            <a:bodyPr/>
            <a:lstStyle/>
            <a:p>
              <a:endParaRPr/>
            </a:p>
          </p:txBody>
        </p:sp>
        <p:sp>
          <p:nvSpPr>
            <p:cNvPr id="105" name="rc105"/>
            <p:cNvSpPr/>
            <p:nvPr/>
          </p:nvSpPr>
          <p:spPr>
            <a:xfrm>
              <a:off x="7442985" y="3432204"/>
              <a:ext cx="200644" cy="50356"/>
            </a:xfrm>
            <a:prstGeom prst="rect">
              <a:avLst/>
            </a:prstGeom>
            <a:solidFill>
              <a:srgbClr val="F26A21">
                <a:alpha val="100000"/>
              </a:srgbClr>
            </a:solidFill>
          </p:spPr>
          <p:txBody>
            <a:bodyPr/>
            <a:lstStyle/>
            <a:p>
              <a:endParaRPr/>
            </a:p>
          </p:txBody>
        </p:sp>
        <p:sp>
          <p:nvSpPr>
            <p:cNvPr id="106" name="rc106"/>
            <p:cNvSpPr/>
            <p:nvPr/>
          </p:nvSpPr>
          <p:spPr>
            <a:xfrm>
              <a:off x="7442985" y="3482561"/>
              <a:ext cx="200644" cy="1318040"/>
            </a:xfrm>
            <a:prstGeom prst="rect">
              <a:avLst/>
            </a:prstGeom>
            <a:solidFill>
              <a:srgbClr val="FFC20E">
                <a:alpha val="100000"/>
              </a:srgbClr>
            </a:solidFill>
          </p:spPr>
          <p:txBody>
            <a:bodyPr/>
            <a:lstStyle/>
            <a:p>
              <a:endParaRPr/>
            </a:p>
          </p:txBody>
        </p:sp>
        <p:sp>
          <p:nvSpPr>
            <p:cNvPr id="107" name="rc107"/>
            <p:cNvSpPr/>
            <p:nvPr/>
          </p:nvSpPr>
          <p:spPr>
            <a:xfrm>
              <a:off x="7665922" y="3419812"/>
              <a:ext cx="200644" cy="43541"/>
            </a:xfrm>
            <a:prstGeom prst="rect">
              <a:avLst/>
            </a:prstGeom>
            <a:solidFill>
              <a:srgbClr val="F26A21">
                <a:alpha val="100000"/>
              </a:srgbClr>
            </a:solidFill>
          </p:spPr>
          <p:txBody>
            <a:bodyPr/>
            <a:lstStyle/>
            <a:p>
              <a:endParaRPr/>
            </a:p>
          </p:txBody>
        </p:sp>
        <p:sp>
          <p:nvSpPr>
            <p:cNvPr id="108" name="rc108"/>
            <p:cNvSpPr/>
            <p:nvPr/>
          </p:nvSpPr>
          <p:spPr>
            <a:xfrm>
              <a:off x="7665922" y="3463354"/>
              <a:ext cx="200644" cy="1337247"/>
            </a:xfrm>
            <a:prstGeom prst="rect">
              <a:avLst/>
            </a:prstGeom>
            <a:solidFill>
              <a:srgbClr val="FFC20E">
                <a:alpha val="100000"/>
              </a:srgbClr>
            </a:solidFill>
          </p:spPr>
          <p:txBody>
            <a:bodyPr/>
            <a:lstStyle/>
            <a:p>
              <a:endParaRPr/>
            </a:p>
          </p:txBody>
        </p:sp>
        <p:sp>
          <p:nvSpPr>
            <p:cNvPr id="109" name="rc109"/>
            <p:cNvSpPr/>
            <p:nvPr/>
          </p:nvSpPr>
          <p:spPr>
            <a:xfrm>
              <a:off x="7888860" y="3410411"/>
              <a:ext cx="200644" cy="37649"/>
            </a:xfrm>
            <a:prstGeom prst="rect">
              <a:avLst/>
            </a:prstGeom>
            <a:solidFill>
              <a:srgbClr val="F26A21">
                <a:alpha val="100000"/>
              </a:srgbClr>
            </a:solidFill>
          </p:spPr>
          <p:txBody>
            <a:bodyPr/>
            <a:lstStyle/>
            <a:p>
              <a:endParaRPr/>
            </a:p>
          </p:txBody>
        </p:sp>
        <p:sp>
          <p:nvSpPr>
            <p:cNvPr id="110" name="rc110"/>
            <p:cNvSpPr/>
            <p:nvPr/>
          </p:nvSpPr>
          <p:spPr>
            <a:xfrm>
              <a:off x="7888860" y="3448060"/>
              <a:ext cx="200644" cy="1352540"/>
            </a:xfrm>
            <a:prstGeom prst="rect">
              <a:avLst/>
            </a:prstGeom>
            <a:solidFill>
              <a:srgbClr val="FFC20E">
                <a:alpha val="100000"/>
              </a:srgbClr>
            </a:solidFill>
          </p:spPr>
          <p:txBody>
            <a:bodyPr/>
            <a:lstStyle/>
            <a:p>
              <a:endParaRPr/>
            </a:p>
          </p:txBody>
        </p:sp>
        <p:sp>
          <p:nvSpPr>
            <p:cNvPr id="111" name="rc111"/>
            <p:cNvSpPr/>
            <p:nvPr/>
          </p:nvSpPr>
          <p:spPr>
            <a:xfrm>
              <a:off x="8111798" y="3395419"/>
              <a:ext cx="200644" cy="32553"/>
            </a:xfrm>
            <a:prstGeom prst="rect">
              <a:avLst/>
            </a:prstGeom>
            <a:solidFill>
              <a:srgbClr val="F26A21">
                <a:alpha val="100000"/>
              </a:srgbClr>
            </a:solidFill>
          </p:spPr>
          <p:txBody>
            <a:bodyPr/>
            <a:lstStyle/>
            <a:p>
              <a:endParaRPr/>
            </a:p>
          </p:txBody>
        </p:sp>
        <p:sp>
          <p:nvSpPr>
            <p:cNvPr id="112" name="rc112"/>
            <p:cNvSpPr/>
            <p:nvPr/>
          </p:nvSpPr>
          <p:spPr>
            <a:xfrm>
              <a:off x="8111798" y="3427973"/>
              <a:ext cx="200644" cy="1372627"/>
            </a:xfrm>
            <a:prstGeom prst="rect">
              <a:avLst/>
            </a:prstGeom>
            <a:solidFill>
              <a:srgbClr val="FFC20E">
                <a:alpha val="100000"/>
              </a:srgbClr>
            </a:solidFill>
          </p:spPr>
          <p:txBody>
            <a:bodyPr/>
            <a:lstStyle/>
            <a:p>
              <a:endParaRPr/>
            </a:p>
          </p:txBody>
        </p:sp>
        <p:sp>
          <p:nvSpPr>
            <p:cNvPr id="113" name="pl113"/>
            <p:cNvSpPr/>
            <p:nvPr/>
          </p:nvSpPr>
          <p:spPr>
            <a:xfrm>
              <a:off x="1523984" y="2192608"/>
              <a:ext cx="5573446" cy="274525"/>
            </a:xfrm>
            <a:custGeom>
              <a:avLst/>
              <a:gdLst/>
              <a:ahLst/>
              <a:cxnLst/>
              <a:rect l="0" t="0" r="0" b="0"/>
              <a:pathLst>
                <a:path w="5573446" h="274525">
                  <a:moveTo>
                    <a:pt x="0" y="274525"/>
                  </a:moveTo>
                  <a:lnTo>
                    <a:pt x="222937" y="219620"/>
                  </a:lnTo>
                  <a:lnTo>
                    <a:pt x="445875" y="164715"/>
                  </a:lnTo>
                  <a:lnTo>
                    <a:pt x="668813" y="137262"/>
                  </a:lnTo>
                  <a:lnTo>
                    <a:pt x="891751" y="137262"/>
                  </a:lnTo>
                  <a:lnTo>
                    <a:pt x="1114689" y="109810"/>
                  </a:lnTo>
                  <a:lnTo>
                    <a:pt x="1337627" y="109810"/>
                  </a:lnTo>
                  <a:lnTo>
                    <a:pt x="1560565" y="82357"/>
                  </a:lnTo>
                  <a:lnTo>
                    <a:pt x="1783502" y="54905"/>
                  </a:lnTo>
                  <a:lnTo>
                    <a:pt x="2006440" y="54905"/>
                  </a:lnTo>
                  <a:lnTo>
                    <a:pt x="2229378" y="54905"/>
                  </a:lnTo>
                  <a:lnTo>
                    <a:pt x="2452316" y="54905"/>
                  </a:lnTo>
                  <a:lnTo>
                    <a:pt x="2675254" y="27452"/>
                  </a:lnTo>
                  <a:lnTo>
                    <a:pt x="2898192" y="27452"/>
                  </a:lnTo>
                  <a:lnTo>
                    <a:pt x="3121130" y="0"/>
                  </a:lnTo>
                  <a:lnTo>
                    <a:pt x="3344068" y="0"/>
                  </a:lnTo>
                  <a:lnTo>
                    <a:pt x="3567005" y="0"/>
                  </a:lnTo>
                  <a:lnTo>
                    <a:pt x="3789943" y="0"/>
                  </a:lnTo>
                  <a:lnTo>
                    <a:pt x="4012881" y="0"/>
                  </a:lnTo>
                  <a:lnTo>
                    <a:pt x="4235819" y="0"/>
                  </a:lnTo>
                  <a:lnTo>
                    <a:pt x="4458757" y="0"/>
                  </a:lnTo>
                  <a:lnTo>
                    <a:pt x="4681695" y="0"/>
                  </a:lnTo>
                  <a:lnTo>
                    <a:pt x="4904633" y="0"/>
                  </a:lnTo>
                  <a:lnTo>
                    <a:pt x="5127571" y="0"/>
                  </a:lnTo>
                  <a:lnTo>
                    <a:pt x="5350508" y="0"/>
                  </a:lnTo>
                  <a:lnTo>
                    <a:pt x="5573446" y="0"/>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1523984" y="2247513"/>
              <a:ext cx="5573446" cy="1317722"/>
            </a:xfrm>
            <a:custGeom>
              <a:avLst/>
              <a:gdLst/>
              <a:ahLst/>
              <a:cxnLst/>
              <a:rect l="0" t="0" r="0" b="0"/>
              <a:pathLst>
                <a:path w="5573446" h="1317722">
                  <a:moveTo>
                    <a:pt x="0" y="1317722"/>
                  </a:moveTo>
                  <a:lnTo>
                    <a:pt x="222937" y="851029"/>
                  </a:lnTo>
                  <a:lnTo>
                    <a:pt x="445875" y="658861"/>
                  </a:lnTo>
                  <a:lnTo>
                    <a:pt x="668813" y="384335"/>
                  </a:lnTo>
                  <a:lnTo>
                    <a:pt x="891751" y="384335"/>
                  </a:lnTo>
                  <a:lnTo>
                    <a:pt x="1114689" y="301978"/>
                  </a:lnTo>
                  <a:lnTo>
                    <a:pt x="1337627" y="192167"/>
                  </a:lnTo>
                  <a:lnTo>
                    <a:pt x="1560565" y="109810"/>
                  </a:lnTo>
                  <a:lnTo>
                    <a:pt x="1783502" y="0"/>
                  </a:lnTo>
                  <a:lnTo>
                    <a:pt x="2006440" y="27452"/>
                  </a:lnTo>
                  <a:lnTo>
                    <a:pt x="2229378" y="54905"/>
                  </a:lnTo>
                  <a:lnTo>
                    <a:pt x="2452316" y="54905"/>
                  </a:lnTo>
                  <a:lnTo>
                    <a:pt x="2675254" y="82357"/>
                  </a:lnTo>
                  <a:lnTo>
                    <a:pt x="2898192" y="137262"/>
                  </a:lnTo>
                  <a:lnTo>
                    <a:pt x="3121130" y="54905"/>
                  </a:lnTo>
                  <a:lnTo>
                    <a:pt x="3344068" y="54905"/>
                  </a:lnTo>
                  <a:lnTo>
                    <a:pt x="3567005" y="54905"/>
                  </a:lnTo>
                  <a:lnTo>
                    <a:pt x="3789943" y="54905"/>
                  </a:lnTo>
                  <a:lnTo>
                    <a:pt x="4012881" y="54905"/>
                  </a:lnTo>
                  <a:lnTo>
                    <a:pt x="4235819" y="54905"/>
                  </a:lnTo>
                  <a:lnTo>
                    <a:pt x="4458757" y="54905"/>
                  </a:lnTo>
                  <a:lnTo>
                    <a:pt x="4681695" y="54905"/>
                  </a:lnTo>
                  <a:lnTo>
                    <a:pt x="4904633" y="54905"/>
                  </a:lnTo>
                  <a:lnTo>
                    <a:pt x="5127571" y="54905"/>
                  </a:lnTo>
                  <a:lnTo>
                    <a:pt x="5350508" y="54905"/>
                  </a:lnTo>
                  <a:lnTo>
                    <a:pt x="5573446" y="54905"/>
                  </a:lnTo>
                </a:path>
              </a:pathLst>
            </a:custGeom>
            <a:ln w="27101" cap="flat">
              <a:solidFill>
                <a:srgbClr val="80BD41">
                  <a:alpha val="100000"/>
                </a:srgbClr>
              </a:solidFill>
              <a:prstDash val="solid"/>
              <a:round/>
            </a:ln>
          </p:spPr>
          <p:txBody>
            <a:bodyPr/>
            <a:lstStyle/>
            <a:p>
              <a:endParaRPr/>
            </a:p>
          </p:txBody>
        </p:sp>
        <p:sp>
          <p:nvSpPr>
            <p:cNvPr id="115" name="tx115"/>
            <p:cNvSpPr/>
            <p:nvPr/>
          </p:nvSpPr>
          <p:spPr>
            <a:xfrm>
              <a:off x="1455656" y="226300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85</a:t>
              </a:r>
            </a:p>
          </p:txBody>
        </p:sp>
        <p:sp>
          <p:nvSpPr>
            <p:cNvPr id="116" name="tx116"/>
            <p:cNvSpPr/>
            <p:nvPr/>
          </p:nvSpPr>
          <p:spPr>
            <a:xfrm>
              <a:off x="2570345" y="209828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91</a:t>
              </a:r>
            </a:p>
          </p:txBody>
        </p:sp>
        <p:sp>
          <p:nvSpPr>
            <p:cNvPr id="117" name="tx117"/>
            <p:cNvSpPr/>
            <p:nvPr/>
          </p:nvSpPr>
          <p:spPr>
            <a:xfrm>
              <a:off x="3685034" y="20433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93</a:t>
              </a:r>
            </a:p>
          </p:txBody>
        </p:sp>
        <p:sp>
          <p:nvSpPr>
            <p:cNvPr id="118" name="tx118"/>
            <p:cNvSpPr/>
            <p:nvPr/>
          </p:nvSpPr>
          <p:spPr>
            <a:xfrm>
              <a:off x="4799724" y="198847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5691475" y="198847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5914413" y="198847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95</a:t>
              </a:r>
            </a:p>
          </p:txBody>
        </p:sp>
        <p:sp>
          <p:nvSpPr>
            <p:cNvPr id="121" name="tx121"/>
            <p:cNvSpPr/>
            <p:nvPr/>
          </p:nvSpPr>
          <p:spPr>
            <a:xfrm>
              <a:off x="6137351" y="198847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360289" y="198847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6583227" y="198847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806165" y="198847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95</a:t>
              </a:r>
            </a:p>
          </p:txBody>
        </p:sp>
        <p:sp>
          <p:nvSpPr>
            <p:cNvPr id="125" name="tx125"/>
            <p:cNvSpPr/>
            <p:nvPr/>
          </p:nvSpPr>
          <p:spPr>
            <a:xfrm>
              <a:off x="7029103" y="198847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1455656" y="3634092"/>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45</a:t>
              </a:r>
            </a:p>
          </p:txBody>
        </p:sp>
        <p:sp>
          <p:nvSpPr>
            <p:cNvPr id="127" name="tx127"/>
            <p:cNvSpPr/>
            <p:nvPr/>
          </p:nvSpPr>
          <p:spPr>
            <a:xfrm>
              <a:off x="2570345" y="261798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82</a:t>
              </a:r>
            </a:p>
          </p:txBody>
        </p:sp>
        <p:sp>
          <p:nvSpPr>
            <p:cNvPr id="128" name="tx128"/>
            <p:cNvSpPr/>
            <p:nvPr/>
          </p:nvSpPr>
          <p:spPr>
            <a:xfrm>
              <a:off x="3685034" y="2370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91</a:t>
              </a:r>
            </a:p>
          </p:txBody>
        </p:sp>
        <p:sp>
          <p:nvSpPr>
            <p:cNvPr id="129" name="tx129"/>
            <p:cNvSpPr/>
            <p:nvPr/>
          </p:nvSpPr>
          <p:spPr>
            <a:xfrm>
              <a:off x="4799724" y="2370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5691475" y="2370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5914413" y="2370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6137351" y="2370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6360289" y="2370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91</a:t>
              </a:r>
            </a:p>
          </p:txBody>
        </p:sp>
        <p:sp>
          <p:nvSpPr>
            <p:cNvPr id="134" name="tx134"/>
            <p:cNvSpPr/>
            <p:nvPr/>
          </p:nvSpPr>
          <p:spPr>
            <a:xfrm>
              <a:off x="6583227" y="2370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91</a:t>
              </a:r>
            </a:p>
          </p:txBody>
        </p:sp>
        <p:sp>
          <p:nvSpPr>
            <p:cNvPr id="135" name="tx135"/>
            <p:cNvSpPr/>
            <p:nvPr/>
          </p:nvSpPr>
          <p:spPr>
            <a:xfrm>
              <a:off x="6806165" y="2370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91</a:t>
              </a:r>
            </a:p>
          </p:txBody>
        </p:sp>
        <p:sp>
          <p:nvSpPr>
            <p:cNvPr id="136" name="tx136"/>
            <p:cNvSpPr/>
            <p:nvPr/>
          </p:nvSpPr>
          <p:spPr>
            <a:xfrm>
              <a:off x="7029103" y="2370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91</a:t>
              </a:r>
            </a:p>
          </p:txBody>
        </p:sp>
        <p:sp>
          <p:nvSpPr>
            <p:cNvPr id="137" name="tx137"/>
            <p:cNvSpPr/>
            <p:nvPr/>
          </p:nvSpPr>
          <p:spPr>
            <a:xfrm>
              <a:off x="953025" y="475796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794325"/>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2845478"/>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1896631"/>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8719511" y="475796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407164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8533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700415"/>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12706"/>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509269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509269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104822" y="3307636"/>
              <a:ext cx="57476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a:t>
              </a:r>
            </a:p>
          </p:txBody>
        </p:sp>
        <p:sp>
          <p:nvSpPr>
            <p:cNvPr id="161" name="tx161"/>
            <p:cNvSpPr/>
            <p:nvPr/>
          </p:nvSpPr>
          <p:spPr>
            <a:xfrm rot="5400000">
              <a:off x="8566395" y="329378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62" name="rc162"/>
            <p:cNvSpPr/>
            <p:nvPr/>
          </p:nvSpPr>
          <p:spPr>
            <a:xfrm>
              <a:off x="1351923" y="5643592"/>
              <a:ext cx="201455" cy="201456"/>
            </a:xfrm>
            <a:prstGeom prst="rect">
              <a:avLst/>
            </a:prstGeom>
            <a:solidFill>
              <a:srgbClr val="80BD41">
                <a:alpha val="100000"/>
              </a:srgbClr>
            </a:solidFill>
          </p:spPr>
          <p:txBody>
            <a:bodyPr/>
            <a:lstStyle/>
            <a:p>
              <a:endParaRPr/>
            </a:p>
          </p:txBody>
        </p:sp>
        <p:sp>
          <p:nvSpPr>
            <p:cNvPr id="163" name="rc163"/>
            <p:cNvSpPr/>
            <p:nvPr/>
          </p:nvSpPr>
          <p:spPr>
            <a:xfrm>
              <a:off x="3325498" y="5643592"/>
              <a:ext cx="201456" cy="201456"/>
            </a:xfrm>
            <a:prstGeom prst="rect">
              <a:avLst/>
            </a:prstGeom>
            <a:solidFill>
              <a:srgbClr val="1CABE2">
                <a:alpha val="100000"/>
              </a:srgbClr>
            </a:solidFill>
          </p:spPr>
          <p:txBody>
            <a:bodyPr/>
            <a:lstStyle/>
            <a:p>
              <a:endParaRPr/>
            </a:p>
          </p:txBody>
        </p:sp>
        <p:sp>
          <p:nvSpPr>
            <p:cNvPr id="164" name="rc164"/>
            <p:cNvSpPr/>
            <p:nvPr/>
          </p:nvSpPr>
          <p:spPr>
            <a:xfrm>
              <a:off x="4382836" y="5643592"/>
              <a:ext cx="201456" cy="201456"/>
            </a:xfrm>
            <a:prstGeom prst="rect">
              <a:avLst/>
            </a:prstGeom>
            <a:solidFill>
              <a:srgbClr val="0058AB">
                <a:alpha val="100000"/>
              </a:srgbClr>
            </a:solidFill>
          </p:spPr>
          <p:txBody>
            <a:bodyPr/>
            <a:lstStyle/>
            <a:p>
              <a:endParaRPr/>
            </a:p>
          </p:txBody>
        </p:sp>
        <p:sp>
          <p:nvSpPr>
            <p:cNvPr id="165" name="rc165"/>
            <p:cNvSpPr/>
            <p:nvPr/>
          </p:nvSpPr>
          <p:spPr>
            <a:xfrm>
              <a:off x="5370461" y="5643592"/>
              <a:ext cx="201456" cy="201456"/>
            </a:xfrm>
            <a:prstGeom prst="rect">
              <a:avLst/>
            </a:prstGeom>
            <a:solidFill>
              <a:srgbClr val="FFC20E">
                <a:alpha val="100000"/>
              </a:srgbClr>
            </a:solidFill>
          </p:spPr>
          <p:txBody>
            <a:bodyPr/>
            <a:lstStyle/>
            <a:p>
              <a:endParaRPr/>
            </a:p>
          </p:txBody>
        </p:sp>
        <p:sp>
          <p:nvSpPr>
            <p:cNvPr id="166" name="rc166"/>
            <p:cNvSpPr/>
            <p:nvPr/>
          </p:nvSpPr>
          <p:spPr>
            <a:xfrm>
              <a:off x="7119206" y="5643592"/>
              <a:ext cx="201455" cy="201456"/>
            </a:xfrm>
            <a:prstGeom prst="rect">
              <a:avLst/>
            </a:prstGeom>
            <a:solidFill>
              <a:srgbClr val="F26A21">
                <a:alpha val="100000"/>
              </a:srgbClr>
            </a:solidFill>
          </p:spPr>
          <p:txBody>
            <a:bodyPr/>
            <a:lstStyle/>
            <a:p>
              <a:endParaRPr/>
            </a:p>
          </p:txBody>
        </p:sp>
        <p:sp>
          <p:nvSpPr>
            <p:cNvPr id="167" name="tx167"/>
            <p:cNvSpPr/>
            <p:nvPr/>
          </p:nvSpPr>
          <p:spPr>
            <a:xfrm>
              <a:off x="1631968" y="5664852"/>
              <a:ext cx="161494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8" name="tx168"/>
            <p:cNvSpPr/>
            <p:nvPr/>
          </p:nvSpPr>
          <p:spPr>
            <a:xfrm>
              <a:off x="3605543" y="5666557"/>
              <a:ext cx="698704"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partiel</a:t>
              </a:r>
            </a:p>
          </p:txBody>
        </p:sp>
        <p:sp>
          <p:nvSpPr>
            <p:cNvPr id="169" name="tx169"/>
            <p:cNvSpPr/>
            <p:nvPr/>
          </p:nvSpPr>
          <p:spPr>
            <a:xfrm>
              <a:off x="4662881" y="5692137"/>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70" name="tx170"/>
            <p:cNvSpPr/>
            <p:nvPr/>
          </p:nvSpPr>
          <p:spPr>
            <a:xfrm>
              <a:off x="5650506" y="5690841"/>
              <a:ext cx="1390110"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1" name="tx171"/>
            <p:cNvSpPr/>
            <p:nvPr/>
          </p:nvSpPr>
          <p:spPr>
            <a:xfrm>
              <a:off x="7399251" y="5692137"/>
              <a:ext cx="99393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2" name="pl172"/>
            <p:cNvSpPr/>
            <p:nvPr/>
          </p:nvSpPr>
          <p:spPr>
            <a:xfrm>
              <a:off x="3510223" y="6242132"/>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3" name="pl173"/>
            <p:cNvSpPr/>
            <p:nvPr/>
          </p:nvSpPr>
          <p:spPr>
            <a:xfrm>
              <a:off x="4924792" y="6242132"/>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4" name="tx174"/>
            <p:cNvSpPr/>
            <p:nvPr/>
          </p:nvSpPr>
          <p:spPr>
            <a:xfrm>
              <a:off x="3777322" y="6190085"/>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5" name="tx175"/>
            <p:cNvSpPr/>
            <p:nvPr/>
          </p:nvSpPr>
          <p:spPr>
            <a:xfrm>
              <a:off x="5191892" y="6189949"/>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6" name="tx176"/>
            <p:cNvSpPr/>
            <p:nvPr/>
          </p:nvSpPr>
          <p:spPr>
            <a:xfrm>
              <a:off x="1079223" y="1330710"/>
              <a:ext cx="793326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77" name="tx177"/>
            <p:cNvSpPr/>
            <p:nvPr/>
          </p:nvSpPr>
          <p:spPr>
            <a:xfrm>
              <a:off x="1079223" y="1511762"/>
              <a:ext cx="670469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Burkina Faso</a:t>
              </a:r>
            </a:p>
          </p:txBody>
        </p:sp>
        <p:sp>
          <p:nvSpPr>
            <p:cNvPr id="178" name="tx178"/>
            <p:cNvSpPr/>
            <p:nvPr/>
          </p:nvSpPr>
          <p:spPr>
            <a:xfrm>
              <a:off x="-3195790" y="6466099"/>
              <a:ext cx="1185267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79" name="tx179"/>
            <p:cNvSpPr/>
            <p:nvPr/>
          </p:nvSpPr>
          <p:spPr>
            <a:xfrm>
              <a:off x="687215" y="6586855"/>
              <a:ext cx="79696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en 2019. Ce graphique présente le nombre annuel d'enfants devant être vaccinés pour atteindre l'objectif fixé concernant les enfants n'ayant reçu aucune dose.
Le Burkina Faso devrait connaître une augmentation modérée (10 000 à 50 000) du nombre de nourrissons survivants d’ici 2030. Par conséquent, le maintien de la couverture vaccinale actuelle nécessite de vacciner un nombre croissant d’enfants.
Pour atteindre l’objectif « zéro dose » de l’IA2030, il faudra vacciner chaque année davantage d’enfants (~1,41 %) avec le DTP1. Cela nécessitera un renforcement des capacités du programme de vaccination et du système de santé.</a:t>
            </a:r>
          </a:p>
        </p:txBody>
      </p:sp>
      <p:sp>
        <p:nvSpPr>
          <p:cNvPr id="18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Il faut vacciner davantage d'enfants chaque année pour atteindre l'objectif de l'IA2030, qui consiste à réduire de moitié le nombre d'enfants n'ayant reçu aucune dose d'ici 2030, alors qu'on prévoit une augmentation modérée du nombre de nourrissons survivants.</a:t>
            </a:r>
          </a:p>
        </p:txBody>
      </p:sp>
      <p:grpSp>
        <p:nvGrpSpPr>
          <p:cNvPr id="182" name="Group 181"/>
          <p:cNvGrpSpPr/>
          <p:nvPr/>
        </p:nvGrpSpPr>
        <p:grpSpPr>
          <a:xfrm>
            <a:off x="292608" y="1051560"/>
            <a:ext cx="8595360" cy="28575"/>
            <a:chOff x="292608" y="1051560"/>
            <a:chExt cx="8595360" cy="28575"/>
          </a:xfrm>
        </p:grpSpPr>
        <p:sp>
          <p:nvSpPr>
            <p:cNvPr id="18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4"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20330" y="4512903"/>
              <a:ext cx="8154080" cy="0"/>
            </a:xfrm>
            <a:custGeom>
              <a:avLst/>
              <a:gdLst/>
              <a:ahLst/>
              <a:cxnLst/>
              <a:rect l="0" t="0" r="0" b="0"/>
              <a:pathLst>
                <a:path w="8154080">
                  <a:moveTo>
                    <a:pt x="0" y="0"/>
                  </a:moveTo>
                  <a:lnTo>
                    <a:pt x="8154080" y="0"/>
                  </a:lnTo>
                  <a:lnTo>
                    <a:pt x="815408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20330" y="3667914"/>
              <a:ext cx="8154080" cy="0"/>
            </a:xfrm>
            <a:custGeom>
              <a:avLst/>
              <a:gdLst/>
              <a:ahLst/>
              <a:cxnLst/>
              <a:rect l="0" t="0" r="0" b="0"/>
              <a:pathLst>
                <a:path w="8154080">
                  <a:moveTo>
                    <a:pt x="0" y="0"/>
                  </a:moveTo>
                  <a:lnTo>
                    <a:pt x="8154080" y="0"/>
                  </a:lnTo>
                  <a:lnTo>
                    <a:pt x="815408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20330" y="2822926"/>
              <a:ext cx="8154080" cy="0"/>
            </a:xfrm>
            <a:custGeom>
              <a:avLst/>
              <a:gdLst/>
              <a:ahLst/>
              <a:cxnLst/>
              <a:rect l="0" t="0" r="0" b="0"/>
              <a:pathLst>
                <a:path w="8154080">
                  <a:moveTo>
                    <a:pt x="0" y="0"/>
                  </a:moveTo>
                  <a:lnTo>
                    <a:pt x="8154080" y="0"/>
                  </a:lnTo>
                  <a:lnTo>
                    <a:pt x="815408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20330" y="1977937"/>
              <a:ext cx="8154080" cy="0"/>
            </a:xfrm>
            <a:custGeom>
              <a:avLst/>
              <a:gdLst/>
              <a:ahLst/>
              <a:cxnLst/>
              <a:rect l="0" t="0" r="0" b="0"/>
              <a:pathLst>
                <a:path w="8154080">
                  <a:moveTo>
                    <a:pt x="0" y="0"/>
                  </a:moveTo>
                  <a:lnTo>
                    <a:pt x="8154080" y="0"/>
                  </a:lnTo>
                  <a:lnTo>
                    <a:pt x="815408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20330" y="4935397"/>
              <a:ext cx="8154080" cy="0"/>
            </a:xfrm>
            <a:custGeom>
              <a:avLst/>
              <a:gdLst/>
              <a:ahLst/>
              <a:cxnLst/>
              <a:rect l="0" t="0" r="0" b="0"/>
              <a:pathLst>
                <a:path w="8154080">
                  <a:moveTo>
                    <a:pt x="0" y="0"/>
                  </a:moveTo>
                  <a:lnTo>
                    <a:pt x="8154080" y="0"/>
                  </a:lnTo>
                  <a:lnTo>
                    <a:pt x="815408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20330" y="4090408"/>
              <a:ext cx="8154080" cy="0"/>
            </a:xfrm>
            <a:custGeom>
              <a:avLst/>
              <a:gdLst/>
              <a:ahLst/>
              <a:cxnLst/>
              <a:rect l="0" t="0" r="0" b="0"/>
              <a:pathLst>
                <a:path w="8154080">
                  <a:moveTo>
                    <a:pt x="0" y="0"/>
                  </a:moveTo>
                  <a:lnTo>
                    <a:pt x="8154080" y="0"/>
                  </a:lnTo>
                  <a:lnTo>
                    <a:pt x="815408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20330" y="3245420"/>
              <a:ext cx="8154080" cy="0"/>
            </a:xfrm>
            <a:custGeom>
              <a:avLst/>
              <a:gdLst/>
              <a:ahLst/>
              <a:cxnLst/>
              <a:rect l="0" t="0" r="0" b="0"/>
              <a:pathLst>
                <a:path w="8154080">
                  <a:moveTo>
                    <a:pt x="0" y="0"/>
                  </a:moveTo>
                  <a:lnTo>
                    <a:pt x="8154080" y="0"/>
                  </a:lnTo>
                  <a:lnTo>
                    <a:pt x="815408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20330" y="2400431"/>
              <a:ext cx="8154080" cy="0"/>
            </a:xfrm>
            <a:custGeom>
              <a:avLst/>
              <a:gdLst/>
              <a:ahLst/>
              <a:cxnLst/>
              <a:rect l="0" t="0" r="0" b="0"/>
              <a:pathLst>
                <a:path w="8154080">
                  <a:moveTo>
                    <a:pt x="0" y="0"/>
                  </a:moveTo>
                  <a:lnTo>
                    <a:pt x="8154080" y="0"/>
                  </a:lnTo>
                  <a:lnTo>
                    <a:pt x="815408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398924"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63882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7871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118613"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35851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598406"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838302"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078199"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31809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557992"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797888"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03778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277681"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51757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757474"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99737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23726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477163"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71706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956956"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196853"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436749"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67664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916542"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156438"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39633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39633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859581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rc40"/>
            <p:cNvSpPr/>
            <p:nvPr/>
          </p:nvSpPr>
          <p:spPr>
            <a:xfrm>
              <a:off x="1290970" y="1752072"/>
              <a:ext cx="215906" cy="3183325"/>
            </a:xfrm>
            <a:prstGeom prst="rect">
              <a:avLst/>
            </a:prstGeom>
            <a:solidFill>
              <a:srgbClr val="0058AB">
                <a:alpha val="100000"/>
              </a:srgbClr>
            </a:solidFill>
          </p:spPr>
          <p:txBody>
            <a:bodyPr/>
            <a:lstStyle/>
            <a:p>
              <a:endParaRPr/>
            </a:p>
          </p:txBody>
        </p:sp>
        <p:sp>
          <p:nvSpPr>
            <p:cNvPr id="41" name="rc41"/>
            <p:cNvSpPr/>
            <p:nvPr/>
          </p:nvSpPr>
          <p:spPr>
            <a:xfrm>
              <a:off x="1530867" y="2108277"/>
              <a:ext cx="215906" cy="2827120"/>
            </a:xfrm>
            <a:prstGeom prst="rect">
              <a:avLst/>
            </a:prstGeom>
            <a:solidFill>
              <a:srgbClr val="0058AB">
                <a:alpha val="100000"/>
              </a:srgbClr>
            </a:solidFill>
          </p:spPr>
          <p:txBody>
            <a:bodyPr/>
            <a:lstStyle/>
            <a:p>
              <a:endParaRPr/>
            </a:p>
          </p:txBody>
        </p:sp>
        <p:sp>
          <p:nvSpPr>
            <p:cNvPr id="42" name="rc42"/>
            <p:cNvSpPr/>
            <p:nvPr/>
          </p:nvSpPr>
          <p:spPr>
            <a:xfrm>
              <a:off x="1770763" y="2488775"/>
              <a:ext cx="215906" cy="2446621"/>
            </a:xfrm>
            <a:prstGeom prst="rect">
              <a:avLst/>
            </a:prstGeom>
            <a:solidFill>
              <a:srgbClr val="0058AB">
                <a:alpha val="100000"/>
              </a:srgbClr>
            </a:solidFill>
          </p:spPr>
          <p:txBody>
            <a:bodyPr/>
            <a:lstStyle/>
            <a:p>
              <a:endParaRPr/>
            </a:p>
          </p:txBody>
        </p:sp>
        <p:sp>
          <p:nvSpPr>
            <p:cNvPr id="43" name="rc43"/>
            <p:cNvSpPr/>
            <p:nvPr/>
          </p:nvSpPr>
          <p:spPr>
            <a:xfrm>
              <a:off x="2010660" y="2638084"/>
              <a:ext cx="215906" cy="2297312"/>
            </a:xfrm>
            <a:prstGeom prst="rect">
              <a:avLst/>
            </a:prstGeom>
            <a:solidFill>
              <a:srgbClr val="0058AB">
                <a:alpha val="100000"/>
              </a:srgbClr>
            </a:solidFill>
          </p:spPr>
          <p:txBody>
            <a:bodyPr/>
            <a:lstStyle/>
            <a:p>
              <a:endParaRPr/>
            </a:p>
          </p:txBody>
        </p:sp>
        <p:sp>
          <p:nvSpPr>
            <p:cNvPr id="44" name="rc44"/>
            <p:cNvSpPr/>
            <p:nvPr/>
          </p:nvSpPr>
          <p:spPr>
            <a:xfrm>
              <a:off x="2250556" y="2581470"/>
              <a:ext cx="215906" cy="2353926"/>
            </a:xfrm>
            <a:prstGeom prst="rect">
              <a:avLst/>
            </a:prstGeom>
            <a:solidFill>
              <a:srgbClr val="0058AB">
                <a:alpha val="100000"/>
              </a:srgbClr>
            </a:solidFill>
          </p:spPr>
          <p:txBody>
            <a:bodyPr/>
            <a:lstStyle/>
            <a:p>
              <a:endParaRPr/>
            </a:p>
          </p:txBody>
        </p:sp>
        <p:sp>
          <p:nvSpPr>
            <p:cNvPr id="45" name="rc45"/>
            <p:cNvSpPr/>
            <p:nvPr/>
          </p:nvSpPr>
          <p:spPr>
            <a:xfrm>
              <a:off x="2490453" y="2749623"/>
              <a:ext cx="215906" cy="2185773"/>
            </a:xfrm>
            <a:prstGeom prst="rect">
              <a:avLst/>
            </a:prstGeom>
            <a:solidFill>
              <a:srgbClr val="0058AB">
                <a:alpha val="100000"/>
              </a:srgbClr>
            </a:solidFill>
          </p:spPr>
          <p:txBody>
            <a:bodyPr/>
            <a:lstStyle/>
            <a:p>
              <a:endParaRPr/>
            </a:p>
          </p:txBody>
        </p:sp>
        <p:sp>
          <p:nvSpPr>
            <p:cNvPr id="46" name="rc46"/>
            <p:cNvSpPr/>
            <p:nvPr/>
          </p:nvSpPr>
          <p:spPr>
            <a:xfrm>
              <a:off x="2730349" y="2660857"/>
              <a:ext cx="215906" cy="2274540"/>
            </a:xfrm>
            <a:prstGeom prst="rect">
              <a:avLst/>
            </a:prstGeom>
            <a:solidFill>
              <a:srgbClr val="0058AB">
                <a:alpha val="100000"/>
              </a:srgbClr>
            </a:solidFill>
          </p:spPr>
          <p:txBody>
            <a:bodyPr/>
            <a:lstStyle/>
            <a:p>
              <a:endParaRPr/>
            </a:p>
          </p:txBody>
        </p:sp>
        <p:sp>
          <p:nvSpPr>
            <p:cNvPr id="47" name="rc47"/>
            <p:cNvSpPr/>
            <p:nvPr/>
          </p:nvSpPr>
          <p:spPr>
            <a:xfrm>
              <a:off x="2970245" y="2857401"/>
              <a:ext cx="215906" cy="2077995"/>
            </a:xfrm>
            <a:prstGeom prst="rect">
              <a:avLst/>
            </a:prstGeom>
            <a:solidFill>
              <a:srgbClr val="0058AB">
                <a:alpha val="100000"/>
              </a:srgbClr>
            </a:solidFill>
          </p:spPr>
          <p:txBody>
            <a:bodyPr/>
            <a:lstStyle/>
            <a:p>
              <a:endParaRPr/>
            </a:p>
          </p:txBody>
        </p:sp>
        <p:sp>
          <p:nvSpPr>
            <p:cNvPr id="48" name="rc48"/>
            <p:cNvSpPr/>
            <p:nvPr/>
          </p:nvSpPr>
          <p:spPr>
            <a:xfrm>
              <a:off x="3210142" y="3071310"/>
              <a:ext cx="215906" cy="1864086"/>
            </a:xfrm>
            <a:prstGeom prst="rect">
              <a:avLst/>
            </a:prstGeom>
            <a:solidFill>
              <a:srgbClr val="0058AB">
                <a:alpha val="100000"/>
              </a:srgbClr>
            </a:solidFill>
          </p:spPr>
          <p:txBody>
            <a:bodyPr/>
            <a:lstStyle/>
            <a:p>
              <a:endParaRPr/>
            </a:p>
          </p:txBody>
        </p:sp>
        <p:sp>
          <p:nvSpPr>
            <p:cNvPr id="49" name="rc49"/>
            <p:cNvSpPr/>
            <p:nvPr/>
          </p:nvSpPr>
          <p:spPr>
            <a:xfrm>
              <a:off x="3450038" y="3031300"/>
              <a:ext cx="215906" cy="1904097"/>
            </a:xfrm>
            <a:prstGeom prst="rect">
              <a:avLst/>
            </a:prstGeom>
            <a:solidFill>
              <a:srgbClr val="0058AB">
                <a:alpha val="100000"/>
              </a:srgbClr>
            </a:solidFill>
          </p:spPr>
          <p:txBody>
            <a:bodyPr/>
            <a:lstStyle/>
            <a:p>
              <a:endParaRPr/>
            </a:p>
          </p:txBody>
        </p:sp>
        <p:sp>
          <p:nvSpPr>
            <p:cNvPr id="50" name="rc50"/>
            <p:cNvSpPr/>
            <p:nvPr/>
          </p:nvSpPr>
          <p:spPr>
            <a:xfrm>
              <a:off x="3689935" y="2986093"/>
              <a:ext cx="215906" cy="1949303"/>
            </a:xfrm>
            <a:prstGeom prst="rect">
              <a:avLst/>
            </a:prstGeom>
            <a:solidFill>
              <a:srgbClr val="0058AB">
                <a:alpha val="100000"/>
              </a:srgbClr>
            </a:solidFill>
          </p:spPr>
          <p:txBody>
            <a:bodyPr/>
            <a:lstStyle/>
            <a:p>
              <a:endParaRPr/>
            </a:p>
          </p:txBody>
        </p:sp>
        <p:sp>
          <p:nvSpPr>
            <p:cNvPr id="51" name="rc51"/>
            <p:cNvSpPr/>
            <p:nvPr/>
          </p:nvSpPr>
          <p:spPr>
            <a:xfrm>
              <a:off x="3929831" y="2945195"/>
              <a:ext cx="215906" cy="1990201"/>
            </a:xfrm>
            <a:prstGeom prst="rect">
              <a:avLst/>
            </a:prstGeom>
            <a:solidFill>
              <a:srgbClr val="0058AB">
                <a:alpha val="100000"/>
              </a:srgbClr>
            </a:solidFill>
          </p:spPr>
          <p:txBody>
            <a:bodyPr/>
            <a:lstStyle/>
            <a:p>
              <a:endParaRPr/>
            </a:p>
          </p:txBody>
        </p:sp>
        <p:sp>
          <p:nvSpPr>
            <p:cNvPr id="52" name="rc52"/>
            <p:cNvSpPr/>
            <p:nvPr/>
          </p:nvSpPr>
          <p:spPr>
            <a:xfrm>
              <a:off x="4169728" y="3194721"/>
              <a:ext cx="215906" cy="1740676"/>
            </a:xfrm>
            <a:prstGeom prst="rect">
              <a:avLst/>
            </a:prstGeom>
            <a:solidFill>
              <a:srgbClr val="0058AB">
                <a:alpha val="100000"/>
              </a:srgbClr>
            </a:solidFill>
          </p:spPr>
          <p:txBody>
            <a:bodyPr/>
            <a:lstStyle/>
            <a:p>
              <a:endParaRPr/>
            </a:p>
          </p:txBody>
        </p:sp>
        <p:sp>
          <p:nvSpPr>
            <p:cNvPr id="53" name="rc53"/>
            <p:cNvSpPr/>
            <p:nvPr/>
          </p:nvSpPr>
          <p:spPr>
            <a:xfrm>
              <a:off x="4409624" y="3163878"/>
              <a:ext cx="215906" cy="1771518"/>
            </a:xfrm>
            <a:prstGeom prst="rect">
              <a:avLst/>
            </a:prstGeom>
            <a:solidFill>
              <a:srgbClr val="0058AB">
                <a:alpha val="100000"/>
              </a:srgbClr>
            </a:solidFill>
          </p:spPr>
          <p:txBody>
            <a:bodyPr/>
            <a:lstStyle/>
            <a:p>
              <a:endParaRPr/>
            </a:p>
          </p:txBody>
        </p:sp>
        <p:sp>
          <p:nvSpPr>
            <p:cNvPr id="54" name="rc54"/>
            <p:cNvSpPr/>
            <p:nvPr/>
          </p:nvSpPr>
          <p:spPr>
            <a:xfrm>
              <a:off x="4649521" y="3443443"/>
              <a:ext cx="215906" cy="1491953"/>
            </a:xfrm>
            <a:prstGeom prst="rect">
              <a:avLst/>
            </a:prstGeom>
            <a:solidFill>
              <a:srgbClr val="0058AB">
                <a:alpha val="100000"/>
              </a:srgbClr>
            </a:solidFill>
          </p:spPr>
          <p:txBody>
            <a:bodyPr/>
            <a:lstStyle/>
            <a:p>
              <a:endParaRPr/>
            </a:p>
          </p:txBody>
        </p:sp>
        <p:sp>
          <p:nvSpPr>
            <p:cNvPr id="55" name="rc55"/>
            <p:cNvSpPr/>
            <p:nvPr/>
          </p:nvSpPr>
          <p:spPr>
            <a:xfrm>
              <a:off x="4889417" y="3427557"/>
              <a:ext cx="215906" cy="1507839"/>
            </a:xfrm>
            <a:prstGeom prst="rect">
              <a:avLst/>
            </a:prstGeom>
            <a:solidFill>
              <a:srgbClr val="0058AB">
                <a:alpha val="100000"/>
              </a:srgbClr>
            </a:solidFill>
          </p:spPr>
          <p:txBody>
            <a:bodyPr/>
            <a:lstStyle/>
            <a:p>
              <a:endParaRPr/>
            </a:p>
          </p:txBody>
        </p:sp>
        <p:sp>
          <p:nvSpPr>
            <p:cNvPr id="56" name="rc56"/>
            <p:cNvSpPr/>
            <p:nvPr/>
          </p:nvSpPr>
          <p:spPr>
            <a:xfrm>
              <a:off x="5129313" y="3424346"/>
              <a:ext cx="215906" cy="1511050"/>
            </a:xfrm>
            <a:prstGeom prst="rect">
              <a:avLst/>
            </a:prstGeom>
            <a:solidFill>
              <a:srgbClr val="0058AB">
                <a:alpha val="100000"/>
              </a:srgbClr>
            </a:solidFill>
          </p:spPr>
          <p:txBody>
            <a:bodyPr/>
            <a:lstStyle/>
            <a:p>
              <a:endParaRPr/>
            </a:p>
          </p:txBody>
        </p:sp>
        <p:sp>
          <p:nvSpPr>
            <p:cNvPr id="57" name="rc57"/>
            <p:cNvSpPr/>
            <p:nvPr/>
          </p:nvSpPr>
          <p:spPr>
            <a:xfrm>
              <a:off x="5369210" y="3426670"/>
              <a:ext cx="215906" cy="1508726"/>
            </a:xfrm>
            <a:prstGeom prst="rect">
              <a:avLst/>
            </a:prstGeom>
            <a:solidFill>
              <a:srgbClr val="0058AB">
                <a:alpha val="100000"/>
              </a:srgbClr>
            </a:solidFill>
          </p:spPr>
          <p:txBody>
            <a:bodyPr/>
            <a:lstStyle/>
            <a:p>
              <a:endParaRPr/>
            </a:p>
          </p:txBody>
        </p:sp>
        <p:sp>
          <p:nvSpPr>
            <p:cNvPr id="58" name="rc58"/>
            <p:cNvSpPr/>
            <p:nvPr/>
          </p:nvSpPr>
          <p:spPr>
            <a:xfrm>
              <a:off x="5609106" y="3454385"/>
              <a:ext cx="215906" cy="1481011"/>
            </a:xfrm>
            <a:prstGeom prst="rect">
              <a:avLst/>
            </a:prstGeom>
            <a:solidFill>
              <a:srgbClr val="0058AB">
                <a:alpha val="100000"/>
              </a:srgbClr>
            </a:solidFill>
          </p:spPr>
          <p:txBody>
            <a:bodyPr/>
            <a:lstStyle/>
            <a:p>
              <a:endParaRPr/>
            </a:p>
          </p:txBody>
        </p:sp>
        <p:sp>
          <p:nvSpPr>
            <p:cNvPr id="59" name="rc59"/>
            <p:cNvSpPr/>
            <p:nvPr/>
          </p:nvSpPr>
          <p:spPr>
            <a:xfrm>
              <a:off x="5849003" y="3485861"/>
              <a:ext cx="215906" cy="1449535"/>
            </a:xfrm>
            <a:prstGeom prst="rect">
              <a:avLst/>
            </a:prstGeom>
            <a:solidFill>
              <a:srgbClr val="0058AB">
                <a:alpha val="100000"/>
              </a:srgbClr>
            </a:solidFill>
          </p:spPr>
          <p:txBody>
            <a:bodyPr/>
            <a:lstStyle/>
            <a:p>
              <a:endParaRPr/>
            </a:p>
          </p:txBody>
        </p:sp>
        <p:sp>
          <p:nvSpPr>
            <p:cNvPr id="60" name="rc60"/>
            <p:cNvSpPr/>
            <p:nvPr/>
          </p:nvSpPr>
          <p:spPr>
            <a:xfrm>
              <a:off x="6088899" y="3517126"/>
              <a:ext cx="215906" cy="1418270"/>
            </a:xfrm>
            <a:prstGeom prst="rect">
              <a:avLst/>
            </a:prstGeom>
            <a:solidFill>
              <a:srgbClr val="0058AB">
                <a:alpha val="100000"/>
              </a:srgbClr>
            </a:solidFill>
          </p:spPr>
          <p:txBody>
            <a:bodyPr/>
            <a:lstStyle/>
            <a:p>
              <a:endParaRPr/>
            </a:p>
          </p:txBody>
        </p:sp>
        <p:sp>
          <p:nvSpPr>
            <p:cNvPr id="61" name="rc61"/>
            <p:cNvSpPr/>
            <p:nvPr/>
          </p:nvSpPr>
          <p:spPr>
            <a:xfrm>
              <a:off x="6328796" y="3495663"/>
              <a:ext cx="215906" cy="1439733"/>
            </a:xfrm>
            <a:prstGeom prst="rect">
              <a:avLst/>
            </a:prstGeom>
            <a:solidFill>
              <a:srgbClr val="0058AB">
                <a:alpha val="100000"/>
              </a:srgbClr>
            </a:solidFill>
          </p:spPr>
          <p:txBody>
            <a:bodyPr/>
            <a:lstStyle/>
            <a:p>
              <a:endParaRPr/>
            </a:p>
          </p:txBody>
        </p:sp>
        <p:sp>
          <p:nvSpPr>
            <p:cNvPr id="62" name="rc62"/>
            <p:cNvSpPr/>
            <p:nvPr/>
          </p:nvSpPr>
          <p:spPr>
            <a:xfrm>
              <a:off x="6568692" y="3477538"/>
              <a:ext cx="215906" cy="1457858"/>
            </a:xfrm>
            <a:prstGeom prst="rect">
              <a:avLst/>
            </a:prstGeom>
            <a:solidFill>
              <a:srgbClr val="0058AB">
                <a:alpha val="100000"/>
              </a:srgbClr>
            </a:solidFill>
          </p:spPr>
          <p:txBody>
            <a:bodyPr/>
            <a:lstStyle/>
            <a:p>
              <a:endParaRPr/>
            </a:p>
          </p:txBody>
        </p:sp>
        <p:sp>
          <p:nvSpPr>
            <p:cNvPr id="63" name="rc63"/>
            <p:cNvSpPr/>
            <p:nvPr/>
          </p:nvSpPr>
          <p:spPr>
            <a:xfrm>
              <a:off x="6808589" y="3461230"/>
              <a:ext cx="215906" cy="1474166"/>
            </a:xfrm>
            <a:prstGeom prst="rect">
              <a:avLst/>
            </a:prstGeom>
            <a:solidFill>
              <a:srgbClr val="0058AB">
                <a:alpha val="100000"/>
              </a:srgbClr>
            </a:solidFill>
          </p:spPr>
          <p:txBody>
            <a:bodyPr/>
            <a:lstStyle/>
            <a:p>
              <a:endParaRPr/>
            </a:p>
          </p:txBody>
        </p:sp>
        <p:sp>
          <p:nvSpPr>
            <p:cNvPr id="64" name="rc64"/>
            <p:cNvSpPr/>
            <p:nvPr/>
          </p:nvSpPr>
          <p:spPr>
            <a:xfrm>
              <a:off x="7048485" y="3444330"/>
              <a:ext cx="215906" cy="1491066"/>
            </a:xfrm>
            <a:prstGeom prst="rect">
              <a:avLst/>
            </a:prstGeom>
            <a:solidFill>
              <a:srgbClr val="0058AB">
                <a:alpha val="100000"/>
              </a:srgbClr>
            </a:solidFill>
          </p:spPr>
          <p:txBody>
            <a:bodyPr/>
            <a:lstStyle/>
            <a:p>
              <a:endParaRPr/>
            </a:p>
          </p:txBody>
        </p:sp>
        <p:sp>
          <p:nvSpPr>
            <p:cNvPr id="65" name="rc65"/>
            <p:cNvSpPr/>
            <p:nvPr/>
          </p:nvSpPr>
          <p:spPr>
            <a:xfrm>
              <a:off x="7288381" y="3435880"/>
              <a:ext cx="215906" cy="1499516"/>
            </a:xfrm>
            <a:prstGeom prst="rect">
              <a:avLst/>
            </a:prstGeom>
            <a:solidFill>
              <a:srgbClr val="0058AB">
                <a:alpha val="100000"/>
              </a:srgbClr>
            </a:solidFill>
          </p:spPr>
          <p:txBody>
            <a:bodyPr/>
            <a:lstStyle/>
            <a:p>
              <a:endParaRPr/>
            </a:p>
          </p:txBody>
        </p:sp>
        <p:sp>
          <p:nvSpPr>
            <p:cNvPr id="66" name="rc66"/>
            <p:cNvSpPr/>
            <p:nvPr/>
          </p:nvSpPr>
          <p:spPr>
            <a:xfrm>
              <a:off x="8487864" y="4210650"/>
              <a:ext cx="215906" cy="724746"/>
            </a:xfrm>
            <a:prstGeom prst="rect">
              <a:avLst/>
            </a:prstGeom>
            <a:solidFill>
              <a:srgbClr val="69DBFF">
                <a:alpha val="100000"/>
              </a:srgbClr>
            </a:solidFill>
          </p:spPr>
          <p:txBody>
            <a:bodyPr/>
            <a:lstStyle/>
            <a:p>
              <a:endParaRPr/>
            </a:p>
          </p:txBody>
        </p:sp>
        <p:sp>
          <p:nvSpPr>
            <p:cNvPr id="67" name="pl67"/>
            <p:cNvSpPr/>
            <p:nvPr/>
          </p:nvSpPr>
          <p:spPr>
            <a:xfrm>
              <a:off x="6196853" y="3485861"/>
              <a:ext cx="2398964" cy="724767"/>
            </a:xfrm>
            <a:custGeom>
              <a:avLst/>
              <a:gdLst/>
              <a:ahLst/>
              <a:cxnLst/>
              <a:rect l="0" t="0" r="0" b="0"/>
              <a:pathLst>
                <a:path w="2398964" h="724767">
                  <a:moveTo>
                    <a:pt x="0" y="0"/>
                  </a:moveTo>
                  <a:lnTo>
                    <a:pt x="239896" y="72476"/>
                  </a:lnTo>
                  <a:lnTo>
                    <a:pt x="479792" y="144953"/>
                  </a:lnTo>
                  <a:lnTo>
                    <a:pt x="719689" y="217430"/>
                  </a:lnTo>
                  <a:lnTo>
                    <a:pt x="959585" y="289907"/>
                  </a:lnTo>
                  <a:lnTo>
                    <a:pt x="1199482" y="362383"/>
                  </a:lnTo>
                  <a:lnTo>
                    <a:pt x="1439378" y="434860"/>
                  </a:lnTo>
                  <a:lnTo>
                    <a:pt x="1679275" y="507337"/>
                  </a:lnTo>
                  <a:lnTo>
                    <a:pt x="1919171" y="579814"/>
                  </a:lnTo>
                  <a:lnTo>
                    <a:pt x="2159067" y="652290"/>
                  </a:lnTo>
                  <a:lnTo>
                    <a:pt x="2398964" y="724767"/>
                  </a:lnTo>
                </a:path>
              </a:pathLst>
            </a:custGeom>
            <a:ln w="13550" cap="flat">
              <a:solidFill>
                <a:srgbClr val="000000">
                  <a:alpha val="100000"/>
                </a:srgbClr>
              </a:solidFill>
              <a:prstDash val="solid"/>
              <a:round/>
            </a:ln>
          </p:spPr>
          <p:txBody>
            <a:bodyPr/>
            <a:lstStyle/>
            <a:p>
              <a:endParaRPr/>
            </a:p>
          </p:txBody>
        </p:sp>
        <p:sp>
          <p:nvSpPr>
            <p:cNvPr id="68" name="pt68"/>
            <p:cNvSpPr/>
            <p:nvPr/>
          </p:nvSpPr>
          <p:spPr>
            <a:xfrm>
              <a:off x="6172027" y="34610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6411923" y="35335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6651820" y="36059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6891716" y="36784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131612" y="37509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371509" y="38234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7611405" y="38958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7851302" y="39683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8091198" y="40408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pt77"/>
            <p:cNvSpPr/>
            <p:nvPr/>
          </p:nvSpPr>
          <p:spPr>
            <a:xfrm>
              <a:off x="8331095" y="41133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8" name="pt78"/>
            <p:cNvSpPr/>
            <p:nvPr/>
          </p:nvSpPr>
          <p:spPr>
            <a:xfrm>
              <a:off x="8570991" y="41858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9" name="tx79"/>
            <p:cNvSpPr/>
            <p:nvPr/>
          </p:nvSpPr>
          <p:spPr>
            <a:xfrm>
              <a:off x="794132" y="4892758"/>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32979"/>
              <a:ext cx="349597"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3187991"/>
              <a:ext cx="349597"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a:t>
              </a:r>
            </a:p>
          </p:txBody>
        </p:sp>
        <p:sp>
          <p:nvSpPr>
            <p:cNvPr id="82" name="tx82"/>
            <p:cNvSpPr/>
            <p:nvPr/>
          </p:nvSpPr>
          <p:spPr>
            <a:xfrm>
              <a:off x="508103" y="2343002"/>
              <a:ext cx="349597"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60,000</a:t>
              </a:r>
            </a:p>
          </p:txBody>
        </p:sp>
        <p:sp>
          <p:nvSpPr>
            <p:cNvPr id="83" name="tx83"/>
            <p:cNvSpPr/>
            <p:nvPr/>
          </p:nvSpPr>
          <p:spPr>
            <a:xfrm rot="-5400000">
              <a:off x="1278033"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33001" y="3292029"/>
              <a:ext cx="125041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2" name="rc112"/>
            <p:cNvSpPr/>
            <p:nvPr/>
          </p:nvSpPr>
          <p:spPr>
            <a:xfrm>
              <a:off x="3661384" y="5779301"/>
              <a:ext cx="201456" cy="201456"/>
            </a:xfrm>
            <a:prstGeom prst="rect">
              <a:avLst/>
            </a:prstGeom>
            <a:solidFill>
              <a:srgbClr val="0058AB">
                <a:alpha val="100000"/>
              </a:srgbClr>
            </a:solidFill>
          </p:spPr>
          <p:txBody>
            <a:bodyPr/>
            <a:lstStyle/>
            <a:p>
              <a:endParaRPr/>
            </a:p>
          </p:txBody>
        </p:sp>
        <p:sp>
          <p:nvSpPr>
            <p:cNvPr id="113" name="rc113"/>
            <p:cNvSpPr/>
            <p:nvPr/>
          </p:nvSpPr>
          <p:spPr>
            <a:xfrm>
              <a:off x="4563470" y="5779301"/>
              <a:ext cx="201456" cy="201456"/>
            </a:xfrm>
            <a:prstGeom prst="rect">
              <a:avLst/>
            </a:prstGeom>
            <a:solidFill>
              <a:srgbClr val="69DBFF">
                <a:alpha val="100000"/>
              </a:srgbClr>
            </a:solidFill>
          </p:spPr>
          <p:txBody>
            <a:bodyPr/>
            <a:lstStyle/>
            <a:p>
              <a:endParaRPr/>
            </a:p>
          </p:txBody>
        </p:sp>
        <p:sp>
          <p:nvSpPr>
            <p:cNvPr id="114" name="tx114"/>
            <p:cNvSpPr/>
            <p:nvPr/>
          </p:nvSpPr>
          <p:spPr>
            <a:xfrm>
              <a:off x="3941429" y="5828392"/>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800220"/>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069863" y="1330710"/>
              <a:ext cx="785501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Burkina Faso</a:t>
              </a:r>
            </a:p>
          </p:txBody>
        </p:sp>
        <p:sp>
          <p:nvSpPr>
            <p:cNvPr id="117" name="tx117"/>
            <p:cNvSpPr/>
            <p:nvPr/>
          </p:nvSpPr>
          <p:spPr>
            <a:xfrm>
              <a:off x="4775852" y="6111691"/>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8" name="tx118"/>
            <p:cNvSpPr/>
            <p:nvPr/>
          </p:nvSpPr>
          <p:spPr>
            <a:xfrm>
              <a:off x="418195" y="6224752"/>
              <a:ext cx="8656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9" name="tx119"/>
            <p:cNvSpPr/>
            <p:nvPr/>
          </p:nvSpPr>
          <p:spPr>
            <a:xfrm>
              <a:off x="635548" y="6345453"/>
              <a:ext cx="84388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20" name="tx120"/>
            <p:cNvSpPr/>
            <p:nvPr/>
          </p:nvSpPr>
          <p:spPr>
            <a:xfrm>
              <a:off x="8108680" y="6489292"/>
              <a:ext cx="96573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1" name="tx121"/>
            <p:cNvSpPr/>
            <p:nvPr/>
          </p:nvSpPr>
          <p:spPr>
            <a:xfrm>
              <a:off x="1853448" y="6586855"/>
              <a:ext cx="72209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supérieur d'environ 38 % au nombre annuel prévu pour atteindre l'objectif, sur la base d'une trajectoire de baisse linéaire.</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nombre d'enfants n'ayant reçu aucune dose dépassait de 38 % l'objectif annuel fixé par l'IA2030, ce qui compromettait sérieusement la réalisation de l'objectif de 2030 en l'absence de mesures accélérées.</a:t>
            </a:r>
          </a:p>
        </p:txBody>
      </p:sp>
      <p:grpSp>
        <p:nvGrpSpPr>
          <p:cNvPr id="124" name="Group 123"/>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6"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933018"/>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3183012"/>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2433006"/>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430802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89913" y="355801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9913" y="280800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205800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52654"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78557"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10446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30365"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91088"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56269"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21450"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663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5181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6992"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8217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333322" y="3507465"/>
              <a:ext cx="238662" cy="800556"/>
            </a:xfrm>
            <a:prstGeom prst="rect">
              <a:avLst/>
            </a:prstGeom>
            <a:solidFill>
              <a:srgbClr val="80BD41">
                <a:alpha val="100000"/>
              </a:srgbClr>
            </a:solidFill>
          </p:spPr>
          <p:txBody>
            <a:bodyPr/>
            <a:lstStyle/>
            <a:p>
              <a:endParaRPr/>
            </a:p>
          </p:txBody>
        </p:sp>
        <p:sp>
          <p:nvSpPr>
            <p:cNvPr id="24" name="rc24"/>
            <p:cNvSpPr/>
            <p:nvPr/>
          </p:nvSpPr>
          <p:spPr>
            <a:xfrm>
              <a:off x="1333322" y="3366183"/>
              <a:ext cx="238662" cy="141282"/>
            </a:xfrm>
            <a:prstGeom prst="rect">
              <a:avLst/>
            </a:prstGeom>
            <a:solidFill>
              <a:srgbClr val="1CABE2">
                <a:alpha val="100000"/>
              </a:srgbClr>
            </a:solidFill>
          </p:spPr>
          <p:txBody>
            <a:bodyPr/>
            <a:lstStyle/>
            <a:p>
              <a:endParaRPr/>
            </a:p>
          </p:txBody>
        </p:sp>
        <p:sp>
          <p:nvSpPr>
            <p:cNvPr id="25" name="rc25"/>
            <p:cNvSpPr/>
            <p:nvPr/>
          </p:nvSpPr>
          <p:spPr>
            <a:xfrm>
              <a:off x="1598503" y="3468352"/>
              <a:ext cx="238662" cy="839669"/>
            </a:xfrm>
            <a:prstGeom prst="rect">
              <a:avLst/>
            </a:prstGeom>
            <a:solidFill>
              <a:srgbClr val="80BD41">
                <a:alpha val="100000"/>
              </a:srgbClr>
            </a:solidFill>
          </p:spPr>
          <p:txBody>
            <a:bodyPr/>
            <a:lstStyle/>
            <a:p>
              <a:endParaRPr/>
            </a:p>
          </p:txBody>
        </p:sp>
        <p:sp>
          <p:nvSpPr>
            <p:cNvPr id="26" name="rc26"/>
            <p:cNvSpPr/>
            <p:nvPr/>
          </p:nvSpPr>
          <p:spPr>
            <a:xfrm>
              <a:off x="1598503" y="3342876"/>
              <a:ext cx="238662" cy="125475"/>
            </a:xfrm>
            <a:prstGeom prst="rect">
              <a:avLst/>
            </a:prstGeom>
            <a:solidFill>
              <a:srgbClr val="1CABE2">
                <a:alpha val="100000"/>
              </a:srgbClr>
            </a:solidFill>
          </p:spPr>
          <p:txBody>
            <a:bodyPr/>
            <a:lstStyle/>
            <a:p>
              <a:endParaRPr/>
            </a:p>
          </p:txBody>
        </p:sp>
        <p:sp>
          <p:nvSpPr>
            <p:cNvPr id="27" name="rc27"/>
            <p:cNvSpPr/>
            <p:nvPr/>
          </p:nvSpPr>
          <p:spPr>
            <a:xfrm>
              <a:off x="1863684" y="3429521"/>
              <a:ext cx="238662" cy="878500"/>
            </a:xfrm>
            <a:prstGeom prst="rect">
              <a:avLst/>
            </a:prstGeom>
            <a:solidFill>
              <a:srgbClr val="80BD41">
                <a:alpha val="100000"/>
              </a:srgbClr>
            </a:solidFill>
          </p:spPr>
          <p:txBody>
            <a:bodyPr/>
            <a:lstStyle/>
            <a:p>
              <a:endParaRPr/>
            </a:p>
          </p:txBody>
        </p:sp>
        <p:sp>
          <p:nvSpPr>
            <p:cNvPr id="28" name="rc28"/>
            <p:cNvSpPr/>
            <p:nvPr/>
          </p:nvSpPr>
          <p:spPr>
            <a:xfrm>
              <a:off x="1863684" y="3320938"/>
              <a:ext cx="238662" cy="108582"/>
            </a:xfrm>
            <a:prstGeom prst="rect">
              <a:avLst/>
            </a:prstGeom>
            <a:solidFill>
              <a:srgbClr val="1CABE2">
                <a:alpha val="100000"/>
              </a:srgbClr>
            </a:solidFill>
          </p:spPr>
          <p:txBody>
            <a:bodyPr/>
            <a:lstStyle/>
            <a:p>
              <a:endParaRPr/>
            </a:p>
          </p:txBody>
        </p:sp>
        <p:sp>
          <p:nvSpPr>
            <p:cNvPr id="29" name="rc29"/>
            <p:cNvSpPr/>
            <p:nvPr/>
          </p:nvSpPr>
          <p:spPr>
            <a:xfrm>
              <a:off x="2128865" y="3390445"/>
              <a:ext cx="238662" cy="917575"/>
            </a:xfrm>
            <a:prstGeom prst="rect">
              <a:avLst/>
            </a:prstGeom>
            <a:solidFill>
              <a:srgbClr val="80BD41">
                <a:alpha val="100000"/>
              </a:srgbClr>
            </a:solidFill>
          </p:spPr>
          <p:txBody>
            <a:bodyPr/>
            <a:lstStyle/>
            <a:p>
              <a:endParaRPr/>
            </a:p>
          </p:txBody>
        </p:sp>
        <p:sp>
          <p:nvSpPr>
            <p:cNvPr id="30" name="rc30"/>
            <p:cNvSpPr/>
            <p:nvPr/>
          </p:nvSpPr>
          <p:spPr>
            <a:xfrm>
              <a:off x="2128865" y="3288482"/>
              <a:ext cx="238662" cy="101963"/>
            </a:xfrm>
            <a:prstGeom prst="rect">
              <a:avLst/>
            </a:prstGeom>
            <a:solidFill>
              <a:srgbClr val="1CABE2">
                <a:alpha val="100000"/>
              </a:srgbClr>
            </a:solidFill>
          </p:spPr>
          <p:txBody>
            <a:bodyPr/>
            <a:lstStyle/>
            <a:p>
              <a:endParaRPr/>
            </a:p>
          </p:txBody>
        </p:sp>
        <p:sp>
          <p:nvSpPr>
            <p:cNvPr id="31" name="rc31"/>
            <p:cNvSpPr/>
            <p:nvPr/>
          </p:nvSpPr>
          <p:spPr>
            <a:xfrm>
              <a:off x="2394045" y="3367833"/>
              <a:ext cx="238662" cy="940188"/>
            </a:xfrm>
            <a:prstGeom prst="rect">
              <a:avLst/>
            </a:prstGeom>
            <a:solidFill>
              <a:srgbClr val="80BD41">
                <a:alpha val="100000"/>
              </a:srgbClr>
            </a:solidFill>
          </p:spPr>
          <p:txBody>
            <a:bodyPr/>
            <a:lstStyle/>
            <a:p>
              <a:endParaRPr/>
            </a:p>
          </p:txBody>
        </p:sp>
        <p:sp>
          <p:nvSpPr>
            <p:cNvPr id="32" name="rc32"/>
            <p:cNvSpPr/>
            <p:nvPr/>
          </p:nvSpPr>
          <p:spPr>
            <a:xfrm>
              <a:off x="2394045" y="3263357"/>
              <a:ext cx="238662" cy="104475"/>
            </a:xfrm>
            <a:prstGeom prst="rect">
              <a:avLst/>
            </a:prstGeom>
            <a:solidFill>
              <a:srgbClr val="1CABE2">
                <a:alpha val="100000"/>
              </a:srgbClr>
            </a:solidFill>
          </p:spPr>
          <p:txBody>
            <a:bodyPr/>
            <a:lstStyle/>
            <a:p>
              <a:endParaRPr/>
            </a:p>
          </p:txBody>
        </p:sp>
        <p:sp>
          <p:nvSpPr>
            <p:cNvPr id="33" name="rc33"/>
            <p:cNvSpPr/>
            <p:nvPr/>
          </p:nvSpPr>
          <p:spPr>
            <a:xfrm>
              <a:off x="2659226" y="3327201"/>
              <a:ext cx="238662" cy="980820"/>
            </a:xfrm>
            <a:prstGeom prst="rect">
              <a:avLst/>
            </a:prstGeom>
            <a:solidFill>
              <a:srgbClr val="80BD41">
                <a:alpha val="100000"/>
              </a:srgbClr>
            </a:solidFill>
          </p:spPr>
          <p:txBody>
            <a:bodyPr/>
            <a:lstStyle/>
            <a:p>
              <a:endParaRPr/>
            </a:p>
          </p:txBody>
        </p:sp>
        <p:sp>
          <p:nvSpPr>
            <p:cNvPr id="34" name="rc34"/>
            <p:cNvSpPr/>
            <p:nvPr/>
          </p:nvSpPr>
          <p:spPr>
            <a:xfrm>
              <a:off x="2659226" y="3230188"/>
              <a:ext cx="238662" cy="97013"/>
            </a:xfrm>
            <a:prstGeom prst="rect">
              <a:avLst/>
            </a:prstGeom>
            <a:solidFill>
              <a:srgbClr val="1CABE2">
                <a:alpha val="100000"/>
              </a:srgbClr>
            </a:solidFill>
          </p:spPr>
          <p:txBody>
            <a:bodyPr/>
            <a:lstStyle/>
            <a:p>
              <a:endParaRPr/>
            </a:p>
          </p:txBody>
        </p:sp>
        <p:sp>
          <p:nvSpPr>
            <p:cNvPr id="35" name="rc35"/>
            <p:cNvSpPr/>
            <p:nvPr/>
          </p:nvSpPr>
          <p:spPr>
            <a:xfrm>
              <a:off x="2924407" y="3287376"/>
              <a:ext cx="238662" cy="1020645"/>
            </a:xfrm>
            <a:prstGeom prst="rect">
              <a:avLst/>
            </a:prstGeom>
            <a:solidFill>
              <a:srgbClr val="80BD41">
                <a:alpha val="100000"/>
              </a:srgbClr>
            </a:solidFill>
          </p:spPr>
          <p:txBody>
            <a:bodyPr/>
            <a:lstStyle/>
            <a:p>
              <a:endParaRPr/>
            </a:p>
          </p:txBody>
        </p:sp>
        <p:sp>
          <p:nvSpPr>
            <p:cNvPr id="36" name="rc36"/>
            <p:cNvSpPr/>
            <p:nvPr/>
          </p:nvSpPr>
          <p:spPr>
            <a:xfrm>
              <a:off x="2924407" y="3186425"/>
              <a:ext cx="238662" cy="100950"/>
            </a:xfrm>
            <a:prstGeom prst="rect">
              <a:avLst/>
            </a:prstGeom>
            <a:solidFill>
              <a:srgbClr val="1CABE2">
                <a:alpha val="100000"/>
              </a:srgbClr>
            </a:solidFill>
          </p:spPr>
          <p:txBody>
            <a:bodyPr/>
            <a:lstStyle/>
            <a:p>
              <a:endParaRPr/>
            </a:p>
          </p:txBody>
        </p:sp>
        <p:sp>
          <p:nvSpPr>
            <p:cNvPr id="37" name="rc37"/>
            <p:cNvSpPr/>
            <p:nvPr/>
          </p:nvSpPr>
          <p:spPr>
            <a:xfrm>
              <a:off x="3189588" y="3247475"/>
              <a:ext cx="238662" cy="1060545"/>
            </a:xfrm>
            <a:prstGeom prst="rect">
              <a:avLst/>
            </a:prstGeom>
            <a:solidFill>
              <a:srgbClr val="80BD41">
                <a:alpha val="100000"/>
              </a:srgbClr>
            </a:solidFill>
          </p:spPr>
          <p:txBody>
            <a:bodyPr/>
            <a:lstStyle/>
            <a:p>
              <a:endParaRPr/>
            </a:p>
          </p:txBody>
        </p:sp>
        <p:sp>
          <p:nvSpPr>
            <p:cNvPr id="38" name="rc38"/>
            <p:cNvSpPr/>
            <p:nvPr/>
          </p:nvSpPr>
          <p:spPr>
            <a:xfrm>
              <a:off x="3189588" y="3155262"/>
              <a:ext cx="238662" cy="92213"/>
            </a:xfrm>
            <a:prstGeom prst="rect">
              <a:avLst/>
            </a:prstGeom>
            <a:solidFill>
              <a:srgbClr val="1CABE2">
                <a:alpha val="100000"/>
              </a:srgbClr>
            </a:solidFill>
          </p:spPr>
          <p:txBody>
            <a:bodyPr/>
            <a:lstStyle/>
            <a:p>
              <a:endParaRPr/>
            </a:p>
          </p:txBody>
        </p:sp>
        <p:sp>
          <p:nvSpPr>
            <p:cNvPr id="39" name="rc39"/>
            <p:cNvSpPr/>
            <p:nvPr/>
          </p:nvSpPr>
          <p:spPr>
            <a:xfrm>
              <a:off x="3454768" y="3208925"/>
              <a:ext cx="238662" cy="1099096"/>
            </a:xfrm>
            <a:prstGeom prst="rect">
              <a:avLst/>
            </a:prstGeom>
            <a:solidFill>
              <a:srgbClr val="80BD41">
                <a:alpha val="100000"/>
              </a:srgbClr>
            </a:solidFill>
          </p:spPr>
          <p:txBody>
            <a:bodyPr/>
            <a:lstStyle/>
            <a:p>
              <a:endParaRPr/>
            </a:p>
          </p:txBody>
        </p:sp>
        <p:sp>
          <p:nvSpPr>
            <p:cNvPr id="40" name="rc40"/>
            <p:cNvSpPr/>
            <p:nvPr/>
          </p:nvSpPr>
          <p:spPr>
            <a:xfrm>
              <a:off x="3454768" y="3126199"/>
              <a:ext cx="238662" cy="82725"/>
            </a:xfrm>
            <a:prstGeom prst="rect">
              <a:avLst/>
            </a:prstGeom>
            <a:solidFill>
              <a:srgbClr val="1CABE2">
                <a:alpha val="100000"/>
              </a:srgbClr>
            </a:solidFill>
          </p:spPr>
          <p:txBody>
            <a:bodyPr/>
            <a:lstStyle/>
            <a:p>
              <a:endParaRPr/>
            </a:p>
          </p:txBody>
        </p:sp>
        <p:sp>
          <p:nvSpPr>
            <p:cNvPr id="41" name="rc41"/>
            <p:cNvSpPr/>
            <p:nvPr/>
          </p:nvSpPr>
          <p:spPr>
            <a:xfrm>
              <a:off x="3719949" y="3185337"/>
              <a:ext cx="238662" cy="1122683"/>
            </a:xfrm>
            <a:prstGeom prst="rect">
              <a:avLst/>
            </a:prstGeom>
            <a:solidFill>
              <a:srgbClr val="80BD41">
                <a:alpha val="100000"/>
              </a:srgbClr>
            </a:solidFill>
          </p:spPr>
          <p:txBody>
            <a:bodyPr/>
            <a:lstStyle/>
            <a:p>
              <a:endParaRPr/>
            </a:p>
          </p:txBody>
        </p:sp>
        <p:sp>
          <p:nvSpPr>
            <p:cNvPr id="42" name="rc42"/>
            <p:cNvSpPr/>
            <p:nvPr/>
          </p:nvSpPr>
          <p:spPr>
            <a:xfrm>
              <a:off x="3719949" y="3100830"/>
              <a:ext cx="238662" cy="84506"/>
            </a:xfrm>
            <a:prstGeom prst="rect">
              <a:avLst/>
            </a:prstGeom>
            <a:solidFill>
              <a:srgbClr val="1CABE2">
                <a:alpha val="100000"/>
              </a:srgbClr>
            </a:solidFill>
          </p:spPr>
          <p:txBody>
            <a:bodyPr/>
            <a:lstStyle/>
            <a:p>
              <a:endParaRPr/>
            </a:p>
          </p:txBody>
        </p:sp>
        <p:sp>
          <p:nvSpPr>
            <p:cNvPr id="43" name="rc43"/>
            <p:cNvSpPr/>
            <p:nvPr/>
          </p:nvSpPr>
          <p:spPr>
            <a:xfrm>
              <a:off x="3985130" y="3158675"/>
              <a:ext cx="238662" cy="1149346"/>
            </a:xfrm>
            <a:prstGeom prst="rect">
              <a:avLst/>
            </a:prstGeom>
            <a:solidFill>
              <a:srgbClr val="80BD41">
                <a:alpha val="100000"/>
              </a:srgbClr>
            </a:solidFill>
          </p:spPr>
          <p:txBody>
            <a:bodyPr/>
            <a:lstStyle/>
            <a:p>
              <a:endParaRPr/>
            </a:p>
          </p:txBody>
        </p:sp>
        <p:sp>
          <p:nvSpPr>
            <p:cNvPr id="44" name="rc44"/>
            <p:cNvSpPr/>
            <p:nvPr/>
          </p:nvSpPr>
          <p:spPr>
            <a:xfrm>
              <a:off x="3985130" y="3072161"/>
              <a:ext cx="238662" cy="86513"/>
            </a:xfrm>
            <a:prstGeom prst="rect">
              <a:avLst/>
            </a:prstGeom>
            <a:solidFill>
              <a:srgbClr val="1CABE2">
                <a:alpha val="100000"/>
              </a:srgbClr>
            </a:solidFill>
          </p:spPr>
          <p:txBody>
            <a:bodyPr/>
            <a:lstStyle/>
            <a:p>
              <a:endParaRPr/>
            </a:p>
          </p:txBody>
        </p:sp>
        <p:sp>
          <p:nvSpPr>
            <p:cNvPr id="45" name="rc45"/>
            <p:cNvSpPr/>
            <p:nvPr/>
          </p:nvSpPr>
          <p:spPr>
            <a:xfrm>
              <a:off x="4250311" y="3134562"/>
              <a:ext cx="238662" cy="1173459"/>
            </a:xfrm>
            <a:prstGeom prst="rect">
              <a:avLst/>
            </a:prstGeom>
            <a:solidFill>
              <a:srgbClr val="80BD41">
                <a:alpha val="100000"/>
              </a:srgbClr>
            </a:solidFill>
          </p:spPr>
          <p:txBody>
            <a:bodyPr/>
            <a:lstStyle/>
            <a:p>
              <a:endParaRPr/>
            </a:p>
          </p:txBody>
        </p:sp>
        <p:sp>
          <p:nvSpPr>
            <p:cNvPr id="46" name="rc46"/>
            <p:cNvSpPr/>
            <p:nvPr/>
          </p:nvSpPr>
          <p:spPr>
            <a:xfrm>
              <a:off x="4250311" y="3046230"/>
              <a:ext cx="238662" cy="88331"/>
            </a:xfrm>
            <a:prstGeom prst="rect">
              <a:avLst/>
            </a:prstGeom>
            <a:solidFill>
              <a:srgbClr val="1CABE2">
                <a:alpha val="100000"/>
              </a:srgbClr>
            </a:solidFill>
          </p:spPr>
          <p:txBody>
            <a:bodyPr/>
            <a:lstStyle/>
            <a:p>
              <a:endParaRPr/>
            </a:p>
          </p:txBody>
        </p:sp>
        <p:sp>
          <p:nvSpPr>
            <p:cNvPr id="47" name="rc47"/>
            <p:cNvSpPr/>
            <p:nvPr/>
          </p:nvSpPr>
          <p:spPr>
            <a:xfrm>
              <a:off x="4515492" y="3097755"/>
              <a:ext cx="238662" cy="1210265"/>
            </a:xfrm>
            <a:prstGeom prst="rect">
              <a:avLst/>
            </a:prstGeom>
            <a:solidFill>
              <a:srgbClr val="80BD41">
                <a:alpha val="100000"/>
              </a:srgbClr>
            </a:solidFill>
          </p:spPr>
          <p:txBody>
            <a:bodyPr/>
            <a:lstStyle/>
            <a:p>
              <a:endParaRPr/>
            </a:p>
          </p:txBody>
        </p:sp>
        <p:sp>
          <p:nvSpPr>
            <p:cNvPr id="48" name="rc48"/>
            <p:cNvSpPr/>
            <p:nvPr/>
          </p:nvSpPr>
          <p:spPr>
            <a:xfrm>
              <a:off x="4515492" y="3020505"/>
              <a:ext cx="238662" cy="77250"/>
            </a:xfrm>
            <a:prstGeom prst="rect">
              <a:avLst/>
            </a:prstGeom>
            <a:solidFill>
              <a:srgbClr val="1CABE2">
                <a:alpha val="100000"/>
              </a:srgbClr>
            </a:solidFill>
          </p:spPr>
          <p:txBody>
            <a:bodyPr/>
            <a:lstStyle/>
            <a:p>
              <a:endParaRPr/>
            </a:p>
          </p:txBody>
        </p:sp>
        <p:sp>
          <p:nvSpPr>
            <p:cNvPr id="49" name="rc49"/>
            <p:cNvSpPr/>
            <p:nvPr/>
          </p:nvSpPr>
          <p:spPr>
            <a:xfrm>
              <a:off x="4780672" y="3076324"/>
              <a:ext cx="238662" cy="1231697"/>
            </a:xfrm>
            <a:prstGeom prst="rect">
              <a:avLst/>
            </a:prstGeom>
            <a:solidFill>
              <a:srgbClr val="80BD41">
                <a:alpha val="100000"/>
              </a:srgbClr>
            </a:solidFill>
          </p:spPr>
          <p:txBody>
            <a:bodyPr/>
            <a:lstStyle/>
            <a:p>
              <a:endParaRPr/>
            </a:p>
          </p:txBody>
        </p:sp>
        <p:sp>
          <p:nvSpPr>
            <p:cNvPr id="50" name="rc50"/>
            <p:cNvSpPr/>
            <p:nvPr/>
          </p:nvSpPr>
          <p:spPr>
            <a:xfrm>
              <a:off x="4780672" y="2997705"/>
              <a:ext cx="238662" cy="78619"/>
            </a:xfrm>
            <a:prstGeom prst="rect">
              <a:avLst/>
            </a:prstGeom>
            <a:solidFill>
              <a:srgbClr val="1CABE2">
                <a:alpha val="100000"/>
              </a:srgbClr>
            </a:solidFill>
          </p:spPr>
          <p:txBody>
            <a:bodyPr/>
            <a:lstStyle/>
            <a:p>
              <a:endParaRPr/>
            </a:p>
          </p:txBody>
        </p:sp>
        <p:sp>
          <p:nvSpPr>
            <p:cNvPr id="51" name="rc51"/>
            <p:cNvSpPr/>
            <p:nvPr/>
          </p:nvSpPr>
          <p:spPr>
            <a:xfrm>
              <a:off x="5045853" y="3049980"/>
              <a:ext cx="238662" cy="1258041"/>
            </a:xfrm>
            <a:prstGeom prst="rect">
              <a:avLst/>
            </a:prstGeom>
            <a:solidFill>
              <a:srgbClr val="80BD41">
                <a:alpha val="100000"/>
              </a:srgbClr>
            </a:solidFill>
          </p:spPr>
          <p:txBody>
            <a:bodyPr/>
            <a:lstStyle/>
            <a:p>
              <a:endParaRPr/>
            </a:p>
          </p:txBody>
        </p:sp>
        <p:sp>
          <p:nvSpPr>
            <p:cNvPr id="52" name="rc52"/>
            <p:cNvSpPr/>
            <p:nvPr/>
          </p:nvSpPr>
          <p:spPr>
            <a:xfrm>
              <a:off x="5045853" y="2983773"/>
              <a:ext cx="238662" cy="66206"/>
            </a:xfrm>
            <a:prstGeom prst="rect">
              <a:avLst/>
            </a:prstGeom>
            <a:solidFill>
              <a:srgbClr val="1CABE2">
                <a:alpha val="100000"/>
              </a:srgbClr>
            </a:solidFill>
          </p:spPr>
          <p:txBody>
            <a:bodyPr/>
            <a:lstStyle/>
            <a:p>
              <a:endParaRPr/>
            </a:p>
          </p:txBody>
        </p:sp>
        <p:sp>
          <p:nvSpPr>
            <p:cNvPr id="53" name="rc53"/>
            <p:cNvSpPr/>
            <p:nvPr/>
          </p:nvSpPr>
          <p:spPr>
            <a:xfrm>
              <a:off x="5311034" y="3036574"/>
              <a:ext cx="238662" cy="1271447"/>
            </a:xfrm>
            <a:prstGeom prst="rect">
              <a:avLst/>
            </a:prstGeom>
            <a:solidFill>
              <a:srgbClr val="80BD41">
                <a:alpha val="100000"/>
              </a:srgbClr>
            </a:solidFill>
          </p:spPr>
          <p:txBody>
            <a:bodyPr/>
            <a:lstStyle/>
            <a:p>
              <a:endParaRPr/>
            </a:p>
          </p:txBody>
        </p:sp>
        <p:sp>
          <p:nvSpPr>
            <p:cNvPr id="54" name="rc54"/>
            <p:cNvSpPr/>
            <p:nvPr/>
          </p:nvSpPr>
          <p:spPr>
            <a:xfrm>
              <a:off x="5311034" y="2969654"/>
              <a:ext cx="238662" cy="66919"/>
            </a:xfrm>
            <a:prstGeom prst="rect">
              <a:avLst/>
            </a:prstGeom>
            <a:solidFill>
              <a:srgbClr val="1CABE2">
                <a:alpha val="100000"/>
              </a:srgbClr>
            </a:solidFill>
          </p:spPr>
          <p:txBody>
            <a:bodyPr/>
            <a:lstStyle/>
            <a:p>
              <a:endParaRPr/>
            </a:p>
          </p:txBody>
        </p:sp>
        <p:sp>
          <p:nvSpPr>
            <p:cNvPr id="55" name="rc55"/>
            <p:cNvSpPr/>
            <p:nvPr/>
          </p:nvSpPr>
          <p:spPr>
            <a:xfrm>
              <a:off x="5576215" y="3033874"/>
              <a:ext cx="238662" cy="1274147"/>
            </a:xfrm>
            <a:prstGeom prst="rect">
              <a:avLst/>
            </a:prstGeom>
            <a:solidFill>
              <a:srgbClr val="80BD41">
                <a:alpha val="100000"/>
              </a:srgbClr>
            </a:solidFill>
          </p:spPr>
          <p:txBody>
            <a:bodyPr/>
            <a:lstStyle/>
            <a:p>
              <a:endParaRPr/>
            </a:p>
          </p:txBody>
        </p:sp>
        <p:sp>
          <p:nvSpPr>
            <p:cNvPr id="56" name="rc56"/>
            <p:cNvSpPr/>
            <p:nvPr/>
          </p:nvSpPr>
          <p:spPr>
            <a:xfrm>
              <a:off x="5576215" y="2966823"/>
              <a:ext cx="238662" cy="67050"/>
            </a:xfrm>
            <a:prstGeom prst="rect">
              <a:avLst/>
            </a:prstGeom>
            <a:solidFill>
              <a:srgbClr val="1CABE2">
                <a:alpha val="100000"/>
              </a:srgbClr>
            </a:solidFill>
          </p:spPr>
          <p:txBody>
            <a:bodyPr/>
            <a:lstStyle/>
            <a:p>
              <a:endParaRPr/>
            </a:p>
          </p:txBody>
        </p:sp>
        <p:sp>
          <p:nvSpPr>
            <p:cNvPr id="57" name="rc57"/>
            <p:cNvSpPr/>
            <p:nvPr/>
          </p:nvSpPr>
          <p:spPr>
            <a:xfrm>
              <a:off x="5841395" y="3035842"/>
              <a:ext cx="238662" cy="1272178"/>
            </a:xfrm>
            <a:prstGeom prst="rect">
              <a:avLst/>
            </a:prstGeom>
            <a:solidFill>
              <a:srgbClr val="80BD41">
                <a:alpha val="100000"/>
              </a:srgbClr>
            </a:solidFill>
          </p:spPr>
          <p:txBody>
            <a:bodyPr/>
            <a:lstStyle/>
            <a:p>
              <a:endParaRPr/>
            </a:p>
          </p:txBody>
        </p:sp>
        <p:sp>
          <p:nvSpPr>
            <p:cNvPr id="58" name="rc58"/>
            <p:cNvSpPr/>
            <p:nvPr/>
          </p:nvSpPr>
          <p:spPr>
            <a:xfrm>
              <a:off x="5841395" y="2968886"/>
              <a:ext cx="238662" cy="66956"/>
            </a:xfrm>
            <a:prstGeom prst="rect">
              <a:avLst/>
            </a:prstGeom>
            <a:solidFill>
              <a:srgbClr val="1CABE2">
                <a:alpha val="100000"/>
              </a:srgbClr>
            </a:solidFill>
          </p:spPr>
          <p:txBody>
            <a:bodyPr/>
            <a:lstStyle/>
            <a:p>
              <a:endParaRPr/>
            </a:p>
          </p:txBody>
        </p:sp>
        <p:sp>
          <p:nvSpPr>
            <p:cNvPr id="59" name="rc59"/>
            <p:cNvSpPr/>
            <p:nvPr/>
          </p:nvSpPr>
          <p:spPr>
            <a:xfrm>
              <a:off x="6106576" y="3059205"/>
              <a:ext cx="238662" cy="1248816"/>
            </a:xfrm>
            <a:prstGeom prst="rect">
              <a:avLst/>
            </a:prstGeom>
            <a:solidFill>
              <a:srgbClr val="80BD41">
                <a:alpha val="100000"/>
              </a:srgbClr>
            </a:solidFill>
          </p:spPr>
          <p:txBody>
            <a:bodyPr/>
            <a:lstStyle/>
            <a:p>
              <a:endParaRPr/>
            </a:p>
          </p:txBody>
        </p:sp>
        <p:sp>
          <p:nvSpPr>
            <p:cNvPr id="60" name="rc60"/>
            <p:cNvSpPr/>
            <p:nvPr/>
          </p:nvSpPr>
          <p:spPr>
            <a:xfrm>
              <a:off x="6106576" y="2993486"/>
              <a:ext cx="238662" cy="65719"/>
            </a:xfrm>
            <a:prstGeom prst="rect">
              <a:avLst/>
            </a:prstGeom>
            <a:solidFill>
              <a:srgbClr val="1CABE2">
                <a:alpha val="100000"/>
              </a:srgbClr>
            </a:solidFill>
          </p:spPr>
          <p:txBody>
            <a:bodyPr/>
            <a:lstStyle/>
            <a:p>
              <a:endParaRPr/>
            </a:p>
          </p:txBody>
        </p:sp>
        <p:sp>
          <p:nvSpPr>
            <p:cNvPr id="61" name="rc61"/>
            <p:cNvSpPr/>
            <p:nvPr/>
          </p:nvSpPr>
          <p:spPr>
            <a:xfrm>
              <a:off x="6371757" y="3085737"/>
              <a:ext cx="238662" cy="1222284"/>
            </a:xfrm>
            <a:prstGeom prst="rect">
              <a:avLst/>
            </a:prstGeom>
            <a:solidFill>
              <a:srgbClr val="80BD41">
                <a:alpha val="100000"/>
              </a:srgbClr>
            </a:solidFill>
          </p:spPr>
          <p:txBody>
            <a:bodyPr/>
            <a:lstStyle/>
            <a:p>
              <a:endParaRPr/>
            </a:p>
          </p:txBody>
        </p:sp>
        <p:sp>
          <p:nvSpPr>
            <p:cNvPr id="62" name="rc62"/>
            <p:cNvSpPr/>
            <p:nvPr/>
          </p:nvSpPr>
          <p:spPr>
            <a:xfrm>
              <a:off x="6371757" y="3021405"/>
              <a:ext cx="238662" cy="64331"/>
            </a:xfrm>
            <a:prstGeom prst="rect">
              <a:avLst/>
            </a:prstGeom>
            <a:solidFill>
              <a:srgbClr val="1CABE2">
                <a:alpha val="100000"/>
              </a:srgbClr>
            </a:solidFill>
          </p:spPr>
          <p:txBody>
            <a:bodyPr/>
            <a:lstStyle/>
            <a:p>
              <a:endParaRPr/>
            </a:p>
          </p:txBody>
        </p:sp>
        <p:sp>
          <p:nvSpPr>
            <p:cNvPr id="63" name="rc63"/>
            <p:cNvSpPr/>
            <p:nvPr/>
          </p:nvSpPr>
          <p:spPr>
            <a:xfrm>
              <a:off x="6636938" y="3112137"/>
              <a:ext cx="238662" cy="1195884"/>
            </a:xfrm>
            <a:prstGeom prst="rect">
              <a:avLst/>
            </a:prstGeom>
            <a:solidFill>
              <a:srgbClr val="80BD41">
                <a:alpha val="100000"/>
              </a:srgbClr>
            </a:solidFill>
          </p:spPr>
          <p:txBody>
            <a:bodyPr/>
            <a:lstStyle/>
            <a:p>
              <a:endParaRPr/>
            </a:p>
          </p:txBody>
        </p:sp>
        <p:sp>
          <p:nvSpPr>
            <p:cNvPr id="64" name="rc64"/>
            <p:cNvSpPr/>
            <p:nvPr/>
          </p:nvSpPr>
          <p:spPr>
            <a:xfrm>
              <a:off x="6636938" y="3049193"/>
              <a:ext cx="238662" cy="62944"/>
            </a:xfrm>
            <a:prstGeom prst="rect">
              <a:avLst/>
            </a:prstGeom>
            <a:solidFill>
              <a:srgbClr val="1CABE2">
                <a:alpha val="100000"/>
              </a:srgbClr>
            </a:solidFill>
          </p:spPr>
          <p:txBody>
            <a:bodyPr/>
            <a:lstStyle/>
            <a:p>
              <a:endParaRPr/>
            </a:p>
          </p:txBody>
        </p:sp>
        <p:sp>
          <p:nvSpPr>
            <p:cNvPr id="65" name="rc65"/>
            <p:cNvSpPr/>
            <p:nvPr/>
          </p:nvSpPr>
          <p:spPr>
            <a:xfrm>
              <a:off x="6902119" y="3094024"/>
              <a:ext cx="238662" cy="1213997"/>
            </a:xfrm>
            <a:prstGeom prst="rect">
              <a:avLst/>
            </a:prstGeom>
            <a:solidFill>
              <a:srgbClr val="80BD41">
                <a:alpha val="100000"/>
              </a:srgbClr>
            </a:solidFill>
          </p:spPr>
          <p:txBody>
            <a:bodyPr/>
            <a:lstStyle/>
            <a:p>
              <a:endParaRPr/>
            </a:p>
          </p:txBody>
        </p:sp>
        <p:sp>
          <p:nvSpPr>
            <p:cNvPr id="66" name="rc66"/>
            <p:cNvSpPr/>
            <p:nvPr/>
          </p:nvSpPr>
          <p:spPr>
            <a:xfrm>
              <a:off x="6902119" y="3030124"/>
              <a:ext cx="238662" cy="63900"/>
            </a:xfrm>
            <a:prstGeom prst="rect">
              <a:avLst/>
            </a:prstGeom>
            <a:solidFill>
              <a:srgbClr val="1CABE2">
                <a:alpha val="100000"/>
              </a:srgbClr>
            </a:solidFill>
          </p:spPr>
          <p:txBody>
            <a:bodyPr/>
            <a:lstStyle/>
            <a:p>
              <a:endParaRPr/>
            </a:p>
          </p:txBody>
        </p:sp>
        <p:sp>
          <p:nvSpPr>
            <p:cNvPr id="67" name="rc67"/>
            <p:cNvSpPr/>
            <p:nvPr/>
          </p:nvSpPr>
          <p:spPr>
            <a:xfrm>
              <a:off x="7167299" y="3078724"/>
              <a:ext cx="238662" cy="1229297"/>
            </a:xfrm>
            <a:prstGeom prst="rect">
              <a:avLst/>
            </a:prstGeom>
            <a:solidFill>
              <a:srgbClr val="80BD41">
                <a:alpha val="100000"/>
              </a:srgbClr>
            </a:solidFill>
          </p:spPr>
          <p:txBody>
            <a:bodyPr/>
            <a:lstStyle/>
            <a:p>
              <a:endParaRPr/>
            </a:p>
          </p:txBody>
        </p:sp>
        <p:sp>
          <p:nvSpPr>
            <p:cNvPr id="68" name="rc68"/>
            <p:cNvSpPr/>
            <p:nvPr/>
          </p:nvSpPr>
          <p:spPr>
            <a:xfrm>
              <a:off x="7167299" y="3014017"/>
              <a:ext cx="238662" cy="64706"/>
            </a:xfrm>
            <a:prstGeom prst="rect">
              <a:avLst/>
            </a:prstGeom>
            <a:solidFill>
              <a:srgbClr val="1CABE2">
                <a:alpha val="100000"/>
              </a:srgbClr>
            </a:solidFill>
          </p:spPr>
          <p:txBody>
            <a:bodyPr/>
            <a:lstStyle/>
            <a:p>
              <a:endParaRPr/>
            </a:p>
          </p:txBody>
        </p:sp>
        <p:sp>
          <p:nvSpPr>
            <p:cNvPr id="69" name="rc69"/>
            <p:cNvSpPr/>
            <p:nvPr/>
          </p:nvSpPr>
          <p:spPr>
            <a:xfrm>
              <a:off x="7432480" y="3064980"/>
              <a:ext cx="238662" cy="1243041"/>
            </a:xfrm>
            <a:prstGeom prst="rect">
              <a:avLst/>
            </a:prstGeom>
            <a:solidFill>
              <a:srgbClr val="80BD41">
                <a:alpha val="100000"/>
              </a:srgbClr>
            </a:solidFill>
          </p:spPr>
          <p:txBody>
            <a:bodyPr/>
            <a:lstStyle/>
            <a:p>
              <a:endParaRPr/>
            </a:p>
          </p:txBody>
        </p:sp>
        <p:sp>
          <p:nvSpPr>
            <p:cNvPr id="70" name="rc70"/>
            <p:cNvSpPr/>
            <p:nvPr/>
          </p:nvSpPr>
          <p:spPr>
            <a:xfrm>
              <a:off x="7432480" y="2999561"/>
              <a:ext cx="238662" cy="65419"/>
            </a:xfrm>
            <a:prstGeom prst="rect">
              <a:avLst/>
            </a:prstGeom>
            <a:solidFill>
              <a:srgbClr val="1CABE2">
                <a:alpha val="100000"/>
              </a:srgbClr>
            </a:solidFill>
          </p:spPr>
          <p:txBody>
            <a:bodyPr/>
            <a:lstStyle/>
            <a:p>
              <a:endParaRPr/>
            </a:p>
          </p:txBody>
        </p:sp>
        <p:sp>
          <p:nvSpPr>
            <p:cNvPr id="71" name="rc71"/>
            <p:cNvSpPr/>
            <p:nvPr/>
          </p:nvSpPr>
          <p:spPr>
            <a:xfrm>
              <a:off x="7697661" y="3050711"/>
              <a:ext cx="238662" cy="1257309"/>
            </a:xfrm>
            <a:prstGeom prst="rect">
              <a:avLst/>
            </a:prstGeom>
            <a:solidFill>
              <a:srgbClr val="80BD41">
                <a:alpha val="100000"/>
              </a:srgbClr>
            </a:solidFill>
          </p:spPr>
          <p:txBody>
            <a:bodyPr/>
            <a:lstStyle/>
            <a:p>
              <a:endParaRPr/>
            </a:p>
          </p:txBody>
        </p:sp>
        <p:sp>
          <p:nvSpPr>
            <p:cNvPr id="72" name="rc72"/>
            <p:cNvSpPr/>
            <p:nvPr/>
          </p:nvSpPr>
          <p:spPr>
            <a:xfrm>
              <a:off x="7697661" y="2984542"/>
              <a:ext cx="238662" cy="66169"/>
            </a:xfrm>
            <a:prstGeom prst="rect">
              <a:avLst/>
            </a:prstGeom>
            <a:solidFill>
              <a:srgbClr val="1CABE2">
                <a:alpha val="100000"/>
              </a:srgbClr>
            </a:solidFill>
          </p:spPr>
          <p:txBody>
            <a:bodyPr/>
            <a:lstStyle/>
            <a:p>
              <a:endParaRPr/>
            </a:p>
          </p:txBody>
        </p:sp>
        <p:sp>
          <p:nvSpPr>
            <p:cNvPr id="73" name="rc73"/>
            <p:cNvSpPr/>
            <p:nvPr/>
          </p:nvSpPr>
          <p:spPr>
            <a:xfrm>
              <a:off x="7962842" y="3043605"/>
              <a:ext cx="238662" cy="1264416"/>
            </a:xfrm>
            <a:prstGeom prst="rect">
              <a:avLst/>
            </a:prstGeom>
            <a:solidFill>
              <a:srgbClr val="80BD41">
                <a:alpha val="100000"/>
              </a:srgbClr>
            </a:solidFill>
          </p:spPr>
          <p:txBody>
            <a:bodyPr/>
            <a:lstStyle/>
            <a:p>
              <a:endParaRPr/>
            </a:p>
          </p:txBody>
        </p:sp>
        <p:sp>
          <p:nvSpPr>
            <p:cNvPr id="74" name="rc74"/>
            <p:cNvSpPr/>
            <p:nvPr/>
          </p:nvSpPr>
          <p:spPr>
            <a:xfrm>
              <a:off x="7962842" y="2977061"/>
              <a:ext cx="238662" cy="66544"/>
            </a:xfrm>
            <a:prstGeom prst="rect">
              <a:avLst/>
            </a:prstGeom>
            <a:solidFill>
              <a:srgbClr val="1CABE2">
                <a:alpha val="100000"/>
              </a:srgbClr>
            </a:solidFill>
          </p:spPr>
          <p:txBody>
            <a:bodyPr/>
            <a:lstStyle/>
            <a:p>
              <a:endParaRPr/>
            </a:p>
          </p:txBody>
        </p:sp>
        <p:sp>
          <p:nvSpPr>
            <p:cNvPr id="75" name="pl75"/>
            <p:cNvSpPr/>
            <p:nvPr/>
          </p:nvSpPr>
          <p:spPr>
            <a:xfrm>
              <a:off x="1452654" y="2184437"/>
              <a:ext cx="6629519" cy="223535"/>
            </a:xfrm>
            <a:custGeom>
              <a:avLst/>
              <a:gdLst/>
              <a:ahLst/>
              <a:cxnLst/>
              <a:rect l="0" t="0" r="0" b="0"/>
              <a:pathLst>
                <a:path w="6629519" h="223535">
                  <a:moveTo>
                    <a:pt x="0" y="223535"/>
                  </a:moveTo>
                  <a:lnTo>
                    <a:pt x="265180" y="178828"/>
                  </a:lnTo>
                  <a:lnTo>
                    <a:pt x="530361" y="134121"/>
                  </a:lnTo>
                  <a:lnTo>
                    <a:pt x="795542" y="111767"/>
                  </a:lnTo>
                  <a:lnTo>
                    <a:pt x="1060723" y="111767"/>
                  </a:lnTo>
                  <a:lnTo>
                    <a:pt x="1325903" y="89414"/>
                  </a:lnTo>
                  <a:lnTo>
                    <a:pt x="1591084" y="89414"/>
                  </a:lnTo>
                  <a:lnTo>
                    <a:pt x="1856265" y="67060"/>
                  </a:lnTo>
                  <a:lnTo>
                    <a:pt x="2121446" y="44707"/>
                  </a:lnTo>
                  <a:lnTo>
                    <a:pt x="2386626" y="44707"/>
                  </a:lnTo>
                  <a:lnTo>
                    <a:pt x="2651807" y="44707"/>
                  </a:lnTo>
                  <a:lnTo>
                    <a:pt x="2916988" y="44707"/>
                  </a:lnTo>
                  <a:lnTo>
                    <a:pt x="3182169" y="22353"/>
                  </a:lnTo>
                  <a:lnTo>
                    <a:pt x="3447350" y="22353"/>
                  </a:lnTo>
                  <a:lnTo>
                    <a:pt x="3712530" y="0"/>
                  </a:lnTo>
                  <a:lnTo>
                    <a:pt x="3977711" y="0"/>
                  </a:lnTo>
                  <a:lnTo>
                    <a:pt x="4242892" y="0"/>
                  </a:lnTo>
                  <a:lnTo>
                    <a:pt x="4508073" y="0"/>
                  </a:lnTo>
                  <a:lnTo>
                    <a:pt x="4773253" y="0"/>
                  </a:lnTo>
                  <a:lnTo>
                    <a:pt x="5038434" y="0"/>
                  </a:lnTo>
                  <a:lnTo>
                    <a:pt x="5303615" y="0"/>
                  </a:lnTo>
                  <a:lnTo>
                    <a:pt x="5568796" y="0"/>
                  </a:lnTo>
                  <a:lnTo>
                    <a:pt x="5833977" y="0"/>
                  </a:lnTo>
                  <a:lnTo>
                    <a:pt x="6099157" y="0"/>
                  </a:lnTo>
                  <a:lnTo>
                    <a:pt x="6364338" y="0"/>
                  </a:lnTo>
                  <a:lnTo>
                    <a:pt x="6629519" y="0"/>
                  </a:lnTo>
                </a:path>
              </a:pathLst>
            </a:custGeom>
            <a:ln w="27101" cap="flat">
              <a:solidFill>
                <a:srgbClr val="0058AB">
                  <a:alpha val="100000"/>
                </a:srgbClr>
              </a:solidFill>
              <a:prstDash val="solid"/>
              <a:round/>
            </a:ln>
          </p:spPr>
          <p:txBody>
            <a:bodyPr/>
            <a:lstStyle/>
            <a:p>
              <a:endParaRPr/>
            </a:p>
          </p:txBody>
        </p:sp>
        <p:sp>
          <p:nvSpPr>
            <p:cNvPr id="76" name="tx76"/>
            <p:cNvSpPr/>
            <p:nvPr/>
          </p:nvSpPr>
          <p:spPr>
            <a:xfrm>
              <a:off x="1392364"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2718268"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4044172" y="19486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5370076"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430799"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695979"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961160"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226341"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491522"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756703"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8021883"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1335100" y="323021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502.3</a:t>
              </a:r>
            </a:p>
          </p:txBody>
        </p:sp>
        <p:sp>
          <p:nvSpPr>
            <p:cNvPr id="88" name="tx88"/>
            <p:cNvSpPr/>
            <p:nvPr/>
          </p:nvSpPr>
          <p:spPr>
            <a:xfrm>
              <a:off x="2661004" y="309428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574.8</a:t>
              </a:r>
            </a:p>
          </p:txBody>
        </p:sp>
        <p:sp>
          <p:nvSpPr>
            <p:cNvPr id="89" name="tx89"/>
            <p:cNvSpPr/>
            <p:nvPr/>
          </p:nvSpPr>
          <p:spPr>
            <a:xfrm>
              <a:off x="3986908" y="293623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659.1</a:t>
              </a:r>
            </a:p>
          </p:txBody>
        </p:sp>
        <p:sp>
          <p:nvSpPr>
            <p:cNvPr id="90" name="tx90"/>
            <p:cNvSpPr/>
            <p:nvPr/>
          </p:nvSpPr>
          <p:spPr>
            <a:xfrm>
              <a:off x="5312812" y="283368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713.8</a:t>
              </a:r>
            </a:p>
          </p:txBody>
        </p:sp>
        <p:sp>
          <p:nvSpPr>
            <p:cNvPr id="91" name="tx91"/>
            <p:cNvSpPr/>
            <p:nvPr/>
          </p:nvSpPr>
          <p:spPr>
            <a:xfrm>
              <a:off x="6373535" y="288549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686.2</a:t>
              </a:r>
            </a:p>
          </p:txBody>
        </p:sp>
        <p:sp>
          <p:nvSpPr>
            <p:cNvPr id="92" name="tx92"/>
            <p:cNvSpPr/>
            <p:nvPr/>
          </p:nvSpPr>
          <p:spPr>
            <a:xfrm>
              <a:off x="6638716" y="291326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671.4</a:t>
              </a:r>
            </a:p>
          </p:txBody>
        </p:sp>
        <p:sp>
          <p:nvSpPr>
            <p:cNvPr id="93" name="tx93"/>
            <p:cNvSpPr/>
            <p:nvPr/>
          </p:nvSpPr>
          <p:spPr>
            <a:xfrm>
              <a:off x="6903896" y="289419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681.5</a:t>
              </a:r>
            </a:p>
          </p:txBody>
        </p:sp>
        <p:sp>
          <p:nvSpPr>
            <p:cNvPr id="94" name="tx94"/>
            <p:cNvSpPr/>
            <p:nvPr/>
          </p:nvSpPr>
          <p:spPr>
            <a:xfrm>
              <a:off x="7169077" y="287809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690.1</a:t>
              </a:r>
            </a:p>
          </p:txBody>
        </p:sp>
        <p:sp>
          <p:nvSpPr>
            <p:cNvPr id="95" name="tx95"/>
            <p:cNvSpPr/>
            <p:nvPr/>
          </p:nvSpPr>
          <p:spPr>
            <a:xfrm>
              <a:off x="7434258" y="286363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697.8</a:t>
              </a:r>
            </a:p>
          </p:txBody>
        </p:sp>
        <p:sp>
          <p:nvSpPr>
            <p:cNvPr id="96" name="tx96"/>
            <p:cNvSpPr/>
            <p:nvPr/>
          </p:nvSpPr>
          <p:spPr>
            <a:xfrm>
              <a:off x="7699439" y="284861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705.9</a:t>
              </a:r>
            </a:p>
          </p:txBody>
        </p:sp>
        <p:sp>
          <p:nvSpPr>
            <p:cNvPr id="97" name="tx97"/>
            <p:cNvSpPr/>
            <p:nvPr/>
          </p:nvSpPr>
          <p:spPr>
            <a:xfrm>
              <a:off x="7964620" y="284111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709.9</a:t>
              </a:r>
            </a:p>
          </p:txBody>
        </p:sp>
        <p:sp>
          <p:nvSpPr>
            <p:cNvPr id="98" name="pl98"/>
            <p:cNvSpPr/>
            <p:nvPr/>
          </p:nvSpPr>
          <p:spPr>
            <a:xfrm>
              <a:off x="1452654" y="2072669"/>
              <a:ext cx="0" cy="335302"/>
            </a:xfrm>
            <a:custGeom>
              <a:avLst/>
              <a:gdLst/>
              <a:ahLst/>
              <a:cxnLst/>
              <a:rect l="0" t="0" r="0" b="0"/>
              <a:pathLst>
                <a:path h="335302">
                  <a:moveTo>
                    <a:pt x="0" y="335302"/>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2778557" y="2072669"/>
              <a:ext cx="0" cy="201181"/>
            </a:xfrm>
            <a:custGeom>
              <a:avLst/>
              <a:gdLst/>
              <a:ahLst/>
              <a:cxnLst/>
              <a:rect l="0" t="0" r="0" b="0"/>
              <a:pathLst>
                <a:path h="201181">
                  <a:moveTo>
                    <a:pt x="0" y="201181"/>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4104461" y="2072669"/>
              <a:ext cx="0" cy="156474"/>
            </a:xfrm>
            <a:custGeom>
              <a:avLst/>
              <a:gdLst/>
              <a:ahLst/>
              <a:cxnLst/>
              <a:rect l="0" t="0" r="0" b="0"/>
              <a:pathLst>
                <a:path h="156474">
                  <a:moveTo>
                    <a:pt x="0" y="156474"/>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5430365" y="2072669"/>
              <a:ext cx="0" cy="111767"/>
            </a:xfrm>
            <a:custGeom>
              <a:avLst/>
              <a:gdLst/>
              <a:ahLst/>
              <a:cxnLst/>
              <a:rect l="0" t="0" r="0" b="0"/>
              <a:pathLst>
                <a:path h="111767">
                  <a:moveTo>
                    <a:pt x="0" y="111767"/>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6491088" y="2072669"/>
              <a:ext cx="0" cy="111767"/>
            </a:xfrm>
            <a:custGeom>
              <a:avLst/>
              <a:gdLst/>
              <a:ahLst/>
              <a:cxnLst/>
              <a:rect l="0" t="0" r="0" b="0"/>
              <a:pathLst>
                <a:path h="111767">
                  <a:moveTo>
                    <a:pt x="0" y="111767"/>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6756269" y="2072669"/>
              <a:ext cx="0" cy="111767"/>
            </a:xfrm>
            <a:custGeom>
              <a:avLst/>
              <a:gdLst/>
              <a:ahLst/>
              <a:cxnLst/>
              <a:rect l="0" t="0" r="0" b="0"/>
              <a:pathLst>
                <a:path h="111767">
                  <a:moveTo>
                    <a:pt x="0" y="111767"/>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7021450" y="2072669"/>
              <a:ext cx="0" cy="111767"/>
            </a:xfrm>
            <a:custGeom>
              <a:avLst/>
              <a:gdLst/>
              <a:ahLst/>
              <a:cxnLst/>
              <a:rect l="0" t="0" r="0" b="0"/>
              <a:pathLst>
                <a:path h="111767">
                  <a:moveTo>
                    <a:pt x="0" y="111767"/>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7286631" y="2072669"/>
              <a:ext cx="0" cy="111767"/>
            </a:xfrm>
            <a:custGeom>
              <a:avLst/>
              <a:gdLst/>
              <a:ahLst/>
              <a:cxnLst/>
              <a:rect l="0" t="0" r="0" b="0"/>
              <a:pathLst>
                <a:path h="111767">
                  <a:moveTo>
                    <a:pt x="0" y="111767"/>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7551811" y="2072669"/>
              <a:ext cx="0" cy="111767"/>
            </a:xfrm>
            <a:custGeom>
              <a:avLst/>
              <a:gdLst/>
              <a:ahLst/>
              <a:cxnLst/>
              <a:rect l="0" t="0" r="0" b="0"/>
              <a:pathLst>
                <a:path h="111767">
                  <a:moveTo>
                    <a:pt x="0" y="111767"/>
                  </a:moveTo>
                  <a:lnTo>
                    <a:pt x="0" y="0"/>
                  </a:lnTo>
                </a:path>
              </a:pathLst>
            </a:custGeom>
            <a:ln w="13550" cap="flat">
              <a:solidFill>
                <a:srgbClr val="0058AB">
                  <a:alpha val="100000"/>
                </a:srgbClr>
              </a:solidFill>
              <a:prstDash val="dot"/>
              <a:round/>
            </a:ln>
          </p:spPr>
          <p:txBody>
            <a:bodyPr/>
            <a:lstStyle/>
            <a:p>
              <a:endParaRPr/>
            </a:p>
          </p:txBody>
        </p:sp>
        <p:sp>
          <p:nvSpPr>
            <p:cNvPr id="107" name="pl107"/>
            <p:cNvSpPr/>
            <p:nvPr/>
          </p:nvSpPr>
          <p:spPr>
            <a:xfrm>
              <a:off x="7816992" y="2072669"/>
              <a:ext cx="0" cy="111767"/>
            </a:xfrm>
            <a:custGeom>
              <a:avLst/>
              <a:gdLst/>
              <a:ahLst/>
              <a:cxnLst/>
              <a:rect l="0" t="0" r="0" b="0"/>
              <a:pathLst>
                <a:path h="111767">
                  <a:moveTo>
                    <a:pt x="0" y="111767"/>
                  </a:moveTo>
                  <a:lnTo>
                    <a:pt x="0" y="0"/>
                  </a:lnTo>
                </a:path>
              </a:pathLst>
            </a:custGeom>
            <a:ln w="13550" cap="flat">
              <a:solidFill>
                <a:srgbClr val="0058AB">
                  <a:alpha val="100000"/>
                </a:srgbClr>
              </a:solidFill>
              <a:prstDash val="dot"/>
              <a:round/>
            </a:ln>
          </p:spPr>
          <p:txBody>
            <a:bodyPr/>
            <a:lstStyle/>
            <a:p>
              <a:endParaRPr/>
            </a:p>
          </p:txBody>
        </p:sp>
        <p:sp>
          <p:nvSpPr>
            <p:cNvPr id="108" name="pl108"/>
            <p:cNvSpPr/>
            <p:nvPr/>
          </p:nvSpPr>
          <p:spPr>
            <a:xfrm>
              <a:off x="8082173" y="2072669"/>
              <a:ext cx="0" cy="111767"/>
            </a:xfrm>
            <a:custGeom>
              <a:avLst/>
              <a:gdLst/>
              <a:ahLst/>
              <a:cxnLst/>
              <a:rect l="0" t="0" r="0" b="0"/>
              <a:pathLst>
                <a:path h="111767">
                  <a:moveTo>
                    <a:pt x="0" y="111767"/>
                  </a:moveTo>
                  <a:lnTo>
                    <a:pt x="0" y="0"/>
                  </a:lnTo>
                </a:path>
              </a:pathLst>
            </a:custGeom>
            <a:ln w="13550" cap="flat">
              <a:solidFill>
                <a:srgbClr val="0058AB">
                  <a:alpha val="100000"/>
                </a:srgbClr>
              </a:solidFill>
              <a:prstDash val="dot"/>
              <a:round/>
            </a:ln>
          </p:spPr>
          <p:txBody>
            <a:bodyPr/>
            <a:lstStyle/>
            <a:p>
              <a:endParaRPr/>
            </a:p>
          </p:txBody>
        </p:sp>
        <p:sp>
          <p:nvSpPr>
            <p:cNvPr id="109" name="tx109"/>
            <p:cNvSpPr/>
            <p:nvPr/>
          </p:nvSpPr>
          <p:spPr>
            <a:xfrm>
              <a:off x="1374277" y="3873842"/>
              <a:ext cx="156753"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427</a:t>
              </a:r>
            </a:p>
          </p:txBody>
        </p:sp>
        <p:sp>
          <p:nvSpPr>
            <p:cNvPr id="110" name="tx110"/>
            <p:cNvSpPr/>
            <p:nvPr/>
          </p:nvSpPr>
          <p:spPr>
            <a:xfrm>
              <a:off x="1361226" y="340173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75.3</a:t>
              </a:r>
            </a:p>
          </p:txBody>
        </p:sp>
        <p:sp>
          <p:nvSpPr>
            <p:cNvPr id="111" name="tx111"/>
            <p:cNvSpPr/>
            <p:nvPr/>
          </p:nvSpPr>
          <p:spPr>
            <a:xfrm>
              <a:off x="2661004" y="378251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523.1</a:t>
              </a:r>
            </a:p>
          </p:txBody>
        </p:sp>
        <p:sp>
          <p:nvSpPr>
            <p:cNvPr id="112" name="tx112"/>
            <p:cNvSpPr/>
            <p:nvPr/>
          </p:nvSpPr>
          <p:spPr>
            <a:xfrm>
              <a:off x="2687130" y="324364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51.7</a:t>
              </a:r>
            </a:p>
          </p:txBody>
        </p:sp>
        <p:sp>
          <p:nvSpPr>
            <p:cNvPr id="113" name="tx113"/>
            <p:cNvSpPr/>
            <p:nvPr/>
          </p:nvSpPr>
          <p:spPr>
            <a:xfrm>
              <a:off x="4026085" y="3698254"/>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613</a:t>
              </a:r>
            </a:p>
          </p:txBody>
        </p:sp>
        <p:sp>
          <p:nvSpPr>
            <p:cNvPr id="114" name="tx114"/>
            <p:cNvSpPr/>
            <p:nvPr/>
          </p:nvSpPr>
          <p:spPr>
            <a:xfrm>
              <a:off x="4013033" y="308037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46.1</a:t>
              </a:r>
            </a:p>
          </p:txBody>
        </p:sp>
        <p:sp>
          <p:nvSpPr>
            <p:cNvPr id="115" name="tx115"/>
            <p:cNvSpPr/>
            <p:nvPr/>
          </p:nvSpPr>
          <p:spPr>
            <a:xfrm>
              <a:off x="5312812" y="363724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678.1</a:t>
              </a:r>
            </a:p>
          </p:txBody>
        </p:sp>
        <p:sp>
          <p:nvSpPr>
            <p:cNvPr id="116" name="tx116"/>
            <p:cNvSpPr/>
            <p:nvPr/>
          </p:nvSpPr>
          <p:spPr>
            <a:xfrm>
              <a:off x="5338937" y="296802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35.7</a:t>
              </a:r>
            </a:p>
          </p:txBody>
        </p:sp>
        <p:sp>
          <p:nvSpPr>
            <p:cNvPr id="117" name="tx117"/>
            <p:cNvSpPr/>
            <p:nvPr/>
          </p:nvSpPr>
          <p:spPr>
            <a:xfrm>
              <a:off x="6373535" y="366183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651.9</a:t>
              </a:r>
            </a:p>
          </p:txBody>
        </p:sp>
        <p:sp>
          <p:nvSpPr>
            <p:cNvPr id="118" name="tx118"/>
            <p:cNvSpPr/>
            <p:nvPr/>
          </p:nvSpPr>
          <p:spPr>
            <a:xfrm>
              <a:off x="6399660" y="301847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34.3</a:t>
              </a:r>
            </a:p>
          </p:txBody>
        </p:sp>
        <p:sp>
          <p:nvSpPr>
            <p:cNvPr id="119" name="tx119"/>
            <p:cNvSpPr/>
            <p:nvPr/>
          </p:nvSpPr>
          <p:spPr>
            <a:xfrm>
              <a:off x="6638716" y="367498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637.8</a:t>
              </a:r>
            </a:p>
          </p:txBody>
        </p:sp>
        <p:sp>
          <p:nvSpPr>
            <p:cNvPr id="120" name="tx120"/>
            <p:cNvSpPr/>
            <p:nvPr/>
          </p:nvSpPr>
          <p:spPr>
            <a:xfrm>
              <a:off x="6664841" y="3045571"/>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33.6</a:t>
              </a:r>
            </a:p>
          </p:txBody>
        </p:sp>
        <p:sp>
          <p:nvSpPr>
            <p:cNvPr id="121" name="tx121"/>
            <p:cNvSpPr/>
            <p:nvPr/>
          </p:nvSpPr>
          <p:spPr>
            <a:xfrm>
              <a:off x="6903896" y="366597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647.5</a:t>
              </a:r>
            </a:p>
          </p:txBody>
        </p:sp>
        <p:sp>
          <p:nvSpPr>
            <p:cNvPr id="122" name="tx122"/>
            <p:cNvSpPr/>
            <p:nvPr/>
          </p:nvSpPr>
          <p:spPr>
            <a:xfrm>
              <a:off x="6930022" y="302698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34.1</a:t>
              </a:r>
            </a:p>
          </p:txBody>
        </p:sp>
        <p:sp>
          <p:nvSpPr>
            <p:cNvPr id="123" name="tx123"/>
            <p:cNvSpPr/>
            <p:nvPr/>
          </p:nvSpPr>
          <p:spPr>
            <a:xfrm>
              <a:off x="7169077" y="365832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655.6</a:t>
              </a:r>
            </a:p>
          </p:txBody>
        </p:sp>
        <p:sp>
          <p:nvSpPr>
            <p:cNvPr id="124" name="tx124"/>
            <p:cNvSpPr/>
            <p:nvPr/>
          </p:nvSpPr>
          <p:spPr>
            <a:xfrm>
              <a:off x="7195203" y="301127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34.5</a:t>
              </a:r>
            </a:p>
          </p:txBody>
        </p:sp>
        <p:sp>
          <p:nvSpPr>
            <p:cNvPr id="125" name="tx125"/>
            <p:cNvSpPr/>
            <p:nvPr/>
          </p:nvSpPr>
          <p:spPr>
            <a:xfrm>
              <a:off x="7473435" y="3651407"/>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663</a:t>
              </a:r>
            </a:p>
          </p:txBody>
        </p:sp>
        <p:sp>
          <p:nvSpPr>
            <p:cNvPr id="126" name="tx126"/>
            <p:cNvSpPr/>
            <p:nvPr/>
          </p:nvSpPr>
          <p:spPr>
            <a:xfrm>
              <a:off x="7460384" y="299717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34.9</a:t>
              </a:r>
            </a:p>
          </p:txBody>
        </p:sp>
        <p:sp>
          <p:nvSpPr>
            <p:cNvPr id="127" name="tx127"/>
            <p:cNvSpPr/>
            <p:nvPr/>
          </p:nvSpPr>
          <p:spPr>
            <a:xfrm>
              <a:off x="7699439" y="364431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670.6</a:t>
              </a:r>
            </a:p>
          </p:txBody>
        </p:sp>
        <p:sp>
          <p:nvSpPr>
            <p:cNvPr id="128" name="tx128"/>
            <p:cNvSpPr/>
            <p:nvPr/>
          </p:nvSpPr>
          <p:spPr>
            <a:xfrm>
              <a:off x="7725564" y="2982533"/>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35.3</a:t>
              </a:r>
            </a:p>
          </p:txBody>
        </p:sp>
        <p:sp>
          <p:nvSpPr>
            <p:cNvPr id="129" name="tx129"/>
            <p:cNvSpPr/>
            <p:nvPr/>
          </p:nvSpPr>
          <p:spPr>
            <a:xfrm>
              <a:off x="7964620" y="364076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674.4</a:t>
              </a:r>
            </a:p>
          </p:txBody>
        </p:sp>
        <p:sp>
          <p:nvSpPr>
            <p:cNvPr id="130" name="tx130"/>
            <p:cNvSpPr/>
            <p:nvPr/>
          </p:nvSpPr>
          <p:spPr>
            <a:xfrm>
              <a:off x="7990745" y="297523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35.5</a:t>
              </a:r>
            </a:p>
          </p:txBody>
        </p:sp>
        <p:sp>
          <p:nvSpPr>
            <p:cNvPr id="131" name="tx131"/>
            <p:cNvSpPr/>
            <p:nvPr/>
          </p:nvSpPr>
          <p:spPr>
            <a:xfrm>
              <a:off x="849589"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50590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694200" y="275589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800</a:t>
              </a:r>
            </a:p>
          </p:txBody>
        </p:sp>
        <p:sp>
          <p:nvSpPr>
            <p:cNvPr id="134" name="tx134"/>
            <p:cNvSpPr/>
            <p:nvPr/>
          </p:nvSpPr>
          <p:spPr>
            <a:xfrm>
              <a:off x="577692" y="1987812"/>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1,200</a:t>
              </a:r>
            </a:p>
          </p:txBody>
        </p:sp>
        <p:sp>
          <p:nvSpPr>
            <p:cNvPr id="135" name="tx135"/>
            <p:cNvSpPr/>
            <p:nvPr/>
          </p:nvSpPr>
          <p:spPr>
            <a:xfrm>
              <a:off x="8607544"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93494" y="3068909"/>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2" name="tx152"/>
            <p:cNvSpPr/>
            <p:nvPr/>
          </p:nvSpPr>
          <p:spPr>
            <a:xfrm rot="5400000">
              <a:off x="8496806" y="306890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3" name="pl153"/>
            <p:cNvSpPr/>
            <p:nvPr/>
          </p:nvSpPr>
          <p:spPr>
            <a:xfrm>
              <a:off x="2566776" y="528147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4" name="tx154"/>
            <p:cNvSpPr/>
            <p:nvPr/>
          </p:nvSpPr>
          <p:spPr>
            <a:xfrm>
              <a:off x="2833876" y="5229428"/>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5" name="rc155"/>
            <p:cNvSpPr/>
            <p:nvPr/>
          </p:nvSpPr>
          <p:spPr>
            <a:xfrm>
              <a:off x="4177167" y="5180747"/>
              <a:ext cx="201456" cy="201456"/>
            </a:xfrm>
            <a:prstGeom prst="rect">
              <a:avLst/>
            </a:prstGeom>
            <a:solidFill>
              <a:srgbClr val="1CABE2">
                <a:alpha val="100000"/>
              </a:srgbClr>
            </a:solidFill>
          </p:spPr>
          <p:txBody>
            <a:bodyPr/>
            <a:lstStyle/>
            <a:p>
              <a:endParaRPr/>
            </a:p>
          </p:txBody>
        </p:sp>
        <p:sp>
          <p:nvSpPr>
            <p:cNvPr id="156" name="rc156"/>
            <p:cNvSpPr/>
            <p:nvPr/>
          </p:nvSpPr>
          <p:spPr>
            <a:xfrm>
              <a:off x="6143102" y="5180747"/>
              <a:ext cx="201456" cy="201456"/>
            </a:xfrm>
            <a:prstGeom prst="rect">
              <a:avLst/>
            </a:prstGeom>
            <a:solidFill>
              <a:srgbClr val="80BD41">
                <a:alpha val="100000"/>
              </a:srgbClr>
            </a:solidFill>
          </p:spPr>
          <p:txBody>
            <a:bodyPr/>
            <a:lstStyle/>
            <a:p>
              <a:endParaRPr/>
            </a:p>
          </p:txBody>
        </p:sp>
        <p:sp>
          <p:nvSpPr>
            <p:cNvPr id="157" name="tx157"/>
            <p:cNvSpPr/>
            <p:nvPr/>
          </p:nvSpPr>
          <p:spPr>
            <a:xfrm>
              <a:off x="4457212" y="5200370"/>
              <a:ext cx="160730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8" name="tx158"/>
            <p:cNvSpPr/>
            <p:nvPr/>
          </p:nvSpPr>
          <p:spPr>
            <a:xfrm>
              <a:off x="6423147" y="5229292"/>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9" name="tx159"/>
            <p:cNvSpPr/>
            <p:nvPr/>
          </p:nvSpPr>
          <p:spPr>
            <a:xfrm>
              <a:off x="989913" y="1411841"/>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0" name="tx160"/>
            <p:cNvSpPr/>
            <p:nvPr/>
          </p:nvSpPr>
          <p:spPr>
            <a:xfrm>
              <a:off x="989913" y="1594448"/>
              <a:ext cx="1882512"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Burkina Faso, 2000-2025</a:t>
              </a:r>
            </a:p>
          </p:txBody>
        </p:sp>
        <p:sp>
          <p:nvSpPr>
            <p:cNvPr id="161" name="pl161"/>
            <p:cNvSpPr/>
            <p:nvPr/>
          </p:nvSpPr>
          <p:spPr>
            <a:xfrm>
              <a:off x="2254802"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4097762"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5940722"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7783682"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5" name="pl165"/>
            <p:cNvSpPr/>
            <p:nvPr/>
          </p:nvSpPr>
          <p:spPr>
            <a:xfrm>
              <a:off x="989913" y="601951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989913" y="585815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989913" y="569678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1333322"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3176282"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5019242"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6862202"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rc172"/>
            <p:cNvSpPr/>
            <p:nvPr/>
          </p:nvSpPr>
          <p:spPr>
            <a:xfrm>
              <a:off x="1333322" y="5954972"/>
              <a:ext cx="6006943" cy="129091"/>
            </a:xfrm>
            <a:prstGeom prst="rect">
              <a:avLst/>
            </a:prstGeom>
            <a:solidFill>
              <a:srgbClr val="80BD41">
                <a:alpha val="100000"/>
              </a:srgbClr>
            </a:solidFill>
          </p:spPr>
          <p:txBody>
            <a:bodyPr/>
            <a:lstStyle/>
            <a:p>
              <a:endParaRPr/>
            </a:p>
          </p:txBody>
        </p:sp>
        <p:sp>
          <p:nvSpPr>
            <p:cNvPr id="173" name="rc173"/>
            <p:cNvSpPr/>
            <p:nvPr/>
          </p:nvSpPr>
          <p:spPr>
            <a:xfrm>
              <a:off x="7340266" y="5954972"/>
              <a:ext cx="316159" cy="129091"/>
            </a:xfrm>
            <a:prstGeom prst="rect">
              <a:avLst/>
            </a:prstGeom>
            <a:solidFill>
              <a:srgbClr val="1CABE2">
                <a:alpha val="100000"/>
              </a:srgbClr>
            </a:solidFill>
          </p:spPr>
          <p:txBody>
            <a:bodyPr/>
            <a:lstStyle/>
            <a:p>
              <a:endParaRPr/>
            </a:p>
          </p:txBody>
        </p:sp>
        <p:sp>
          <p:nvSpPr>
            <p:cNvPr id="174" name="rc174"/>
            <p:cNvSpPr/>
            <p:nvPr/>
          </p:nvSpPr>
          <p:spPr>
            <a:xfrm>
              <a:off x="1333322" y="5793607"/>
              <a:ext cx="6179076" cy="129091"/>
            </a:xfrm>
            <a:prstGeom prst="rect">
              <a:avLst/>
            </a:prstGeom>
            <a:solidFill>
              <a:srgbClr val="80BD41">
                <a:alpha val="100000"/>
              </a:srgbClr>
            </a:solidFill>
          </p:spPr>
          <p:txBody>
            <a:bodyPr/>
            <a:lstStyle/>
            <a:p>
              <a:endParaRPr/>
            </a:p>
          </p:txBody>
        </p:sp>
        <p:sp>
          <p:nvSpPr>
            <p:cNvPr id="175" name="rc175"/>
            <p:cNvSpPr/>
            <p:nvPr/>
          </p:nvSpPr>
          <p:spPr>
            <a:xfrm>
              <a:off x="7512399" y="5793607"/>
              <a:ext cx="325190" cy="129091"/>
            </a:xfrm>
            <a:prstGeom prst="rect">
              <a:avLst/>
            </a:prstGeom>
            <a:solidFill>
              <a:srgbClr val="1CABE2">
                <a:alpha val="100000"/>
              </a:srgbClr>
            </a:solidFill>
          </p:spPr>
          <p:txBody>
            <a:bodyPr/>
            <a:lstStyle/>
            <a:p>
              <a:endParaRPr/>
            </a:p>
          </p:txBody>
        </p:sp>
        <p:sp>
          <p:nvSpPr>
            <p:cNvPr id="176" name="rc176"/>
            <p:cNvSpPr/>
            <p:nvPr/>
          </p:nvSpPr>
          <p:spPr>
            <a:xfrm>
              <a:off x="1333322" y="5632243"/>
              <a:ext cx="6214000" cy="129091"/>
            </a:xfrm>
            <a:prstGeom prst="rect">
              <a:avLst/>
            </a:prstGeom>
            <a:solidFill>
              <a:srgbClr val="80BD41">
                <a:alpha val="100000"/>
              </a:srgbClr>
            </a:solidFill>
          </p:spPr>
          <p:txBody>
            <a:bodyPr/>
            <a:lstStyle/>
            <a:p>
              <a:endParaRPr/>
            </a:p>
          </p:txBody>
        </p:sp>
        <p:sp>
          <p:nvSpPr>
            <p:cNvPr id="177" name="rc177"/>
            <p:cNvSpPr/>
            <p:nvPr/>
          </p:nvSpPr>
          <p:spPr>
            <a:xfrm>
              <a:off x="7547323" y="5632243"/>
              <a:ext cx="327033" cy="129091"/>
            </a:xfrm>
            <a:prstGeom prst="rect">
              <a:avLst/>
            </a:prstGeom>
            <a:solidFill>
              <a:srgbClr val="1CABE2">
                <a:alpha val="100000"/>
              </a:srgbClr>
            </a:solidFill>
          </p:spPr>
          <p:txBody>
            <a:bodyPr/>
            <a:lstStyle/>
            <a:p>
              <a:endParaRPr/>
            </a:p>
          </p:txBody>
        </p:sp>
        <p:sp>
          <p:nvSpPr>
            <p:cNvPr id="178" name="tx178"/>
            <p:cNvSpPr/>
            <p:nvPr/>
          </p:nvSpPr>
          <p:spPr>
            <a:xfrm>
              <a:off x="7827803" y="5976381"/>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686.2</a:t>
              </a:r>
            </a:p>
          </p:txBody>
        </p:sp>
        <p:sp>
          <p:nvSpPr>
            <p:cNvPr id="179" name="tx179"/>
            <p:cNvSpPr/>
            <p:nvPr/>
          </p:nvSpPr>
          <p:spPr>
            <a:xfrm>
              <a:off x="8018121" y="5815017"/>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705.9</a:t>
              </a:r>
            </a:p>
          </p:txBody>
        </p:sp>
        <p:sp>
          <p:nvSpPr>
            <p:cNvPr id="180" name="tx180"/>
            <p:cNvSpPr/>
            <p:nvPr/>
          </p:nvSpPr>
          <p:spPr>
            <a:xfrm>
              <a:off x="8056823" y="5653652"/>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709.9</a:t>
              </a:r>
            </a:p>
          </p:txBody>
        </p:sp>
        <p:sp>
          <p:nvSpPr>
            <p:cNvPr id="181" name="tx181"/>
            <p:cNvSpPr/>
            <p:nvPr/>
          </p:nvSpPr>
          <p:spPr>
            <a:xfrm>
              <a:off x="4201156" y="5979077"/>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651.9</a:t>
              </a:r>
            </a:p>
          </p:txBody>
        </p:sp>
        <p:sp>
          <p:nvSpPr>
            <p:cNvPr id="182" name="tx182"/>
            <p:cNvSpPr/>
            <p:nvPr/>
          </p:nvSpPr>
          <p:spPr>
            <a:xfrm>
              <a:off x="7392852" y="597902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34.3</a:t>
              </a:r>
            </a:p>
          </p:txBody>
        </p:sp>
        <p:sp>
          <p:nvSpPr>
            <p:cNvPr id="183" name="tx183"/>
            <p:cNvSpPr/>
            <p:nvPr/>
          </p:nvSpPr>
          <p:spPr>
            <a:xfrm>
              <a:off x="4287222" y="5817713"/>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670.6</a:t>
              </a:r>
            </a:p>
          </p:txBody>
        </p:sp>
        <p:sp>
          <p:nvSpPr>
            <p:cNvPr id="184" name="tx184"/>
            <p:cNvSpPr/>
            <p:nvPr/>
          </p:nvSpPr>
          <p:spPr>
            <a:xfrm>
              <a:off x="7569500" y="581766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35.3</a:t>
              </a:r>
            </a:p>
          </p:txBody>
        </p:sp>
        <p:sp>
          <p:nvSpPr>
            <p:cNvPr id="185" name="tx185"/>
            <p:cNvSpPr/>
            <p:nvPr/>
          </p:nvSpPr>
          <p:spPr>
            <a:xfrm>
              <a:off x="4304684" y="5656348"/>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674.4</a:t>
              </a:r>
            </a:p>
          </p:txBody>
        </p:sp>
        <p:sp>
          <p:nvSpPr>
            <p:cNvPr id="186" name="tx186"/>
            <p:cNvSpPr/>
            <p:nvPr/>
          </p:nvSpPr>
          <p:spPr>
            <a:xfrm>
              <a:off x="7605346" y="565629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35.5</a:t>
              </a:r>
            </a:p>
          </p:txBody>
        </p:sp>
        <p:sp>
          <p:nvSpPr>
            <p:cNvPr id="187" name="tx187"/>
            <p:cNvSpPr/>
            <p:nvPr/>
          </p:nvSpPr>
          <p:spPr>
            <a:xfrm>
              <a:off x="616505" y="59674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80603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6446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17685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59741"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902701"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6745661"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025973" y="6312056"/>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5" name="tx195"/>
            <p:cNvSpPr/>
            <p:nvPr/>
          </p:nvSpPr>
          <p:spPr>
            <a:xfrm>
              <a:off x="4246355" y="65249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 taux de couverture du DTP1 en 2025 (95 %) était identique à celui de 2019 (95 %).
Le nombre d’enfants vaccinés par le DTP1 a augmenté de 3 % par rapport à 2019.
Le nombre de nourrissons survivants a augmenté d’environ 3 % par rapport à 2019.
En 2025, davantage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Pour que la couverture vaccinale augmente, le nombre d'enfants vaccinés doit croître à un rythme plus rapide que celui de la croissance démographique.</a:t>
            </a:r>
          </a:p>
        </p:txBody>
      </p:sp>
      <p:grpSp>
        <p:nvGrpSpPr>
          <p:cNvPr id="198" name="Group 197"/>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0"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986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7518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6505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2583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9622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4375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91285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3881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6349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0423"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7988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5934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8236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0290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2010405"/>
              <a:ext cx="3397293" cy="1007380"/>
            </a:xfrm>
            <a:custGeom>
              <a:avLst/>
              <a:gdLst/>
              <a:ahLst/>
              <a:cxnLst/>
              <a:rect l="0" t="0" r="0" b="0"/>
              <a:pathLst>
                <a:path w="3397293" h="1007380">
                  <a:moveTo>
                    <a:pt x="0" y="1007380"/>
                  </a:moveTo>
                  <a:lnTo>
                    <a:pt x="135891" y="650599"/>
                  </a:lnTo>
                  <a:lnTo>
                    <a:pt x="271783" y="503690"/>
                  </a:lnTo>
                  <a:lnTo>
                    <a:pt x="407675" y="293819"/>
                  </a:lnTo>
                  <a:lnTo>
                    <a:pt x="543566" y="293819"/>
                  </a:lnTo>
                  <a:lnTo>
                    <a:pt x="679458" y="230858"/>
                  </a:lnTo>
                  <a:lnTo>
                    <a:pt x="815350" y="146909"/>
                  </a:lnTo>
                  <a:lnTo>
                    <a:pt x="951242" y="83948"/>
                  </a:lnTo>
                  <a:lnTo>
                    <a:pt x="1087133" y="0"/>
                  </a:lnTo>
                  <a:lnTo>
                    <a:pt x="1223025" y="20987"/>
                  </a:lnTo>
                  <a:lnTo>
                    <a:pt x="1358917" y="41974"/>
                  </a:lnTo>
                  <a:lnTo>
                    <a:pt x="1494809" y="41974"/>
                  </a:lnTo>
                  <a:lnTo>
                    <a:pt x="1630700" y="62961"/>
                  </a:lnTo>
                  <a:lnTo>
                    <a:pt x="1766592" y="104935"/>
                  </a:lnTo>
                  <a:lnTo>
                    <a:pt x="1902484" y="41974"/>
                  </a:lnTo>
                  <a:lnTo>
                    <a:pt x="2038375" y="41974"/>
                  </a:lnTo>
                  <a:lnTo>
                    <a:pt x="2174267" y="41974"/>
                  </a:lnTo>
                  <a:lnTo>
                    <a:pt x="2310159" y="41974"/>
                  </a:lnTo>
                  <a:lnTo>
                    <a:pt x="2446051" y="41974"/>
                  </a:lnTo>
                  <a:lnTo>
                    <a:pt x="2581942" y="41974"/>
                  </a:lnTo>
                  <a:lnTo>
                    <a:pt x="2717834" y="41974"/>
                  </a:lnTo>
                  <a:lnTo>
                    <a:pt x="2853726" y="41974"/>
                  </a:lnTo>
                  <a:lnTo>
                    <a:pt x="2989618" y="41974"/>
                  </a:lnTo>
                  <a:lnTo>
                    <a:pt x="3125509" y="41974"/>
                  </a:lnTo>
                  <a:lnTo>
                    <a:pt x="3261401" y="41974"/>
                  </a:lnTo>
                  <a:lnTo>
                    <a:pt x="3397293" y="41974"/>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2157315"/>
              <a:ext cx="3397293" cy="293819"/>
            </a:xfrm>
            <a:custGeom>
              <a:avLst/>
              <a:gdLst/>
              <a:ahLst/>
              <a:cxnLst/>
              <a:rect l="0" t="0" r="0" b="0"/>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2451134"/>
              <a:ext cx="3397293" cy="671587"/>
            </a:xfrm>
            <a:custGeom>
              <a:avLst/>
              <a:gdLst/>
              <a:ahLst/>
              <a:cxnLst/>
              <a:rect l="0" t="0" r="0" b="0"/>
              <a:pathLst>
                <a:path w="3397293" h="671587">
                  <a:moveTo>
                    <a:pt x="0" y="650599"/>
                  </a:moveTo>
                  <a:lnTo>
                    <a:pt x="135891" y="671587"/>
                  </a:lnTo>
                  <a:lnTo>
                    <a:pt x="271783" y="629612"/>
                  </a:lnTo>
                  <a:lnTo>
                    <a:pt x="407675" y="545664"/>
                  </a:lnTo>
                  <a:lnTo>
                    <a:pt x="543566" y="440728"/>
                  </a:lnTo>
                  <a:lnTo>
                    <a:pt x="679458" y="356780"/>
                  </a:lnTo>
                  <a:lnTo>
                    <a:pt x="815350" y="293819"/>
                  </a:lnTo>
                  <a:lnTo>
                    <a:pt x="951242" y="251845"/>
                  </a:lnTo>
                  <a:lnTo>
                    <a:pt x="1087133" y="146909"/>
                  </a:lnTo>
                  <a:lnTo>
                    <a:pt x="1223025" y="41974"/>
                  </a:lnTo>
                  <a:lnTo>
                    <a:pt x="1358917" y="125922"/>
                  </a:lnTo>
                  <a:lnTo>
                    <a:pt x="1494809" y="167896"/>
                  </a:lnTo>
                  <a:lnTo>
                    <a:pt x="1630700" y="209870"/>
                  </a:lnTo>
                  <a:lnTo>
                    <a:pt x="1766592" y="209870"/>
                  </a:lnTo>
                  <a:lnTo>
                    <a:pt x="1902484" y="188883"/>
                  </a:lnTo>
                  <a:lnTo>
                    <a:pt x="2038375" y="209870"/>
                  </a:lnTo>
                  <a:lnTo>
                    <a:pt x="2174267" y="104935"/>
                  </a:lnTo>
                  <a:lnTo>
                    <a:pt x="2310159" y="83948"/>
                  </a:lnTo>
                  <a:lnTo>
                    <a:pt x="2446051" y="41974"/>
                  </a:lnTo>
                  <a:lnTo>
                    <a:pt x="2581942" y="0"/>
                  </a:lnTo>
                  <a:lnTo>
                    <a:pt x="2717834" y="62961"/>
                  </a:lnTo>
                  <a:lnTo>
                    <a:pt x="2853726" y="146909"/>
                  </a:lnTo>
                  <a:lnTo>
                    <a:pt x="2989618" y="104935"/>
                  </a:lnTo>
                  <a:lnTo>
                    <a:pt x="3125509" y="41974"/>
                  </a:lnTo>
                  <a:lnTo>
                    <a:pt x="3261401" y="20987"/>
                  </a:lnTo>
                  <a:lnTo>
                    <a:pt x="3397293" y="20987"/>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2010405"/>
              <a:ext cx="3397293" cy="1007380"/>
            </a:xfrm>
            <a:custGeom>
              <a:avLst/>
              <a:gdLst/>
              <a:ahLst/>
              <a:cxnLst/>
              <a:rect l="0" t="0" r="0" b="0"/>
              <a:pathLst>
                <a:path w="3397293" h="1007380">
                  <a:moveTo>
                    <a:pt x="0" y="1007380"/>
                  </a:moveTo>
                  <a:lnTo>
                    <a:pt x="135891" y="650599"/>
                  </a:lnTo>
                  <a:lnTo>
                    <a:pt x="271783" y="503690"/>
                  </a:lnTo>
                  <a:lnTo>
                    <a:pt x="407675" y="293819"/>
                  </a:lnTo>
                  <a:lnTo>
                    <a:pt x="543566" y="293819"/>
                  </a:lnTo>
                  <a:lnTo>
                    <a:pt x="679458" y="230858"/>
                  </a:lnTo>
                  <a:lnTo>
                    <a:pt x="815350" y="146909"/>
                  </a:lnTo>
                  <a:lnTo>
                    <a:pt x="951242" y="83948"/>
                  </a:lnTo>
                  <a:lnTo>
                    <a:pt x="1087133" y="0"/>
                  </a:lnTo>
                  <a:lnTo>
                    <a:pt x="1223025" y="20987"/>
                  </a:lnTo>
                  <a:lnTo>
                    <a:pt x="1358917" y="41974"/>
                  </a:lnTo>
                  <a:lnTo>
                    <a:pt x="1494809" y="41974"/>
                  </a:lnTo>
                  <a:lnTo>
                    <a:pt x="1630700" y="62961"/>
                  </a:lnTo>
                  <a:lnTo>
                    <a:pt x="1766592" y="104935"/>
                  </a:lnTo>
                  <a:lnTo>
                    <a:pt x="1902484" y="41974"/>
                  </a:lnTo>
                  <a:lnTo>
                    <a:pt x="2038375" y="41974"/>
                  </a:lnTo>
                  <a:lnTo>
                    <a:pt x="2174267" y="41974"/>
                  </a:lnTo>
                  <a:lnTo>
                    <a:pt x="2310159" y="41974"/>
                  </a:lnTo>
                  <a:lnTo>
                    <a:pt x="2446051" y="41974"/>
                  </a:lnTo>
                  <a:lnTo>
                    <a:pt x="2581942" y="41974"/>
                  </a:lnTo>
                  <a:lnTo>
                    <a:pt x="2717834" y="41974"/>
                  </a:lnTo>
                  <a:lnTo>
                    <a:pt x="2853726" y="41974"/>
                  </a:lnTo>
                  <a:lnTo>
                    <a:pt x="2989618" y="41974"/>
                  </a:lnTo>
                  <a:lnTo>
                    <a:pt x="3125509" y="41974"/>
                  </a:lnTo>
                  <a:lnTo>
                    <a:pt x="3261401" y="41974"/>
                  </a:lnTo>
                  <a:lnTo>
                    <a:pt x="3397293" y="41974"/>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1821522"/>
              <a:ext cx="0" cy="1196264"/>
            </a:xfrm>
            <a:custGeom>
              <a:avLst/>
              <a:gdLst/>
              <a:ahLst/>
              <a:cxnLst/>
              <a:rect l="0" t="0" r="0" b="0"/>
              <a:pathLst>
                <a:path h="1196264">
                  <a:moveTo>
                    <a:pt x="0" y="0"/>
                  </a:moveTo>
                  <a:lnTo>
                    <a:pt x="0" y="1196264"/>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00423" y="1821522"/>
              <a:ext cx="0" cy="419741"/>
            </a:xfrm>
            <a:custGeom>
              <a:avLst/>
              <a:gdLst/>
              <a:ahLst/>
              <a:cxnLst/>
              <a:rect l="0" t="0" r="0" b="0"/>
              <a:pathLst>
                <a:path h="419741">
                  <a:moveTo>
                    <a:pt x="0" y="0"/>
                  </a:moveTo>
                  <a:lnTo>
                    <a:pt x="0" y="419741"/>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479882" y="1821522"/>
              <a:ext cx="0" cy="230858"/>
            </a:xfrm>
            <a:custGeom>
              <a:avLst/>
              <a:gdLst/>
              <a:ahLst/>
              <a:cxnLst/>
              <a:rect l="0" t="0" r="0" b="0"/>
              <a:pathLst>
                <a:path h="230858">
                  <a:moveTo>
                    <a:pt x="0" y="0"/>
                  </a:moveTo>
                  <a:lnTo>
                    <a:pt x="0" y="230858"/>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159341" y="1821522"/>
              <a:ext cx="0" cy="230858"/>
            </a:xfrm>
            <a:custGeom>
              <a:avLst/>
              <a:gdLst/>
              <a:ahLst/>
              <a:cxnLst/>
              <a:rect l="0" t="0" r="0" b="0"/>
              <a:pathLst>
                <a:path h="230858">
                  <a:moveTo>
                    <a:pt x="0" y="0"/>
                  </a:moveTo>
                  <a:lnTo>
                    <a:pt x="0" y="230858"/>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702908" y="1821522"/>
              <a:ext cx="0" cy="230858"/>
            </a:xfrm>
            <a:custGeom>
              <a:avLst/>
              <a:gdLst/>
              <a:ahLst/>
              <a:cxnLst/>
              <a:rect l="0" t="0" r="0" b="0"/>
              <a:pathLst>
                <a:path h="230858">
                  <a:moveTo>
                    <a:pt x="0" y="0"/>
                  </a:moveTo>
                  <a:lnTo>
                    <a:pt x="0" y="230858"/>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82366" y="1821522"/>
              <a:ext cx="0" cy="230858"/>
            </a:xfrm>
            <a:custGeom>
              <a:avLst/>
              <a:gdLst/>
              <a:ahLst/>
              <a:cxnLst/>
              <a:rect l="0" t="0" r="0" b="0"/>
              <a:pathLst>
                <a:path h="230858">
                  <a:moveTo>
                    <a:pt x="0" y="0"/>
                  </a:moveTo>
                  <a:lnTo>
                    <a:pt x="0" y="230858"/>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1821522"/>
              <a:ext cx="0" cy="230858"/>
            </a:xfrm>
            <a:custGeom>
              <a:avLst/>
              <a:gdLst/>
              <a:ahLst/>
              <a:cxnLst/>
              <a:rect l="0" t="0" r="0" b="0"/>
              <a:pathLst>
                <a:path h="230858">
                  <a:moveTo>
                    <a:pt x="0" y="0"/>
                  </a:moveTo>
                  <a:lnTo>
                    <a:pt x="0" y="230858"/>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2010405"/>
              <a:ext cx="3397293" cy="1007380"/>
            </a:xfrm>
            <a:custGeom>
              <a:avLst/>
              <a:gdLst/>
              <a:ahLst/>
              <a:cxnLst/>
              <a:rect l="0" t="0" r="0" b="0"/>
              <a:pathLst>
                <a:path w="3397293" h="1007380">
                  <a:moveTo>
                    <a:pt x="0" y="1007380"/>
                  </a:moveTo>
                  <a:lnTo>
                    <a:pt x="135891" y="650599"/>
                  </a:lnTo>
                  <a:lnTo>
                    <a:pt x="271783" y="503690"/>
                  </a:lnTo>
                  <a:lnTo>
                    <a:pt x="407675" y="293819"/>
                  </a:lnTo>
                  <a:lnTo>
                    <a:pt x="543566" y="293819"/>
                  </a:lnTo>
                  <a:lnTo>
                    <a:pt x="679458" y="230858"/>
                  </a:lnTo>
                  <a:lnTo>
                    <a:pt x="815350" y="146909"/>
                  </a:lnTo>
                  <a:lnTo>
                    <a:pt x="951242" y="83948"/>
                  </a:lnTo>
                  <a:lnTo>
                    <a:pt x="1087133" y="0"/>
                  </a:lnTo>
                  <a:lnTo>
                    <a:pt x="1223025" y="20987"/>
                  </a:lnTo>
                  <a:lnTo>
                    <a:pt x="1358917" y="41974"/>
                  </a:lnTo>
                  <a:lnTo>
                    <a:pt x="1494809" y="41974"/>
                  </a:lnTo>
                  <a:lnTo>
                    <a:pt x="1630700" y="62961"/>
                  </a:lnTo>
                  <a:lnTo>
                    <a:pt x="1766592" y="104935"/>
                  </a:lnTo>
                  <a:lnTo>
                    <a:pt x="1902484" y="41974"/>
                  </a:lnTo>
                  <a:lnTo>
                    <a:pt x="2038375" y="41974"/>
                  </a:lnTo>
                  <a:lnTo>
                    <a:pt x="2174267" y="41974"/>
                  </a:lnTo>
                  <a:lnTo>
                    <a:pt x="2310159" y="41974"/>
                  </a:lnTo>
                  <a:lnTo>
                    <a:pt x="2446051" y="41974"/>
                  </a:lnTo>
                  <a:lnTo>
                    <a:pt x="2581942" y="41974"/>
                  </a:lnTo>
                  <a:lnTo>
                    <a:pt x="2717834" y="41974"/>
                  </a:lnTo>
                  <a:lnTo>
                    <a:pt x="2853726" y="41974"/>
                  </a:lnTo>
                  <a:lnTo>
                    <a:pt x="2989618" y="41974"/>
                  </a:lnTo>
                  <a:lnTo>
                    <a:pt x="3125509" y="41974"/>
                  </a:lnTo>
                  <a:lnTo>
                    <a:pt x="3261401" y="41974"/>
                  </a:lnTo>
                  <a:lnTo>
                    <a:pt x="3397293" y="41974"/>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169145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45</a:t>
              </a:r>
            </a:p>
          </p:txBody>
        </p:sp>
        <p:sp>
          <p:nvSpPr>
            <p:cNvPr id="34" name="tx34"/>
            <p:cNvSpPr/>
            <p:nvPr/>
          </p:nvSpPr>
          <p:spPr>
            <a:xfrm>
              <a:off x="1740134"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19592"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64261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1378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330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391009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11558"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511558"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693249"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455703"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778657" y="4888612"/>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Burkina Faso</a:t>
              </a:r>
            </a:p>
          </p:txBody>
        </p:sp>
        <p:sp>
          <p:nvSpPr>
            <p:cNvPr id="60" name="tx60"/>
            <p:cNvSpPr/>
            <p:nvPr/>
          </p:nvSpPr>
          <p:spPr>
            <a:xfrm>
              <a:off x="2960348"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22802"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45618" y="1415599"/>
              <a:ext cx="2947987" cy="13111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couverture, Burkina Faso, 2000-2025</a:t>
              </a:r>
            </a:p>
          </p:txBody>
        </p:sp>
        <p:sp>
          <p:nvSpPr>
            <p:cNvPr id="63" name="pl63"/>
            <p:cNvSpPr/>
            <p:nvPr/>
          </p:nvSpPr>
          <p:spPr>
            <a:xfrm>
              <a:off x="5267799" y="392421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54427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316433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278439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240445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202451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267799" y="37342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335430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297436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259442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221448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267799" y="183454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437664"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11712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679658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7476039"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01960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6990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8834957"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437664" y="2138499"/>
              <a:ext cx="3397293" cy="1823706"/>
            </a:xfrm>
            <a:custGeom>
              <a:avLst/>
              <a:gdLst/>
              <a:ahLst/>
              <a:cxnLst/>
              <a:rect l="0" t="0" r="0" b="0"/>
              <a:pathLst>
                <a:path w="3397293" h="1823706">
                  <a:moveTo>
                    <a:pt x="0" y="1823706"/>
                  </a:moveTo>
                  <a:lnTo>
                    <a:pt x="135891" y="1177810"/>
                  </a:lnTo>
                  <a:lnTo>
                    <a:pt x="271783" y="911853"/>
                  </a:lnTo>
                  <a:lnTo>
                    <a:pt x="407675" y="531914"/>
                  </a:lnTo>
                  <a:lnTo>
                    <a:pt x="543566" y="531914"/>
                  </a:lnTo>
                  <a:lnTo>
                    <a:pt x="679458" y="417932"/>
                  </a:lnTo>
                  <a:lnTo>
                    <a:pt x="815350" y="265957"/>
                  </a:lnTo>
                  <a:lnTo>
                    <a:pt x="951242" y="151975"/>
                  </a:lnTo>
                  <a:lnTo>
                    <a:pt x="1087133" y="0"/>
                  </a:lnTo>
                  <a:lnTo>
                    <a:pt x="1223025" y="37993"/>
                  </a:lnTo>
                  <a:lnTo>
                    <a:pt x="1358917" y="75987"/>
                  </a:lnTo>
                  <a:lnTo>
                    <a:pt x="1494809" y="75987"/>
                  </a:lnTo>
                  <a:lnTo>
                    <a:pt x="1630700" y="113981"/>
                  </a:lnTo>
                  <a:lnTo>
                    <a:pt x="1766592" y="189969"/>
                  </a:lnTo>
                  <a:lnTo>
                    <a:pt x="1902484" y="75987"/>
                  </a:lnTo>
                  <a:lnTo>
                    <a:pt x="2038375" y="75987"/>
                  </a:lnTo>
                  <a:lnTo>
                    <a:pt x="2174267" y="75987"/>
                  </a:lnTo>
                  <a:lnTo>
                    <a:pt x="2310159" y="75987"/>
                  </a:lnTo>
                  <a:lnTo>
                    <a:pt x="2446051" y="75987"/>
                  </a:lnTo>
                  <a:lnTo>
                    <a:pt x="2581942" y="75987"/>
                  </a:lnTo>
                  <a:lnTo>
                    <a:pt x="2717834" y="75987"/>
                  </a:lnTo>
                  <a:lnTo>
                    <a:pt x="2853726" y="75987"/>
                  </a:lnTo>
                  <a:lnTo>
                    <a:pt x="2989618" y="75987"/>
                  </a:lnTo>
                  <a:lnTo>
                    <a:pt x="3125509" y="75987"/>
                  </a:lnTo>
                  <a:lnTo>
                    <a:pt x="3261401" y="75987"/>
                  </a:lnTo>
                  <a:lnTo>
                    <a:pt x="3397293" y="75987"/>
                  </a:lnTo>
                </a:path>
              </a:pathLst>
            </a:custGeom>
            <a:ln w="27101" cap="flat">
              <a:solidFill>
                <a:srgbClr val="0058AB">
                  <a:alpha val="100000"/>
                </a:srgbClr>
              </a:solidFill>
              <a:prstDash val="solid"/>
              <a:round/>
            </a:ln>
          </p:spPr>
          <p:txBody>
            <a:bodyPr/>
            <a:lstStyle/>
            <a:p>
              <a:endParaRPr/>
            </a:p>
          </p:txBody>
        </p:sp>
        <p:sp>
          <p:nvSpPr>
            <p:cNvPr id="83" name="pl83"/>
            <p:cNvSpPr/>
            <p:nvPr/>
          </p:nvSpPr>
          <p:spPr>
            <a:xfrm>
              <a:off x="5437664" y="2214487"/>
              <a:ext cx="3397293" cy="531914"/>
            </a:xfrm>
            <a:custGeom>
              <a:avLst/>
              <a:gdLst/>
              <a:ahLst/>
              <a:cxnLst/>
              <a:rect l="0" t="0" r="0" b="0"/>
              <a:pathLst>
                <a:path w="3397293" h="531914">
                  <a:moveTo>
                    <a:pt x="0" y="531914"/>
                  </a:moveTo>
                  <a:lnTo>
                    <a:pt x="135891" y="531914"/>
                  </a:lnTo>
                  <a:lnTo>
                    <a:pt x="271783" y="531914"/>
                  </a:lnTo>
                  <a:lnTo>
                    <a:pt x="407675" y="455926"/>
                  </a:lnTo>
                  <a:lnTo>
                    <a:pt x="543566" y="379938"/>
                  </a:lnTo>
                  <a:lnTo>
                    <a:pt x="679458" y="341944"/>
                  </a:lnTo>
                  <a:lnTo>
                    <a:pt x="815350" y="303951"/>
                  </a:lnTo>
                  <a:lnTo>
                    <a:pt x="951242" y="303951"/>
                  </a:lnTo>
                  <a:lnTo>
                    <a:pt x="1087133" y="189969"/>
                  </a:lnTo>
                  <a:lnTo>
                    <a:pt x="1223025" y="113981"/>
                  </a:lnTo>
                  <a:lnTo>
                    <a:pt x="1358917" y="113981"/>
                  </a:lnTo>
                  <a:lnTo>
                    <a:pt x="1494809" y="75987"/>
                  </a:lnTo>
                  <a:lnTo>
                    <a:pt x="1630700" y="75987"/>
                  </a:lnTo>
                  <a:lnTo>
                    <a:pt x="1766592" y="75987"/>
                  </a:lnTo>
                  <a:lnTo>
                    <a:pt x="1902484" y="75987"/>
                  </a:lnTo>
                  <a:lnTo>
                    <a:pt x="2038375" y="37993"/>
                  </a:lnTo>
                  <a:lnTo>
                    <a:pt x="2174267" y="0"/>
                  </a:lnTo>
                  <a:lnTo>
                    <a:pt x="2310159" y="0"/>
                  </a:lnTo>
                  <a:lnTo>
                    <a:pt x="2446051" y="0"/>
                  </a:lnTo>
                  <a:lnTo>
                    <a:pt x="2581942" y="0"/>
                  </a:lnTo>
                  <a:lnTo>
                    <a:pt x="2717834" y="113981"/>
                  </a:lnTo>
                  <a:lnTo>
                    <a:pt x="2853726" y="189969"/>
                  </a:lnTo>
                  <a:lnTo>
                    <a:pt x="2989618" y="37993"/>
                  </a:lnTo>
                  <a:lnTo>
                    <a:pt x="3125509" y="75987"/>
                  </a:lnTo>
                  <a:lnTo>
                    <a:pt x="3261401" y="75987"/>
                  </a:lnTo>
                  <a:lnTo>
                    <a:pt x="3397293" y="37993"/>
                  </a:lnTo>
                </a:path>
              </a:pathLst>
            </a:custGeom>
            <a:ln w="27101" cap="flat">
              <a:solidFill>
                <a:srgbClr val="80BD41">
                  <a:alpha val="100000"/>
                </a:srgbClr>
              </a:solidFill>
              <a:prstDash val="solid"/>
              <a:round/>
            </a:ln>
          </p:spPr>
          <p:txBody>
            <a:bodyPr/>
            <a:lstStyle/>
            <a:p>
              <a:endParaRPr/>
            </a:p>
          </p:txBody>
        </p:sp>
        <p:sp>
          <p:nvSpPr>
            <p:cNvPr id="84" name="pl84"/>
            <p:cNvSpPr/>
            <p:nvPr/>
          </p:nvSpPr>
          <p:spPr>
            <a:xfrm>
              <a:off x="5437664" y="2214487"/>
              <a:ext cx="3397293" cy="1215804"/>
            </a:xfrm>
            <a:custGeom>
              <a:avLst/>
              <a:gdLst/>
              <a:ahLst/>
              <a:cxnLst/>
              <a:rect l="0" t="0" r="0" b="0"/>
              <a:pathLst>
                <a:path w="3397293" h="1215804">
                  <a:moveTo>
                    <a:pt x="0" y="1177810"/>
                  </a:moveTo>
                  <a:lnTo>
                    <a:pt x="135891" y="1215804"/>
                  </a:lnTo>
                  <a:lnTo>
                    <a:pt x="271783" y="1139816"/>
                  </a:lnTo>
                  <a:lnTo>
                    <a:pt x="407675" y="987840"/>
                  </a:lnTo>
                  <a:lnTo>
                    <a:pt x="543566" y="797871"/>
                  </a:lnTo>
                  <a:lnTo>
                    <a:pt x="679458" y="645895"/>
                  </a:lnTo>
                  <a:lnTo>
                    <a:pt x="815350" y="531914"/>
                  </a:lnTo>
                  <a:lnTo>
                    <a:pt x="951242" y="455926"/>
                  </a:lnTo>
                  <a:lnTo>
                    <a:pt x="1087133" y="265957"/>
                  </a:lnTo>
                  <a:lnTo>
                    <a:pt x="1223025" y="75987"/>
                  </a:lnTo>
                  <a:lnTo>
                    <a:pt x="1358917" y="227963"/>
                  </a:lnTo>
                  <a:lnTo>
                    <a:pt x="1494809" y="303951"/>
                  </a:lnTo>
                  <a:lnTo>
                    <a:pt x="1630700" y="379938"/>
                  </a:lnTo>
                  <a:lnTo>
                    <a:pt x="1766592" y="379938"/>
                  </a:lnTo>
                  <a:lnTo>
                    <a:pt x="1902484" y="341944"/>
                  </a:lnTo>
                  <a:lnTo>
                    <a:pt x="2038375" y="379938"/>
                  </a:lnTo>
                  <a:lnTo>
                    <a:pt x="2174267" y="189969"/>
                  </a:lnTo>
                  <a:lnTo>
                    <a:pt x="2310159" y="151975"/>
                  </a:lnTo>
                  <a:lnTo>
                    <a:pt x="2446051" y="75987"/>
                  </a:lnTo>
                  <a:lnTo>
                    <a:pt x="2581942" y="0"/>
                  </a:lnTo>
                  <a:lnTo>
                    <a:pt x="2717834" y="113981"/>
                  </a:lnTo>
                  <a:lnTo>
                    <a:pt x="2853726" y="265957"/>
                  </a:lnTo>
                  <a:lnTo>
                    <a:pt x="2989618" y="189969"/>
                  </a:lnTo>
                  <a:lnTo>
                    <a:pt x="3125509" y="75987"/>
                  </a:lnTo>
                  <a:lnTo>
                    <a:pt x="3261401" y="37993"/>
                  </a:lnTo>
                  <a:lnTo>
                    <a:pt x="3397293" y="37993"/>
                  </a:lnTo>
                </a:path>
              </a:pathLst>
            </a:custGeom>
            <a:ln w="27101" cap="flat">
              <a:solidFill>
                <a:srgbClr val="961A49">
                  <a:alpha val="100000"/>
                </a:srgbClr>
              </a:solidFill>
              <a:prstDash val="solid"/>
              <a:round/>
            </a:ln>
          </p:spPr>
          <p:txBody>
            <a:bodyPr/>
            <a:lstStyle/>
            <a:p>
              <a:endParaRPr/>
            </a:p>
          </p:txBody>
        </p:sp>
        <p:sp>
          <p:nvSpPr>
            <p:cNvPr id="85" name="pl85"/>
            <p:cNvSpPr/>
            <p:nvPr/>
          </p:nvSpPr>
          <p:spPr>
            <a:xfrm>
              <a:off x="5437664" y="2214487"/>
              <a:ext cx="3397293" cy="0"/>
            </a:xfrm>
            <a:custGeom>
              <a:avLst/>
              <a:gdLst/>
              <a:ahLst/>
              <a:cxnLst/>
              <a:rect l="0" t="0" r="0" b="0"/>
              <a:pathLst>
                <a:path w="3397293">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6" name="pl86"/>
            <p:cNvSpPr/>
            <p:nvPr/>
          </p:nvSpPr>
          <p:spPr>
            <a:xfrm>
              <a:off x="5437664" y="2138499"/>
              <a:ext cx="3397293" cy="1823706"/>
            </a:xfrm>
            <a:custGeom>
              <a:avLst/>
              <a:gdLst/>
              <a:ahLst/>
              <a:cxnLst/>
              <a:rect l="0" t="0" r="0" b="0"/>
              <a:pathLst>
                <a:path w="3397293" h="1823706">
                  <a:moveTo>
                    <a:pt x="0" y="1823706"/>
                  </a:moveTo>
                  <a:lnTo>
                    <a:pt x="135891" y="1177810"/>
                  </a:lnTo>
                  <a:lnTo>
                    <a:pt x="271783" y="911853"/>
                  </a:lnTo>
                  <a:lnTo>
                    <a:pt x="407675" y="531914"/>
                  </a:lnTo>
                  <a:lnTo>
                    <a:pt x="543566" y="531914"/>
                  </a:lnTo>
                  <a:lnTo>
                    <a:pt x="679458" y="417932"/>
                  </a:lnTo>
                  <a:lnTo>
                    <a:pt x="815350" y="265957"/>
                  </a:lnTo>
                  <a:lnTo>
                    <a:pt x="951242" y="151975"/>
                  </a:lnTo>
                  <a:lnTo>
                    <a:pt x="1087133" y="0"/>
                  </a:lnTo>
                  <a:lnTo>
                    <a:pt x="1223025" y="37993"/>
                  </a:lnTo>
                  <a:lnTo>
                    <a:pt x="1358917" y="75987"/>
                  </a:lnTo>
                  <a:lnTo>
                    <a:pt x="1494809" y="75987"/>
                  </a:lnTo>
                  <a:lnTo>
                    <a:pt x="1630700" y="113981"/>
                  </a:lnTo>
                  <a:lnTo>
                    <a:pt x="1766592" y="189969"/>
                  </a:lnTo>
                  <a:lnTo>
                    <a:pt x="1902484" y="75987"/>
                  </a:lnTo>
                  <a:lnTo>
                    <a:pt x="2038375" y="75987"/>
                  </a:lnTo>
                  <a:lnTo>
                    <a:pt x="2174267" y="75987"/>
                  </a:lnTo>
                  <a:lnTo>
                    <a:pt x="2310159" y="75987"/>
                  </a:lnTo>
                  <a:lnTo>
                    <a:pt x="2446051" y="75987"/>
                  </a:lnTo>
                  <a:lnTo>
                    <a:pt x="2581942" y="75987"/>
                  </a:lnTo>
                  <a:lnTo>
                    <a:pt x="2717834" y="75987"/>
                  </a:lnTo>
                  <a:lnTo>
                    <a:pt x="2853726" y="75987"/>
                  </a:lnTo>
                  <a:lnTo>
                    <a:pt x="2989618" y="75987"/>
                  </a:lnTo>
                  <a:lnTo>
                    <a:pt x="3125509" y="75987"/>
                  </a:lnTo>
                  <a:lnTo>
                    <a:pt x="3261401" y="75987"/>
                  </a:lnTo>
                  <a:lnTo>
                    <a:pt x="3397293" y="75987"/>
                  </a:lnTo>
                </a:path>
              </a:pathLst>
            </a:custGeom>
            <a:ln w="43362" cap="flat">
              <a:solidFill>
                <a:srgbClr val="000000">
                  <a:alpha val="100000"/>
                </a:srgbClr>
              </a:solidFill>
              <a:prstDash val="solid"/>
              <a:round/>
            </a:ln>
          </p:spPr>
          <p:txBody>
            <a:bodyPr/>
            <a:lstStyle/>
            <a:p>
              <a:endParaRPr/>
            </a:p>
          </p:txBody>
        </p:sp>
        <p:sp>
          <p:nvSpPr>
            <p:cNvPr id="87" name="pl87"/>
            <p:cNvSpPr/>
            <p:nvPr/>
          </p:nvSpPr>
          <p:spPr>
            <a:xfrm>
              <a:off x="5437664" y="1925733"/>
              <a:ext cx="0" cy="2036471"/>
            </a:xfrm>
            <a:custGeom>
              <a:avLst/>
              <a:gdLst/>
              <a:ahLst/>
              <a:cxnLst/>
              <a:rect l="0" t="0" r="0" b="0"/>
              <a:pathLst>
                <a:path h="2036471">
                  <a:moveTo>
                    <a:pt x="0" y="2036471"/>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6117122" y="1925733"/>
              <a:ext cx="0" cy="630698"/>
            </a:xfrm>
            <a:custGeom>
              <a:avLst/>
              <a:gdLst/>
              <a:ahLst/>
              <a:cxnLst/>
              <a:rect l="0" t="0" r="0" b="0"/>
              <a:pathLst>
                <a:path h="630698">
                  <a:moveTo>
                    <a:pt x="0" y="630698"/>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6796581" y="1925733"/>
              <a:ext cx="0" cy="288753"/>
            </a:xfrm>
            <a:custGeom>
              <a:avLst/>
              <a:gdLst/>
              <a:ahLst/>
              <a:cxnLst/>
              <a:rect l="0" t="0" r="0" b="0"/>
              <a:pathLst>
                <a:path h="288753">
                  <a:moveTo>
                    <a:pt x="0" y="288753"/>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7476039" y="1925733"/>
              <a:ext cx="0" cy="288753"/>
            </a:xfrm>
            <a:custGeom>
              <a:avLst/>
              <a:gdLst/>
              <a:ahLst/>
              <a:cxnLst/>
              <a:rect l="0" t="0" r="0" b="0"/>
              <a:pathLst>
                <a:path h="288753">
                  <a:moveTo>
                    <a:pt x="0" y="288753"/>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019606" y="1925733"/>
              <a:ext cx="0" cy="288753"/>
            </a:xfrm>
            <a:custGeom>
              <a:avLst/>
              <a:gdLst/>
              <a:ahLst/>
              <a:cxnLst/>
              <a:rect l="0" t="0" r="0" b="0"/>
              <a:pathLst>
                <a:path h="288753">
                  <a:moveTo>
                    <a:pt x="0" y="288753"/>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699065" y="1925733"/>
              <a:ext cx="0" cy="288753"/>
            </a:xfrm>
            <a:custGeom>
              <a:avLst/>
              <a:gdLst/>
              <a:ahLst/>
              <a:cxnLst/>
              <a:rect l="0" t="0" r="0" b="0"/>
              <a:pathLst>
                <a:path h="288753">
                  <a:moveTo>
                    <a:pt x="0" y="288753"/>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8834957" y="1925733"/>
              <a:ext cx="0" cy="288753"/>
            </a:xfrm>
            <a:custGeom>
              <a:avLst/>
              <a:gdLst/>
              <a:ahLst/>
              <a:cxnLst/>
              <a:rect l="0" t="0" r="0" b="0"/>
              <a:pathLst>
                <a:path h="288753">
                  <a:moveTo>
                    <a:pt x="0" y="288753"/>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5437664" y="2138499"/>
              <a:ext cx="3397293" cy="1823706"/>
            </a:xfrm>
            <a:custGeom>
              <a:avLst/>
              <a:gdLst/>
              <a:ahLst/>
              <a:cxnLst/>
              <a:rect l="0" t="0" r="0" b="0"/>
              <a:pathLst>
                <a:path w="3397293" h="1823706">
                  <a:moveTo>
                    <a:pt x="0" y="1823706"/>
                  </a:moveTo>
                  <a:lnTo>
                    <a:pt x="135891" y="1177810"/>
                  </a:lnTo>
                  <a:lnTo>
                    <a:pt x="271783" y="911853"/>
                  </a:lnTo>
                  <a:lnTo>
                    <a:pt x="407675" y="531914"/>
                  </a:lnTo>
                  <a:lnTo>
                    <a:pt x="543566" y="531914"/>
                  </a:lnTo>
                  <a:lnTo>
                    <a:pt x="679458" y="417932"/>
                  </a:lnTo>
                  <a:lnTo>
                    <a:pt x="815350" y="265957"/>
                  </a:lnTo>
                  <a:lnTo>
                    <a:pt x="951242" y="151975"/>
                  </a:lnTo>
                  <a:lnTo>
                    <a:pt x="1087133" y="0"/>
                  </a:lnTo>
                  <a:lnTo>
                    <a:pt x="1223025" y="37993"/>
                  </a:lnTo>
                  <a:lnTo>
                    <a:pt x="1358917" y="75987"/>
                  </a:lnTo>
                  <a:lnTo>
                    <a:pt x="1494809" y="75987"/>
                  </a:lnTo>
                  <a:lnTo>
                    <a:pt x="1630700" y="113981"/>
                  </a:lnTo>
                  <a:lnTo>
                    <a:pt x="1766592" y="189969"/>
                  </a:lnTo>
                  <a:lnTo>
                    <a:pt x="1902484" y="75987"/>
                  </a:lnTo>
                  <a:lnTo>
                    <a:pt x="2038375" y="75987"/>
                  </a:lnTo>
                  <a:lnTo>
                    <a:pt x="2174267" y="75987"/>
                  </a:lnTo>
                  <a:lnTo>
                    <a:pt x="2310159" y="75987"/>
                  </a:lnTo>
                  <a:lnTo>
                    <a:pt x="2446051" y="75987"/>
                  </a:lnTo>
                  <a:lnTo>
                    <a:pt x="2581942" y="75987"/>
                  </a:lnTo>
                  <a:lnTo>
                    <a:pt x="2717834" y="75987"/>
                  </a:lnTo>
                  <a:lnTo>
                    <a:pt x="2853726" y="75987"/>
                  </a:lnTo>
                  <a:lnTo>
                    <a:pt x="2989618" y="75987"/>
                  </a:lnTo>
                  <a:lnTo>
                    <a:pt x="3125509" y="75987"/>
                  </a:lnTo>
                  <a:lnTo>
                    <a:pt x="3261401" y="75987"/>
                  </a:lnTo>
                  <a:lnTo>
                    <a:pt x="3397293" y="75987"/>
                  </a:lnTo>
                </a:path>
              </a:pathLst>
            </a:custGeom>
            <a:ln w="27101" cap="flat">
              <a:solidFill>
                <a:srgbClr val="0058AB">
                  <a:alpha val="100000"/>
                </a:srgbClr>
              </a:solidFill>
              <a:prstDash val="solid"/>
              <a:round/>
            </a:ln>
          </p:spPr>
          <p:txBody>
            <a:bodyPr/>
            <a:lstStyle/>
            <a:p>
              <a:endParaRPr/>
            </a:p>
          </p:txBody>
        </p:sp>
        <p:sp>
          <p:nvSpPr>
            <p:cNvPr id="95" name="tx95"/>
            <p:cNvSpPr/>
            <p:nvPr/>
          </p:nvSpPr>
          <p:spPr>
            <a:xfrm>
              <a:off x="5359324" y="187009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-46</a:t>
              </a:r>
            </a:p>
          </p:txBody>
        </p:sp>
        <p:sp>
          <p:nvSpPr>
            <p:cNvPr id="96" name="tx96"/>
            <p:cNvSpPr/>
            <p:nvPr/>
          </p:nvSpPr>
          <p:spPr>
            <a:xfrm>
              <a:off x="6068928" y="187009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6766436" y="187009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187009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187009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187009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187009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21336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21336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682127"/>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05" name="tx105"/>
            <p:cNvSpPr/>
            <p:nvPr/>
          </p:nvSpPr>
          <p:spPr>
            <a:xfrm>
              <a:off x="5003259" y="3302120"/>
              <a:ext cx="20191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922250"/>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542311"/>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216237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178243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788871"/>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582825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9" name="pl119"/>
            <p:cNvSpPr/>
            <p:nvPr/>
          </p:nvSpPr>
          <p:spPr>
            <a:xfrm>
              <a:off x="582825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0" name="pl120"/>
            <p:cNvSpPr/>
            <p:nvPr/>
          </p:nvSpPr>
          <p:spPr>
            <a:xfrm>
              <a:off x="7009947"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21" name="pl121"/>
            <p:cNvSpPr/>
            <p:nvPr/>
          </p:nvSpPr>
          <p:spPr>
            <a:xfrm>
              <a:off x="7772402"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22" name="tx122"/>
            <p:cNvSpPr/>
            <p:nvPr/>
          </p:nvSpPr>
          <p:spPr>
            <a:xfrm>
              <a:off x="6095356" y="4888612"/>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Burkina Faso</a:t>
              </a:r>
            </a:p>
          </p:txBody>
        </p:sp>
        <p:sp>
          <p:nvSpPr>
            <p:cNvPr id="123" name="tx123"/>
            <p:cNvSpPr/>
            <p:nvPr/>
          </p:nvSpPr>
          <p:spPr>
            <a:xfrm>
              <a:off x="7277047"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8039501"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653759" y="1405479"/>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463214"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4755286"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7047358"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951100" y="582758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951100" y="5689861"/>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951100" y="5552133"/>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13171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3609250"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5901322"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8193394"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rc136"/>
            <p:cNvSpPr/>
            <p:nvPr/>
          </p:nvSpPr>
          <p:spPr>
            <a:xfrm>
              <a:off x="1317178" y="5772498"/>
              <a:ext cx="7077573" cy="110182"/>
            </a:xfrm>
            <a:prstGeom prst="rect">
              <a:avLst/>
            </a:prstGeom>
            <a:solidFill>
              <a:srgbClr val="1CABE2">
                <a:alpha val="80000"/>
              </a:srgbClr>
            </a:solidFill>
          </p:spPr>
          <p:txBody>
            <a:bodyPr/>
            <a:lstStyle/>
            <a:p>
              <a:endParaRPr/>
            </a:p>
          </p:txBody>
        </p:sp>
        <p:sp>
          <p:nvSpPr>
            <p:cNvPr id="137" name="rc137"/>
            <p:cNvSpPr/>
            <p:nvPr/>
          </p:nvSpPr>
          <p:spPr>
            <a:xfrm>
              <a:off x="1317178" y="5634770"/>
              <a:ext cx="7280307" cy="110182"/>
            </a:xfrm>
            <a:prstGeom prst="rect">
              <a:avLst/>
            </a:prstGeom>
            <a:solidFill>
              <a:srgbClr val="1CABE2">
                <a:alpha val="80000"/>
              </a:srgbClr>
            </a:solidFill>
          </p:spPr>
          <p:txBody>
            <a:bodyPr/>
            <a:lstStyle/>
            <a:p>
              <a:endParaRPr/>
            </a:p>
          </p:txBody>
        </p:sp>
        <p:sp>
          <p:nvSpPr>
            <p:cNvPr id="138" name="rc138"/>
            <p:cNvSpPr/>
            <p:nvPr/>
          </p:nvSpPr>
          <p:spPr>
            <a:xfrm>
              <a:off x="1317178" y="5497042"/>
              <a:ext cx="7321564" cy="110182"/>
            </a:xfrm>
            <a:prstGeom prst="rect">
              <a:avLst/>
            </a:prstGeom>
            <a:solidFill>
              <a:srgbClr val="1CABE2">
                <a:alpha val="80000"/>
              </a:srgbClr>
            </a:solidFill>
          </p:spPr>
          <p:txBody>
            <a:bodyPr/>
            <a:lstStyle/>
            <a:p>
              <a:endParaRPr/>
            </a:p>
          </p:txBody>
        </p:sp>
        <p:sp>
          <p:nvSpPr>
            <p:cNvPr id="139" name="tx139"/>
            <p:cNvSpPr/>
            <p:nvPr/>
          </p:nvSpPr>
          <p:spPr>
            <a:xfrm>
              <a:off x="7963715" y="5773122"/>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62,000</a:t>
              </a:r>
            </a:p>
          </p:txBody>
        </p:sp>
        <p:sp>
          <p:nvSpPr>
            <p:cNvPr id="140" name="tx140"/>
            <p:cNvSpPr/>
            <p:nvPr/>
          </p:nvSpPr>
          <p:spPr>
            <a:xfrm>
              <a:off x="8166449" y="5635394"/>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64,000</a:t>
              </a:r>
            </a:p>
          </p:txBody>
        </p:sp>
        <p:sp>
          <p:nvSpPr>
            <p:cNvPr id="141" name="tx141"/>
            <p:cNvSpPr/>
            <p:nvPr/>
          </p:nvSpPr>
          <p:spPr>
            <a:xfrm>
              <a:off x="8207706" y="5497666"/>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64,000</a:t>
              </a:r>
            </a:p>
          </p:txBody>
        </p:sp>
        <p:sp>
          <p:nvSpPr>
            <p:cNvPr id="142" name="tx142"/>
            <p:cNvSpPr/>
            <p:nvPr/>
          </p:nvSpPr>
          <p:spPr>
            <a:xfrm>
              <a:off x="577692" y="5775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3774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5000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59854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181965"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5474036"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a:t>
              </a:r>
            </a:p>
          </p:txBody>
        </p:sp>
        <p:sp>
          <p:nvSpPr>
            <p:cNvPr id="148" name="tx148"/>
            <p:cNvSpPr/>
            <p:nvPr/>
          </p:nvSpPr>
          <p:spPr>
            <a:xfrm>
              <a:off x="7766108"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60,000</a:t>
              </a:r>
            </a:p>
          </p:txBody>
        </p:sp>
        <p:sp>
          <p:nvSpPr>
            <p:cNvPr id="149" name="tx149"/>
            <p:cNvSpPr/>
            <p:nvPr/>
          </p:nvSpPr>
          <p:spPr>
            <a:xfrm>
              <a:off x="951100" y="5235303"/>
              <a:ext cx="4705647"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50" name="tx150"/>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1" name="tx151"/>
            <p:cNvSpPr/>
            <p:nvPr/>
          </p:nvSpPr>
          <p:spPr>
            <a:xfrm>
              <a:off x="2320013" y="6397874"/>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18575"/>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la couverture vaccinale contre la DTP3 au Burkina Faso (91 %) était supérieure de 6 points de pourcentage à la moyenne mondiale (85 %) et de 20 points de pourcentage à la moyenne de l'ensemble des pays de la &lt;keep&gt;WCAR&lt;/keep&gt; (71 %).
La couverture nationale du DTP3 était identique à celle de 2019 (91 %).
Cela correspond à 64 000 enfants non vaccinés ou sous-vaccinés en 2025, contre 62 000 enfants non vaccinés ou sous-vaccinés en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par le DTP3 au Burkina Faso s'élevait à 91 % ; ce chiffre est identique à celui de 2019 et supérieur aux moyennes mondiales et régionales.</a:t>
            </a:r>
          </a:p>
        </p:txBody>
      </p:sp>
      <p:grpSp>
        <p:nvGrpSpPr>
          <p:cNvPr id="155" name="Group 154"/>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2025, le Burkina Faso occupait la 20e place sur 24 pays en termes de couverture vaccinale la plus faible pour le DTP3 (en cas d'égalité de classement).
Le Burkina Faso ne figurait pas parmi les 10 pays comptant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Burkina Faso figurait parmi les pays affichant la couverture vaccinale la plus élevée et ne figurait pas parmi les dix pays de la région comptant le plus grand nombre d'enfants non vaccinés ou sous-vaccinés.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851616"/>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3130829"/>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2410042"/>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421200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89913" y="3491222"/>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9913" y="277043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204964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52654"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7855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104461"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30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9108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5626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2145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6631"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51811"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6992"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8217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333322" y="3804693"/>
              <a:ext cx="238662" cy="407316"/>
            </a:xfrm>
            <a:prstGeom prst="rect">
              <a:avLst/>
            </a:prstGeom>
            <a:solidFill>
              <a:srgbClr val="80BD41">
                <a:alpha val="100000"/>
              </a:srgbClr>
            </a:solidFill>
          </p:spPr>
          <p:txBody>
            <a:bodyPr/>
            <a:lstStyle/>
            <a:p>
              <a:endParaRPr/>
            </a:p>
          </p:txBody>
        </p:sp>
        <p:sp>
          <p:nvSpPr>
            <p:cNvPr id="24" name="rc24"/>
            <p:cNvSpPr/>
            <p:nvPr/>
          </p:nvSpPr>
          <p:spPr>
            <a:xfrm>
              <a:off x="1333322" y="3306863"/>
              <a:ext cx="238662" cy="497829"/>
            </a:xfrm>
            <a:prstGeom prst="rect">
              <a:avLst/>
            </a:prstGeom>
            <a:solidFill>
              <a:srgbClr val="1CABE2">
                <a:alpha val="100000"/>
              </a:srgbClr>
            </a:solidFill>
          </p:spPr>
          <p:txBody>
            <a:bodyPr/>
            <a:lstStyle/>
            <a:p>
              <a:endParaRPr/>
            </a:p>
          </p:txBody>
        </p:sp>
        <p:sp>
          <p:nvSpPr>
            <p:cNvPr id="25" name="rc25"/>
            <p:cNvSpPr/>
            <p:nvPr/>
          </p:nvSpPr>
          <p:spPr>
            <a:xfrm>
              <a:off x="1598503" y="3636947"/>
              <a:ext cx="238662" cy="575061"/>
            </a:xfrm>
            <a:prstGeom prst="rect">
              <a:avLst/>
            </a:prstGeom>
            <a:solidFill>
              <a:srgbClr val="80BD41">
                <a:alpha val="100000"/>
              </a:srgbClr>
            </a:solidFill>
          </p:spPr>
          <p:txBody>
            <a:bodyPr/>
            <a:lstStyle/>
            <a:p>
              <a:endParaRPr/>
            </a:p>
          </p:txBody>
        </p:sp>
        <p:sp>
          <p:nvSpPr>
            <p:cNvPr id="26" name="rc26"/>
            <p:cNvSpPr/>
            <p:nvPr/>
          </p:nvSpPr>
          <p:spPr>
            <a:xfrm>
              <a:off x="1598503" y="3284483"/>
              <a:ext cx="238662" cy="352464"/>
            </a:xfrm>
            <a:prstGeom prst="rect">
              <a:avLst/>
            </a:prstGeom>
            <a:solidFill>
              <a:srgbClr val="1CABE2">
                <a:alpha val="100000"/>
              </a:srgbClr>
            </a:solidFill>
          </p:spPr>
          <p:txBody>
            <a:bodyPr/>
            <a:lstStyle/>
            <a:p>
              <a:endParaRPr/>
            </a:p>
          </p:txBody>
        </p:sp>
        <p:sp>
          <p:nvSpPr>
            <p:cNvPr id="27" name="rc27"/>
            <p:cNvSpPr/>
            <p:nvPr/>
          </p:nvSpPr>
          <p:spPr>
            <a:xfrm>
              <a:off x="1863684" y="3557463"/>
              <a:ext cx="238662" cy="654546"/>
            </a:xfrm>
            <a:prstGeom prst="rect">
              <a:avLst/>
            </a:prstGeom>
            <a:solidFill>
              <a:srgbClr val="80BD41">
                <a:alpha val="100000"/>
              </a:srgbClr>
            </a:solidFill>
          </p:spPr>
          <p:txBody>
            <a:bodyPr/>
            <a:lstStyle/>
            <a:p>
              <a:endParaRPr/>
            </a:p>
          </p:txBody>
        </p:sp>
        <p:sp>
          <p:nvSpPr>
            <p:cNvPr id="28" name="rc28"/>
            <p:cNvSpPr/>
            <p:nvPr/>
          </p:nvSpPr>
          <p:spPr>
            <a:xfrm>
              <a:off x="1863684" y="3263382"/>
              <a:ext cx="238662" cy="294081"/>
            </a:xfrm>
            <a:prstGeom prst="rect">
              <a:avLst/>
            </a:prstGeom>
            <a:solidFill>
              <a:srgbClr val="1CABE2">
                <a:alpha val="100000"/>
              </a:srgbClr>
            </a:solidFill>
          </p:spPr>
          <p:txBody>
            <a:bodyPr/>
            <a:lstStyle/>
            <a:p>
              <a:endParaRPr/>
            </a:p>
          </p:txBody>
        </p:sp>
        <p:sp>
          <p:nvSpPr>
            <p:cNvPr id="29" name="rc29"/>
            <p:cNvSpPr/>
            <p:nvPr/>
          </p:nvSpPr>
          <p:spPr>
            <a:xfrm>
              <a:off x="2128865" y="3437956"/>
              <a:ext cx="238662" cy="774053"/>
            </a:xfrm>
            <a:prstGeom prst="rect">
              <a:avLst/>
            </a:prstGeom>
            <a:solidFill>
              <a:srgbClr val="80BD41">
                <a:alpha val="100000"/>
              </a:srgbClr>
            </a:solidFill>
          </p:spPr>
          <p:txBody>
            <a:bodyPr/>
            <a:lstStyle/>
            <a:p>
              <a:endParaRPr/>
            </a:p>
          </p:txBody>
        </p:sp>
        <p:sp>
          <p:nvSpPr>
            <p:cNvPr id="30" name="rc30"/>
            <p:cNvSpPr/>
            <p:nvPr/>
          </p:nvSpPr>
          <p:spPr>
            <a:xfrm>
              <a:off x="2128865" y="3232190"/>
              <a:ext cx="238662" cy="205766"/>
            </a:xfrm>
            <a:prstGeom prst="rect">
              <a:avLst/>
            </a:prstGeom>
            <a:solidFill>
              <a:srgbClr val="1CABE2">
                <a:alpha val="100000"/>
              </a:srgbClr>
            </a:solidFill>
          </p:spPr>
          <p:txBody>
            <a:bodyPr/>
            <a:lstStyle/>
            <a:p>
              <a:endParaRPr/>
            </a:p>
          </p:txBody>
        </p:sp>
        <p:sp>
          <p:nvSpPr>
            <p:cNvPr id="31" name="rc31"/>
            <p:cNvSpPr/>
            <p:nvPr/>
          </p:nvSpPr>
          <p:spPr>
            <a:xfrm>
              <a:off x="2394045" y="3418891"/>
              <a:ext cx="238662" cy="793117"/>
            </a:xfrm>
            <a:prstGeom prst="rect">
              <a:avLst/>
            </a:prstGeom>
            <a:solidFill>
              <a:srgbClr val="80BD41">
                <a:alpha val="100000"/>
              </a:srgbClr>
            </a:solidFill>
          </p:spPr>
          <p:txBody>
            <a:bodyPr/>
            <a:lstStyle/>
            <a:p>
              <a:endParaRPr/>
            </a:p>
          </p:txBody>
        </p:sp>
        <p:sp>
          <p:nvSpPr>
            <p:cNvPr id="32" name="rc32"/>
            <p:cNvSpPr/>
            <p:nvPr/>
          </p:nvSpPr>
          <p:spPr>
            <a:xfrm>
              <a:off x="2394045" y="3208061"/>
              <a:ext cx="238662" cy="210830"/>
            </a:xfrm>
            <a:prstGeom prst="rect">
              <a:avLst/>
            </a:prstGeom>
            <a:solidFill>
              <a:srgbClr val="1CABE2">
                <a:alpha val="100000"/>
              </a:srgbClr>
            </a:solidFill>
          </p:spPr>
          <p:txBody>
            <a:bodyPr/>
            <a:lstStyle/>
            <a:p>
              <a:endParaRPr/>
            </a:p>
          </p:txBody>
        </p:sp>
        <p:sp>
          <p:nvSpPr>
            <p:cNvPr id="33" name="rc33"/>
            <p:cNvSpPr/>
            <p:nvPr/>
          </p:nvSpPr>
          <p:spPr>
            <a:xfrm>
              <a:off x="2659226" y="3362634"/>
              <a:ext cx="238662" cy="849375"/>
            </a:xfrm>
            <a:prstGeom prst="rect">
              <a:avLst/>
            </a:prstGeom>
            <a:solidFill>
              <a:srgbClr val="80BD41">
                <a:alpha val="100000"/>
              </a:srgbClr>
            </a:solidFill>
          </p:spPr>
          <p:txBody>
            <a:bodyPr/>
            <a:lstStyle/>
            <a:p>
              <a:endParaRPr/>
            </a:p>
          </p:txBody>
        </p:sp>
        <p:sp>
          <p:nvSpPr>
            <p:cNvPr id="34" name="rc34"/>
            <p:cNvSpPr/>
            <p:nvPr/>
          </p:nvSpPr>
          <p:spPr>
            <a:xfrm>
              <a:off x="2659226" y="3176184"/>
              <a:ext cx="238662" cy="186449"/>
            </a:xfrm>
            <a:prstGeom prst="rect">
              <a:avLst/>
            </a:prstGeom>
            <a:solidFill>
              <a:srgbClr val="1CABE2">
                <a:alpha val="100000"/>
              </a:srgbClr>
            </a:solidFill>
          </p:spPr>
          <p:txBody>
            <a:bodyPr/>
            <a:lstStyle/>
            <a:p>
              <a:endParaRPr/>
            </a:p>
          </p:txBody>
        </p:sp>
        <p:sp>
          <p:nvSpPr>
            <p:cNvPr id="35" name="rc35"/>
            <p:cNvSpPr/>
            <p:nvPr/>
          </p:nvSpPr>
          <p:spPr>
            <a:xfrm>
              <a:off x="2924407" y="3285023"/>
              <a:ext cx="238662" cy="926985"/>
            </a:xfrm>
            <a:prstGeom prst="rect">
              <a:avLst/>
            </a:prstGeom>
            <a:solidFill>
              <a:srgbClr val="80BD41">
                <a:alpha val="100000"/>
              </a:srgbClr>
            </a:solidFill>
          </p:spPr>
          <p:txBody>
            <a:bodyPr/>
            <a:lstStyle/>
            <a:p>
              <a:endParaRPr/>
            </a:p>
          </p:txBody>
        </p:sp>
        <p:sp>
          <p:nvSpPr>
            <p:cNvPr id="36" name="rc36"/>
            <p:cNvSpPr/>
            <p:nvPr/>
          </p:nvSpPr>
          <p:spPr>
            <a:xfrm>
              <a:off x="2924407" y="3134108"/>
              <a:ext cx="238662" cy="150914"/>
            </a:xfrm>
            <a:prstGeom prst="rect">
              <a:avLst/>
            </a:prstGeom>
            <a:solidFill>
              <a:srgbClr val="1CABE2">
                <a:alpha val="100000"/>
              </a:srgbClr>
            </a:solidFill>
          </p:spPr>
          <p:txBody>
            <a:bodyPr/>
            <a:lstStyle/>
            <a:p>
              <a:endParaRPr/>
            </a:p>
          </p:txBody>
        </p:sp>
        <p:sp>
          <p:nvSpPr>
            <p:cNvPr id="37" name="rc37"/>
            <p:cNvSpPr/>
            <p:nvPr/>
          </p:nvSpPr>
          <p:spPr>
            <a:xfrm>
              <a:off x="3189588" y="3226027"/>
              <a:ext cx="238662" cy="985982"/>
            </a:xfrm>
            <a:prstGeom prst="rect">
              <a:avLst/>
            </a:prstGeom>
            <a:solidFill>
              <a:srgbClr val="80BD41">
                <a:alpha val="100000"/>
              </a:srgbClr>
            </a:solidFill>
          </p:spPr>
          <p:txBody>
            <a:bodyPr/>
            <a:lstStyle/>
            <a:p>
              <a:endParaRPr/>
            </a:p>
          </p:txBody>
        </p:sp>
        <p:sp>
          <p:nvSpPr>
            <p:cNvPr id="38" name="rc38"/>
            <p:cNvSpPr/>
            <p:nvPr/>
          </p:nvSpPr>
          <p:spPr>
            <a:xfrm>
              <a:off x="3189588" y="3104160"/>
              <a:ext cx="238662" cy="121867"/>
            </a:xfrm>
            <a:prstGeom prst="rect">
              <a:avLst/>
            </a:prstGeom>
            <a:solidFill>
              <a:srgbClr val="1CABE2">
                <a:alpha val="100000"/>
              </a:srgbClr>
            </a:solidFill>
          </p:spPr>
          <p:txBody>
            <a:bodyPr/>
            <a:lstStyle/>
            <a:p>
              <a:endParaRPr/>
            </a:p>
          </p:txBody>
        </p:sp>
        <p:sp>
          <p:nvSpPr>
            <p:cNvPr id="39" name="rc39"/>
            <p:cNvSpPr/>
            <p:nvPr/>
          </p:nvSpPr>
          <p:spPr>
            <a:xfrm>
              <a:off x="3454768" y="3155732"/>
              <a:ext cx="238662" cy="1056277"/>
            </a:xfrm>
            <a:prstGeom prst="rect">
              <a:avLst/>
            </a:prstGeom>
            <a:solidFill>
              <a:srgbClr val="80BD41">
                <a:alpha val="100000"/>
              </a:srgbClr>
            </a:solidFill>
          </p:spPr>
          <p:txBody>
            <a:bodyPr/>
            <a:lstStyle/>
            <a:p>
              <a:endParaRPr/>
            </a:p>
          </p:txBody>
        </p:sp>
        <p:sp>
          <p:nvSpPr>
            <p:cNvPr id="40" name="rc40"/>
            <p:cNvSpPr/>
            <p:nvPr/>
          </p:nvSpPr>
          <p:spPr>
            <a:xfrm>
              <a:off x="3454768" y="3076229"/>
              <a:ext cx="238662" cy="79502"/>
            </a:xfrm>
            <a:prstGeom prst="rect">
              <a:avLst/>
            </a:prstGeom>
            <a:solidFill>
              <a:srgbClr val="1CABE2">
                <a:alpha val="100000"/>
              </a:srgbClr>
            </a:solidFill>
          </p:spPr>
          <p:txBody>
            <a:bodyPr/>
            <a:lstStyle/>
            <a:p>
              <a:endParaRPr/>
            </a:p>
          </p:txBody>
        </p:sp>
        <p:sp>
          <p:nvSpPr>
            <p:cNvPr id="41" name="rc41"/>
            <p:cNvSpPr/>
            <p:nvPr/>
          </p:nvSpPr>
          <p:spPr>
            <a:xfrm>
              <a:off x="3719949" y="3144668"/>
              <a:ext cx="238662" cy="1067341"/>
            </a:xfrm>
            <a:prstGeom prst="rect">
              <a:avLst/>
            </a:prstGeom>
            <a:solidFill>
              <a:srgbClr val="80BD41">
                <a:alpha val="100000"/>
              </a:srgbClr>
            </a:solidFill>
          </p:spPr>
          <p:txBody>
            <a:bodyPr/>
            <a:lstStyle/>
            <a:p>
              <a:endParaRPr/>
            </a:p>
          </p:txBody>
        </p:sp>
        <p:sp>
          <p:nvSpPr>
            <p:cNvPr id="42" name="rc42"/>
            <p:cNvSpPr/>
            <p:nvPr/>
          </p:nvSpPr>
          <p:spPr>
            <a:xfrm>
              <a:off x="3719949" y="3051849"/>
              <a:ext cx="238662" cy="92819"/>
            </a:xfrm>
            <a:prstGeom prst="rect">
              <a:avLst/>
            </a:prstGeom>
            <a:solidFill>
              <a:srgbClr val="1CABE2">
                <a:alpha val="100000"/>
              </a:srgbClr>
            </a:solidFill>
          </p:spPr>
          <p:txBody>
            <a:bodyPr/>
            <a:lstStyle/>
            <a:p>
              <a:endParaRPr/>
            </a:p>
          </p:txBody>
        </p:sp>
        <p:sp>
          <p:nvSpPr>
            <p:cNvPr id="43" name="rc43"/>
            <p:cNvSpPr/>
            <p:nvPr/>
          </p:nvSpPr>
          <p:spPr>
            <a:xfrm>
              <a:off x="3985130" y="3131189"/>
              <a:ext cx="238662" cy="1080819"/>
            </a:xfrm>
            <a:prstGeom prst="rect">
              <a:avLst/>
            </a:prstGeom>
            <a:solidFill>
              <a:srgbClr val="80BD41">
                <a:alpha val="100000"/>
              </a:srgbClr>
            </a:solidFill>
          </p:spPr>
          <p:txBody>
            <a:bodyPr/>
            <a:lstStyle/>
            <a:p>
              <a:endParaRPr/>
            </a:p>
          </p:txBody>
        </p:sp>
        <p:sp>
          <p:nvSpPr>
            <p:cNvPr id="44" name="rc44"/>
            <p:cNvSpPr/>
            <p:nvPr/>
          </p:nvSpPr>
          <p:spPr>
            <a:xfrm>
              <a:off x="3985130" y="3024297"/>
              <a:ext cx="238662" cy="106892"/>
            </a:xfrm>
            <a:prstGeom prst="rect">
              <a:avLst/>
            </a:prstGeom>
            <a:solidFill>
              <a:srgbClr val="1CABE2">
                <a:alpha val="100000"/>
              </a:srgbClr>
            </a:solidFill>
          </p:spPr>
          <p:txBody>
            <a:bodyPr/>
            <a:lstStyle/>
            <a:p>
              <a:endParaRPr/>
            </a:p>
          </p:txBody>
        </p:sp>
        <p:sp>
          <p:nvSpPr>
            <p:cNvPr id="45" name="rc45"/>
            <p:cNvSpPr/>
            <p:nvPr/>
          </p:nvSpPr>
          <p:spPr>
            <a:xfrm>
              <a:off x="4250311" y="3108521"/>
              <a:ext cx="238662" cy="1103488"/>
            </a:xfrm>
            <a:prstGeom prst="rect">
              <a:avLst/>
            </a:prstGeom>
            <a:solidFill>
              <a:srgbClr val="80BD41">
                <a:alpha val="100000"/>
              </a:srgbClr>
            </a:solidFill>
          </p:spPr>
          <p:txBody>
            <a:bodyPr/>
            <a:lstStyle/>
            <a:p>
              <a:endParaRPr/>
            </a:p>
          </p:txBody>
        </p:sp>
        <p:sp>
          <p:nvSpPr>
            <p:cNvPr id="46" name="rc46"/>
            <p:cNvSpPr/>
            <p:nvPr/>
          </p:nvSpPr>
          <p:spPr>
            <a:xfrm>
              <a:off x="4250311" y="2999393"/>
              <a:ext cx="238662" cy="109127"/>
            </a:xfrm>
            <a:prstGeom prst="rect">
              <a:avLst/>
            </a:prstGeom>
            <a:solidFill>
              <a:srgbClr val="1CABE2">
                <a:alpha val="100000"/>
              </a:srgbClr>
            </a:solidFill>
          </p:spPr>
          <p:txBody>
            <a:bodyPr/>
            <a:lstStyle/>
            <a:p>
              <a:endParaRPr/>
            </a:p>
          </p:txBody>
        </p:sp>
        <p:sp>
          <p:nvSpPr>
            <p:cNvPr id="47" name="rc47"/>
            <p:cNvSpPr/>
            <p:nvPr/>
          </p:nvSpPr>
          <p:spPr>
            <a:xfrm>
              <a:off x="4515492" y="3098393"/>
              <a:ext cx="238662" cy="1113615"/>
            </a:xfrm>
            <a:prstGeom prst="rect">
              <a:avLst/>
            </a:prstGeom>
            <a:solidFill>
              <a:srgbClr val="80BD41">
                <a:alpha val="100000"/>
              </a:srgbClr>
            </a:solidFill>
          </p:spPr>
          <p:txBody>
            <a:bodyPr/>
            <a:lstStyle/>
            <a:p>
              <a:endParaRPr/>
            </a:p>
          </p:txBody>
        </p:sp>
        <p:sp>
          <p:nvSpPr>
            <p:cNvPr id="48" name="rc48"/>
            <p:cNvSpPr/>
            <p:nvPr/>
          </p:nvSpPr>
          <p:spPr>
            <a:xfrm>
              <a:off x="4515492" y="2974652"/>
              <a:ext cx="238662" cy="123741"/>
            </a:xfrm>
            <a:prstGeom prst="rect">
              <a:avLst/>
            </a:prstGeom>
            <a:solidFill>
              <a:srgbClr val="1CABE2">
                <a:alpha val="100000"/>
              </a:srgbClr>
            </a:solidFill>
          </p:spPr>
          <p:txBody>
            <a:bodyPr/>
            <a:lstStyle/>
            <a:p>
              <a:endParaRPr/>
            </a:p>
          </p:txBody>
        </p:sp>
        <p:sp>
          <p:nvSpPr>
            <p:cNvPr id="49" name="rc49"/>
            <p:cNvSpPr/>
            <p:nvPr/>
          </p:nvSpPr>
          <p:spPr>
            <a:xfrm>
              <a:off x="4780672" y="3103853"/>
              <a:ext cx="238662" cy="1108155"/>
            </a:xfrm>
            <a:prstGeom prst="rect">
              <a:avLst/>
            </a:prstGeom>
            <a:solidFill>
              <a:srgbClr val="80BD41">
                <a:alpha val="100000"/>
              </a:srgbClr>
            </a:solidFill>
          </p:spPr>
          <p:txBody>
            <a:bodyPr/>
            <a:lstStyle/>
            <a:p>
              <a:endParaRPr/>
            </a:p>
          </p:txBody>
        </p:sp>
        <p:sp>
          <p:nvSpPr>
            <p:cNvPr id="50" name="rc50"/>
            <p:cNvSpPr/>
            <p:nvPr/>
          </p:nvSpPr>
          <p:spPr>
            <a:xfrm>
              <a:off x="4780672" y="2952740"/>
              <a:ext cx="238662" cy="151112"/>
            </a:xfrm>
            <a:prstGeom prst="rect">
              <a:avLst/>
            </a:prstGeom>
            <a:solidFill>
              <a:srgbClr val="1CABE2">
                <a:alpha val="100000"/>
              </a:srgbClr>
            </a:solidFill>
          </p:spPr>
          <p:txBody>
            <a:bodyPr/>
            <a:lstStyle/>
            <a:p>
              <a:endParaRPr/>
            </a:p>
          </p:txBody>
        </p:sp>
        <p:sp>
          <p:nvSpPr>
            <p:cNvPr id="51" name="rc51"/>
            <p:cNvSpPr/>
            <p:nvPr/>
          </p:nvSpPr>
          <p:spPr>
            <a:xfrm>
              <a:off x="5045853" y="3053885"/>
              <a:ext cx="238662" cy="1158124"/>
            </a:xfrm>
            <a:prstGeom prst="rect">
              <a:avLst/>
            </a:prstGeom>
            <a:solidFill>
              <a:srgbClr val="80BD41">
                <a:alpha val="100000"/>
              </a:srgbClr>
            </a:solidFill>
          </p:spPr>
          <p:txBody>
            <a:bodyPr/>
            <a:lstStyle/>
            <a:p>
              <a:endParaRPr/>
            </a:p>
          </p:txBody>
        </p:sp>
        <p:sp>
          <p:nvSpPr>
            <p:cNvPr id="52" name="rc52"/>
            <p:cNvSpPr/>
            <p:nvPr/>
          </p:nvSpPr>
          <p:spPr>
            <a:xfrm>
              <a:off x="5045853" y="2939352"/>
              <a:ext cx="238662" cy="114533"/>
            </a:xfrm>
            <a:prstGeom prst="rect">
              <a:avLst/>
            </a:prstGeom>
            <a:solidFill>
              <a:srgbClr val="1CABE2">
                <a:alpha val="100000"/>
              </a:srgbClr>
            </a:solidFill>
          </p:spPr>
          <p:txBody>
            <a:bodyPr/>
            <a:lstStyle/>
            <a:p>
              <a:endParaRPr/>
            </a:p>
          </p:txBody>
        </p:sp>
        <p:sp>
          <p:nvSpPr>
            <p:cNvPr id="53" name="rc53"/>
            <p:cNvSpPr/>
            <p:nvPr/>
          </p:nvSpPr>
          <p:spPr>
            <a:xfrm>
              <a:off x="5311034" y="3041541"/>
              <a:ext cx="238662" cy="1170467"/>
            </a:xfrm>
            <a:prstGeom prst="rect">
              <a:avLst/>
            </a:prstGeom>
            <a:solidFill>
              <a:srgbClr val="80BD41">
                <a:alpha val="100000"/>
              </a:srgbClr>
            </a:solidFill>
          </p:spPr>
          <p:txBody>
            <a:bodyPr/>
            <a:lstStyle/>
            <a:p>
              <a:endParaRPr/>
            </a:p>
          </p:txBody>
        </p:sp>
        <p:sp>
          <p:nvSpPr>
            <p:cNvPr id="54" name="rc54"/>
            <p:cNvSpPr/>
            <p:nvPr/>
          </p:nvSpPr>
          <p:spPr>
            <a:xfrm>
              <a:off x="5311034" y="2925783"/>
              <a:ext cx="238662" cy="115758"/>
            </a:xfrm>
            <a:prstGeom prst="rect">
              <a:avLst/>
            </a:prstGeom>
            <a:solidFill>
              <a:srgbClr val="1CABE2">
                <a:alpha val="100000"/>
              </a:srgbClr>
            </a:solidFill>
          </p:spPr>
          <p:txBody>
            <a:bodyPr/>
            <a:lstStyle/>
            <a:p>
              <a:endParaRPr/>
            </a:p>
          </p:txBody>
        </p:sp>
        <p:sp>
          <p:nvSpPr>
            <p:cNvPr id="55" name="rc55"/>
            <p:cNvSpPr/>
            <p:nvPr/>
          </p:nvSpPr>
          <p:spPr>
            <a:xfrm>
              <a:off x="5576215" y="3039055"/>
              <a:ext cx="238662" cy="1172954"/>
            </a:xfrm>
            <a:prstGeom prst="rect">
              <a:avLst/>
            </a:prstGeom>
            <a:solidFill>
              <a:srgbClr val="80BD41">
                <a:alpha val="100000"/>
              </a:srgbClr>
            </a:solidFill>
          </p:spPr>
          <p:txBody>
            <a:bodyPr/>
            <a:lstStyle/>
            <a:p>
              <a:endParaRPr/>
            </a:p>
          </p:txBody>
        </p:sp>
        <p:sp>
          <p:nvSpPr>
            <p:cNvPr id="56" name="rc56"/>
            <p:cNvSpPr/>
            <p:nvPr/>
          </p:nvSpPr>
          <p:spPr>
            <a:xfrm>
              <a:off x="5576215" y="2923044"/>
              <a:ext cx="238662" cy="116010"/>
            </a:xfrm>
            <a:prstGeom prst="rect">
              <a:avLst/>
            </a:prstGeom>
            <a:solidFill>
              <a:srgbClr val="1CABE2">
                <a:alpha val="100000"/>
              </a:srgbClr>
            </a:solidFill>
          </p:spPr>
          <p:txBody>
            <a:bodyPr/>
            <a:lstStyle/>
            <a:p>
              <a:endParaRPr/>
            </a:p>
          </p:txBody>
        </p:sp>
        <p:sp>
          <p:nvSpPr>
            <p:cNvPr id="57" name="rc57"/>
            <p:cNvSpPr/>
            <p:nvPr/>
          </p:nvSpPr>
          <p:spPr>
            <a:xfrm>
              <a:off x="5841395" y="3040875"/>
              <a:ext cx="238662" cy="1171134"/>
            </a:xfrm>
            <a:prstGeom prst="rect">
              <a:avLst/>
            </a:prstGeom>
            <a:solidFill>
              <a:srgbClr val="80BD41">
                <a:alpha val="100000"/>
              </a:srgbClr>
            </a:solidFill>
          </p:spPr>
          <p:txBody>
            <a:bodyPr/>
            <a:lstStyle/>
            <a:p>
              <a:endParaRPr/>
            </a:p>
          </p:txBody>
        </p:sp>
        <p:sp>
          <p:nvSpPr>
            <p:cNvPr id="58" name="rc58"/>
            <p:cNvSpPr/>
            <p:nvPr/>
          </p:nvSpPr>
          <p:spPr>
            <a:xfrm>
              <a:off x="5841395" y="2925044"/>
              <a:ext cx="238662" cy="115830"/>
            </a:xfrm>
            <a:prstGeom prst="rect">
              <a:avLst/>
            </a:prstGeom>
            <a:solidFill>
              <a:srgbClr val="1CABE2">
                <a:alpha val="100000"/>
              </a:srgbClr>
            </a:solidFill>
          </p:spPr>
          <p:txBody>
            <a:bodyPr/>
            <a:lstStyle/>
            <a:p>
              <a:endParaRPr/>
            </a:p>
          </p:txBody>
        </p:sp>
        <p:sp>
          <p:nvSpPr>
            <p:cNvPr id="59" name="rc59"/>
            <p:cNvSpPr/>
            <p:nvPr/>
          </p:nvSpPr>
          <p:spPr>
            <a:xfrm>
              <a:off x="6106576" y="3062390"/>
              <a:ext cx="238662" cy="1149619"/>
            </a:xfrm>
            <a:prstGeom prst="rect">
              <a:avLst/>
            </a:prstGeom>
            <a:solidFill>
              <a:srgbClr val="80BD41">
                <a:alpha val="100000"/>
              </a:srgbClr>
            </a:solidFill>
          </p:spPr>
          <p:txBody>
            <a:bodyPr/>
            <a:lstStyle/>
            <a:p>
              <a:endParaRPr/>
            </a:p>
          </p:txBody>
        </p:sp>
        <p:sp>
          <p:nvSpPr>
            <p:cNvPr id="60" name="rc60"/>
            <p:cNvSpPr/>
            <p:nvPr/>
          </p:nvSpPr>
          <p:spPr>
            <a:xfrm>
              <a:off x="6106576" y="2948686"/>
              <a:ext cx="238662" cy="113704"/>
            </a:xfrm>
            <a:prstGeom prst="rect">
              <a:avLst/>
            </a:prstGeom>
            <a:solidFill>
              <a:srgbClr val="1CABE2">
                <a:alpha val="100000"/>
              </a:srgbClr>
            </a:solidFill>
          </p:spPr>
          <p:txBody>
            <a:bodyPr/>
            <a:lstStyle/>
            <a:p>
              <a:endParaRPr/>
            </a:p>
          </p:txBody>
        </p:sp>
        <p:sp>
          <p:nvSpPr>
            <p:cNvPr id="61" name="rc61"/>
            <p:cNvSpPr/>
            <p:nvPr/>
          </p:nvSpPr>
          <p:spPr>
            <a:xfrm>
              <a:off x="6371757" y="3086807"/>
              <a:ext cx="238662" cy="1125202"/>
            </a:xfrm>
            <a:prstGeom prst="rect">
              <a:avLst/>
            </a:prstGeom>
            <a:solidFill>
              <a:srgbClr val="80BD41">
                <a:alpha val="100000"/>
              </a:srgbClr>
            </a:solidFill>
          </p:spPr>
          <p:txBody>
            <a:bodyPr/>
            <a:lstStyle/>
            <a:p>
              <a:endParaRPr/>
            </a:p>
          </p:txBody>
        </p:sp>
        <p:sp>
          <p:nvSpPr>
            <p:cNvPr id="62" name="rc62"/>
            <p:cNvSpPr/>
            <p:nvPr/>
          </p:nvSpPr>
          <p:spPr>
            <a:xfrm>
              <a:off x="6371757" y="2975517"/>
              <a:ext cx="238662" cy="111289"/>
            </a:xfrm>
            <a:prstGeom prst="rect">
              <a:avLst/>
            </a:prstGeom>
            <a:solidFill>
              <a:srgbClr val="1CABE2">
                <a:alpha val="100000"/>
              </a:srgbClr>
            </a:solidFill>
          </p:spPr>
          <p:txBody>
            <a:bodyPr/>
            <a:lstStyle/>
            <a:p>
              <a:endParaRPr/>
            </a:p>
          </p:txBody>
        </p:sp>
        <p:sp>
          <p:nvSpPr>
            <p:cNvPr id="63" name="rc63"/>
            <p:cNvSpPr/>
            <p:nvPr/>
          </p:nvSpPr>
          <p:spPr>
            <a:xfrm>
              <a:off x="6636938" y="3111097"/>
              <a:ext cx="238662" cy="1100911"/>
            </a:xfrm>
            <a:prstGeom prst="rect">
              <a:avLst/>
            </a:prstGeom>
            <a:solidFill>
              <a:srgbClr val="80BD41">
                <a:alpha val="100000"/>
              </a:srgbClr>
            </a:solidFill>
          </p:spPr>
          <p:txBody>
            <a:bodyPr/>
            <a:lstStyle/>
            <a:p>
              <a:endParaRPr/>
            </a:p>
          </p:txBody>
        </p:sp>
        <p:sp>
          <p:nvSpPr>
            <p:cNvPr id="64" name="rc64"/>
            <p:cNvSpPr/>
            <p:nvPr/>
          </p:nvSpPr>
          <p:spPr>
            <a:xfrm>
              <a:off x="6636938" y="3002222"/>
              <a:ext cx="238662" cy="108874"/>
            </a:xfrm>
            <a:prstGeom prst="rect">
              <a:avLst/>
            </a:prstGeom>
            <a:solidFill>
              <a:srgbClr val="1CABE2">
                <a:alpha val="100000"/>
              </a:srgbClr>
            </a:solidFill>
          </p:spPr>
          <p:txBody>
            <a:bodyPr/>
            <a:lstStyle/>
            <a:p>
              <a:endParaRPr/>
            </a:p>
          </p:txBody>
        </p:sp>
        <p:sp>
          <p:nvSpPr>
            <p:cNvPr id="65" name="rc65"/>
            <p:cNvSpPr/>
            <p:nvPr/>
          </p:nvSpPr>
          <p:spPr>
            <a:xfrm>
              <a:off x="6902119" y="3094429"/>
              <a:ext cx="238662" cy="1117580"/>
            </a:xfrm>
            <a:prstGeom prst="rect">
              <a:avLst/>
            </a:prstGeom>
            <a:solidFill>
              <a:srgbClr val="80BD41">
                <a:alpha val="100000"/>
              </a:srgbClr>
            </a:solidFill>
          </p:spPr>
          <p:txBody>
            <a:bodyPr/>
            <a:lstStyle/>
            <a:p>
              <a:endParaRPr/>
            </a:p>
          </p:txBody>
        </p:sp>
        <p:sp>
          <p:nvSpPr>
            <p:cNvPr id="66" name="rc66"/>
            <p:cNvSpPr/>
            <p:nvPr/>
          </p:nvSpPr>
          <p:spPr>
            <a:xfrm>
              <a:off x="6902119" y="2983896"/>
              <a:ext cx="238662" cy="110532"/>
            </a:xfrm>
            <a:prstGeom prst="rect">
              <a:avLst/>
            </a:prstGeom>
            <a:solidFill>
              <a:srgbClr val="1CABE2">
                <a:alpha val="100000"/>
              </a:srgbClr>
            </a:solidFill>
          </p:spPr>
          <p:txBody>
            <a:bodyPr/>
            <a:lstStyle/>
            <a:p>
              <a:endParaRPr/>
            </a:p>
          </p:txBody>
        </p:sp>
        <p:sp>
          <p:nvSpPr>
            <p:cNvPr id="67" name="rc67"/>
            <p:cNvSpPr/>
            <p:nvPr/>
          </p:nvSpPr>
          <p:spPr>
            <a:xfrm>
              <a:off x="7167299" y="3080338"/>
              <a:ext cx="238662" cy="1131671"/>
            </a:xfrm>
            <a:prstGeom prst="rect">
              <a:avLst/>
            </a:prstGeom>
            <a:solidFill>
              <a:srgbClr val="80BD41">
                <a:alpha val="100000"/>
              </a:srgbClr>
            </a:solidFill>
          </p:spPr>
          <p:txBody>
            <a:bodyPr/>
            <a:lstStyle/>
            <a:p>
              <a:endParaRPr/>
            </a:p>
          </p:txBody>
        </p:sp>
        <p:sp>
          <p:nvSpPr>
            <p:cNvPr id="68" name="rc68"/>
            <p:cNvSpPr/>
            <p:nvPr/>
          </p:nvSpPr>
          <p:spPr>
            <a:xfrm>
              <a:off x="7167299" y="2968418"/>
              <a:ext cx="238662" cy="111920"/>
            </a:xfrm>
            <a:prstGeom prst="rect">
              <a:avLst/>
            </a:prstGeom>
            <a:solidFill>
              <a:srgbClr val="1CABE2">
                <a:alpha val="100000"/>
              </a:srgbClr>
            </a:solidFill>
          </p:spPr>
          <p:txBody>
            <a:bodyPr/>
            <a:lstStyle/>
            <a:p>
              <a:endParaRPr/>
            </a:p>
          </p:txBody>
        </p:sp>
        <p:sp>
          <p:nvSpPr>
            <p:cNvPr id="69" name="rc69"/>
            <p:cNvSpPr/>
            <p:nvPr/>
          </p:nvSpPr>
          <p:spPr>
            <a:xfrm>
              <a:off x="7432480" y="3067688"/>
              <a:ext cx="238662" cy="1144321"/>
            </a:xfrm>
            <a:prstGeom prst="rect">
              <a:avLst/>
            </a:prstGeom>
            <a:solidFill>
              <a:srgbClr val="80BD41">
                <a:alpha val="100000"/>
              </a:srgbClr>
            </a:solidFill>
          </p:spPr>
          <p:txBody>
            <a:bodyPr/>
            <a:lstStyle/>
            <a:p>
              <a:endParaRPr/>
            </a:p>
          </p:txBody>
        </p:sp>
        <p:sp>
          <p:nvSpPr>
            <p:cNvPr id="70" name="rc70"/>
            <p:cNvSpPr/>
            <p:nvPr/>
          </p:nvSpPr>
          <p:spPr>
            <a:xfrm>
              <a:off x="7432480" y="2954506"/>
              <a:ext cx="238662" cy="113181"/>
            </a:xfrm>
            <a:prstGeom prst="rect">
              <a:avLst/>
            </a:prstGeom>
            <a:solidFill>
              <a:srgbClr val="1CABE2">
                <a:alpha val="100000"/>
              </a:srgbClr>
            </a:solidFill>
          </p:spPr>
          <p:txBody>
            <a:bodyPr/>
            <a:lstStyle/>
            <a:p>
              <a:endParaRPr/>
            </a:p>
          </p:txBody>
        </p:sp>
        <p:sp>
          <p:nvSpPr>
            <p:cNvPr id="71" name="rc71"/>
            <p:cNvSpPr/>
            <p:nvPr/>
          </p:nvSpPr>
          <p:spPr>
            <a:xfrm>
              <a:off x="7697661" y="3054570"/>
              <a:ext cx="238662" cy="1157439"/>
            </a:xfrm>
            <a:prstGeom prst="rect">
              <a:avLst/>
            </a:prstGeom>
            <a:solidFill>
              <a:srgbClr val="80BD41">
                <a:alpha val="100000"/>
              </a:srgbClr>
            </a:solidFill>
          </p:spPr>
          <p:txBody>
            <a:bodyPr/>
            <a:lstStyle/>
            <a:p>
              <a:endParaRPr/>
            </a:p>
          </p:txBody>
        </p:sp>
        <p:sp>
          <p:nvSpPr>
            <p:cNvPr id="72" name="rc72"/>
            <p:cNvSpPr/>
            <p:nvPr/>
          </p:nvSpPr>
          <p:spPr>
            <a:xfrm>
              <a:off x="7697661" y="2940091"/>
              <a:ext cx="238662" cy="114478"/>
            </a:xfrm>
            <a:prstGeom prst="rect">
              <a:avLst/>
            </a:prstGeom>
            <a:solidFill>
              <a:srgbClr val="1CABE2">
                <a:alpha val="100000"/>
              </a:srgbClr>
            </a:solidFill>
          </p:spPr>
          <p:txBody>
            <a:bodyPr/>
            <a:lstStyle/>
            <a:p>
              <a:endParaRPr/>
            </a:p>
          </p:txBody>
        </p:sp>
        <p:sp>
          <p:nvSpPr>
            <p:cNvPr id="73" name="rc73"/>
            <p:cNvSpPr/>
            <p:nvPr/>
          </p:nvSpPr>
          <p:spPr>
            <a:xfrm>
              <a:off x="7962842" y="3048010"/>
              <a:ext cx="238662" cy="1163998"/>
            </a:xfrm>
            <a:prstGeom prst="rect">
              <a:avLst/>
            </a:prstGeom>
            <a:solidFill>
              <a:srgbClr val="80BD41">
                <a:alpha val="100000"/>
              </a:srgbClr>
            </a:solidFill>
          </p:spPr>
          <p:txBody>
            <a:bodyPr/>
            <a:lstStyle/>
            <a:p>
              <a:endParaRPr/>
            </a:p>
          </p:txBody>
        </p:sp>
        <p:sp>
          <p:nvSpPr>
            <p:cNvPr id="74" name="rc74"/>
            <p:cNvSpPr/>
            <p:nvPr/>
          </p:nvSpPr>
          <p:spPr>
            <a:xfrm>
              <a:off x="7962842" y="2932883"/>
              <a:ext cx="238662" cy="115127"/>
            </a:xfrm>
            <a:prstGeom prst="rect">
              <a:avLst/>
            </a:prstGeom>
            <a:solidFill>
              <a:srgbClr val="1CABE2">
                <a:alpha val="100000"/>
              </a:srgbClr>
            </a:solidFill>
          </p:spPr>
          <p:txBody>
            <a:bodyPr/>
            <a:lstStyle/>
            <a:p>
              <a:endParaRPr/>
            </a:p>
          </p:txBody>
        </p:sp>
        <p:sp>
          <p:nvSpPr>
            <p:cNvPr id="75" name="pl75"/>
            <p:cNvSpPr/>
            <p:nvPr/>
          </p:nvSpPr>
          <p:spPr>
            <a:xfrm>
              <a:off x="1452654" y="2214122"/>
              <a:ext cx="6629519" cy="1031167"/>
            </a:xfrm>
            <a:custGeom>
              <a:avLst/>
              <a:gdLst/>
              <a:ahLst/>
              <a:cxnLst/>
              <a:rect l="0" t="0" r="0" b="0"/>
              <a:pathLst>
                <a:path w="6629519" h="1031167">
                  <a:moveTo>
                    <a:pt x="0" y="1031167"/>
                  </a:moveTo>
                  <a:lnTo>
                    <a:pt x="265180" y="665962"/>
                  </a:lnTo>
                  <a:lnTo>
                    <a:pt x="530361" y="515583"/>
                  </a:lnTo>
                  <a:lnTo>
                    <a:pt x="795542" y="300757"/>
                  </a:lnTo>
                  <a:lnTo>
                    <a:pt x="1060723" y="300757"/>
                  </a:lnTo>
                  <a:lnTo>
                    <a:pt x="1325903" y="236309"/>
                  </a:lnTo>
                  <a:lnTo>
                    <a:pt x="1591084" y="150378"/>
                  </a:lnTo>
                  <a:lnTo>
                    <a:pt x="1856265" y="85930"/>
                  </a:lnTo>
                  <a:lnTo>
                    <a:pt x="2121446" y="0"/>
                  </a:lnTo>
                  <a:lnTo>
                    <a:pt x="2386626" y="21482"/>
                  </a:lnTo>
                  <a:lnTo>
                    <a:pt x="2651807" y="42965"/>
                  </a:lnTo>
                  <a:lnTo>
                    <a:pt x="2916988" y="42965"/>
                  </a:lnTo>
                  <a:lnTo>
                    <a:pt x="3182169" y="64447"/>
                  </a:lnTo>
                  <a:lnTo>
                    <a:pt x="3447350" y="107413"/>
                  </a:lnTo>
                  <a:lnTo>
                    <a:pt x="3712530" y="42965"/>
                  </a:lnTo>
                  <a:lnTo>
                    <a:pt x="3977711" y="42965"/>
                  </a:lnTo>
                  <a:lnTo>
                    <a:pt x="4242892" y="42965"/>
                  </a:lnTo>
                  <a:lnTo>
                    <a:pt x="4508073" y="42965"/>
                  </a:lnTo>
                  <a:lnTo>
                    <a:pt x="4773253" y="42965"/>
                  </a:lnTo>
                  <a:lnTo>
                    <a:pt x="5038434" y="42965"/>
                  </a:lnTo>
                  <a:lnTo>
                    <a:pt x="5303615" y="42965"/>
                  </a:lnTo>
                  <a:lnTo>
                    <a:pt x="5568796" y="42965"/>
                  </a:lnTo>
                  <a:lnTo>
                    <a:pt x="5833977" y="42965"/>
                  </a:lnTo>
                  <a:lnTo>
                    <a:pt x="6099157" y="42965"/>
                  </a:lnTo>
                  <a:lnTo>
                    <a:pt x="6364338" y="42965"/>
                  </a:lnTo>
                  <a:lnTo>
                    <a:pt x="6629519" y="42965"/>
                  </a:lnTo>
                </a:path>
              </a:pathLst>
            </a:custGeom>
            <a:ln w="27101" cap="flat">
              <a:solidFill>
                <a:srgbClr val="0058AB">
                  <a:alpha val="100000"/>
                </a:srgbClr>
              </a:solidFill>
              <a:prstDash val="solid"/>
              <a:round/>
            </a:ln>
          </p:spPr>
          <p:txBody>
            <a:bodyPr/>
            <a:lstStyle/>
            <a:p>
              <a:endParaRPr/>
            </a:p>
          </p:txBody>
        </p:sp>
        <p:sp>
          <p:nvSpPr>
            <p:cNvPr id="76" name="tx76"/>
            <p:cNvSpPr/>
            <p:nvPr/>
          </p:nvSpPr>
          <p:spPr>
            <a:xfrm>
              <a:off x="1392364" y="194185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45</a:t>
              </a:r>
            </a:p>
          </p:txBody>
        </p:sp>
        <p:sp>
          <p:nvSpPr>
            <p:cNvPr id="77" name="tx77"/>
            <p:cNvSpPr/>
            <p:nvPr/>
          </p:nvSpPr>
          <p:spPr>
            <a:xfrm>
              <a:off x="2718268"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78" name="tx78"/>
            <p:cNvSpPr/>
            <p:nvPr/>
          </p:nvSpPr>
          <p:spPr>
            <a:xfrm>
              <a:off x="4044172"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5370076"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430799"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695979"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961160"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226341"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491522"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756703"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8021883"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1335100" y="3170891"/>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502.3</a:t>
              </a:r>
            </a:p>
          </p:txBody>
        </p:sp>
        <p:sp>
          <p:nvSpPr>
            <p:cNvPr id="88" name="tx88"/>
            <p:cNvSpPr/>
            <p:nvPr/>
          </p:nvSpPr>
          <p:spPr>
            <a:xfrm>
              <a:off x="2661004" y="304025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574.8</a:t>
              </a:r>
            </a:p>
          </p:txBody>
        </p:sp>
        <p:sp>
          <p:nvSpPr>
            <p:cNvPr id="89" name="tx89"/>
            <p:cNvSpPr/>
            <p:nvPr/>
          </p:nvSpPr>
          <p:spPr>
            <a:xfrm>
              <a:off x="3986908" y="288837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659.1</a:t>
              </a:r>
            </a:p>
          </p:txBody>
        </p:sp>
        <p:sp>
          <p:nvSpPr>
            <p:cNvPr id="90" name="tx90"/>
            <p:cNvSpPr/>
            <p:nvPr/>
          </p:nvSpPr>
          <p:spPr>
            <a:xfrm>
              <a:off x="5312812" y="2789811"/>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713.8</a:t>
              </a:r>
            </a:p>
          </p:txBody>
        </p:sp>
        <p:sp>
          <p:nvSpPr>
            <p:cNvPr id="91" name="tx91"/>
            <p:cNvSpPr/>
            <p:nvPr/>
          </p:nvSpPr>
          <p:spPr>
            <a:xfrm>
              <a:off x="6373535" y="283960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686.2</a:t>
              </a:r>
            </a:p>
          </p:txBody>
        </p:sp>
        <p:sp>
          <p:nvSpPr>
            <p:cNvPr id="92" name="tx92"/>
            <p:cNvSpPr/>
            <p:nvPr/>
          </p:nvSpPr>
          <p:spPr>
            <a:xfrm>
              <a:off x="6638716" y="286629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671.4</a:t>
              </a:r>
            </a:p>
          </p:txBody>
        </p:sp>
        <p:sp>
          <p:nvSpPr>
            <p:cNvPr id="93" name="tx93"/>
            <p:cNvSpPr/>
            <p:nvPr/>
          </p:nvSpPr>
          <p:spPr>
            <a:xfrm>
              <a:off x="6903896" y="284797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681.5</a:t>
              </a:r>
            </a:p>
          </p:txBody>
        </p:sp>
        <p:sp>
          <p:nvSpPr>
            <p:cNvPr id="94" name="tx94"/>
            <p:cNvSpPr/>
            <p:nvPr/>
          </p:nvSpPr>
          <p:spPr>
            <a:xfrm>
              <a:off x="7169077" y="283249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690.1</a:t>
              </a:r>
            </a:p>
          </p:txBody>
        </p:sp>
        <p:sp>
          <p:nvSpPr>
            <p:cNvPr id="95" name="tx95"/>
            <p:cNvSpPr/>
            <p:nvPr/>
          </p:nvSpPr>
          <p:spPr>
            <a:xfrm>
              <a:off x="7434258" y="281859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697.8</a:t>
              </a:r>
            </a:p>
          </p:txBody>
        </p:sp>
        <p:sp>
          <p:nvSpPr>
            <p:cNvPr id="96" name="tx96"/>
            <p:cNvSpPr/>
            <p:nvPr/>
          </p:nvSpPr>
          <p:spPr>
            <a:xfrm>
              <a:off x="7699439" y="280416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705.9</a:t>
              </a:r>
            </a:p>
          </p:txBody>
        </p:sp>
        <p:sp>
          <p:nvSpPr>
            <p:cNvPr id="97" name="tx97"/>
            <p:cNvSpPr/>
            <p:nvPr/>
          </p:nvSpPr>
          <p:spPr>
            <a:xfrm>
              <a:off x="7964620" y="279695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709.9</a:t>
              </a:r>
            </a:p>
          </p:txBody>
        </p:sp>
        <p:sp>
          <p:nvSpPr>
            <p:cNvPr id="98" name="pl98"/>
            <p:cNvSpPr/>
            <p:nvPr/>
          </p:nvSpPr>
          <p:spPr>
            <a:xfrm>
              <a:off x="1452654" y="2063743"/>
              <a:ext cx="0" cy="1181546"/>
            </a:xfrm>
            <a:custGeom>
              <a:avLst/>
              <a:gdLst/>
              <a:ahLst/>
              <a:cxnLst/>
              <a:rect l="0" t="0" r="0" b="0"/>
              <a:pathLst>
                <a:path h="1181546">
                  <a:moveTo>
                    <a:pt x="0" y="1181546"/>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2778557" y="2063743"/>
              <a:ext cx="0" cy="386687"/>
            </a:xfrm>
            <a:custGeom>
              <a:avLst/>
              <a:gdLst/>
              <a:ahLst/>
              <a:cxnLst/>
              <a:rect l="0" t="0" r="0" b="0"/>
              <a:pathLst>
                <a:path h="386687">
                  <a:moveTo>
                    <a:pt x="0" y="386687"/>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4104461" y="2063743"/>
              <a:ext cx="0" cy="193343"/>
            </a:xfrm>
            <a:custGeom>
              <a:avLst/>
              <a:gdLst/>
              <a:ahLst/>
              <a:cxnLst/>
              <a:rect l="0" t="0" r="0" b="0"/>
              <a:pathLst>
                <a:path h="193343">
                  <a:moveTo>
                    <a:pt x="0" y="193343"/>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5430365" y="2063743"/>
              <a:ext cx="0" cy="193343"/>
            </a:xfrm>
            <a:custGeom>
              <a:avLst/>
              <a:gdLst/>
              <a:ahLst/>
              <a:cxnLst/>
              <a:rect l="0" t="0" r="0" b="0"/>
              <a:pathLst>
                <a:path h="193343">
                  <a:moveTo>
                    <a:pt x="0" y="193343"/>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6491088" y="2063743"/>
              <a:ext cx="0" cy="193343"/>
            </a:xfrm>
            <a:custGeom>
              <a:avLst/>
              <a:gdLst/>
              <a:ahLst/>
              <a:cxnLst/>
              <a:rect l="0" t="0" r="0" b="0"/>
              <a:pathLst>
                <a:path h="193343">
                  <a:moveTo>
                    <a:pt x="0" y="193343"/>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6756269" y="2063743"/>
              <a:ext cx="0" cy="193343"/>
            </a:xfrm>
            <a:custGeom>
              <a:avLst/>
              <a:gdLst/>
              <a:ahLst/>
              <a:cxnLst/>
              <a:rect l="0" t="0" r="0" b="0"/>
              <a:pathLst>
                <a:path h="193343">
                  <a:moveTo>
                    <a:pt x="0" y="193343"/>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7021450" y="2063743"/>
              <a:ext cx="0" cy="193343"/>
            </a:xfrm>
            <a:custGeom>
              <a:avLst/>
              <a:gdLst/>
              <a:ahLst/>
              <a:cxnLst/>
              <a:rect l="0" t="0" r="0" b="0"/>
              <a:pathLst>
                <a:path h="193343">
                  <a:moveTo>
                    <a:pt x="0" y="193343"/>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7286631" y="2063743"/>
              <a:ext cx="0" cy="193343"/>
            </a:xfrm>
            <a:custGeom>
              <a:avLst/>
              <a:gdLst/>
              <a:ahLst/>
              <a:cxnLst/>
              <a:rect l="0" t="0" r="0" b="0"/>
              <a:pathLst>
                <a:path h="193343">
                  <a:moveTo>
                    <a:pt x="0" y="193343"/>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7551811" y="2063743"/>
              <a:ext cx="0" cy="193343"/>
            </a:xfrm>
            <a:custGeom>
              <a:avLst/>
              <a:gdLst/>
              <a:ahLst/>
              <a:cxnLst/>
              <a:rect l="0" t="0" r="0" b="0"/>
              <a:pathLst>
                <a:path h="193343">
                  <a:moveTo>
                    <a:pt x="0" y="193343"/>
                  </a:moveTo>
                  <a:lnTo>
                    <a:pt x="0" y="0"/>
                  </a:lnTo>
                </a:path>
              </a:pathLst>
            </a:custGeom>
            <a:ln w="13550" cap="flat">
              <a:solidFill>
                <a:srgbClr val="0058AB">
                  <a:alpha val="100000"/>
                </a:srgbClr>
              </a:solidFill>
              <a:prstDash val="dot"/>
              <a:round/>
            </a:ln>
          </p:spPr>
          <p:txBody>
            <a:bodyPr/>
            <a:lstStyle/>
            <a:p>
              <a:endParaRPr/>
            </a:p>
          </p:txBody>
        </p:sp>
        <p:sp>
          <p:nvSpPr>
            <p:cNvPr id="107" name="pl107"/>
            <p:cNvSpPr/>
            <p:nvPr/>
          </p:nvSpPr>
          <p:spPr>
            <a:xfrm>
              <a:off x="7816992" y="2063743"/>
              <a:ext cx="0" cy="193343"/>
            </a:xfrm>
            <a:custGeom>
              <a:avLst/>
              <a:gdLst/>
              <a:ahLst/>
              <a:cxnLst/>
              <a:rect l="0" t="0" r="0" b="0"/>
              <a:pathLst>
                <a:path h="193343">
                  <a:moveTo>
                    <a:pt x="0" y="193343"/>
                  </a:moveTo>
                  <a:lnTo>
                    <a:pt x="0" y="0"/>
                  </a:lnTo>
                </a:path>
              </a:pathLst>
            </a:custGeom>
            <a:ln w="13550" cap="flat">
              <a:solidFill>
                <a:srgbClr val="0058AB">
                  <a:alpha val="100000"/>
                </a:srgbClr>
              </a:solidFill>
              <a:prstDash val="dot"/>
              <a:round/>
            </a:ln>
          </p:spPr>
          <p:txBody>
            <a:bodyPr/>
            <a:lstStyle/>
            <a:p>
              <a:endParaRPr/>
            </a:p>
          </p:txBody>
        </p:sp>
        <p:sp>
          <p:nvSpPr>
            <p:cNvPr id="108" name="pl108"/>
            <p:cNvSpPr/>
            <p:nvPr/>
          </p:nvSpPr>
          <p:spPr>
            <a:xfrm>
              <a:off x="8082173" y="2063743"/>
              <a:ext cx="0" cy="193343"/>
            </a:xfrm>
            <a:custGeom>
              <a:avLst/>
              <a:gdLst/>
              <a:ahLst/>
              <a:cxnLst/>
              <a:rect l="0" t="0" r="0" b="0"/>
              <a:pathLst>
                <a:path h="193343">
                  <a:moveTo>
                    <a:pt x="0" y="193343"/>
                  </a:moveTo>
                  <a:lnTo>
                    <a:pt x="0" y="0"/>
                  </a:lnTo>
                </a:path>
              </a:pathLst>
            </a:custGeom>
            <a:ln w="13550" cap="flat">
              <a:solidFill>
                <a:srgbClr val="0058AB">
                  <a:alpha val="100000"/>
                </a:srgbClr>
              </a:solidFill>
              <a:prstDash val="dot"/>
              <a:round/>
            </a:ln>
          </p:spPr>
          <p:txBody>
            <a:bodyPr/>
            <a:lstStyle/>
            <a:p>
              <a:endParaRPr/>
            </a:p>
          </p:txBody>
        </p:sp>
        <p:sp>
          <p:nvSpPr>
            <p:cNvPr id="109" name="tx109"/>
            <p:cNvSpPr/>
            <p:nvPr/>
          </p:nvSpPr>
          <p:spPr>
            <a:xfrm>
              <a:off x="1374277" y="3973303"/>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226</a:t>
              </a:r>
            </a:p>
          </p:txBody>
        </p:sp>
        <p:sp>
          <p:nvSpPr>
            <p:cNvPr id="110" name="tx110"/>
            <p:cNvSpPr/>
            <p:nvPr/>
          </p:nvSpPr>
          <p:spPr>
            <a:xfrm>
              <a:off x="1335100" y="352068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276.3</a:t>
              </a:r>
            </a:p>
          </p:txBody>
        </p:sp>
        <p:sp>
          <p:nvSpPr>
            <p:cNvPr id="111" name="tx111"/>
            <p:cNvSpPr/>
            <p:nvPr/>
          </p:nvSpPr>
          <p:spPr>
            <a:xfrm>
              <a:off x="2661004" y="3753420"/>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471.4</a:t>
              </a:r>
            </a:p>
          </p:txBody>
        </p:sp>
        <p:sp>
          <p:nvSpPr>
            <p:cNvPr id="112" name="tx112"/>
            <p:cNvSpPr/>
            <p:nvPr/>
          </p:nvSpPr>
          <p:spPr>
            <a:xfrm>
              <a:off x="2661004" y="323431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103.5</a:t>
              </a:r>
            </a:p>
          </p:txBody>
        </p:sp>
        <p:sp>
          <p:nvSpPr>
            <p:cNvPr id="113" name="tx113"/>
            <p:cNvSpPr/>
            <p:nvPr/>
          </p:nvSpPr>
          <p:spPr>
            <a:xfrm>
              <a:off x="3986908" y="363655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599.8</a:t>
              </a:r>
            </a:p>
          </p:txBody>
        </p:sp>
        <p:sp>
          <p:nvSpPr>
            <p:cNvPr id="114" name="tx114"/>
            <p:cNvSpPr/>
            <p:nvPr/>
          </p:nvSpPr>
          <p:spPr>
            <a:xfrm>
              <a:off x="4013033" y="304264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59.3</a:t>
              </a:r>
            </a:p>
          </p:txBody>
        </p:sp>
        <p:sp>
          <p:nvSpPr>
            <p:cNvPr id="115" name="tx115"/>
            <p:cNvSpPr/>
            <p:nvPr/>
          </p:nvSpPr>
          <p:spPr>
            <a:xfrm>
              <a:off x="5312812" y="359172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649.5</a:t>
              </a:r>
            </a:p>
          </p:txBody>
        </p:sp>
        <p:sp>
          <p:nvSpPr>
            <p:cNvPr id="116" name="tx116"/>
            <p:cNvSpPr/>
            <p:nvPr/>
          </p:nvSpPr>
          <p:spPr>
            <a:xfrm>
              <a:off x="5338937" y="294861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64.2</a:t>
              </a:r>
            </a:p>
          </p:txBody>
        </p:sp>
        <p:sp>
          <p:nvSpPr>
            <p:cNvPr id="117" name="tx117"/>
            <p:cNvSpPr/>
            <p:nvPr/>
          </p:nvSpPr>
          <p:spPr>
            <a:xfrm>
              <a:off x="6373535" y="361436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624.4</a:t>
              </a:r>
            </a:p>
          </p:txBody>
        </p:sp>
        <p:sp>
          <p:nvSpPr>
            <p:cNvPr id="118" name="tx118"/>
            <p:cNvSpPr/>
            <p:nvPr/>
          </p:nvSpPr>
          <p:spPr>
            <a:xfrm>
              <a:off x="6399660" y="299611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61.8</a:t>
              </a:r>
            </a:p>
          </p:txBody>
        </p:sp>
        <p:sp>
          <p:nvSpPr>
            <p:cNvPr id="119" name="tx119"/>
            <p:cNvSpPr/>
            <p:nvPr/>
          </p:nvSpPr>
          <p:spPr>
            <a:xfrm>
              <a:off x="6677893" y="3626505"/>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611</a:t>
              </a:r>
            </a:p>
          </p:txBody>
        </p:sp>
        <p:sp>
          <p:nvSpPr>
            <p:cNvPr id="120" name="tx120"/>
            <p:cNvSpPr/>
            <p:nvPr/>
          </p:nvSpPr>
          <p:spPr>
            <a:xfrm>
              <a:off x="6664841" y="302161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60.4</a:t>
              </a:r>
            </a:p>
          </p:txBody>
        </p:sp>
        <p:sp>
          <p:nvSpPr>
            <p:cNvPr id="121" name="tx121"/>
            <p:cNvSpPr/>
            <p:nvPr/>
          </p:nvSpPr>
          <p:spPr>
            <a:xfrm>
              <a:off x="6903896" y="361817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620.2</a:t>
              </a:r>
            </a:p>
          </p:txBody>
        </p:sp>
        <p:sp>
          <p:nvSpPr>
            <p:cNvPr id="122" name="tx122"/>
            <p:cNvSpPr/>
            <p:nvPr/>
          </p:nvSpPr>
          <p:spPr>
            <a:xfrm>
              <a:off x="6930022" y="300406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61.3</a:t>
              </a:r>
            </a:p>
          </p:txBody>
        </p:sp>
        <p:sp>
          <p:nvSpPr>
            <p:cNvPr id="123" name="tx123"/>
            <p:cNvSpPr/>
            <p:nvPr/>
          </p:nvSpPr>
          <p:spPr>
            <a:xfrm>
              <a:off x="7208254" y="3611125"/>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628</a:t>
              </a:r>
            </a:p>
          </p:txBody>
        </p:sp>
        <p:sp>
          <p:nvSpPr>
            <p:cNvPr id="124" name="tx124"/>
            <p:cNvSpPr/>
            <p:nvPr/>
          </p:nvSpPr>
          <p:spPr>
            <a:xfrm>
              <a:off x="7195203" y="298933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62.1</a:t>
              </a:r>
            </a:p>
          </p:txBody>
        </p:sp>
        <p:sp>
          <p:nvSpPr>
            <p:cNvPr id="125" name="tx125"/>
            <p:cNvSpPr/>
            <p:nvPr/>
          </p:nvSpPr>
          <p:spPr>
            <a:xfrm>
              <a:off x="7473435" y="3604755"/>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635</a:t>
              </a:r>
            </a:p>
          </p:txBody>
        </p:sp>
        <p:sp>
          <p:nvSpPr>
            <p:cNvPr id="126" name="tx126"/>
            <p:cNvSpPr/>
            <p:nvPr/>
          </p:nvSpPr>
          <p:spPr>
            <a:xfrm>
              <a:off x="7460384" y="297604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62.8</a:t>
              </a:r>
            </a:p>
          </p:txBody>
        </p:sp>
        <p:sp>
          <p:nvSpPr>
            <p:cNvPr id="127" name="tx127"/>
            <p:cNvSpPr/>
            <p:nvPr/>
          </p:nvSpPr>
          <p:spPr>
            <a:xfrm>
              <a:off x="7699439" y="359819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642.3</a:t>
              </a:r>
            </a:p>
          </p:txBody>
        </p:sp>
        <p:sp>
          <p:nvSpPr>
            <p:cNvPr id="128" name="tx128"/>
            <p:cNvSpPr/>
            <p:nvPr/>
          </p:nvSpPr>
          <p:spPr>
            <a:xfrm>
              <a:off x="7725564" y="2962236"/>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63.5</a:t>
              </a:r>
            </a:p>
          </p:txBody>
        </p:sp>
        <p:sp>
          <p:nvSpPr>
            <p:cNvPr id="129" name="tx129"/>
            <p:cNvSpPr/>
            <p:nvPr/>
          </p:nvSpPr>
          <p:spPr>
            <a:xfrm>
              <a:off x="8003796" y="3594962"/>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646</a:t>
              </a:r>
            </a:p>
          </p:txBody>
        </p:sp>
        <p:sp>
          <p:nvSpPr>
            <p:cNvPr id="130" name="tx130"/>
            <p:cNvSpPr/>
            <p:nvPr/>
          </p:nvSpPr>
          <p:spPr>
            <a:xfrm>
              <a:off x="7990745" y="2955353"/>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63.9</a:t>
              </a:r>
            </a:p>
          </p:txBody>
        </p:sp>
        <p:sp>
          <p:nvSpPr>
            <p:cNvPr id="131" name="tx131"/>
            <p:cNvSpPr/>
            <p:nvPr/>
          </p:nvSpPr>
          <p:spPr>
            <a:xfrm>
              <a:off x="849589"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43910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694200" y="271832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800</a:t>
              </a:r>
            </a:p>
          </p:txBody>
        </p:sp>
        <p:sp>
          <p:nvSpPr>
            <p:cNvPr id="134" name="tx134"/>
            <p:cNvSpPr/>
            <p:nvPr/>
          </p:nvSpPr>
          <p:spPr>
            <a:xfrm>
              <a:off x="577692" y="1979457"/>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1,200</a:t>
              </a:r>
            </a:p>
          </p:txBody>
        </p:sp>
        <p:sp>
          <p:nvSpPr>
            <p:cNvPr id="135" name="tx135"/>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93494" y="3018617"/>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2" name="tx152"/>
            <p:cNvSpPr/>
            <p:nvPr/>
          </p:nvSpPr>
          <p:spPr>
            <a:xfrm rot="5400000">
              <a:off x="8496806" y="301861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3" name="pl153"/>
            <p:cNvSpPr/>
            <p:nvPr/>
          </p:nvSpPr>
          <p:spPr>
            <a:xfrm>
              <a:off x="2939457"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4" name="tx154"/>
            <p:cNvSpPr/>
            <p:nvPr/>
          </p:nvSpPr>
          <p:spPr>
            <a:xfrm>
              <a:off x="3206557" y="5128708"/>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5" name="rc155"/>
            <p:cNvSpPr/>
            <p:nvPr/>
          </p:nvSpPr>
          <p:spPr>
            <a:xfrm>
              <a:off x="4549849" y="5080163"/>
              <a:ext cx="201456" cy="201456"/>
            </a:xfrm>
            <a:prstGeom prst="rect">
              <a:avLst/>
            </a:prstGeom>
            <a:solidFill>
              <a:srgbClr val="1CABE2">
                <a:alpha val="100000"/>
              </a:srgbClr>
            </a:solidFill>
          </p:spPr>
          <p:txBody>
            <a:bodyPr/>
            <a:lstStyle/>
            <a:p>
              <a:endParaRPr/>
            </a:p>
          </p:txBody>
        </p:sp>
        <p:sp>
          <p:nvSpPr>
            <p:cNvPr id="156" name="rc156"/>
            <p:cNvSpPr/>
            <p:nvPr/>
          </p:nvSpPr>
          <p:spPr>
            <a:xfrm>
              <a:off x="5770421" y="5080163"/>
              <a:ext cx="201456" cy="201456"/>
            </a:xfrm>
            <a:prstGeom prst="rect">
              <a:avLst/>
            </a:prstGeom>
            <a:solidFill>
              <a:srgbClr val="80BD41">
                <a:alpha val="100000"/>
              </a:srgbClr>
            </a:solidFill>
          </p:spPr>
          <p:txBody>
            <a:bodyPr/>
            <a:lstStyle/>
            <a:p>
              <a:endParaRPr/>
            </a:p>
          </p:txBody>
        </p:sp>
        <p:sp>
          <p:nvSpPr>
            <p:cNvPr id="157" name="tx157"/>
            <p:cNvSpPr/>
            <p:nvPr/>
          </p:nvSpPr>
          <p:spPr>
            <a:xfrm>
              <a:off x="4829894" y="5128708"/>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58" name="tx158"/>
            <p:cNvSpPr/>
            <p:nvPr/>
          </p:nvSpPr>
          <p:spPr>
            <a:xfrm>
              <a:off x="6050466" y="5128708"/>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9" name="tx159"/>
            <p:cNvSpPr/>
            <p:nvPr/>
          </p:nvSpPr>
          <p:spPr>
            <a:xfrm>
              <a:off x="989913" y="1411841"/>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0" name="tx160"/>
            <p:cNvSpPr/>
            <p:nvPr/>
          </p:nvSpPr>
          <p:spPr>
            <a:xfrm>
              <a:off x="989913" y="1594448"/>
              <a:ext cx="1882512"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Burkina Faso, 2000-2025</a:t>
              </a:r>
            </a:p>
          </p:txBody>
        </p:sp>
        <p:sp>
          <p:nvSpPr>
            <p:cNvPr id="161" name="pl161"/>
            <p:cNvSpPr/>
            <p:nvPr/>
          </p:nvSpPr>
          <p:spPr>
            <a:xfrm>
              <a:off x="2254802"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4097762"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5940722"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7783682"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5" name="pl165"/>
            <p:cNvSpPr/>
            <p:nvPr/>
          </p:nvSpPr>
          <p:spPr>
            <a:xfrm>
              <a:off x="989913" y="590258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989913" y="574751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989913" y="559243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133332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317628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501924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686220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rc172"/>
            <p:cNvSpPr/>
            <p:nvPr/>
          </p:nvSpPr>
          <p:spPr>
            <a:xfrm>
              <a:off x="1333322" y="5840557"/>
              <a:ext cx="5753997" cy="124062"/>
            </a:xfrm>
            <a:prstGeom prst="rect">
              <a:avLst/>
            </a:prstGeom>
            <a:solidFill>
              <a:srgbClr val="80BD41">
                <a:alpha val="100000"/>
              </a:srgbClr>
            </a:solidFill>
          </p:spPr>
          <p:txBody>
            <a:bodyPr/>
            <a:lstStyle/>
            <a:p>
              <a:endParaRPr/>
            </a:p>
          </p:txBody>
        </p:sp>
        <p:sp>
          <p:nvSpPr>
            <p:cNvPr id="173" name="rc173"/>
            <p:cNvSpPr/>
            <p:nvPr/>
          </p:nvSpPr>
          <p:spPr>
            <a:xfrm>
              <a:off x="7087320" y="5840557"/>
              <a:ext cx="569106" cy="124062"/>
            </a:xfrm>
            <a:prstGeom prst="rect">
              <a:avLst/>
            </a:prstGeom>
            <a:solidFill>
              <a:srgbClr val="1CABE2">
                <a:alpha val="100000"/>
              </a:srgbClr>
            </a:solidFill>
          </p:spPr>
          <p:txBody>
            <a:bodyPr/>
            <a:lstStyle/>
            <a:p>
              <a:endParaRPr/>
            </a:p>
          </p:txBody>
        </p:sp>
        <p:sp>
          <p:nvSpPr>
            <p:cNvPr id="174" name="rc174"/>
            <p:cNvSpPr/>
            <p:nvPr/>
          </p:nvSpPr>
          <p:spPr>
            <a:xfrm>
              <a:off x="1333322" y="5685479"/>
              <a:ext cx="5918850" cy="124062"/>
            </a:xfrm>
            <a:prstGeom prst="rect">
              <a:avLst/>
            </a:prstGeom>
            <a:solidFill>
              <a:srgbClr val="80BD41">
                <a:alpha val="100000"/>
              </a:srgbClr>
            </a:solidFill>
          </p:spPr>
          <p:txBody>
            <a:bodyPr/>
            <a:lstStyle/>
            <a:p>
              <a:endParaRPr/>
            </a:p>
          </p:txBody>
        </p:sp>
        <p:sp>
          <p:nvSpPr>
            <p:cNvPr id="175" name="rc175"/>
            <p:cNvSpPr/>
            <p:nvPr/>
          </p:nvSpPr>
          <p:spPr>
            <a:xfrm>
              <a:off x="7252173" y="5685479"/>
              <a:ext cx="585416" cy="124062"/>
            </a:xfrm>
            <a:prstGeom prst="rect">
              <a:avLst/>
            </a:prstGeom>
            <a:solidFill>
              <a:srgbClr val="1CABE2">
                <a:alpha val="100000"/>
              </a:srgbClr>
            </a:solidFill>
          </p:spPr>
          <p:txBody>
            <a:bodyPr/>
            <a:lstStyle/>
            <a:p>
              <a:endParaRPr/>
            </a:p>
          </p:txBody>
        </p:sp>
        <p:sp>
          <p:nvSpPr>
            <p:cNvPr id="176" name="rc176"/>
            <p:cNvSpPr/>
            <p:nvPr/>
          </p:nvSpPr>
          <p:spPr>
            <a:xfrm>
              <a:off x="1333322" y="5530401"/>
              <a:ext cx="5952392" cy="124062"/>
            </a:xfrm>
            <a:prstGeom prst="rect">
              <a:avLst/>
            </a:prstGeom>
            <a:solidFill>
              <a:srgbClr val="80BD41">
                <a:alpha val="100000"/>
              </a:srgbClr>
            </a:solidFill>
          </p:spPr>
          <p:txBody>
            <a:bodyPr/>
            <a:lstStyle/>
            <a:p>
              <a:endParaRPr/>
            </a:p>
          </p:txBody>
        </p:sp>
        <p:sp>
          <p:nvSpPr>
            <p:cNvPr id="177" name="rc177"/>
            <p:cNvSpPr/>
            <p:nvPr/>
          </p:nvSpPr>
          <p:spPr>
            <a:xfrm>
              <a:off x="7285714" y="5530401"/>
              <a:ext cx="588733" cy="124062"/>
            </a:xfrm>
            <a:prstGeom prst="rect">
              <a:avLst/>
            </a:prstGeom>
            <a:solidFill>
              <a:srgbClr val="1CABE2">
                <a:alpha val="100000"/>
              </a:srgbClr>
            </a:solidFill>
          </p:spPr>
          <p:txBody>
            <a:bodyPr/>
            <a:lstStyle/>
            <a:p>
              <a:endParaRPr/>
            </a:p>
          </p:txBody>
        </p:sp>
        <p:sp>
          <p:nvSpPr>
            <p:cNvPr id="178" name="tx178"/>
            <p:cNvSpPr/>
            <p:nvPr/>
          </p:nvSpPr>
          <p:spPr>
            <a:xfrm>
              <a:off x="7827803" y="5859452"/>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686.2</a:t>
              </a:r>
            </a:p>
          </p:txBody>
        </p:sp>
        <p:sp>
          <p:nvSpPr>
            <p:cNvPr id="179" name="tx179"/>
            <p:cNvSpPr/>
            <p:nvPr/>
          </p:nvSpPr>
          <p:spPr>
            <a:xfrm>
              <a:off x="8018121" y="5704374"/>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705.9</a:t>
              </a:r>
            </a:p>
          </p:txBody>
        </p:sp>
        <p:sp>
          <p:nvSpPr>
            <p:cNvPr id="180" name="tx180"/>
            <p:cNvSpPr/>
            <p:nvPr/>
          </p:nvSpPr>
          <p:spPr>
            <a:xfrm>
              <a:off x="8056823" y="5549296"/>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709.9</a:t>
              </a:r>
            </a:p>
          </p:txBody>
        </p:sp>
        <p:sp>
          <p:nvSpPr>
            <p:cNvPr id="181" name="tx181"/>
            <p:cNvSpPr/>
            <p:nvPr/>
          </p:nvSpPr>
          <p:spPr>
            <a:xfrm>
              <a:off x="4074682" y="5862148"/>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624.4</a:t>
              </a:r>
            </a:p>
          </p:txBody>
        </p:sp>
        <p:sp>
          <p:nvSpPr>
            <p:cNvPr id="182" name="tx182"/>
            <p:cNvSpPr/>
            <p:nvPr/>
          </p:nvSpPr>
          <p:spPr>
            <a:xfrm>
              <a:off x="7266379" y="586214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61.8</a:t>
              </a:r>
            </a:p>
          </p:txBody>
        </p:sp>
        <p:sp>
          <p:nvSpPr>
            <p:cNvPr id="183" name="tx183"/>
            <p:cNvSpPr/>
            <p:nvPr/>
          </p:nvSpPr>
          <p:spPr>
            <a:xfrm>
              <a:off x="4157109" y="5707018"/>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642.3</a:t>
              </a:r>
            </a:p>
          </p:txBody>
        </p:sp>
        <p:sp>
          <p:nvSpPr>
            <p:cNvPr id="184" name="tx184"/>
            <p:cNvSpPr/>
            <p:nvPr/>
          </p:nvSpPr>
          <p:spPr>
            <a:xfrm>
              <a:off x="7439387" y="570701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63.5</a:t>
              </a:r>
            </a:p>
          </p:txBody>
        </p:sp>
        <p:sp>
          <p:nvSpPr>
            <p:cNvPr id="185" name="tx185"/>
            <p:cNvSpPr/>
            <p:nvPr/>
          </p:nvSpPr>
          <p:spPr>
            <a:xfrm>
              <a:off x="4219084" y="555199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646</a:t>
              </a:r>
            </a:p>
          </p:txBody>
        </p:sp>
        <p:sp>
          <p:nvSpPr>
            <p:cNvPr id="186" name="tx186"/>
            <p:cNvSpPr/>
            <p:nvPr/>
          </p:nvSpPr>
          <p:spPr>
            <a:xfrm>
              <a:off x="7474588" y="555194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63.9</a:t>
              </a:r>
            </a:p>
          </p:txBody>
        </p:sp>
        <p:sp>
          <p:nvSpPr>
            <p:cNvPr id="187" name="tx187"/>
            <p:cNvSpPr/>
            <p:nvPr/>
          </p:nvSpPr>
          <p:spPr>
            <a:xfrm>
              <a:off x="616505"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05615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59741" y="605615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902701" y="605615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6745661" y="605615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025973" y="6191355"/>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5" name="tx195"/>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6" name="tx196"/>
            <p:cNvSpPr/>
            <p:nvPr/>
          </p:nvSpPr>
          <p:spPr>
            <a:xfrm>
              <a:off x="3550093" y="6518575"/>
              <a:ext cx="499482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 taux de couverture du DTP3 en 2025 (91 %) était identique à celui de 2019 (91 %).
Le nombre d’enfants vaccinés par le DTP3 a augmenté de 3 % par rapport à 2019.
Le nombre de nourrissons survivants a augmenté d’environ 3 % par rapport à 2019.
En 2025, davantage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Pour que la couverture vaccinale augmente, le nombre d'enfants vaccinés doit croître à un rythme plus rapide que celui de la croissance démographique.</a:t>
            </a:r>
          </a:p>
        </p:txBody>
      </p:sp>
      <p:grpSp>
        <p:nvGrpSpPr>
          <p:cNvPr id="199" name="Group 198"/>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1"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83092" y="3815266"/>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83092" y="3021779"/>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83092" y="2228292"/>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83092" y="4212009"/>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83092" y="3418522"/>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83092" y="2625036"/>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54012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84967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415922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546877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51641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77832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04023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30215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6406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82597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0878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rc22"/>
            <p:cNvSpPr/>
            <p:nvPr/>
          </p:nvSpPr>
          <p:spPr>
            <a:xfrm>
              <a:off x="1422266" y="3797493"/>
              <a:ext cx="235719" cy="414515"/>
            </a:xfrm>
            <a:prstGeom prst="rect">
              <a:avLst/>
            </a:prstGeom>
            <a:solidFill>
              <a:srgbClr val="E2231A">
                <a:alpha val="90196"/>
              </a:srgbClr>
            </a:solidFill>
          </p:spPr>
          <p:txBody>
            <a:bodyPr/>
            <a:lstStyle/>
            <a:p>
              <a:endParaRPr/>
            </a:p>
          </p:txBody>
        </p:sp>
        <p:sp>
          <p:nvSpPr>
            <p:cNvPr id="23" name="rc23"/>
            <p:cNvSpPr/>
            <p:nvPr/>
          </p:nvSpPr>
          <p:spPr>
            <a:xfrm>
              <a:off x="1684176" y="3909770"/>
              <a:ext cx="235719" cy="302239"/>
            </a:xfrm>
            <a:prstGeom prst="rect">
              <a:avLst/>
            </a:prstGeom>
            <a:solidFill>
              <a:srgbClr val="E2231A">
                <a:alpha val="90196"/>
              </a:srgbClr>
            </a:solidFill>
          </p:spPr>
          <p:txBody>
            <a:bodyPr/>
            <a:lstStyle/>
            <a:p>
              <a:endParaRPr/>
            </a:p>
          </p:txBody>
        </p:sp>
        <p:sp>
          <p:nvSpPr>
            <p:cNvPr id="24" name="rc24"/>
            <p:cNvSpPr/>
            <p:nvPr/>
          </p:nvSpPr>
          <p:spPr>
            <a:xfrm>
              <a:off x="1946086" y="3911248"/>
              <a:ext cx="235719" cy="300761"/>
            </a:xfrm>
            <a:prstGeom prst="rect">
              <a:avLst/>
            </a:prstGeom>
            <a:solidFill>
              <a:srgbClr val="E2231A">
                <a:alpha val="90196"/>
              </a:srgbClr>
            </a:solidFill>
          </p:spPr>
          <p:txBody>
            <a:bodyPr/>
            <a:lstStyle/>
            <a:p>
              <a:endParaRPr/>
            </a:p>
          </p:txBody>
        </p:sp>
        <p:sp>
          <p:nvSpPr>
            <p:cNvPr id="25" name="rc25"/>
            <p:cNvSpPr/>
            <p:nvPr/>
          </p:nvSpPr>
          <p:spPr>
            <a:xfrm>
              <a:off x="2207996" y="4004911"/>
              <a:ext cx="235719" cy="207098"/>
            </a:xfrm>
            <a:prstGeom prst="rect">
              <a:avLst/>
            </a:prstGeom>
            <a:solidFill>
              <a:srgbClr val="E2231A">
                <a:alpha val="90196"/>
              </a:srgbClr>
            </a:solidFill>
          </p:spPr>
          <p:txBody>
            <a:bodyPr/>
            <a:lstStyle/>
            <a:p>
              <a:endParaRPr/>
            </a:p>
          </p:txBody>
        </p:sp>
        <p:sp>
          <p:nvSpPr>
            <p:cNvPr id="26" name="rc26"/>
            <p:cNvSpPr/>
            <p:nvPr/>
          </p:nvSpPr>
          <p:spPr>
            <a:xfrm>
              <a:off x="2469906" y="4017491"/>
              <a:ext cx="235719" cy="194518"/>
            </a:xfrm>
            <a:prstGeom prst="rect">
              <a:avLst/>
            </a:prstGeom>
            <a:solidFill>
              <a:srgbClr val="E2231A">
                <a:alpha val="90196"/>
              </a:srgbClr>
            </a:solidFill>
          </p:spPr>
          <p:txBody>
            <a:bodyPr/>
            <a:lstStyle/>
            <a:p>
              <a:endParaRPr/>
            </a:p>
          </p:txBody>
        </p:sp>
        <p:sp>
          <p:nvSpPr>
            <p:cNvPr id="27" name="rc27"/>
            <p:cNvSpPr/>
            <p:nvPr/>
          </p:nvSpPr>
          <p:spPr>
            <a:xfrm>
              <a:off x="2731817" y="4066050"/>
              <a:ext cx="235719" cy="145958"/>
            </a:xfrm>
            <a:prstGeom prst="rect">
              <a:avLst/>
            </a:prstGeom>
            <a:solidFill>
              <a:srgbClr val="E2231A">
                <a:alpha val="90196"/>
              </a:srgbClr>
            </a:solidFill>
          </p:spPr>
          <p:txBody>
            <a:bodyPr/>
            <a:lstStyle/>
            <a:p>
              <a:endParaRPr/>
            </a:p>
          </p:txBody>
        </p:sp>
        <p:sp>
          <p:nvSpPr>
            <p:cNvPr id="28" name="rc28"/>
            <p:cNvSpPr/>
            <p:nvPr/>
          </p:nvSpPr>
          <p:spPr>
            <a:xfrm>
              <a:off x="2993727" y="4098095"/>
              <a:ext cx="235719" cy="113914"/>
            </a:xfrm>
            <a:prstGeom prst="rect">
              <a:avLst/>
            </a:prstGeom>
            <a:solidFill>
              <a:srgbClr val="E2231A">
                <a:alpha val="90196"/>
              </a:srgbClr>
            </a:solidFill>
          </p:spPr>
          <p:txBody>
            <a:bodyPr/>
            <a:lstStyle/>
            <a:p>
              <a:endParaRPr/>
            </a:p>
          </p:txBody>
        </p:sp>
        <p:sp>
          <p:nvSpPr>
            <p:cNvPr id="29" name="rc29"/>
            <p:cNvSpPr/>
            <p:nvPr/>
          </p:nvSpPr>
          <p:spPr>
            <a:xfrm>
              <a:off x="3255637" y="4153469"/>
              <a:ext cx="235719" cy="58540"/>
            </a:xfrm>
            <a:prstGeom prst="rect">
              <a:avLst/>
            </a:prstGeom>
            <a:solidFill>
              <a:srgbClr val="E2231A">
                <a:alpha val="90196"/>
              </a:srgbClr>
            </a:solidFill>
          </p:spPr>
          <p:txBody>
            <a:bodyPr/>
            <a:lstStyle/>
            <a:p>
              <a:endParaRPr/>
            </a:p>
          </p:txBody>
        </p:sp>
        <p:sp>
          <p:nvSpPr>
            <p:cNvPr id="30" name="rc30"/>
            <p:cNvSpPr/>
            <p:nvPr/>
          </p:nvSpPr>
          <p:spPr>
            <a:xfrm>
              <a:off x="3517547" y="4151993"/>
              <a:ext cx="235719" cy="60016"/>
            </a:xfrm>
            <a:prstGeom prst="rect">
              <a:avLst/>
            </a:prstGeom>
            <a:solidFill>
              <a:srgbClr val="E2231A">
                <a:alpha val="90196"/>
              </a:srgbClr>
            </a:solidFill>
          </p:spPr>
          <p:txBody>
            <a:bodyPr/>
            <a:lstStyle/>
            <a:p>
              <a:endParaRPr/>
            </a:p>
          </p:txBody>
        </p:sp>
        <p:sp>
          <p:nvSpPr>
            <p:cNvPr id="31" name="rc31"/>
            <p:cNvSpPr/>
            <p:nvPr/>
          </p:nvSpPr>
          <p:spPr>
            <a:xfrm>
              <a:off x="3779457" y="4150706"/>
              <a:ext cx="235719" cy="61303"/>
            </a:xfrm>
            <a:prstGeom prst="rect">
              <a:avLst/>
            </a:prstGeom>
            <a:solidFill>
              <a:srgbClr val="E2231A">
                <a:alpha val="90196"/>
              </a:srgbClr>
            </a:solidFill>
          </p:spPr>
          <p:txBody>
            <a:bodyPr/>
            <a:lstStyle/>
            <a:p>
              <a:endParaRPr/>
            </a:p>
          </p:txBody>
        </p:sp>
        <p:sp>
          <p:nvSpPr>
            <p:cNvPr id="32" name="rc32"/>
            <p:cNvSpPr/>
            <p:nvPr/>
          </p:nvSpPr>
          <p:spPr>
            <a:xfrm>
              <a:off x="4041368" y="4128330"/>
              <a:ext cx="235719" cy="83679"/>
            </a:xfrm>
            <a:prstGeom prst="rect">
              <a:avLst/>
            </a:prstGeom>
            <a:solidFill>
              <a:srgbClr val="E2231A">
                <a:alpha val="90196"/>
              </a:srgbClr>
            </a:solidFill>
          </p:spPr>
          <p:txBody>
            <a:bodyPr/>
            <a:lstStyle/>
            <a:p>
              <a:endParaRPr/>
            </a:p>
          </p:txBody>
        </p:sp>
        <p:sp>
          <p:nvSpPr>
            <p:cNvPr id="33" name="rc33"/>
            <p:cNvSpPr/>
            <p:nvPr/>
          </p:nvSpPr>
          <p:spPr>
            <a:xfrm>
              <a:off x="4303278" y="4094535"/>
              <a:ext cx="235719" cy="117474"/>
            </a:xfrm>
            <a:prstGeom prst="rect">
              <a:avLst/>
            </a:prstGeom>
            <a:solidFill>
              <a:srgbClr val="E2231A">
                <a:alpha val="90196"/>
              </a:srgbClr>
            </a:solidFill>
          </p:spPr>
          <p:txBody>
            <a:bodyPr/>
            <a:lstStyle/>
            <a:p>
              <a:endParaRPr/>
            </a:p>
          </p:txBody>
        </p:sp>
        <p:sp>
          <p:nvSpPr>
            <p:cNvPr id="34" name="rc34"/>
            <p:cNvSpPr/>
            <p:nvPr/>
          </p:nvSpPr>
          <p:spPr>
            <a:xfrm>
              <a:off x="4565188" y="4070345"/>
              <a:ext cx="235719" cy="141664"/>
            </a:xfrm>
            <a:prstGeom prst="rect">
              <a:avLst/>
            </a:prstGeom>
            <a:solidFill>
              <a:srgbClr val="E2231A">
                <a:alpha val="90196"/>
              </a:srgbClr>
            </a:solidFill>
          </p:spPr>
          <p:txBody>
            <a:bodyPr/>
            <a:lstStyle/>
            <a:p>
              <a:endParaRPr/>
            </a:p>
          </p:txBody>
        </p:sp>
        <p:sp>
          <p:nvSpPr>
            <p:cNvPr id="35" name="rc35"/>
            <p:cNvSpPr/>
            <p:nvPr/>
          </p:nvSpPr>
          <p:spPr>
            <a:xfrm>
              <a:off x="4827098" y="4012385"/>
              <a:ext cx="235719" cy="199623"/>
            </a:xfrm>
            <a:prstGeom prst="rect">
              <a:avLst/>
            </a:prstGeom>
            <a:solidFill>
              <a:srgbClr val="E2231A">
                <a:alpha val="90196"/>
              </a:srgbClr>
            </a:solidFill>
          </p:spPr>
          <p:txBody>
            <a:bodyPr/>
            <a:lstStyle/>
            <a:p>
              <a:endParaRPr/>
            </a:p>
          </p:txBody>
        </p:sp>
        <p:sp>
          <p:nvSpPr>
            <p:cNvPr id="36" name="rc36"/>
            <p:cNvSpPr/>
            <p:nvPr/>
          </p:nvSpPr>
          <p:spPr>
            <a:xfrm>
              <a:off x="5089008" y="4077512"/>
              <a:ext cx="235719" cy="134497"/>
            </a:xfrm>
            <a:prstGeom prst="rect">
              <a:avLst/>
            </a:prstGeom>
            <a:solidFill>
              <a:srgbClr val="E2231A">
                <a:alpha val="90196"/>
              </a:srgbClr>
            </a:solidFill>
          </p:spPr>
          <p:txBody>
            <a:bodyPr/>
            <a:lstStyle/>
            <a:p>
              <a:endParaRPr/>
            </a:p>
          </p:txBody>
        </p:sp>
        <p:sp>
          <p:nvSpPr>
            <p:cNvPr id="37" name="rc37"/>
            <p:cNvSpPr/>
            <p:nvPr/>
          </p:nvSpPr>
          <p:spPr>
            <a:xfrm>
              <a:off x="5350919" y="4076077"/>
              <a:ext cx="235719" cy="135932"/>
            </a:xfrm>
            <a:prstGeom prst="rect">
              <a:avLst/>
            </a:prstGeom>
            <a:solidFill>
              <a:srgbClr val="E2231A">
                <a:alpha val="90196"/>
              </a:srgbClr>
            </a:solidFill>
          </p:spPr>
          <p:txBody>
            <a:bodyPr/>
            <a:lstStyle/>
            <a:p>
              <a:endParaRPr/>
            </a:p>
          </p:txBody>
        </p:sp>
        <p:sp>
          <p:nvSpPr>
            <p:cNvPr id="38" name="rc38"/>
            <p:cNvSpPr/>
            <p:nvPr/>
          </p:nvSpPr>
          <p:spPr>
            <a:xfrm>
              <a:off x="5612829" y="4075788"/>
              <a:ext cx="235719" cy="136221"/>
            </a:xfrm>
            <a:prstGeom prst="rect">
              <a:avLst/>
            </a:prstGeom>
            <a:solidFill>
              <a:srgbClr val="E2231A">
                <a:alpha val="90196"/>
              </a:srgbClr>
            </a:solidFill>
          </p:spPr>
          <p:txBody>
            <a:bodyPr/>
            <a:lstStyle/>
            <a:p>
              <a:endParaRPr/>
            </a:p>
          </p:txBody>
        </p:sp>
        <p:sp>
          <p:nvSpPr>
            <p:cNvPr id="39" name="rc39"/>
            <p:cNvSpPr/>
            <p:nvPr/>
          </p:nvSpPr>
          <p:spPr>
            <a:xfrm>
              <a:off x="5874739" y="4075999"/>
              <a:ext cx="235719" cy="136009"/>
            </a:xfrm>
            <a:prstGeom prst="rect">
              <a:avLst/>
            </a:prstGeom>
            <a:solidFill>
              <a:srgbClr val="E2231A">
                <a:alpha val="90196"/>
              </a:srgbClr>
            </a:solidFill>
          </p:spPr>
          <p:txBody>
            <a:bodyPr/>
            <a:lstStyle/>
            <a:p>
              <a:endParaRPr/>
            </a:p>
          </p:txBody>
        </p:sp>
        <p:sp>
          <p:nvSpPr>
            <p:cNvPr id="40" name="rc40"/>
            <p:cNvSpPr/>
            <p:nvPr/>
          </p:nvSpPr>
          <p:spPr>
            <a:xfrm>
              <a:off x="6136649" y="4078497"/>
              <a:ext cx="235719" cy="133512"/>
            </a:xfrm>
            <a:prstGeom prst="rect">
              <a:avLst/>
            </a:prstGeom>
            <a:solidFill>
              <a:srgbClr val="E2231A">
                <a:alpha val="90196"/>
              </a:srgbClr>
            </a:solidFill>
          </p:spPr>
          <p:txBody>
            <a:bodyPr/>
            <a:lstStyle/>
            <a:p>
              <a:endParaRPr/>
            </a:p>
          </p:txBody>
        </p:sp>
        <p:sp>
          <p:nvSpPr>
            <p:cNvPr id="41" name="rc41"/>
            <p:cNvSpPr/>
            <p:nvPr/>
          </p:nvSpPr>
          <p:spPr>
            <a:xfrm>
              <a:off x="6398559" y="4081335"/>
              <a:ext cx="235719" cy="130674"/>
            </a:xfrm>
            <a:prstGeom prst="rect">
              <a:avLst/>
            </a:prstGeom>
            <a:solidFill>
              <a:srgbClr val="E2231A">
                <a:alpha val="90196"/>
              </a:srgbClr>
            </a:solidFill>
          </p:spPr>
          <p:txBody>
            <a:bodyPr/>
            <a:lstStyle/>
            <a:p>
              <a:endParaRPr/>
            </a:p>
          </p:txBody>
        </p:sp>
        <p:sp>
          <p:nvSpPr>
            <p:cNvPr id="42" name="rc42"/>
            <p:cNvSpPr/>
            <p:nvPr/>
          </p:nvSpPr>
          <p:spPr>
            <a:xfrm>
              <a:off x="6660470" y="4084155"/>
              <a:ext cx="235719" cy="127854"/>
            </a:xfrm>
            <a:prstGeom prst="rect">
              <a:avLst/>
            </a:prstGeom>
            <a:solidFill>
              <a:srgbClr val="E2231A">
                <a:alpha val="90196"/>
              </a:srgbClr>
            </a:solidFill>
          </p:spPr>
          <p:txBody>
            <a:bodyPr/>
            <a:lstStyle/>
            <a:p>
              <a:endParaRPr/>
            </a:p>
          </p:txBody>
        </p:sp>
        <p:sp>
          <p:nvSpPr>
            <p:cNvPr id="43" name="rc43"/>
            <p:cNvSpPr/>
            <p:nvPr/>
          </p:nvSpPr>
          <p:spPr>
            <a:xfrm>
              <a:off x="6922380" y="4082219"/>
              <a:ext cx="235719" cy="129790"/>
            </a:xfrm>
            <a:prstGeom prst="rect">
              <a:avLst/>
            </a:prstGeom>
            <a:solidFill>
              <a:srgbClr val="E2231A">
                <a:alpha val="90196"/>
              </a:srgbClr>
            </a:solidFill>
          </p:spPr>
          <p:txBody>
            <a:bodyPr/>
            <a:lstStyle/>
            <a:p>
              <a:endParaRPr/>
            </a:p>
          </p:txBody>
        </p:sp>
        <p:sp>
          <p:nvSpPr>
            <p:cNvPr id="44" name="rc44"/>
            <p:cNvSpPr/>
            <p:nvPr/>
          </p:nvSpPr>
          <p:spPr>
            <a:xfrm>
              <a:off x="7184290" y="4080584"/>
              <a:ext cx="235719" cy="131425"/>
            </a:xfrm>
            <a:prstGeom prst="rect">
              <a:avLst/>
            </a:prstGeom>
            <a:solidFill>
              <a:srgbClr val="E2231A">
                <a:alpha val="90196"/>
              </a:srgbClr>
            </a:solidFill>
          </p:spPr>
          <p:txBody>
            <a:bodyPr/>
            <a:lstStyle/>
            <a:p>
              <a:endParaRPr/>
            </a:p>
          </p:txBody>
        </p:sp>
        <p:sp>
          <p:nvSpPr>
            <p:cNvPr id="45" name="rc45"/>
            <p:cNvSpPr/>
            <p:nvPr/>
          </p:nvSpPr>
          <p:spPr>
            <a:xfrm>
              <a:off x="7446200" y="4079114"/>
              <a:ext cx="235719" cy="132894"/>
            </a:xfrm>
            <a:prstGeom prst="rect">
              <a:avLst/>
            </a:prstGeom>
            <a:solidFill>
              <a:srgbClr val="E2231A">
                <a:alpha val="90196"/>
              </a:srgbClr>
            </a:solidFill>
          </p:spPr>
          <p:txBody>
            <a:bodyPr/>
            <a:lstStyle/>
            <a:p>
              <a:endParaRPr/>
            </a:p>
          </p:txBody>
        </p:sp>
        <p:sp>
          <p:nvSpPr>
            <p:cNvPr id="46" name="rc46"/>
            <p:cNvSpPr/>
            <p:nvPr/>
          </p:nvSpPr>
          <p:spPr>
            <a:xfrm>
              <a:off x="7708110" y="4077589"/>
              <a:ext cx="235719" cy="134419"/>
            </a:xfrm>
            <a:prstGeom prst="rect">
              <a:avLst/>
            </a:prstGeom>
            <a:solidFill>
              <a:srgbClr val="E2231A">
                <a:alpha val="90196"/>
              </a:srgbClr>
            </a:solidFill>
          </p:spPr>
          <p:txBody>
            <a:bodyPr/>
            <a:lstStyle/>
            <a:p>
              <a:endParaRPr/>
            </a:p>
          </p:txBody>
        </p:sp>
        <p:sp>
          <p:nvSpPr>
            <p:cNvPr id="47" name="rc47"/>
            <p:cNvSpPr/>
            <p:nvPr/>
          </p:nvSpPr>
          <p:spPr>
            <a:xfrm>
              <a:off x="7970021" y="4076828"/>
              <a:ext cx="235719" cy="135181"/>
            </a:xfrm>
            <a:prstGeom prst="rect">
              <a:avLst/>
            </a:prstGeom>
            <a:solidFill>
              <a:srgbClr val="E2231A">
                <a:alpha val="90196"/>
              </a:srgbClr>
            </a:solidFill>
          </p:spPr>
          <p:txBody>
            <a:bodyPr/>
            <a:lstStyle/>
            <a:p>
              <a:endParaRPr/>
            </a:p>
          </p:txBody>
        </p:sp>
        <p:sp>
          <p:nvSpPr>
            <p:cNvPr id="48" name="rc48"/>
            <p:cNvSpPr/>
            <p:nvPr/>
          </p:nvSpPr>
          <p:spPr>
            <a:xfrm>
              <a:off x="5089008" y="3352703"/>
              <a:ext cx="235719" cy="724808"/>
            </a:xfrm>
            <a:prstGeom prst="rect">
              <a:avLst/>
            </a:prstGeom>
            <a:solidFill>
              <a:srgbClr val="B3B3B3">
                <a:alpha val="90196"/>
              </a:srgbClr>
            </a:solidFill>
          </p:spPr>
          <p:txBody>
            <a:bodyPr/>
            <a:lstStyle/>
            <a:p>
              <a:endParaRPr/>
            </a:p>
          </p:txBody>
        </p:sp>
        <p:sp>
          <p:nvSpPr>
            <p:cNvPr id="49" name="rc49"/>
            <p:cNvSpPr/>
            <p:nvPr/>
          </p:nvSpPr>
          <p:spPr>
            <a:xfrm>
              <a:off x="5350919" y="3683226"/>
              <a:ext cx="235719" cy="392850"/>
            </a:xfrm>
            <a:prstGeom prst="rect">
              <a:avLst/>
            </a:prstGeom>
            <a:solidFill>
              <a:srgbClr val="B3B3B3">
                <a:alpha val="90196"/>
              </a:srgbClr>
            </a:solidFill>
          </p:spPr>
          <p:txBody>
            <a:bodyPr/>
            <a:lstStyle/>
            <a:p>
              <a:endParaRPr/>
            </a:p>
          </p:txBody>
        </p:sp>
        <p:sp>
          <p:nvSpPr>
            <p:cNvPr id="50" name="rc50"/>
            <p:cNvSpPr/>
            <p:nvPr/>
          </p:nvSpPr>
          <p:spPr>
            <a:xfrm>
              <a:off x="5612829" y="3771264"/>
              <a:ext cx="235719" cy="304524"/>
            </a:xfrm>
            <a:prstGeom prst="rect">
              <a:avLst/>
            </a:prstGeom>
            <a:solidFill>
              <a:srgbClr val="B3B3B3">
                <a:alpha val="90196"/>
              </a:srgbClr>
            </a:solidFill>
          </p:spPr>
          <p:txBody>
            <a:bodyPr/>
            <a:lstStyle/>
            <a:p>
              <a:endParaRPr/>
            </a:p>
          </p:txBody>
        </p:sp>
        <p:sp>
          <p:nvSpPr>
            <p:cNvPr id="51" name="rc51"/>
            <p:cNvSpPr/>
            <p:nvPr/>
          </p:nvSpPr>
          <p:spPr>
            <a:xfrm>
              <a:off x="5874739" y="3830936"/>
              <a:ext cx="235719" cy="245063"/>
            </a:xfrm>
            <a:prstGeom prst="rect">
              <a:avLst/>
            </a:prstGeom>
            <a:solidFill>
              <a:srgbClr val="B3B3B3">
                <a:alpha val="90196"/>
              </a:srgbClr>
            </a:solidFill>
          </p:spPr>
          <p:txBody>
            <a:bodyPr/>
            <a:lstStyle/>
            <a:p>
              <a:endParaRPr/>
            </a:p>
          </p:txBody>
        </p:sp>
        <p:sp>
          <p:nvSpPr>
            <p:cNvPr id="52" name="rc52"/>
            <p:cNvSpPr/>
            <p:nvPr/>
          </p:nvSpPr>
          <p:spPr>
            <a:xfrm>
              <a:off x="6136649" y="3893664"/>
              <a:ext cx="235719" cy="184833"/>
            </a:xfrm>
            <a:prstGeom prst="rect">
              <a:avLst/>
            </a:prstGeom>
            <a:solidFill>
              <a:srgbClr val="B3B3B3">
                <a:alpha val="90196"/>
              </a:srgbClr>
            </a:solidFill>
          </p:spPr>
          <p:txBody>
            <a:bodyPr/>
            <a:lstStyle/>
            <a:p>
              <a:endParaRPr/>
            </a:p>
          </p:txBody>
        </p:sp>
        <p:sp>
          <p:nvSpPr>
            <p:cNvPr id="53" name="rc53"/>
            <p:cNvSpPr/>
            <p:nvPr/>
          </p:nvSpPr>
          <p:spPr>
            <a:xfrm>
              <a:off x="6398559" y="3893083"/>
              <a:ext cx="235719" cy="188251"/>
            </a:xfrm>
            <a:prstGeom prst="rect">
              <a:avLst/>
            </a:prstGeom>
            <a:solidFill>
              <a:srgbClr val="B3B3B3">
                <a:alpha val="90196"/>
              </a:srgbClr>
            </a:solidFill>
          </p:spPr>
          <p:txBody>
            <a:bodyPr/>
            <a:lstStyle/>
            <a:p>
              <a:endParaRPr/>
            </a:p>
          </p:txBody>
        </p:sp>
        <p:sp>
          <p:nvSpPr>
            <p:cNvPr id="54" name="rc54"/>
            <p:cNvSpPr/>
            <p:nvPr/>
          </p:nvSpPr>
          <p:spPr>
            <a:xfrm>
              <a:off x="6660470" y="3895813"/>
              <a:ext cx="235719" cy="188342"/>
            </a:xfrm>
            <a:prstGeom prst="rect">
              <a:avLst/>
            </a:prstGeom>
            <a:solidFill>
              <a:srgbClr val="B3B3B3">
                <a:alpha val="90196"/>
              </a:srgbClr>
            </a:solidFill>
          </p:spPr>
          <p:txBody>
            <a:bodyPr/>
            <a:lstStyle/>
            <a:p>
              <a:endParaRPr/>
            </a:p>
          </p:txBody>
        </p:sp>
        <p:sp>
          <p:nvSpPr>
            <p:cNvPr id="55" name="rc55"/>
            <p:cNvSpPr/>
            <p:nvPr/>
          </p:nvSpPr>
          <p:spPr>
            <a:xfrm>
              <a:off x="6922380" y="3901584"/>
              <a:ext cx="235719" cy="180634"/>
            </a:xfrm>
            <a:prstGeom prst="rect">
              <a:avLst/>
            </a:prstGeom>
            <a:solidFill>
              <a:srgbClr val="B3B3B3">
                <a:alpha val="90196"/>
              </a:srgbClr>
            </a:solidFill>
          </p:spPr>
          <p:txBody>
            <a:bodyPr/>
            <a:lstStyle/>
            <a:p>
              <a:endParaRPr/>
            </a:p>
          </p:txBody>
        </p:sp>
        <p:sp>
          <p:nvSpPr>
            <p:cNvPr id="56" name="rc56"/>
            <p:cNvSpPr/>
            <p:nvPr/>
          </p:nvSpPr>
          <p:spPr>
            <a:xfrm>
              <a:off x="7184290" y="3855318"/>
              <a:ext cx="235719" cy="225266"/>
            </a:xfrm>
            <a:prstGeom prst="rect">
              <a:avLst/>
            </a:prstGeom>
            <a:solidFill>
              <a:srgbClr val="B3B3B3">
                <a:alpha val="90196"/>
              </a:srgbClr>
            </a:solidFill>
          </p:spPr>
          <p:txBody>
            <a:bodyPr/>
            <a:lstStyle/>
            <a:p>
              <a:endParaRPr/>
            </a:p>
          </p:txBody>
        </p:sp>
        <p:sp>
          <p:nvSpPr>
            <p:cNvPr id="57" name="rc57"/>
            <p:cNvSpPr/>
            <p:nvPr/>
          </p:nvSpPr>
          <p:spPr>
            <a:xfrm>
              <a:off x="7446200" y="3845766"/>
              <a:ext cx="235719" cy="233348"/>
            </a:xfrm>
            <a:prstGeom prst="rect">
              <a:avLst/>
            </a:prstGeom>
            <a:solidFill>
              <a:srgbClr val="B3B3B3">
                <a:alpha val="90196"/>
              </a:srgbClr>
            </a:solidFill>
          </p:spPr>
          <p:txBody>
            <a:bodyPr/>
            <a:lstStyle/>
            <a:p>
              <a:endParaRPr/>
            </a:p>
          </p:txBody>
        </p:sp>
        <p:sp>
          <p:nvSpPr>
            <p:cNvPr id="58" name="rc58"/>
            <p:cNvSpPr/>
            <p:nvPr/>
          </p:nvSpPr>
          <p:spPr>
            <a:xfrm>
              <a:off x="7708110" y="3840632"/>
              <a:ext cx="235719" cy="236957"/>
            </a:xfrm>
            <a:prstGeom prst="rect">
              <a:avLst/>
            </a:prstGeom>
            <a:solidFill>
              <a:srgbClr val="B3B3B3">
                <a:alpha val="90196"/>
              </a:srgbClr>
            </a:solidFill>
          </p:spPr>
          <p:txBody>
            <a:bodyPr/>
            <a:lstStyle/>
            <a:p>
              <a:endParaRPr/>
            </a:p>
          </p:txBody>
        </p:sp>
        <p:sp>
          <p:nvSpPr>
            <p:cNvPr id="59" name="rc59"/>
            <p:cNvSpPr/>
            <p:nvPr/>
          </p:nvSpPr>
          <p:spPr>
            <a:xfrm>
              <a:off x="7970021" y="3836645"/>
              <a:ext cx="235719" cy="240182"/>
            </a:xfrm>
            <a:prstGeom prst="rect">
              <a:avLst/>
            </a:prstGeom>
            <a:solidFill>
              <a:srgbClr val="B3B3B3">
                <a:alpha val="90196"/>
              </a:srgbClr>
            </a:solidFill>
          </p:spPr>
          <p:txBody>
            <a:bodyPr/>
            <a:lstStyle/>
            <a:p>
              <a:endParaRPr/>
            </a:p>
          </p:txBody>
        </p:sp>
        <p:sp>
          <p:nvSpPr>
            <p:cNvPr id="60" name="pl60"/>
            <p:cNvSpPr/>
            <p:nvPr/>
          </p:nvSpPr>
          <p:spPr>
            <a:xfrm>
              <a:off x="1540125" y="2192639"/>
              <a:ext cx="6547754" cy="988202"/>
            </a:xfrm>
            <a:custGeom>
              <a:avLst/>
              <a:gdLst/>
              <a:ahLst/>
              <a:cxnLst/>
              <a:rect l="0" t="0" r="0" b="0"/>
              <a:pathLst>
                <a:path w="6547754" h="988202">
                  <a:moveTo>
                    <a:pt x="0" y="988202"/>
                  </a:moveTo>
                  <a:lnTo>
                    <a:pt x="261910" y="665962"/>
                  </a:lnTo>
                  <a:lnTo>
                    <a:pt x="523820" y="644479"/>
                  </a:lnTo>
                  <a:lnTo>
                    <a:pt x="785730" y="386687"/>
                  </a:lnTo>
                  <a:lnTo>
                    <a:pt x="1047640" y="343722"/>
                  </a:lnTo>
                  <a:lnTo>
                    <a:pt x="1309550" y="214826"/>
                  </a:lnTo>
                  <a:lnTo>
                    <a:pt x="1571461" y="128895"/>
                  </a:lnTo>
                  <a:lnTo>
                    <a:pt x="1833371" y="0"/>
                  </a:lnTo>
                  <a:lnTo>
                    <a:pt x="2095281" y="0"/>
                  </a:lnTo>
                  <a:lnTo>
                    <a:pt x="2357191" y="0"/>
                  </a:lnTo>
                  <a:lnTo>
                    <a:pt x="2619101" y="42965"/>
                  </a:lnTo>
                  <a:lnTo>
                    <a:pt x="2881012" y="107413"/>
                  </a:lnTo>
                  <a:lnTo>
                    <a:pt x="3142922" y="150378"/>
                  </a:lnTo>
                  <a:lnTo>
                    <a:pt x="3404832" y="257791"/>
                  </a:lnTo>
                  <a:lnTo>
                    <a:pt x="3666742" y="128895"/>
                  </a:lnTo>
                  <a:lnTo>
                    <a:pt x="3928652" y="128895"/>
                  </a:lnTo>
                  <a:lnTo>
                    <a:pt x="4190563" y="128895"/>
                  </a:lnTo>
                  <a:lnTo>
                    <a:pt x="4452473" y="128895"/>
                  </a:lnTo>
                  <a:lnTo>
                    <a:pt x="4714383" y="128895"/>
                  </a:lnTo>
                  <a:lnTo>
                    <a:pt x="4976293" y="128895"/>
                  </a:lnTo>
                  <a:lnTo>
                    <a:pt x="5238203" y="128895"/>
                  </a:lnTo>
                  <a:lnTo>
                    <a:pt x="5500114" y="128895"/>
                  </a:lnTo>
                  <a:lnTo>
                    <a:pt x="5762024" y="128895"/>
                  </a:lnTo>
                  <a:lnTo>
                    <a:pt x="6023934" y="128895"/>
                  </a:lnTo>
                  <a:lnTo>
                    <a:pt x="6285844" y="128895"/>
                  </a:lnTo>
                  <a:lnTo>
                    <a:pt x="6547754" y="128895"/>
                  </a:lnTo>
                </a:path>
              </a:pathLst>
            </a:custGeom>
            <a:ln w="27101" cap="flat">
              <a:solidFill>
                <a:srgbClr val="3283FE">
                  <a:alpha val="100000"/>
                </a:srgbClr>
              </a:solidFill>
              <a:prstDash val="solid"/>
              <a:round/>
            </a:ln>
          </p:spPr>
          <p:txBody>
            <a:bodyPr/>
            <a:lstStyle/>
            <a:p>
              <a:endParaRPr/>
            </a:p>
          </p:txBody>
        </p:sp>
        <p:sp>
          <p:nvSpPr>
            <p:cNvPr id="61" name="pl61"/>
            <p:cNvSpPr/>
            <p:nvPr/>
          </p:nvSpPr>
          <p:spPr>
            <a:xfrm>
              <a:off x="5206868" y="2686740"/>
              <a:ext cx="2881012" cy="1160063"/>
            </a:xfrm>
            <a:custGeom>
              <a:avLst/>
              <a:gdLst/>
              <a:ahLst/>
              <a:cxnLst/>
              <a:rect l="0" t="0" r="0" b="0"/>
              <a:pathLst>
                <a:path w="2881012" h="1160063">
                  <a:moveTo>
                    <a:pt x="0" y="1160063"/>
                  </a:moveTo>
                  <a:lnTo>
                    <a:pt x="261910" y="451135"/>
                  </a:lnTo>
                  <a:lnTo>
                    <a:pt x="523820" y="257791"/>
                  </a:lnTo>
                  <a:lnTo>
                    <a:pt x="785730" y="128895"/>
                  </a:lnTo>
                  <a:lnTo>
                    <a:pt x="1047640" y="0"/>
                  </a:lnTo>
                  <a:lnTo>
                    <a:pt x="1309550" y="0"/>
                  </a:lnTo>
                  <a:lnTo>
                    <a:pt x="1571461" y="0"/>
                  </a:lnTo>
                  <a:lnTo>
                    <a:pt x="1833371" y="0"/>
                  </a:lnTo>
                  <a:lnTo>
                    <a:pt x="2095281" y="107413"/>
                  </a:lnTo>
                  <a:lnTo>
                    <a:pt x="2357191" y="128895"/>
                  </a:lnTo>
                  <a:lnTo>
                    <a:pt x="2619101" y="128895"/>
                  </a:lnTo>
                  <a:lnTo>
                    <a:pt x="2881012" y="128895"/>
                  </a:lnTo>
                </a:path>
              </a:pathLst>
            </a:custGeom>
            <a:ln w="27101" cap="flat">
              <a:solidFill>
                <a:srgbClr val="FFA500">
                  <a:alpha val="100000"/>
                </a:srgbClr>
              </a:solidFill>
              <a:prstDash val="solid"/>
              <a:round/>
            </a:ln>
          </p:spPr>
          <p:txBody>
            <a:bodyPr/>
            <a:lstStyle/>
            <a:p>
              <a:endParaRPr/>
            </a:p>
          </p:txBody>
        </p:sp>
        <p:sp>
          <p:nvSpPr>
            <p:cNvPr id="62" name="tx62"/>
            <p:cNvSpPr/>
            <p:nvPr/>
          </p:nvSpPr>
          <p:spPr>
            <a:xfrm>
              <a:off x="1469787" y="299786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48</a:t>
              </a:r>
            </a:p>
          </p:txBody>
        </p:sp>
        <p:sp>
          <p:nvSpPr>
            <p:cNvPr id="63" name="tx63"/>
            <p:cNvSpPr/>
            <p:nvPr/>
          </p:nvSpPr>
          <p:spPr>
            <a:xfrm>
              <a:off x="2779338" y="222448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84</a:t>
              </a:r>
            </a:p>
          </p:txBody>
        </p:sp>
        <p:sp>
          <p:nvSpPr>
            <p:cNvPr id="64" name="tx64"/>
            <p:cNvSpPr/>
            <p:nvPr/>
          </p:nvSpPr>
          <p:spPr>
            <a:xfrm>
              <a:off x="4088889" y="2052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92</a:t>
              </a:r>
            </a:p>
          </p:txBody>
        </p:sp>
        <p:sp>
          <p:nvSpPr>
            <p:cNvPr id="65" name="tx65"/>
            <p:cNvSpPr/>
            <p:nvPr/>
          </p:nvSpPr>
          <p:spPr>
            <a:xfrm>
              <a:off x="5398440" y="21385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88</a:t>
              </a:r>
            </a:p>
          </p:txBody>
        </p:sp>
        <p:sp>
          <p:nvSpPr>
            <p:cNvPr id="66" name="tx66"/>
            <p:cNvSpPr/>
            <p:nvPr/>
          </p:nvSpPr>
          <p:spPr>
            <a:xfrm>
              <a:off x="5398440" y="319933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50</a:t>
              </a:r>
            </a:p>
          </p:txBody>
        </p:sp>
        <p:sp>
          <p:nvSpPr>
            <p:cNvPr id="67" name="tx67"/>
            <p:cNvSpPr/>
            <p:nvPr/>
          </p:nvSpPr>
          <p:spPr>
            <a:xfrm>
              <a:off x="6446081" y="21385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88</a:t>
              </a:r>
            </a:p>
          </p:txBody>
        </p:sp>
        <p:sp>
          <p:nvSpPr>
            <p:cNvPr id="68" name="tx68"/>
            <p:cNvSpPr/>
            <p:nvPr/>
          </p:nvSpPr>
          <p:spPr>
            <a:xfrm>
              <a:off x="6446081" y="2749742"/>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71</a:t>
              </a:r>
            </a:p>
          </p:txBody>
        </p:sp>
        <p:sp>
          <p:nvSpPr>
            <p:cNvPr id="69" name="tx69"/>
            <p:cNvSpPr/>
            <p:nvPr/>
          </p:nvSpPr>
          <p:spPr>
            <a:xfrm>
              <a:off x="6707991" y="21385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88</a:t>
              </a:r>
            </a:p>
          </p:txBody>
        </p:sp>
        <p:sp>
          <p:nvSpPr>
            <p:cNvPr id="70" name="tx70"/>
            <p:cNvSpPr/>
            <p:nvPr/>
          </p:nvSpPr>
          <p:spPr>
            <a:xfrm>
              <a:off x="6707991" y="2749742"/>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71</a:t>
              </a:r>
            </a:p>
          </p:txBody>
        </p:sp>
        <p:sp>
          <p:nvSpPr>
            <p:cNvPr id="71" name="tx71"/>
            <p:cNvSpPr/>
            <p:nvPr/>
          </p:nvSpPr>
          <p:spPr>
            <a:xfrm>
              <a:off x="6969901" y="21385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88</a:t>
              </a:r>
            </a:p>
          </p:txBody>
        </p:sp>
        <p:sp>
          <p:nvSpPr>
            <p:cNvPr id="72" name="tx72"/>
            <p:cNvSpPr/>
            <p:nvPr/>
          </p:nvSpPr>
          <p:spPr>
            <a:xfrm>
              <a:off x="6969901" y="2749742"/>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71</a:t>
              </a:r>
            </a:p>
          </p:txBody>
        </p:sp>
        <p:sp>
          <p:nvSpPr>
            <p:cNvPr id="73" name="tx73"/>
            <p:cNvSpPr/>
            <p:nvPr/>
          </p:nvSpPr>
          <p:spPr>
            <a:xfrm>
              <a:off x="7231812" y="21385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88</a:t>
              </a:r>
            </a:p>
          </p:txBody>
        </p:sp>
        <p:sp>
          <p:nvSpPr>
            <p:cNvPr id="74" name="tx74"/>
            <p:cNvSpPr/>
            <p:nvPr/>
          </p:nvSpPr>
          <p:spPr>
            <a:xfrm>
              <a:off x="7231812" y="285561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66</a:t>
              </a:r>
            </a:p>
          </p:txBody>
        </p:sp>
        <p:sp>
          <p:nvSpPr>
            <p:cNvPr id="75" name="tx75"/>
            <p:cNvSpPr/>
            <p:nvPr/>
          </p:nvSpPr>
          <p:spPr>
            <a:xfrm>
              <a:off x="7493722" y="21385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88</a:t>
              </a:r>
            </a:p>
          </p:txBody>
        </p:sp>
        <p:sp>
          <p:nvSpPr>
            <p:cNvPr id="76" name="tx76"/>
            <p:cNvSpPr/>
            <p:nvPr/>
          </p:nvSpPr>
          <p:spPr>
            <a:xfrm>
              <a:off x="7493722" y="287709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65</a:t>
              </a:r>
            </a:p>
          </p:txBody>
        </p:sp>
        <p:sp>
          <p:nvSpPr>
            <p:cNvPr id="77" name="tx77"/>
            <p:cNvSpPr/>
            <p:nvPr/>
          </p:nvSpPr>
          <p:spPr>
            <a:xfrm>
              <a:off x="7755632" y="21385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88</a:t>
              </a:r>
            </a:p>
          </p:txBody>
        </p:sp>
        <p:sp>
          <p:nvSpPr>
            <p:cNvPr id="78" name="tx78"/>
            <p:cNvSpPr/>
            <p:nvPr/>
          </p:nvSpPr>
          <p:spPr>
            <a:xfrm>
              <a:off x="7755632" y="287709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65</a:t>
              </a:r>
            </a:p>
          </p:txBody>
        </p:sp>
        <p:sp>
          <p:nvSpPr>
            <p:cNvPr id="79" name="tx79"/>
            <p:cNvSpPr/>
            <p:nvPr/>
          </p:nvSpPr>
          <p:spPr>
            <a:xfrm>
              <a:off x="8017542" y="21385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88</a:t>
              </a:r>
            </a:p>
          </p:txBody>
        </p:sp>
        <p:sp>
          <p:nvSpPr>
            <p:cNvPr id="80" name="tx80"/>
            <p:cNvSpPr/>
            <p:nvPr/>
          </p:nvSpPr>
          <p:spPr>
            <a:xfrm>
              <a:off x="8017542" y="287709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65</a:t>
              </a:r>
            </a:p>
          </p:txBody>
        </p:sp>
        <p:sp>
          <p:nvSpPr>
            <p:cNvPr id="81" name="tx81"/>
            <p:cNvSpPr/>
            <p:nvPr/>
          </p:nvSpPr>
          <p:spPr>
            <a:xfrm>
              <a:off x="1449691" y="396431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261</a:t>
              </a:r>
            </a:p>
          </p:txBody>
        </p:sp>
        <p:sp>
          <p:nvSpPr>
            <p:cNvPr id="82" name="tx82"/>
            <p:cNvSpPr/>
            <p:nvPr/>
          </p:nvSpPr>
          <p:spPr>
            <a:xfrm>
              <a:off x="2789387" y="40985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92</a:t>
              </a:r>
            </a:p>
          </p:txBody>
        </p:sp>
        <p:sp>
          <p:nvSpPr>
            <p:cNvPr id="83" name="tx83"/>
            <p:cNvSpPr/>
            <p:nvPr/>
          </p:nvSpPr>
          <p:spPr>
            <a:xfrm>
              <a:off x="4098938" y="41296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84" name="tx84"/>
            <p:cNvSpPr/>
            <p:nvPr/>
          </p:nvSpPr>
          <p:spPr>
            <a:xfrm>
              <a:off x="5408489" y="4103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86</a:t>
              </a:r>
            </a:p>
          </p:txBody>
        </p:sp>
        <p:sp>
          <p:nvSpPr>
            <p:cNvPr id="85" name="tx85"/>
            <p:cNvSpPr/>
            <p:nvPr/>
          </p:nvSpPr>
          <p:spPr>
            <a:xfrm>
              <a:off x="6456129" y="41062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82</a:t>
              </a:r>
            </a:p>
          </p:txBody>
        </p:sp>
        <p:sp>
          <p:nvSpPr>
            <p:cNvPr id="86" name="tx86"/>
            <p:cNvSpPr/>
            <p:nvPr/>
          </p:nvSpPr>
          <p:spPr>
            <a:xfrm>
              <a:off x="6718039" y="4107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81</a:t>
              </a:r>
            </a:p>
          </p:txBody>
        </p:sp>
        <p:sp>
          <p:nvSpPr>
            <p:cNvPr id="87" name="tx87"/>
            <p:cNvSpPr/>
            <p:nvPr/>
          </p:nvSpPr>
          <p:spPr>
            <a:xfrm>
              <a:off x="6979950" y="41066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82</a:t>
              </a:r>
            </a:p>
          </p:txBody>
        </p:sp>
        <p:sp>
          <p:nvSpPr>
            <p:cNvPr id="88" name="tx88"/>
            <p:cNvSpPr/>
            <p:nvPr/>
          </p:nvSpPr>
          <p:spPr>
            <a:xfrm>
              <a:off x="7241860" y="41058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83</a:t>
              </a:r>
            </a:p>
          </p:txBody>
        </p:sp>
        <p:sp>
          <p:nvSpPr>
            <p:cNvPr id="89" name="tx89"/>
            <p:cNvSpPr/>
            <p:nvPr/>
          </p:nvSpPr>
          <p:spPr>
            <a:xfrm>
              <a:off x="7503770" y="4105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84</a:t>
              </a:r>
            </a:p>
          </p:txBody>
        </p:sp>
        <p:sp>
          <p:nvSpPr>
            <p:cNvPr id="90" name="tx90"/>
            <p:cNvSpPr/>
            <p:nvPr/>
          </p:nvSpPr>
          <p:spPr>
            <a:xfrm>
              <a:off x="7765680" y="41043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85</a:t>
              </a:r>
            </a:p>
          </p:txBody>
        </p:sp>
        <p:sp>
          <p:nvSpPr>
            <p:cNvPr id="91" name="tx91"/>
            <p:cNvSpPr/>
            <p:nvPr/>
          </p:nvSpPr>
          <p:spPr>
            <a:xfrm>
              <a:off x="8027590" y="41039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85</a:t>
              </a:r>
            </a:p>
          </p:txBody>
        </p:sp>
        <p:sp>
          <p:nvSpPr>
            <p:cNvPr id="92" name="tx92"/>
            <p:cNvSpPr/>
            <p:nvPr/>
          </p:nvSpPr>
          <p:spPr>
            <a:xfrm>
              <a:off x="5378344" y="383921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248</a:t>
              </a:r>
            </a:p>
          </p:txBody>
        </p:sp>
        <p:sp>
          <p:nvSpPr>
            <p:cNvPr id="93" name="tx93"/>
            <p:cNvSpPr/>
            <p:nvPr/>
          </p:nvSpPr>
          <p:spPr>
            <a:xfrm>
              <a:off x="6425984" y="394676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119</a:t>
              </a:r>
            </a:p>
          </p:txBody>
        </p:sp>
        <p:sp>
          <p:nvSpPr>
            <p:cNvPr id="94" name="tx94"/>
            <p:cNvSpPr/>
            <p:nvPr/>
          </p:nvSpPr>
          <p:spPr>
            <a:xfrm>
              <a:off x="6687895" y="394954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119</a:t>
              </a:r>
            </a:p>
          </p:txBody>
        </p:sp>
        <p:sp>
          <p:nvSpPr>
            <p:cNvPr id="95" name="tx95"/>
            <p:cNvSpPr/>
            <p:nvPr/>
          </p:nvSpPr>
          <p:spPr>
            <a:xfrm>
              <a:off x="6949805" y="3952785"/>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114</a:t>
              </a:r>
            </a:p>
          </p:txBody>
        </p:sp>
        <p:sp>
          <p:nvSpPr>
            <p:cNvPr id="96" name="tx96"/>
            <p:cNvSpPr/>
            <p:nvPr/>
          </p:nvSpPr>
          <p:spPr>
            <a:xfrm>
              <a:off x="7211715" y="3928834"/>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142</a:t>
              </a:r>
            </a:p>
          </p:txBody>
        </p:sp>
        <p:sp>
          <p:nvSpPr>
            <p:cNvPr id="97" name="tx97"/>
            <p:cNvSpPr/>
            <p:nvPr/>
          </p:nvSpPr>
          <p:spPr>
            <a:xfrm>
              <a:off x="7473625" y="3923323"/>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147</a:t>
              </a:r>
            </a:p>
          </p:txBody>
        </p:sp>
        <p:sp>
          <p:nvSpPr>
            <p:cNvPr id="98" name="tx98"/>
            <p:cNvSpPr/>
            <p:nvPr/>
          </p:nvSpPr>
          <p:spPr>
            <a:xfrm>
              <a:off x="7735535" y="391867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149</a:t>
              </a:r>
            </a:p>
          </p:txBody>
        </p:sp>
        <p:sp>
          <p:nvSpPr>
            <p:cNvPr id="99" name="tx99"/>
            <p:cNvSpPr/>
            <p:nvPr/>
          </p:nvSpPr>
          <p:spPr>
            <a:xfrm>
              <a:off x="7997446" y="391629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151</a:t>
              </a:r>
            </a:p>
          </p:txBody>
        </p:sp>
        <p:sp>
          <p:nvSpPr>
            <p:cNvPr id="100" name="tx100"/>
            <p:cNvSpPr/>
            <p:nvPr/>
          </p:nvSpPr>
          <p:spPr>
            <a:xfrm>
              <a:off x="5387387" y="3576944"/>
              <a:ext cx="162782"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333</a:t>
              </a:r>
            </a:p>
          </p:txBody>
        </p:sp>
        <p:sp>
          <p:nvSpPr>
            <p:cNvPr id="101" name="tx101"/>
            <p:cNvSpPr/>
            <p:nvPr/>
          </p:nvSpPr>
          <p:spPr>
            <a:xfrm>
              <a:off x="6435028" y="3786848"/>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201</a:t>
              </a:r>
            </a:p>
          </p:txBody>
        </p:sp>
        <p:sp>
          <p:nvSpPr>
            <p:cNvPr id="102" name="tx102"/>
            <p:cNvSpPr/>
            <p:nvPr/>
          </p:nvSpPr>
          <p:spPr>
            <a:xfrm>
              <a:off x="6696938" y="3789578"/>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199</a:t>
              </a:r>
            </a:p>
          </p:txBody>
        </p:sp>
        <p:sp>
          <p:nvSpPr>
            <p:cNvPr id="103" name="tx103"/>
            <p:cNvSpPr/>
            <p:nvPr/>
          </p:nvSpPr>
          <p:spPr>
            <a:xfrm>
              <a:off x="6958848" y="3795350"/>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196</a:t>
              </a:r>
            </a:p>
          </p:txBody>
        </p:sp>
        <p:sp>
          <p:nvSpPr>
            <p:cNvPr id="104" name="tx104"/>
            <p:cNvSpPr/>
            <p:nvPr/>
          </p:nvSpPr>
          <p:spPr>
            <a:xfrm>
              <a:off x="7220758" y="3749083"/>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225</a:t>
              </a:r>
            </a:p>
          </p:txBody>
        </p:sp>
        <p:sp>
          <p:nvSpPr>
            <p:cNvPr id="105" name="tx105"/>
            <p:cNvSpPr/>
            <p:nvPr/>
          </p:nvSpPr>
          <p:spPr>
            <a:xfrm>
              <a:off x="7482669" y="3739483"/>
              <a:ext cx="162782"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231</a:t>
              </a:r>
            </a:p>
          </p:txBody>
        </p:sp>
        <p:sp>
          <p:nvSpPr>
            <p:cNvPr id="106" name="tx106"/>
            <p:cNvSpPr/>
            <p:nvPr/>
          </p:nvSpPr>
          <p:spPr>
            <a:xfrm>
              <a:off x="7744579" y="3734350"/>
              <a:ext cx="162782"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234</a:t>
              </a:r>
            </a:p>
          </p:txBody>
        </p:sp>
        <p:sp>
          <p:nvSpPr>
            <p:cNvPr id="107" name="tx107"/>
            <p:cNvSpPr/>
            <p:nvPr/>
          </p:nvSpPr>
          <p:spPr>
            <a:xfrm>
              <a:off x="8006489" y="3730363"/>
              <a:ext cx="162782"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236</a:t>
              </a:r>
            </a:p>
          </p:txBody>
        </p:sp>
        <p:sp>
          <p:nvSpPr>
            <p:cNvPr id="108" name="tx108"/>
            <p:cNvSpPr/>
            <p:nvPr/>
          </p:nvSpPr>
          <p:spPr>
            <a:xfrm>
              <a:off x="849589" y="4159895"/>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694200" y="3366408"/>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500K</a:t>
              </a:r>
            </a:p>
          </p:txBody>
        </p:sp>
        <p:sp>
          <p:nvSpPr>
            <p:cNvPr id="110" name="tx110"/>
            <p:cNvSpPr/>
            <p:nvPr/>
          </p:nvSpPr>
          <p:spPr>
            <a:xfrm>
              <a:off x="577692" y="2572921"/>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1 000K</a:t>
              </a:r>
            </a:p>
          </p:txBody>
        </p:sp>
        <p:sp>
          <p:nvSpPr>
            <p:cNvPr id="111" name="tx111"/>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38367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9323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400278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312332"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35997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62188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688379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1457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40757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66952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9314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7" name="tx127"/>
            <p:cNvSpPr/>
            <p:nvPr/>
          </p:nvSpPr>
          <p:spPr>
            <a:xfrm rot="-5400000">
              <a:off x="-988345" y="3018617"/>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28" name="tx128"/>
            <p:cNvSpPr/>
            <p:nvPr/>
          </p:nvSpPr>
          <p:spPr>
            <a:xfrm rot="5400000">
              <a:off x="8322181" y="3018617"/>
              <a:ext cx="12963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29" name="pl129"/>
            <p:cNvSpPr/>
            <p:nvPr/>
          </p:nvSpPr>
          <p:spPr>
            <a:xfrm>
              <a:off x="3055434" y="5180891"/>
              <a:ext cx="175564" cy="0"/>
            </a:xfrm>
            <a:custGeom>
              <a:avLst/>
              <a:gdLst/>
              <a:ahLst/>
              <a:cxnLst/>
              <a:rect l="0" t="0" r="0" b="0"/>
              <a:pathLst>
                <a:path w="175564">
                  <a:moveTo>
                    <a:pt x="0" y="0"/>
                  </a:moveTo>
                  <a:lnTo>
                    <a:pt x="175564" y="0"/>
                  </a:lnTo>
                </a:path>
              </a:pathLst>
            </a:custGeom>
            <a:ln w="27101" cap="flat">
              <a:solidFill>
                <a:srgbClr val="3283FE">
                  <a:alpha val="100000"/>
                </a:srgbClr>
              </a:solidFill>
              <a:prstDash val="solid"/>
              <a:round/>
            </a:ln>
          </p:spPr>
          <p:txBody>
            <a:bodyPr/>
            <a:lstStyle/>
            <a:p>
              <a:endParaRPr/>
            </a:p>
          </p:txBody>
        </p:sp>
        <p:sp>
          <p:nvSpPr>
            <p:cNvPr id="130" name="pl130"/>
            <p:cNvSpPr/>
            <p:nvPr/>
          </p:nvSpPr>
          <p:spPr>
            <a:xfrm>
              <a:off x="3802199" y="5180891"/>
              <a:ext cx="175564" cy="0"/>
            </a:xfrm>
            <a:custGeom>
              <a:avLst/>
              <a:gdLst/>
              <a:ahLst/>
              <a:cxnLst/>
              <a:rect l="0" t="0" r="0" b="0"/>
              <a:pathLst>
                <a:path w="175564">
                  <a:moveTo>
                    <a:pt x="0" y="0"/>
                  </a:moveTo>
                  <a:lnTo>
                    <a:pt x="175564" y="0"/>
                  </a:lnTo>
                </a:path>
              </a:pathLst>
            </a:custGeom>
            <a:ln w="27101" cap="flat">
              <a:solidFill>
                <a:srgbClr val="FFA500">
                  <a:alpha val="100000"/>
                </a:srgbClr>
              </a:solidFill>
              <a:prstDash val="solid"/>
              <a:round/>
            </a:ln>
          </p:spPr>
          <p:txBody>
            <a:bodyPr/>
            <a:lstStyle/>
            <a:p>
              <a:endParaRPr/>
            </a:p>
          </p:txBody>
        </p:sp>
        <p:sp>
          <p:nvSpPr>
            <p:cNvPr id="131" name="tx131"/>
            <p:cNvSpPr/>
            <p:nvPr/>
          </p:nvSpPr>
          <p:spPr>
            <a:xfrm>
              <a:off x="3322533"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32" name="tx132"/>
            <p:cNvSpPr/>
            <p:nvPr/>
          </p:nvSpPr>
          <p:spPr>
            <a:xfrm>
              <a:off x="4069299"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33" name="rc133"/>
            <p:cNvSpPr/>
            <p:nvPr/>
          </p:nvSpPr>
          <p:spPr>
            <a:xfrm>
              <a:off x="4744786" y="5080163"/>
              <a:ext cx="201456" cy="201456"/>
            </a:xfrm>
            <a:prstGeom prst="rect">
              <a:avLst/>
            </a:prstGeom>
            <a:solidFill>
              <a:srgbClr val="E2231A">
                <a:alpha val="90196"/>
              </a:srgbClr>
            </a:solidFill>
          </p:spPr>
          <p:txBody>
            <a:bodyPr/>
            <a:lstStyle/>
            <a:p>
              <a:endParaRPr/>
            </a:p>
          </p:txBody>
        </p:sp>
        <p:sp>
          <p:nvSpPr>
            <p:cNvPr id="134" name="rc134"/>
            <p:cNvSpPr/>
            <p:nvPr/>
          </p:nvSpPr>
          <p:spPr>
            <a:xfrm>
              <a:off x="5708946" y="5080163"/>
              <a:ext cx="201456" cy="201456"/>
            </a:xfrm>
            <a:prstGeom prst="rect">
              <a:avLst/>
            </a:prstGeom>
            <a:solidFill>
              <a:srgbClr val="B3B3B3">
                <a:alpha val="90196"/>
              </a:srgbClr>
            </a:solidFill>
          </p:spPr>
          <p:txBody>
            <a:bodyPr/>
            <a:lstStyle/>
            <a:p>
              <a:endParaRPr/>
            </a:p>
          </p:txBody>
        </p:sp>
        <p:sp>
          <p:nvSpPr>
            <p:cNvPr id="135" name="tx135"/>
            <p:cNvSpPr/>
            <p:nvPr/>
          </p:nvSpPr>
          <p:spPr>
            <a:xfrm>
              <a:off x="5024831"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36" name="tx136"/>
            <p:cNvSpPr/>
            <p:nvPr/>
          </p:nvSpPr>
          <p:spPr>
            <a:xfrm>
              <a:off x="5988991"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37" name="tx137"/>
            <p:cNvSpPr/>
            <p:nvPr/>
          </p:nvSpPr>
          <p:spPr>
            <a:xfrm>
              <a:off x="1083092" y="1402264"/>
              <a:ext cx="770088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38" name="tx138"/>
            <p:cNvSpPr/>
            <p:nvPr/>
          </p:nvSpPr>
          <p:spPr>
            <a:xfrm>
              <a:off x="1083092" y="1594448"/>
              <a:ext cx="1882512"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Burkina Faso, 2000-2025</a:t>
              </a:r>
            </a:p>
          </p:txBody>
        </p:sp>
        <p:sp>
          <p:nvSpPr>
            <p:cNvPr id="139" name="pl139"/>
            <p:cNvSpPr/>
            <p:nvPr/>
          </p:nvSpPr>
          <p:spPr>
            <a:xfrm>
              <a:off x="213925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40" name="pl140"/>
            <p:cNvSpPr/>
            <p:nvPr/>
          </p:nvSpPr>
          <p:spPr>
            <a:xfrm>
              <a:off x="357321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41" name="pl141"/>
            <p:cNvSpPr/>
            <p:nvPr/>
          </p:nvSpPr>
          <p:spPr>
            <a:xfrm>
              <a:off x="5007187"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6441155"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7875124"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1083092" y="5902589"/>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1083092" y="5747511"/>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1083092" y="5592433"/>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142226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285623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429020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724171"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7158140"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rc152"/>
            <p:cNvSpPr/>
            <p:nvPr/>
          </p:nvSpPr>
          <p:spPr>
            <a:xfrm>
              <a:off x="1422266" y="5840557"/>
              <a:ext cx="2361516" cy="124062"/>
            </a:xfrm>
            <a:prstGeom prst="rect">
              <a:avLst/>
            </a:prstGeom>
            <a:solidFill>
              <a:srgbClr val="E2231A">
                <a:alpha val="90196"/>
              </a:srgbClr>
            </a:solidFill>
          </p:spPr>
          <p:txBody>
            <a:bodyPr/>
            <a:lstStyle/>
            <a:p>
              <a:endParaRPr/>
            </a:p>
          </p:txBody>
        </p:sp>
        <p:sp>
          <p:nvSpPr>
            <p:cNvPr id="153" name="rc153"/>
            <p:cNvSpPr/>
            <p:nvPr/>
          </p:nvSpPr>
          <p:spPr>
            <a:xfrm>
              <a:off x="1422266" y="5685479"/>
              <a:ext cx="2429200" cy="124062"/>
            </a:xfrm>
            <a:prstGeom prst="rect">
              <a:avLst/>
            </a:prstGeom>
            <a:solidFill>
              <a:srgbClr val="E2231A">
                <a:alpha val="90196"/>
              </a:srgbClr>
            </a:solidFill>
          </p:spPr>
          <p:txBody>
            <a:bodyPr/>
            <a:lstStyle/>
            <a:p>
              <a:endParaRPr/>
            </a:p>
          </p:txBody>
        </p:sp>
        <p:sp>
          <p:nvSpPr>
            <p:cNvPr id="154" name="rc154"/>
            <p:cNvSpPr/>
            <p:nvPr/>
          </p:nvSpPr>
          <p:spPr>
            <a:xfrm>
              <a:off x="1422266" y="5530401"/>
              <a:ext cx="2442966" cy="124062"/>
            </a:xfrm>
            <a:prstGeom prst="rect">
              <a:avLst/>
            </a:prstGeom>
            <a:solidFill>
              <a:srgbClr val="E2231A">
                <a:alpha val="90196"/>
              </a:srgbClr>
            </a:solidFill>
          </p:spPr>
          <p:txBody>
            <a:bodyPr/>
            <a:lstStyle/>
            <a:p>
              <a:endParaRPr/>
            </a:p>
          </p:txBody>
        </p:sp>
        <p:sp>
          <p:nvSpPr>
            <p:cNvPr id="155" name="rc155"/>
            <p:cNvSpPr/>
            <p:nvPr/>
          </p:nvSpPr>
          <p:spPr>
            <a:xfrm>
              <a:off x="3783782" y="5840557"/>
              <a:ext cx="3402032" cy="124062"/>
            </a:xfrm>
            <a:prstGeom prst="rect">
              <a:avLst/>
            </a:prstGeom>
            <a:solidFill>
              <a:srgbClr val="B3B3B3">
                <a:alpha val="90196"/>
              </a:srgbClr>
            </a:solidFill>
          </p:spPr>
          <p:txBody>
            <a:bodyPr/>
            <a:lstStyle/>
            <a:p>
              <a:endParaRPr/>
            </a:p>
          </p:txBody>
        </p:sp>
        <p:sp>
          <p:nvSpPr>
            <p:cNvPr id="156" name="rc156"/>
            <p:cNvSpPr/>
            <p:nvPr/>
          </p:nvSpPr>
          <p:spPr>
            <a:xfrm>
              <a:off x="3851466" y="5685479"/>
              <a:ext cx="4282231" cy="124062"/>
            </a:xfrm>
            <a:prstGeom prst="rect">
              <a:avLst/>
            </a:prstGeom>
            <a:solidFill>
              <a:srgbClr val="B3B3B3">
                <a:alpha val="90196"/>
              </a:srgbClr>
            </a:solidFill>
          </p:spPr>
          <p:txBody>
            <a:bodyPr/>
            <a:lstStyle/>
            <a:p>
              <a:endParaRPr/>
            </a:p>
          </p:txBody>
        </p:sp>
        <p:sp>
          <p:nvSpPr>
            <p:cNvPr id="157" name="rc157"/>
            <p:cNvSpPr/>
            <p:nvPr/>
          </p:nvSpPr>
          <p:spPr>
            <a:xfrm>
              <a:off x="3865232" y="5530401"/>
              <a:ext cx="4340507" cy="124062"/>
            </a:xfrm>
            <a:prstGeom prst="rect">
              <a:avLst/>
            </a:prstGeom>
            <a:solidFill>
              <a:srgbClr val="B3B3B3">
                <a:alpha val="90196"/>
              </a:srgbClr>
            </a:solidFill>
          </p:spPr>
          <p:txBody>
            <a:bodyPr/>
            <a:lstStyle/>
            <a:p>
              <a:endParaRPr/>
            </a:p>
          </p:txBody>
        </p:sp>
        <p:sp>
          <p:nvSpPr>
            <p:cNvPr id="158" name="tx158"/>
            <p:cNvSpPr/>
            <p:nvPr/>
          </p:nvSpPr>
          <p:spPr>
            <a:xfrm>
              <a:off x="7282279" y="5859452"/>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201</a:t>
              </a:r>
            </a:p>
          </p:txBody>
        </p:sp>
        <p:sp>
          <p:nvSpPr>
            <p:cNvPr id="159" name="tx159"/>
            <p:cNvSpPr/>
            <p:nvPr/>
          </p:nvSpPr>
          <p:spPr>
            <a:xfrm>
              <a:off x="8230161" y="5704318"/>
              <a:ext cx="192927"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234</a:t>
              </a:r>
            </a:p>
          </p:txBody>
        </p:sp>
        <p:sp>
          <p:nvSpPr>
            <p:cNvPr id="160" name="tx160"/>
            <p:cNvSpPr/>
            <p:nvPr/>
          </p:nvSpPr>
          <p:spPr>
            <a:xfrm>
              <a:off x="8350421" y="5549240"/>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236.5</a:t>
              </a:r>
            </a:p>
          </p:txBody>
        </p:sp>
        <p:sp>
          <p:nvSpPr>
            <p:cNvPr id="161" name="tx161"/>
            <p:cNvSpPr/>
            <p:nvPr/>
          </p:nvSpPr>
          <p:spPr>
            <a:xfrm>
              <a:off x="2490497" y="5859396"/>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82.3</a:t>
              </a:r>
            </a:p>
          </p:txBody>
        </p:sp>
        <p:sp>
          <p:nvSpPr>
            <p:cNvPr id="162" name="tx162"/>
            <p:cNvSpPr/>
            <p:nvPr/>
          </p:nvSpPr>
          <p:spPr>
            <a:xfrm>
              <a:off x="2524339" y="5704374"/>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84.7</a:t>
              </a:r>
            </a:p>
          </p:txBody>
        </p:sp>
        <p:sp>
          <p:nvSpPr>
            <p:cNvPr id="163" name="tx163"/>
            <p:cNvSpPr/>
            <p:nvPr/>
          </p:nvSpPr>
          <p:spPr>
            <a:xfrm>
              <a:off x="2531222" y="5549296"/>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85.2</a:t>
              </a:r>
            </a:p>
          </p:txBody>
        </p:sp>
        <p:sp>
          <p:nvSpPr>
            <p:cNvPr id="164" name="tx164"/>
            <p:cNvSpPr/>
            <p:nvPr/>
          </p:nvSpPr>
          <p:spPr>
            <a:xfrm>
              <a:off x="5340118" y="5859452"/>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118.6</a:t>
              </a:r>
            </a:p>
          </p:txBody>
        </p:sp>
        <p:sp>
          <p:nvSpPr>
            <p:cNvPr id="165" name="tx165"/>
            <p:cNvSpPr/>
            <p:nvPr/>
          </p:nvSpPr>
          <p:spPr>
            <a:xfrm>
              <a:off x="5847900" y="5704318"/>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149.3</a:t>
              </a:r>
            </a:p>
          </p:txBody>
        </p:sp>
        <p:sp>
          <p:nvSpPr>
            <p:cNvPr id="166" name="tx166"/>
            <p:cNvSpPr/>
            <p:nvPr/>
          </p:nvSpPr>
          <p:spPr>
            <a:xfrm>
              <a:off x="5890805" y="5549240"/>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151.3</a:t>
              </a:r>
            </a:p>
          </p:txBody>
        </p:sp>
        <p:sp>
          <p:nvSpPr>
            <p:cNvPr id="167" name="tx167"/>
            <p:cNvSpPr/>
            <p:nvPr/>
          </p:nvSpPr>
          <p:spPr>
            <a:xfrm>
              <a:off x="709684"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709684"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709684"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336829" y="6056151"/>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2731950" y="6056151"/>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50K</a:t>
              </a:r>
            </a:p>
          </p:txBody>
        </p:sp>
        <p:sp>
          <p:nvSpPr>
            <p:cNvPr id="172" name="tx172"/>
            <p:cNvSpPr/>
            <p:nvPr/>
          </p:nvSpPr>
          <p:spPr>
            <a:xfrm>
              <a:off x="4127072" y="6056151"/>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173" name="tx173"/>
            <p:cNvSpPr/>
            <p:nvPr/>
          </p:nvSpPr>
          <p:spPr>
            <a:xfrm>
              <a:off x="5561040" y="6056151"/>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150K</a:t>
              </a:r>
            </a:p>
          </p:txBody>
        </p:sp>
        <p:sp>
          <p:nvSpPr>
            <p:cNvPr id="174" name="tx174"/>
            <p:cNvSpPr/>
            <p:nvPr/>
          </p:nvSpPr>
          <p:spPr>
            <a:xfrm>
              <a:off x="6995009" y="6056151"/>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75" name="tx175"/>
            <p:cNvSpPr/>
            <p:nvPr/>
          </p:nvSpPr>
          <p:spPr>
            <a:xfrm>
              <a:off x="3377712" y="6191355"/>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76" name="tx176"/>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77" name="tx177"/>
            <p:cNvSpPr/>
            <p:nvPr/>
          </p:nvSpPr>
          <p:spPr>
            <a:xfrm>
              <a:off x="4367447" y="6517265"/>
              <a:ext cx="41774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est resté stable à 88 %. Ce chiffre est similaire à celui de 2019, où la couverture vaccinale était de 88 %.
85 000 enfants n’ont pas reçu leur première dose de vaccin contre la rougeole dans le cadre du calendrier de vaccination systématique.
La deuxième dose de vaccin contre la rougeole (MCV2) est généralement administrée aux enfants âgés de 18 mois à 5 ans. La couverture vaccinale pour la MCV2 est restée stable à 65 % en 2025.</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200" b="0" i="0" u="none" cap="none">
                <a:solidFill>
                  <a:srgbClr val="000000">
                    <a:alpha val="100000"/>
                  </a:srgbClr>
                </a:solidFill>
                <a:latin typeface="Arial"/>
                <a:cs typeface="Arial"/>
                <a:sym typeface="Arial"/>
              </a:rPr>
              <a:t>La couverture vaccinale contre la rougeole (MCV1) est restée stable à 88 % en 2025, soit un niveau inférieur aux 95 % nécessaires pour prévenir les épidémies, laissant ainsi 85 000 enfants sans aucune protection contre la rougeole. La couverture vaccinale de la deuxième campagne de vaccination (MCV2) est également restée stable à 65 %, soit un taux inférieur à l’objectif de 90 % fixé par l’IA2030.</a:t>
            </a:r>
          </a:p>
        </p:txBody>
      </p:sp>
      <p:grpSp>
        <p:nvGrpSpPr>
          <p:cNvPr id="180" name="Group 179"/>
          <p:cNvGrpSpPr/>
          <p:nvPr/>
        </p:nvGrpSpPr>
        <p:grpSpPr>
          <a:xfrm>
            <a:off x="292608" y="1097280"/>
            <a:ext cx="8595360" cy="28575"/>
            <a:chOff x="292608" y="1097280"/>
            <a:chExt cx="8595360" cy="28575"/>
          </a:xfrm>
        </p:grpSpPr>
        <p:sp>
          <p:nvSpPr>
            <p:cNvPr id="18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2" name="rc4"/>
            <p:cNvSpPr/>
            <p:nvPr/>
          </p:nvSpPr>
          <p:spPr>
            <a:xfrm>
              <a:off x="292608" y="1097280"/>
              <a:ext cx="8595360" cy="28575"/>
            </a:xfrm>
            <a:prstGeom prst="rect">
              <a:avLst/>
            </a:prstGeom>
            <a:solidFill>
              <a:srgbClr val="000000">
                <a:alpha val="100000"/>
              </a:srgbClr>
            </a:solidFill>
          </p:spPr>
          <p:txBody>
            <a:bodyPr/>
            <a:lstStyle/>
            <a:p>
              <a:endParaRPr/>
            </a:p>
          </p:txBody>
        </p:sp>
      </p:grpSp>
      <p:sp>
        <p:nvSpPr>
          <p:cNvPr id="193"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est resté stable à 88 %. Ce chiffre est similaire à celui de 2019, où la couverture vaccinale était de 88 %.
85 000 enfants n’ont pas reçu leur première dose de vaccin contre la rougeole dans le cadre du calendrier de vaccination systématique.
La deuxième dose de vaccin contre la rougeole (MCV2) est généralement administrée aux enfants âgés de 18 mois à 5 ans. La couverture vaccinale pour la MCV2 est restée stable à 65 % en 2025.</a:t>
            </a:r>
          </a:p>
        </p:txBody>
      </p:sp>
      <p:sp>
        <p:nvSpPr>
          <p:cNvPr id="194"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200" b="0" i="0" u="none" cap="none">
                <a:solidFill>
                  <a:srgbClr val="000000">
                    <a:alpha val="100000"/>
                  </a:srgbClr>
                </a:solidFill>
                <a:latin typeface="Arial"/>
                <a:cs typeface="Arial"/>
                <a:sym typeface="Arial"/>
              </a:rPr>
              <a:t>La couverture vaccinale contre la rougeole (MCV1) est restée stable à 88 % en 2025, soit un niveau inférieur aux 95 % nécessaires pour prévenir les épidémies, laissant ainsi 85 000 enfants sans aucune protection contre la rougeole. La couverture vaccinale de la deuxième campagne de vaccination (MCV2) est également restée stable à 65 %, soit un taux inférieur à l’objectif de 90 % fixé par l’IA2030.</a:t>
            </a:r>
          </a:p>
        </p:txBody>
      </p:sp>
      <p:grpSp>
        <p:nvGrpSpPr>
          <p:cNvPr id="196" name="Group 195"/>
          <p:cNvGrpSpPr/>
          <p:nvPr/>
        </p:nvGrpSpPr>
        <p:grpSpPr>
          <a:xfrm>
            <a:off x="292608" y="1097280"/>
            <a:ext cx="8595360" cy="28575"/>
            <a:chOff x="292608" y="1097280"/>
            <a:chExt cx="8595360" cy="28575"/>
          </a:xfrm>
        </p:grpSpPr>
        <p:sp>
          <p:nvSpPr>
            <p:cNvPr id="19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5" name="rc4"/>
            <p:cNvSpPr/>
            <p:nvPr/>
          </p:nvSpPr>
          <p:spPr>
            <a:xfrm>
              <a:off x="292608" y="1097280"/>
              <a:ext cx="8595360" cy="28575"/>
            </a:xfrm>
            <a:prstGeom prst="rect">
              <a:avLst/>
            </a:prstGeom>
            <a:solidFill>
              <a:srgbClr val="000000">
                <a:alpha val="100000"/>
              </a:srgbClr>
            </a:solidFill>
          </p:spPr>
          <p:txBody>
            <a:bodyPr/>
            <a:lstStyle/>
            <a:p>
              <a:endParaRPr/>
            </a:p>
          </p:txBody>
        </p:sp>
      </p:grpSp>
      <p:sp>
        <p:nvSpPr>
          <p:cNvPr id="188"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est resté stable à 88 %. Ce chiffre est similaire à celui de 2019, où la couverture vaccinale était de 88 %.
85 000 enfants n’ont pas reçu leur première dose de vaccin contre la rougeole dans le cadre du calendrier de vaccination systématique.
La deuxième dose du vaccin contre la rougeole (MCV2) est généralement administrée aux enfants âgés de 18 mois à 5 ans. La couverture vaccinale pour la MCV2 est restée stable à 65 % en 2025.</a:t>
            </a:r>
          </a:p>
        </p:txBody>
      </p:sp>
      <p:sp>
        <p:nvSpPr>
          <p:cNvPr id="189"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La couverture vaccinale contre la rougeole (MCV1) est restée stable à 88 % en 2025, soit un niveau inférieur aux 95 % nécessaires pour prévenir les épidémies, laissant ainsi 85 000 enfants sans aucune protection contre la rougeole. La couverture vaccinale de la deuxième campagne de vaccination (MCV2) est également restée stable à 65 %, soit un taux inférieur à l’objectif de 90 % fixé par l’IA2030.</a:t>
            </a:r>
          </a:p>
        </p:txBody>
      </p:sp>
      <p:grpSp>
        <p:nvGrpSpPr>
          <p:cNvPr id="191" name="Group 190"/>
          <p:cNvGrpSpPr/>
          <p:nvPr/>
        </p:nvGrpSpPr>
        <p:grpSpPr>
          <a:xfrm>
            <a:off x="292608" y="1097280"/>
            <a:ext cx="8595360" cy="28575"/>
            <a:chOff x="292608" y="1097280"/>
            <a:chExt cx="8595360" cy="28575"/>
          </a:xfrm>
        </p:grpSpPr>
        <p:sp>
          <p:nvSpPr>
            <p:cNvPr id="19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0"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986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7518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6505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2583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9622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4375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91285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3881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6349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0423"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7988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5934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8236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0290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989418"/>
              <a:ext cx="3397293" cy="965406"/>
            </a:xfrm>
            <a:custGeom>
              <a:avLst/>
              <a:gdLst/>
              <a:ahLst/>
              <a:cxnLst/>
              <a:rect l="0" t="0" r="0" b="0"/>
              <a:pathLst>
                <a:path w="3397293" h="965406">
                  <a:moveTo>
                    <a:pt x="0" y="965406"/>
                  </a:moveTo>
                  <a:lnTo>
                    <a:pt x="135891" y="650599"/>
                  </a:lnTo>
                  <a:lnTo>
                    <a:pt x="271783" y="629612"/>
                  </a:lnTo>
                  <a:lnTo>
                    <a:pt x="407675" y="377767"/>
                  </a:lnTo>
                  <a:lnTo>
                    <a:pt x="543566" y="335793"/>
                  </a:lnTo>
                  <a:lnTo>
                    <a:pt x="679458" y="209870"/>
                  </a:lnTo>
                  <a:lnTo>
                    <a:pt x="815350" y="125922"/>
                  </a:lnTo>
                  <a:lnTo>
                    <a:pt x="951242" y="0"/>
                  </a:lnTo>
                  <a:lnTo>
                    <a:pt x="1087133" y="0"/>
                  </a:lnTo>
                  <a:lnTo>
                    <a:pt x="1223025" y="0"/>
                  </a:lnTo>
                  <a:lnTo>
                    <a:pt x="1358917" y="41974"/>
                  </a:lnTo>
                  <a:lnTo>
                    <a:pt x="1494809" y="104935"/>
                  </a:lnTo>
                  <a:lnTo>
                    <a:pt x="1630700" y="146909"/>
                  </a:lnTo>
                  <a:lnTo>
                    <a:pt x="1766592" y="251845"/>
                  </a:lnTo>
                  <a:lnTo>
                    <a:pt x="1902484" y="125922"/>
                  </a:lnTo>
                  <a:lnTo>
                    <a:pt x="2038375" y="125922"/>
                  </a:lnTo>
                  <a:lnTo>
                    <a:pt x="2174267" y="125922"/>
                  </a:lnTo>
                  <a:lnTo>
                    <a:pt x="2310159" y="125922"/>
                  </a:lnTo>
                  <a:lnTo>
                    <a:pt x="2446051" y="125922"/>
                  </a:lnTo>
                  <a:lnTo>
                    <a:pt x="2581942" y="125922"/>
                  </a:lnTo>
                  <a:lnTo>
                    <a:pt x="2717834" y="125922"/>
                  </a:lnTo>
                  <a:lnTo>
                    <a:pt x="2853726" y="125922"/>
                  </a:lnTo>
                  <a:lnTo>
                    <a:pt x="2989618" y="125922"/>
                  </a:lnTo>
                  <a:lnTo>
                    <a:pt x="3125509" y="125922"/>
                  </a:lnTo>
                  <a:lnTo>
                    <a:pt x="3261401" y="125922"/>
                  </a:lnTo>
                  <a:lnTo>
                    <a:pt x="3397293" y="125922"/>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2157315"/>
              <a:ext cx="3397293" cy="314806"/>
            </a:xfrm>
            <a:custGeom>
              <a:avLst/>
              <a:gdLst/>
              <a:ahLst/>
              <a:cxnLst/>
              <a:rect l="0" t="0" r="0" b="0"/>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2535083"/>
              <a:ext cx="3397293" cy="566651"/>
            </a:xfrm>
            <a:custGeom>
              <a:avLst/>
              <a:gdLst/>
              <a:ahLst/>
              <a:cxnLst/>
              <a:rect l="0" t="0" r="0" b="0"/>
              <a:pathLst>
                <a:path w="3397293" h="566651">
                  <a:moveTo>
                    <a:pt x="0" y="566651"/>
                  </a:moveTo>
                  <a:lnTo>
                    <a:pt x="135891" y="524677"/>
                  </a:lnTo>
                  <a:lnTo>
                    <a:pt x="271783" y="503690"/>
                  </a:lnTo>
                  <a:lnTo>
                    <a:pt x="407675" y="419741"/>
                  </a:lnTo>
                  <a:lnTo>
                    <a:pt x="543566" y="335793"/>
                  </a:lnTo>
                  <a:lnTo>
                    <a:pt x="679458" y="251845"/>
                  </a:lnTo>
                  <a:lnTo>
                    <a:pt x="815350" y="209870"/>
                  </a:lnTo>
                  <a:lnTo>
                    <a:pt x="951242" y="209870"/>
                  </a:lnTo>
                  <a:lnTo>
                    <a:pt x="1087133" y="125922"/>
                  </a:lnTo>
                  <a:lnTo>
                    <a:pt x="1223025" y="0"/>
                  </a:lnTo>
                  <a:lnTo>
                    <a:pt x="1358917" y="62961"/>
                  </a:lnTo>
                  <a:lnTo>
                    <a:pt x="1494809" y="125922"/>
                  </a:lnTo>
                  <a:lnTo>
                    <a:pt x="1630700" y="146909"/>
                  </a:lnTo>
                  <a:lnTo>
                    <a:pt x="1766592" y="146909"/>
                  </a:lnTo>
                  <a:lnTo>
                    <a:pt x="1902484" y="167896"/>
                  </a:lnTo>
                  <a:lnTo>
                    <a:pt x="2038375" y="167896"/>
                  </a:lnTo>
                  <a:lnTo>
                    <a:pt x="2174267" y="125922"/>
                  </a:lnTo>
                  <a:lnTo>
                    <a:pt x="2310159" y="83948"/>
                  </a:lnTo>
                  <a:lnTo>
                    <a:pt x="2446051" y="83948"/>
                  </a:lnTo>
                  <a:lnTo>
                    <a:pt x="2581942" y="62961"/>
                  </a:lnTo>
                  <a:lnTo>
                    <a:pt x="2717834" y="83948"/>
                  </a:lnTo>
                  <a:lnTo>
                    <a:pt x="2853726" y="167896"/>
                  </a:lnTo>
                  <a:lnTo>
                    <a:pt x="2989618" y="167896"/>
                  </a:lnTo>
                  <a:lnTo>
                    <a:pt x="3125509" y="125922"/>
                  </a:lnTo>
                  <a:lnTo>
                    <a:pt x="3261401" y="62961"/>
                  </a:lnTo>
                  <a:lnTo>
                    <a:pt x="3397293" y="83948"/>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989418"/>
              <a:ext cx="3397293" cy="965406"/>
            </a:xfrm>
            <a:custGeom>
              <a:avLst/>
              <a:gdLst/>
              <a:ahLst/>
              <a:cxnLst/>
              <a:rect l="0" t="0" r="0" b="0"/>
              <a:pathLst>
                <a:path w="3397293" h="965406">
                  <a:moveTo>
                    <a:pt x="0" y="965406"/>
                  </a:moveTo>
                  <a:lnTo>
                    <a:pt x="135891" y="650599"/>
                  </a:lnTo>
                  <a:lnTo>
                    <a:pt x="271783" y="629612"/>
                  </a:lnTo>
                  <a:lnTo>
                    <a:pt x="407675" y="377767"/>
                  </a:lnTo>
                  <a:lnTo>
                    <a:pt x="543566" y="335793"/>
                  </a:lnTo>
                  <a:lnTo>
                    <a:pt x="679458" y="209870"/>
                  </a:lnTo>
                  <a:lnTo>
                    <a:pt x="815350" y="125922"/>
                  </a:lnTo>
                  <a:lnTo>
                    <a:pt x="951242" y="0"/>
                  </a:lnTo>
                  <a:lnTo>
                    <a:pt x="1087133" y="0"/>
                  </a:lnTo>
                  <a:lnTo>
                    <a:pt x="1223025" y="0"/>
                  </a:lnTo>
                  <a:lnTo>
                    <a:pt x="1358917" y="41974"/>
                  </a:lnTo>
                  <a:lnTo>
                    <a:pt x="1494809" y="104935"/>
                  </a:lnTo>
                  <a:lnTo>
                    <a:pt x="1630700" y="146909"/>
                  </a:lnTo>
                  <a:lnTo>
                    <a:pt x="1766592" y="251845"/>
                  </a:lnTo>
                  <a:lnTo>
                    <a:pt x="1902484" y="125922"/>
                  </a:lnTo>
                  <a:lnTo>
                    <a:pt x="2038375" y="125922"/>
                  </a:lnTo>
                  <a:lnTo>
                    <a:pt x="2174267" y="125922"/>
                  </a:lnTo>
                  <a:lnTo>
                    <a:pt x="2310159" y="125922"/>
                  </a:lnTo>
                  <a:lnTo>
                    <a:pt x="2446051" y="125922"/>
                  </a:lnTo>
                  <a:lnTo>
                    <a:pt x="2581942" y="125922"/>
                  </a:lnTo>
                  <a:lnTo>
                    <a:pt x="2717834" y="125922"/>
                  </a:lnTo>
                  <a:lnTo>
                    <a:pt x="2853726" y="125922"/>
                  </a:lnTo>
                  <a:lnTo>
                    <a:pt x="2989618" y="125922"/>
                  </a:lnTo>
                  <a:lnTo>
                    <a:pt x="3125509" y="125922"/>
                  </a:lnTo>
                  <a:lnTo>
                    <a:pt x="3261401" y="125922"/>
                  </a:lnTo>
                  <a:lnTo>
                    <a:pt x="3397293" y="125922"/>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1821522"/>
              <a:ext cx="0" cy="1133303"/>
            </a:xfrm>
            <a:custGeom>
              <a:avLst/>
              <a:gdLst/>
              <a:ahLst/>
              <a:cxnLst/>
              <a:rect l="0" t="0" r="0" b="0"/>
              <a:pathLst>
                <a:path h="1133303">
                  <a:moveTo>
                    <a:pt x="0" y="0"/>
                  </a:moveTo>
                  <a:lnTo>
                    <a:pt x="0" y="1133303"/>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00423" y="1821522"/>
              <a:ext cx="0" cy="377767"/>
            </a:xfrm>
            <a:custGeom>
              <a:avLst/>
              <a:gdLst/>
              <a:ahLst/>
              <a:cxnLst/>
              <a:rect l="0" t="0" r="0" b="0"/>
              <a:pathLst>
                <a:path h="377767">
                  <a:moveTo>
                    <a:pt x="0" y="0"/>
                  </a:moveTo>
                  <a:lnTo>
                    <a:pt x="0" y="377767"/>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479882" y="1821522"/>
              <a:ext cx="0" cy="209870"/>
            </a:xfrm>
            <a:custGeom>
              <a:avLst/>
              <a:gdLst/>
              <a:ahLst/>
              <a:cxnLst/>
              <a:rect l="0" t="0" r="0" b="0"/>
              <a:pathLst>
                <a:path h="209870">
                  <a:moveTo>
                    <a:pt x="0" y="0"/>
                  </a:moveTo>
                  <a:lnTo>
                    <a:pt x="0" y="209870"/>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159341" y="1821522"/>
              <a:ext cx="0" cy="293819"/>
            </a:xfrm>
            <a:custGeom>
              <a:avLst/>
              <a:gdLst/>
              <a:ahLst/>
              <a:cxnLst/>
              <a:rect l="0" t="0" r="0" b="0"/>
              <a:pathLst>
                <a:path h="293819">
                  <a:moveTo>
                    <a:pt x="0" y="0"/>
                  </a:moveTo>
                  <a:lnTo>
                    <a:pt x="0" y="293819"/>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702908" y="1821522"/>
              <a:ext cx="0" cy="293819"/>
            </a:xfrm>
            <a:custGeom>
              <a:avLst/>
              <a:gdLst/>
              <a:ahLst/>
              <a:cxnLst/>
              <a:rect l="0" t="0" r="0" b="0"/>
              <a:pathLst>
                <a:path h="293819">
                  <a:moveTo>
                    <a:pt x="0" y="0"/>
                  </a:moveTo>
                  <a:lnTo>
                    <a:pt x="0" y="293819"/>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82366" y="1821522"/>
              <a:ext cx="0" cy="293819"/>
            </a:xfrm>
            <a:custGeom>
              <a:avLst/>
              <a:gdLst/>
              <a:ahLst/>
              <a:cxnLst/>
              <a:rect l="0" t="0" r="0" b="0"/>
              <a:pathLst>
                <a:path h="293819">
                  <a:moveTo>
                    <a:pt x="0" y="0"/>
                  </a:moveTo>
                  <a:lnTo>
                    <a:pt x="0" y="293819"/>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1821522"/>
              <a:ext cx="0" cy="293819"/>
            </a:xfrm>
            <a:custGeom>
              <a:avLst/>
              <a:gdLst/>
              <a:ahLst/>
              <a:cxnLst/>
              <a:rect l="0" t="0" r="0" b="0"/>
              <a:pathLst>
                <a:path h="293819">
                  <a:moveTo>
                    <a:pt x="0" y="0"/>
                  </a:moveTo>
                  <a:lnTo>
                    <a:pt x="0" y="293819"/>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989418"/>
              <a:ext cx="3397293" cy="965406"/>
            </a:xfrm>
            <a:custGeom>
              <a:avLst/>
              <a:gdLst/>
              <a:ahLst/>
              <a:cxnLst/>
              <a:rect l="0" t="0" r="0" b="0"/>
              <a:pathLst>
                <a:path w="3397293" h="965406">
                  <a:moveTo>
                    <a:pt x="0" y="965406"/>
                  </a:moveTo>
                  <a:lnTo>
                    <a:pt x="135891" y="650599"/>
                  </a:lnTo>
                  <a:lnTo>
                    <a:pt x="271783" y="629612"/>
                  </a:lnTo>
                  <a:lnTo>
                    <a:pt x="407675" y="377767"/>
                  </a:lnTo>
                  <a:lnTo>
                    <a:pt x="543566" y="335793"/>
                  </a:lnTo>
                  <a:lnTo>
                    <a:pt x="679458" y="209870"/>
                  </a:lnTo>
                  <a:lnTo>
                    <a:pt x="815350" y="125922"/>
                  </a:lnTo>
                  <a:lnTo>
                    <a:pt x="951242" y="0"/>
                  </a:lnTo>
                  <a:lnTo>
                    <a:pt x="1087133" y="0"/>
                  </a:lnTo>
                  <a:lnTo>
                    <a:pt x="1223025" y="0"/>
                  </a:lnTo>
                  <a:lnTo>
                    <a:pt x="1358917" y="41974"/>
                  </a:lnTo>
                  <a:lnTo>
                    <a:pt x="1494809" y="104935"/>
                  </a:lnTo>
                  <a:lnTo>
                    <a:pt x="1630700" y="146909"/>
                  </a:lnTo>
                  <a:lnTo>
                    <a:pt x="1766592" y="251845"/>
                  </a:lnTo>
                  <a:lnTo>
                    <a:pt x="1902484" y="125922"/>
                  </a:lnTo>
                  <a:lnTo>
                    <a:pt x="2038375" y="125922"/>
                  </a:lnTo>
                  <a:lnTo>
                    <a:pt x="2174267" y="125922"/>
                  </a:lnTo>
                  <a:lnTo>
                    <a:pt x="2310159" y="125922"/>
                  </a:lnTo>
                  <a:lnTo>
                    <a:pt x="2446051" y="125922"/>
                  </a:lnTo>
                  <a:lnTo>
                    <a:pt x="2581942" y="125922"/>
                  </a:lnTo>
                  <a:lnTo>
                    <a:pt x="2717834" y="125922"/>
                  </a:lnTo>
                  <a:lnTo>
                    <a:pt x="2853726" y="125922"/>
                  </a:lnTo>
                  <a:lnTo>
                    <a:pt x="2989618" y="125922"/>
                  </a:lnTo>
                  <a:lnTo>
                    <a:pt x="3125509" y="125922"/>
                  </a:lnTo>
                  <a:lnTo>
                    <a:pt x="3261401" y="125922"/>
                  </a:lnTo>
                  <a:lnTo>
                    <a:pt x="3397293" y="125922"/>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48</a:t>
              </a:r>
            </a:p>
          </p:txBody>
        </p:sp>
        <p:sp>
          <p:nvSpPr>
            <p:cNvPr id="34" name="tx34"/>
            <p:cNvSpPr/>
            <p:nvPr/>
          </p:nvSpPr>
          <p:spPr>
            <a:xfrm>
              <a:off x="1740134"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19592"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37" name="tx37"/>
            <p:cNvSpPr/>
            <p:nvPr/>
          </p:nvSpPr>
          <p:spPr>
            <a:xfrm>
              <a:off x="364261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158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5785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391009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11558"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511558"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693249"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455703"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778657" y="4888612"/>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Burkina Faso</a:t>
              </a:r>
            </a:p>
          </p:txBody>
        </p:sp>
        <p:sp>
          <p:nvSpPr>
            <p:cNvPr id="60" name="tx60"/>
            <p:cNvSpPr/>
            <p:nvPr/>
          </p:nvSpPr>
          <p:spPr>
            <a:xfrm>
              <a:off x="2960348"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22802"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28688" y="1414185"/>
              <a:ext cx="2981845"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couverture, Burkina Faso, 2000-2025</a:t>
              </a:r>
            </a:p>
          </p:txBody>
        </p:sp>
        <p:sp>
          <p:nvSpPr>
            <p:cNvPr id="63" name="pl63"/>
            <p:cNvSpPr/>
            <p:nvPr/>
          </p:nvSpPr>
          <p:spPr>
            <a:xfrm>
              <a:off x="5267799" y="356869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278168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199466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39622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67799" y="317518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67799" y="23881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437664"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611712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679658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7476039"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801960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6990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834957"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437664" y="2152068"/>
              <a:ext cx="3397293" cy="1810136"/>
            </a:xfrm>
            <a:custGeom>
              <a:avLst/>
              <a:gdLst/>
              <a:ahLst/>
              <a:cxnLst/>
              <a:rect l="0" t="0" r="0" b="0"/>
              <a:pathLst>
                <a:path w="3397293" h="1810136">
                  <a:moveTo>
                    <a:pt x="0" y="1810136"/>
                  </a:moveTo>
                  <a:lnTo>
                    <a:pt x="135891" y="1219874"/>
                  </a:lnTo>
                  <a:lnTo>
                    <a:pt x="271783" y="1180524"/>
                  </a:lnTo>
                  <a:lnTo>
                    <a:pt x="407675" y="708314"/>
                  </a:lnTo>
                  <a:lnTo>
                    <a:pt x="543566" y="629612"/>
                  </a:lnTo>
                  <a:lnTo>
                    <a:pt x="679458" y="393508"/>
                  </a:lnTo>
                  <a:lnTo>
                    <a:pt x="815350" y="236104"/>
                  </a:lnTo>
                  <a:lnTo>
                    <a:pt x="951242" y="0"/>
                  </a:lnTo>
                  <a:lnTo>
                    <a:pt x="1087133" y="0"/>
                  </a:lnTo>
                  <a:lnTo>
                    <a:pt x="1223025" y="0"/>
                  </a:lnTo>
                  <a:lnTo>
                    <a:pt x="1358917" y="78701"/>
                  </a:lnTo>
                  <a:lnTo>
                    <a:pt x="1494809" y="196754"/>
                  </a:lnTo>
                  <a:lnTo>
                    <a:pt x="1630700" y="275455"/>
                  </a:lnTo>
                  <a:lnTo>
                    <a:pt x="1766592" y="472209"/>
                  </a:lnTo>
                  <a:lnTo>
                    <a:pt x="1902484" y="236104"/>
                  </a:lnTo>
                  <a:lnTo>
                    <a:pt x="2038375" y="236104"/>
                  </a:lnTo>
                  <a:lnTo>
                    <a:pt x="2174267" y="236104"/>
                  </a:lnTo>
                  <a:lnTo>
                    <a:pt x="2310159" y="236104"/>
                  </a:lnTo>
                  <a:lnTo>
                    <a:pt x="2446051" y="236104"/>
                  </a:lnTo>
                  <a:lnTo>
                    <a:pt x="2581942" y="236104"/>
                  </a:lnTo>
                  <a:lnTo>
                    <a:pt x="2717834" y="236104"/>
                  </a:lnTo>
                  <a:lnTo>
                    <a:pt x="2853726" y="236104"/>
                  </a:lnTo>
                  <a:lnTo>
                    <a:pt x="2989618" y="236104"/>
                  </a:lnTo>
                  <a:lnTo>
                    <a:pt x="3125509" y="236104"/>
                  </a:lnTo>
                  <a:lnTo>
                    <a:pt x="3261401" y="236104"/>
                  </a:lnTo>
                  <a:lnTo>
                    <a:pt x="3397293" y="236104"/>
                  </a:lnTo>
                </a:path>
              </a:pathLst>
            </a:custGeom>
            <a:ln w="27101" cap="flat">
              <a:solidFill>
                <a:srgbClr val="0058AB">
                  <a:alpha val="100000"/>
                </a:srgbClr>
              </a:solidFill>
              <a:prstDash val="solid"/>
              <a:round/>
            </a:ln>
          </p:spPr>
          <p:txBody>
            <a:bodyPr/>
            <a:lstStyle/>
            <a:p>
              <a:endParaRPr/>
            </a:p>
          </p:txBody>
        </p:sp>
        <p:sp>
          <p:nvSpPr>
            <p:cNvPr id="77" name="pl77"/>
            <p:cNvSpPr/>
            <p:nvPr/>
          </p:nvSpPr>
          <p:spPr>
            <a:xfrm>
              <a:off x="5437664" y="2388173"/>
              <a:ext cx="3397293" cy="590262"/>
            </a:xfrm>
            <a:custGeom>
              <a:avLst/>
              <a:gdLst/>
              <a:ahLst/>
              <a:cxnLst/>
              <a:rect l="0" t="0" r="0" b="0"/>
              <a:pathLst>
                <a:path w="3397293" h="590262">
                  <a:moveTo>
                    <a:pt x="0" y="590262"/>
                  </a:moveTo>
                  <a:lnTo>
                    <a:pt x="135891" y="550911"/>
                  </a:lnTo>
                  <a:lnTo>
                    <a:pt x="271783" y="550911"/>
                  </a:lnTo>
                  <a:lnTo>
                    <a:pt x="407675" y="511560"/>
                  </a:lnTo>
                  <a:lnTo>
                    <a:pt x="543566" y="432858"/>
                  </a:lnTo>
                  <a:lnTo>
                    <a:pt x="679458" y="354157"/>
                  </a:lnTo>
                  <a:lnTo>
                    <a:pt x="815350" y="275455"/>
                  </a:lnTo>
                  <a:lnTo>
                    <a:pt x="951242" y="275455"/>
                  </a:lnTo>
                  <a:lnTo>
                    <a:pt x="1087133" y="196754"/>
                  </a:lnTo>
                  <a:lnTo>
                    <a:pt x="1223025" y="118052"/>
                  </a:lnTo>
                  <a:lnTo>
                    <a:pt x="1358917" y="78701"/>
                  </a:lnTo>
                  <a:lnTo>
                    <a:pt x="1494809" y="78701"/>
                  </a:lnTo>
                  <a:lnTo>
                    <a:pt x="1630700" y="78701"/>
                  </a:lnTo>
                  <a:lnTo>
                    <a:pt x="1766592" y="78701"/>
                  </a:lnTo>
                  <a:lnTo>
                    <a:pt x="1902484" y="78701"/>
                  </a:lnTo>
                  <a:lnTo>
                    <a:pt x="2038375" y="78701"/>
                  </a:lnTo>
                  <a:lnTo>
                    <a:pt x="2174267" y="39350"/>
                  </a:lnTo>
                  <a:lnTo>
                    <a:pt x="2310159" y="39350"/>
                  </a:lnTo>
                  <a:lnTo>
                    <a:pt x="2446051" y="0"/>
                  </a:lnTo>
                  <a:lnTo>
                    <a:pt x="2581942" y="0"/>
                  </a:lnTo>
                  <a:lnTo>
                    <a:pt x="2717834" y="118052"/>
                  </a:lnTo>
                  <a:lnTo>
                    <a:pt x="2853726" y="196754"/>
                  </a:lnTo>
                  <a:lnTo>
                    <a:pt x="2989618" y="118052"/>
                  </a:lnTo>
                  <a:lnTo>
                    <a:pt x="3125509" y="118052"/>
                  </a:lnTo>
                  <a:lnTo>
                    <a:pt x="3261401" y="78701"/>
                  </a:lnTo>
                  <a:lnTo>
                    <a:pt x="3397293" y="78701"/>
                  </a:lnTo>
                </a:path>
              </a:pathLst>
            </a:custGeom>
            <a:ln w="27101" cap="flat">
              <a:solidFill>
                <a:srgbClr val="80BD41">
                  <a:alpha val="100000"/>
                </a:srgbClr>
              </a:solidFill>
              <a:prstDash val="solid"/>
              <a:round/>
            </a:ln>
          </p:spPr>
          <p:txBody>
            <a:bodyPr/>
            <a:lstStyle/>
            <a:p>
              <a:endParaRPr/>
            </a:p>
          </p:txBody>
        </p:sp>
        <p:sp>
          <p:nvSpPr>
            <p:cNvPr id="78" name="pl78"/>
            <p:cNvSpPr/>
            <p:nvPr/>
          </p:nvSpPr>
          <p:spPr>
            <a:xfrm>
              <a:off x="5437664" y="2270121"/>
              <a:ext cx="3397293" cy="1062471"/>
            </a:xfrm>
            <a:custGeom>
              <a:avLst/>
              <a:gdLst/>
              <a:ahLst/>
              <a:cxnLst/>
              <a:rect l="0" t="0" r="0" b="0"/>
              <a:pathLst>
                <a:path w="3397293" h="1062471">
                  <a:moveTo>
                    <a:pt x="0" y="1062471"/>
                  </a:moveTo>
                  <a:lnTo>
                    <a:pt x="135891" y="983770"/>
                  </a:lnTo>
                  <a:lnTo>
                    <a:pt x="271783" y="944419"/>
                  </a:lnTo>
                  <a:lnTo>
                    <a:pt x="407675" y="787016"/>
                  </a:lnTo>
                  <a:lnTo>
                    <a:pt x="543566" y="629612"/>
                  </a:lnTo>
                  <a:lnTo>
                    <a:pt x="679458" y="472209"/>
                  </a:lnTo>
                  <a:lnTo>
                    <a:pt x="815350" y="393508"/>
                  </a:lnTo>
                  <a:lnTo>
                    <a:pt x="951242" y="393508"/>
                  </a:lnTo>
                  <a:lnTo>
                    <a:pt x="1087133" y="236104"/>
                  </a:lnTo>
                  <a:lnTo>
                    <a:pt x="1223025" y="0"/>
                  </a:lnTo>
                  <a:lnTo>
                    <a:pt x="1358917" y="118052"/>
                  </a:lnTo>
                  <a:lnTo>
                    <a:pt x="1494809" y="236104"/>
                  </a:lnTo>
                  <a:lnTo>
                    <a:pt x="1630700" y="275455"/>
                  </a:lnTo>
                  <a:lnTo>
                    <a:pt x="1766592" y="275455"/>
                  </a:lnTo>
                  <a:lnTo>
                    <a:pt x="1902484" y="314806"/>
                  </a:lnTo>
                  <a:lnTo>
                    <a:pt x="2038375" y="314806"/>
                  </a:lnTo>
                  <a:lnTo>
                    <a:pt x="2174267" y="236104"/>
                  </a:lnTo>
                  <a:lnTo>
                    <a:pt x="2310159" y="157403"/>
                  </a:lnTo>
                  <a:lnTo>
                    <a:pt x="2446051" y="157403"/>
                  </a:lnTo>
                  <a:lnTo>
                    <a:pt x="2581942" y="118052"/>
                  </a:lnTo>
                  <a:lnTo>
                    <a:pt x="2717834" y="157403"/>
                  </a:lnTo>
                  <a:lnTo>
                    <a:pt x="2853726" y="314806"/>
                  </a:lnTo>
                  <a:lnTo>
                    <a:pt x="2989618" y="314806"/>
                  </a:lnTo>
                  <a:lnTo>
                    <a:pt x="3125509" y="236104"/>
                  </a:lnTo>
                  <a:lnTo>
                    <a:pt x="3261401" y="118052"/>
                  </a:lnTo>
                  <a:lnTo>
                    <a:pt x="3397293" y="157403"/>
                  </a:lnTo>
                </a:path>
              </a:pathLst>
            </a:custGeom>
            <a:ln w="27101" cap="flat">
              <a:solidFill>
                <a:srgbClr val="961A49">
                  <a:alpha val="100000"/>
                </a:srgbClr>
              </a:solidFill>
              <a:prstDash val="solid"/>
              <a:round/>
            </a:ln>
          </p:spPr>
          <p:txBody>
            <a:bodyPr/>
            <a:lstStyle/>
            <a:p>
              <a:endParaRPr/>
            </a:p>
          </p:txBody>
        </p:sp>
        <p:sp>
          <p:nvSpPr>
            <p:cNvPr id="79" name="pl79"/>
            <p:cNvSpPr/>
            <p:nvPr/>
          </p:nvSpPr>
          <p:spPr>
            <a:xfrm>
              <a:off x="5437664" y="2388173"/>
              <a:ext cx="3397293" cy="0"/>
            </a:xfrm>
            <a:custGeom>
              <a:avLst/>
              <a:gdLst/>
              <a:ahLst/>
              <a:cxnLst/>
              <a:rect l="0" t="0" r="0" b="0"/>
              <a:pathLst>
                <a:path w="3397293">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0" name="pl80"/>
            <p:cNvSpPr/>
            <p:nvPr/>
          </p:nvSpPr>
          <p:spPr>
            <a:xfrm>
              <a:off x="5437664" y="2152068"/>
              <a:ext cx="3397293" cy="1810136"/>
            </a:xfrm>
            <a:custGeom>
              <a:avLst/>
              <a:gdLst/>
              <a:ahLst/>
              <a:cxnLst/>
              <a:rect l="0" t="0" r="0" b="0"/>
              <a:pathLst>
                <a:path w="3397293" h="1810136">
                  <a:moveTo>
                    <a:pt x="0" y="1810136"/>
                  </a:moveTo>
                  <a:lnTo>
                    <a:pt x="135891" y="1219874"/>
                  </a:lnTo>
                  <a:lnTo>
                    <a:pt x="271783" y="1180524"/>
                  </a:lnTo>
                  <a:lnTo>
                    <a:pt x="407675" y="708314"/>
                  </a:lnTo>
                  <a:lnTo>
                    <a:pt x="543566" y="629612"/>
                  </a:lnTo>
                  <a:lnTo>
                    <a:pt x="679458" y="393508"/>
                  </a:lnTo>
                  <a:lnTo>
                    <a:pt x="815350" y="236104"/>
                  </a:lnTo>
                  <a:lnTo>
                    <a:pt x="951242" y="0"/>
                  </a:lnTo>
                  <a:lnTo>
                    <a:pt x="1087133" y="0"/>
                  </a:lnTo>
                  <a:lnTo>
                    <a:pt x="1223025" y="0"/>
                  </a:lnTo>
                  <a:lnTo>
                    <a:pt x="1358917" y="78701"/>
                  </a:lnTo>
                  <a:lnTo>
                    <a:pt x="1494809" y="196754"/>
                  </a:lnTo>
                  <a:lnTo>
                    <a:pt x="1630700" y="275455"/>
                  </a:lnTo>
                  <a:lnTo>
                    <a:pt x="1766592" y="472209"/>
                  </a:lnTo>
                  <a:lnTo>
                    <a:pt x="1902484" y="236104"/>
                  </a:lnTo>
                  <a:lnTo>
                    <a:pt x="2038375" y="236104"/>
                  </a:lnTo>
                  <a:lnTo>
                    <a:pt x="2174267" y="236104"/>
                  </a:lnTo>
                  <a:lnTo>
                    <a:pt x="2310159" y="236104"/>
                  </a:lnTo>
                  <a:lnTo>
                    <a:pt x="2446051" y="236104"/>
                  </a:lnTo>
                  <a:lnTo>
                    <a:pt x="2581942" y="236104"/>
                  </a:lnTo>
                  <a:lnTo>
                    <a:pt x="2717834" y="236104"/>
                  </a:lnTo>
                  <a:lnTo>
                    <a:pt x="2853726" y="236104"/>
                  </a:lnTo>
                  <a:lnTo>
                    <a:pt x="2989618" y="236104"/>
                  </a:lnTo>
                  <a:lnTo>
                    <a:pt x="3125509" y="236104"/>
                  </a:lnTo>
                  <a:lnTo>
                    <a:pt x="3261401" y="236104"/>
                  </a:lnTo>
                  <a:lnTo>
                    <a:pt x="3397293" y="236104"/>
                  </a:lnTo>
                </a:path>
              </a:pathLst>
            </a:custGeom>
            <a:ln w="43362" cap="flat">
              <a:solidFill>
                <a:srgbClr val="000000">
                  <a:alpha val="100000"/>
                </a:srgbClr>
              </a:solidFill>
              <a:prstDash val="solid"/>
              <a:round/>
            </a:ln>
          </p:spPr>
          <p:txBody>
            <a:bodyPr/>
            <a:lstStyle/>
            <a:p>
              <a:endParaRPr/>
            </a:p>
          </p:txBody>
        </p:sp>
        <p:sp>
          <p:nvSpPr>
            <p:cNvPr id="81" name="pl81"/>
            <p:cNvSpPr/>
            <p:nvPr/>
          </p:nvSpPr>
          <p:spPr>
            <a:xfrm>
              <a:off x="5437664" y="2089107"/>
              <a:ext cx="0" cy="1873098"/>
            </a:xfrm>
            <a:custGeom>
              <a:avLst/>
              <a:gdLst/>
              <a:ahLst/>
              <a:cxnLst/>
              <a:rect l="0" t="0" r="0" b="0"/>
              <a:pathLst>
                <a:path h="1873098">
                  <a:moveTo>
                    <a:pt x="0" y="1873098"/>
                  </a:moveTo>
                  <a:lnTo>
                    <a:pt x="0" y="0"/>
                  </a:lnTo>
                </a:path>
              </a:pathLst>
            </a:custGeom>
            <a:ln w="13550" cap="flat">
              <a:solidFill>
                <a:srgbClr val="0058AB">
                  <a:alpha val="100000"/>
                </a:srgbClr>
              </a:solidFill>
              <a:prstDash val="dot"/>
              <a:round/>
            </a:ln>
          </p:spPr>
          <p:txBody>
            <a:bodyPr/>
            <a:lstStyle/>
            <a:p>
              <a:endParaRPr/>
            </a:p>
          </p:txBody>
        </p:sp>
        <p:sp>
          <p:nvSpPr>
            <p:cNvPr id="82" name="pl82"/>
            <p:cNvSpPr/>
            <p:nvPr/>
          </p:nvSpPr>
          <p:spPr>
            <a:xfrm>
              <a:off x="6117122" y="2089107"/>
              <a:ext cx="0" cy="456469"/>
            </a:xfrm>
            <a:custGeom>
              <a:avLst/>
              <a:gdLst/>
              <a:ahLst/>
              <a:cxnLst/>
              <a:rect l="0" t="0" r="0" b="0"/>
              <a:pathLst>
                <a:path h="456469">
                  <a:moveTo>
                    <a:pt x="0" y="456469"/>
                  </a:moveTo>
                  <a:lnTo>
                    <a:pt x="0" y="0"/>
                  </a:lnTo>
                </a:path>
              </a:pathLst>
            </a:custGeom>
            <a:ln w="13550" cap="flat">
              <a:solidFill>
                <a:srgbClr val="0058AB">
                  <a:alpha val="100000"/>
                </a:srgbClr>
              </a:solidFill>
              <a:prstDash val="dot"/>
              <a:round/>
            </a:ln>
          </p:spPr>
          <p:txBody>
            <a:bodyPr/>
            <a:lstStyle/>
            <a:p>
              <a:endParaRPr/>
            </a:p>
          </p:txBody>
        </p:sp>
        <p:sp>
          <p:nvSpPr>
            <p:cNvPr id="83" name="pl83"/>
            <p:cNvSpPr/>
            <p:nvPr/>
          </p:nvSpPr>
          <p:spPr>
            <a:xfrm>
              <a:off x="6796581" y="2089107"/>
              <a:ext cx="0" cy="141662"/>
            </a:xfrm>
            <a:custGeom>
              <a:avLst/>
              <a:gdLst/>
              <a:ahLst/>
              <a:cxnLst/>
              <a:rect l="0" t="0" r="0" b="0"/>
              <a:pathLst>
                <a:path h="141662">
                  <a:moveTo>
                    <a:pt x="0" y="141662"/>
                  </a:moveTo>
                  <a:lnTo>
                    <a:pt x="0" y="0"/>
                  </a:lnTo>
                </a:path>
              </a:pathLst>
            </a:custGeom>
            <a:ln w="13550" cap="flat">
              <a:solidFill>
                <a:srgbClr val="0058AB">
                  <a:alpha val="100000"/>
                </a:srgbClr>
              </a:solidFill>
              <a:prstDash val="dot"/>
              <a:round/>
            </a:ln>
          </p:spPr>
          <p:txBody>
            <a:bodyPr/>
            <a:lstStyle/>
            <a:p>
              <a:endParaRPr/>
            </a:p>
          </p:txBody>
        </p:sp>
        <p:sp>
          <p:nvSpPr>
            <p:cNvPr id="84" name="pl84"/>
            <p:cNvSpPr/>
            <p:nvPr/>
          </p:nvSpPr>
          <p:spPr>
            <a:xfrm>
              <a:off x="7476039" y="2089107"/>
              <a:ext cx="0" cy="299066"/>
            </a:xfrm>
            <a:custGeom>
              <a:avLst/>
              <a:gdLst/>
              <a:ahLst/>
              <a:cxnLst/>
              <a:rect l="0" t="0" r="0" b="0"/>
              <a:pathLst>
                <a:path h="299066">
                  <a:moveTo>
                    <a:pt x="0" y="299066"/>
                  </a:moveTo>
                  <a:lnTo>
                    <a:pt x="0" y="0"/>
                  </a:lnTo>
                </a:path>
              </a:pathLst>
            </a:custGeom>
            <a:ln w="13550" cap="flat">
              <a:solidFill>
                <a:srgbClr val="0058AB">
                  <a:alpha val="100000"/>
                </a:srgbClr>
              </a:solidFill>
              <a:prstDash val="dot"/>
              <a:round/>
            </a:ln>
          </p:spPr>
          <p:txBody>
            <a:bodyPr/>
            <a:lstStyle/>
            <a:p>
              <a:endParaRPr/>
            </a:p>
          </p:txBody>
        </p:sp>
        <p:sp>
          <p:nvSpPr>
            <p:cNvPr id="85" name="pl85"/>
            <p:cNvSpPr/>
            <p:nvPr/>
          </p:nvSpPr>
          <p:spPr>
            <a:xfrm>
              <a:off x="8019606" y="2089107"/>
              <a:ext cx="0" cy="299066"/>
            </a:xfrm>
            <a:custGeom>
              <a:avLst/>
              <a:gdLst/>
              <a:ahLst/>
              <a:cxnLst/>
              <a:rect l="0" t="0" r="0" b="0"/>
              <a:pathLst>
                <a:path h="299066">
                  <a:moveTo>
                    <a:pt x="0" y="299066"/>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8699065" y="2089107"/>
              <a:ext cx="0" cy="299066"/>
            </a:xfrm>
            <a:custGeom>
              <a:avLst/>
              <a:gdLst/>
              <a:ahLst/>
              <a:cxnLst/>
              <a:rect l="0" t="0" r="0" b="0"/>
              <a:pathLst>
                <a:path h="299066">
                  <a:moveTo>
                    <a:pt x="0" y="299066"/>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8834957" y="2089107"/>
              <a:ext cx="0" cy="299066"/>
            </a:xfrm>
            <a:custGeom>
              <a:avLst/>
              <a:gdLst/>
              <a:ahLst/>
              <a:cxnLst/>
              <a:rect l="0" t="0" r="0" b="0"/>
              <a:pathLst>
                <a:path h="299066">
                  <a:moveTo>
                    <a:pt x="0" y="299066"/>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5437664" y="2152068"/>
              <a:ext cx="3397293" cy="1810136"/>
            </a:xfrm>
            <a:custGeom>
              <a:avLst/>
              <a:gdLst/>
              <a:ahLst/>
              <a:cxnLst/>
              <a:rect l="0" t="0" r="0" b="0"/>
              <a:pathLst>
                <a:path w="3397293" h="1810136">
                  <a:moveTo>
                    <a:pt x="0" y="1810136"/>
                  </a:moveTo>
                  <a:lnTo>
                    <a:pt x="135891" y="1219874"/>
                  </a:lnTo>
                  <a:lnTo>
                    <a:pt x="271783" y="1180524"/>
                  </a:lnTo>
                  <a:lnTo>
                    <a:pt x="407675" y="708314"/>
                  </a:lnTo>
                  <a:lnTo>
                    <a:pt x="543566" y="629612"/>
                  </a:lnTo>
                  <a:lnTo>
                    <a:pt x="679458" y="393508"/>
                  </a:lnTo>
                  <a:lnTo>
                    <a:pt x="815350" y="236104"/>
                  </a:lnTo>
                  <a:lnTo>
                    <a:pt x="951242" y="0"/>
                  </a:lnTo>
                  <a:lnTo>
                    <a:pt x="1087133" y="0"/>
                  </a:lnTo>
                  <a:lnTo>
                    <a:pt x="1223025" y="0"/>
                  </a:lnTo>
                  <a:lnTo>
                    <a:pt x="1358917" y="78701"/>
                  </a:lnTo>
                  <a:lnTo>
                    <a:pt x="1494809" y="196754"/>
                  </a:lnTo>
                  <a:lnTo>
                    <a:pt x="1630700" y="275455"/>
                  </a:lnTo>
                  <a:lnTo>
                    <a:pt x="1766592" y="472209"/>
                  </a:lnTo>
                  <a:lnTo>
                    <a:pt x="1902484" y="236104"/>
                  </a:lnTo>
                  <a:lnTo>
                    <a:pt x="2038375" y="236104"/>
                  </a:lnTo>
                  <a:lnTo>
                    <a:pt x="2174267" y="236104"/>
                  </a:lnTo>
                  <a:lnTo>
                    <a:pt x="2310159" y="236104"/>
                  </a:lnTo>
                  <a:lnTo>
                    <a:pt x="2446051" y="236104"/>
                  </a:lnTo>
                  <a:lnTo>
                    <a:pt x="2581942" y="236104"/>
                  </a:lnTo>
                  <a:lnTo>
                    <a:pt x="2717834" y="236104"/>
                  </a:lnTo>
                  <a:lnTo>
                    <a:pt x="2853726" y="236104"/>
                  </a:lnTo>
                  <a:lnTo>
                    <a:pt x="2989618" y="236104"/>
                  </a:lnTo>
                  <a:lnTo>
                    <a:pt x="3125509" y="236104"/>
                  </a:lnTo>
                  <a:lnTo>
                    <a:pt x="3261401" y="236104"/>
                  </a:lnTo>
                  <a:lnTo>
                    <a:pt x="3397293" y="236104"/>
                  </a:lnTo>
                </a:path>
              </a:pathLst>
            </a:custGeom>
            <a:ln w="27101" cap="flat">
              <a:solidFill>
                <a:srgbClr val="0058AB">
                  <a:alpha val="100000"/>
                </a:srgbClr>
              </a:solidFill>
              <a:prstDash val="solid"/>
              <a:round/>
            </a:ln>
          </p:spPr>
          <p:txBody>
            <a:bodyPr/>
            <a:lstStyle/>
            <a:p>
              <a:endParaRPr/>
            </a:p>
          </p:txBody>
        </p:sp>
        <p:sp>
          <p:nvSpPr>
            <p:cNvPr id="89" name="tx89"/>
            <p:cNvSpPr/>
            <p:nvPr/>
          </p:nvSpPr>
          <p:spPr>
            <a:xfrm>
              <a:off x="5359324" y="203292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-40</a:t>
              </a:r>
            </a:p>
          </p:txBody>
        </p:sp>
        <p:sp>
          <p:nvSpPr>
            <p:cNvPr id="90" name="tx90"/>
            <p:cNvSpPr/>
            <p:nvPr/>
          </p:nvSpPr>
          <p:spPr>
            <a:xfrm>
              <a:off x="6068928" y="2034568"/>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766436" y="203456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7445895" y="20329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989462" y="20329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0329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4812" y="20329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2429" y="242775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38840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910091"/>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123075"/>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33605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788871"/>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582825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0" name="pl110"/>
            <p:cNvSpPr/>
            <p:nvPr/>
          </p:nvSpPr>
          <p:spPr>
            <a:xfrm>
              <a:off x="582825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1" name="pl111"/>
            <p:cNvSpPr/>
            <p:nvPr/>
          </p:nvSpPr>
          <p:spPr>
            <a:xfrm>
              <a:off x="7009947"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2" name="pl112"/>
            <p:cNvSpPr/>
            <p:nvPr/>
          </p:nvSpPr>
          <p:spPr>
            <a:xfrm>
              <a:off x="7772402"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3" name="tx113"/>
            <p:cNvSpPr/>
            <p:nvPr/>
          </p:nvSpPr>
          <p:spPr>
            <a:xfrm>
              <a:off x="6095356" y="4888612"/>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Burkina Faso</a:t>
              </a:r>
            </a:p>
          </p:txBody>
        </p:sp>
        <p:sp>
          <p:nvSpPr>
            <p:cNvPr id="114" name="tx114"/>
            <p:cNvSpPr/>
            <p:nvPr/>
          </p:nvSpPr>
          <p:spPr>
            <a:xfrm>
              <a:off x="7277047"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039501"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1405479"/>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176698"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3895739"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5614779"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7333820"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951100" y="582758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951100" y="5689861"/>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951100" y="5552133"/>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13171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3036219"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4755259"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6474299"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8193340"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rc129"/>
            <p:cNvSpPr/>
            <p:nvPr/>
          </p:nvSpPr>
          <p:spPr>
            <a:xfrm>
              <a:off x="1317178" y="5772498"/>
              <a:ext cx="7077461" cy="110182"/>
            </a:xfrm>
            <a:prstGeom prst="rect">
              <a:avLst/>
            </a:prstGeom>
            <a:solidFill>
              <a:srgbClr val="E2231A">
                <a:alpha val="80000"/>
              </a:srgbClr>
            </a:solidFill>
          </p:spPr>
          <p:txBody>
            <a:bodyPr/>
            <a:lstStyle/>
            <a:p>
              <a:endParaRPr/>
            </a:p>
          </p:txBody>
        </p:sp>
        <p:sp>
          <p:nvSpPr>
            <p:cNvPr id="130" name="rc130"/>
            <p:cNvSpPr/>
            <p:nvPr/>
          </p:nvSpPr>
          <p:spPr>
            <a:xfrm>
              <a:off x="1317178" y="5634770"/>
              <a:ext cx="7280307" cy="110182"/>
            </a:xfrm>
            <a:prstGeom prst="rect">
              <a:avLst/>
            </a:prstGeom>
            <a:solidFill>
              <a:srgbClr val="E2231A">
                <a:alpha val="80000"/>
              </a:srgbClr>
            </a:solidFill>
          </p:spPr>
          <p:txBody>
            <a:bodyPr/>
            <a:lstStyle/>
            <a:p>
              <a:endParaRPr/>
            </a:p>
          </p:txBody>
        </p:sp>
        <p:sp>
          <p:nvSpPr>
            <p:cNvPr id="131" name="rc131"/>
            <p:cNvSpPr/>
            <p:nvPr/>
          </p:nvSpPr>
          <p:spPr>
            <a:xfrm>
              <a:off x="1317178" y="5497042"/>
              <a:ext cx="7321564" cy="110182"/>
            </a:xfrm>
            <a:prstGeom prst="rect">
              <a:avLst/>
            </a:prstGeom>
            <a:solidFill>
              <a:srgbClr val="E2231A">
                <a:alpha val="80000"/>
              </a:srgbClr>
            </a:solidFill>
          </p:spPr>
          <p:txBody>
            <a:bodyPr/>
            <a:lstStyle/>
            <a:p>
              <a:endParaRPr/>
            </a:p>
          </p:txBody>
        </p:sp>
        <p:sp>
          <p:nvSpPr>
            <p:cNvPr id="132" name="tx132"/>
            <p:cNvSpPr/>
            <p:nvPr/>
          </p:nvSpPr>
          <p:spPr>
            <a:xfrm>
              <a:off x="7963603" y="5773122"/>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82,000</a:t>
              </a:r>
            </a:p>
          </p:txBody>
        </p:sp>
        <p:sp>
          <p:nvSpPr>
            <p:cNvPr id="133" name="tx133"/>
            <p:cNvSpPr/>
            <p:nvPr/>
          </p:nvSpPr>
          <p:spPr>
            <a:xfrm>
              <a:off x="8166449" y="5635394"/>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85,000</a:t>
              </a:r>
            </a:p>
          </p:txBody>
        </p:sp>
        <p:sp>
          <p:nvSpPr>
            <p:cNvPr id="134" name="tx134"/>
            <p:cNvSpPr/>
            <p:nvPr/>
          </p:nvSpPr>
          <p:spPr>
            <a:xfrm>
              <a:off x="8207706" y="5497666"/>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85,000</a:t>
              </a:r>
            </a:p>
          </p:txBody>
        </p:sp>
        <p:sp>
          <p:nvSpPr>
            <p:cNvPr id="135" name="tx135"/>
            <p:cNvSpPr/>
            <p:nvPr/>
          </p:nvSpPr>
          <p:spPr>
            <a:xfrm>
              <a:off x="577692" y="5775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08933"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4327973"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6047014"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7766054"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80,000</a:t>
              </a:r>
            </a:p>
          </p:txBody>
        </p:sp>
        <p:sp>
          <p:nvSpPr>
            <p:cNvPr id="143" name="tx143"/>
            <p:cNvSpPr/>
            <p:nvPr/>
          </p:nvSpPr>
          <p:spPr>
            <a:xfrm>
              <a:off x="951100" y="5224811"/>
              <a:ext cx="479077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44" name="tx144"/>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5" name="tx145"/>
            <p:cNvSpPr/>
            <p:nvPr/>
          </p:nvSpPr>
          <p:spPr>
            <a:xfrm>
              <a:off x="2320013" y="6397874"/>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18575"/>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la couverture vaccinale contre le MCV1 au Burkina Faso (88 %) était supérieure de 4 points de pourcentage à la moyenne mondiale (84 %) et de 24 points de pourcentage à la moyenne de l'ensemble des pays de la &lt;keep&gt;WCAR&lt;/keep&gt; (64 %).
La couverture nationale de la MCV1 était identique à celle de 2019 (88 %).
Cela correspond à 85 000 enfants non vaccinés en 2025, contre 82 000 en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du vaccin MCV1 au Burkina Faso s'élevait à 88 % ; ce chiffre est identique à celui de 2019 et supérieur aux moyennes mondiales et régionales.</a:t>
            </a:r>
          </a:p>
        </p:txBody>
      </p:sp>
      <p:grpSp>
        <p:nvGrpSpPr>
          <p:cNvPr id="149" name="Group 148"/>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1"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contre la MCV1 dans les pays de WCAR, classés du plus faible au plus élevé, ainsi que le classement des 10 pays comptant le plus grand nombre d'enfants non vaccinés, en chiffres absolus.
En 2025, le Burkina Faso se classait au 19e rang sur 24 pays pour la couverture la plus faible en matière de vaccination contre la rougeole (en cas d'ex æquo).
Le Burkina Faso ne figurait pas parmi les 10 pays comptant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Burkina Faso figurait parmi les pays affichant la couverture vaccinale la plus élevée et ne figurait pas parmi les dix pays de la région comptant le plus grand nombre d'enfants non vaccinés.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933018"/>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3183012"/>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2433006"/>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430802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89913" y="355801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9913" y="280800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205800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52654"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78557"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10446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30365"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91088"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56269"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21450"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663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5181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6992"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8217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333322" y="3855936"/>
              <a:ext cx="238662" cy="452084"/>
            </a:xfrm>
            <a:prstGeom prst="rect">
              <a:avLst/>
            </a:prstGeom>
            <a:solidFill>
              <a:srgbClr val="80BD41">
                <a:alpha val="100000"/>
              </a:srgbClr>
            </a:solidFill>
          </p:spPr>
          <p:txBody>
            <a:bodyPr/>
            <a:lstStyle/>
            <a:p>
              <a:endParaRPr/>
            </a:p>
          </p:txBody>
        </p:sp>
        <p:sp>
          <p:nvSpPr>
            <p:cNvPr id="24" name="rc24"/>
            <p:cNvSpPr/>
            <p:nvPr/>
          </p:nvSpPr>
          <p:spPr>
            <a:xfrm>
              <a:off x="1333322" y="3366183"/>
              <a:ext cx="238662" cy="489753"/>
            </a:xfrm>
            <a:prstGeom prst="rect">
              <a:avLst/>
            </a:prstGeom>
            <a:solidFill>
              <a:srgbClr val="E2231A">
                <a:alpha val="100000"/>
              </a:srgbClr>
            </a:solidFill>
          </p:spPr>
          <p:txBody>
            <a:bodyPr/>
            <a:lstStyle/>
            <a:p>
              <a:endParaRPr/>
            </a:p>
          </p:txBody>
        </p:sp>
        <p:sp>
          <p:nvSpPr>
            <p:cNvPr id="25" name="rc25"/>
            <p:cNvSpPr/>
            <p:nvPr/>
          </p:nvSpPr>
          <p:spPr>
            <a:xfrm>
              <a:off x="1598503" y="3699991"/>
              <a:ext cx="238662" cy="608029"/>
            </a:xfrm>
            <a:prstGeom prst="rect">
              <a:avLst/>
            </a:prstGeom>
            <a:solidFill>
              <a:srgbClr val="80BD41">
                <a:alpha val="100000"/>
              </a:srgbClr>
            </a:solidFill>
          </p:spPr>
          <p:txBody>
            <a:bodyPr/>
            <a:lstStyle/>
            <a:p>
              <a:endParaRPr/>
            </a:p>
          </p:txBody>
        </p:sp>
        <p:sp>
          <p:nvSpPr>
            <p:cNvPr id="26" name="rc26"/>
            <p:cNvSpPr/>
            <p:nvPr/>
          </p:nvSpPr>
          <p:spPr>
            <a:xfrm>
              <a:off x="1598503" y="3342895"/>
              <a:ext cx="238662" cy="357096"/>
            </a:xfrm>
            <a:prstGeom prst="rect">
              <a:avLst/>
            </a:prstGeom>
            <a:solidFill>
              <a:srgbClr val="E2231A">
                <a:alpha val="100000"/>
              </a:srgbClr>
            </a:solidFill>
          </p:spPr>
          <p:txBody>
            <a:bodyPr/>
            <a:lstStyle/>
            <a:p>
              <a:endParaRPr/>
            </a:p>
          </p:txBody>
        </p:sp>
        <p:sp>
          <p:nvSpPr>
            <p:cNvPr id="27" name="rc27"/>
            <p:cNvSpPr/>
            <p:nvPr/>
          </p:nvSpPr>
          <p:spPr>
            <a:xfrm>
              <a:off x="1863684" y="3676291"/>
              <a:ext cx="238662" cy="631729"/>
            </a:xfrm>
            <a:prstGeom prst="rect">
              <a:avLst/>
            </a:prstGeom>
            <a:solidFill>
              <a:srgbClr val="80BD41">
                <a:alpha val="100000"/>
              </a:srgbClr>
            </a:solidFill>
          </p:spPr>
          <p:txBody>
            <a:bodyPr/>
            <a:lstStyle/>
            <a:p>
              <a:endParaRPr/>
            </a:p>
          </p:txBody>
        </p:sp>
        <p:sp>
          <p:nvSpPr>
            <p:cNvPr id="28" name="rc28"/>
            <p:cNvSpPr/>
            <p:nvPr/>
          </p:nvSpPr>
          <p:spPr>
            <a:xfrm>
              <a:off x="1863684" y="3320938"/>
              <a:ext cx="238662" cy="355352"/>
            </a:xfrm>
            <a:prstGeom prst="rect">
              <a:avLst/>
            </a:prstGeom>
            <a:solidFill>
              <a:srgbClr val="E2231A">
                <a:alpha val="100000"/>
              </a:srgbClr>
            </a:solidFill>
          </p:spPr>
          <p:txBody>
            <a:bodyPr/>
            <a:lstStyle/>
            <a:p>
              <a:endParaRPr/>
            </a:p>
          </p:txBody>
        </p:sp>
        <p:sp>
          <p:nvSpPr>
            <p:cNvPr id="29" name="rc29"/>
            <p:cNvSpPr/>
            <p:nvPr/>
          </p:nvSpPr>
          <p:spPr>
            <a:xfrm>
              <a:off x="2128865" y="3533171"/>
              <a:ext cx="238662" cy="774849"/>
            </a:xfrm>
            <a:prstGeom prst="rect">
              <a:avLst/>
            </a:prstGeom>
            <a:solidFill>
              <a:srgbClr val="80BD41">
                <a:alpha val="100000"/>
              </a:srgbClr>
            </a:solidFill>
          </p:spPr>
          <p:txBody>
            <a:bodyPr/>
            <a:lstStyle/>
            <a:p>
              <a:endParaRPr/>
            </a:p>
          </p:txBody>
        </p:sp>
        <p:sp>
          <p:nvSpPr>
            <p:cNvPr id="30" name="rc30"/>
            <p:cNvSpPr/>
            <p:nvPr/>
          </p:nvSpPr>
          <p:spPr>
            <a:xfrm>
              <a:off x="2128865" y="3288482"/>
              <a:ext cx="238662" cy="244689"/>
            </a:xfrm>
            <a:prstGeom prst="rect">
              <a:avLst/>
            </a:prstGeom>
            <a:solidFill>
              <a:srgbClr val="E2231A">
                <a:alpha val="100000"/>
              </a:srgbClr>
            </a:solidFill>
          </p:spPr>
          <p:txBody>
            <a:bodyPr/>
            <a:lstStyle/>
            <a:p>
              <a:endParaRPr/>
            </a:p>
          </p:txBody>
        </p:sp>
        <p:sp>
          <p:nvSpPr>
            <p:cNvPr id="31" name="rc31"/>
            <p:cNvSpPr/>
            <p:nvPr/>
          </p:nvSpPr>
          <p:spPr>
            <a:xfrm>
              <a:off x="2394045" y="3493196"/>
              <a:ext cx="238662" cy="814825"/>
            </a:xfrm>
            <a:prstGeom prst="rect">
              <a:avLst/>
            </a:prstGeom>
            <a:solidFill>
              <a:srgbClr val="80BD41">
                <a:alpha val="100000"/>
              </a:srgbClr>
            </a:solidFill>
          </p:spPr>
          <p:txBody>
            <a:bodyPr/>
            <a:lstStyle/>
            <a:p>
              <a:endParaRPr/>
            </a:p>
          </p:txBody>
        </p:sp>
        <p:sp>
          <p:nvSpPr>
            <p:cNvPr id="32" name="rc32"/>
            <p:cNvSpPr/>
            <p:nvPr/>
          </p:nvSpPr>
          <p:spPr>
            <a:xfrm>
              <a:off x="2394045" y="3263375"/>
              <a:ext cx="238662" cy="229820"/>
            </a:xfrm>
            <a:prstGeom prst="rect">
              <a:avLst/>
            </a:prstGeom>
            <a:solidFill>
              <a:srgbClr val="E2231A">
                <a:alpha val="100000"/>
              </a:srgbClr>
            </a:solidFill>
          </p:spPr>
          <p:txBody>
            <a:bodyPr/>
            <a:lstStyle/>
            <a:p>
              <a:endParaRPr/>
            </a:p>
          </p:txBody>
        </p:sp>
        <p:sp>
          <p:nvSpPr>
            <p:cNvPr id="33" name="rc33"/>
            <p:cNvSpPr/>
            <p:nvPr/>
          </p:nvSpPr>
          <p:spPr>
            <a:xfrm>
              <a:off x="2659226" y="3402652"/>
              <a:ext cx="238662" cy="905369"/>
            </a:xfrm>
            <a:prstGeom prst="rect">
              <a:avLst/>
            </a:prstGeom>
            <a:solidFill>
              <a:srgbClr val="80BD41">
                <a:alpha val="100000"/>
              </a:srgbClr>
            </a:solidFill>
          </p:spPr>
          <p:txBody>
            <a:bodyPr/>
            <a:lstStyle/>
            <a:p>
              <a:endParaRPr/>
            </a:p>
          </p:txBody>
        </p:sp>
        <p:sp>
          <p:nvSpPr>
            <p:cNvPr id="34" name="rc34"/>
            <p:cNvSpPr/>
            <p:nvPr/>
          </p:nvSpPr>
          <p:spPr>
            <a:xfrm>
              <a:off x="2659226" y="3230206"/>
              <a:ext cx="238662" cy="172445"/>
            </a:xfrm>
            <a:prstGeom prst="rect">
              <a:avLst/>
            </a:prstGeom>
            <a:solidFill>
              <a:srgbClr val="E2231A">
                <a:alpha val="100000"/>
              </a:srgbClr>
            </a:solidFill>
          </p:spPr>
          <p:txBody>
            <a:bodyPr/>
            <a:lstStyle/>
            <a:p>
              <a:endParaRPr/>
            </a:p>
          </p:txBody>
        </p:sp>
        <p:sp>
          <p:nvSpPr>
            <p:cNvPr id="35" name="rc35"/>
            <p:cNvSpPr/>
            <p:nvPr/>
          </p:nvSpPr>
          <p:spPr>
            <a:xfrm>
              <a:off x="2924407" y="3321013"/>
              <a:ext cx="238662" cy="987007"/>
            </a:xfrm>
            <a:prstGeom prst="rect">
              <a:avLst/>
            </a:prstGeom>
            <a:solidFill>
              <a:srgbClr val="80BD41">
                <a:alpha val="100000"/>
              </a:srgbClr>
            </a:solidFill>
          </p:spPr>
          <p:txBody>
            <a:bodyPr/>
            <a:lstStyle/>
            <a:p>
              <a:endParaRPr/>
            </a:p>
          </p:txBody>
        </p:sp>
        <p:sp>
          <p:nvSpPr>
            <p:cNvPr id="36" name="rc36"/>
            <p:cNvSpPr/>
            <p:nvPr/>
          </p:nvSpPr>
          <p:spPr>
            <a:xfrm>
              <a:off x="2924407" y="3186425"/>
              <a:ext cx="238662" cy="134588"/>
            </a:xfrm>
            <a:prstGeom prst="rect">
              <a:avLst/>
            </a:prstGeom>
            <a:solidFill>
              <a:srgbClr val="E2231A">
                <a:alpha val="100000"/>
              </a:srgbClr>
            </a:solidFill>
          </p:spPr>
          <p:txBody>
            <a:bodyPr/>
            <a:lstStyle/>
            <a:p>
              <a:endParaRPr/>
            </a:p>
          </p:txBody>
        </p:sp>
        <p:sp>
          <p:nvSpPr>
            <p:cNvPr id="37" name="rc37"/>
            <p:cNvSpPr/>
            <p:nvPr/>
          </p:nvSpPr>
          <p:spPr>
            <a:xfrm>
              <a:off x="3189588" y="3224431"/>
              <a:ext cx="238662" cy="1083589"/>
            </a:xfrm>
            <a:prstGeom prst="rect">
              <a:avLst/>
            </a:prstGeom>
            <a:solidFill>
              <a:srgbClr val="80BD41">
                <a:alpha val="100000"/>
              </a:srgbClr>
            </a:solidFill>
          </p:spPr>
          <p:txBody>
            <a:bodyPr/>
            <a:lstStyle/>
            <a:p>
              <a:endParaRPr/>
            </a:p>
          </p:txBody>
        </p:sp>
        <p:sp>
          <p:nvSpPr>
            <p:cNvPr id="38" name="rc38"/>
            <p:cNvSpPr/>
            <p:nvPr/>
          </p:nvSpPr>
          <p:spPr>
            <a:xfrm>
              <a:off x="3189588" y="3155262"/>
              <a:ext cx="238662" cy="69169"/>
            </a:xfrm>
            <a:prstGeom prst="rect">
              <a:avLst/>
            </a:prstGeom>
            <a:solidFill>
              <a:srgbClr val="E2231A">
                <a:alpha val="100000"/>
              </a:srgbClr>
            </a:solidFill>
          </p:spPr>
          <p:txBody>
            <a:bodyPr/>
            <a:lstStyle/>
            <a:p>
              <a:endParaRPr/>
            </a:p>
          </p:txBody>
        </p:sp>
        <p:sp>
          <p:nvSpPr>
            <p:cNvPr id="39" name="rc39"/>
            <p:cNvSpPr/>
            <p:nvPr/>
          </p:nvSpPr>
          <p:spPr>
            <a:xfrm>
              <a:off x="3454768" y="3197094"/>
              <a:ext cx="238662" cy="1110927"/>
            </a:xfrm>
            <a:prstGeom prst="rect">
              <a:avLst/>
            </a:prstGeom>
            <a:solidFill>
              <a:srgbClr val="80BD41">
                <a:alpha val="100000"/>
              </a:srgbClr>
            </a:solidFill>
          </p:spPr>
          <p:txBody>
            <a:bodyPr/>
            <a:lstStyle/>
            <a:p>
              <a:endParaRPr/>
            </a:p>
          </p:txBody>
        </p:sp>
        <p:sp>
          <p:nvSpPr>
            <p:cNvPr id="40" name="rc40"/>
            <p:cNvSpPr/>
            <p:nvPr/>
          </p:nvSpPr>
          <p:spPr>
            <a:xfrm>
              <a:off x="3454768" y="3126181"/>
              <a:ext cx="238662" cy="70913"/>
            </a:xfrm>
            <a:prstGeom prst="rect">
              <a:avLst/>
            </a:prstGeom>
            <a:solidFill>
              <a:srgbClr val="E2231A">
                <a:alpha val="100000"/>
              </a:srgbClr>
            </a:solidFill>
          </p:spPr>
          <p:txBody>
            <a:bodyPr/>
            <a:lstStyle/>
            <a:p>
              <a:endParaRPr/>
            </a:p>
          </p:txBody>
        </p:sp>
        <p:sp>
          <p:nvSpPr>
            <p:cNvPr id="41" name="rc41"/>
            <p:cNvSpPr/>
            <p:nvPr/>
          </p:nvSpPr>
          <p:spPr>
            <a:xfrm>
              <a:off x="3719949" y="3173281"/>
              <a:ext cx="238662" cy="1134740"/>
            </a:xfrm>
            <a:prstGeom prst="rect">
              <a:avLst/>
            </a:prstGeom>
            <a:solidFill>
              <a:srgbClr val="80BD41">
                <a:alpha val="100000"/>
              </a:srgbClr>
            </a:solidFill>
          </p:spPr>
          <p:txBody>
            <a:bodyPr/>
            <a:lstStyle/>
            <a:p>
              <a:endParaRPr/>
            </a:p>
          </p:txBody>
        </p:sp>
        <p:sp>
          <p:nvSpPr>
            <p:cNvPr id="42" name="rc42"/>
            <p:cNvSpPr/>
            <p:nvPr/>
          </p:nvSpPr>
          <p:spPr>
            <a:xfrm>
              <a:off x="3719949" y="3100849"/>
              <a:ext cx="238662" cy="72431"/>
            </a:xfrm>
            <a:prstGeom prst="rect">
              <a:avLst/>
            </a:prstGeom>
            <a:solidFill>
              <a:srgbClr val="E2231A">
                <a:alpha val="100000"/>
              </a:srgbClr>
            </a:solidFill>
          </p:spPr>
          <p:txBody>
            <a:bodyPr/>
            <a:lstStyle/>
            <a:p>
              <a:endParaRPr/>
            </a:p>
          </p:txBody>
        </p:sp>
        <p:sp>
          <p:nvSpPr>
            <p:cNvPr id="43" name="rc43"/>
            <p:cNvSpPr/>
            <p:nvPr/>
          </p:nvSpPr>
          <p:spPr>
            <a:xfrm>
              <a:off x="3985130" y="3171031"/>
              <a:ext cx="238662" cy="1136990"/>
            </a:xfrm>
            <a:prstGeom prst="rect">
              <a:avLst/>
            </a:prstGeom>
            <a:solidFill>
              <a:srgbClr val="80BD41">
                <a:alpha val="100000"/>
              </a:srgbClr>
            </a:solidFill>
          </p:spPr>
          <p:txBody>
            <a:bodyPr/>
            <a:lstStyle/>
            <a:p>
              <a:endParaRPr/>
            </a:p>
          </p:txBody>
        </p:sp>
        <p:sp>
          <p:nvSpPr>
            <p:cNvPr id="44" name="rc44"/>
            <p:cNvSpPr/>
            <p:nvPr/>
          </p:nvSpPr>
          <p:spPr>
            <a:xfrm>
              <a:off x="3985130" y="3072161"/>
              <a:ext cx="238662" cy="98869"/>
            </a:xfrm>
            <a:prstGeom prst="rect">
              <a:avLst/>
            </a:prstGeom>
            <a:solidFill>
              <a:srgbClr val="E2231A">
                <a:alpha val="100000"/>
              </a:srgbClr>
            </a:solidFill>
          </p:spPr>
          <p:txBody>
            <a:bodyPr/>
            <a:lstStyle/>
            <a:p>
              <a:endParaRPr/>
            </a:p>
          </p:txBody>
        </p:sp>
        <p:sp>
          <p:nvSpPr>
            <p:cNvPr id="45" name="rc45"/>
            <p:cNvSpPr/>
            <p:nvPr/>
          </p:nvSpPr>
          <p:spPr>
            <a:xfrm>
              <a:off x="4250311" y="3185037"/>
              <a:ext cx="238662" cy="1122983"/>
            </a:xfrm>
            <a:prstGeom prst="rect">
              <a:avLst/>
            </a:prstGeom>
            <a:solidFill>
              <a:srgbClr val="80BD41">
                <a:alpha val="100000"/>
              </a:srgbClr>
            </a:solidFill>
          </p:spPr>
          <p:txBody>
            <a:bodyPr/>
            <a:lstStyle/>
            <a:p>
              <a:endParaRPr/>
            </a:p>
          </p:txBody>
        </p:sp>
        <p:sp>
          <p:nvSpPr>
            <p:cNvPr id="46" name="rc46"/>
            <p:cNvSpPr/>
            <p:nvPr/>
          </p:nvSpPr>
          <p:spPr>
            <a:xfrm>
              <a:off x="4250311" y="3046249"/>
              <a:ext cx="238662" cy="138788"/>
            </a:xfrm>
            <a:prstGeom prst="rect">
              <a:avLst/>
            </a:prstGeom>
            <a:solidFill>
              <a:srgbClr val="E2231A">
                <a:alpha val="100000"/>
              </a:srgbClr>
            </a:solidFill>
          </p:spPr>
          <p:txBody>
            <a:bodyPr/>
            <a:lstStyle/>
            <a:p>
              <a:endParaRPr/>
            </a:p>
          </p:txBody>
        </p:sp>
        <p:sp>
          <p:nvSpPr>
            <p:cNvPr id="47" name="rc47"/>
            <p:cNvSpPr/>
            <p:nvPr/>
          </p:nvSpPr>
          <p:spPr>
            <a:xfrm>
              <a:off x="4515492" y="3187887"/>
              <a:ext cx="238662" cy="1120133"/>
            </a:xfrm>
            <a:prstGeom prst="rect">
              <a:avLst/>
            </a:prstGeom>
            <a:solidFill>
              <a:srgbClr val="80BD41">
                <a:alpha val="100000"/>
              </a:srgbClr>
            </a:solidFill>
          </p:spPr>
          <p:txBody>
            <a:bodyPr/>
            <a:lstStyle/>
            <a:p>
              <a:endParaRPr/>
            </a:p>
          </p:txBody>
        </p:sp>
        <p:sp>
          <p:nvSpPr>
            <p:cNvPr id="48" name="rc48"/>
            <p:cNvSpPr/>
            <p:nvPr/>
          </p:nvSpPr>
          <p:spPr>
            <a:xfrm>
              <a:off x="4515492" y="3020505"/>
              <a:ext cx="238662" cy="167382"/>
            </a:xfrm>
            <a:prstGeom prst="rect">
              <a:avLst/>
            </a:prstGeom>
            <a:solidFill>
              <a:srgbClr val="E2231A">
                <a:alpha val="100000"/>
              </a:srgbClr>
            </a:solidFill>
          </p:spPr>
          <p:txBody>
            <a:bodyPr/>
            <a:lstStyle/>
            <a:p>
              <a:endParaRPr/>
            </a:p>
          </p:txBody>
        </p:sp>
        <p:sp>
          <p:nvSpPr>
            <p:cNvPr id="49" name="rc49"/>
            <p:cNvSpPr/>
            <p:nvPr/>
          </p:nvSpPr>
          <p:spPr>
            <a:xfrm>
              <a:off x="4780672" y="3233563"/>
              <a:ext cx="238662" cy="1074458"/>
            </a:xfrm>
            <a:prstGeom prst="rect">
              <a:avLst/>
            </a:prstGeom>
            <a:solidFill>
              <a:srgbClr val="80BD41">
                <a:alpha val="100000"/>
              </a:srgbClr>
            </a:solidFill>
          </p:spPr>
          <p:txBody>
            <a:bodyPr/>
            <a:lstStyle/>
            <a:p>
              <a:endParaRPr/>
            </a:p>
          </p:txBody>
        </p:sp>
        <p:sp>
          <p:nvSpPr>
            <p:cNvPr id="50" name="rc50"/>
            <p:cNvSpPr/>
            <p:nvPr/>
          </p:nvSpPr>
          <p:spPr>
            <a:xfrm>
              <a:off x="4780672" y="2997705"/>
              <a:ext cx="238662" cy="235858"/>
            </a:xfrm>
            <a:prstGeom prst="rect">
              <a:avLst/>
            </a:prstGeom>
            <a:solidFill>
              <a:srgbClr val="E2231A">
                <a:alpha val="100000"/>
              </a:srgbClr>
            </a:solidFill>
          </p:spPr>
          <p:txBody>
            <a:bodyPr/>
            <a:lstStyle/>
            <a:p>
              <a:endParaRPr/>
            </a:p>
          </p:txBody>
        </p:sp>
        <p:sp>
          <p:nvSpPr>
            <p:cNvPr id="51" name="rc51"/>
            <p:cNvSpPr/>
            <p:nvPr/>
          </p:nvSpPr>
          <p:spPr>
            <a:xfrm>
              <a:off x="5045853" y="3142681"/>
              <a:ext cx="238662" cy="1165340"/>
            </a:xfrm>
            <a:prstGeom prst="rect">
              <a:avLst/>
            </a:prstGeom>
            <a:solidFill>
              <a:srgbClr val="80BD41">
                <a:alpha val="100000"/>
              </a:srgbClr>
            </a:solidFill>
          </p:spPr>
          <p:txBody>
            <a:bodyPr/>
            <a:lstStyle/>
            <a:p>
              <a:endParaRPr/>
            </a:p>
          </p:txBody>
        </p:sp>
        <p:sp>
          <p:nvSpPr>
            <p:cNvPr id="52" name="rc52"/>
            <p:cNvSpPr/>
            <p:nvPr/>
          </p:nvSpPr>
          <p:spPr>
            <a:xfrm>
              <a:off x="5045853" y="2983773"/>
              <a:ext cx="238662" cy="158907"/>
            </a:xfrm>
            <a:prstGeom prst="rect">
              <a:avLst/>
            </a:prstGeom>
            <a:solidFill>
              <a:srgbClr val="E2231A">
                <a:alpha val="100000"/>
              </a:srgbClr>
            </a:solidFill>
          </p:spPr>
          <p:txBody>
            <a:bodyPr/>
            <a:lstStyle/>
            <a:p>
              <a:endParaRPr/>
            </a:p>
          </p:txBody>
        </p:sp>
        <p:sp>
          <p:nvSpPr>
            <p:cNvPr id="53" name="rc53"/>
            <p:cNvSpPr/>
            <p:nvPr/>
          </p:nvSpPr>
          <p:spPr>
            <a:xfrm>
              <a:off x="5311034" y="3130249"/>
              <a:ext cx="238662" cy="1177771"/>
            </a:xfrm>
            <a:prstGeom prst="rect">
              <a:avLst/>
            </a:prstGeom>
            <a:solidFill>
              <a:srgbClr val="80BD41">
                <a:alpha val="100000"/>
              </a:srgbClr>
            </a:solidFill>
          </p:spPr>
          <p:txBody>
            <a:bodyPr/>
            <a:lstStyle/>
            <a:p>
              <a:endParaRPr/>
            </a:p>
          </p:txBody>
        </p:sp>
        <p:sp>
          <p:nvSpPr>
            <p:cNvPr id="54" name="rc54"/>
            <p:cNvSpPr/>
            <p:nvPr/>
          </p:nvSpPr>
          <p:spPr>
            <a:xfrm>
              <a:off x="5311034" y="2969636"/>
              <a:ext cx="238662" cy="160613"/>
            </a:xfrm>
            <a:prstGeom prst="rect">
              <a:avLst/>
            </a:prstGeom>
            <a:solidFill>
              <a:srgbClr val="E2231A">
                <a:alpha val="100000"/>
              </a:srgbClr>
            </a:solidFill>
          </p:spPr>
          <p:txBody>
            <a:bodyPr/>
            <a:lstStyle/>
            <a:p>
              <a:endParaRPr/>
            </a:p>
          </p:txBody>
        </p:sp>
        <p:sp>
          <p:nvSpPr>
            <p:cNvPr id="55" name="rc55"/>
            <p:cNvSpPr/>
            <p:nvPr/>
          </p:nvSpPr>
          <p:spPr>
            <a:xfrm>
              <a:off x="5576215" y="3127756"/>
              <a:ext cx="238662" cy="1180265"/>
            </a:xfrm>
            <a:prstGeom prst="rect">
              <a:avLst/>
            </a:prstGeom>
            <a:solidFill>
              <a:srgbClr val="80BD41">
                <a:alpha val="100000"/>
              </a:srgbClr>
            </a:solidFill>
          </p:spPr>
          <p:txBody>
            <a:bodyPr/>
            <a:lstStyle/>
            <a:p>
              <a:endParaRPr/>
            </a:p>
          </p:txBody>
        </p:sp>
        <p:sp>
          <p:nvSpPr>
            <p:cNvPr id="56" name="rc56"/>
            <p:cNvSpPr/>
            <p:nvPr/>
          </p:nvSpPr>
          <p:spPr>
            <a:xfrm>
              <a:off x="5576215" y="2966804"/>
              <a:ext cx="238662" cy="160951"/>
            </a:xfrm>
            <a:prstGeom prst="rect">
              <a:avLst/>
            </a:prstGeom>
            <a:solidFill>
              <a:srgbClr val="E2231A">
                <a:alpha val="100000"/>
              </a:srgbClr>
            </a:solidFill>
          </p:spPr>
          <p:txBody>
            <a:bodyPr/>
            <a:lstStyle/>
            <a:p>
              <a:endParaRPr/>
            </a:p>
          </p:txBody>
        </p:sp>
        <p:sp>
          <p:nvSpPr>
            <p:cNvPr id="57" name="rc57"/>
            <p:cNvSpPr/>
            <p:nvPr/>
          </p:nvSpPr>
          <p:spPr>
            <a:xfrm>
              <a:off x="5841395" y="3129593"/>
              <a:ext cx="238662" cy="1178428"/>
            </a:xfrm>
            <a:prstGeom prst="rect">
              <a:avLst/>
            </a:prstGeom>
            <a:solidFill>
              <a:srgbClr val="80BD41">
                <a:alpha val="100000"/>
              </a:srgbClr>
            </a:solidFill>
          </p:spPr>
          <p:txBody>
            <a:bodyPr/>
            <a:lstStyle/>
            <a:p>
              <a:endParaRPr/>
            </a:p>
          </p:txBody>
        </p:sp>
        <p:sp>
          <p:nvSpPr>
            <p:cNvPr id="58" name="rc58"/>
            <p:cNvSpPr/>
            <p:nvPr/>
          </p:nvSpPr>
          <p:spPr>
            <a:xfrm>
              <a:off x="5841395" y="2968904"/>
              <a:ext cx="238662" cy="160688"/>
            </a:xfrm>
            <a:prstGeom prst="rect">
              <a:avLst/>
            </a:prstGeom>
            <a:solidFill>
              <a:srgbClr val="E2231A">
                <a:alpha val="100000"/>
              </a:srgbClr>
            </a:solidFill>
          </p:spPr>
          <p:txBody>
            <a:bodyPr/>
            <a:lstStyle/>
            <a:p>
              <a:endParaRPr/>
            </a:p>
          </p:txBody>
        </p:sp>
        <p:sp>
          <p:nvSpPr>
            <p:cNvPr id="59" name="rc59"/>
            <p:cNvSpPr/>
            <p:nvPr/>
          </p:nvSpPr>
          <p:spPr>
            <a:xfrm>
              <a:off x="6106576" y="3151231"/>
              <a:ext cx="238662" cy="1156790"/>
            </a:xfrm>
            <a:prstGeom prst="rect">
              <a:avLst/>
            </a:prstGeom>
            <a:solidFill>
              <a:srgbClr val="80BD41">
                <a:alpha val="100000"/>
              </a:srgbClr>
            </a:solidFill>
          </p:spPr>
          <p:txBody>
            <a:bodyPr/>
            <a:lstStyle/>
            <a:p>
              <a:endParaRPr/>
            </a:p>
          </p:txBody>
        </p:sp>
        <p:sp>
          <p:nvSpPr>
            <p:cNvPr id="60" name="rc60"/>
            <p:cNvSpPr/>
            <p:nvPr/>
          </p:nvSpPr>
          <p:spPr>
            <a:xfrm>
              <a:off x="6106576" y="2993486"/>
              <a:ext cx="238662" cy="157744"/>
            </a:xfrm>
            <a:prstGeom prst="rect">
              <a:avLst/>
            </a:prstGeom>
            <a:solidFill>
              <a:srgbClr val="E2231A">
                <a:alpha val="100000"/>
              </a:srgbClr>
            </a:solidFill>
          </p:spPr>
          <p:txBody>
            <a:bodyPr/>
            <a:lstStyle/>
            <a:p>
              <a:endParaRPr/>
            </a:p>
          </p:txBody>
        </p:sp>
        <p:sp>
          <p:nvSpPr>
            <p:cNvPr id="61" name="rc61"/>
            <p:cNvSpPr/>
            <p:nvPr/>
          </p:nvSpPr>
          <p:spPr>
            <a:xfrm>
              <a:off x="6371757" y="3175812"/>
              <a:ext cx="238662" cy="1132208"/>
            </a:xfrm>
            <a:prstGeom prst="rect">
              <a:avLst/>
            </a:prstGeom>
            <a:solidFill>
              <a:srgbClr val="80BD41">
                <a:alpha val="100000"/>
              </a:srgbClr>
            </a:solidFill>
          </p:spPr>
          <p:txBody>
            <a:bodyPr/>
            <a:lstStyle/>
            <a:p>
              <a:endParaRPr/>
            </a:p>
          </p:txBody>
        </p:sp>
        <p:sp>
          <p:nvSpPr>
            <p:cNvPr id="62" name="rc62"/>
            <p:cNvSpPr/>
            <p:nvPr/>
          </p:nvSpPr>
          <p:spPr>
            <a:xfrm>
              <a:off x="6371757" y="3021424"/>
              <a:ext cx="238662" cy="154388"/>
            </a:xfrm>
            <a:prstGeom prst="rect">
              <a:avLst/>
            </a:prstGeom>
            <a:solidFill>
              <a:srgbClr val="E2231A">
                <a:alpha val="100000"/>
              </a:srgbClr>
            </a:solidFill>
          </p:spPr>
          <p:txBody>
            <a:bodyPr/>
            <a:lstStyle/>
            <a:p>
              <a:endParaRPr/>
            </a:p>
          </p:txBody>
        </p:sp>
        <p:sp>
          <p:nvSpPr>
            <p:cNvPr id="63" name="rc63"/>
            <p:cNvSpPr/>
            <p:nvPr/>
          </p:nvSpPr>
          <p:spPr>
            <a:xfrm>
              <a:off x="6636938" y="3200244"/>
              <a:ext cx="238662" cy="1107777"/>
            </a:xfrm>
            <a:prstGeom prst="rect">
              <a:avLst/>
            </a:prstGeom>
            <a:solidFill>
              <a:srgbClr val="80BD41">
                <a:alpha val="100000"/>
              </a:srgbClr>
            </a:solidFill>
          </p:spPr>
          <p:txBody>
            <a:bodyPr/>
            <a:lstStyle/>
            <a:p>
              <a:endParaRPr/>
            </a:p>
          </p:txBody>
        </p:sp>
        <p:sp>
          <p:nvSpPr>
            <p:cNvPr id="64" name="rc64"/>
            <p:cNvSpPr/>
            <p:nvPr/>
          </p:nvSpPr>
          <p:spPr>
            <a:xfrm>
              <a:off x="6636938" y="3049193"/>
              <a:ext cx="238662" cy="151051"/>
            </a:xfrm>
            <a:prstGeom prst="rect">
              <a:avLst/>
            </a:prstGeom>
            <a:solidFill>
              <a:srgbClr val="E2231A">
                <a:alpha val="100000"/>
              </a:srgbClr>
            </a:solidFill>
          </p:spPr>
          <p:txBody>
            <a:bodyPr/>
            <a:lstStyle/>
            <a:p>
              <a:endParaRPr/>
            </a:p>
          </p:txBody>
        </p:sp>
        <p:sp>
          <p:nvSpPr>
            <p:cNvPr id="65" name="rc65"/>
            <p:cNvSpPr/>
            <p:nvPr/>
          </p:nvSpPr>
          <p:spPr>
            <a:xfrm>
              <a:off x="6902119" y="3183481"/>
              <a:ext cx="238662" cy="1124540"/>
            </a:xfrm>
            <a:prstGeom prst="rect">
              <a:avLst/>
            </a:prstGeom>
            <a:solidFill>
              <a:srgbClr val="80BD41">
                <a:alpha val="100000"/>
              </a:srgbClr>
            </a:solidFill>
          </p:spPr>
          <p:txBody>
            <a:bodyPr/>
            <a:lstStyle/>
            <a:p>
              <a:endParaRPr/>
            </a:p>
          </p:txBody>
        </p:sp>
        <p:sp>
          <p:nvSpPr>
            <p:cNvPr id="66" name="rc66"/>
            <p:cNvSpPr/>
            <p:nvPr/>
          </p:nvSpPr>
          <p:spPr>
            <a:xfrm>
              <a:off x="6902119" y="3030142"/>
              <a:ext cx="238662" cy="153338"/>
            </a:xfrm>
            <a:prstGeom prst="rect">
              <a:avLst/>
            </a:prstGeom>
            <a:solidFill>
              <a:srgbClr val="E2231A">
                <a:alpha val="100000"/>
              </a:srgbClr>
            </a:solidFill>
          </p:spPr>
          <p:txBody>
            <a:bodyPr/>
            <a:lstStyle/>
            <a:p>
              <a:endParaRPr/>
            </a:p>
          </p:txBody>
        </p:sp>
        <p:sp>
          <p:nvSpPr>
            <p:cNvPr id="67" name="rc67"/>
            <p:cNvSpPr/>
            <p:nvPr/>
          </p:nvSpPr>
          <p:spPr>
            <a:xfrm>
              <a:off x="7167299" y="3169306"/>
              <a:ext cx="238662" cy="1138715"/>
            </a:xfrm>
            <a:prstGeom prst="rect">
              <a:avLst/>
            </a:prstGeom>
            <a:solidFill>
              <a:srgbClr val="80BD41">
                <a:alpha val="100000"/>
              </a:srgbClr>
            </a:solidFill>
          </p:spPr>
          <p:txBody>
            <a:bodyPr/>
            <a:lstStyle/>
            <a:p>
              <a:endParaRPr/>
            </a:p>
          </p:txBody>
        </p:sp>
        <p:sp>
          <p:nvSpPr>
            <p:cNvPr id="68" name="rc68"/>
            <p:cNvSpPr/>
            <p:nvPr/>
          </p:nvSpPr>
          <p:spPr>
            <a:xfrm>
              <a:off x="7167299" y="3014017"/>
              <a:ext cx="238662" cy="155288"/>
            </a:xfrm>
            <a:prstGeom prst="rect">
              <a:avLst/>
            </a:prstGeom>
            <a:solidFill>
              <a:srgbClr val="E2231A">
                <a:alpha val="100000"/>
              </a:srgbClr>
            </a:solidFill>
          </p:spPr>
          <p:txBody>
            <a:bodyPr/>
            <a:lstStyle/>
            <a:p>
              <a:endParaRPr/>
            </a:p>
          </p:txBody>
        </p:sp>
        <p:sp>
          <p:nvSpPr>
            <p:cNvPr id="69" name="rc69"/>
            <p:cNvSpPr/>
            <p:nvPr/>
          </p:nvSpPr>
          <p:spPr>
            <a:xfrm>
              <a:off x="7432480" y="3156575"/>
              <a:ext cx="238662" cy="1151446"/>
            </a:xfrm>
            <a:prstGeom prst="rect">
              <a:avLst/>
            </a:prstGeom>
            <a:solidFill>
              <a:srgbClr val="80BD41">
                <a:alpha val="100000"/>
              </a:srgbClr>
            </a:solidFill>
          </p:spPr>
          <p:txBody>
            <a:bodyPr/>
            <a:lstStyle/>
            <a:p>
              <a:endParaRPr/>
            </a:p>
          </p:txBody>
        </p:sp>
        <p:sp>
          <p:nvSpPr>
            <p:cNvPr id="70" name="rc70"/>
            <p:cNvSpPr/>
            <p:nvPr/>
          </p:nvSpPr>
          <p:spPr>
            <a:xfrm>
              <a:off x="7432480" y="2999561"/>
              <a:ext cx="238662" cy="157013"/>
            </a:xfrm>
            <a:prstGeom prst="rect">
              <a:avLst/>
            </a:prstGeom>
            <a:solidFill>
              <a:srgbClr val="E2231A">
                <a:alpha val="100000"/>
              </a:srgbClr>
            </a:solidFill>
          </p:spPr>
          <p:txBody>
            <a:bodyPr/>
            <a:lstStyle/>
            <a:p>
              <a:endParaRPr/>
            </a:p>
          </p:txBody>
        </p:sp>
        <p:sp>
          <p:nvSpPr>
            <p:cNvPr id="71" name="rc71"/>
            <p:cNvSpPr/>
            <p:nvPr/>
          </p:nvSpPr>
          <p:spPr>
            <a:xfrm>
              <a:off x="7697661" y="3143356"/>
              <a:ext cx="238662" cy="1164665"/>
            </a:xfrm>
            <a:prstGeom prst="rect">
              <a:avLst/>
            </a:prstGeom>
            <a:solidFill>
              <a:srgbClr val="80BD41">
                <a:alpha val="100000"/>
              </a:srgbClr>
            </a:solidFill>
          </p:spPr>
          <p:txBody>
            <a:bodyPr/>
            <a:lstStyle/>
            <a:p>
              <a:endParaRPr/>
            </a:p>
          </p:txBody>
        </p:sp>
        <p:sp>
          <p:nvSpPr>
            <p:cNvPr id="72" name="rc72"/>
            <p:cNvSpPr/>
            <p:nvPr/>
          </p:nvSpPr>
          <p:spPr>
            <a:xfrm>
              <a:off x="7697661" y="2984542"/>
              <a:ext cx="238662" cy="158813"/>
            </a:xfrm>
            <a:prstGeom prst="rect">
              <a:avLst/>
            </a:prstGeom>
            <a:solidFill>
              <a:srgbClr val="E2231A">
                <a:alpha val="100000"/>
              </a:srgbClr>
            </a:solidFill>
          </p:spPr>
          <p:txBody>
            <a:bodyPr/>
            <a:lstStyle/>
            <a:p>
              <a:endParaRPr/>
            </a:p>
          </p:txBody>
        </p:sp>
        <p:sp>
          <p:nvSpPr>
            <p:cNvPr id="73" name="rc73"/>
            <p:cNvSpPr/>
            <p:nvPr/>
          </p:nvSpPr>
          <p:spPr>
            <a:xfrm>
              <a:off x="7962842" y="3136774"/>
              <a:ext cx="238662" cy="1171246"/>
            </a:xfrm>
            <a:prstGeom prst="rect">
              <a:avLst/>
            </a:prstGeom>
            <a:solidFill>
              <a:srgbClr val="80BD41">
                <a:alpha val="100000"/>
              </a:srgbClr>
            </a:solidFill>
          </p:spPr>
          <p:txBody>
            <a:bodyPr/>
            <a:lstStyle/>
            <a:p>
              <a:endParaRPr/>
            </a:p>
          </p:txBody>
        </p:sp>
        <p:sp>
          <p:nvSpPr>
            <p:cNvPr id="74" name="rc74"/>
            <p:cNvSpPr/>
            <p:nvPr/>
          </p:nvSpPr>
          <p:spPr>
            <a:xfrm>
              <a:off x="7962842" y="2977061"/>
              <a:ext cx="238662" cy="159713"/>
            </a:xfrm>
            <a:prstGeom prst="rect">
              <a:avLst/>
            </a:prstGeom>
            <a:solidFill>
              <a:srgbClr val="E2231A">
                <a:alpha val="100000"/>
              </a:srgbClr>
            </a:solidFill>
          </p:spPr>
          <p:txBody>
            <a:bodyPr/>
            <a:lstStyle/>
            <a:p>
              <a:endParaRPr/>
            </a:p>
          </p:txBody>
        </p:sp>
        <p:sp>
          <p:nvSpPr>
            <p:cNvPr id="75" name="pl75"/>
            <p:cNvSpPr/>
            <p:nvPr/>
          </p:nvSpPr>
          <p:spPr>
            <a:xfrm>
              <a:off x="1452654" y="2206790"/>
              <a:ext cx="6629519" cy="1028261"/>
            </a:xfrm>
            <a:custGeom>
              <a:avLst/>
              <a:gdLst/>
              <a:ahLst/>
              <a:cxnLst/>
              <a:rect l="0" t="0" r="0" b="0"/>
              <a:pathLst>
                <a:path w="6629519" h="1028261">
                  <a:moveTo>
                    <a:pt x="0" y="1028261"/>
                  </a:moveTo>
                  <a:lnTo>
                    <a:pt x="265180" y="692959"/>
                  </a:lnTo>
                  <a:lnTo>
                    <a:pt x="530361" y="670605"/>
                  </a:lnTo>
                  <a:lnTo>
                    <a:pt x="795542" y="402363"/>
                  </a:lnTo>
                  <a:lnTo>
                    <a:pt x="1060723" y="357656"/>
                  </a:lnTo>
                  <a:lnTo>
                    <a:pt x="1325903" y="223535"/>
                  </a:lnTo>
                  <a:lnTo>
                    <a:pt x="1591084" y="134121"/>
                  </a:lnTo>
                  <a:lnTo>
                    <a:pt x="1856265" y="0"/>
                  </a:lnTo>
                  <a:lnTo>
                    <a:pt x="2121446" y="0"/>
                  </a:lnTo>
                  <a:lnTo>
                    <a:pt x="2386626" y="0"/>
                  </a:lnTo>
                  <a:lnTo>
                    <a:pt x="2651807" y="44707"/>
                  </a:lnTo>
                  <a:lnTo>
                    <a:pt x="2916988" y="111767"/>
                  </a:lnTo>
                  <a:lnTo>
                    <a:pt x="3182169" y="156474"/>
                  </a:lnTo>
                  <a:lnTo>
                    <a:pt x="3447350" y="268242"/>
                  </a:lnTo>
                  <a:lnTo>
                    <a:pt x="3712530" y="134121"/>
                  </a:lnTo>
                  <a:lnTo>
                    <a:pt x="3977711" y="134121"/>
                  </a:lnTo>
                  <a:lnTo>
                    <a:pt x="4242892" y="134121"/>
                  </a:lnTo>
                  <a:lnTo>
                    <a:pt x="4508073" y="134121"/>
                  </a:lnTo>
                  <a:lnTo>
                    <a:pt x="4773253" y="134121"/>
                  </a:lnTo>
                  <a:lnTo>
                    <a:pt x="5038434" y="134121"/>
                  </a:lnTo>
                  <a:lnTo>
                    <a:pt x="5303615" y="134121"/>
                  </a:lnTo>
                  <a:lnTo>
                    <a:pt x="5568796" y="134121"/>
                  </a:lnTo>
                  <a:lnTo>
                    <a:pt x="5833977" y="134121"/>
                  </a:lnTo>
                  <a:lnTo>
                    <a:pt x="6099157" y="134121"/>
                  </a:lnTo>
                  <a:lnTo>
                    <a:pt x="6364338" y="134121"/>
                  </a:lnTo>
                  <a:lnTo>
                    <a:pt x="6629519" y="134121"/>
                  </a:lnTo>
                </a:path>
              </a:pathLst>
            </a:custGeom>
            <a:ln w="27101" cap="flat">
              <a:solidFill>
                <a:srgbClr val="0058AB">
                  <a:alpha val="100000"/>
                </a:srgbClr>
              </a:solidFill>
              <a:prstDash val="solid"/>
              <a:round/>
            </a:ln>
          </p:spPr>
          <p:txBody>
            <a:bodyPr/>
            <a:lstStyle/>
            <a:p>
              <a:endParaRPr/>
            </a:p>
          </p:txBody>
        </p:sp>
        <p:sp>
          <p:nvSpPr>
            <p:cNvPr id="76" name="tx76"/>
            <p:cNvSpPr/>
            <p:nvPr/>
          </p:nvSpPr>
          <p:spPr>
            <a:xfrm>
              <a:off x="1392364"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48</a:t>
              </a:r>
            </a:p>
          </p:txBody>
        </p:sp>
        <p:sp>
          <p:nvSpPr>
            <p:cNvPr id="77" name="tx77"/>
            <p:cNvSpPr/>
            <p:nvPr/>
          </p:nvSpPr>
          <p:spPr>
            <a:xfrm>
              <a:off x="2718268"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4044172"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5370076"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6430799"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6695979"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961160"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7226341"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491522"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7756703"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8021883"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1335100" y="323021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502.3</a:t>
              </a:r>
            </a:p>
          </p:txBody>
        </p:sp>
        <p:sp>
          <p:nvSpPr>
            <p:cNvPr id="88" name="tx88"/>
            <p:cNvSpPr/>
            <p:nvPr/>
          </p:nvSpPr>
          <p:spPr>
            <a:xfrm>
              <a:off x="2661004" y="309428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574.8</a:t>
              </a:r>
            </a:p>
          </p:txBody>
        </p:sp>
        <p:sp>
          <p:nvSpPr>
            <p:cNvPr id="89" name="tx89"/>
            <p:cNvSpPr/>
            <p:nvPr/>
          </p:nvSpPr>
          <p:spPr>
            <a:xfrm>
              <a:off x="3986908" y="293623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659.1</a:t>
              </a:r>
            </a:p>
          </p:txBody>
        </p:sp>
        <p:sp>
          <p:nvSpPr>
            <p:cNvPr id="90" name="tx90"/>
            <p:cNvSpPr/>
            <p:nvPr/>
          </p:nvSpPr>
          <p:spPr>
            <a:xfrm>
              <a:off x="5312812" y="283368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713.8</a:t>
              </a:r>
            </a:p>
          </p:txBody>
        </p:sp>
        <p:sp>
          <p:nvSpPr>
            <p:cNvPr id="91" name="tx91"/>
            <p:cNvSpPr/>
            <p:nvPr/>
          </p:nvSpPr>
          <p:spPr>
            <a:xfrm>
              <a:off x="6373535" y="288549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686.2</a:t>
              </a:r>
            </a:p>
          </p:txBody>
        </p:sp>
        <p:sp>
          <p:nvSpPr>
            <p:cNvPr id="92" name="tx92"/>
            <p:cNvSpPr/>
            <p:nvPr/>
          </p:nvSpPr>
          <p:spPr>
            <a:xfrm>
              <a:off x="6638716" y="291326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671.4</a:t>
              </a:r>
            </a:p>
          </p:txBody>
        </p:sp>
        <p:sp>
          <p:nvSpPr>
            <p:cNvPr id="93" name="tx93"/>
            <p:cNvSpPr/>
            <p:nvPr/>
          </p:nvSpPr>
          <p:spPr>
            <a:xfrm>
              <a:off x="6903896" y="289419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681.5</a:t>
              </a:r>
            </a:p>
          </p:txBody>
        </p:sp>
        <p:sp>
          <p:nvSpPr>
            <p:cNvPr id="94" name="tx94"/>
            <p:cNvSpPr/>
            <p:nvPr/>
          </p:nvSpPr>
          <p:spPr>
            <a:xfrm>
              <a:off x="7169077" y="287809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690.1</a:t>
              </a:r>
            </a:p>
          </p:txBody>
        </p:sp>
        <p:sp>
          <p:nvSpPr>
            <p:cNvPr id="95" name="tx95"/>
            <p:cNvSpPr/>
            <p:nvPr/>
          </p:nvSpPr>
          <p:spPr>
            <a:xfrm>
              <a:off x="7434258" y="286363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697.8</a:t>
              </a:r>
            </a:p>
          </p:txBody>
        </p:sp>
        <p:sp>
          <p:nvSpPr>
            <p:cNvPr id="96" name="tx96"/>
            <p:cNvSpPr/>
            <p:nvPr/>
          </p:nvSpPr>
          <p:spPr>
            <a:xfrm>
              <a:off x="7699439" y="284861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705.9</a:t>
              </a:r>
            </a:p>
          </p:txBody>
        </p:sp>
        <p:sp>
          <p:nvSpPr>
            <p:cNvPr id="97" name="tx97"/>
            <p:cNvSpPr/>
            <p:nvPr/>
          </p:nvSpPr>
          <p:spPr>
            <a:xfrm>
              <a:off x="7964620" y="284111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709.9</a:t>
              </a:r>
            </a:p>
          </p:txBody>
        </p:sp>
        <p:sp>
          <p:nvSpPr>
            <p:cNvPr id="98" name="pl98"/>
            <p:cNvSpPr/>
            <p:nvPr/>
          </p:nvSpPr>
          <p:spPr>
            <a:xfrm>
              <a:off x="1452654" y="2072669"/>
              <a:ext cx="0" cy="1162383"/>
            </a:xfrm>
            <a:custGeom>
              <a:avLst/>
              <a:gdLst/>
              <a:ahLst/>
              <a:cxnLst/>
              <a:rect l="0" t="0" r="0" b="0"/>
              <a:pathLst>
                <a:path h="1162383">
                  <a:moveTo>
                    <a:pt x="0" y="1162383"/>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2778557" y="2072669"/>
              <a:ext cx="0" cy="357656"/>
            </a:xfrm>
            <a:custGeom>
              <a:avLst/>
              <a:gdLst/>
              <a:ahLst/>
              <a:cxnLst/>
              <a:rect l="0" t="0" r="0" b="0"/>
              <a:pathLst>
                <a:path h="357656">
                  <a:moveTo>
                    <a:pt x="0" y="357656"/>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4104461" y="2072669"/>
              <a:ext cx="0" cy="178828"/>
            </a:xfrm>
            <a:custGeom>
              <a:avLst/>
              <a:gdLst/>
              <a:ahLst/>
              <a:cxnLst/>
              <a:rect l="0" t="0" r="0" b="0"/>
              <a:pathLst>
                <a:path h="178828">
                  <a:moveTo>
                    <a:pt x="0" y="178828"/>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5430365" y="2072669"/>
              <a:ext cx="0" cy="268242"/>
            </a:xfrm>
            <a:custGeom>
              <a:avLst/>
              <a:gdLst/>
              <a:ahLst/>
              <a:cxnLst/>
              <a:rect l="0" t="0" r="0" b="0"/>
              <a:pathLst>
                <a:path h="268242">
                  <a:moveTo>
                    <a:pt x="0" y="268242"/>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6491088" y="2072669"/>
              <a:ext cx="0" cy="268242"/>
            </a:xfrm>
            <a:custGeom>
              <a:avLst/>
              <a:gdLst/>
              <a:ahLst/>
              <a:cxnLst/>
              <a:rect l="0" t="0" r="0" b="0"/>
              <a:pathLst>
                <a:path h="268242">
                  <a:moveTo>
                    <a:pt x="0" y="268242"/>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6756269" y="2072669"/>
              <a:ext cx="0" cy="268242"/>
            </a:xfrm>
            <a:custGeom>
              <a:avLst/>
              <a:gdLst/>
              <a:ahLst/>
              <a:cxnLst/>
              <a:rect l="0" t="0" r="0" b="0"/>
              <a:pathLst>
                <a:path h="268242">
                  <a:moveTo>
                    <a:pt x="0" y="268242"/>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7021450" y="2072669"/>
              <a:ext cx="0" cy="268242"/>
            </a:xfrm>
            <a:custGeom>
              <a:avLst/>
              <a:gdLst/>
              <a:ahLst/>
              <a:cxnLst/>
              <a:rect l="0" t="0" r="0" b="0"/>
              <a:pathLst>
                <a:path h="268242">
                  <a:moveTo>
                    <a:pt x="0" y="268242"/>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7286631" y="2072669"/>
              <a:ext cx="0" cy="268242"/>
            </a:xfrm>
            <a:custGeom>
              <a:avLst/>
              <a:gdLst/>
              <a:ahLst/>
              <a:cxnLst/>
              <a:rect l="0" t="0" r="0" b="0"/>
              <a:pathLst>
                <a:path h="268242">
                  <a:moveTo>
                    <a:pt x="0" y="268242"/>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7551811" y="2072669"/>
              <a:ext cx="0" cy="268242"/>
            </a:xfrm>
            <a:custGeom>
              <a:avLst/>
              <a:gdLst/>
              <a:ahLst/>
              <a:cxnLst/>
              <a:rect l="0" t="0" r="0" b="0"/>
              <a:pathLst>
                <a:path h="268242">
                  <a:moveTo>
                    <a:pt x="0" y="268242"/>
                  </a:moveTo>
                  <a:lnTo>
                    <a:pt x="0" y="0"/>
                  </a:lnTo>
                </a:path>
              </a:pathLst>
            </a:custGeom>
            <a:ln w="13550" cap="flat">
              <a:solidFill>
                <a:srgbClr val="0058AB">
                  <a:alpha val="100000"/>
                </a:srgbClr>
              </a:solidFill>
              <a:prstDash val="dot"/>
              <a:round/>
            </a:ln>
          </p:spPr>
          <p:txBody>
            <a:bodyPr/>
            <a:lstStyle/>
            <a:p>
              <a:endParaRPr/>
            </a:p>
          </p:txBody>
        </p:sp>
        <p:sp>
          <p:nvSpPr>
            <p:cNvPr id="107" name="pl107"/>
            <p:cNvSpPr/>
            <p:nvPr/>
          </p:nvSpPr>
          <p:spPr>
            <a:xfrm>
              <a:off x="7816992" y="2072669"/>
              <a:ext cx="0" cy="268242"/>
            </a:xfrm>
            <a:custGeom>
              <a:avLst/>
              <a:gdLst/>
              <a:ahLst/>
              <a:cxnLst/>
              <a:rect l="0" t="0" r="0" b="0"/>
              <a:pathLst>
                <a:path h="268242">
                  <a:moveTo>
                    <a:pt x="0" y="268242"/>
                  </a:moveTo>
                  <a:lnTo>
                    <a:pt x="0" y="0"/>
                  </a:lnTo>
                </a:path>
              </a:pathLst>
            </a:custGeom>
            <a:ln w="13550" cap="flat">
              <a:solidFill>
                <a:srgbClr val="0058AB">
                  <a:alpha val="100000"/>
                </a:srgbClr>
              </a:solidFill>
              <a:prstDash val="dot"/>
              <a:round/>
            </a:ln>
          </p:spPr>
          <p:txBody>
            <a:bodyPr/>
            <a:lstStyle/>
            <a:p>
              <a:endParaRPr/>
            </a:p>
          </p:txBody>
        </p:sp>
        <p:sp>
          <p:nvSpPr>
            <p:cNvPr id="108" name="pl108"/>
            <p:cNvSpPr/>
            <p:nvPr/>
          </p:nvSpPr>
          <p:spPr>
            <a:xfrm>
              <a:off x="8082173" y="2072669"/>
              <a:ext cx="0" cy="268242"/>
            </a:xfrm>
            <a:custGeom>
              <a:avLst/>
              <a:gdLst/>
              <a:ahLst/>
              <a:cxnLst/>
              <a:rect l="0" t="0" r="0" b="0"/>
              <a:pathLst>
                <a:path h="268242">
                  <a:moveTo>
                    <a:pt x="0" y="268242"/>
                  </a:moveTo>
                  <a:lnTo>
                    <a:pt x="0" y="0"/>
                  </a:lnTo>
                </a:path>
              </a:pathLst>
            </a:custGeom>
            <a:ln w="13550" cap="flat">
              <a:solidFill>
                <a:srgbClr val="0058AB">
                  <a:alpha val="100000"/>
                </a:srgbClr>
              </a:solidFill>
              <a:prstDash val="dot"/>
              <a:round/>
            </a:ln>
          </p:spPr>
          <p:txBody>
            <a:bodyPr/>
            <a:lstStyle/>
            <a:p>
              <a:endParaRPr/>
            </a:p>
          </p:txBody>
        </p:sp>
        <p:sp>
          <p:nvSpPr>
            <p:cNvPr id="109" name="tx109"/>
            <p:cNvSpPr/>
            <p:nvPr/>
          </p:nvSpPr>
          <p:spPr>
            <a:xfrm>
              <a:off x="1335100" y="4048078"/>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241.1</a:t>
              </a:r>
            </a:p>
          </p:txBody>
        </p:sp>
        <p:sp>
          <p:nvSpPr>
            <p:cNvPr id="110" name="tx110"/>
            <p:cNvSpPr/>
            <p:nvPr/>
          </p:nvSpPr>
          <p:spPr>
            <a:xfrm>
              <a:off x="1335100" y="357601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261.2</a:t>
              </a:r>
            </a:p>
          </p:txBody>
        </p:sp>
        <p:sp>
          <p:nvSpPr>
            <p:cNvPr id="111" name="tx111"/>
            <p:cNvSpPr/>
            <p:nvPr/>
          </p:nvSpPr>
          <p:spPr>
            <a:xfrm>
              <a:off x="2661004" y="382028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482.9</a:t>
              </a:r>
            </a:p>
          </p:txBody>
        </p:sp>
        <p:sp>
          <p:nvSpPr>
            <p:cNvPr id="112" name="tx112"/>
            <p:cNvSpPr/>
            <p:nvPr/>
          </p:nvSpPr>
          <p:spPr>
            <a:xfrm>
              <a:off x="2726306" y="3281381"/>
              <a:ext cx="104502"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92</a:t>
              </a:r>
            </a:p>
          </p:txBody>
        </p:sp>
        <p:sp>
          <p:nvSpPr>
            <p:cNvPr id="113" name="tx113"/>
            <p:cNvSpPr/>
            <p:nvPr/>
          </p:nvSpPr>
          <p:spPr>
            <a:xfrm>
              <a:off x="3986908" y="370447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606.4</a:t>
              </a:r>
            </a:p>
          </p:txBody>
        </p:sp>
        <p:sp>
          <p:nvSpPr>
            <p:cNvPr id="114" name="tx114"/>
            <p:cNvSpPr/>
            <p:nvPr/>
          </p:nvSpPr>
          <p:spPr>
            <a:xfrm>
              <a:off x="4013033" y="308654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52.7</a:t>
              </a:r>
            </a:p>
          </p:txBody>
        </p:sp>
        <p:sp>
          <p:nvSpPr>
            <p:cNvPr id="115" name="tx115"/>
            <p:cNvSpPr/>
            <p:nvPr/>
          </p:nvSpPr>
          <p:spPr>
            <a:xfrm>
              <a:off x="5312812" y="368408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628.1</a:t>
              </a:r>
            </a:p>
          </p:txBody>
        </p:sp>
        <p:sp>
          <p:nvSpPr>
            <p:cNvPr id="116" name="tx116"/>
            <p:cNvSpPr/>
            <p:nvPr/>
          </p:nvSpPr>
          <p:spPr>
            <a:xfrm>
              <a:off x="5338937" y="301489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85.7</a:t>
              </a:r>
            </a:p>
          </p:txBody>
        </p:sp>
        <p:sp>
          <p:nvSpPr>
            <p:cNvPr id="117" name="tx117"/>
            <p:cNvSpPr/>
            <p:nvPr/>
          </p:nvSpPr>
          <p:spPr>
            <a:xfrm>
              <a:off x="6373535" y="370682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603.8</a:t>
              </a:r>
            </a:p>
          </p:txBody>
        </p:sp>
        <p:sp>
          <p:nvSpPr>
            <p:cNvPr id="118" name="tx118"/>
            <p:cNvSpPr/>
            <p:nvPr/>
          </p:nvSpPr>
          <p:spPr>
            <a:xfrm>
              <a:off x="6399660" y="306352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82.3</a:t>
              </a:r>
            </a:p>
          </p:txBody>
        </p:sp>
        <p:sp>
          <p:nvSpPr>
            <p:cNvPr id="119" name="tx119"/>
            <p:cNvSpPr/>
            <p:nvPr/>
          </p:nvSpPr>
          <p:spPr>
            <a:xfrm>
              <a:off x="6638716" y="371908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590.8</a:t>
              </a:r>
            </a:p>
          </p:txBody>
        </p:sp>
        <p:sp>
          <p:nvSpPr>
            <p:cNvPr id="120" name="tx120"/>
            <p:cNvSpPr/>
            <p:nvPr/>
          </p:nvSpPr>
          <p:spPr>
            <a:xfrm>
              <a:off x="6664841" y="308967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80.6</a:t>
              </a:r>
            </a:p>
          </p:txBody>
        </p:sp>
        <p:sp>
          <p:nvSpPr>
            <p:cNvPr id="121" name="tx121"/>
            <p:cNvSpPr/>
            <p:nvPr/>
          </p:nvSpPr>
          <p:spPr>
            <a:xfrm>
              <a:off x="6903896" y="371070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599.8</a:t>
              </a:r>
            </a:p>
          </p:txBody>
        </p:sp>
        <p:sp>
          <p:nvSpPr>
            <p:cNvPr id="122" name="tx122"/>
            <p:cNvSpPr/>
            <p:nvPr/>
          </p:nvSpPr>
          <p:spPr>
            <a:xfrm>
              <a:off x="6930022" y="307176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81.8</a:t>
              </a:r>
            </a:p>
          </p:txBody>
        </p:sp>
        <p:sp>
          <p:nvSpPr>
            <p:cNvPr id="123" name="tx123"/>
            <p:cNvSpPr/>
            <p:nvPr/>
          </p:nvSpPr>
          <p:spPr>
            <a:xfrm>
              <a:off x="7169077" y="370357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607.3</a:t>
              </a:r>
            </a:p>
          </p:txBody>
        </p:sp>
        <p:sp>
          <p:nvSpPr>
            <p:cNvPr id="124" name="tx124"/>
            <p:cNvSpPr/>
            <p:nvPr/>
          </p:nvSpPr>
          <p:spPr>
            <a:xfrm>
              <a:off x="7195203" y="305661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82.8</a:t>
              </a:r>
            </a:p>
          </p:txBody>
        </p:sp>
        <p:sp>
          <p:nvSpPr>
            <p:cNvPr id="125" name="tx125"/>
            <p:cNvSpPr/>
            <p:nvPr/>
          </p:nvSpPr>
          <p:spPr>
            <a:xfrm>
              <a:off x="7434258" y="369725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614.1</a:t>
              </a:r>
            </a:p>
          </p:txBody>
        </p:sp>
        <p:sp>
          <p:nvSpPr>
            <p:cNvPr id="126" name="tx126"/>
            <p:cNvSpPr/>
            <p:nvPr/>
          </p:nvSpPr>
          <p:spPr>
            <a:xfrm>
              <a:off x="7460384" y="304297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83.7</a:t>
              </a:r>
            </a:p>
          </p:txBody>
        </p:sp>
        <p:sp>
          <p:nvSpPr>
            <p:cNvPr id="127" name="tx127"/>
            <p:cNvSpPr/>
            <p:nvPr/>
          </p:nvSpPr>
          <p:spPr>
            <a:xfrm>
              <a:off x="7699439" y="369064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621.1</a:t>
              </a:r>
            </a:p>
          </p:txBody>
        </p:sp>
        <p:sp>
          <p:nvSpPr>
            <p:cNvPr id="128" name="tx128"/>
            <p:cNvSpPr/>
            <p:nvPr/>
          </p:nvSpPr>
          <p:spPr>
            <a:xfrm>
              <a:off x="7725564" y="302890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84.7</a:t>
              </a:r>
            </a:p>
          </p:txBody>
        </p:sp>
        <p:sp>
          <p:nvSpPr>
            <p:cNvPr id="129" name="tx129"/>
            <p:cNvSpPr/>
            <p:nvPr/>
          </p:nvSpPr>
          <p:spPr>
            <a:xfrm>
              <a:off x="7964620" y="368735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624.7</a:t>
              </a:r>
            </a:p>
          </p:txBody>
        </p:sp>
        <p:sp>
          <p:nvSpPr>
            <p:cNvPr id="130" name="tx130"/>
            <p:cNvSpPr/>
            <p:nvPr/>
          </p:nvSpPr>
          <p:spPr>
            <a:xfrm>
              <a:off x="7990745" y="302186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85.2</a:t>
              </a:r>
            </a:p>
          </p:txBody>
        </p:sp>
        <p:sp>
          <p:nvSpPr>
            <p:cNvPr id="131" name="tx131"/>
            <p:cNvSpPr/>
            <p:nvPr/>
          </p:nvSpPr>
          <p:spPr>
            <a:xfrm>
              <a:off x="849589"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50590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694200" y="275589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800</a:t>
              </a:r>
            </a:p>
          </p:txBody>
        </p:sp>
        <p:sp>
          <p:nvSpPr>
            <p:cNvPr id="134" name="tx134"/>
            <p:cNvSpPr/>
            <p:nvPr/>
          </p:nvSpPr>
          <p:spPr>
            <a:xfrm>
              <a:off x="577692" y="1987812"/>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1,200</a:t>
              </a:r>
            </a:p>
          </p:txBody>
        </p:sp>
        <p:sp>
          <p:nvSpPr>
            <p:cNvPr id="135" name="tx135"/>
            <p:cNvSpPr/>
            <p:nvPr/>
          </p:nvSpPr>
          <p:spPr>
            <a:xfrm>
              <a:off x="8607544"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93494" y="3068909"/>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2" name="tx152"/>
            <p:cNvSpPr/>
            <p:nvPr/>
          </p:nvSpPr>
          <p:spPr>
            <a:xfrm rot="5400000">
              <a:off x="8496806" y="306890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3" name="pl153"/>
            <p:cNvSpPr/>
            <p:nvPr/>
          </p:nvSpPr>
          <p:spPr>
            <a:xfrm>
              <a:off x="2923939" y="528147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4" name="tx154"/>
            <p:cNvSpPr/>
            <p:nvPr/>
          </p:nvSpPr>
          <p:spPr>
            <a:xfrm>
              <a:off x="3191038" y="5228064"/>
              <a:ext cx="10869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5" name="rc155"/>
            <p:cNvSpPr/>
            <p:nvPr/>
          </p:nvSpPr>
          <p:spPr>
            <a:xfrm>
              <a:off x="4565367" y="5180747"/>
              <a:ext cx="201456" cy="201456"/>
            </a:xfrm>
            <a:prstGeom prst="rect">
              <a:avLst/>
            </a:prstGeom>
            <a:solidFill>
              <a:srgbClr val="E2231A">
                <a:alpha val="100000"/>
              </a:srgbClr>
            </a:solidFill>
          </p:spPr>
          <p:txBody>
            <a:bodyPr/>
            <a:lstStyle/>
            <a:p>
              <a:endParaRPr/>
            </a:p>
          </p:txBody>
        </p:sp>
        <p:sp>
          <p:nvSpPr>
            <p:cNvPr id="156" name="rc156"/>
            <p:cNvSpPr/>
            <p:nvPr/>
          </p:nvSpPr>
          <p:spPr>
            <a:xfrm>
              <a:off x="5785939" y="5180747"/>
              <a:ext cx="201456" cy="201456"/>
            </a:xfrm>
            <a:prstGeom prst="rect">
              <a:avLst/>
            </a:prstGeom>
            <a:solidFill>
              <a:srgbClr val="80BD41">
                <a:alpha val="100000"/>
              </a:srgbClr>
            </a:solidFill>
          </p:spPr>
          <p:txBody>
            <a:bodyPr/>
            <a:lstStyle/>
            <a:p>
              <a:endParaRPr/>
            </a:p>
          </p:txBody>
        </p:sp>
        <p:sp>
          <p:nvSpPr>
            <p:cNvPr id="157" name="tx157"/>
            <p:cNvSpPr/>
            <p:nvPr/>
          </p:nvSpPr>
          <p:spPr>
            <a:xfrm>
              <a:off x="4845412" y="5229292"/>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58" name="tx158"/>
            <p:cNvSpPr/>
            <p:nvPr/>
          </p:nvSpPr>
          <p:spPr>
            <a:xfrm>
              <a:off x="6065984" y="5229292"/>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9" name="tx159"/>
            <p:cNvSpPr/>
            <p:nvPr/>
          </p:nvSpPr>
          <p:spPr>
            <a:xfrm>
              <a:off x="989913" y="1411841"/>
              <a:ext cx="5455094"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0" name="tx160"/>
            <p:cNvSpPr/>
            <p:nvPr/>
          </p:nvSpPr>
          <p:spPr>
            <a:xfrm>
              <a:off x="989913" y="1594448"/>
              <a:ext cx="1882512"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Burkina Faso, 2000-2025</a:t>
              </a:r>
            </a:p>
          </p:txBody>
        </p:sp>
        <p:sp>
          <p:nvSpPr>
            <p:cNvPr id="161" name="pl161"/>
            <p:cNvSpPr/>
            <p:nvPr/>
          </p:nvSpPr>
          <p:spPr>
            <a:xfrm>
              <a:off x="2254802"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4097762"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5940722"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7783682"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5" name="pl165"/>
            <p:cNvSpPr/>
            <p:nvPr/>
          </p:nvSpPr>
          <p:spPr>
            <a:xfrm>
              <a:off x="989913" y="601951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989913" y="585815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989913" y="569678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1333322"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3176282"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5019242"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6862202"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rc172"/>
            <p:cNvSpPr/>
            <p:nvPr/>
          </p:nvSpPr>
          <p:spPr>
            <a:xfrm>
              <a:off x="1333322" y="5954972"/>
              <a:ext cx="5564264" cy="129091"/>
            </a:xfrm>
            <a:prstGeom prst="rect">
              <a:avLst/>
            </a:prstGeom>
            <a:solidFill>
              <a:srgbClr val="80BD41">
                <a:alpha val="100000"/>
              </a:srgbClr>
            </a:solidFill>
          </p:spPr>
          <p:txBody>
            <a:bodyPr/>
            <a:lstStyle/>
            <a:p>
              <a:endParaRPr/>
            </a:p>
          </p:txBody>
        </p:sp>
        <p:sp>
          <p:nvSpPr>
            <p:cNvPr id="173" name="rc173"/>
            <p:cNvSpPr/>
            <p:nvPr/>
          </p:nvSpPr>
          <p:spPr>
            <a:xfrm>
              <a:off x="6897587" y="5954972"/>
              <a:ext cx="758746" cy="129091"/>
            </a:xfrm>
            <a:prstGeom prst="rect">
              <a:avLst/>
            </a:prstGeom>
            <a:solidFill>
              <a:srgbClr val="E2231A">
                <a:alpha val="100000"/>
              </a:srgbClr>
            </a:solidFill>
          </p:spPr>
          <p:txBody>
            <a:bodyPr/>
            <a:lstStyle/>
            <a:p>
              <a:endParaRPr/>
            </a:p>
          </p:txBody>
        </p:sp>
        <p:sp>
          <p:nvSpPr>
            <p:cNvPr id="174" name="rc174"/>
            <p:cNvSpPr/>
            <p:nvPr/>
          </p:nvSpPr>
          <p:spPr>
            <a:xfrm>
              <a:off x="1333322" y="5793607"/>
              <a:ext cx="5723773" cy="129091"/>
            </a:xfrm>
            <a:prstGeom prst="rect">
              <a:avLst/>
            </a:prstGeom>
            <a:solidFill>
              <a:srgbClr val="80BD41">
                <a:alpha val="100000"/>
              </a:srgbClr>
            </a:solidFill>
          </p:spPr>
          <p:txBody>
            <a:bodyPr/>
            <a:lstStyle/>
            <a:p>
              <a:endParaRPr/>
            </a:p>
          </p:txBody>
        </p:sp>
        <p:sp>
          <p:nvSpPr>
            <p:cNvPr id="175" name="rc175"/>
            <p:cNvSpPr/>
            <p:nvPr/>
          </p:nvSpPr>
          <p:spPr>
            <a:xfrm>
              <a:off x="7057095" y="5793607"/>
              <a:ext cx="780493" cy="129091"/>
            </a:xfrm>
            <a:prstGeom prst="rect">
              <a:avLst/>
            </a:prstGeom>
            <a:solidFill>
              <a:srgbClr val="E2231A">
                <a:alpha val="100000"/>
              </a:srgbClr>
            </a:solidFill>
          </p:spPr>
          <p:txBody>
            <a:bodyPr/>
            <a:lstStyle/>
            <a:p>
              <a:endParaRPr/>
            </a:p>
          </p:txBody>
        </p:sp>
        <p:sp>
          <p:nvSpPr>
            <p:cNvPr id="176" name="rc176"/>
            <p:cNvSpPr/>
            <p:nvPr/>
          </p:nvSpPr>
          <p:spPr>
            <a:xfrm>
              <a:off x="1333322" y="5632243"/>
              <a:ext cx="5756116" cy="129091"/>
            </a:xfrm>
            <a:prstGeom prst="rect">
              <a:avLst/>
            </a:prstGeom>
            <a:solidFill>
              <a:srgbClr val="80BD41">
                <a:alpha val="100000"/>
              </a:srgbClr>
            </a:solidFill>
          </p:spPr>
          <p:txBody>
            <a:bodyPr/>
            <a:lstStyle/>
            <a:p>
              <a:endParaRPr/>
            </a:p>
          </p:txBody>
        </p:sp>
        <p:sp>
          <p:nvSpPr>
            <p:cNvPr id="177" name="rc177"/>
            <p:cNvSpPr/>
            <p:nvPr/>
          </p:nvSpPr>
          <p:spPr>
            <a:xfrm>
              <a:off x="7089439" y="5632243"/>
              <a:ext cx="784916" cy="129091"/>
            </a:xfrm>
            <a:prstGeom prst="rect">
              <a:avLst/>
            </a:prstGeom>
            <a:solidFill>
              <a:srgbClr val="E2231A">
                <a:alpha val="100000"/>
              </a:srgbClr>
            </a:solidFill>
          </p:spPr>
          <p:txBody>
            <a:bodyPr/>
            <a:lstStyle/>
            <a:p>
              <a:endParaRPr/>
            </a:p>
          </p:txBody>
        </p:sp>
        <p:sp>
          <p:nvSpPr>
            <p:cNvPr id="178" name="tx178"/>
            <p:cNvSpPr/>
            <p:nvPr/>
          </p:nvSpPr>
          <p:spPr>
            <a:xfrm>
              <a:off x="7827803" y="5976381"/>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686.2</a:t>
              </a:r>
            </a:p>
          </p:txBody>
        </p:sp>
        <p:sp>
          <p:nvSpPr>
            <p:cNvPr id="179" name="tx179"/>
            <p:cNvSpPr/>
            <p:nvPr/>
          </p:nvSpPr>
          <p:spPr>
            <a:xfrm>
              <a:off x="8018121" y="5815017"/>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705.9</a:t>
              </a:r>
            </a:p>
          </p:txBody>
        </p:sp>
        <p:sp>
          <p:nvSpPr>
            <p:cNvPr id="180" name="tx180"/>
            <p:cNvSpPr/>
            <p:nvPr/>
          </p:nvSpPr>
          <p:spPr>
            <a:xfrm>
              <a:off x="8056823" y="5653652"/>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709.9</a:t>
              </a:r>
            </a:p>
          </p:txBody>
        </p:sp>
        <p:sp>
          <p:nvSpPr>
            <p:cNvPr id="181" name="tx181"/>
            <p:cNvSpPr/>
            <p:nvPr/>
          </p:nvSpPr>
          <p:spPr>
            <a:xfrm>
              <a:off x="3979816" y="5979024"/>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603.8</a:t>
              </a:r>
            </a:p>
          </p:txBody>
        </p:sp>
        <p:sp>
          <p:nvSpPr>
            <p:cNvPr id="182" name="tx182"/>
            <p:cNvSpPr/>
            <p:nvPr/>
          </p:nvSpPr>
          <p:spPr>
            <a:xfrm>
              <a:off x="7171467" y="597902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82.3</a:t>
              </a:r>
            </a:p>
          </p:txBody>
        </p:sp>
        <p:sp>
          <p:nvSpPr>
            <p:cNvPr id="183" name="tx183"/>
            <p:cNvSpPr/>
            <p:nvPr/>
          </p:nvSpPr>
          <p:spPr>
            <a:xfrm>
              <a:off x="4059570" y="5817713"/>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621.1</a:t>
              </a:r>
            </a:p>
          </p:txBody>
        </p:sp>
        <p:sp>
          <p:nvSpPr>
            <p:cNvPr id="184" name="tx184"/>
            <p:cNvSpPr/>
            <p:nvPr/>
          </p:nvSpPr>
          <p:spPr>
            <a:xfrm>
              <a:off x="7341848" y="581771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84.7</a:t>
              </a:r>
            </a:p>
          </p:txBody>
        </p:sp>
        <p:sp>
          <p:nvSpPr>
            <p:cNvPr id="185" name="tx185"/>
            <p:cNvSpPr/>
            <p:nvPr/>
          </p:nvSpPr>
          <p:spPr>
            <a:xfrm>
              <a:off x="4075742" y="5656348"/>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624.7</a:t>
              </a:r>
            </a:p>
          </p:txBody>
        </p:sp>
        <p:sp>
          <p:nvSpPr>
            <p:cNvPr id="186" name="tx186"/>
            <p:cNvSpPr/>
            <p:nvPr/>
          </p:nvSpPr>
          <p:spPr>
            <a:xfrm>
              <a:off x="7376404" y="565634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85.2</a:t>
              </a:r>
            </a:p>
          </p:txBody>
        </p:sp>
        <p:sp>
          <p:nvSpPr>
            <p:cNvPr id="187" name="tx187"/>
            <p:cNvSpPr/>
            <p:nvPr/>
          </p:nvSpPr>
          <p:spPr>
            <a:xfrm>
              <a:off x="616505" y="59674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80603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6446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17685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59741"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902701"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6745661"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025973" y="6312056"/>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5" name="tx195"/>
            <p:cNvSpPr/>
            <p:nvPr/>
          </p:nvSpPr>
          <p:spPr>
            <a:xfrm>
              <a:off x="4246355" y="65249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 taux de couverture vaccinale contre le MCV1 en 2025 (88 %) était identique à celui de 2019 (88 %).
Le nombre d’enfants vaccinés par le MCV1 a augmenté de 3 % par rapport à 2019.
Le nombre de nourrissons survivants a augmenté d’environ 3 % par rapport à 2019.
En 2025, davantage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Pour que la couverture vaccinale augmente, le nombre d'enfants vaccinés doit croître à un rythme plus rapide que celui de la croissance démographique.</a:t>
            </a:r>
          </a:p>
        </p:txBody>
      </p:sp>
      <p:grpSp>
        <p:nvGrpSpPr>
          <p:cNvPr id="198" name="Group 197"/>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59174" y="4484743"/>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59174" y="3873747"/>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9174" y="3262750"/>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9174" y="2651754"/>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9174" y="2040757"/>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9174" y="4790241"/>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9174" y="4179245"/>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9174" y="3568248"/>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9174" y="2957252"/>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9174" y="2346256"/>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9174" y="1735259"/>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236639"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99080"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161521"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623961"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086402"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548843"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011284"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473725"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936165"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5398606"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5861047"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323488"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785929"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248369" y="1578789"/>
              <a:ext cx="0" cy="3364378"/>
            </a:xfrm>
            <a:custGeom>
              <a:avLst/>
              <a:gdLst/>
              <a:ahLst/>
              <a:cxnLst/>
              <a:rect l="0" t="0" r="0" b="0"/>
              <a:pathLst>
                <a:path h="3364378">
                  <a:moveTo>
                    <a:pt x="0" y="3364378"/>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rc29"/>
            <p:cNvSpPr/>
            <p:nvPr/>
          </p:nvSpPr>
          <p:spPr>
            <a:xfrm>
              <a:off x="1028541" y="4692115"/>
              <a:ext cx="416196" cy="98126"/>
            </a:xfrm>
            <a:prstGeom prst="rect">
              <a:avLst/>
            </a:prstGeom>
            <a:solidFill>
              <a:srgbClr val="1CABE2">
                <a:alpha val="100000"/>
              </a:srgbClr>
            </a:solidFill>
          </p:spPr>
          <p:txBody>
            <a:bodyPr/>
            <a:lstStyle/>
            <a:p>
              <a:endParaRPr/>
            </a:p>
          </p:txBody>
        </p:sp>
        <p:sp>
          <p:nvSpPr>
            <p:cNvPr id="30" name="rc30"/>
            <p:cNvSpPr/>
            <p:nvPr/>
          </p:nvSpPr>
          <p:spPr>
            <a:xfrm>
              <a:off x="1490981" y="4736962"/>
              <a:ext cx="416196" cy="53278"/>
            </a:xfrm>
            <a:prstGeom prst="rect">
              <a:avLst/>
            </a:prstGeom>
            <a:solidFill>
              <a:srgbClr val="1CABE2">
                <a:alpha val="100000"/>
              </a:srgbClr>
            </a:solidFill>
          </p:spPr>
          <p:txBody>
            <a:bodyPr/>
            <a:lstStyle/>
            <a:p>
              <a:endParaRPr/>
            </a:p>
          </p:txBody>
        </p:sp>
        <p:sp>
          <p:nvSpPr>
            <p:cNvPr id="31" name="rc31"/>
            <p:cNvSpPr/>
            <p:nvPr/>
          </p:nvSpPr>
          <p:spPr>
            <a:xfrm>
              <a:off x="1953422" y="4737696"/>
              <a:ext cx="416196" cy="52545"/>
            </a:xfrm>
            <a:prstGeom prst="rect">
              <a:avLst/>
            </a:prstGeom>
            <a:solidFill>
              <a:srgbClr val="1CABE2">
                <a:alpha val="100000"/>
              </a:srgbClr>
            </a:solidFill>
          </p:spPr>
          <p:txBody>
            <a:bodyPr/>
            <a:lstStyle/>
            <a:p>
              <a:endParaRPr/>
            </a:p>
          </p:txBody>
        </p:sp>
        <p:sp>
          <p:nvSpPr>
            <p:cNvPr id="32" name="rc32"/>
            <p:cNvSpPr/>
            <p:nvPr/>
          </p:nvSpPr>
          <p:spPr>
            <a:xfrm>
              <a:off x="2415863" y="4778144"/>
              <a:ext cx="416196" cy="12097"/>
            </a:xfrm>
            <a:prstGeom prst="rect">
              <a:avLst/>
            </a:prstGeom>
            <a:solidFill>
              <a:srgbClr val="1CABE2">
                <a:alpha val="100000"/>
              </a:srgbClr>
            </a:solidFill>
          </p:spPr>
          <p:txBody>
            <a:bodyPr/>
            <a:lstStyle/>
            <a:p>
              <a:endParaRPr/>
            </a:p>
          </p:txBody>
        </p:sp>
        <p:sp>
          <p:nvSpPr>
            <p:cNvPr id="33" name="rc33"/>
            <p:cNvSpPr/>
            <p:nvPr/>
          </p:nvSpPr>
          <p:spPr>
            <a:xfrm>
              <a:off x="2878304" y="4762991"/>
              <a:ext cx="416196" cy="27250"/>
            </a:xfrm>
            <a:prstGeom prst="rect">
              <a:avLst/>
            </a:prstGeom>
            <a:solidFill>
              <a:srgbClr val="1CABE2">
                <a:alpha val="100000"/>
              </a:srgbClr>
            </a:solidFill>
          </p:spPr>
          <p:txBody>
            <a:bodyPr/>
            <a:lstStyle/>
            <a:p>
              <a:endParaRPr/>
            </a:p>
          </p:txBody>
        </p:sp>
        <p:sp>
          <p:nvSpPr>
            <p:cNvPr id="34" name="rc34"/>
            <p:cNvSpPr/>
            <p:nvPr/>
          </p:nvSpPr>
          <p:spPr>
            <a:xfrm>
              <a:off x="3340745" y="4784742"/>
              <a:ext cx="416196" cy="5498"/>
            </a:xfrm>
            <a:prstGeom prst="rect">
              <a:avLst/>
            </a:prstGeom>
            <a:solidFill>
              <a:srgbClr val="1CABE2">
                <a:alpha val="100000"/>
              </a:srgbClr>
            </a:solidFill>
          </p:spPr>
          <p:txBody>
            <a:bodyPr/>
            <a:lstStyle/>
            <a:p>
              <a:endParaRPr/>
            </a:p>
          </p:txBody>
        </p:sp>
        <p:sp>
          <p:nvSpPr>
            <p:cNvPr id="35" name="rc35"/>
            <p:cNvSpPr/>
            <p:nvPr/>
          </p:nvSpPr>
          <p:spPr>
            <a:xfrm>
              <a:off x="3803185" y="4589224"/>
              <a:ext cx="416196" cy="201017"/>
            </a:xfrm>
            <a:prstGeom prst="rect">
              <a:avLst/>
            </a:prstGeom>
            <a:solidFill>
              <a:srgbClr val="1CABE2">
                <a:alpha val="100000"/>
              </a:srgbClr>
            </a:solidFill>
          </p:spPr>
          <p:txBody>
            <a:bodyPr/>
            <a:lstStyle/>
            <a:p>
              <a:endParaRPr/>
            </a:p>
          </p:txBody>
        </p:sp>
        <p:sp>
          <p:nvSpPr>
            <p:cNvPr id="36" name="rc36"/>
            <p:cNvSpPr/>
            <p:nvPr/>
          </p:nvSpPr>
          <p:spPr>
            <a:xfrm>
              <a:off x="4265626" y="4705802"/>
              <a:ext cx="416196" cy="84439"/>
            </a:xfrm>
            <a:prstGeom prst="rect">
              <a:avLst/>
            </a:prstGeom>
            <a:solidFill>
              <a:srgbClr val="1CABE2">
                <a:alpha val="100000"/>
              </a:srgbClr>
            </a:solidFill>
          </p:spPr>
          <p:txBody>
            <a:bodyPr/>
            <a:lstStyle/>
            <a:p>
              <a:endParaRPr/>
            </a:p>
          </p:txBody>
        </p:sp>
        <p:sp>
          <p:nvSpPr>
            <p:cNvPr id="37" name="rc37"/>
            <p:cNvSpPr/>
            <p:nvPr/>
          </p:nvSpPr>
          <p:spPr>
            <a:xfrm>
              <a:off x="4728067" y="4603154"/>
              <a:ext cx="416196" cy="187087"/>
            </a:xfrm>
            <a:prstGeom prst="rect">
              <a:avLst/>
            </a:prstGeom>
            <a:solidFill>
              <a:srgbClr val="1CABE2">
                <a:alpha val="100000"/>
              </a:srgbClr>
            </a:solidFill>
          </p:spPr>
          <p:txBody>
            <a:bodyPr/>
            <a:lstStyle/>
            <a:p>
              <a:endParaRPr/>
            </a:p>
          </p:txBody>
        </p:sp>
        <p:sp>
          <p:nvSpPr>
            <p:cNvPr id="38" name="rc38"/>
            <p:cNvSpPr/>
            <p:nvPr/>
          </p:nvSpPr>
          <p:spPr>
            <a:xfrm>
              <a:off x="5190508" y="4734518"/>
              <a:ext cx="416196" cy="55722"/>
            </a:xfrm>
            <a:prstGeom prst="rect">
              <a:avLst/>
            </a:prstGeom>
            <a:solidFill>
              <a:srgbClr val="1CABE2">
                <a:alpha val="100000"/>
              </a:srgbClr>
            </a:solidFill>
          </p:spPr>
          <p:txBody>
            <a:bodyPr/>
            <a:lstStyle/>
            <a:p>
              <a:endParaRPr/>
            </a:p>
          </p:txBody>
        </p:sp>
        <p:sp>
          <p:nvSpPr>
            <p:cNvPr id="39" name="rc39"/>
            <p:cNvSpPr/>
            <p:nvPr/>
          </p:nvSpPr>
          <p:spPr>
            <a:xfrm>
              <a:off x="5652949" y="4665720"/>
              <a:ext cx="416196" cy="124521"/>
            </a:xfrm>
            <a:prstGeom prst="rect">
              <a:avLst/>
            </a:prstGeom>
            <a:solidFill>
              <a:srgbClr val="1CABE2">
                <a:alpha val="100000"/>
              </a:srgbClr>
            </a:solidFill>
          </p:spPr>
          <p:txBody>
            <a:bodyPr/>
            <a:lstStyle/>
            <a:p>
              <a:endParaRPr/>
            </a:p>
          </p:txBody>
        </p:sp>
        <p:sp>
          <p:nvSpPr>
            <p:cNvPr id="40" name="rc40"/>
            <p:cNvSpPr/>
            <p:nvPr/>
          </p:nvSpPr>
          <p:spPr>
            <a:xfrm>
              <a:off x="6115389" y="4597411"/>
              <a:ext cx="416196" cy="192830"/>
            </a:xfrm>
            <a:prstGeom prst="rect">
              <a:avLst/>
            </a:prstGeom>
            <a:solidFill>
              <a:srgbClr val="1CABE2">
                <a:alpha val="100000"/>
              </a:srgbClr>
            </a:solidFill>
          </p:spPr>
          <p:txBody>
            <a:bodyPr/>
            <a:lstStyle/>
            <a:p>
              <a:endParaRPr/>
            </a:p>
          </p:txBody>
        </p:sp>
        <p:sp>
          <p:nvSpPr>
            <p:cNvPr id="41" name="rc41"/>
            <p:cNvSpPr/>
            <p:nvPr/>
          </p:nvSpPr>
          <p:spPr>
            <a:xfrm>
              <a:off x="6577830" y="3899409"/>
              <a:ext cx="416196" cy="890832"/>
            </a:xfrm>
            <a:prstGeom prst="rect">
              <a:avLst/>
            </a:prstGeom>
            <a:solidFill>
              <a:srgbClr val="1CABE2">
                <a:alpha val="100000"/>
              </a:srgbClr>
            </a:solidFill>
          </p:spPr>
          <p:txBody>
            <a:bodyPr/>
            <a:lstStyle/>
            <a:p>
              <a:endParaRPr/>
            </a:p>
          </p:txBody>
        </p:sp>
        <p:sp>
          <p:nvSpPr>
            <p:cNvPr id="42" name="rc42"/>
            <p:cNvSpPr/>
            <p:nvPr/>
          </p:nvSpPr>
          <p:spPr>
            <a:xfrm>
              <a:off x="7040271" y="4716922"/>
              <a:ext cx="416196" cy="73319"/>
            </a:xfrm>
            <a:prstGeom prst="rect">
              <a:avLst/>
            </a:prstGeom>
            <a:solidFill>
              <a:srgbClr val="1CABE2">
                <a:alpha val="100000"/>
              </a:srgbClr>
            </a:solidFill>
          </p:spPr>
          <p:txBody>
            <a:bodyPr/>
            <a:lstStyle/>
            <a:p>
              <a:endParaRPr/>
            </a:p>
          </p:txBody>
        </p:sp>
        <p:sp>
          <p:nvSpPr>
            <p:cNvPr id="43" name="pl43"/>
            <p:cNvSpPr/>
            <p:nvPr/>
          </p:nvSpPr>
          <p:spPr>
            <a:xfrm>
              <a:off x="1236639" y="2177132"/>
              <a:ext cx="6011730" cy="178166"/>
            </a:xfrm>
            <a:custGeom>
              <a:avLst/>
              <a:gdLst/>
              <a:ahLst/>
              <a:cxnLst/>
              <a:rect l="0" t="0" r="0" b="0"/>
              <a:pathLst>
                <a:path w="6011730" h="178166">
                  <a:moveTo>
                    <a:pt x="0" y="29694"/>
                  </a:moveTo>
                  <a:lnTo>
                    <a:pt x="462440" y="178166"/>
                  </a:lnTo>
                  <a:lnTo>
                    <a:pt x="924881" y="0"/>
                  </a:lnTo>
                  <a:lnTo>
                    <a:pt x="1387322" y="0"/>
                  </a:lnTo>
                  <a:lnTo>
                    <a:pt x="1849763" y="0"/>
                  </a:lnTo>
                  <a:lnTo>
                    <a:pt x="2312204" y="0"/>
                  </a:lnTo>
                  <a:lnTo>
                    <a:pt x="2774644" y="0"/>
                  </a:lnTo>
                  <a:lnTo>
                    <a:pt x="3237085" y="0"/>
                  </a:lnTo>
                  <a:lnTo>
                    <a:pt x="3699526" y="0"/>
                  </a:lnTo>
                  <a:lnTo>
                    <a:pt x="4161967" y="0"/>
                  </a:lnTo>
                  <a:lnTo>
                    <a:pt x="4624408" y="0"/>
                  </a:lnTo>
                  <a:lnTo>
                    <a:pt x="5086848" y="0"/>
                  </a:lnTo>
                  <a:lnTo>
                    <a:pt x="5549289" y="0"/>
                  </a:lnTo>
                  <a:lnTo>
                    <a:pt x="6011730" y="0"/>
                  </a:lnTo>
                </a:path>
              </a:pathLst>
            </a:custGeom>
            <a:ln w="27101" cap="flat">
              <a:solidFill>
                <a:srgbClr val="00833D">
                  <a:alpha val="100000"/>
                </a:srgbClr>
              </a:solidFill>
              <a:prstDash val="solid"/>
              <a:round/>
            </a:ln>
          </p:spPr>
          <p:txBody>
            <a:bodyPr/>
            <a:lstStyle/>
            <a:p>
              <a:endParaRPr/>
            </a:p>
          </p:txBody>
        </p:sp>
        <p:sp>
          <p:nvSpPr>
            <p:cNvPr id="44" name="pl44"/>
            <p:cNvSpPr/>
            <p:nvPr/>
          </p:nvSpPr>
          <p:spPr>
            <a:xfrm>
              <a:off x="2161521" y="2681937"/>
              <a:ext cx="5086848" cy="1603499"/>
            </a:xfrm>
            <a:custGeom>
              <a:avLst/>
              <a:gdLst/>
              <a:ahLst/>
              <a:cxnLst/>
              <a:rect l="0" t="0" r="0" b="0"/>
              <a:pathLst>
                <a:path w="5086848" h="1603499">
                  <a:moveTo>
                    <a:pt x="0" y="1603499"/>
                  </a:moveTo>
                  <a:lnTo>
                    <a:pt x="462440" y="623582"/>
                  </a:lnTo>
                  <a:lnTo>
                    <a:pt x="924881" y="356333"/>
                  </a:lnTo>
                  <a:lnTo>
                    <a:pt x="1387322" y="178166"/>
                  </a:lnTo>
                  <a:lnTo>
                    <a:pt x="1849763" y="0"/>
                  </a:lnTo>
                  <a:lnTo>
                    <a:pt x="2312204" y="0"/>
                  </a:lnTo>
                  <a:lnTo>
                    <a:pt x="2774644" y="0"/>
                  </a:lnTo>
                  <a:lnTo>
                    <a:pt x="3237085" y="0"/>
                  </a:lnTo>
                  <a:lnTo>
                    <a:pt x="3699526" y="148472"/>
                  </a:lnTo>
                  <a:lnTo>
                    <a:pt x="4161967" y="178166"/>
                  </a:lnTo>
                  <a:lnTo>
                    <a:pt x="4624408" y="178166"/>
                  </a:lnTo>
                  <a:lnTo>
                    <a:pt x="5086848" y="178166"/>
                  </a:lnTo>
                </a:path>
              </a:pathLst>
            </a:custGeom>
            <a:ln w="27101" cap="flat">
              <a:solidFill>
                <a:srgbClr val="002759">
                  <a:alpha val="100000"/>
                </a:srgbClr>
              </a:solidFill>
              <a:prstDash val="solid"/>
              <a:round/>
            </a:ln>
          </p:spPr>
          <p:txBody>
            <a:bodyPr/>
            <a:lstStyle/>
            <a:p>
              <a:endParaRPr/>
            </a:p>
          </p:txBody>
        </p:sp>
        <p:sp>
          <p:nvSpPr>
            <p:cNvPr id="45" name="pt45"/>
            <p:cNvSpPr/>
            <p:nvPr/>
          </p:nvSpPr>
          <p:spPr>
            <a:xfrm>
              <a:off x="1205038" y="2175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6" name="pt46"/>
            <p:cNvSpPr/>
            <p:nvPr/>
          </p:nvSpPr>
          <p:spPr>
            <a:xfrm>
              <a:off x="1667479" y="23236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2129919" y="21455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8" name="pt48"/>
            <p:cNvSpPr/>
            <p:nvPr/>
          </p:nvSpPr>
          <p:spPr>
            <a:xfrm>
              <a:off x="2592360" y="21455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3054801" y="21455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0" name="pt50"/>
            <p:cNvSpPr/>
            <p:nvPr/>
          </p:nvSpPr>
          <p:spPr>
            <a:xfrm>
              <a:off x="3517242" y="21455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3979683" y="21455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2" name="pt52"/>
            <p:cNvSpPr/>
            <p:nvPr/>
          </p:nvSpPr>
          <p:spPr>
            <a:xfrm>
              <a:off x="4442123" y="21455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4904564" y="21455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4" name="pt54"/>
            <p:cNvSpPr/>
            <p:nvPr/>
          </p:nvSpPr>
          <p:spPr>
            <a:xfrm>
              <a:off x="5367005" y="21455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5" name="pt55"/>
            <p:cNvSpPr/>
            <p:nvPr/>
          </p:nvSpPr>
          <p:spPr>
            <a:xfrm>
              <a:off x="5829446" y="21455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6" name="pt56"/>
            <p:cNvSpPr/>
            <p:nvPr/>
          </p:nvSpPr>
          <p:spPr>
            <a:xfrm>
              <a:off x="6291887" y="21455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7" name="pt57"/>
            <p:cNvSpPr/>
            <p:nvPr/>
          </p:nvSpPr>
          <p:spPr>
            <a:xfrm>
              <a:off x="6754327" y="21455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8" name="pt58"/>
            <p:cNvSpPr/>
            <p:nvPr/>
          </p:nvSpPr>
          <p:spPr>
            <a:xfrm>
              <a:off x="7216768" y="21455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9" name="pt59"/>
            <p:cNvSpPr/>
            <p:nvPr/>
          </p:nvSpPr>
          <p:spPr>
            <a:xfrm>
              <a:off x="2129919" y="42538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2592360" y="32739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3054801" y="30066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3517242" y="28285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3979683" y="26503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4442123" y="26503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5" name="pt65"/>
            <p:cNvSpPr/>
            <p:nvPr/>
          </p:nvSpPr>
          <p:spPr>
            <a:xfrm>
              <a:off x="4904564" y="26503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5367005" y="26503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7" name="pt67"/>
            <p:cNvSpPr/>
            <p:nvPr/>
          </p:nvSpPr>
          <p:spPr>
            <a:xfrm>
              <a:off x="5829446" y="279880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pt68"/>
            <p:cNvSpPr/>
            <p:nvPr/>
          </p:nvSpPr>
          <p:spPr>
            <a:xfrm>
              <a:off x="6291887" y="28285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9" name="pt69"/>
            <p:cNvSpPr/>
            <p:nvPr/>
          </p:nvSpPr>
          <p:spPr>
            <a:xfrm>
              <a:off x="6754327" y="28285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0" name="pt70"/>
            <p:cNvSpPr/>
            <p:nvPr/>
          </p:nvSpPr>
          <p:spPr>
            <a:xfrm>
              <a:off x="7216768" y="28285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1" name="tx71"/>
            <p:cNvSpPr/>
            <p:nvPr/>
          </p:nvSpPr>
          <p:spPr>
            <a:xfrm>
              <a:off x="1137161" y="4562215"/>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803</a:t>
              </a:r>
            </a:p>
          </p:txBody>
        </p:sp>
        <p:sp>
          <p:nvSpPr>
            <p:cNvPr id="72" name="tx72"/>
            <p:cNvSpPr/>
            <p:nvPr/>
          </p:nvSpPr>
          <p:spPr>
            <a:xfrm>
              <a:off x="1599602" y="4607062"/>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436</a:t>
              </a:r>
            </a:p>
          </p:txBody>
        </p:sp>
        <p:sp>
          <p:nvSpPr>
            <p:cNvPr id="73" name="tx73"/>
            <p:cNvSpPr/>
            <p:nvPr/>
          </p:nvSpPr>
          <p:spPr>
            <a:xfrm>
              <a:off x="2062043" y="4607795"/>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430</a:t>
              </a:r>
            </a:p>
          </p:txBody>
        </p:sp>
        <p:sp>
          <p:nvSpPr>
            <p:cNvPr id="74" name="tx74"/>
            <p:cNvSpPr/>
            <p:nvPr/>
          </p:nvSpPr>
          <p:spPr>
            <a:xfrm>
              <a:off x="2557643" y="464830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99</a:t>
              </a:r>
            </a:p>
          </p:txBody>
        </p:sp>
        <p:sp>
          <p:nvSpPr>
            <p:cNvPr id="75" name="tx75"/>
            <p:cNvSpPr/>
            <p:nvPr/>
          </p:nvSpPr>
          <p:spPr>
            <a:xfrm>
              <a:off x="2986924" y="4633090"/>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223</a:t>
              </a:r>
            </a:p>
          </p:txBody>
        </p:sp>
        <p:sp>
          <p:nvSpPr>
            <p:cNvPr id="76" name="tx76"/>
            <p:cNvSpPr/>
            <p:nvPr/>
          </p:nvSpPr>
          <p:spPr>
            <a:xfrm>
              <a:off x="3482524" y="4655249"/>
              <a:ext cx="132637" cy="8681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45</a:t>
              </a:r>
            </a:p>
          </p:txBody>
        </p:sp>
        <p:sp>
          <p:nvSpPr>
            <p:cNvPr id="77" name="tx77"/>
            <p:cNvSpPr/>
            <p:nvPr/>
          </p:nvSpPr>
          <p:spPr>
            <a:xfrm>
              <a:off x="3862081" y="4443951"/>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1,645</a:t>
              </a:r>
            </a:p>
          </p:txBody>
        </p:sp>
        <p:sp>
          <p:nvSpPr>
            <p:cNvPr id="78" name="tx78"/>
            <p:cNvSpPr/>
            <p:nvPr/>
          </p:nvSpPr>
          <p:spPr>
            <a:xfrm>
              <a:off x="4374247" y="4575959"/>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691</a:t>
              </a:r>
            </a:p>
          </p:txBody>
        </p:sp>
        <p:sp>
          <p:nvSpPr>
            <p:cNvPr id="79" name="tx79"/>
            <p:cNvSpPr/>
            <p:nvPr/>
          </p:nvSpPr>
          <p:spPr>
            <a:xfrm>
              <a:off x="4786963" y="4457882"/>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1,531</a:t>
              </a:r>
            </a:p>
          </p:txBody>
        </p:sp>
        <p:sp>
          <p:nvSpPr>
            <p:cNvPr id="80" name="tx80"/>
            <p:cNvSpPr/>
            <p:nvPr/>
          </p:nvSpPr>
          <p:spPr>
            <a:xfrm>
              <a:off x="5299128" y="4604676"/>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456</a:t>
              </a:r>
            </a:p>
          </p:txBody>
        </p:sp>
        <p:sp>
          <p:nvSpPr>
            <p:cNvPr id="81" name="tx81"/>
            <p:cNvSpPr/>
            <p:nvPr/>
          </p:nvSpPr>
          <p:spPr>
            <a:xfrm>
              <a:off x="5711845" y="4520448"/>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1,019</a:t>
              </a:r>
            </a:p>
          </p:txBody>
        </p:sp>
        <p:sp>
          <p:nvSpPr>
            <p:cNvPr id="82" name="tx82"/>
            <p:cNvSpPr/>
            <p:nvPr/>
          </p:nvSpPr>
          <p:spPr>
            <a:xfrm>
              <a:off x="6174285" y="4452139"/>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1,578</a:t>
              </a:r>
            </a:p>
          </p:txBody>
        </p:sp>
        <p:sp>
          <p:nvSpPr>
            <p:cNvPr id="83" name="tx83"/>
            <p:cNvSpPr/>
            <p:nvPr/>
          </p:nvSpPr>
          <p:spPr>
            <a:xfrm>
              <a:off x="6636726" y="3754136"/>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7,290</a:t>
              </a:r>
            </a:p>
          </p:txBody>
        </p:sp>
        <p:sp>
          <p:nvSpPr>
            <p:cNvPr id="84" name="tx84"/>
            <p:cNvSpPr/>
            <p:nvPr/>
          </p:nvSpPr>
          <p:spPr>
            <a:xfrm>
              <a:off x="7148891" y="4587079"/>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600</a:t>
              </a:r>
            </a:p>
          </p:txBody>
        </p:sp>
        <p:sp>
          <p:nvSpPr>
            <p:cNvPr id="85" name="pl85"/>
            <p:cNvSpPr/>
            <p:nvPr/>
          </p:nvSpPr>
          <p:spPr>
            <a:xfrm>
              <a:off x="7267634" y="2177139"/>
              <a:ext cx="594669" cy="233"/>
            </a:xfrm>
            <a:custGeom>
              <a:avLst/>
              <a:gdLst/>
              <a:ahLst/>
              <a:cxnLst/>
              <a:rect l="0" t="0" r="0" b="0"/>
              <a:pathLst>
                <a:path w="594669" h="233">
                  <a:moveTo>
                    <a:pt x="594669" y="233"/>
                  </a:moveTo>
                  <a:lnTo>
                    <a:pt x="0" y="0"/>
                  </a:lnTo>
                </a:path>
              </a:pathLst>
            </a:custGeom>
          </p:spPr>
          <p:txBody>
            <a:bodyPr/>
            <a:lstStyle/>
            <a:p>
              <a:endParaRPr/>
            </a:p>
          </p:txBody>
        </p:sp>
        <p:sp>
          <p:nvSpPr>
            <p:cNvPr id="86" name="pl86"/>
            <p:cNvSpPr/>
            <p:nvPr/>
          </p:nvSpPr>
          <p:spPr>
            <a:xfrm>
              <a:off x="7267634" y="2860115"/>
              <a:ext cx="594669" cy="343"/>
            </a:xfrm>
            <a:custGeom>
              <a:avLst/>
              <a:gdLst/>
              <a:ahLst/>
              <a:cxnLst/>
              <a:rect l="0" t="0" r="0" b="0"/>
              <a:pathLst>
                <a:path w="594669" h="343">
                  <a:moveTo>
                    <a:pt x="594669" y="343"/>
                  </a:moveTo>
                  <a:lnTo>
                    <a:pt x="0" y="0"/>
                  </a:lnTo>
                </a:path>
              </a:pathLst>
            </a:custGeom>
          </p:spPr>
          <p:txBody>
            <a:bodyPr/>
            <a:lstStyle/>
            <a:p>
              <a:endParaRPr/>
            </a:p>
          </p:txBody>
        </p:sp>
        <p:sp>
          <p:nvSpPr>
            <p:cNvPr id="87" name="pg87"/>
            <p:cNvSpPr/>
            <p:nvPr/>
          </p:nvSpPr>
          <p:spPr>
            <a:xfrm>
              <a:off x="7793724" y="2088974"/>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a:endParaRPr/>
            </a:p>
          </p:txBody>
        </p:sp>
        <p:sp>
          <p:nvSpPr>
            <p:cNvPr id="88" name="tx88"/>
            <p:cNvSpPr/>
            <p:nvPr/>
          </p:nvSpPr>
          <p:spPr>
            <a:xfrm>
              <a:off x="7816584" y="2130094"/>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MCV1: 88%</a:t>
              </a:r>
            </a:p>
          </p:txBody>
        </p:sp>
        <p:sp>
          <p:nvSpPr>
            <p:cNvPr id="89" name="pg89"/>
            <p:cNvSpPr/>
            <p:nvPr/>
          </p:nvSpPr>
          <p:spPr>
            <a:xfrm>
              <a:off x="7793724" y="2772059"/>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90" name="tx90"/>
            <p:cNvSpPr/>
            <p:nvPr/>
          </p:nvSpPr>
          <p:spPr>
            <a:xfrm>
              <a:off x="7816584" y="2813179"/>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MCV2: 65%</a:t>
              </a:r>
            </a:p>
          </p:txBody>
        </p:sp>
        <p:sp>
          <p:nvSpPr>
            <p:cNvPr id="91" name="rc91"/>
            <p:cNvSpPr/>
            <p:nvPr/>
          </p:nvSpPr>
          <p:spPr>
            <a:xfrm>
              <a:off x="959174" y="1578789"/>
              <a:ext cx="7676517" cy="3364378"/>
            </a:xfrm>
            <a:prstGeom prst="rect">
              <a:avLst/>
            </a:prstGeom>
            <a:ln w="13550" cap="rnd">
              <a:solidFill>
                <a:srgbClr val="BEBEBE">
                  <a:alpha val="100000"/>
                </a:srgbClr>
              </a:solidFill>
              <a:prstDash val="solid"/>
              <a:round/>
            </a:ln>
          </p:spPr>
          <p:txBody>
            <a:bodyPr/>
            <a:lstStyle/>
            <a:p>
              <a:endParaRPr/>
            </a:p>
          </p:txBody>
        </p:sp>
        <p:sp>
          <p:nvSpPr>
            <p:cNvPr id="92" name="tx92"/>
            <p:cNvSpPr/>
            <p:nvPr/>
          </p:nvSpPr>
          <p:spPr>
            <a:xfrm>
              <a:off x="825913" y="4742864"/>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78734" y="4115435"/>
              <a:ext cx="317810"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5,000</a:t>
              </a:r>
            </a:p>
          </p:txBody>
        </p:sp>
        <p:sp>
          <p:nvSpPr>
            <p:cNvPr id="94" name="tx94"/>
            <p:cNvSpPr/>
            <p:nvPr/>
          </p:nvSpPr>
          <p:spPr>
            <a:xfrm>
              <a:off x="508103" y="3504438"/>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10,000</a:t>
              </a:r>
            </a:p>
          </p:txBody>
        </p:sp>
        <p:sp>
          <p:nvSpPr>
            <p:cNvPr id="95" name="tx95"/>
            <p:cNvSpPr/>
            <p:nvPr/>
          </p:nvSpPr>
          <p:spPr>
            <a:xfrm>
              <a:off x="508103" y="2893442"/>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15,000</a:t>
              </a:r>
            </a:p>
          </p:txBody>
        </p:sp>
        <p:sp>
          <p:nvSpPr>
            <p:cNvPr id="96" name="tx96"/>
            <p:cNvSpPr/>
            <p:nvPr/>
          </p:nvSpPr>
          <p:spPr>
            <a:xfrm>
              <a:off x="508103" y="2282446"/>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20,000</a:t>
              </a:r>
            </a:p>
          </p:txBody>
        </p:sp>
        <p:sp>
          <p:nvSpPr>
            <p:cNvPr id="97" name="tx97"/>
            <p:cNvSpPr/>
            <p:nvPr/>
          </p:nvSpPr>
          <p:spPr>
            <a:xfrm>
              <a:off x="508103" y="1671449"/>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25,000</a:t>
              </a:r>
            </a:p>
          </p:txBody>
        </p:sp>
        <p:sp>
          <p:nvSpPr>
            <p:cNvPr id="98" name="tx98"/>
            <p:cNvSpPr/>
            <p:nvPr/>
          </p:nvSpPr>
          <p:spPr>
            <a:xfrm>
              <a:off x="8698322" y="4742864"/>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9" name="tx99"/>
            <p:cNvSpPr/>
            <p:nvPr/>
          </p:nvSpPr>
          <p:spPr>
            <a:xfrm>
              <a:off x="8698322" y="444592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0" name="tx100"/>
            <p:cNvSpPr/>
            <p:nvPr/>
          </p:nvSpPr>
          <p:spPr>
            <a:xfrm>
              <a:off x="8698322" y="414897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01" name="tx101"/>
            <p:cNvSpPr/>
            <p:nvPr/>
          </p:nvSpPr>
          <p:spPr>
            <a:xfrm>
              <a:off x="8698322" y="3851970"/>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8698322" y="355508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103" name="tx103"/>
            <p:cNvSpPr/>
            <p:nvPr/>
          </p:nvSpPr>
          <p:spPr>
            <a:xfrm>
              <a:off x="8698322" y="325814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104" name="tx104"/>
            <p:cNvSpPr/>
            <p:nvPr/>
          </p:nvSpPr>
          <p:spPr>
            <a:xfrm>
              <a:off x="8698322" y="296119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105" name="tx105"/>
            <p:cNvSpPr/>
            <p:nvPr/>
          </p:nvSpPr>
          <p:spPr>
            <a:xfrm>
              <a:off x="8698322" y="266425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106" name="tx106"/>
            <p:cNvSpPr/>
            <p:nvPr/>
          </p:nvSpPr>
          <p:spPr>
            <a:xfrm>
              <a:off x="8698322" y="236731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107" name="tx107"/>
            <p:cNvSpPr/>
            <p:nvPr/>
          </p:nvSpPr>
          <p:spPr>
            <a:xfrm>
              <a:off x="8698322" y="207036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108" name="tx108"/>
            <p:cNvSpPr/>
            <p:nvPr/>
          </p:nvSpPr>
          <p:spPr>
            <a:xfrm>
              <a:off x="8698322" y="1773422"/>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109" name="tx109"/>
            <p:cNvSpPr/>
            <p:nvPr/>
          </p:nvSpPr>
          <p:spPr>
            <a:xfrm rot="-5400000">
              <a:off x="1094415" y="510064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110" name="tx110"/>
            <p:cNvSpPr/>
            <p:nvPr/>
          </p:nvSpPr>
          <p:spPr>
            <a:xfrm rot="-5400000">
              <a:off x="1556825" y="510061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111" name="tx111"/>
            <p:cNvSpPr/>
            <p:nvPr/>
          </p:nvSpPr>
          <p:spPr>
            <a:xfrm rot="-5400000">
              <a:off x="2019297" y="510064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112" name="tx112"/>
            <p:cNvSpPr/>
            <p:nvPr/>
          </p:nvSpPr>
          <p:spPr>
            <a:xfrm rot="-5400000">
              <a:off x="2481737" y="510064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3" name="tx113"/>
            <p:cNvSpPr/>
            <p:nvPr/>
          </p:nvSpPr>
          <p:spPr>
            <a:xfrm rot="-5400000">
              <a:off x="2944178" y="510064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114" name="tx114"/>
            <p:cNvSpPr/>
            <p:nvPr/>
          </p:nvSpPr>
          <p:spPr>
            <a:xfrm rot="-5400000">
              <a:off x="3406619" y="510064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115" name="tx115"/>
            <p:cNvSpPr/>
            <p:nvPr/>
          </p:nvSpPr>
          <p:spPr>
            <a:xfrm rot="-5400000">
              <a:off x="3869060" y="510064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16" name="tx116"/>
            <p:cNvSpPr/>
            <p:nvPr/>
          </p:nvSpPr>
          <p:spPr>
            <a:xfrm rot="-5400000">
              <a:off x="4331501" y="510064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17" name="tx117"/>
            <p:cNvSpPr/>
            <p:nvPr/>
          </p:nvSpPr>
          <p:spPr>
            <a:xfrm rot="-5400000">
              <a:off x="4793942" y="510064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18" name="tx118"/>
            <p:cNvSpPr/>
            <p:nvPr/>
          </p:nvSpPr>
          <p:spPr>
            <a:xfrm rot="-5400000">
              <a:off x="5256382" y="510064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19" name="tx119"/>
            <p:cNvSpPr/>
            <p:nvPr/>
          </p:nvSpPr>
          <p:spPr>
            <a:xfrm rot="-5400000">
              <a:off x="5718823" y="510064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20" name="tx120"/>
            <p:cNvSpPr/>
            <p:nvPr/>
          </p:nvSpPr>
          <p:spPr>
            <a:xfrm rot="-5400000">
              <a:off x="6181233" y="510061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21" name="tx121"/>
            <p:cNvSpPr/>
            <p:nvPr/>
          </p:nvSpPr>
          <p:spPr>
            <a:xfrm rot="-5400000">
              <a:off x="6588607" y="5154564"/>
              <a:ext cx="391541"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2" name="tx122"/>
            <p:cNvSpPr/>
            <p:nvPr/>
          </p:nvSpPr>
          <p:spPr>
            <a:xfrm rot="-5400000">
              <a:off x="7080845" y="5124767"/>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23" name="tx123"/>
            <p:cNvSpPr/>
            <p:nvPr/>
          </p:nvSpPr>
          <p:spPr>
            <a:xfrm rot="-5400000">
              <a:off x="-482797" y="3196278"/>
              <a:ext cx="17240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24" name="tx124"/>
            <p:cNvSpPr/>
            <p:nvPr/>
          </p:nvSpPr>
          <p:spPr>
            <a:xfrm rot="5400000">
              <a:off x="8255788" y="3195426"/>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25" name="pl125"/>
            <p:cNvSpPr/>
            <p:nvPr/>
          </p:nvSpPr>
          <p:spPr>
            <a:xfrm>
              <a:off x="2748229" y="5880029"/>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26" name="pt126"/>
            <p:cNvSpPr/>
            <p:nvPr/>
          </p:nvSpPr>
          <p:spPr>
            <a:xfrm>
              <a:off x="2804410"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27" name="pl127"/>
            <p:cNvSpPr/>
            <p:nvPr/>
          </p:nvSpPr>
          <p:spPr>
            <a:xfrm>
              <a:off x="4108501" y="5880029"/>
              <a:ext cx="175564" cy="0"/>
            </a:xfrm>
            <a:custGeom>
              <a:avLst/>
              <a:gdLst/>
              <a:ahLst/>
              <a:cxnLst/>
              <a:rect l="0" t="0" r="0" b="0"/>
              <a:pathLst>
                <a:path w="175564">
                  <a:moveTo>
                    <a:pt x="0" y="0"/>
                  </a:moveTo>
                  <a:lnTo>
                    <a:pt x="175564" y="0"/>
                  </a:lnTo>
                </a:path>
              </a:pathLst>
            </a:custGeom>
            <a:ln w="27101" cap="flat">
              <a:solidFill>
                <a:srgbClr val="002759">
                  <a:alpha val="100000"/>
                </a:srgbClr>
              </a:solidFill>
              <a:prstDash val="solid"/>
              <a:round/>
            </a:ln>
          </p:spPr>
          <p:txBody>
            <a:bodyPr/>
            <a:lstStyle/>
            <a:p>
              <a:endParaRPr/>
            </a:p>
          </p:txBody>
        </p:sp>
        <p:sp>
          <p:nvSpPr>
            <p:cNvPr id="128" name="pt128"/>
            <p:cNvSpPr/>
            <p:nvPr/>
          </p:nvSpPr>
          <p:spPr>
            <a:xfrm>
              <a:off x="4164682"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129" name="tx129"/>
            <p:cNvSpPr/>
            <p:nvPr/>
          </p:nvSpPr>
          <p:spPr>
            <a:xfrm>
              <a:off x="3015328" y="5798924"/>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a:t>
              </a:r>
            </a:p>
          </p:txBody>
        </p:sp>
        <p:sp>
          <p:nvSpPr>
            <p:cNvPr id="130" name="tx130"/>
            <p:cNvSpPr/>
            <p:nvPr/>
          </p:nvSpPr>
          <p:spPr>
            <a:xfrm>
              <a:off x="4375600" y="5798924"/>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 coverage</a:t>
              </a:r>
            </a:p>
          </p:txBody>
        </p:sp>
        <p:sp>
          <p:nvSpPr>
            <p:cNvPr id="131" name="rc131"/>
            <p:cNvSpPr/>
            <p:nvPr/>
          </p:nvSpPr>
          <p:spPr>
            <a:xfrm>
              <a:off x="5664595" y="5779301"/>
              <a:ext cx="201456" cy="201456"/>
            </a:xfrm>
            <a:prstGeom prst="rect">
              <a:avLst/>
            </a:prstGeom>
            <a:solidFill>
              <a:srgbClr val="1CABE2">
                <a:alpha val="100000"/>
              </a:srgbClr>
            </a:solidFill>
          </p:spPr>
          <p:txBody>
            <a:bodyPr/>
            <a:lstStyle/>
            <a:p>
              <a:endParaRPr/>
            </a:p>
          </p:txBody>
        </p:sp>
        <p:sp>
          <p:nvSpPr>
            <p:cNvPr id="132" name="tx132"/>
            <p:cNvSpPr/>
            <p:nvPr/>
          </p:nvSpPr>
          <p:spPr>
            <a:xfrm>
              <a:off x="5944640" y="5828392"/>
              <a:ext cx="92394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Measles cases</a:t>
              </a:r>
            </a:p>
          </p:txBody>
        </p:sp>
        <p:sp>
          <p:nvSpPr>
            <p:cNvPr id="133" name="tx133"/>
            <p:cNvSpPr/>
            <p:nvPr/>
          </p:nvSpPr>
          <p:spPr>
            <a:xfrm>
              <a:off x="1285908" y="1334104"/>
              <a:ext cx="7023050"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Burkina Faso, 2012-2025</a:t>
              </a:r>
            </a:p>
          </p:txBody>
        </p:sp>
        <p:sp>
          <p:nvSpPr>
            <p:cNvPr id="134" name="tx134"/>
            <p:cNvSpPr/>
            <p:nvPr/>
          </p:nvSpPr>
          <p:spPr>
            <a:xfrm>
              <a:off x="4306083" y="6111691"/>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5" name="tx135"/>
            <p:cNvSpPr/>
            <p:nvPr/>
          </p:nvSpPr>
          <p:spPr>
            <a:xfrm>
              <a:off x="3243981" y="6205925"/>
              <a:ext cx="5391710"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36" name="tx136"/>
            <p:cNvSpPr/>
            <p:nvPr/>
          </p:nvSpPr>
          <p:spPr>
            <a:xfrm>
              <a:off x="3271758" y="6345398"/>
              <a:ext cx="536393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37" name="tx137"/>
            <p:cNvSpPr/>
            <p:nvPr/>
          </p:nvSpPr>
          <p:spPr>
            <a:xfrm>
              <a:off x="2408346" y="6466154"/>
              <a:ext cx="62273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38" name="tx138"/>
            <p:cNvSpPr/>
            <p:nvPr/>
          </p:nvSpPr>
          <p:spPr>
            <a:xfrm>
              <a:off x="2323162" y="6586855"/>
              <a:ext cx="63125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on a recensé au total 600 cas confirmés de rougeole au Burkina Faso. La même année, le taux de couverture vaccinale pour la première dose de vaccin contre la rougeole (MCV1) était de 88 % et celui pour la deuxième dose (MCV2) de 65 %.
Le nombre de cas en 2025 était inférieur de 92 % à celui de 2024 (n = 7 290).
C'est en 2024 que le plus grand nombre de cas de rougeole a été signalé (n = 7 290). Cette année-là, la couverture vaccinale contre la rougeole (MCV1) était de 88 %.
Le Burkina Faso a signalé des ruptures de stock de vaccins contre la rougeole en 2006, 2010, 2011, 2024 et 2025.
Des activités ou campagnes de vaccination d’appoint à base de vaccins contenant le virus de la rougeole ont été menées en 2024.</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Burkina Faso a enregistré une baisse du nombre de cas de rougeole par rapport à 2024, tandis que la couverture vaccinale pour la première dose de vaccin contre la rougeole (MCV1) s'élevait à 88 % et celle pour la deuxième dose (MCV2) à 65 %.</a:t>
            </a:r>
          </a:p>
        </p:txBody>
      </p:sp>
      <p:grpSp>
        <p:nvGrpSpPr>
          <p:cNvPr id="141" name="Group 140"/>
          <p:cNvGrpSpPr/>
          <p:nvPr/>
        </p:nvGrpSpPr>
        <p:grpSpPr>
          <a:xfrm>
            <a:off x="292608" y="1097280"/>
            <a:ext cx="8595360" cy="28575"/>
            <a:chOff x="292608" y="1097280"/>
            <a:chExt cx="8595360" cy="28575"/>
          </a:xfrm>
        </p:grpSpPr>
        <p:sp>
          <p:nvSpPr>
            <p:cNvPr id="14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3"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marL="0" marR="0" algn="l">
              <a:lnSpc>
                <a:spcPct val="100000"/>
              </a:lnSpc>
              <a:spcBef>
                <a:spcPts val="0"/>
              </a:spcBef>
              <a:spcAft>
                <a:spcPts val="0"/>
              </a:spcAft>
              <a:buNone/>
            </a:pPr>
            <a:r>
              <a:rPr sz="1270" b="1" i="0" u="none" cap="none">
                <a:solidFill>
                  <a:srgbClr val="FFFFFF">
                    <a:alpha val="100000"/>
                  </a:srgbClr>
                </a:solidFill>
                <a:latin typeface="Aptos (Body)"/>
                <a:cs typeface="Aptos (Body)"/>
                <a:sym typeface="Aptos (Body)"/>
              </a:rPr>
              <a:t>Couverture vaccinale
</a:t>
            </a:r>
            <a:r>
              <a:rPr sz="1270" b="0" i="0" u="none" cap="none">
                <a:solidFill>
                  <a:srgbClr val="FFFFFF">
                    <a:alpha val="100000"/>
                  </a:srgbClr>
                </a:solidFill>
                <a:latin typeface="Aptos (Body)"/>
                <a:cs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sz="1270" b="1" i="0" u="none" cap="none">
                <a:solidFill>
                  <a:srgbClr val="FFFFFF">
                    <a:alpha val="100000"/>
                  </a:srgbClr>
                </a:solidFill>
                <a:latin typeface="Aptos (Body)"/>
                <a:cs typeface="Aptos (Body)"/>
                <a:sym typeface="Aptos (Body)"/>
              </a:rPr>
              <a:t>Non vacciné
</a:t>
            </a:r>
            <a:r>
              <a:rPr sz="1270" b="0" i="0" u="none" cap="none">
                <a:solidFill>
                  <a:srgbClr val="FFFFFF">
                    <a:alpha val="100000"/>
                  </a:srgbClr>
                </a:solidFill>
                <a:latin typeface="Aptos (Body)"/>
                <a:cs typeface="Aptos (Body)"/>
                <a:sym typeface="Aptos (Body)"/>
              </a:rPr>
              <a:t>Un nourrisson qui n'a pas reçu la première dose d'une série de vaccins. Le terme « zéro dose » est utilisé pour décrire les enfants qui n'ont pas reçu la première dose du DTC1.
</a:t>
            </a:r>
            <a:r>
              <a:rPr sz="1270" b="1" i="0" u="none" cap="none">
                <a:solidFill>
                  <a:srgbClr val="FFFFFF">
                    <a:alpha val="100000"/>
                  </a:srgbClr>
                </a:solidFill>
                <a:latin typeface="Aptos (Body)"/>
                <a:cs typeface="Aptos (Body)"/>
                <a:sym typeface="Aptos (Body)"/>
              </a:rPr>
              <a:t>Sous-vacciné
</a:t>
            </a:r>
            <a:r>
              <a:rPr sz="1270" b="0" i="0" u="none" cap="none">
                <a:solidFill>
                  <a:srgbClr val="FFFFFF">
                    <a:alpha val="100000"/>
                  </a:srgbClr>
                </a:solidFill>
                <a:latin typeface="Aptos (Body)"/>
                <a:cs typeface="Aptos (Body)"/>
                <a:sym typeface="Aptos (Body)"/>
              </a:rPr>
              <a:t>Nourrisson qui a reçu certaines des doses de vaccin recommandées dans le calendrier national, mais pas toutes. 
</a:t>
            </a:r>
            <a:r>
              <a:rPr sz="1270" b="1" i="0" u="none" cap="none">
                <a:solidFill>
                  <a:srgbClr val="FFFFFF">
                    <a:alpha val="100000"/>
                  </a:srgbClr>
                </a:solidFill>
                <a:latin typeface="Aptos (Body)"/>
                <a:cs typeface="Aptos (Body)"/>
                <a:sym typeface="Aptos (Body)"/>
              </a:rPr>
              <a:t>Doses de vaccin
</a:t>
            </a:r>
            <a:r>
              <a:rPr sz="1270" b="0" i="0" u="none" cap="none">
                <a:solidFill>
                  <a:srgbClr val="FFFFFF">
                    <a:alpha val="100000"/>
                  </a:srgbClr>
                </a:solidFill>
                <a:latin typeface="Aptos (Body)"/>
                <a:cs typeface="Aptos (Body)"/>
                <a:sym typeface="Aptos (Body)"/>
              </a:rPr>
              <a:t>•  Bacille de Calmette-Guérin (BCG) : vaccin contre la tuberculose
•  Hépatite B : dose de naissance, administrée dans les 24 heures suivant la naissance (HepBB)
•  Vaccin contre la diphtérie, le tétanos et la coqueluche, première dose (DTP1) et troisième dose (DTP3)
•  Vaccin contre l'hépatite B, troisième dose (HepB3)
•  Vaccin contre l'haemophilus influenzae de type b, troisième dose (Hib3)
•  Vaccin antipoliomyélitique inactivé, première dose (IPV1) et dernière dose (IPVC) 
•  Vaccin contenant de la rougeole, première dose (MCV1) et deuxième dose (MCV2)
•  Vaccin antirotavirus, dernière dose (RotaC)
•  Vaccin antipneumococcique, dernière dose (PCVC)
•  Vaccin contre la fièvre jaune (YFV) 
•  Vaccin méningococcique A (MengA) 
•  Vaccin contre le papillomavirus humain, première dose (HPV1) et dernière dose (HPVc) : vaccin destiné à protéger contre certains types de papillomavirus humains pouvant entraîner un cancer ou des verrues génitales.
</a:t>
            </a:r>
            <a:r>
              <a:rPr sz="1270" b="1" i="0" u="none" cap="none">
                <a:solidFill>
                  <a:srgbClr val="FFFFFF">
                    <a:alpha val="100000"/>
                  </a:srgbClr>
                </a:solidFill>
                <a:latin typeface="Aptos (Body)"/>
                <a:cs typeface="Aptos (Body)"/>
                <a:sym typeface="Aptos (Body)"/>
              </a:rPr>
              <a:t>L'Agenda 2030 pour la vaccination (IA2030)
</a:t>
            </a:r>
            <a:r>
              <a:rPr sz="1270" b="0" i="0" u="none" cap="none">
                <a:solidFill>
                  <a:srgbClr val="FFFFFF">
                    <a:alpha val="100000"/>
                  </a:srgbClr>
                </a:solidFill>
                <a:latin typeface="Aptos (Body)"/>
                <a:cs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67459" y="4464341"/>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7459" y="3305015"/>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7459" y="2145689"/>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7459" y="504400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767459" y="3884678"/>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67459" y="2725352"/>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43464"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647484"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351504"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05552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618741"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322761"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46356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43464" y="2319587"/>
              <a:ext cx="3520101" cy="2724416"/>
            </a:xfrm>
            <a:custGeom>
              <a:avLst/>
              <a:gdLst/>
              <a:ahLst/>
              <a:cxnLst/>
              <a:rect l="0" t="0" r="0" b="0"/>
              <a:pathLst>
                <a:path w="3520101" h="2724416">
                  <a:moveTo>
                    <a:pt x="0" y="0"/>
                  </a:moveTo>
                  <a:lnTo>
                    <a:pt x="140804" y="1043393"/>
                  </a:lnTo>
                  <a:lnTo>
                    <a:pt x="281608" y="1449157"/>
                  </a:lnTo>
                  <a:lnTo>
                    <a:pt x="422412" y="2028820"/>
                  </a:lnTo>
                  <a:lnTo>
                    <a:pt x="563216" y="2028820"/>
                  </a:lnTo>
                  <a:lnTo>
                    <a:pt x="704020" y="2144753"/>
                  </a:lnTo>
                  <a:lnTo>
                    <a:pt x="844824" y="2434584"/>
                  </a:lnTo>
                  <a:lnTo>
                    <a:pt x="985628" y="2550517"/>
                  </a:lnTo>
                  <a:lnTo>
                    <a:pt x="1126432" y="2724416"/>
                  </a:lnTo>
                  <a:lnTo>
                    <a:pt x="1267236" y="2666449"/>
                  </a:lnTo>
                  <a:lnTo>
                    <a:pt x="1408040" y="2608483"/>
                  </a:lnTo>
                  <a:lnTo>
                    <a:pt x="1548844" y="2608483"/>
                  </a:lnTo>
                  <a:lnTo>
                    <a:pt x="1689648" y="2492550"/>
                  </a:lnTo>
                  <a:lnTo>
                    <a:pt x="1830452" y="2376618"/>
                  </a:lnTo>
                  <a:lnTo>
                    <a:pt x="1971256" y="2492550"/>
                  </a:lnTo>
                  <a:lnTo>
                    <a:pt x="2112061" y="2492550"/>
                  </a:lnTo>
                  <a:lnTo>
                    <a:pt x="2252865" y="2492550"/>
                  </a:lnTo>
                  <a:lnTo>
                    <a:pt x="2393669" y="2492550"/>
                  </a:lnTo>
                  <a:lnTo>
                    <a:pt x="2534473" y="2492550"/>
                  </a:lnTo>
                  <a:lnTo>
                    <a:pt x="2675277" y="2492550"/>
                  </a:lnTo>
                  <a:lnTo>
                    <a:pt x="2816081" y="2492550"/>
                  </a:lnTo>
                  <a:lnTo>
                    <a:pt x="2956885" y="2492550"/>
                  </a:lnTo>
                  <a:lnTo>
                    <a:pt x="3097689" y="2492550"/>
                  </a:lnTo>
                  <a:lnTo>
                    <a:pt x="3238493" y="2492550"/>
                  </a:lnTo>
                  <a:lnTo>
                    <a:pt x="3379297" y="2492550"/>
                  </a:lnTo>
                  <a:lnTo>
                    <a:pt x="3520101" y="2492550"/>
                  </a:lnTo>
                </a:path>
              </a:pathLst>
            </a:custGeom>
            <a:ln w="27101" cap="flat">
              <a:solidFill>
                <a:srgbClr val="0058AB">
                  <a:alpha val="80000"/>
                </a:srgbClr>
              </a:solidFill>
              <a:prstDash val="solid"/>
              <a:round/>
            </a:ln>
          </p:spPr>
          <p:txBody>
            <a:bodyPr/>
            <a:lstStyle/>
            <a:p>
              <a:endParaRPr/>
            </a:p>
          </p:txBody>
        </p:sp>
        <p:sp>
          <p:nvSpPr>
            <p:cNvPr id="19" name="pl19"/>
            <p:cNvSpPr/>
            <p:nvPr/>
          </p:nvSpPr>
          <p:spPr>
            <a:xfrm>
              <a:off x="943464" y="4290442"/>
              <a:ext cx="3520101" cy="521696"/>
            </a:xfrm>
            <a:custGeom>
              <a:avLst/>
              <a:gdLst/>
              <a:ahLst/>
              <a:cxnLst/>
              <a:rect l="0" t="0" r="0" b="0"/>
              <a:pathLst>
                <a:path w="3520101" h="521696">
                  <a:moveTo>
                    <a:pt x="0" y="0"/>
                  </a:moveTo>
                  <a:lnTo>
                    <a:pt x="140804" y="57966"/>
                  </a:lnTo>
                  <a:lnTo>
                    <a:pt x="281608" y="0"/>
                  </a:lnTo>
                  <a:lnTo>
                    <a:pt x="422412" y="115932"/>
                  </a:lnTo>
                  <a:lnTo>
                    <a:pt x="563216" y="173898"/>
                  </a:lnTo>
                  <a:lnTo>
                    <a:pt x="704020" y="115932"/>
                  </a:lnTo>
                  <a:lnTo>
                    <a:pt x="844824" y="173898"/>
                  </a:lnTo>
                  <a:lnTo>
                    <a:pt x="985628" y="173898"/>
                  </a:lnTo>
                  <a:lnTo>
                    <a:pt x="1126432" y="289831"/>
                  </a:lnTo>
                  <a:lnTo>
                    <a:pt x="1267236" y="347797"/>
                  </a:lnTo>
                  <a:lnTo>
                    <a:pt x="1408040" y="405764"/>
                  </a:lnTo>
                  <a:lnTo>
                    <a:pt x="1548844" y="405764"/>
                  </a:lnTo>
                  <a:lnTo>
                    <a:pt x="1689648" y="405764"/>
                  </a:lnTo>
                  <a:lnTo>
                    <a:pt x="1830452" y="405764"/>
                  </a:lnTo>
                  <a:lnTo>
                    <a:pt x="1971256" y="463730"/>
                  </a:lnTo>
                  <a:lnTo>
                    <a:pt x="2112061" y="463730"/>
                  </a:lnTo>
                  <a:lnTo>
                    <a:pt x="2252865" y="463730"/>
                  </a:lnTo>
                  <a:lnTo>
                    <a:pt x="2393669" y="463730"/>
                  </a:lnTo>
                  <a:lnTo>
                    <a:pt x="2534473" y="521696"/>
                  </a:lnTo>
                  <a:lnTo>
                    <a:pt x="2675277" y="521696"/>
                  </a:lnTo>
                  <a:lnTo>
                    <a:pt x="2816081" y="463730"/>
                  </a:lnTo>
                  <a:lnTo>
                    <a:pt x="2956885" y="405764"/>
                  </a:lnTo>
                  <a:lnTo>
                    <a:pt x="3097689" y="405764"/>
                  </a:lnTo>
                  <a:lnTo>
                    <a:pt x="3238493" y="405764"/>
                  </a:lnTo>
                  <a:lnTo>
                    <a:pt x="3379297" y="463730"/>
                  </a:lnTo>
                  <a:lnTo>
                    <a:pt x="3520101" y="463730"/>
                  </a:lnTo>
                </a:path>
              </a:pathLst>
            </a:custGeom>
            <a:ln w="27101" cap="flat">
              <a:solidFill>
                <a:srgbClr val="1CABE2">
                  <a:alpha val="80000"/>
                </a:srgbClr>
              </a:solidFill>
              <a:prstDash val="solid"/>
              <a:round/>
            </a:ln>
          </p:spPr>
          <p:txBody>
            <a:bodyPr/>
            <a:lstStyle/>
            <a:p>
              <a:endParaRPr/>
            </a:p>
          </p:txBody>
        </p:sp>
        <p:sp>
          <p:nvSpPr>
            <p:cNvPr id="20" name="pl20"/>
            <p:cNvSpPr/>
            <p:nvPr/>
          </p:nvSpPr>
          <p:spPr>
            <a:xfrm>
              <a:off x="943464" y="3362981"/>
              <a:ext cx="3520101" cy="1101359"/>
            </a:xfrm>
            <a:custGeom>
              <a:avLst/>
              <a:gdLst/>
              <a:ahLst/>
              <a:cxnLst/>
              <a:rect l="0" t="0" r="0" b="0"/>
              <a:pathLst>
                <a:path w="3520101" h="1101359">
                  <a:moveTo>
                    <a:pt x="0" y="57966"/>
                  </a:moveTo>
                  <a:lnTo>
                    <a:pt x="140804" y="0"/>
                  </a:lnTo>
                  <a:lnTo>
                    <a:pt x="281608" y="173898"/>
                  </a:lnTo>
                  <a:lnTo>
                    <a:pt x="422412" y="347797"/>
                  </a:lnTo>
                  <a:lnTo>
                    <a:pt x="563216" y="521696"/>
                  </a:lnTo>
                  <a:lnTo>
                    <a:pt x="704020" y="753561"/>
                  </a:lnTo>
                  <a:lnTo>
                    <a:pt x="844824" y="811528"/>
                  </a:lnTo>
                  <a:lnTo>
                    <a:pt x="985628" y="869494"/>
                  </a:lnTo>
                  <a:lnTo>
                    <a:pt x="1126432" y="927460"/>
                  </a:lnTo>
                  <a:lnTo>
                    <a:pt x="1267236" y="985427"/>
                  </a:lnTo>
                  <a:lnTo>
                    <a:pt x="1408040" y="1101359"/>
                  </a:lnTo>
                  <a:lnTo>
                    <a:pt x="1548844" y="985427"/>
                  </a:lnTo>
                  <a:lnTo>
                    <a:pt x="1689648" y="985427"/>
                  </a:lnTo>
                  <a:lnTo>
                    <a:pt x="1830452" y="1043393"/>
                  </a:lnTo>
                  <a:lnTo>
                    <a:pt x="1971256" y="1043393"/>
                  </a:lnTo>
                  <a:lnTo>
                    <a:pt x="2112061" y="927460"/>
                  </a:lnTo>
                  <a:lnTo>
                    <a:pt x="2252865" y="985427"/>
                  </a:lnTo>
                  <a:lnTo>
                    <a:pt x="2393669" y="985427"/>
                  </a:lnTo>
                  <a:lnTo>
                    <a:pt x="2534473" y="1043393"/>
                  </a:lnTo>
                  <a:lnTo>
                    <a:pt x="2675277" y="1101359"/>
                  </a:lnTo>
                  <a:lnTo>
                    <a:pt x="2816081" y="985427"/>
                  </a:lnTo>
                  <a:lnTo>
                    <a:pt x="2956885" y="927460"/>
                  </a:lnTo>
                  <a:lnTo>
                    <a:pt x="3097689" y="927460"/>
                  </a:lnTo>
                  <a:lnTo>
                    <a:pt x="3238493" y="927460"/>
                  </a:lnTo>
                  <a:lnTo>
                    <a:pt x="3379297" y="985427"/>
                  </a:lnTo>
                  <a:lnTo>
                    <a:pt x="3520101" y="985427"/>
                  </a:lnTo>
                </a:path>
              </a:pathLst>
            </a:custGeom>
            <a:ln w="27101" cap="flat">
              <a:solidFill>
                <a:srgbClr val="00833D">
                  <a:alpha val="80000"/>
                </a:srgbClr>
              </a:solidFill>
              <a:prstDash val="solid"/>
              <a:round/>
            </a:ln>
          </p:spPr>
          <p:txBody>
            <a:bodyPr/>
            <a:lstStyle/>
            <a:p>
              <a:endParaRPr/>
            </a:p>
          </p:txBody>
        </p:sp>
        <p:sp>
          <p:nvSpPr>
            <p:cNvPr id="21" name="pl21"/>
            <p:cNvSpPr/>
            <p:nvPr/>
          </p:nvSpPr>
          <p:spPr>
            <a:xfrm>
              <a:off x="943464" y="2319587"/>
              <a:ext cx="3520101" cy="2724416"/>
            </a:xfrm>
            <a:custGeom>
              <a:avLst/>
              <a:gdLst/>
              <a:ahLst/>
              <a:cxnLst/>
              <a:rect l="0" t="0" r="0" b="0"/>
              <a:pathLst>
                <a:path w="3520101" h="2724416">
                  <a:moveTo>
                    <a:pt x="0" y="0"/>
                  </a:moveTo>
                  <a:lnTo>
                    <a:pt x="140804" y="1043393"/>
                  </a:lnTo>
                  <a:lnTo>
                    <a:pt x="281608" y="1449157"/>
                  </a:lnTo>
                  <a:lnTo>
                    <a:pt x="422412" y="2028820"/>
                  </a:lnTo>
                  <a:lnTo>
                    <a:pt x="563216" y="2028820"/>
                  </a:lnTo>
                  <a:lnTo>
                    <a:pt x="704020" y="2144753"/>
                  </a:lnTo>
                  <a:lnTo>
                    <a:pt x="844824" y="2434584"/>
                  </a:lnTo>
                  <a:lnTo>
                    <a:pt x="985628" y="2550517"/>
                  </a:lnTo>
                  <a:lnTo>
                    <a:pt x="1126432" y="2724416"/>
                  </a:lnTo>
                  <a:lnTo>
                    <a:pt x="1267236" y="2666449"/>
                  </a:lnTo>
                  <a:lnTo>
                    <a:pt x="1408040" y="2608483"/>
                  </a:lnTo>
                  <a:lnTo>
                    <a:pt x="1548844" y="2608483"/>
                  </a:lnTo>
                  <a:lnTo>
                    <a:pt x="1689648" y="2492550"/>
                  </a:lnTo>
                  <a:lnTo>
                    <a:pt x="1830452" y="2376618"/>
                  </a:lnTo>
                  <a:lnTo>
                    <a:pt x="1971256" y="2492550"/>
                  </a:lnTo>
                  <a:lnTo>
                    <a:pt x="2112061" y="2492550"/>
                  </a:lnTo>
                  <a:lnTo>
                    <a:pt x="2252865" y="2492550"/>
                  </a:lnTo>
                  <a:lnTo>
                    <a:pt x="2393669" y="2492550"/>
                  </a:lnTo>
                  <a:lnTo>
                    <a:pt x="2534473" y="2492550"/>
                  </a:lnTo>
                  <a:lnTo>
                    <a:pt x="2675277" y="2492550"/>
                  </a:lnTo>
                  <a:lnTo>
                    <a:pt x="2816081" y="2492550"/>
                  </a:lnTo>
                  <a:lnTo>
                    <a:pt x="2956885" y="2492550"/>
                  </a:lnTo>
                  <a:lnTo>
                    <a:pt x="3097689" y="2492550"/>
                  </a:lnTo>
                  <a:lnTo>
                    <a:pt x="3238493" y="2492550"/>
                  </a:lnTo>
                  <a:lnTo>
                    <a:pt x="3379297" y="2492550"/>
                  </a:lnTo>
                  <a:lnTo>
                    <a:pt x="3520101" y="2492550"/>
                  </a:lnTo>
                </a:path>
              </a:pathLst>
            </a:custGeom>
            <a:ln w="43362" cap="flat">
              <a:solidFill>
                <a:srgbClr val="000000">
                  <a:alpha val="100000"/>
                </a:srgbClr>
              </a:solidFill>
              <a:prstDash val="solid"/>
              <a:round/>
            </a:ln>
          </p:spPr>
          <p:txBody>
            <a:bodyPr/>
            <a:lstStyle/>
            <a:p>
              <a:endParaRPr/>
            </a:p>
          </p:txBody>
        </p:sp>
        <p:sp>
          <p:nvSpPr>
            <p:cNvPr id="22" name="pl22"/>
            <p:cNvSpPr/>
            <p:nvPr/>
          </p:nvSpPr>
          <p:spPr>
            <a:xfrm>
              <a:off x="943464" y="2319587"/>
              <a:ext cx="3520101" cy="2724416"/>
            </a:xfrm>
            <a:custGeom>
              <a:avLst/>
              <a:gdLst/>
              <a:ahLst/>
              <a:cxnLst/>
              <a:rect l="0" t="0" r="0" b="0"/>
              <a:pathLst>
                <a:path w="3520101" h="2724416">
                  <a:moveTo>
                    <a:pt x="0" y="0"/>
                  </a:moveTo>
                  <a:lnTo>
                    <a:pt x="140804" y="1043393"/>
                  </a:lnTo>
                  <a:lnTo>
                    <a:pt x="281608" y="1449157"/>
                  </a:lnTo>
                  <a:lnTo>
                    <a:pt x="422412" y="2028820"/>
                  </a:lnTo>
                  <a:lnTo>
                    <a:pt x="563216" y="2028820"/>
                  </a:lnTo>
                  <a:lnTo>
                    <a:pt x="704020" y="2144753"/>
                  </a:lnTo>
                  <a:lnTo>
                    <a:pt x="844824" y="2434584"/>
                  </a:lnTo>
                  <a:lnTo>
                    <a:pt x="985628" y="2550517"/>
                  </a:lnTo>
                  <a:lnTo>
                    <a:pt x="1126432" y="2724416"/>
                  </a:lnTo>
                  <a:lnTo>
                    <a:pt x="1267236" y="2666449"/>
                  </a:lnTo>
                  <a:lnTo>
                    <a:pt x="1408040" y="2608483"/>
                  </a:lnTo>
                  <a:lnTo>
                    <a:pt x="1548844" y="2608483"/>
                  </a:lnTo>
                  <a:lnTo>
                    <a:pt x="1689648" y="2492550"/>
                  </a:lnTo>
                  <a:lnTo>
                    <a:pt x="1830452" y="2376618"/>
                  </a:lnTo>
                  <a:lnTo>
                    <a:pt x="1971256" y="2492550"/>
                  </a:lnTo>
                  <a:lnTo>
                    <a:pt x="2112061" y="2492550"/>
                  </a:lnTo>
                  <a:lnTo>
                    <a:pt x="2252865" y="2492550"/>
                  </a:lnTo>
                  <a:lnTo>
                    <a:pt x="2393669" y="2492550"/>
                  </a:lnTo>
                  <a:lnTo>
                    <a:pt x="2534473" y="2492550"/>
                  </a:lnTo>
                  <a:lnTo>
                    <a:pt x="2675277" y="2492550"/>
                  </a:lnTo>
                  <a:lnTo>
                    <a:pt x="2816081" y="2492550"/>
                  </a:lnTo>
                  <a:lnTo>
                    <a:pt x="2956885" y="2492550"/>
                  </a:lnTo>
                  <a:lnTo>
                    <a:pt x="3097689" y="2492550"/>
                  </a:lnTo>
                  <a:lnTo>
                    <a:pt x="3238493" y="2492550"/>
                  </a:lnTo>
                  <a:lnTo>
                    <a:pt x="3379297" y="2492550"/>
                  </a:lnTo>
                  <a:lnTo>
                    <a:pt x="3520101" y="2492550"/>
                  </a:lnTo>
                </a:path>
              </a:pathLst>
            </a:custGeom>
            <a:ln w="27101" cap="flat">
              <a:solidFill>
                <a:srgbClr val="0058AB">
                  <a:alpha val="100000"/>
                </a:srgbClr>
              </a:solidFill>
              <a:prstDash val="solid"/>
              <a:round/>
            </a:ln>
          </p:spPr>
          <p:txBody>
            <a:bodyPr/>
            <a:lstStyle/>
            <a:p>
              <a:endParaRPr/>
            </a:p>
          </p:txBody>
        </p:sp>
        <p:sp>
          <p:nvSpPr>
            <p:cNvPr id="23" name="pl23"/>
            <p:cNvSpPr/>
            <p:nvPr/>
          </p:nvSpPr>
          <p:spPr>
            <a:xfrm>
              <a:off x="767459" y="5044003"/>
              <a:ext cx="3872111" cy="0"/>
            </a:xfrm>
            <a:custGeom>
              <a:avLst/>
              <a:gdLst/>
              <a:ahLst/>
              <a:cxnLst/>
              <a:rect l="0" t="0" r="0" b="0"/>
              <a:pathLst>
                <a:path w="3872111">
                  <a:moveTo>
                    <a:pt x="0" y="0"/>
                  </a:moveTo>
                  <a:lnTo>
                    <a:pt x="3872111" y="0"/>
                  </a:lnTo>
                  <a:lnTo>
                    <a:pt x="3872111" y="0"/>
                  </a:lnTo>
                </a:path>
              </a:pathLst>
            </a:custGeom>
            <a:ln w="13550" cap="flat">
              <a:solidFill>
                <a:srgbClr val="BEBEBE">
                  <a:alpha val="100000"/>
                </a:srgbClr>
              </a:solidFill>
              <a:prstDash val="dash"/>
              <a:round/>
            </a:ln>
          </p:spPr>
          <p:txBody>
            <a:bodyPr/>
            <a:lstStyle/>
            <a:p>
              <a:endParaRPr/>
            </a:p>
          </p:txBody>
        </p:sp>
        <p:sp>
          <p:nvSpPr>
            <p:cNvPr id="24" name="pl24"/>
            <p:cNvSpPr/>
            <p:nvPr/>
          </p:nvSpPr>
          <p:spPr>
            <a:xfrm>
              <a:off x="943464" y="2145689"/>
              <a:ext cx="0" cy="173898"/>
            </a:xfrm>
            <a:custGeom>
              <a:avLst/>
              <a:gdLst/>
              <a:ahLst/>
              <a:cxnLst/>
              <a:rect l="0" t="0" r="0" b="0"/>
              <a:pathLst>
                <a:path h="173898">
                  <a:moveTo>
                    <a:pt x="0" y="173898"/>
                  </a:moveTo>
                  <a:lnTo>
                    <a:pt x="0" y="0"/>
                  </a:lnTo>
                </a:path>
              </a:pathLst>
            </a:custGeom>
            <a:ln w="13550" cap="flat">
              <a:solidFill>
                <a:srgbClr val="0058AB">
                  <a:alpha val="100000"/>
                </a:srgbClr>
              </a:solidFill>
              <a:prstDash val="dot"/>
              <a:round/>
            </a:ln>
          </p:spPr>
          <p:txBody>
            <a:bodyPr/>
            <a:lstStyle/>
            <a:p>
              <a:endParaRPr/>
            </a:p>
          </p:txBody>
        </p:sp>
        <p:sp>
          <p:nvSpPr>
            <p:cNvPr id="25" name="pl25"/>
            <p:cNvSpPr/>
            <p:nvPr/>
          </p:nvSpPr>
          <p:spPr>
            <a:xfrm>
              <a:off x="1647484" y="4290442"/>
              <a:ext cx="0" cy="173898"/>
            </a:xfrm>
            <a:custGeom>
              <a:avLst/>
              <a:gdLst/>
              <a:ahLst/>
              <a:cxnLst/>
              <a:rect l="0" t="0" r="0" b="0"/>
              <a:pathLst>
                <a:path h="173898">
                  <a:moveTo>
                    <a:pt x="0" y="173898"/>
                  </a:moveTo>
                  <a:lnTo>
                    <a:pt x="0" y="0"/>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2351504" y="4754172"/>
              <a:ext cx="0" cy="173898"/>
            </a:xfrm>
            <a:custGeom>
              <a:avLst/>
              <a:gdLst/>
              <a:ahLst/>
              <a:cxnLst/>
              <a:rect l="0" t="0" r="0" b="0"/>
              <a:pathLst>
                <a:path h="173898">
                  <a:moveTo>
                    <a:pt x="0" y="173898"/>
                  </a:moveTo>
                  <a:lnTo>
                    <a:pt x="0" y="0"/>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3055525" y="4638239"/>
              <a:ext cx="0" cy="173898"/>
            </a:xfrm>
            <a:custGeom>
              <a:avLst/>
              <a:gdLst/>
              <a:ahLst/>
              <a:cxnLst/>
              <a:rect l="0" t="0" r="0" b="0"/>
              <a:pathLst>
                <a:path h="173898">
                  <a:moveTo>
                    <a:pt x="0" y="173898"/>
                  </a:moveTo>
                  <a:lnTo>
                    <a:pt x="0" y="0"/>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618741" y="4638239"/>
              <a:ext cx="0" cy="173898"/>
            </a:xfrm>
            <a:custGeom>
              <a:avLst/>
              <a:gdLst/>
              <a:ahLst/>
              <a:cxnLst/>
              <a:rect l="0" t="0" r="0" b="0"/>
              <a:pathLst>
                <a:path h="173898">
                  <a:moveTo>
                    <a:pt x="0" y="173898"/>
                  </a:moveTo>
                  <a:lnTo>
                    <a:pt x="0" y="0"/>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4322761" y="4638239"/>
              <a:ext cx="0" cy="173898"/>
            </a:xfrm>
            <a:custGeom>
              <a:avLst/>
              <a:gdLst/>
              <a:ahLst/>
              <a:cxnLst/>
              <a:rect l="0" t="0" r="0" b="0"/>
              <a:pathLst>
                <a:path h="173898">
                  <a:moveTo>
                    <a:pt x="0" y="173898"/>
                  </a:moveTo>
                  <a:lnTo>
                    <a:pt x="0" y="0"/>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463565" y="4638239"/>
              <a:ext cx="0" cy="173898"/>
            </a:xfrm>
            <a:custGeom>
              <a:avLst/>
              <a:gdLst/>
              <a:ahLst/>
              <a:cxnLst/>
              <a:rect l="0" t="0" r="0" b="0"/>
              <a:pathLst>
                <a:path h="173898">
                  <a:moveTo>
                    <a:pt x="0" y="173898"/>
                  </a:moveTo>
                  <a:lnTo>
                    <a:pt x="0" y="0"/>
                  </a:lnTo>
                </a:path>
              </a:pathLst>
            </a:custGeom>
            <a:ln w="13550" cap="flat">
              <a:solidFill>
                <a:srgbClr val="0058AB">
                  <a:alpha val="100000"/>
                </a:srgbClr>
              </a:solidFill>
              <a:prstDash val="dot"/>
              <a:round/>
            </a:ln>
          </p:spPr>
          <p:txBody>
            <a:bodyPr/>
            <a:lstStyle/>
            <a:p>
              <a:endParaRPr/>
            </a:p>
          </p:txBody>
        </p:sp>
        <p:sp>
          <p:nvSpPr>
            <p:cNvPr id="31" name="pg31"/>
            <p:cNvSpPr/>
            <p:nvPr/>
          </p:nvSpPr>
          <p:spPr>
            <a:xfrm>
              <a:off x="856840" y="207912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 name="tx32"/>
            <p:cNvSpPr/>
            <p:nvPr/>
          </p:nvSpPr>
          <p:spPr>
            <a:xfrm>
              <a:off x="887193" y="2109476"/>
              <a:ext cx="11254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47</a:t>
              </a:r>
            </a:p>
          </p:txBody>
        </p:sp>
        <p:sp>
          <p:nvSpPr>
            <p:cNvPr id="33" name="pg33"/>
            <p:cNvSpPr/>
            <p:nvPr/>
          </p:nvSpPr>
          <p:spPr>
            <a:xfrm>
              <a:off x="1560860" y="422387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 name="tx34"/>
            <p:cNvSpPr/>
            <p:nvPr/>
          </p:nvSpPr>
          <p:spPr>
            <a:xfrm>
              <a:off x="1591214" y="4252697"/>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35" name="pg35"/>
            <p:cNvSpPr/>
            <p:nvPr/>
          </p:nvSpPr>
          <p:spPr>
            <a:xfrm>
              <a:off x="2293016" y="468760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 name="tx36"/>
            <p:cNvSpPr/>
            <p:nvPr/>
          </p:nvSpPr>
          <p:spPr>
            <a:xfrm>
              <a:off x="2323369" y="4717663"/>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997036" y="4571673"/>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3027389" y="4602027"/>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39" name="pg39"/>
            <p:cNvSpPr/>
            <p:nvPr/>
          </p:nvSpPr>
          <p:spPr>
            <a:xfrm>
              <a:off x="3560252" y="4571673"/>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3590606" y="4602027"/>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4264273" y="4571673"/>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 name="tx42"/>
            <p:cNvSpPr/>
            <p:nvPr/>
          </p:nvSpPr>
          <p:spPr>
            <a:xfrm>
              <a:off x="4294626" y="4602027"/>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4405077" y="4571673"/>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4" name="tx44"/>
            <p:cNvSpPr/>
            <p:nvPr/>
          </p:nvSpPr>
          <p:spPr>
            <a:xfrm>
              <a:off x="4435430" y="4602027"/>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45" name="tx45"/>
            <p:cNvSpPr/>
            <p:nvPr/>
          </p:nvSpPr>
          <p:spPr>
            <a:xfrm>
              <a:off x="4523855" y="471510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30929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12</a:t>
              </a:r>
            </a:p>
          </p:txBody>
        </p:sp>
        <p:sp>
          <p:nvSpPr>
            <p:cNvPr id="47" name="tx47"/>
            <p:cNvSpPr/>
            <p:nvPr/>
          </p:nvSpPr>
          <p:spPr>
            <a:xfrm>
              <a:off x="641260" y="5001364"/>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84203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68271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50" name="tx50"/>
            <p:cNvSpPr/>
            <p:nvPr/>
          </p:nvSpPr>
          <p:spPr>
            <a:xfrm rot="-5400000">
              <a:off x="787017"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178896" y="3529293"/>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58" name="pl58"/>
            <p:cNvSpPr/>
            <p:nvPr/>
          </p:nvSpPr>
          <p:spPr>
            <a:xfrm>
              <a:off x="1395461" y="6172543"/>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59" name="pl59"/>
            <p:cNvSpPr/>
            <p:nvPr/>
          </p:nvSpPr>
          <p:spPr>
            <a:xfrm>
              <a:off x="1395461" y="61725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0" name="pl60"/>
            <p:cNvSpPr/>
            <p:nvPr/>
          </p:nvSpPr>
          <p:spPr>
            <a:xfrm>
              <a:off x="2577152" y="6172543"/>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61" name="pl61"/>
            <p:cNvSpPr/>
            <p:nvPr/>
          </p:nvSpPr>
          <p:spPr>
            <a:xfrm>
              <a:off x="3339606" y="6172543"/>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62" name="tx62"/>
            <p:cNvSpPr/>
            <p:nvPr/>
          </p:nvSpPr>
          <p:spPr>
            <a:xfrm>
              <a:off x="1662560" y="6120905"/>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Burkina Faso</a:t>
              </a:r>
            </a:p>
          </p:txBody>
        </p:sp>
        <p:sp>
          <p:nvSpPr>
            <p:cNvPr id="63" name="tx63"/>
            <p:cNvSpPr/>
            <p:nvPr/>
          </p:nvSpPr>
          <p:spPr>
            <a:xfrm>
              <a:off x="2844251"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606706" y="611913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99657" y="1658699"/>
              <a:ext cx="1007715" cy="11288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DTC3</a:t>
              </a:r>
            </a:p>
          </p:txBody>
        </p:sp>
        <p:sp>
          <p:nvSpPr>
            <p:cNvPr id="66" name="pl66"/>
            <p:cNvSpPr/>
            <p:nvPr/>
          </p:nvSpPr>
          <p:spPr>
            <a:xfrm>
              <a:off x="5132709" y="4464341"/>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132709" y="3305015"/>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132709" y="2145689"/>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132709" y="504400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132709" y="3884678"/>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132709" y="2725352"/>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30871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01273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671675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7420776"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983992"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688012"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828816"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308715" y="2493486"/>
              <a:ext cx="3520101" cy="2666449"/>
            </a:xfrm>
            <a:custGeom>
              <a:avLst/>
              <a:gdLst/>
              <a:ahLst/>
              <a:cxnLst/>
              <a:rect l="0" t="0" r="0" b="0"/>
              <a:pathLst>
                <a:path w="3520101" h="2666449">
                  <a:moveTo>
                    <a:pt x="0" y="0"/>
                  </a:moveTo>
                  <a:lnTo>
                    <a:pt x="140804" y="927460"/>
                  </a:lnTo>
                  <a:lnTo>
                    <a:pt x="281608" y="927460"/>
                  </a:lnTo>
                  <a:lnTo>
                    <a:pt x="422412" y="1623056"/>
                  </a:lnTo>
                  <a:lnTo>
                    <a:pt x="563216" y="1796955"/>
                  </a:lnTo>
                  <a:lnTo>
                    <a:pt x="704020" y="2086786"/>
                  </a:lnTo>
                  <a:lnTo>
                    <a:pt x="844824" y="2376618"/>
                  </a:lnTo>
                  <a:lnTo>
                    <a:pt x="985628" y="2666449"/>
                  </a:lnTo>
                  <a:lnTo>
                    <a:pt x="1126432" y="2608483"/>
                  </a:lnTo>
                  <a:lnTo>
                    <a:pt x="1267236" y="2608483"/>
                  </a:lnTo>
                  <a:lnTo>
                    <a:pt x="1408040" y="2492550"/>
                  </a:lnTo>
                  <a:lnTo>
                    <a:pt x="1548844" y="2318651"/>
                  </a:lnTo>
                  <a:lnTo>
                    <a:pt x="1689648" y="2144753"/>
                  </a:lnTo>
                  <a:lnTo>
                    <a:pt x="1830452" y="1796955"/>
                  </a:lnTo>
                  <a:lnTo>
                    <a:pt x="1971256" y="2144753"/>
                  </a:lnTo>
                  <a:lnTo>
                    <a:pt x="2112061" y="2144753"/>
                  </a:lnTo>
                  <a:lnTo>
                    <a:pt x="2252865" y="2144753"/>
                  </a:lnTo>
                  <a:lnTo>
                    <a:pt x="2393669" y="2144753"/>
                  </a:lnTo>
                  <a:lnTo>
                    <a:pt x="2534473" y="2144753"/>
                  </a:lnTo>
                  <a:lnTo>
                    <a:pt x="2675277" y="2144753"/>
                  </a:lnTo>
                  <a:lnTo>
                    <a:pt x="2816081" y="2144753"/>
                  </a:lnTo>
                  <a:lnTo>
                    <a:pt x="2956885" y="2144753"/>
                  </a:lnTo>
                  <a:lnTo>
                    <a:pt x="3097689" y="2144753"/>
                  </a:lnTo>
                  <a:lnTo>
                    <a:pt x="3238493" y="2144753"/>
                  </a:lnTo>
                  <a:lnTo>
                    <a:pt x="3379297" y="2144753"/>
                  </a:lnTo>
                  <a:lnTo>
                    <a:pt x="3520101" y="2144753"/>
                  </a:lnTo>
                </a:path>
              </a:pathLst>
            </a:custGeom>
            <a:ln w="27101" cap="flat">
              <a:solidFill>
                <a:srgbClr val="0058AB">
                  <a:alpha val="80000"/>
                </a:srgbClr>
              </a:solidFill>
              <a:prstDash val="solid"/>
              <a:round/>
            </a:ln>
          </p:spPr>
          <p:txBody>
            <a:bodyPr/>
            <a:lstStyle/>
            <a:p>
              <a:endParaRPr/>
            </a:p>
          </p:txBody>
        </p:sp>
        <p:sp>
          <p:nvSpPr>
            <p:cNvPr id="80" name="pl80"/>
            <p:cNvSpPr/>
            <p:nvPr/>
          </p:nvSpPr>
          <p:spPr>
            <a:xfrm>
              <a:off x="5308715" y="4232475"/>
              <a:ext cx="3520101" cy="521696"/>
            </a:xfrm>
            <a:custGeom>
              <a:avLst/>
              <a:gdLst/>
              <a:ahLst/>
              <a:cxnLst/>
              <a:rect l="0" t="0" r="0" b="0"/>
              <a:pathLst>
                <a:path w="3520101" h="521696">
                  <a:moveTo>
                    <a:pt x="0" y="0"/>
                  </a:moveTo>
                  <a:lnTo>
                    <a:pt x="140804" y="57966"/>
                  </a:lnTo>
                  <a:lnTo>
                    <a:pt x="281608" y="57966"/>
                  </a:lnTo>
                  <a:lnTo>
                    <a:pt x="422412" y="115932"/>
                  </a:lnTo>
                  <a:lnTo>
                    <a:pt x="563216" y="173898"/>
                  </a:lnTo>
                  <a:lnTo>
                    <a:pt x="704020" y="173898"/>
                  </a:lnTo>
                  <a:lnTo>
                    <a:pt x="844824" y="231865"/>
                  </a:lnTo>
                  <a:lnTo>
                    <a:pt x="985628" y="289831"/>
                  </a:lnTo>
                  <a:lnTo>
                    <a:pt x="1126432" y="347797"/>
                  </a:lnTo>
                  <a:lnTo>
                    <a:pt x="1267236" y="405764"/>
                  </a:lnTo>
                  <a:lnTo>
                    <a:pt x="1408040" y="463730"/>
                  </a:lnTo>
                  <a:lnTo>
                    <a:pt x="1548844" y="463730"/>
                  </a:lnTo>
                  <a:lnTo>
                    <a:pt x="1689648" y="463730"/>
                  </a:lnTo>
                  <a:lnTo>
                    <a:pt x="1830452" y="463730"/>
                  </a:lnTo>
                  <a:lnTo>
                    <a:pt x="1971256" y="463730"/>
                  </a:lnTo>
                  <a:lnTo>
                    <a:pt x="2112061" y="521696"/>
                  </a:lnTo>
                  <a:lnTo>
                    <a:pt x="2252865" y="463730"/>
                  </a:lnTo>
                  <a:lnTo>
                    <a:pt x="2393669" y="463730"/>
                  </a:lnTo>
                  <a:lnTo>
                    <a:pt x="2534473" y="521696"/>
                  </a:lnTo>
                  <a:lnTo>
                    <a:pt x="2675277" y="521696"/>
                  </a:lnTo>
                  <a:lnTo>
                    <a:pt x="2816081" y="521696"/>
                  </a:lnTo>
                  <a:lnTo>
                    <a:pt x="2956885" y="463730"/>
                  </a:lnTo>
                  <a:lnTo>
                    <a:pt x="3097689" y="405764"/>
                  </a:lnTo>
                  <a:lnTo>
                    <a:pt x="3238493" y="405764"/>
                  </a:lnTo>
                  <a:lnTo>
                    <a:pt x="3379297" y="463730"/>
                  </a:lnTo>
                  <a:lnTo>
                    <a:pt x="3520101" y="463730"/>
                  </a:lnTo>
                </a:path>
              </a:pathLst>
            </a:custGeom>
            <a:ln w="27101" cap="flat">
              <a:solidFill>
                <a:srgbClr val="1CABE2">
                  <a:alpha val="80000"/>
                </a:srgbClr>
              </a:solidFill>
              <a:prstDash val="solid"/>
              <a:round/>
            </a:ln>
          </p:spPr>
          <p:txBody>
            <a:bodyPr/>
            <a:lstStyle/>
            <a:p>
              <a:endParaRPr/>
            </a:p>
          </p:txBody>
        </p:sp>
        <p:sp>
          <p:nvSpPr>
            <p:cNvPr id="81" name="pl81"/>
            <p:cNvSpPr/>
            <p:nvPr/>
          </p:nvSpPr>
          <p:spPr>
            <a:xfrm>
              <a:off x="5308715" y="3478913"/>
              <a:ext cx="3520101" cy="927460"/>
            </a:xfrm>
            <a:custGeom>
              <a:avLst/>
              <a:gdLst/>
              <a:ahLst/>
              <a:cxnLst/>
              <a:rect l="0" t="0" r="0" b="0"/>
              <a:pathLst>
                <a:path w="3520101" h="927460">
                  <a:moveTo>
                    <a:pt x="0" y="0"/>
                  </a:moveTo>
                  <a:lnTo>
                    <a:pt x="140804" y="115932"/>
                  </a:lnTo>
                  <a:lnTo>
                    <a:pt x="281608" y="173898"/>
                  </a:lnTo>
                  <a:lnTo>
                    <a:pt x="422412" y="405764"/>
                  </a:lnTo>
                  <a:lnTo>
                    <a:pt x="563216" y="521696"/>
                  </a:lnTo>
                  <a:lnTo>
                    <a:pt x="704020" y="695595"/>
                  </a:lnTo>
                  <a:lnTo>
                    <a:pt x="844824" y="753561"/>
                  </a:lnTo>
                  <a:lnTo>
                    <a:pt x="985628" y="521696"/>
                  </a:lnTo>
                  <a:lnTo>
                    <a:pt x="1126432" y="579662"/>
                  </a:lnTo>
                  <a:lnTo>
                    <a:pt x="1267236" y="695595"/>
                  </a:lnTo>
                  <a:lnTo>
                    <a:pt x="1408040" y="927460"/>
                  </a:lnTo>
                  <a:lnTo>
                    <a:pt x="1548844" y="753561"/>
                  </a:lnTo>
                  <a:lnTo>
                    <a:pt x="1689648" y="753561"/>
                  </a:lnTo>
                  <a:lnTo>
                    <a:pt x="1830452" y="869494"/>
                  </a:lnTo>
                  <a:lnTo>
                    <a:pt x="1971256" y="753561"/>
                  </a:lnTo>
                  <a:lnTo>
                    <a:pt x="2112061" y="637629"/>
                  </a:lnTo>
                  <a:lnTo>
                    <a:pt x="2252865" y="463730"/>
                  </a:lnTo>
                  <a:lnTo>
                    <a:pt x="2393669" y="579662"/>
                  </a:lnTo>
                  <a:lnTo>
                    <a:pt x="2534473" y="521696"/>
                  </a:lnTo>
                  <a:lnTo>
                    <a:pt x="2675277" y="521696"/>
                  </a:lnTo>
                  <a:lnTo>
                    <a:pt x="2816081" y="521696"/>
                  </a:lnTo>
                  <a:lnTo>
                    <a:pt x="2956885" y="405764"/>
                  </a:lnTo>
                  <a:lnTo>
                    <a:pt x="3097689" y="289831"/>
                  </a:lnTo>
                  <a:lnTo>
                    <a:pt x="3238493" y="289831"/>
                  </a:lnTo>
                  <a:lnTo>
                    <a:pt x="3379297" y="405764"/>
                  </a:lnTo>
                  <a:lnTo>
                    <a:pt x="3520101" y="347797"/>
                  </a:lnTo>
                </a:path>
              </a:pathLst>
            </a:custGeom>
            <a:ln w="27101" cap="flat">
              <a:solidFill>
                <a:srgbClr val="00833D">
                  <a:alpha val="80000"/>
                </a:srgbClr>
              </a:solidFill>
              <a:prstDash val="solid"/>
              <a:round/>
            </a:ln>
          </p:spPr>
          <p:txBody>
            <a:bodyPr/>
            <a:lstStyle/>
            <a:p>
              <a:endParaRPr/>
            </a:p>
          </p:txBody>
        </p:sp>
        <p:sp>
          <p:nvSpPr>
            <p:cNvPr id="82" name="pl82"/>
            <p:cNvSpPr/>
            <p:nvPr/>
          </p:nvSpPr>
          <p:spPr>
            <a:xfrm>
              <a:off x="5308715" y="2493486"/>
              <a:ext cx="3520101" cy="2666449"/>
            </a:xfrm>
            <a:custGeom>
              <a:avLst/>
              <a:gdLst/>
              <a:ahLst/>
              <a:cxnLst/>
              <a:rect l="0" t="0" r="0" b="0"/>
              <a:pathLst>
                <a:path w="3520101" h="2666449">
                  <a:moveTo>
                    <a:pt x="0" y="0"/>
                  </a:moveTo>
                  <a:lnTo>
                    <a:pt x="140804" y="927460"/>
                  </a:lnTo>
                  <a:lnTo>
                    <a:pt x="281608" y="927460"/>
                  </a:lnTo>
                  <a:lnTo>
                    <a:pt x="422412" y="1623056"/>
                  </a:lnTo>
                  <a:lnTo>
                    <a:pt x="563216" y="1796955"/>
                  </a:lnTo>
                  <a:lnTo>
                    <a:pt x="704020" y="2086786"/>
                  </a:lnTo>
                  <a:lnTo>
                    <a:pt x="844824" y="2376618"/>
                  </a:lnTo>
                  <a:lnTo>
                    <a:pt x="985628" y="2666449"/>
                  </a:lnTo>
                  <a:lnTo>
                    <a:pt x="1126432" y="2608483"/>
                  </a:lnTo>
                  <a:lnTo>
                    <a:pt x="1267236" y="2608483"/>
                  </a:lnTo>
                  <a:lnTo>
                    <a:pt x="1408040" y="2492550"/>
                  </a:lnTo>
                  <a:lnTo>
                    <a:pt x="1548844" y="2318651"/>
                  </a:lnTo>
                  <a:lnTo>
                    <a:pt x="1689648" y="2144753"/>
                  </a:lnTo>
                  <a:lnTo>
                    <a:pt x="1830452" y="1796955"/>
                  </a:lnTo>
                  <a:lnTo>
                    <a:pt x="1971256" y="2144753"/>
                  </a:lnTo>
                  <a:lnTo>
                    <a:pt x="2112061" y="2144753"/>
                  </a:lnTo>
                  <a:lnTo>
                    <a:pt x="2252865" y="2144753"/>
                  </a:lnTo>
                  <a:lnTo>
                    <a:pt x="2393669" y="2144753"/>
                  </a:lnTo>
                  <a:lnTo>
                    <a:pt x="2534473" y="2144753"/>
                  </a:lnTo>
                  <a:lnTo>
                    <a:pt x="2675277" y="2144753"/>
                  </a:lnTo>
                  <a:lnTo>
                    <a:pt x="2816081" y="2144753"/>
                  </a:lnTo>
                  <a:lnTo>
                    <a:pt x="2956885" y="2144753"/>
                  </a:lnTo>
                  <a:lnTo>
                    <a:pt x="3097689" y="2144753"/>
                  </a:lnTo>
                  <a:lnTo>
                    <a:pt x="3238493" y="2144753"/>
                  </a:lnTo>
                  <a:lnTo>
                    <a:pt x="3379297" y="2144753"/>
                  </a:lnTo>
                  <a:lnTo>
                    <a:pt x="3520101" y="2144753"/>
                  </a:lnTo>
                </a:path>
              </a:pathLst>
            </a:custGeom>
            <a:ln w="43362" cap="flat">
              <a:solidFill>
                <a:srgbClr val="000000">
                  <a:alpha val="100000"/>
                </a:srgbClr>
              </a:solidFill>
              <a:prstDash val="solid"/>
              <a:round/>
            </a:ln>
          </p:spPr>
          <p:txBody>
            <a:bodyPr/>
            <a:lstStyle/>
            <a:p>
              <a:endParaRPr/>
            </a:p>
          </p:txBody>
        </p:sp>
        <p:sp>
          <p:nvSpPr>
            <p:cNvPr id="83" name="pl83"/>
            <p:cNvSpPr/>
            <p:nvPr/>
          </p:nvSpPr>
          <p:spPr>
            <a:xfrm>
              <a:off x="5308715" y="2493486"/>
              <a:ext cx="3520101" cy="2666449"/>
            </a:xfrm>
            <a:custGeom>
              <a:avLst/>
              <a:gdLst/>
              <a:ahLst/>
              <a:cxnLst/>
              <a:rect l="0" t="0" r="0" b="0"/>
              <a:pathLst>
                <a:path w="3520101" h="2666449">
                  <a:moveTo>
                    <a:pt x="0" y="0"/>
                  </a:moveTo>
                  <a:lnTo>
                    <a:pt x="140804" y="927460"/>
                  </a:lnTo>
                  <a:lnTo>
                    <a:pt x="281608" y="927460"/>
                  </a:lnTo>
                  <a:lnTo>
                    <a:pt x="422412" y="1623056"/>
                  </a:lnTo>
                  <a:lnTo>
                    <a:pt x="563216" y="1796955"/>
                  </a:lnTo>
                  <a:lnTo>
                    <a:pt x="704020" y="2086786"/>
                  </a:lnTo>
                  <a:lnTo>
                    <a:pt x="844824" y="2376618"/>
                  </a:lnTo>
                  <a:lnTo>
                    <a:pt x="985628" y="2666449"/>
                  </a:lnTo>
                  <a:lnTo>
                    <a:pt x="1126432" y="2608483"/>
                  </a:lnTo>
                  <a:lnTo>
                    <a:pt x="1267236" y="2608483"/>
                  </a:lnTo>
                  <a:lnTo>
                    <a:pt x="1408040" y="2492550"/>
                  </a:lnTo>
                  <a:lnTo>
                    <a:pt x="1548844" y="2318651"/>
                  </a:lnTo>
                  <a:lnTo>
                    <a:pt x="1689648" y="2144753"/>
                  </a:lnTo>
                  <a:lnTo>
                    <a:pt x="1830452" y="1796955"/>
                  </a:lnTo>
                  <a:lnTo>
                    <a:pt x="1971256" y="2144753"/>
                  </a:lnTo>
                  <a:lnTo>
                    <a:pt x="2112061" y="2144753"/>
                  </a:lnTo>
                  <a:lnTo>
                    <a:pt x="2252865" y="2144753"/>
                  </a:lnTo>
                  <a:lnTo>
                    <a:pt x="2393669" y="2144753"/>
                  </a:lnTo>
                  <a:lnTo>
                    <a:pt x="2534473" y="2144753"/>
                  </a:lnTo>
                  <a:lnTo>
                    <a:pt x="2675277" y="2144753"/>
                  </a:lnTo>
                  <a:lnTo>
                    <a:pt x="2816081" y="2144753"/>
                  </a:lnTo>
                  <a:lnTo>
                    <a:pt x="2956885" y="2144753"/>
                  </a:lnTo>
                  <a:lnTo>
                    <a:pt x="3097689" y="2144753"/>
                  </a:lnTo>
                  <a:lnTo>
                    <a:pt x="3238493" y="2144753"/>
                  </a:lnTo>
                  <a:lnTo>
                    <a:pt x="3379297" y="2144753"/>
                  </a:lnTo>
                  <a:lnTo>
                    <a:pt x="3520101" y="2144753"/>
                  </a:lnTo>
                </a:path>
              </a:pathLst>
            </a:custGeom>
            <a:ln w="27101" cap="flat">
              <a:solidFill>
                <a:srgbClr val="0058AB">
                  <a:alpha val="100000"/>
                </a:srgbClr>
              </a:solidFill>
              <a:prstDash val="solid"/>
              <a:round/>
            </a:ln>
          </p:spPr>
          <p:txBody>
            <a:bodyPr/>
            <a:lstStyle/>
            <a:p>
              <a:endParaRPr/>
            </a:p>
          </p:txBody>
        </p:sp>
        <p:sp>
          <p:nvSpPr>
            <p:cNvPr id="84" name="pl84"/>
            <p:cNvSpPr/>
            <p:nvPr/>
          </p:nvSpPr>
          <p:spPr>
            <a:xfrm>
              <a:off x="5132709" y="5044003"/>
              <a:ext cx="3872111" cy="0"/>
            </a:xfrm>
            <a:custGeom>
              <a:avLst/>
              <a:gdLst/>
              <a:ahLst/>
              <a:cxnLst/>
              <a:rect l="0" t="0" r="0" b="0"/>
              <a:pathLst>
                <a:path w="3872111">
                  <a:moveTo>
                    <a:pt x="0" y="0"/>
                  </a:moveTo>
                  <a:lnTo>
                    <a:pt x="3872111" y="0"/>
                  </a:lnTo>
                  <a:lnTo>
                    <a:pt x="3872111" y="0"/>
                  </a:lnTo>
                </a:path>
              </a:pathLst>
            </a:custGeom>
            <a:ln w="13550" cap="flat">
              <a:solidFill>
                <a:srgbClr val="BEBEBE">
                  <a:alpha val="100000"/>
                </a:srgbClr>
              </a:solidFill>
              <a:prstDash val="dash"/>
              <a:round/>
            </a:ln>
          </p:spPr>
          <p:txBody>
            <a:bodyPr/>
            <a:lstStyle/>
            <a:p>
              <a:endParaRPr/>
            </a:p>
          </p:txBody>
        </p:sp>
        <p:sp>
          <p:nvSpPr>
            <p:cNvPr id="85" name="pl85"/>
            <p:cNvSpPr/>
            <p:nvPr/>
          </p:nvSpPr>
          <p:spPr>
            <a:xfrm>
              <a:off x="5308715" y="2319587"/>
              <a:ext cx="0" cy="173898"/>
            </a:xfrm>
            <a:custGeom>
              <a:avLst/>
              <a:gdLst/>
              <a:ahLst/>
              <a:cxnLst/>
              <a:rect l="0" t="0" r="0" b="0"/>
              <a:pathLst>
                <a:path h="173898">
                  <a:moveTo>
                    <a:pt x="0" y="173898"/>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6012735" y="4406374"/>
              <a:ext cx="0" cy="173898"/>
            </a:xfrm>
            <a:custGeom>
              <a:avLst/>
              <a:gdLst/>
              <a:ahLst/>
              <a:cxnLst/>
              <a:rect l="0" t="0" r="0" b="0"/>
              <a:pathLst>
                <a:path h="173898">
                  <a:moveTo>
                    <a:pt x="0" y="173898"/>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716755" y="4812138"/>
              <a:ext cx="0" cy="173898"/>
            </a:xfrm>
            <a:custGeom>
              <a:avLst/>
              <a:gdLst/>
              <a:ahLst/>
              <a:cxnLst/>
              <a:rect l="0" t="0" r="0" b="0"/>
              <a:pathLst>
                <a:path h="173898">
                  <a:moveTo>
                    <a:pt x="0" y="173898"/>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7420776" y="4464341"/>
              <a:ext cx="0" cy="173898"/>
            </a:xfrm>
            <a:custGeom>
              <a:avLst/>
              <a:gdLst/>
              <a:ahLst/>
              <a:cxnLst/>
              <a:rect l="0" t="0" r="0" b="0"/>
              <a:pathLst>
                <a:path h="173898">
                  <a:moveTo>
                    <a:pt x="0" y="173898"/>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7983992" y="4464341"/>
              <a:ext cx="0" cy="173898"/>
            </a:xfrm>
            <a:custGeom>
              <a:avLst/>
              <a:gdLst/>
              <a:ahLst/>
              <a:cxnLst/>
              <a:rect l="0" t="0" r="0" b="0"/>
              <a:pathLst>
                <a:path h="173898">
                  <a:moveTo>
                    <a:pt x="0" y="173898"/>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688012" y="4464341"/>
              <a:ext cx="0" cy="173898"/>
            </a:xfrm>
            <a:custGeom>
              <a:avLst/>
              <a:gdLst/>
              <a:ahLst/>
              <a:cxnLst/>
              <a:rect l="0" t="0" r="0" b="0"/>
              <a:pathLst>
                <a:path h="173898">
                  <a:moveTo>
                    <a:pt x="0" y="173898"/>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828816" y="4464341"/>
              <a:ext cx="0" cy="173898"/>
            </a:xfrm>
            <a:custGeom>
              <a:avLst/>
              <a:gdLst/>
              <a:ahLst/>
              <a:cxnLst/>
              <a:rect l="0" t="0" r="0" b="0"/>
              <a:pathLst>
                <a:path h="173898">
                  <a:moveTo>
                    <a:pt x="0" y="173898"/>
                  </a:moveTo>
                  <a:lnTo>
                    <a:pt x="0" y="0"/>
                  </a:lnTo>
                </a:path>
              </a:pathLst>
            </a:custGeom>
            <a:ln w="13550" cap="flat">
              <a:solidFill>
                <a:srgbClr val="0058AB">
                  <a:alpha val="100000"/>
                </a:srgbClr>
              </a:solidFill>
              <a:prstDash val="dot"/>
              <a:round/>
            </a:ln>
          </p:spPr>
          <p:txBody>
            <a:bodyPr/>
            <a:lstStyle/>
            <a:p>
              <a:endParaRPr/>
            </a:p>
          </p:txBody>
        </p:sp>
        <p:sp>
          <p:nvSpPr>
            <p:cNvPr id="92" name="pg92"/>
            <p:cNvSpPr/>
            <p:nvPr/>
          </p:nvSpPr>
          <p:spPr>
            <a:xfrm>
              <a:off x="5222091" y="225302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3" name="tx93"/>
            <p:cNvSpPr/>
            <p:nvPr/>
          </p:nvSpPr>
          <p:spPr>
            <a:xfrm>
              <a:off x="5252444" y="2283375"/>
              <a:ext cx="11254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44</a:t>
              </a:r>
            </a:p>
          </p:txBody>
        </p:sp>
        <p:sp>
          <p:nvSpPr>
            <p:cNvPr id="94" name="pg94"/>
            <p:cNvSpPr/>
            <p:nvPr/>
          </p:nvSpPr>
          <p:spPr>
            <a:xfrm>
              <a:off x="5954246" y="4339808"/>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5" name="tx95"/>
            <p:cNvSpPr/>
            <p:nvPr/>
          </p:nvSpPr>
          <p:spPr>
            <a:xfrm>
              <a:off x="5984600" y="4368630"/>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8</a:t>
              </a:r>
            </a:p>
          </p:txBody>
        </p:sp>
        <p:sp>
          <p:nvSpPr>
            <p:cNvPr id="96" name="pg96"/>
            <p:cNvSpPr/>
            <p:nvPr/>
          </p:nvSpPr>
          <p:spPr>
            <a:xfrm>
              <a:off x="6658267" y="4745572"/>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7" name="tx97"/>
            <p:cNvSpPr/>
            <p:nvPr/>
          </p:nvSpPr>
          <p:spPr>
            <a:xfrm>
              <a:off x="6688620" y="4775629"/>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98" name="pg98"/>
            <p:cNvSpPr/>
            <p:nvPr/>
          </p:nvSpPr>
          <p:spPr>
            <a:xfrm>
              <a:off x="7362287" y="4397774"/>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9" name="tx99"/>
            <p:cNvSpPr/>
            <p:nvPr/>
          </p:nvSpPr>
          <p:spPr>
            <a:xfrm>
              <a:off x="7392640" y="4429067"/>
              <a:ext cx="56270" cy="7148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7</a:t>
              </a:r>
            </a:p>
          </p:txBody>
        </p:sp>
        <p:sp>
          <p:nvSpPr>
            <p:cNvPr id="100" name="pg100"/>
            <p:cNvSpPr/>
            <p:nvPr/>
          </p:nvSpPr>
          <p:spPr>
            <a:xfrm>
              <a:off x="7925503" y="4397774"/>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1" name="tx101"/>
            <p:cNvSpPr/>
            <p:nvPr/>
          </p:nvSpPr>
          <p:spPr>
            <a:xfrm>
              <a:off x="7955857" y="4429067"/>
              <a:ext cx="56270" cy="7148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7</a:t>
              </a:r>
            </a:p>
          </p:txBody>
        </p:sp>
        <p:sp>
          <p:nvSpPr>
            <p:cNvPr id="102" name="pg102"/>
            <p:cNvSpPr/>
            <p:nvPr/>
          </p:nvSpPr>
          <p:spPr>
            <a:xfrm>
              <a:off x="8629524" y="4397774"/>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3" name="tx103"/>
            <p:cNvSpPr/>
            <p:nvPr/>
          </p:nvSpPr>
          <p:spPr>
            <a:xfrm>
              <a:off x="8659877" y="4429067"/>
              <a:ext cx="56270" cy="7148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7</a:t>
              </a:r>
            </a:p>
          </p:txBody>
        </p:sp>
        <p:sp>
          <p:nvSpPr>
            <p:cNvPr id="104" name="pg104"/>
            <p:cNvSpPr/>
            <p:nvPr/>
          </p:nvSpPr>
          <p:spPr>
            <a:xfrm>
              <a:off x="8770328" y="4397774"/>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5" name="tx105"/>
            <p:cNvSpPr/>
            <p:nvPr/>
          </p:nvSpPr>
          <p:spPr>
            <a:xfrm>
              <a:off x="8800681" y="4429067"/>
              <a:ext cx="56270" cy="7148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7</a:t>
              </a:r>
            </a:p>
          </p:txBody>
        </p:sp>
        <p:sp>
          <p:nvSpPr>
            <p:cNvPr id="106" name="tx106"/>
            <p:cNvSpPr/>
            <p:nvPr/>
          </p:nvSpPr>
          <p:spPr>
            <a:xfrm>
              <a:off x="8889106" y="465576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7875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21</a:t>
              </a:r>
            </a:p>
          </p:txBody>
        </p:sp>
        <p:sp>
          <p:nvSpPr>
            <p:cNvPr id="108" name="tx108"/>
            <p:cNvSpPr/>
            <p:nvPr/>
          </p:nvSpPr>
          <p:spPr>
            <a:xfrm>
              <a:off x="5006511" y="5001364"/>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84203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68271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111" name="tx111"/>
            <p:cNvSpPr/>
            <p:nvPr/>
          </p:nvSpPr>
          <p:spPr>
            <a:xfrm rot="-5400000">
              <a:off x="515226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186354" y="3529293"/>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119" name="pl119"/>
            <p:cNvSpPr/>
            <p:nvPr/>
          </p:nvSpPr>
          <p:spPr>
            <a:xfrm>
              <a:off x="5760712" y="6172543"/>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20" name="pl120"/>
            <p:cNvSpPr/>
            <p:nvPr/>
          </p:nvSpPr>
          <p:spPr>
            <a:xfrm>
              <a:off x="5760712" y="61725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1" name="pl121"/>
            <p:cNvSpPr/>
            <p:nvPr/>
          </p:nvSpPr>
          <p:spPr>
            <a:xfrm>
              <a:off x="6942403" y="6172543"/>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122" name="pl122"/>
            <p:cNvSpPr/>
            <p:nvPr/>
          </p:nvSpPr>
          <p:spPr>
            <a:xfrm>
              <a:off x="7704857" y="6172543"/>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123" name="tx123"/>
            <p:cNvSpPr/>
            <p:nvPr/>
          </p:nvSpPr>
          <p:spPr>
            <a:xfrm>
              <a:off x="6027811" y="6120905"/>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Burkina Faso</a:t>
              </a:r>
            </a:p>
          </p:txBody>
        </p:sp>
        <p:sp>
          <p:nvSpPr>
            <p:cNvPr id="124" name="tx124"/>
            <p:cNvSpPr/>
            <p:nvPr/>
          </p:nvSpPr>
          <p:spPr>
            <a:xfrm>
              <a:off x="7209502"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971957" y="611913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552183" y="1658774"/>
              <a:ext cx="1033164"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MCV1</a:t>
              </a:r>
            </a:p>
          </p:txBody>
        </p:sp>
        <p:sp>
          <p:nvSpPr>
            <p:cNvPr id="127" name="tx127"/>
            <p:cNvSpPr/>
            <p:nvPr/>
          </p:nvSpPr>
          <p:spPr>
            <a:xfrm>
              <a:off x="4706263"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8" name="tx128"/>
            <p:cNvSpPr/>
            <p:nvPr/>
          </p:nvSpPr>
          <p:spPr>
            <a:xfrm>
              <a:off x="5149865" y="6517265"/>
              <a:ext cx="385495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29" name="tx129"/>
            <p:cNvSpPr/>
            <p:nvPr/>
          </p:nvSpPr>
          <p:spPr>
            <a:xfrm>
              <a:off x="2738039" y="1343807"/>
              <a:ext cx="3942241"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 de la vaccination, Burkina Faso, 2000-2025</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4 % des enfants ayant reçu le DTP1 n’ont pas reçu le DTP3 (à gauche), et 7 % des enfants ayant reçu le DTP1 n’ont pas reçu le MCV1 (à droite).
Le faible taux d’abandon du DTP témoigne d’une bonne capacité à administrer une série complète de vaccins dès le plus jeune âge. Le taux d’abandon moyen du DTP-MCV témoigne d’une rétention modérée dans les programmes de vaccination et d’une capacité à administrer une série complète de vaccins pendant la petite enfance (jusqu’à un an).
En 2025, le taux d’abandon du DTP au Burkina Faso était inférieur au taux mondial, tandis que le taux d’abandon du DTP-MCV était supérieur au taux mondial.</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00" b="0" i="0" u="none" cap="none">
                <a:solidFill>
                  <a:srgbClr val="000000">
                    <a:alpha val="100000"/>
                  </a:srgbClr>
                </a:solidFill>
                <a:latin typeface="Arial"/>
                <a:cs typeface="Arial"/>
                <a:sym typeface="Arial"/>
              </a:rPr>
              <a:t>En 2025, le taux d'abandon entre la DTP1 et la DTP3 était faible (4 %) et celui entre la DTP1 et le MCV1 modéré (7 %) au Burkina Faso, ce qui témoigne d'une bonne capacité à administrer la série primaire dès le plus jeune âge, mais d'une capacité modérée à assurer le cycle complet de vaccination pendant la petite enfance.</a:t>
            </a:r>
          </a:p>
        </p:txBody>
      </p:sp>
      <p:grpSp>
        <p:nvGrpSpPr>
          <p:cNvPr id="132" name="Group 131"/>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4"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70291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25332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2363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219382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202413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185443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78776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61806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244837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227867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21089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93928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56104"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83157"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10210"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337263"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678906"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05959"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91369"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56104" y="1947768"/>
              <a:ext cx="2135265" cy="161211"/>
            </a:xfrm>
            <a:custGeom>
              <a:avLst/>
              <a:gdLst/>
              <a:ahLst/>
              <a:cxnLst/>
              <a:rect l="0" t="0" r="0" b="0"/>
              <a:pathLst>
                <a:path w="2135265" h="161211">
                  <a:moveTo>
                    <a:pt x="0" y="152727"/>
                  </a:moveTo>
                  <a:lnTo>
                    <a:pt x="85410" y="161211"/>
                  </a:lnTo>
                  <a:lnTo>
                    <a:pt x="170821" y="76363"/>
                  </a:lnTo>
                  <a:lnTo>
                    <a:pt x="256231" y="135757"/>
                  </a:lnTo>
                  <a:lnTo>
                    <a:pt x="341642" y="0"/>
                  </a:lnTo>
                  <a:lnTo>
                    <a:pt x="427053" y="0"/>
                  </a:lnTo>
                  <a:lnTo>
                    <a:pt x="512463" y="0"/>
                  </a:lnTo>
                  <a:lnTo>
                    <a:pt x="597874" y="0"/>
                  </a:lnTo>
                  <a:lnTo>
                    <a:pt x="683284" y="0"/>
                  </a:lnTo>
                  <a:lnTo>
                    <a:pt x="768695" y="0"/>
                  </a:lnTo>
                  <a:lnTo>
                    <a:pt x="854106" y="0"/>
                  </a:lnTo>
                  <a:lnTo>
                    <a:pt x="939516" y="0"/>
                  </a:lnTo>
                  <a:lnTo>
                    <a:pt x="1024927" y="16969"/>
                  </a:lnTo>
                  <a:lnTo>
                    <a:pt x="1110337" y="25454"/>
                  </a:lnTo>
                  <a:lnTo>
                    <a:pt x="1195748" y="8484"/>
                  </a:lnTo>
                  <a:lnTo>
                    <a:pt x="1281159" y="8484"/>
                  </a:lnTo>
                  <a:lnTo>
                    <a:pt x="1366569" y="8484"/>
                  </a:lnTo>
                  <a:lnTo>
                    <a:pt x="1451980" y="8484"/>
                  </a:lnTo>
                  <a:lnTo>
                    <a:pt x="1537390" y="8484"/>
                  </a:lnTo>
                  <a:lnTo>
                    <a:pt x="1622801" y="8484"/>
                  </a:lnTo>
                  <a:lnTo>
                    <a:pt x="1708212" y="8484"/>
                  </a:lnTo>
                  <a:lnTo>
                    <a:pt x="1793622" y="8484"/>
                  </a:lnTo>
                  <a:lnTo>
                    <a:pt x="1879033" y="8484"/>
                  </a:lnTo>
                  <a:lnTo>
                    <a:pt x="1964443" y="8484"/>
                  </a:lnTo>
                  <a:lnTo>
                    <a:pt x="2049854" y="8484"/>
                  </a:lnTo>
                  <a:lnTo>
                    <a:pt x="2135265" y="8484"/>
                  </a:lnTo>
                </a:path>
              </a:pathLst>
            </a:custGeom>
            <a:ln w="27101" cap="flat">
              <a:solidFill>
                <a:srgbClr val="1CABE2">
                  <a:alpha val="100000"/>
                </a:srgbClr>
              </a:solidFill>
              <a:prstDash val="solid"/>
              <a:round/>
            </a:ln>
          </p:spPr>
          <p:txBody>
            <a:bodyPr/>
            <a:lstStyle/>
            <a:p>
              <a:endParaRPr/>
            </a:p>
          </p:txBody>
        </p:sp>
        <p:sp>
          <p:nvSpPr>
            <p:cNvPr id="24" name="pt24"/>
            <p:cNvSpPr/>
            <p:nvPr/>
          </p:nvSpPr>
          <p:spPr>
            <a:xfrm>
              <a:off x="103805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5" name="pt25"/>
            <p:cNvSpPr/>
            <p:nvPr/>
          </p:nvSpPr>
          <p:spPr>
            <a:xfrm>
              <a:off x="112346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6" name="pt26"/>
            <p:cNvSpPr/>
            <p:nvPr/>
          </p:nvSpPr>
          <p:spPr>
            <a:xfrm>
              <a:off x="120887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7" name="pt27"/>
            <p:cNvSpPr/>
            <p:nvPr/>
          </p:nvSpPr>
          <p:spPr>
            <a:xfrm>
              <a:off x="1294285"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0" name="pt30"/>
            <p:cNvSpPr/>
            <p:nvPr/>
          </p:nvSpPr>
          <p:spPr>
            <a:xfrm>
              <a:off x="155051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4" name="pt34"/>
            <p:cNvSpPr/>
            <p:nvPr/>
          </p:nvSpPr>
          <p:spPr>
            <a:xfrm>
              <a:off x="189216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5" name="pt35"/>
            <p:cNvSpPr/>
            <p:nvPr/>
          </p:nvSpPr>
          <p:spPr>
            <a:xfrm>
              <a:off x="197757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6" name="pt36"/>
            <p:cNvSpPr/>
            <p:nvPr/>
          </p:nvSpPr>
          <p:spPr>
            <a:xfrm>
              <a:off x="206298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7" name="pt37"/>
            <p:cNvSpPr/>
            <p:nvPr/>
          </p:nvSpPr>
          <p:spPr>
            <a:xfrm>
              <a:off x="2148391"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8" name="pt38"/>
            <p:cNvSpPr/>
            <p:nvPr/>
          </p:nvSpPr>
          <p:spPr>
            <a:xfrm>
              <a:off x="22338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9" name="pt39"/>
            <p:cNvSpPr/>
            <p:nvPr/>
          </p:nvSpPr>
          <p:spPr>
            <a:xfrm>
              <a:off x="2319213"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0" name="pt40"/>
            <p:cNvSpPr/>
            <p:nvPr/>
          </p:nvSpPr>
          <p:spPr>
            <a:xfrm>
              <a:off x="2404623"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1" name="pt41"/>
            <p:cNvSpPr/>
            <p:nvPr/>
          </p:nvSpPr>
          <p:spPr>
            <a:xfrm>
              <a:off x="249003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42" name="pt42"/>
            <p:cNvSpPr/>
            <p:nvPr/>
          </p:nvSpPr>
          <p:spPr>
            <a:xfrm>
              <a:off x="257544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43" name="pt43"/>
            <p:cNvSpPr/>
            <p:nvPr/>
          </p:nvSpPr>
          <p:spPr>
            <a:xfrm>
              <a:off x="26608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44" name="pt44"/>
            <p:cNvSpPr/>
            <p:nvPr/>
          </p:nvSpPr>
          <p:spPr>
            <a:xfrm>
              <a:off x="2746266"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5" name="pt45"/>
            <p:cNvSpPr/>
            <p:nvPr/>
          </p:nvSpPr>
          <p:spPr>
            <a:xfrm>
              <a:off x="2831676"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6" name="pt46"/>
            <p:cNvSpPr/>
            <p:nvPr/>
          </p:nvSpPr>
          <p:spPr>
            <a:xfrm>
              <a:off x="291708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47" name="pt47"/>
            <p:cNvSpPr/>
            <p:nvPr/>
          </p:nvSpPr>
          <p:spPr>
            <a:xfrm>
              <a:off x="300249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8" name="pt48"/>
            <p:cNvSpPr/>
            <p:nvPr/>
          </p:nvSpPr>
          <p:spPr>
            <a:xfrm>
              <a:off x="308790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49" name="pt49"/>
            <p:cNvSpPr/>
            <p:nvPr/>
          </p:nvSpPr>
          <p:spPr>
            <a:xfrm>
              <a:off x="317331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50" name="tx50"/>
            <p:cNvSpPr/>
            <p:nvPr/>
          </p:nvSpPr>
          <p:spPr>
            <a:xfrm>
              <a:off x="904174" y="20082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51" name="tx51"/>
            <p:cNvSpPr/>
            <p:nvPr/>
          </p:nvSpPr>
          <p:spPr>
            <a:xfrm>
              <a:off x="3223926" y="18639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81509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81509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401403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761438" y="384433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367464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350494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33352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761438" y="316555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761438" y="409888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761438" y="392918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375948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35897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61438" y="342009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61438" y="32503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1056104"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483157"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910210"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2337263"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678906"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3105959"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3191369"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2593495" y="3326763"/>
              <a:ext cx="597874" cy="390302"/>
            </a:xfrm>
            <a:custGeom>
              <a:avLst/>
              <a:gdLst/>
              <a:ahLst/>
              <a:cxnLst/>
              <a:rect l="0" t="0" r="0" b="0"/>
              <a:pathLst>
                <a:path w="597874" h="390302">
                  <a:moveTo>
                    <a:pt x="0" y="390302"/>
                  </a:moveTo>
                  <a:lnTo>
                    <a:pt x="85410" y="0"/>
                  </a:lnTo>
                  <a:lnTo>
                    <a:pt x="170821" y="0"/>
                  </a:lnTo>
                  <a:lnTo>
                    <a:pt x="256231" y="0"/>
                  </a:lnTo>
                  <a:lnTo>
                    <a:pt x="341642" y="0"/>
                  </a:lnTo>
                  <a:lnTo>
                    <a:pt x="427053" y="0"/>
                  </a:lnTo>
                  <a:lnTo>
                    <a:pt x="512463" y="0"/>
                  </a:lnTo>
                  <a:lnTo>
                    <a:pt x="597874" y="0"/>
                  </a:lnTo>
                </a:path>
              </a:pathLst>
            </a:custGeom>
            <a:ln w="27101" cap="flat">
              <a:solidFill>
                <a:srgbClr val="1CABE2">
                  <a:alpha val="100000"/>
                </a:srgbClr>
              </a:solidFill>
              <a:prstDash val="solid"/>
              <a:round/>
            </a:ln>
          </p:spPr>
          <p:txBody>
            <a:bodyPr/>
            <a:lstStyle/>
            <a:p>
              <a:endParaRPr/>
            </a:p>
          </p:txBody>
        </p:sp>
        <p:sp>
          <p:nvSpPr>
            <p:cNvPr id="74" name="pt74"/>
            <p:cNvSpPr/>
            <p:nvPr/>
          </p:nvSpPr>
          <p:spPr>
            <a:xfrm>
              <a:off x="2575444" y="3699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75" name="pt75"/>
            <p:cNvSpPr/>
            <p:nvPr/>
          </p:nvSpPr>
          <p:spPr>
            <a:xfrm>
              <a:off x="2660855" y="33087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76" name="pt76"/>
            <p:cNvSpPr/>
            <p:nvPr/>
          </p:nvSpPr>
          <p:spPr>
            <a:xfrm>
              <a:off x="2746266" y="33087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77" name="pt77"/>
            <p:cNvSpPr/>
            <p:nvPr/>
          </p:nvSpPr>
          <p:spPr>
            <a:xfrm>
              <a:off x="283167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8" name="pt78"/>
            <p:cNvSpPr/>
            <p:nvPr/>
          </p:nvSpPr>
          <p:spPr>
            <a:xfrm>
              <a:off x="291708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9" name="pt79"/>
            <p:cNvSpPr/>
            <p:nvPr/>
          </p:nvSpPr>
          <p:spPr>
            <a:xfrm>
              <a:off x="300249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80" name="pt80"/>
            <p:cNvSpPr/>
            <p:nvPr/>
          </p:nvSpPr>
          <p:spPr>
            <a:xfrm>
              <a:off x="308790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81" name="pt81"/>
            <p:cNvSpPr/>
            <p:nvPr/>
          </p:nvSpPr>
          <p:spPr>
            <a:xfrm>
              <a:off x="317331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82" name="tx82"/>
            <p:cNvSpPr/>
            <p:nvPr/>
          </p:nvSpPr>
          <p:spPr>
            <a:xfrm>
              <a:off x="2441565" y="3625084"/>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a:t>
              </a:r>
            </a:p>
          </p:txBody>
        </p:sp>
        <p:sp>
          <p:nvSpPr>
            <p:cNvPr id="83" name="tx83"/>
            <p:cNvSpPr/>
            <p:nvPr/>
          </p:nvSpPr>
          <p:spPr>
            <a:xfrm>
              <a:off x="3223926" y="32344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84" name="tx84"/>
            <p:cNvSpPr/>
            <p:nvPr/>
          </p:nvSpPr>
          <p:spPr>
            <a:xfrm>
              <a:off x="2624645" y="31856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85" name="tx85"/>
            <p:cNvSpPr/>
            <p:nvPr/>
          </p:nvSpPr>
          <p:spPr>
            <a:xfrm>
              <a:off x="3051698" y="31856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86" name="pl86"/>
            <p:cNvSpPr/>
            <p:nvPr/>
          </p:nvSpPr>
          <p:spPr>
            <a:xfrm>
              <a:off x="761438" y="532515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761438" y="515545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761438" y="498575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9" name="pl89"/>
            <p:cNvSpPr/>
            <p:nvPr/>
          </p:nvSpPr>
          <p:spPr>
            <a:xfrm>
              <a:off x="761438" y="4816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0" name="pl90"/>
            <p:cNvSpPr/>
            <p:nvPr/>
          </p:nvSpPr>
          <p:spPr>
            <a:xfrm>
              <a:off x="761438" y="464636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1" name="pl91"/>
            <p:cNvSpPr/>
            <p:nvPr/>
          </p:nvSpPr>
          <p:spPr>
            <a:xfrm>
              <a:off x="761438" y="447666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761438" y="54099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761438" y="524030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761438" y="507060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761438" y="49009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761438" y="473121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761438" y="456151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1056104" y="4430000"/>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1483157" y="4430000"/>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1910210" y="4430000"/>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2337263" y="4430000"/>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2678906" y="4430000"/>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3105959" y="4430000"/>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3191369" y="4430000"/>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2166442" y="4637879"/>
              <a:ext cx="1024927" cy="695756"/>
            </a:xfrm>
            <a:custGeom>
              <a:avLst/>
              <a:gdLst/>
              <a:ahLst/>
              <a:cxnLst/>
              <a:rect l="0" t="0" r="0" b="0"/>
              <a:pathLst>
                <a:path w="1024927" h="695756">
                  <a:moveTo>
                    <a:pt x="0" y="695756"/>
                  </a:moveTo>
                  <a:lnTo>
                    <a:pt x="85410" y="0"/>
                  </a:lnTo>
                  <a:lnTo>
                    <a:pt x="170821" y="0"/>
                  </a:lnTo>
                  <a:lnTo>
                    <a:pt x="256231" y="0"/>
                  </a:lnTo>
                  <a:lnTo>
                    <a:pt x="341642" y="0"/>
                  </a:lnTo>
                  <a:lnTo>
                    <a:pt x="427053" y="0"/>
                  </a:lnTo>
                  <a:lnTo>
                    <a:pt x="512463" y="0"/>
                  </a:lnTo>
                  <a:lnTo>
                    <a:pt x="597874" y="25454"/>
                  </a:lnTo>
                  <a:lnTo>
                    <a:pt x="683284" y="0"/>
                  </a:lnTo>
                  <a:lnTo>
                    <a:pt x="768695" y="76363"/>
                  </a:lnTo>
                  <a:lnTo>
                    <a:pt x="854106" y="67878"/>
                  </a:lnTo>
                  <a:lnTo>
                    <a:pt x="939516" y="33939"/>
                  </a:lnTo>
                  <a:lnTo>
                    <a:pt x="1024927" y="42424"/>
                  </a:lnTo>
                </a:path>
              </a:pathLst>
            </a:custGeom>
            <a:ln w="27101" cap="flat">
              <a:solidFill>
                <a:srgbClr val="1CABE2">
                  <a:alpha val="100000"/>
                </a:srgbClr>
              </a:solidFill>
              <a:prstDash val="solid"/>
              <a:round/>
            </a:ln>
          </p:spPr>
          <p:txBody>
            <a:bodyPr/>
            <a:lstStyle/>
            <a:p>
              <a:endParaRPr/>
            </a:p>
          </p:txBody>
        </p:sp>
        <p:sp>
          <p:nvSpPr>
            <p:cNvPr id="106" name="pt106"/>
            <p:cNvSpPr/>
            <p:nvPr/>
          </p:nvSpPr>
          <p:spPr>
            <a:xfrm>
              <a:off x="2148391" y="53155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07" name="pt107"/>
            <p:cNvSpPr/>
            <p:nvPr/>
          </p:nvSpPr>
          <p:spPr>
            <a:xfrm>
              <a:off x="2233802" y="46198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08" name="pt108"/>
            <p:cNvSpPr/>
            <p:nvPr/>
          </p:nvSpPr>
          <p:spPr>
            <a:xfrm>
              <a:off x="2319213"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09" name="pt109"/>
            <p:cNvSpPr/>
            <p:nvPr/>
          </p:nvSpPr>
          <p:spPr>
            <a:xfrm>
              <a:off x="2404623"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10" name="pt110"/>
            <p:cNvSpPr/>
            <p:nvPr/>
          </p:nvSpPr>
          <p:spPr>
            <a:xfrm>
              <a:off x="2490034" y="46198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1" name="pt111"/>
            <p:cNvSpPr/>
            <p:nvPr/>
          </p:nvSpPr>
          <p:spPr>
            <a:xfrm>
              <a:off x="2575444" y="46198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2" name="pt112"/>
            <p:cNvSpPr/>
            <p:nvPr/>
          </p:nvSpPr>
          <p:spPr>
            <a:xfrm>
              <a:off x="2660855" y="46198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3" name="pt113"/>
            <p:cNvSpPr/>
            <p:nvPr/>
          </p:nvSpPr>
          <p:spPr>
            <a:xfrm>
              <a:off x="2746266"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14" name="pt114"/>
            <p:cNvSpPr/>
            <p:nvPr/>
          </p:nvSpPr>
          <p:spPr>
            <a:xfrm>
              <a:off x="2831676" y="46198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5" name="pt115"/>
            <p:cNvSpPr/>
            <p:nvPr/>
          </p:nvSpPr>
          <p:spPr>
            <a:xfrm>
              <a:off x="2917087" y="46961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6" name="pt116"/>
            <p:cNvSpPr/>
            <p:nvPr/>
          </p:nvSpPr>
          <p:spPr>
            <a:xfrm>
              <a:off x="3002498" y="468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7" name="pt117"/>
            <p:cNvSpPr/>
            <p:nvPr/>
          </p:nvSpPr>
          <p:spPr>
            <a:xfrm>
              <a:off x="3087908" y="46537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8" name="pt118"/>
            <p:cNvSpPr/>
            <p:nvPr/>
          </p:nvSpPr>
          <p:spPr>
            <a:xfrm>
              <a:off x="3173319"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19" name="tx119"/>
            <p:cNvSpPr/>
            <p:nvPr/>
          </p:nvSpPr>
          <p:spPr>
            <a:xfrm>
              <a:off x="2090477" y="5241368"/>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a:t>
              </a:r>
            </a:p>
          </p:txBody>
        </p:sp>
        <p:sp>
          <p:nvSpPr>
            <p:cNvPr id="120" name="tx120"/>
            <p:cNvSpPr/>
            <p:nvPr/>
          </p:nvSpPr>
          <p:spPr>
            <a:xfrm>
              <a:off x="3223926" y="4588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121" name="tx121"/>
            <p:cNvSpPr/>
            <p:nvPr/>
          </p:nvSpPr>
          <p:spPr>
            <a:xfrm>
              <a:off x="2624645" y="44967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122" name="tx122"/>
            <p:cNvSpPr/>
            <p:nvPr/>
          </p:nvSpPr>
          <p:spPr>
            <a:xfrm>
              <a:off x="3051698" y="45306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123" name="pl123"/>
            <p:cNvSpPr/>
            <p:nvPr/>
          </p:nvSpPr>
          <p:spPr>
            <a:xfrm>
              <a:off x="3555625" y="270291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3555625" y="25332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3555625" y="2363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3555625" y="219382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3555625" y="202413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3555625" y="185443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3555625" y="278776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3555625" y="261806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555625" y="244837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555625" y="227867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3555625" y="21089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555625" y="193928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3850292"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4277345"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4704398"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5131451"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5473093"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5900146"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5985557"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850292" y="1981707"/>
              <a:ext cx="2135265" cy="84848"/>
            </a:xfrm>
            <a:custGeom>
              <a:avLst/>
              <a:gdLst/>
              <a:ahLst/>
              <a:cxnLst/>
              <a:rect l="0" t="0" r="0" b="0"/>
              <a:pathLst>
                <a:path w="2135265" h="84848">
                  <a:moveTo>
                    <a:pt x="0" y="84848"/>
                  </a:moveTo>
                  <a:lnTo>
                    <a:pt x="85410" y="67878"/>
                  </a:lnTo>
                  <a:lnTo>
                    <a:pt x="170821" y="50909"/>
                  </a:lnTo>
                  <a:lnTo>
                    <a:pt x="256231" y="42424"/>
                  </a:lnTo>
                  <a:lnTo>
                    <a:pt x="341642" y="42424"/>
                  </a:lnTo>
                  <a:lnTo>
                    <a:pt x="427053" y="33939"/>
                  </a:lnTo>
                  <a:lnTo>
                    <a:pt x="512463" y="33939"/>
                  </a:lnTo>
                  <a:lnTo>
                    <a:pt x="597874" y="25454"/>
                  </a:lnTo>
                  <a:lnTo>
                    <a:pt x="683284" y="16969"/>
                  </a:lnTo>
                  <a:lnTo>
                    <a:pt x="768695" y="16969"/>
                  </a:lnTo>
                  <a:lnTo>
                    <a:pt x="854106" y="16969"/>
                  </a:lnTo>
                  <a:lnTo>
                    <a:pt x="939516" y="16969"/>
                  </a:lnTo>
                  <a:lnTo>
                    <a:pt x="1024927" y="8484"/>
                  </a:lnTo>
                  <a:lnTo>
                    <a:pt x="1110337" y="8484"/>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a:endParaRPr/>
            </a:p>
          </p:txBody>
        </p:sp>
        <p:sp>
          <p:nvSpPr>
            <p:cNvPr id="143" name="pt143"/>
            <p:cNvSpPr/>
            <p:nvPr/>
          </p:nvSpPr>
          <p:spPr>
            <a:xfrm>
              <a:off x="383224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44" name="pt144"/>
            <p:cNvSpPr/>
            <p:nvPr/>
          </p:nvSpPr>
          <p:spPr>
            <a:xfrm>
              <a:off x="391765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45" name="pt145"/>
            <p:cNvSpPr/>
            <p:nvPr/>
          </p:nvSpPr>
          <p:spPr>
            <a:xfrm>
              <a:off x="400306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46" name="pt146"/>
            <p:cNvSpPr/>
            <p:nvPr/>
          </p:nvSpPr>
          <p:spPr>
            <a:xfrm>
              <a:off x="408847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47" name="pt147"/>
            <p:cNvSpPr/>
            <p:nvPr/>
          </p:nvSpPr>
          <p:spPr>
            <a:xfrm>
              <a:off x="417388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48" name="pt148"/>
            <p:cNvSpPr/>
            <p:nvPr/>
          </p:nvSpPr>
          <p:spPr>
            <a:xfrm>
              <a:off x="425929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49" name="pt149"/>
            <p:cNvSpPr/>
            <p:nvPr/>
          </p:nvSpPr>
          <p:spPr>
            <a:xfrm>
              <a:off x="434470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50" name="pt150"/>
            <p:cNvSpPr/>
            <p:nvPr/>
          </p:nvSpPr>
          <p:spPr>
            <a:xfrm>
              <a:off x="443011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51" name="pt151"/>
            <p:cNvSpPr/>
            <p:nvPr/>
          </p:nvSpPr>
          <p:spPr>
            <a:xfrm>
              <a:off x="451552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52" name="pt152"/>
            <p:cNvSpPr/>
            <p:nvPr/>
          </p:nvSpPr>
          <p:spPr>
            <a:xfrm>
              <a:off x="460093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53" name="pt153"/>
            <p:cNvSpPr/>
            <p:nvPr/>
          </p:nvSpPr>
          <p:spPr>
            <a:xfrm>
              <a:off x="468634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54" name="pt154"/>
            <p:cNvSpPr/>
            <p:nvPr/>
          </p:nvSpPr>
          <p:spPr>
            <a:xfrm>
              <a:off x="4771758"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55" name="pt155"/>
            <p:cNvSpPr/>
            <p:nvPr/>
          </p:nvSpPr>
          <p:spPr>
            <a:xfrm>
              <a:off x="485716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56" name="pt156"/>
            <p:cNvSpPr/>
            <p:nvPr/>
          </p:nvSpPr>
          <p:spPr>
            <a:xfrm>
              <a:off x="4942579"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57" name="pt157"/>
            <p:cNvSpPr/>
            <p:nvPr/>
          </p:nvSpPr>
          <p:spPr>
            <a:xfrm>
              <a:off x="502798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58" name="pt158"/>
            <p:cNvSpPr/>
            <p:nvPr/>
          </p:nvSpPr>
          <p:spPr>
            <a:xfrm>
              <a:off x="511340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59" name="pt159"/>
            <p:cNvSpPr/>
            <p:nvPr/>
          </p:nvSpPr>
          <p:spPr>
            <a:xfrm>
              <a:off x="519881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60" name="pt160"/>
            <p:cNvSpPr/>
            <p:nvPr/>
          </p:nvSpPr>
          <p:spPr>
            <a:xfrm>
              <a:off x="528422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61" name="pt161"/>
            <p:cNvSpPr/>
            <p:nvPr/>
          </p:nvSpPr>
          <p:spPr>
            <a:xfrm>
              <a:off x="5369632"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62" name="pt162"/>
            <p:cNvSpPr/>
            <p:nvPr/>
          </p:nvSpPr>
          <p:spPr>
            <a:xfrm>
              <a:off x="545504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63" name="pt163"/>
            <p:cNvSpPr/>
            <p:nvPr/>
          </p:nvSpPr>
          <p:spPr>
            <a:xfrm>
              <a:off x="554045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64" name="pt164"/>
            <p:cNvSpPr/>
            <p:nvPr/>
          </p:nvSpPr>
          <p:spPr>
            <a:xfrm>
              <a:off x="562586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65" name="pt165"/>
            <p:cNvSpPr/>
            <p:nvPr/>
          </p:nvSpPr>
          <p:spPr>
            <a:xfrm>
              <a:off x="571127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66" name="pt166"/>
            <p:cNvSpPr/>
            <p:nvPr/>
          </p:nvSpPr>
          <p:spPr>
            <a:xfrm>
              <a:off x="579668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67" name="pt167"/>
            <p:cNvSpPr/>
            <p:nvPr/>
          </p:nvSpPr>
          <p:spPr>
            <a:xfrm>
              <a:off x="588209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68" name="pt168"/>
            <p:cNvSpPr/>
            <p:nvPr/>
          </p:nvSpPr>
          <p:spPr>
            <a:xfrm>
              <a:off x="596750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69" name="tx169"/>
            <p:cNvSpPr/>
            <p:nvPr/>
          </p:nvSpPr>
          <p:spPr>
            <a:xfrm>
              <a:off x="3698362" y="1974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170" name="tx170"/>
            <p:cNvSpPr/>
            <p:nvPr/>
          </p:nvSpPr>
          <p:spPr>
            <a:xfrm>
              <a:off x="6018113" y="188944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171" name="tx171"/>
            <p:cNvSpPr/>
            <p:nvPr/>
          </p:nvSpPr>
          <p:spPr>
            <a:xfrm>
              <a:off x="5418832" y="18405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172" name="tx172"/>
            <p:cNvSpPr/>
            <p:nvPr/>
          </p:nvSpPr>
          <p:spPr>
            <a:xfrm>
              <a:off x="5845885" y="18405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173" name="pl173"/>
            <p:cNvSpPr/>
            <p:nvPr/>
          </p:nvSpPr>
          <p:spPr>
            <a:xfrm>
              <a:off x="3555625" y="401403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4" name="pl174"/>
            <p:cNvSpPr/>
            <p:nvPr/>
          </p:nvSpPr>
          <p:spPr>
            <a:xfrm>
              <a:off x="3555625" y="384433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5" name="pl175"/>
            <p:cNvSpPr/>
            <p:nvPr/>
          </p:nvSpPr>
          <p:spPr>
            <a:xfrm>
              <a:off x="3555625" y="367464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6" name="pl176"/>
            <p:cNvSpPr/>
            <p:nvPr/>
          </p:nvSpPr>
          <p:spPr>
            <a:xfrm>
              <a:off x="3555625" y="350494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7" name="pl177"/>
            <p:cNvSpPr/>
            <p:nvPr/>
          </p:nvSpPr>
          <p:spPr>
            <a:xfrm>
              <a:off x="3555625" y="33352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8" name="pl178"/>
            <p:cNvSpPr/>
            <p:nvPr/>
          </p:nvSpPr>
          <p:spPr>
            <a:xfrm>
              <a:off x="3555625" y="316555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9" name="pl179"/>
            <p:cNvSpPr/>
            <p:nvPr/>
          </p:nvSpPr>
          <p:spPr>
            <a:xfrm>
              <a:off x="3555625" y="409888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3555625" y="392918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3555625" y="375948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3555625" y="35897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3555625" y="342009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3555625" y="32503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3850292"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4277345"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4704398"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5131451"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5473093"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5900146"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1" name="pl191"/>
            <p:cNvSpPr/>
            <p:nvPr/>
          </p:nvSpPr>
          <p:spPr>
            <a:xfrm>
              <a:off x="5985557"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3850292" y="3301308"/>
              <a:ext cx="2135265" cy="390302"/>
            </a:xfrm>
            <a:custGeom>
              <a:avLst/>
              <a:gdLst/>
              <a:ahLst/>
              <a:cxnLst/>
              <a:rect l="0" t="0" r="0" b="0"/>
              <a:pathLst>
                <a:path w="2135265" h="390302">
                  <a:moveTo>
                    <a:pt x="0" y="390302"/>
                  </a:moveTo>
                  <a:lnTo>
                    <a:pt x="85410" y="263029"/>
                  </a:lnTo>
                  <a:lnTo>
                    <a:pt x="170821" y="254545"/>
                  </a:lnTo>
                  <a:lnTo>
                    <a:pt x="256231" y="152727"/>
                  </a:lnTo>
                  <a:lnTo>
                    <a:pt x="341642" y="135757"/>
                  </a:lnTo>
                  <a:lnTo>
                    <a:pt x="427053" y="84848"/>
                  </a:lnTo>
                  <a:lnTo>
                    <a:pt x="512463" y="50909"/>
                  </a:lnTo>
                  <a:lnTo>
                    <a:pt x="597874" y="0"/>
                  </a:lnTo>
                  <a:lnTo>
                    <a:pt x="683284" y="0"/>
                  </a:lnTo>
                  <a:lnTo>
                    <a:pt x="768695" y="0"/>
                  </a:lnTo>
                  <a:lnTo>
                    <a:pt x="854106" y="16969"/>
                  </a:lnTo>
                  <a:lnTo>
                    <a:pt x="939516" y="42424"/>
                  </a:lnTo>
                  <a:lnTo>
                    <a:pt x="1024927" y="59393"/>
                  </a:lnTo>
                  <a:lnTo>
                    <a:pt x="1110337" y="101818"/>
                  </a:lnTo>
                  <a:lnTo>
                    <a:pt x="1195748" y="50909"/>
                  </a:lnTo>
                  <a:lnTo>
                    <a:pt x="1281159" y="50909"/>
                  </a:lnTo>
                  <a:lnTo>
                    <a:pt x="1366569" y="50909"/>
                  </a:lnTo>
                  <a:lnTo>
                    <a:pt x="1451980" y="50909"/>
                  </a:lnTo>
                  <a:lnTo>
                    <a:pt x="1537390" y="50909"/>
                  </a:lnTo>
                  <a:lnTo>
                    <a:pt x="1622801" y="50909"/>
                  </a:lnTo>
                  <a:lnTo>
                    <a:pt x="1708212" y="50909"/>
                  </a:lnTo>
                  <a:lnTo>
                    <a:pt x="1793622" y="50909"/>
                  </a:lnTo>
                  <a:lnTo>
                    <a:pt x="1879033" y="50909"/>
                  </a:lnTo>
                  <a:lnTo>
                    <a:pt x="1964443" y="50909"/>
                  </a:lnTo>
                  <a:lnTo>
                    <a:pt x="2049854" y="50909"/>
                  </a:lnTo>
                  <a:lnTo>
                    <a:pt x="2135265" y="50909"/>
                  </a:lnTo>
                </a:path>
              </a:pathLst>
            </a:custGeom>
            <a:ln w="27101" cap="flat">
              <a:solidFill>
                <a:srgbClr val="1CABE2">
                  <a:alpha val="100000"/>
                </a:srgbClr>
              </a:solidFill>
              <a:prstDash val="solid"/>
              <a:round/>
            </a:ln>
          </p:spPr>
          <p:txBody>
            <a:bodyPr/>
            <a:lstStyle/>
            <a:p>
              <a:endParaRPr/>
            </a:p>
          </p:txBody>
        </p:sp>
        <p:sp>
          <p:nvSpPr>
            <p:cNvPr id="193" name="pt193"/>
            <p:cNvSpPr/>
            <p:nvPr/>
          </p:nvSpPr>
          <p:spPr>
            <a:xfrm>
              <a:off x="3832241"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94" name="pt194"/>
            <p:cNvSpPr/>
            <p:nvPr/>
          </p:nvSpPr>
          <p:spPr>
            <a:xfrm>
              <a:off x="3917652"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95" name="pt195"/>
            <p:cNvSpPr/>
            <p:nvPr/>
          </p:nvSpPr>
          <p:spPr>
            <a:xfrm>
              <a:off x="4003062"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96" name="pt196"/>
            <p:cNvSpPr/>
            <p:nvPr/>
          </p:nvSpPr>
          <p:spPr>
            <a:xfrm>
              <a:off x="4088473"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97" name="pt197"/>
            <p:cNvSpPr/>
            <p:nvPr/>
          </p:nvSpPr>
          <p:spPr>
            <a:xfrm>
              <a:off x="417388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98" name="pt198"/>
            <p:cNvSpPr/>
            <p:nvPr/>
          </p:nvSpPr>
          <p:spPr>
            <a:xfrm>
              <a:off x="425929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99" name="pt199"/>
            <p:cNvSpPr/>
            <p:nvPr/>
          </p:nvSpPr>
          <p:spPr>
            <a:xfrm>
              <a:off x="4344705" y="333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00" name="pt200"/>
            <p:cNvSpPr/>
            <p:nvPr/>
          </p:nvSpPr>
          <p:spPr>
            <a:xfrm>
              <a:off x="443011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01" name="pt201"/>
            <p:cNvSpPr/>
            <p:nvPr/>
          </p:nvSpPr>
          <p:spPr>
            <a:xfrm>
              <a:off x="451552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02" name="pt202"/>
            <p:cNvSpPr/>
            <p:nvPr/>
          </p:nvSpPr>
          <p:spPr>
            <a:xfrm>
              <a:off x="460093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03" name="pt203"/>
            <p:cNvSpPr/>
            <p:nvPr/>
          </p:nvSpPr>
          <p:spPr>
            <a:xfrm>
              <a:off x="4686347"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04" name="pt204"/>
            <p:cNvSpPr/>
            <p:nvPr/>
          </p:nvSpPr>
          <p:spPr>
            <a:xfrm>
              <a:off x="4771758"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05" name="pt205"/>
            <p:cNvSpPr/>
            <p:nvPr/>
          </p:nvSpPr>
          <p:spPr>
            <a:xfrm>
              <a:off x="485716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06" name="pt206"/>
            <p:cNvSpPr/>
            <p:nvPr/>
          </p:nvSpPr>
          <p:spPr>
            <a:xfrm>
              <a:off x="4942579"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07" name="pt207"/>
            <p:cNvSpPr/>
            <p:nvPr/>
          </p:nvSpPr>
          <p:spPr>
            <a:xfrm>
              <a:off x="502798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08" name="pt208"/>
            <p:cNvSpPr/>
            <p:nvPr/>
          </p:nvSpPr>
          <p:spPr>
            <a:xfrm>
              <a:off x="5113400"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09" name="pt209"/>
            <p:cNvSpPr/>
            <p:nvPr/>
          </p:nvSpPr>
          <p:spPr>
            <a:xfrm>
              <a:off x="519881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0" name="pt210"/>
            <p:cNvSpPr/>
            <p:nvPr/>
          </p:nvSpPr>
          <p:spPr>
            <a:xfrm>
              <a:off x="528422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1" name="pt211"/>
            <p:cNvSpPr/>
            <p:nvPr/>
          </p:nvSpPr>
          <p:spPr>
            <a:xfrm>
              <a:off x="536963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2" name="pt212"/>
            <p:cNvSpPr/>
            <p:nvPr/>
          </p:nvSpPr>
          <p:spPr>
            <a:xfrm>
              <a:off x="545504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3" name="pt213"/>
            <p:cNvSpPr/>
            <p:nvPr/>
          </p:nvSpPr>
          <p:spPr>
            <a:xfrm>
              <a:off x="5540453"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4" name="pt214"/>
            <p:cNvSpPr/>
            <p:nvPr/>
          </p:nvSpPr>
          <p:spPr>
            <a:xfrm>
              <a:off x="562586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5" name="pt215"/>
            <p:cNvSpPr/>
            <p:nvPr/>
          </p:nvSpPr>
          <p:spPr>
            <a:xfrm>
              <a:off x="571127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6" name="pt216"/>
            <p:cNvSpPr/>
            <p:nvPr/>
          </p:nvSpPr>
          <p:spPr>
            <a:xfrm>
              <a:off x="579668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7" name="pt217"/>
            <p:cNvSpPr/>
            <p:nvPr/>
          </p:nvSpPr>
          <p:spPr>
            <a:xfrm>
              <a:off x="5882095" y="333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18" name="pt218"/>
            <p:cNvSpPr/>
            <p:nvPr/>
          </p:nvSpPr>
          <p:spPr>
            <a:xfrm>
              <a:off x="5967506" y="333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19" name="tx219"/>
            <p:cNvSpPr/>
            <p:nvPr/>
          </p:nvSpPr>
          <p:spPr>
            <a:xfrm>
              <a:off x="3698362" y="35993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48</a:t>
              </a:r>
            </a:p>
          </p:txBody>
        </p:sp>
        <p:sp>
          <p:nvSpPr>
            <p:cNvPr id="220" name="tx220"/>
            <p:cNvSpPr/>
            <p:nvPr/>
          </p:nvSpPr>
          <p:spPr>
            <a:xfrm>
              <a:off x="6018113" y="325995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221" name="tx221"/>
            <p:cNvSpPr/>
            <p:nvPr/>
          </p:nvSpPr>
          <p:spPr>
            <a:xfrm>
              <a:off x="5418832" y="32110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222" name="tx222"/>
            <p:cNvSpPr/>
            <p:nvPr/>
          </p:nvSpPr>
          <p:spPr>
            <a:xfrm>
              <a:off x="5845885" y="32110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223" name="pl223"/>
            <p:cNvSpPr/>
            <p:nvPr/>
          </p:nvSpPr>
          <p:spPr>
            <a:xfrm>
              <a:off x="3555625" y="532515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24" name="pl224"/>
            <p:cNvSpPr/>
            <p:nvPr/>
          </p:nvSpPr>
          <p:spPr>
            <a:xfrm>
              <a:off x="3555625" y="515545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25" name="pl225"/>
            <p:cNvSpPr/>
            <p:nvPr/>
          </p:nvSpPr>
          <p:spPr>
            <a:xfrm>
              <a:off x="3555625" y="498575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26" name="pl226"/>
            <p:cNvSpPr/>
            <p:nvPr/>
          </p:nvSpPr>
          <p:spPr>
            <a:xfrm>
              <a:off x="3555625" y="4816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27" name="pl227"/>
            <p:cNvSpPr/>
            <p:nvPr/>
          </p:nvSpPr>
          <p:spPr>
            <a:xfrm>
              <a:off x="3555625" y="464636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28" name="pl228"/>
            <p:cNvSpPr/>
            <p:nvPr/>
          </p:nvSpPr>
          <p:spPr>
            <a:xfrm>
              <a:off x="3555625" y="447666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29" name="pl229"/>
            <p:cNvSpPr/>
            <p:nvPr/>
          </p:nvSpPr>
          <p:spPr>
            <a:xfrm>
              <a:off x="3555625" y="54099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3555625" y="524030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3555625" y="507060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3555625" y="49009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3555625" y="473121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3555625" y="456151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3850292" y="4430000"/>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6" name="pl236"/>
            <p:cNvSpPr/>
            <p:nvPr/>
          </p:nvSpPr>
          <p:spPr>
            <a:xfrm>
              <a:off x="4277345" y="4430000"/>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7" name="pl237"/>
            <p:cNvSpPr/>
            <p:nvPr/>
          </p:nvSpPr>
          <p:spPr>
            <a:xfrm>
              <a:off x="4704398" y="4430000"/>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8" name="pl238"/>
            <p:cNvSpPr/>
            <p:nvPr/>
          </p:nvSpPr>
          <p:spPr>
            <a:xfrm>
              <a:off x="5131451" y="4430000"/>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9" name="pl239"/>
            <p:cNvSpPr/>
            <p:nvPr/>
          </p:nvSpPr>
          <p:spPr>
            <a:xfrm>
              <a:off x="5473093" y="4430000"/>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0" name="pl240"/>
            <p:cNvSpPr/>
            <p:nvPr/>
          </p:nvSpPr>
          <p:spPr>
            <a:xfrm>
              <a:off x="5900146" y="4430000"/>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1" name="pl241"/>
            <p:cNvSpPr/>
            <p:nvPr/>
          </p:nvSpPr>
          <p:spPr>
            <a:xfrm>
              <a:off x="5985557" y="4430000"/>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2" name="pl242"/>
            <p:cNvSpPr/>
            <p:nvPr/>
          </p:nvSpPr>
          <p:spPr>
            <a:xfrm>
              <a:off x="3850292" y="4620909"/>
              <a:ext cx="2135265" cy="466665"/>
            </a:xfrm>
            <a:custGeom>
              <a:avLst/>
              <a:gdLst/>
              <a:ahLst/>
              <a:cxnLst/>
              <a:rect l="0" t="0" r="0" b="0"/>
              <a:pathLst>
                <a:path w="2135265" h="466665">
                  <a:moveTo>
                    <a:pt x="0" y="466665"/>
                  </a:moveTo>
                  <a:lnTo>
                    <a:pt x="85410" y="441211"/>
                  </a:lnTo>
                  <a:lnTo>
                    <a:pt x="170821" y="407272"/>
                  </a:lnTo>
                  <a:lnTo>
                    <a:pt x="256231" y="279999"/>
                  </a:lnTo>
                  <a:lnTo>
                    <a:pt x="341642" y="186666"/>
                  </a:lnTo>
                  <a:lnTo>
                    <a:pt x="427053" y="76363"/>
                  </a:lnTo>
                  <a:lnTo>
                    <a:pt x="512463" y="42424"/>
                  </a:lnTo>
                  <a:lnTo>
                    <a:pt x="597874" y="33939"/>
                  </a:lnTo>
                  <a:lnTo>
                    <a:pt x="683284" y="16969"/>
                  </a:lnTo>
                  <a:lnTo>
                    <a:pt x="768695" y="0"/>
                  </a:lnTo>
                  <a:lnTo>
                    <a:pt x="854106" y="93333"/>
                  </a:lnTo>
                  <a:lnTo>
                    <a:pt x="939516" y="93333"/>
                  </a:lnTo>
                  <a:lnTo>
                    <a:pt x="1024927" y="50909"/>
                  </a:lnTo>
                  <a:lnTo>
                    <a:pt x="1110337" y="42424"/>
                  </a:lnTo>
                  <a:lnTo>
                    <a:pt x="1195748" y="42424"/>
                  </a:lnTo>
                  <a:lnTo>
                    <a:pt x="1281159" y="42424"/>
                  </a:lnTo>
                  <a:lnTo>
                    <a:pt x="1366569" y="373332"/>
                  </a:lnTo>
                  <a:lnTo>
                    <a:pt x="1451980" y="390302"/>
                  </a:lnTo>
                  <a:lnTo>
                    <a:pt x="1537390" y="67878"/>
                  </a:lnTo>
                  <a:lnTo>
                    <a:pt x="1622801" y="67878"/>
                  </a:lnTo>
                  <a:lnTo>
                    <a:pt x="1708212" y="67878"/>
                  </a:lnTo>
                  <a:lnTo>
                    <a:pt x="1793622" y="67878"/>
                  </a:lnTo>
                  <a:lnTo>
                    <a:pt x="1879033" y="67878"/>
                  </a:lnTo>
                  <a:lnTo>
                    <a:pt x="1964443" y="67878"/>
                  </a:lnTo>
                  <a:lnTo>
                    <a:pt x="2049854" y="67878"/>
                  </a:lnTo>
                  <a:lnTo>
                    <a:pt x="2135265" y="67878"/>
                  </a:lnTo>
                </a:path>
              </a:pathLst>
            </a:custGeom>
            <a:ln w="27101" cap="flat">
              <a:solidFill>
                <a:srgbClr val="1CABE2">
                  <a:alpha val="100000"/>
                </a:srgbClr>
              </a:solidFill>
              <a:prstDash val="solid"/>
              <a:round/>
            </a:ln>
          </p:spPr>
          <p:txBody>
            <a:bodyPr/>
            <a:lstStyle/>
            <a:p>
              <a:endParaRPr/>
            </a:p>
          </p:txBody>
        </p:sp>
        <p:sp>
          <p:nvSpPr>
            <p:cNvPr id="243" name="pt243"/>
            <p:cNvSpPr/>
            <p:nvPr/>
          </p:nvSpPr>
          <p:spPr>
            <a:xfrm>
              <a:off x="3832241" y="506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44" name="pt244"/>
            <p:cNvSpPr/>
            <p:nvPr/>
          </p:nvSpPr>
          <p:spPr>
            <a:xfrm>
              <a:off x="3917652" y="504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45" name="pt245"/>
            <p:cNvSpPr/>
            <p:nvPr/>
          </p:nvSpPr>
          <p:spPr>
            <a:xfrm>
              <a:off x="4003062"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46" name="pt246"/>
            <p:cNvSpPr/>
            <p:nvPr/>
          </p:nvSpPr>
          <p:spPr>
            <a:xfrm>
              <a:off x="4088473"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47" name="pt247"/>
            <p:cNvSpPr/>
            <p:nvPr/>
          </p:nvSpPr>
          <p:spPr>
            <a:xfrm>
              <a:off x="4173883"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48" name="pt248"/>
            <p:cNvSpPr/>
            <p:nvPr/>
          </p:nvSpPr>
          <p:spPr>
            <a:xfrm>
              <a:off x="4259294"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49" name="pt249"/>
            <p:cNvSpPr/>
            <p:nvPr/>
          </p:nvSpPr>
          <p:spPr>
            <a:xfrm>
              <a:off x="4344705" y="46452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50" name="pt250"/>
            <p:cNvSpPr/>
            <p:nvPr/>
          </p:nvSpPr>
          <p:spPr>
            <a:xfrm>
              <a:off x="4430115"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51" name="pt251"/>
            <p:cNvSpPr/>
            <p:nvPr/>
          </p:nvSpPr>
          <p:spPr>
            <a:xfrm>
              <a:off x="4515526"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52" name="pt252"/>
            <p:cNvSpPr/>
            <p:nvPr/>
          </p:nvSpPr>
          <p:spPr>
            <a:xfrm>
              <a:off x="4600936"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53" name="pt253"/>
            <p:cNvSpPr/>
            <p:nvPr/>
          </p:nvSpPr>
          <p:spPr>
            <a:xfrm>
              <a:off x="4686347" y="46961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54" name="pt254"/>
            <p:cNvSpPr/>
            <p:nvPr/>
          </p:nvSpPr>
          <p:spPr>
            <a:xfrm>
              <a:off x="4771758" y="46961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55" name="pt255"/>
            <p:cNvSpPr/>
            <p:nvPr/>
          </p:nvSpPr>
          <p:spPr>
            <a:xfrm>
              <a:off x="485716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56" name="pt256"/>
            <p:cNvSpPr/>
            <p:nvPr/>
          </p:nvSpPr>
          <p:spPr>
            <a:xfrm>
              <a:off x="4942579" y="46452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57" name="pt257"/>
            <p:cNvSpPr/>
            <p:nvPr/>
          </p:nvSpPr>
          <p:spPr>
            <a:xfrm>
              <a:off x="5027989"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58" name="pt258"/>
            <p:cNvSpPr/>
            <p:nvPr/>
          </p:nvSpPr>
          <p:spPr>
            <a:xfrm>
              <a:off x="5113400" y="46452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59" name="pt259"/>
            <p:cNvSpPr/>
            <p:nvPr/>
          </p:nvSpPr>
          <p:spPr>
            <a:xfrm>
              <a:off x="5198811" y="49761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60" name="pt260"/>
            <p:cNvSpPr/>
            <p:nvPr/>
          </p:nvSpPr>
          <p:spPr>
            <a:xfrm>
              <a:off x="5284221" y="499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61" name="pt261"/>
            <p:cNvSpPr/>
            <p:nvPr/>
          </p:nvSpPr>
          <p:spPr>
            <a:xfrm>
              <a:off x="5369632" y="467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62" name="pt262"/>
            <p:cNvSpPr/>
            <p:nvPr/>
          </p:nvSpPr>
          <p:spPr>
            <a:xfrm>
              <a:off x="5455042"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63" name="pt263"/>
            <p:cNvSpPr/>
            <p:nvPr/>
          </p:nvSpPr>
          <p:spPr>
            <a:xfrm>
              <a:off x="5540453"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64" name="pt264"/>
            <p:cNvSpPr/>
            <p:nvPr/>
          </p:nvSpPr>
          <p:spPr>
            <a:xfrm>
              <a:off x="5625864"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65" name="pt265"/>
            <p:cNvSpPr/>
            <p:nvPr/>
          </p:nvSpPr>
          <p:spPr>
            <a:xfrm>
              <a:off x="5711274"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66" name="pt266"/>
            <p:cNvSpPr/>
            <p:nvPr/>
          </p:nvSpPr>
          <p:spPr>
            <a:xfrm>
              <a:off x="5796685" y="467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67" name="pt267"/>
            <p:cNvSpPr/>
            <p:nvPr/>
          </p:nvSpPr>
          <p:spPr>
            <a:xfrm>
              <a:off x="5882095"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68" name="pt268"/>
            <p:cNvSpPr/>
            <p:nvPr/>
          </p:nvSpPr>
          <p:spPr>
            <a:xfrm>
              <a:off x="5967506"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69" name="tx269"/>
            <p:cNvSpPr/>
            <p:nvPr/>
          </p:nvSpPr>
          <p:spPr>
            <a:xfrm>
              <a:off x="3698362" y="499526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38</a:t>
              </a:r>
            </a:p>
          </p:txBody>
        </p:sp>
        <p:sp>
          <p:nvSpPr>
            <p:cNvPr id="270" name="tx270"/>
            <p:cNvSpPr/>
            <p:nvPr/>
          </p:nvSpPr>
          <p:spPr>
            <a:xfrm>
              <a:off x="6018113" y="45965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271" name="tx271"/>
            <p:cNvSpPr/>
            <p:nvPr/>
          </p:nvSpPr>
          <p:spPr>
            <a:xfrm>
              <a:off x="5418832" y="454763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272" name="tx272"/>
            <p:cNvSpPr/>
            <p:nvPr/>
          </p:nvSpPr>
          <p:spPr>
            <a:xfrm>
              <a:off x="5845885" y="454763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273" name="pl273"/>
            <p:cNvSpPr/>
            <p:nvPr/>
          </p:nvSpPr>
          <p:spPr>
            <a:xfrm>
              <a:off x="6349812" y="270291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74" name="pl274"/>
            <p:cNvSpPr/>
            <p:nvPr/>
          </p:nvSpPr>
          <p:spPr>
            <a:xfrm>
              <a:off x="6349812" y="25332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75" name="pl275"/>
            <p:cNvSpPr/>
            <p:nvPr/>
          </p:nvSpPr>
          <p:spPr>
            <a:xfrm>
              <a:off x="6349812" y="2363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76" name="pl276"/>
            <p:cNvSpPr/>
            <p:nvPr/>
          </p:nvSpPr>
          <p:spPr>
            <a:xfrm>
              <a:off x="6349812" y="219382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77" name="pl277"/>
            <p:cNvSpPr/>
            <p:nvPr/>
          </p:nvSpPr>
          <p:spPr>
            <a:xfrm>
              <a:off x="6349812" y="202413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78" name="pl278"/>
            <p:cNvSpPr/>
            <p:nvPr/>
          </p:nvSpPr>
          <p:spPr>
            <a:xfrm>
              <a:off x="6349812" y="185443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79" name="pl279"/>
            <p:cNvSpPr/>
            <p:nvPr/>
          </p:nvSpPr>
          <p:spPr>
            <a:xfrm>
              <a:off x="6349812" y="278776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80" name="pl280"/>
            <p:cNvSpPr/>
            <p:nvPr/>
          </p:nvSpPr>
          <p:spPr>
            <a:xfrm>
              <a:off x="6349812" y="261806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81" name="pl281"/>
            <p:cNvSpPr/>
            <p:nvPr/>
          </p:nvSpPr>
          <p:spPr>
            <a:xfrm>
              <a:off x="6349812" y="244837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82" name="pl282"/>
            <p:cNvSpPr/>
            <p:nvPr/>
          </p:nvSpPr>
          <p:spPr>
            <a:xfrm>
              <a:off x="6349812" y="227867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83" name="pl283"/>
            <p:cNvSpPr/>
            <p:nvPr/>
          </p:nvSpPr>
          <p:spPr>
            <a:xfrm>
              <a:off x="6349812" y="21089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84" name="pl284"/>
            <p:cNvSpPr/>
            <p:nvPr/>
          </p:nvSpPr>
          <p:spPr>
            <a:xfrm>
              <a:off x="6349812" y="193928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85" name="pl285"/>
            <p:cNvSpPr/>
            <p:nvPr/>
          </p:nvSpPr>
          <p:spPr>
            <a:xfrm>
              <a:off x="6644479"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6" name="pl286"/>
            <p:cNvSpPr/>
            <p:nvPr/>
          </p:nvSpPr>
          <p:spPr>
            <a:xfrm>
              <a:off x="7071532"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7" name="pl287"/>
            <p:cNvSpPr/>
            <p:nvPr/>
          </p:nvSpPr>
          <p:spPr>
            <a:xfrm>
              <a:off x="7498585"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8" name="pl288"/>
            <p:cNvSpPr/>
            <p:nvPr/>
          </p:nvSpPr>
          <p:spPr>
            <a:xfrm>
              <a:off x="7925638"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9" name="pl289"/>
            <p:cNvSpPr/>
            <p:nvPr/>
          </p:nvSpPr>
          <p:spPr>
            <a:xfrm>
              <a:off x="8267280"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0" name="pl290"/>
            <p:cNvSpPr/>
            <p:nvPr/>
          </p:nvSpPr>
          <p:spPr>
            <a:xfrm>
              <a:off x="8694333"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1" name="pl291"/>
            <p:cNvSpPr/>
            <p:nvPr/>
          </p:nvSpPr>
          <p:spPr>
            <a:xfrm>
              <a:off x="8779744" y="1807768"/>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2" name="pl292"/>
            <p:cNvSpPr/>
            <p:nvPr/>
          </p:nvSpPr>
          <p:spPr>
            <a:xfrm>
              <a:off x="6644479" y="1998677"/>
              <a:ext cx="2135265" cy="407272"/>
            </a:xfrm>
            <a:custGeom>
              <a:avLst/>
              <a:gdLst/>
              <a:ahLst/>
              <a:cxnLst/>
              <a:rect l="0" t="0" r="0" b="0"/>
              <a:pathLst>
                <a:path w="2135265" h="407272">
                  <a:moveTo>
                    <a:pt x="0" y="407272"/>
                  </a:moveTo>
                  <a:lnTo>
                    <a:pt x="85410" y="263029"/>
                  </a:lnTo>
                  <a:lnTo>
                    <a:pt x="170821" y="203636"/>
                  </a:lnTo>
                  <a:lnTo>
                    <a:pt x="256231" y="118787"/>
                  </a:lnTo>
                  <a:lnTo>
                    <a:pt x="341642" y="118787"/>
                  </a:lnTo>
                  <a:lnTo>
                    <a:pt x="427053" y="93333"/>
                  </a:lnTo>
                  <a:lnTo>
                    <a:pt x="512463" y="59393"/>
                  </a:lnTo>
                  <a:lnTo>
                    <a:pt x="597874" y="33939"/>
                  </a:lnTo>
                  <a:lnTo>
                    <a:pt x="683284" y="0"/>
                  </a:lnTo>
                  <a:lnTo>
                    <a:pt x="768695" y="8484"/>
                  </a:lnTo>
                  <a:lnTo>
                    <a:pt x="854106" y="16969"/>
                  </a:lnTo>
                  <a:lnTo>
                    <a:pt x="939516" y="16969"/>
                  </a:lnTo>
                  <a:lnTo>
                    <a:pt x="1024927" y="25454"/>
                  </a:lnTo>
                  <a:lnTo>
                    <a:pt x="1110337" y="42424"/>
                  </a:lnTo>
                  <a:lnTo>
                    <a:pt x="1195748" y="16969"/>
                  </a:lnTo>
                  <a:lnTo>
                    <a:pt x="1281159" y="16969"/>
                  </a:lnTo>
                  <a:lnTo>
                    <a:pt x="1366569" y="16969"/>
                  </a:lnTo>
                  <a:lnTo>
                    <a:pt x="1451980" y="16969"/>
                  </a:lnTo>
                  <a:lnTo>
                    <a:pt x="1537390" y="16969"/>
                  </a:lnTo>
                  <a:lnTo>
                    <a:pt x="1622801" y="16969"/>
                  </a:lnTo>
                  <a:lnTo>
                    <a:pt x="1708212" y="16969"/>
                  </a:lnTo>
                  <a:lnTo>
                    <a:pt x="1793622" y="16969"/>
                  </a:lnTo>
                  <a:lnTo>
                    <a:pt x="1879033" y="16969"/>
                  </a:lnTo>
                  <a:lnTo>
                    <a:pt x="1964443" y="16969"/>
                  </a:lnTo>
                  <a:lnTo>
                    <a:pt x="2049854" y="16969"/>
                  </a:lnTo>
                  <a:lnTo>
                    <a:pt x="2135265" y="16969"/>
                  </a:lnTo>
                </a:path>
              </a:pathLst>
            </a:custGeom>
            <a:ln w="27101" cap="flat">
              <a:solidFill>
                <a:srgbClr val="1CABE2">
                  <a:alpha val="100000"/>
                </a:srgbClr>
              </a:solidFill>
              <a:prstDash val="solid"/>
              <a:round/>
            </a:ln>
          </p:spPr>
          <p:txBody>
            <a:bodyPr/>
            <a:lstStyle/>
            <a:p>
              <a:endParaRPr/>
            </a:p>
          </p:txBody>
        </p:sp>
        <p:sp>
          <p:nvSpPr>
            <p:cNvPr id="293" name="pt293"/>
            <p:cNvSpPr/>
            <p:nvPr/>
          </p:nvSpPr>
          <p:spPr>
            <a:xfrm>
              <a:off x="6626428"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94" name="pt294"/>
            <p:cNvSpPr/>
            <p:nvPr/>
          </p:nvSpPr>
          <p:spPr>
            <a:xfrm>
              <a:off x="6711839"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95" name="pt295"/>
            <p:cNvSpPr/>
            <p:nvPr/>
          </p:nvSpPr>
          <p:spPr>
            <a:xfrm>
              <a:off x="6797249"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96" name="pt296"/>
            <p:cNvSpPr/>
            <p:nvPr/>
          </p:nvSpPr>
          <p:spPr>
            <a:xfrm>
              <a:off x="6882660"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97" name="pt297"/>
            <p:cNvSpPr/>
            <p:nvPr/>
          </p:nvSpPr>
          <p:spPr>
            <a:xfrm>
              <a:off x="6968071"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98" name="pt298"/>
            <p:cNvSpPr/>
            <p:nvPr/>
          </p:nvSpPr>
          <p:spPr>
            <a:xfrm>
              <a:off x="705348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99" name="pt299"/>
            <p:cNvSpPr/>
            <p:nvPr/>
          </p:nvSpPr>
          <p:spPr>
            <a:xfrm>
              <a:off x="713889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00" name="pt300"/>
            <p:cNvSpPr/>
            <p:nvPr/>
          </p:nvSpPr>
          <p:spPr>
            <a:xfrm>
              <a:off x="722430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01" name="pt301"/>
            <p:cNvSpPr/>
            <p:nvPr/>
          </p:nvSpPr>
          <p:spPr>
            <a:xfrm>
              <a:off x="730971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02" name="pt302"/>
            <p:cNvSpPr/>
            <p:nvPr/>
          </p:nvSpPr>
          <p:spPr>
            <a:xfrm>
              <a:off x="739512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03" name="pt303"/>
            <p:cNvSpPr/>
            <p:nvPr/>
          </p:nvSpPr>
          <p:spPr>
            <a:xfrm>
              <a:off x="748053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04" name="pt304"/>
            <p:cNvSpPr/>
            <p:nvPr/>
          </p:nvSpPr>
          <p:spPr>
            <a:xfrm>
              <a:off x="7565945"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05" name="pt305"/>
            <p:cNvSpPr/>
            <p:nvPr/>
          </p:nvSpPr>
          <p:spPr>
            <a:xfrm>
              <a:off x="765135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06" name="pt306"/>
            <p:cNvSpPr/>
            <p:nvPr/>
          </p:nvSpPr>
          <p:spPr>
            <a:xfrm>
              <a:off x="7736766"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07" name="pt307"/>
            <p:cNvSpPr/>
            <p:nvPr/>
          </p:nvSpPr>
          <p:spPr>
            <a:xfrm>
              <a:off x="782217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08" name="pt308"/>
            <p:cNvSpPr/>
            <p:nvPr/>
          </p:nvSpPr>
          <p:spPr>
            <a:xfrm>
              <a:off x="790758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09" name="pt309"/>
            <p:cNvSpPr/>
            <p:nvPr/>
          </p:nvSpPr>
          <p:spPr>
            <a:xfrm>
              <a:off x="799299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10" name="pt310"/>
            <p:cNvSpPr/>
            <p:nvPr/>
          </p:nvSpPr>
          <p:spPr>
            <a:xfrm>
              <a:off x="807840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11" name="pt311"/>
            <p:cNvSpPr/>
            <p:nvPr/>
          </p:nvSpPr>
          <p:spPr>
            <a:xfrm>
              <a:off x="8163819"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12" name="pt312"/>
            <p:cNvSpPr/>
            <p:nvPr/>
          </p:nvSpPr>
          <p:spPr>
            <a:xfrm>
              <a:off x="824923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13" name="pt313"/>
            <p:cNvSpPr/>
            <p:nvPr/>
          </p:nvSpPr>
          <p:spPr>
            <a:xfrm>
              <a:off x="833464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14" name="pt314"/>
            <p:cNvSpPr/>
            <p:nvPr/>
          </p:nvSpPr>
          <p:spPr>
            <a:xfrm>
              <a:off x="842005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15" name="pt315"/>
            <p:cNvSpPr/>
            <p:nvPr/>
          </p:nvSpPr>
          <p:spPr>
            <a:xfrm>
              <a:off x="850546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16" name="pt316"/>
            <p:cNvSpPr/>
            <p:nvPr/>
          </p:nvSpPr>
          <p:spPr>
            <a:xfrm>
              <a:off x="859087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17" name="pt317"/>
            <p:cNvSpPr/>
            <p:nvPr/>
          </p:nvSpPr>
          <p:spPr>
            <a:xfrm>
              <a:off x="867628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18" name="pt318"/>
            <p:cNvSpPr/>
            <p:nvPr/>
          </p:nvSpPr>
          <p:spPr>
            <a:xfrm>
              <a:off x="876169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19" name="tx319"/>
            <p:cNvSpPr/>
            <p:nvPr/>
          </p:nvSpPr>
          <p:spPr>
            <a:xfrm>
              <a:off x="6492549" y="2313967"/>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a:t>
              </a:r>
            </a:p>
          </p:txBody>
        </p:sp>
        <p:sp>
          <p:nvSpPr>
            <p:cNvPr id="320" name="tx320"/>
            <p:cNvSpPr/>
            <p:nvPr/>
          </p:nvSpPr>
          <p:spPr>
            <a:xfrm>
              <a:off x="8812300" y="192337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21" name="tx321"/>
            <p:cNvSpPr/>
            <p:nvPr/>
          </p:nvSpPr>
          <p:spPr>
            <a:xfrm>
              <a:off x="8213020" y="18744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22" name="tx322"/>
            <p:cNvSpPr/>
            <p:nvPr/>
          </p:nvSpPr>
          <p:spPr>
            <a:xfrm>
              <a:off x="8640073" y="18744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23" name="pl323"/>
            <p:cNvSpPr/>
            <p:nvPr/>
          </p:nvSpPr>
          <p:spPr>
            <a:xfrm>
              <a:off x="6349812" y="401403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4" name="pl324"/>
            <p:cNvSpPr/>
            <p:nvPr/>
          </p:nvSpPr>
          <p:spPr>
            <a:xfrm>
              <a:off x="6349812" y="384433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5" name="pl325"/>
            <p:cNvSpPr/>
            <p:nvPr/>
          </p:nvSpPr>
          <p:spPr>
            <a:xfrm>
              <a:off x="6349812" y="367464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6" name="pl326"/>
            <p:cNvSpPr/>
            <p:nvPr/>
          </p:nvSpPr>
          <p:spPr>
            <a:xfrm>
              <a:off x="6349812" y="350494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7" name="pl327"/>
            <p:cNvSpPr/>
            <p:nvPr/>
          </p:nvSpPr>
          <p:spPr>
            <a:xfrm>
              <a:off x="6349812" y="33352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8" name="pl328"/>
            <p:cNvSpPr/>
            <p:nvPr/>
          </p:nvSpPr>
          <p:spPr>
            <a:xfrm>
              <a:off x="6349812" y="316555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9" name="pl329"/>
            <p:cNvSpPr/>
            <p:nvPr/>
          </p:nvSpPr>
          <p:spPr>
            <a:xfrm>
              <a:off x="6349812" y="409888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30" name="pl330"/>
            <p:cNvSpPr/>
            <p:nvPr/>
          </p:nvSpPr>
          <p:spPr>
            <a:xfrm>
              <a:off x="6349812" y="392918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31" name="pl331"/>
            <p:cNvSpPr/>
            <p:nvPr/>
          </p:nvSpPr>
          <p:spPr>
            <a:xfrm>
              <a:off x="6349812" y="375948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32" name="pl332"/>
            <p:cNvSpPr/>
            <p:nvPr/>
          </p:nvSpPr>
          <p:spPr>
            <a:xfrm>
              <a:off x="6349812" y="35897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33" name="pl333"/>
            <p:cNvSpPr/>
            <p:nvPr/>
          </p:nvSpPr>
          <p:spPr>
            <a:xfrm>
              <a:off x="6349812" y="342009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34" name="pl334"/>
            <p:cNvSpPr/>
            <p:nvPr/>
          </p:nvSpPr>
          <p:spPr>
            <a:xfrm>
              <a:off x="6349812" y="32503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35" name="pl335"/>
            <p:cNvSpPr/>
            <p:nvPr/>
          </p:nvSpPr>
          <p:spPr>
            <a:xfrm>
              <a:off x="6644479"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6" name="pl336"/>
            <p:cNvSpPr/>
            <p:nvPr/>
          </p:nvSpPr>
          <p:spPr>
            <a:xfrm>
              <a:off x="7071532"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7" name="pl337"/>
            <p:cNvSpPr/>
            <p:nvPr/>
          </p:nvSpPr>
          <p:spPr>
            <a:xfrm>
              <a:off x="7498585"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8" name="pl338"/>
            <p:cNvSpPr/>
            <p:nvPr/>
          </p:nvSpPr>
          <p:spPr>
            <a:xfrm>
              <a:off x="7925638"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9" name="pl339"/>
            <p:cNvSpPr/>
            <p:nvPr/>
          </p:nvSpPr>
          <p:spPr>
            <a:xfrm>
              <a:off x="8267280"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0" name="pl340"/>
            <p:cNvSpPr/>
            <p:nvPr/>
          </p:nvSpPr>
          <p:spPr>
            <a:xfrm>
              <a:off x="8694333"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1" name="pl341"/>
            <p:cNvSpPr/>
            <p:nvPr/>
          </p:nvSpPr>
          <p:spPr>
            <a:xfrm>
              <a:off x="8779744" y="3118884"/>
              <a:ext cx="0" cy="1026664"/>
            </a:xfrm>
            <a:custGeom>
              <a:avLst/>
              <a:gdLst/>
              <a:ahLst/>
              <a:cxnLst/>
              <a:rect l="0" t="0" r="0" b="0"/>
              <a:pathLst>
                <a:path h="1026664">
                  <a:moveTo>
                    <a:pt x="0" y="10266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2" name="pl342"/>
            <p:cNvSpPr/>
            <p:nvPr/>
          </p:nvSpPr>
          <p:spPr>
            <a:xfrm>
              <a:off x="7840227" y="3496459"/>
              <a:ext cx="939516" cy="458181"/>
            </a:xfrm>
            <a:custGeom>
              <a:avLst/>
              <a:gdLst/>
              <a:ahLst/>
              <a:cxnLst/>
              <a:rect l="0" t="0" r="0" b="0"/>
              <a:pathLst>
                <a:path w="939516" h="458181">
                  <a:moveTo>
                    <a:pt x="0" y="458181"/>
                  </a:moveTo>
                  <a:lnTo>
                    <a:pt x="85410" y="178181"/>
                  </a:lnTo>
                  <a:lnTo>
                    <a:pt x="170821" y="101818"/>
                  </a:lnTo>
                  <a:lnTo>
                    <a:pt x="256231" y="50909"/>
                  </a:lnTo>
                  <a:lnTo>
                    <a:pt x="341642" y="0"/>
                  </a:lnTo>
                  <a:lnTo>
                    <a:pt x="427053" y="0"/>
                  </a:lnTo>
                  <a:lnTo>
                    <a:pt x="512463" y="0"/>
                  </a:lnTo>
                  <a:lnTo>
                    <a:pt x="597874" y="0"/>
                  </a:lnTo>
                  <a:lnTo>
                    <a:pt x="683284" y="42424"/>
                  </a:lnTo>
                  <a:lnTo>
                    <a:pt x="768695" y="50909"/>
                  </a:lnTo>
                  <a:lnTo>
                    <a:pt x="854106" y="50909"/>
                  </a:lnTo>
                  <a:lnTo>
                    <a:pt x="939516" y="50909"/>
                  </a:lnTo>
                </a:path>
              </a:pathLst>
            </a:custGeom>
            <a:ln w="27101" cap="flat">
              <a:solidFill>
                <a:srgbClr val="1CABE2">
                  <a:alpha val="100000"/>
                </a:srgbClr>
              </a:solidFill>
              <a:prstDash val="solid"/>
              <a:round/>
            </a:ln>
          </p:spPr>
          <p:txBody>
            <a:bodyPr/>
            <a:lstStyle/>
            <a:p>
              <a:endParaRPr/>
            </a:p>
          </p:txBody>
        </p:sp>
        <p:sp>
          <p:nvSpPr>
            <p:cNvPr id="343" name="pt343"/>
            <p:cNvSpPr/>
            <p:nvPr/>
          </p:nvSpPr>
          <p:spPr>
            <a:xfrm>
              <a:off x="7822177" y="393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44" name="pt344"/>
            <p:cNvSpPr/>
            <p:nvPr/>
          </p:nvSpPr>
          <p:spPr>
            <a:xfrm>
              <a:off x="7907587"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45" name="pt345"/>
            <p:cNvSpPr/>
            <p:nvPr/>
          </p:nvSpPr>
          <p:spPr>
            <a:xfrm>
              <a:off x="7992998"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46" name="pt346"/>
            <p:cNvSpPr/>
            <p:nvPr/>
          </p:nvSpPr>
          <p:spPr>
            <a:xfrm>
              <a:off x="8078408"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47" name="pt347"/>
            <p:cNvSpPr/>
            <p:nvPr/>
          </p:nvSpPr>
          <p:spPr>
            <a:xfrm>
              <a:off x="8163819"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48" name="pt348"/>
            <p:cNvSpPr/>
            <p:nvPr/>
          </p:nvSpPr>
          <p:spPr>
            <a:xfrm>
              <a:off x="8249230"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49" name="pt349"/>
            <p:cNvSpPr/>
            <p:nvPr/>
          </p:nvSpPr>
          <p:spPr>
            <a:xfrm>
              <a:off x="8334640"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50" name="pt350"/>
            <p:cNvSpPr/>
            <p:nvPr/>
          </p:nvSpPr>
          <p:spPr>
            <a:xfrm>
              <a:off x="8420051"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51" name="pt351"/>
            <p:cNvSpPr/>
            <p:nvPr/>
          </p:nvSpPr>
          <p:spPr>
            <a:xfrm>
              <a:off x="8505461"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52" name="pt352"/>
            <p:cNvSpPr/>
            <p:nvPr/>
          </p:nvSpPr>
          <p:spPr>
            <a:xfrm>
              <a:off x="8590872"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53" name="pt353"/>
            <p:cNvSpPr/>
            <p:nvPr/>
          </p:nvSpPr>
          <p:spPr>
            <a:xfrm>
              <a:off x="8676283"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54" name="pt354"/>
            <p:cNvSpPr/>
            <p:nvPr/>
          </p:nvSpPr>
          <p:spPr>
            <a:xfrm>
              <a:off x="8761693"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55" name="tx355"/>
            <p:cNvSpPr/>
            <p:nvPr/>
          </p:nvSpPr>
          <p:spPr>
            <a:xfrm>
              <a:off x="7688297" y="386356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17</a:t>
              </a:r>
            </a:p>
          </p:txBody>
        </p:sp>
        <p:sp>
          <p:nvSpPr>
            <p:cNvPr id="356" name="tx356"/>
            <p:cNvSpPr/>
            <p:nvPr/>
          </p:nvSpPr>
          <p:spPr>
            <a:xfrm>
              <a:off x="8812300" y="345510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57" name="tx357"/>
            <p:cNvSpPr/>
            <p:nvPr/>
          </p:nvSpPr>
          <p:spPr>
            <a:xfrm>
              <a:off x="8213020" y="335649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358" name="tx358"/>
            <p:cNvSpPr/>
            <p:nvPr/>
          </p:nvSpPr>
          <p:spPr>
            <a:xfrm>
              <a:off x="8640073" y="34062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59" name="tx359"/>
            <p:cNvSpPr/>
            <p:nvPr/>
          </p:nvSpPr>
          <p:spPr>
            <a:xfrm>
              <a:off x="1928157" y="4279786"/>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360" name="tx360"/>
            <p:cNvSpPr/>
            <p:nvPr/>
          </p:nvSpPr>
          <p:spPr>
            <a:xfrm>
              <a:off x="4809247" y="4282569"/>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a:t>
              </a:r>
            </a:p>
          </p:txBody>
        </p:sp>
        <p:sp>
          <p:nvSpPr>
            <p:cNvPr id="361" name="tx361"/>
            <p:cNvSpPr/>
            <p:nvPr/>
          </p:nvSpPr>
          <p:spPr>
            <a:xfrm>
              <a:off x="2002591" y="2971125"/>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362" name="tx362"/>
            <p:cNvSpPr/>
            <p:nvPr/>
          </p:nvSpPr>
          <p:spPr>
            <a:xfrm>
              <a:off x="4762672" y="296872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363" name="tx363"/>
            <p:cNvSpPr/>
            <p:nvPr/>
          </p:nvSpPr>
          <p:spPr>
            <a:xfrm>
              <a:off x="7556859" y="296872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364" name="tx364"/>
            <p:cNvSpPr/>
            <p:nvPr/>
          </p:nvSpPr>
          <p:spPr>
            <a:xfrm>
              <a:off x="2002645" y="1657608"/>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365" name="tx365"/>
            <p:cNvSpPr/>
            <p:nvPr/>
          </p:nvSpPr>
          <p:spPr>
            <a:xfrm>
              <a:off x="4775086" y="1660009"/>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366" name="tx366"/>
            <p:cNvSpPr/>
            <p:nvPr/>
          </p:nvSpPr>
          <p:spPr>
            <a:xfrm>
              <a:off x="7569274" y="1658590"/>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367" name="tx367"/>
            <p:cNvSpPr/>
            <p:nvPr/>
          </p:nvSpPr>
          <p:spPr>
            <a:xfrm rot="-5400000">
              <a:off x="935214" y="559991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368" name="tx368"/>
            <p:cNvSpPr/>
            <p:nvPr/>
          </p:nvSpPr>
          <p:spPr>
            <a:xfrm rot="-5400000">
              <a:off x="1362267" y="559991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369" name="tx369"/>
            <p:cNvSpPr/>
            <p:nvPr/>
          </p:nvSpPr>
          <p:spPr>
            <a:xfrm rot="-5400000">
              <a:off x="1789320" y="559991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370" name="tx370"/>
            <p:cNvSpPr/>
            <p:nvPr/>
          </p:nvSpPr>
          <p:spPr>
            <a:xfrm rot="-5400000">
              <a:off x="2216373" y="559991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371" name="tx371"/>
            <p:cNvSpPr/>
            <p:nvPr/>
          </p:nvSpPr>
          <p:spPr>
            <a:xfrm rot="-5400000">
              <a:off x="2558015" y="559991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372" name="tx372"/>
            <p:cNvSpPr/>
            <p:nvPr/>
          </p:nvSpPr>
          <p:spPr>
            <a:xfrm rot="-5400000">
              <a:off x="2985068" y="559991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373" name="tx373"/>
            <p:cNvSpPr/>
            <p:nvPr/>
          </p:nvSpPr>
          <p:spPr>
            <a:xfrm rot="-5400000">
              <a:off x="3070479" y="559991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374" name="tx374"/>
            <p:cNvSpPr/>
            <p:nvPr/>
          </p:nvSpPr>
          <p:spPr>
            <a:xfrm rot="-5400000">
              <a:off x="3729401" y="559991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375" name="tx375"/>
            <p:cNvSpPr/>
            <p:nvPr/>
          </p:nvSpPr>
          <p:spPr>
            <a:xfrm rot="-5400000">
              <a:off x="4156454" y="559991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376" name="tx376"/>
            <p:cNvSpPr/>
            <p:nvPr/>
          </p:nvSpPr>
          <p:spPr>
            <a:xfrm rot="-5400000">
              <a:off x="4583507" y="559991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377" name="tx377"/>
            <p:cNvSpPr/>
            <p:nvPr/>
          </p:nvSpPr>
          <p:spPr>
            <a:xfrm rot="-5400000">
              <a:off x="5010560" y="559991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378" name="tx378"/>
            <p:cNvSpPr/>
            <p:nvPr/>
          </p:nvSpPr>
          <p:spPr>
            <a:xfrm rot="-5400000">
              <a:off x="5352203" y="559991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379" name="tx379"/>
            <p:cNvSpPr/>
            <p:nvPr/>
          </p:nvSpPr>
          <p:spPr>
            <a:xfrm rot="-5400000">
              <a:off x="5779256" y="559991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380" name="tx380"/>
            <p:cNvSpPr/>
            <p:nvPr/>
          </p:nvSpPr>
          <p:spPr>
            <a:xfrm rot="-5400000">
              <a:off x="5864666" y="559991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381" name="tx381"/>
            <p:cNvSpPr/>
            <p:nvPr/>
          </p:nvSpPr>
          <p:spPr>
            <a:xfrm rot="-5400000">
              <a:off x="6523589" y="4288799"/>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382" name="tx382"/>
            <p:cNvSpPr/>
            <p:nvPr/>
          </p:nvSpPr>
          <p:spPr>
            <a:xfrm rot="-5400000">
              <a:off x="6950642" y="4288799"/>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383" name="tx383"/>
            <p:cNvSpPr/>
            <p:nvPr/>
          </p:nvSpPr>
          <p:spPr>
            <a:xfrm rot="-5400000">
              <a:off x="7377695" y="4288799"/>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384" name="tx384"/>
            <p:cNvSpPr/>
            <p:nvPr/>
          </p:nvSpPr>
          <p:spPr>
            <a:xfrm rot="-5400000">
              <a:off x="7804748" y="4288799"/>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385" name="tx385"/>
            <p:cNvSpPr/>
            <p:nvPr/>
          </p:nvSpPr>
          <p:spPr>
            <a:xfrm rot="-5400000">
              <a:off x="8146390" y="4288799"/>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386" name="tx386"/>
            <p:cNvSpPr/>
            <p:nvPr/>
          </p:nvSpPr>
          <p:spPr>
            <a:xfrm rot="-5400000">
              <a:off x="8573443" y="4288799"/>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387" name="tx387"/>
            <p:cNvSpPr/>
            <p:nvPr/>
          </p:nvSpPr>
          <p:spPr>
            <a:xfrm rot="-5400000">
              <a:off x="8658854" y="4288799"/>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388" name="tx388"/>
            <p:cNvSpPr/>
            <p:nvPr/>
          </p:nvSpPr>
          <p:spPr>
            <a:xfrm>
              <a:off x="635239" y="2745127"/>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389" name="tx389"/>
            <p:cNvSpPr/>
            <p:nvPr/>
          </p:nvSpPr>
          <p:spPr>
            <a:xfrm>
              <a:off x="571671" y="257543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390" name="tx390"/>
            <p:cNvSpPr/>
            <p:nvPr/>
          </p:nvSpPr>
          <p:spPr>
            <a:xfrm>
              <a:off x="571671" y="240573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391" name="tx391"/>
            <p:cNvSpPr/>
            <p:nvPr/>
          </p:nvSpPr>
          <p:spPr>
            <a:xfrm>
              <a:off x="571671" y="223603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392" name="tx392"/>
            <p:cNvSpPr/>
            <p:nvPr/>
          </p:nvSpPr>
          <p:spPr>
            <a:xfrm>
              <a:off x="571671" y="206634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393" name="tx393"/>
            <p:cNvSpPr/>
            <p:nvPr/>
          </p:nvSpPr>
          <p:spPr>
            <a:xfrm>
              <a:off x="508103" y="1896643"/>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394" name="tx394"/>
            <p:cNvSpPr/>
            <p:nvPr/>
          </p:nvSpPr>
          <p:spPr>
            <a:xfrm>
              <a:off x="635239" y="4056243"/>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395" name="tx395"/>
            <p:cNvSpPr/>
            <p:nvPr/>
          </p:nvSpPr>
          <p:spPr>
            <a:xfrm>
              <a:off x="571671" y="388654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396" name="tx396"/>
            <p:cNvSpPr/>
            <p:nvPr/>
          </p:nvSpPr>
          <p:spPr>
            <a:xfrm>
              <a:off x="571671" y="371685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397" name="tx397"/>
            <p:cNvSpPr/>
            <p:nvPr/>
          </p:nvSpPr>
          <p:spPr>
            <a:xfrm>
              <a:off x="571671" y="354715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398" name="tx398"/>
            <p:cNvSpPr/>
            <p:nvPr/>
          </p:nvSpPr>
          <p:spPr>
            <a:xfrm>
              <a:off x="571671" y="337745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399" name="tx399"/>
            <p:cNvSpPr/>
            <p:nvPr/>
          </p:nvSpPr>
          <p:spPr>
            <a:xfrm>
              <a:off x="508103" y="320776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400" name="tx400"/>
            <p:cNvSpPr/>
            <p:nvPr/>
          </p:nvSpPr>
          <p:spPr>
            <a:xfrm>
              <a:off x="635239" y="5367360"/>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401" name="tx401"/>
            <p:cNvSpPr/>
            <p:nvPr/>
          </p:nvSpPr>
          <p:spPr>
            <a:xfrm>
              <a:off x="571671" y="519766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402" name="tx402"/>
            <p:cNvSpPr/>
            <p:nvPr/>
          </p:nvSpPr>
          <p:spPr>
            <a:xfrm>
              <a:off x="571671" y="502796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403" name="tx403"/>
            <p:cNvSpPr/>
            <p:nvPr/>
          </p:nvSpPr>
          <p:spPr>
            <a:xfrm>
              <a:off x="571671" y="485827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404" name="tx404"/>
            <p:cNvSpPr/>
            <p:nvPr/>
          </p:nvSpPr>
          <p:spPr>
            <a:xfrm>
              <a:off x="571671" y="468857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405" name="tx405"/>
            <p:cNvSpPr/>
            <p:nvPr/>
          </p:nvSpPr>
          <p:spPr>
            <a:xfrm>
              <a:off x="508103" y="4518876"/>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406" name="tx406"/>
            <p:cNvSpPr/>
            <p:nvPr/>
          </p:nvSpPr>
          <p:spPr>
            <a:xfrm rot="-5400000">
              <a:off x="-95211" y="356666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407" name="pt407"/>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408" name="pt408"/>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09" name="tx409"/>
            <p:cNvSpPr/>
            <p:nvPr/>
          </p:nvSpPr>
          <p:spPr>
            <a:xfrm>
              <a:off x="4114404" y="6190495"/>
              <a:ext cx="73765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stockout</a:t>
              </a:r>
            </a:p>
          </p:txBody>
        </p:sp>
        <p:sp>
          <p:nvSpPr>
            <p:cNvPr id="410" name="tx410"/>
            <p:cNvSpPr/>
            <p:nvPr/>
          </p:nvSpPr>
          <p:spPr>
            <a:xfrm>
              <a:off x="5210693" y="6162732"/>
              <a:ext cx="7997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Any stockout</a:t>
              </a:r>
            </a:p>
          </p:txBody>
        </p:sp>
        <p:sp>
          <p:nvSpPr>
            <p:cNvPr id="411" name="tx411"/>
            <p:cNvSpPr/>
            <p:nvPr/>
          </p:nvSpPr>
          <p:spPr>
            <a:xfrm>
              <a:off x="1963924" y="1332675"/>
              <a:ext cx="590800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recommandée pour les enfants, Burkina Faso, 2000-2025</a:t>
              </a:r>
            </a:p>
          </p:txBody>
        </p:sp>
        <p:sp>
          <p:nvSpPr>
            <p:cNvPr id="412" name="tx412"/>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13" name="tx413"/>
            <p:cNvSpPr/>
            <p:nvPr/>
          </p:nvSpPr>
          <p:spPr>
            <a:xfrm>
              <a:off x="3693887" y="6586855"/>
              <a:ext cx="53805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certains vaccins de routine recommandés pendant l'enfance.
En 2025, le MCV2 affichait la couverture la plus faible (65 %), suivi du YFV (85 %).
Par rapport à 2019, la couverture vaccinale de six vaccins est restée stable (BCG, DTP1, DTP3, IPV1, MCV1 et YFV) et celle de deux vaccins a diminué (MCV2 et ROTAC).
Par rapport à 2024, la couverture vaccinale de sept vaccins est restée stable (BCG, DTP1, DTP3, IPV1, MCV1, MCV2 et YFV) et celle d’un vaccin a diminué (ROTAC).</a:t>
            </a:r>
          </a:p>
        </p:txBody>
      </p:sp>
      <p:sp>
        <p:nvSpPr>
          <p:cNvPr id="41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Burkina Faso affichait le taux de couverture le plus faible pour le MCV2 (65 %), tandis que la plupart des autres vaccins de routine se situaient entre 85 et 98 % ; 6 antigènes sont restés stables depuis 2019, et 7 antigènes sont restés stables depuis 2024.</a:t>
            </a:r>
          </a:p>
        </p:txBody>
      </p:sp>
      <p:grpSp>
        <p:nvGrpSpPr>
          <p:cNvPr id="416" name="Group 415"/>
          <p:cNvGrpSpPr/>
          <p:nvPr/>
        </p:nvGrpSpPr>
        <p:grpSpPr>
          <a:xfrm>
            <a:off x="292608" y="1097280"/>
            <a:ext cx="8595360" cy="28575"/>
            <a:chOff x="292608" y="1097280"/>
            <a:chExt cx="8595360" cy="28575"/>
          </a:xfrm>
        </p:grpSpPr>
        <p:sp>
          <p:nvSpPr>
            <p:cNvPr id="41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18"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799"/>
            <a:chOff x="274320" y="365760"/>
            <a:chExt cx="8869680" cy="6400799"/>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38893"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74253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04616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08907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34980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61053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87126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13199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39271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5344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1135255" y="1215496"/>
              <a:ext cx="6518190" cy="2277581"/>
            </a:xfrm>
            <a:custGeom>
              <a:avLst/>
              <a:gdLst/>
              <a:ahLst/>
              <a:cxnLst/>
              <a:rect l="0" t="0" r="0" b="0"/>
              <a:pathLst>
                <a:path w="6518190" h="2277581">
                  <a:moveTo>
                    <a:pt x="0" y="2277581"/>
                  </a:moveTo>
                  <a:lnTo>
                    <a:pt x="260727" y="1470937"/>
                  </a:lnTo>
                  <a:lnTo>
                    <a:pt x="521455" y="1138790"/>
                  </a:lnTo>
                  <a:lnTo>
                    <a:pt x="782182" y="664294"/>
                  </a:lnTo>
                  <a:lnTo>
                    <a:pt x="1042910" y="664294"/>
                  </a:lnTo>
                  <a:lnTo>
                    <a:pt x="1303638" y="521945"/>
                  </a:lnTo>
                  <a:lnTo>
                    <a:pt x="1564365" y="332147"/>
                  </a:lnTo>
                  <a:lnTo>
                    <a:pt x="1825093" y="189798"/>
                  </a:lnTo>
                  <a:lnTo>
                    <a:pt x="2085820" y="0"/>
                  </a:lnTo>
                  <a:lnTo>
                    <a:pt x="2346548" y="47449"/>
                  </a:lnTo>
                  <a:lnTo>
                    <a:pt x="2607276" y="94899"/>
                  </a:lnTo>
                  <a:lnTo>
                    <a:pt x="2868003" y="94899"/>
                  </a:lnTo>
                  <a:lnTo>
                    <a:pt x="3128731" y="142348"/>
                  </a:lnTo>
                  <a:lnTo>
                    <a:pt x="3389458" y="237248"/>
                  </a:lnTo>
                  <a:lnTo>
                    <a:pt x="3650186" y="94899"/>
                  </a:lnTo>
                  <a:lnTo>
                    <a:pt x="3910914" y="94899"/>
                  </a:lnTo>
                  <a:lnTo>
                    <a:pt x="4171641" y="94899"/>
                  </a:lnTo>
                  <a:lnTo>
                    <a:pt x="4432369" y="94899"/>
                  </a:lnTo>
                  <a:lnTo>
                    <a:pt x="4693096" y="94899"/>
                  </a:lnTo>
                  <a:lnTo>
                    <a:pt x="4953824" y="94899"/>
                  </a:lnTo>
                  <a:lnTo>
                    <a:pt x="5214552" y="94899"/>
                  </a:lnTo>
                  <a:lnTo>
                    <a:pt x="5475279" y="94899"/>
                  </a:lnTo>
                  <a:lnTo>
                    <a:pt x="5736007" y="94899"/>
                  </a:lnTo>
                  <a:lnTo>
                    <a:pt x="5996734" y="94899"/>
                  </a:lnTo>
                  <a:lnTo>
                    <a:pt x="6257462" y="94899"/>
                  </a:lnTo>
                  <a:lnTo>
                    <a:pt x="6518190" y="94899"/>
                  </a:lnTo>
                </a:path>
              </a:pathLst>
            </a:custGeom>
            <a:ln w="27101" cap="flat">
              <a:solidFill>
                <a:srgbClr val="1C86EE">
                  <a:alpha val="100000"/>
                </a:srgbClr>
              </a:solidFill>
              <a:prstDash val="solid"/>
              <a:round/>
            </a:ln>
          </p:spPr>
          <p:txBody>
            <a:bodyPr/>
            <a:lstStyle/>
            <a:p>
              <a:endParaRPr/>
            </a:p>
          </p:txBody>
        </p:sp>
        <p:sp>
          <p:nvSpPr>
            <p:cNvPr id="39" name="pl39"/>
            <p:cNvSpPr/>
            <p:nvPr/>
          </p:nvSpPr>
          <p:spPr>
            <a:xfrm>
              <a:off x="2699620" y="1215496"/>
              <a:ext cx="4953824" cy="806643"/>
            </a:xfrm>
            <a:custGeom>
              <a:avLst/>
              <a:gdLst/>
              <a:ahLst/>
              <a:cxnLst/>
              <a:rect l="0" t="0" r="0" b="0"/>
              <a:pathLst>
                <a:path w="4953824" h="806643">
                  <a:moveTo>
                    <a:pt x="0" y="806643"/>
                  </a:moveTo>
                  <a:lnTo>
                    <a:pt x="260727" y="189798"/>
                  </a:lnTo>
                  <a:lnTo>
                    <a:pt x="521455" y="0"/>
                  </a:lnTo>
                  <a:lnTo>
                    <a:pt x="782182" y="47449"/>
                  </a:lnTo>
                  <a:lnTo>
                    <a:pt x="1042910" y="94899"/>
                  </a:lnTo>
                  <a:lnTo>
                    <a:pt x="1303638" y="94899"/>
                  </a:lnTo>
                  <a:lnTo>
                    <a:pt x="1564365" y="142348"/>
                  </a:lnTo>
                  <a:lnTo>
                    <a:pt x="1825093" y="237248"/>
                  </a:lnTo>
                  <a:lnTo>
                    <a:pt x="2085820" y="94899"/>
                  </a:lnTo>
                  <a:lnTo>
                    <a:pt x="2346548" y="94899"/>
                  </a:lnTo>
                  <a:lnTo>
                    <a:pt x="2607276" y="94899"/>
                  </a:lnTo>
                  <a:lnTo>
                    <a:pt x="2868003" y="94899"/>
                  </a:lnTo>
                  <a:lnTo>
                    <a:pt x="3128731" y="94899"/>
                  </a:lnTo>
                  <a:lnTo>
                    <a:pt x="3389458" y="94899"/>
                  </a:lnTo>
                  <a:lnTo>
                    <a:pt x="3650186" y="94899"/>
                  </a:lnTo>
                  <a:lnTo>
                    <a:pt x="3910914" y="94899"/>
                  </a:lnTo>
                  <a:lnTo>
                    <a:pt x="4171641" y="94899"/>
                  </a:lnTo>
                  <a:lnTo>
                    <a:pt x="4432369" y="94899"/>
                  </a:lnTo>
                  <a:lnTo>
                    <a:pt x="4693096" y="94899"/>
                  </a:lnTo>
                  <a:lnTo>
                    <a:pt x="4953824" y="94899"/>
                  </a:lnTo>
                </a:path>
              </a:pathLst>
            </a:custGeom>
            <a:ln w="27101" cap="flat">
              <a:solidFill>
                <a:srgbClr val="80BD41">
                  <a:alpha val="100000"/>
                </a:srgbClr>
              </a:solidFill>
              <a:prstDash val="solid"/>
              <a:round/>
            </a:ln>
          </p:spPr>
          <p:txBody>
            <a:bodyPr/>
            <a:lstStyle/>
            <a:p>
              <a:endParaRPr/>
            </a:p>
          </p:txBody>
        </p:sp>
        <p:sp>
          <p:nvSpPr>
            <p:cNvPr id="40" name="pl40"/>
            <p:cNvSpPr/>
            <p:nvPr/>
          </p:nvSpPr>
          <p:spPr>
            <a:xfrm>
              <a:off x="2699620" y="1215496"/>
              <a:ext cx="4953824" cy="806643"/>
            </a:xfrm>
            <a:custGeom>
              <a:avLst/>
              <a:gdLst/>
              <a:ahLst/>
              <a:cxnLst/>
              <a:rect l="0" t="0" r="0" b="0"/>
              <a:pathLst>
                <a:path w="4953824" h="806643">
                  <a:moveTo>
                    <a:pt x="0" y="806643"/>
                  </a:moveTo>
                  <a:lnTo>
                    <a:pt x="260727" y="189798"/>
                  </a:lnTo>
                  <a:lnTo>
                    <a:pt x="521455" y="0"/>
                  </a:lnTo>
                  <a:lnTo>
                    <a:pt x="782182" y="47449"/>
                  </a:lnTo>
                  <a:lnTo>
                    <a:pt x="1042910" y="94899"/>
                  </a:lnTo>
                  <a:lnTo>
                    <a:pt x="1303638" y="94899"/>
                  </a:lnTo>
                  <a:lnTo>
                    <a:pt x="1564365" y="142348"/>
                  </a:lnTo>
                  <a:lnTo>
                    <a:pt x="1825093" y="237248"/>
                  </a:lnTo>
                  <a:lnTo>
                    <a:pt x="2085820" y="94899"/>
                  </a:lnTo>
                  <a:lnTo>
                    <a:pt x="2346548" y="94899"/>
                  </a:lnTo>
                  <a:lnTo>
                    <a:pt x="2607276" y="94899"/>
                  </a:lnTo>
                  <a:lnTo>
                    <a:pt x="2868003" y="94899"/>
                  </a:lnTo>
                  <a:lnTo>
                    <a:pt x="3128731" y="94899"/>
                  </a:lnTo>
                  <a:lnTo>
                    <a:pt x="3389458" y="94899"/>
                  </a:lnTo>
                  <a:lnTo>
                    <a:pt x="3650186" y="94899"/>
                  </a:lnTo>
                  <a:lnTo>
                    <a:pt x="3910914" y="94899"/>
                  </a:lnTo>
                  <a:lnTo>
                    <a:pt x="4171641" y="94899"/>
                  </a:lnTo>
                  <a:lnTo>
                    <a:pt x="4432369" y="94899"/>
                  </a:lnTo>
                  <a:lnTo>
                    <a:pt x="4693096" y="94899"/>
                  </a:lnTo>
                  <a:lnTo>
                    <a:pt x="4953824" y="94899"/>
                  </a:lnTo>
                </a:path>
              </a:pathLst>
            </a:custGeom>
            <a:ln w="27101" cap="flat">
              <a:solidFill>
                <a:srgbClr val="EE00EE">
                  <a:alpha val="100000"/>
                </a:srgbClr>
              </a:solidFill>
              <a:prstDash val="solid"/>
              <a:round/>
            </a:ln>
          </p:spPr>
          <p:txBody>
            <a:bodyPr/>
            <a:lstStyle/>
            <a:p>
              <a:endParaRPr/>
            </a:p>
          </p:txBody>
        </p:sp>
        <p:sp>
          <p:nvSpPr>
            <p:cNvPr id="41" name="pl41"/>
            <p:cNvSpPr/>
            <p:nvPr/>
          </p:nvSpPr>
          <p:spPr>
            <a:xfrm>
              <a:off x="6871262" y="930799"/>
              <a:ext cx="782182" cy="3938317"/>
            </a:xfrm>
            <a:custGeom>
              <a:avLst/>
              <a:gdLst/>
              <a:ahLst/>
              <a:cxnLst/>
              <a:rect l="0" t="0" r="0" b="0"/>
              <a:pathLst>
                <a:path w="782182" h="3938317">
                  <a:moveTo>
                    <a:pt x="0" y="3938317"/>
                  </a:moveTo>
                  <a:lnTo>
                    <a:pt x="260727" y="142348"/>
                  </a:lnTo>
                  <a:lnTo>
                    <a:pt x="521455" y="0"/>
                  </a:lnTo>
                  <a:lnTo>
                    <a:pt x="782182" y="189798"/>
                  </a:lnTo>
                </a:path>
              </a:pathLst>
            </a:custGeom>
            <a:ln w="27101" cap="flat">
              <a:solidFill>
                <a:srgbClr val="6A3D9A">
                  <a:alpha val="100000"/>
                </a:srgbClr>
              </a:solidFill>
              <a:prstDash val="solid"/>
              <a:round/>
            </a:ln>
          </p:spPr>
          <p:txBody>
            <a:bodyPr/>
            <a:lstStyle/>
            <a:p>
              <a:endParaRPr/>
            </a:p>
          </p:txBody>
        </p:sp>
        <p:sp>
          <p:nvSpPr>
            <p:cNvPr id="42" name="pl42"/>
            <p:cNvSpPr/>
            <p:nvPr/>
          </p:nvSpPr>
          <p:spPr>
            <a:xfrm>
              <a:off x="5828352" y="1310396"/>
              <a:ext cx="1825093" cy="2182682"/>
            </a:xfrm>
            <a:custGeom>
              <a:avLst/>
              <a:gdLst/>
              <a:ahLst/>
              <a:cxnLst/>
              <a:rect l="0" t="0" r="0" b="0"/>
              <a:pathLst>
                <a:path w="1825093" h="2182682">
                  <a:moveTo>
                    <a:pt x="0" y="2182682"/>
                  </a:moveTo>
                  <a:lnTo>
                    <a:pt x="260727" y="0"/>
                  </a:lnTo>
                  <a:lnTo>
                    <a:pt x="521455" y="0"/>
                  </a:lnTo>
                  <a:lnTo>
                    <a:pt x="782182" y="0"/>
                  </a:lnTo>
                  <a:lnTo>
                    <a:pt x="1042910" y="0"/>
                  </a:lnTo>
                  <a:lnTo>
                    <a:pt x="1303638" y="0"/>
                  </a:lnTo>
                  <a:lnTo>
                    <a:pt x="1564365" y="0"/>
                  </a:lnTo>
                  <a:lnTo>
                    <a:pt x="1825093" y="0"/>
                  </a:lnTo>
                </a:path>
              </a:pathLst>
            </a:custGeom>
            <a:ln w="27101" cap="flat">
              <a:solidFill>
                <a:srgbClr val="E31A1C">
                  <a:alpha val="100000"/>
                </a:srgbClr>
              </a:solidFill>
              <a:prstDash val="solid"/>
              <a:round/>
            </a:ln>
          </p:spPr>
          <p:txBody>
            <a:bodyPr/>
            <a:lstStyle/>
            <a:p>
              <a:endParaRPr/>
            </a:p>
          </p:txBody>
        </p:sp>
        <p:sp>
          <p:nvSpPr>
            <p:cNvPr id="43" name="pl43"/>
            <p:cNvSpPr/>
            <p:nvPr/>
          </p:nvSpPr>
          <p:spPr>
            <a:xfrm>
              <a:off x="6871262" y="1595093"/>
              <a:ext cx="782182" cy="332147"/>
            </a:xfrm>
            <a:custGeom>
              <a:avLst/>
              <a:gdLst/>
              <a:ahLst/>
              <a:cxnLst/>
              <a:rect l="0" t="0" r="0" b="0"/>
              <a:pathLst>
                <a:path w="782182" h="332147">
                  <a:moveTo>
                    <a:pt x="0" y="332147"/>
                  </a:moveTo>
                  <a:lnTo>
                    <a:pt x="260727" y="0"/>
                  </a:lnTo>
                  <a:lnTo>
                    <a:pt x="521455" y="0"/>
                  </a:lnTo>
                  <a:lnTo>
                    <a:pt x="782182" y="0"/>
                  </a:lnTo>
                </a:path>
              </a:pathLst>
            </a:custGeom>
            <a:ln w="27101" cap="flat">
              <a:solidFill>
                <a:srgbClr val="FF7F00">
                  <a:alpha val="100000"/>
                </a:srgbClr>
              </a:solidFill>
              <a:prstDash val="solid"/>
              <a:round/>
            </a:ln>
          </p:spPr>
          <p:txBody>
            <a:bodyPr/>
            <a:lstStyle/>
            <a:p>
              <a:endParaRPr/>
            </a:p>
          </p:txBody>
        </p:sp>
        <p:sp>
          <p:nvSpPr>
            <p:cNvPr id="44" name="pl44"/>
            <p:cNvSpPr/>
            <p:nvPr/>
          </p:nvSpPr>
          <p:spPr>
            <a:xfrm>
              <a:off x="1135255" y="1168047"/>
              <a:ext cx="6518190" cy="2182682"/>
            </a:xfrm>
            <a:custGeom>
              <a:avLst/>
              <a:gdLst/>
              <a:ahLst/>
              <a:cxnLst/>
              <a:rect l="0" t="0" r="0" b="0"/>
              <a:pathLst>
                <a:path w="6518190" h="2182682">
                  <a:moveTo>
                    <a:pt x="0" y="2182682"/>
                  </a:moveTo>
                  <a:lnTo>
                    <a:pt x="260727" y="1470937"/>
                  </a:lnTo>
                  <a:lnTo>
                    <a:pt x="521455" y="1423488"/>
                  </a:lnTo>
                  <a:lnTo>
                    <a:pt x="782182" y="854093"/>
                  </a:lnTo>
                  <a:lnTo>
                    <a:pt x="1042910" y="759193"/>
                  </a:lnTo>
                  <a:lnTo>
                    <a:pt x="1303638" y="474496"/>
                  </a:lnTo>
                  <a:lnTo>
                    <a:pt x="1564365" y="284697"/>
                  </a:lnTo>
                  <a:lnTo>
                    <a:pt x="1825093" y="0"/>
                  </a:lnTo>
                  <a:lnTo>
                    <a:pt x="2085820" y="0"/>
                  </a:lnTo>
                  <a:lnTo>
                    <a:pt x="2346548" y="0"/>
                  </a:lnTo>
                  <a:lnTo>
                    <a:pt x="2607276" y="94899"/>
                  </a:lnTo>
                  <a:lnTo>
                    <a:pt x="2868003" y="237248"/>
                  </a:lnTo>
                  <a:lnTo>
                    <a:pt x="3128731" y="332147"/>
                  </a:lnTo>
                  <a:lnTo>
                    <a:pt x="3389458" y="569395"/>
                  </a:lnTo>
                  <a:lnTo>
                    <a:pt x="3650186" y="284697"/>
                  </a:lnTo>
                  <a:lnTo>
                    <a:pt x="3910914" y="284697"/>
                  </a:lnTo>
                  <a:lnTo>
                    <a:pt x="4171641" y="284697"/>
                  </a:lnTo>
                  <a:lnTo>
                    <a:pt x="4432369" y="284697"/>
                  </a:lnTo>
                  <a:lnTo>
                    <a:pt x="4693096" y="284697"/>
                  </a:lnTo>
                  <a:lnTo>
                    <a:pt x="4953824" y="284697"/>
                  </a:lnTo>
                  <a:lnTo>
                    <a:pt x="5214552" y="284697"/>
                  </a:lnTo>
                  <a:lnTo>
                    <a:pt x="5475279" y="284697"/>
                  </a:lnTo>
                  <a:lnTo>
                    <a:pt x="5736007" y="284697"/>
                  </a:lnTo>
                  <a:lnTo>
                    <a:pt x="5996734" y="284697"/>
                  </a:lnTo>
                  <a:lnTo>
                    <a:pt x="6257462" y="284697"/>
                  </a:lnTo>
                  <a:lnTo>
                    <a:pt x="6518190" y="284697"/>
                  </a:lnTo>
                </a:path>
              </a:pathLst>
            </a:custGeom>
            <a:ln w="27101" cap="flat">
              <a:solidFill>
                <a:srgbClr val="FFC20E">
                  <a:alpha val="100000"/>
                </a:srgbClr>
              </a:solidFill>
              <a:prstDash val="solid"/>
              <a:round/>
            </a:ln>
          </p:spPr>
          <p:txBody>
            <a:bodyPr/>
            <a:lstStyle/>
            <a:p>
              <a:endParaRPr/>
            </a:p>
          </p:txBody>
        </p:sp>
        <p:sp>
          <p:nvSpPr>
            <p:cNvPr id="45" name="pl45"/>
            <p:cNvSpPr/>
            <p:nvPr/>
          </p:nvSpPr>
          <p:spPr>
            <a:xfrm>
              <a:off x="4785441" y="2259388"/>
              <a:ext cx="2868003" cy="2562279"/>
            </a:xfrm>
            <a:custGeom>
              <a:avLst/>
              <a:gdLst/>
              <a:ahLst/>
              <a:cxnLst/>
              <a:rect l="0" t="0" r="0" b="0"/>
              <a:pathLst>
                <a:path w="2868003" h="2562279">
                  <a:moveTo>
                    <a:pt x="0" y="2562279"/>
                  </a:moveTo>
                  <a:lnTo>
                    <a:pt x="260727" y="996441"/>
                  </a:lnTo>
                  <a:lnTo>
                    <a:pt x="521455" y="569395"/>
                  </a:lnTo>
                  <a:lnTo>
                    <a:pt x="782182" y="284697"/>
                  </a:lnTo>
                  <a:lnTo>
                    <a:pt x="1042910" y="0"/>
                  </a:lnTo>
                  <a:lnTo>
                    <a:pt x="1303638" y="0"/>
                  </a:lnTo>
                  <a:lnTo>
                    <a:pt x="1564365" y="0"/>
                  </a:lnTo>
                  <a:lnTo>
                    <a:pt x="1825093" y="0"/>
                  </a:lnTo>
                  <a:lnTo>
                    <a:pt x="2085820" y="237248"/>
                  </a:lnTo>
                  <a:lnTo>
                    <a:pt x="2346548" y="284697"/>
                  </a:lnTo>
                  <a:lnTo>
                    <a:pt x="2607276" y="284697"/>
                  </a:lnTo>
                  <a:lnTo>
                    <a:pt x="2868003" y="284697"/>
                  </a:lnTo>
                </a:path>
              </a:pathLst>
            </a:custGeom>
            <a:ln w="27101" cap="flat">
              <a:solidFill>
                <a:srgbClr val="008B00">
                  <a:alpha val="100000"/>
                </a:srgbClr>
              </a:solidFill>
              <a:prstDash val="solid"/>
              <a:round/>
            </a:ln>
          </p:spPr>
          <p:txBody>
            <a:bodyPr/>
            <a:lstStyle/>
            <a:p>
              <a:endParaRPr/>
            </a:p>
          </p:txBody>
        </p:sp>
        <p:sp>
          <p:nvSpPr>
            <p:cNvPr id="46" name="pl46"/>
            <p:cNvSpPr/>
            <p:nvPr/>
          </p:nvSpPr>
          <p:spPr>
            <a:xfrm>
              <a:off x="4785441" y="1310396"/>
              <a:ext cx="2868003" cy="1186240"/>
            </a:xfrm>
            <a:custGeom>
              <a:avLst/>
              <a:gdLst/>
              <a:ahLst/>
              <a:cxnLst/>
              <a:rect l="0" t="0" r="0" b="0"/>
              <a:pathLst>
                <a:path w="2868003" h="1186240">
                  <a:moveTo>
                    <a:pt x="0" y="0"/>
                  </a:moveTo>
                  <a:lnTo>
                    <a:pt x="260727" y="0"/>
                  </a:lnTo>
                  <a:lnTo>
                    <a:pt x="521455" y="0"/>
                  </a:lnTo>
                  <a:lnTo>
                    <a:pt x="782182" y="0"/>
                  </a:lnTo>
                  <a:lnTo>
                    <a:pt x="1042910" y="0"/>
                  </a:lnTo>
                  <a:lnTo>
                    <a:pt x="1303638" y="0"/>
                  </a:lnTo>
                  <a:lnTo>
                    <a:pt x="1564365" y="0"/>
                  </a:lnTo>
                  <a:lnTo>
                    <a:pt x="1825093" y="1186240"/>
                  </a:lnTo>
                  <a:lnTo>
                    <a:pt x="2085820" y="0"/>
                  </a:lnTo>
                  <a:lnTo>
                    <a:pt x="2346548" y="0"/>
                  </a:lnTo>
                  <a:lnTo>
                    <a:pt x="2607276" y="0"/>
                  </a:lnTo>
                  <a:lnTo>
                    <a:pt x="2868003" y="0"/>
                  </a:lnTo>
                </a:path>
              </a:pathLst>
            </a:custGeom>
            <a:ln w="27101" cap="flat">
              <a:solidFill>
                <a:srgbClr val="9A32CD">
                  <a:alpha val="100000"/>
                </a:srgbClr>
              </a:solidFill>
              <a:prstDash val="solid"/>
              <a:round/>
            </a:ln>
          </p:spPr>
          <p:txBody>
            <a:bodyPr/>
            <a:lstStyle/>
            <a:p>
              <a:endParaRPr/>
            </a:p>
          </p:txBody>
        </p:sp>
        <p:sp>
          <p:nvSpPr>
            <p:cNvPr id="47" name="pl47"/>
            <p:cNvSpPr/>
            <p:nvPr/>
          </p:nvSpPr>
          <p:spPr>
            <a:xfrm>
              <a:off x="4524714" y="1310396"/>
              <a:ext cx="3128731" cy="3890868"/>
            </a:xfrm>
            <a:custGeom>
              <a:avLst/>
              <a:gdLst/>
              <a:ahLst/>
              <a:cxnLst/>
              <a:rect l="0" t="0" r="0" b="0"/>
              <a:pathLst>
                <a:path w="3128731" h="3890868">
                  <a:moveTo>
                    <a:pt x="0" y="3890868"/>
                  </a:moveTo>
                  <a:lnTo>
                    <a:pt x="260727" y="0"/>
                  </a:lnTo>
                  <a:lnTo>
                    <a:pt x="521455" y="0"/>
                  </a:lnTo>
                  <a:lnTo>
                    <a:pt x="782182" y="0"/>
                  </a:lnTo>
                  <a:lnTo>
                    <a:pt x="1042910" y="0"/>
                  </a:lnTo>
                  <a:lnTo>
                    <a:pt x="1303638" y="0"/>
                  </a:lnTo>
                  <a:lnTo>
                    <a:pt x="1564365" y="0"/>
                  </a:lnTo>
                  <a:lnTo>
                    <a:pt x="1825093" y="142348"/>
                  </a:lnTo>
                  <a:lnTo>
                    <a:pt x="2085820" y="0"/>
                  </a:lnTo>
                  <a:lnTo>
                    <a:pt x="2346548" y="427046"/>
                  </a:lnTo>
                  <a:lnTo>
                    <a:pt x="2607276" y="379596"/>
                  </a:lnTo>
                  <a:lnTo>
                    <a:pt x="2868003" y="189798"/>
                  </a:lnTo>
                  <a:lnTo>
                    <a:pt x="3128731" y="237248"/>
                  </a:lnTo>
                </a:path>
              </a:pathLst>
            </a:custGeom>
            <a:ln w="27101" cap="flat">
              <a:solidFill>
                <a:srgbClr val="836FFF">
                  <a:alpha val="100000"/>
                </a:srgbClr>
              </a:solidFill>
              <a:prstDash val="solid"/>
              <a:round/>
            </a:ln>
          </p:spPr>
          <p:txBody>
            <a:bodyPr/>
            <a:lstStyle/>
            <a:p>
              <a:endParaRPr/>
            </a:p>
          </p:txBody>
        </p:sp>
        <p:sp>
          <p:nvSpPr>
            <p:cNvPr id="48" name="pl48"/>
            <p:cNvSpPr/>
            <p:nvPr/>
          </p:nvSpPr>
          <p:spPr>
            <a:xfrm>
              <a:off x="5046169" y="1452744"/>
              <a:ext cx="2607276" cy="948992"/>
            </a:xfrm>
            <a:custGeom>
              <a:avLst/>
              <a:gdLst/>
              <a:ahLst/>
              <a:cxnLst/>
              <a:rect l="0" t="0" r="0" b="0"/>
              <a:pathLst>
                <a:path w="2607276" h="948992">
                  <a:moveTo>
                    <a:pt x="0" y="948992"/>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FB9A99">
                  <a:alpha val="100000"/>
                </a:srgbClr>
              </a:solidFill>
              <a:prstDash val="solid"/>
              <a:round/>
            </a:ln>
          </p:spPr>
          <p:txBody>
            <a:bodyPr/>
            <a:lstStyle/>
            <a:p>
              <a:endParaRPr/>
            </a:p>
          </p:txBody>
        </p:sp>
        <p:sp>
          <p:nvSpPr>
            <p:cNvPr id="49" name="pl49"/>
            <p:cNvSpPr/>
            <p:nvPr/>
          </p:nvSpPr>
          <p:spPr>
            <a:xfrm>
              <a:off x="7668075" y="784985"/>
              <a:ext cx="714870" cy="328881"/>
            </a:xfrm>
            <a:custGeom>
              <a:avLst/>
              <a:gdLst/>
              <a:ahLst/>
              <a:cxnLst/>
              <a:rect l="0" t="0" r="0" b="0"/>
              <a:pathLst>
                <a:path w="714870" h="328881">
                  <a:moveTo>
                    <a:pt x="714870" y="0"/>
                  </a:moveTo>
                  <a:lnTo>
                    <a:pt x="0" y="328881"/>
                  </a:lnTo>
                </a:path>
              </a:pathLst>
            </a:custGeom>
          </p:spPr>
          <p:txBody>
            <a:bodyPr/>
            <a:lstStyle/>
            <a:p>
              <a:endParaRPr/>
            </a:p>
          </p:txBody>
        </p:sp>
        <p:sp>
          <p:nvSpPr>
            <p:cNvPr id="50" name="pl50"/>
            <p:cNvSpPr/>
            <p:nvPr/>
          </p:nvSpPr>
          <p:spPr>
            <a:xfrm>
              <a:off x="7662692" y="1320190"/>
              <a:ext cx="720253" cy="762839"/>
            </a:xfrm>
            <a:custGeom>
              <a:avLst/>
              <a:gdLst/>
              <a:ahLst/>
              <a:cxnLst/>
              <a:rect l="0" t="0" r="0" b="0"/>
              <a:pathLst>
                <a:path w="720253" h="762839">
                  <a:moveTo>
                    <a:pt x="720253" y="762839"/>
                  </a:moveTo>
                  <a:lnTo>
                    <a:pt x="0" y="0"/>
                  </a:lnTo>
                </a:path>
              </a:pathLst>
            </a:custGeom>
          </p:spPr>
          <p:txBody>
            <a:bodyPr/>
            <a:lstStyle/>
            <a:p>
              <a:endParaRPr/>
            </a:p>
          </p:txBody>
        </p:sp>
        <p:sp>
          <p:nvSpPr>
            <p:cNvPr id="51" name="pl51"/>
            <p:cNvSpPr/>
            <p:nvPr/>
          </p:nvSpPr>
          <p:spPr>
            <a:xfrm>
              <a:off x="7669128" y="1316117"/>
              <a:ext cx="659456" cy="240590"/>
            </a:xfrm>
            <a:custGeom>
              <a:avLst/>
              <a:gdLst/>
              <a:ahLst/>
              <a:cxnLst/>
              <a:rect l="0" t="0" r="0" b="0"/>
              <a:pathLst>
                <a:path w="659456" h="240590">
                  <a:moveTo>
                    <a:pt x="659456" y="240590"/>
                  </a:moveTo>
                  <a:lnTo>
                    <a:pt x="0" y="0"/>
                  </a:lnTo>
                </a:path>
              </a:pathLst>
            </a:custGeom>
          </p:spPr>
          <p:txBody>
            <a:bodyPr/>
            <a:lstStyle/>
            <a:p>
              <a:endParaRPr/>
            </a:p>
          </p:txBody>
        </p:sp>
        <p:sp>
          <p:nvSpPr>
            <p:cNvPr id="52" name="pl52"/>
            <p:cNvSpPr/>
            <p:nvPr/>
          </p:nvSpPr>
          <p:spPr>
            <a:xfrm>
              <a:off x="7669427" y="1046305"/>
              <a:ext cx="767667" cy="258704"/>
            </a:xfrm>
            <a:custGeom>
              <a:avLst/>
              <a:gdLst/>
              <a:ahLst/>
              <a:cxnLst/>
              <a:rect l="0" t="0" r="0" b="0"/>
              <a:pathLst>
                <a:path w="767667" h="258704">
                  <a:moveTo>
                    <a:pt x="767667" y="0"/>
                  </a:moveTo>
                  <a:lnTo>
                    <a:pt x="0" y="258704"/>
                  </a:lnTo>
                </a:path>
              </a:pathLst>
            </a:custGeom>
          </p:spPr>
          <p:txBody>
            <a:bodyPr/>
            <a:lstStyle/>
            <a:p>
              <a:endParaRPr/>
            </a:p>
          </p:txBody>
        </p:sp>
        <p:sp>
          <p:nvSpPr>
            <p:cNvPr id="53" name="pl53"/>
            <p:cNvSpPr/>
            <p:nvPr/>
          </p:nvSpPr>
          <p:spPr>
            <a:xfrm>
              <a:off x="7665973" y="1318629"/>
              <a:ext cx="759053" cy="498825"/>
            </a:xfrm>
            <a:custGeom>
              <a:avLst/>
              <a:gdLst/>
              <a:ahLst/>
              <a:cxnLst/>
              <a:rect l="0" t="0" r="0" b="0"/>
              <a:pathLst>
                <a:path w="759053" h="498825">
                  <a:moveTo>
                    <a:pt x="759053" y="498825"/>
                  </a:moveTo>
                  <a:lnTo>
                    <a:pt x="0" y="0"/>
                  </a:lnTo>
                </a:path>
              </a:pathLst>
            </a:custGeom>
          </p:spPr>
          <p:txBody>
            <a:bodyPr/>
            <a:lstStyle/>
            <a:p>
              <a:endParaRPr/>
            </a:p>
          </p:txBody>
        </p:sp>
        <p:sp>
          <p:nvSpPr>
            <p:cNvPr id="54" name="pl54"/>
            <p:cNvSpPr/>
            <p:nvPr/>
          </p:nvSpPr>
          <p:spPr>
            <a:xfrm>
              <a:off x="7671583" y="1302482"/>
              <a:ext cx="711362" cy="7716"/>
            </a:xfrm>
            <a:custGeom>
              <a:avLst/>
              <a:gdLst/>
              <a:ahLst/>
              <a:cxnLst/>
              <a:rect l="0" t="0" r="0" b="0"/>
              <a:pathLst>
                <a:path w="711362" h="7716">
                  <a:moveTo>
                    <a:pt x="711362" y="0"/>
                  </a:moveTo>
                  <a:lnTo>
                    <a:pt x="0" y="7716"/>
                  </a:lnTo>
                </a:path>
              </a:pathLst>
            </a:custGeom>
          </p:spPr>
          <p:txBody>
            <a:bodyPr/>
            <a:lstStyle/>
            <a:p>
              <a:endParaRPr/>
            </a:p>
          </p:txBody>
        </p:sp>
        <p:sp>
          <p:nvSpPr>
            <p:cNvPr id="55" name="pl55"/>
            <p:cNvSpPr/>
            <p:nvPr/>
          </p:nvSpPr>
          <p:spPr>
            <a:xfrm>
              <a:off x="7661495" y="1462946"/>
              <a:ext cx="697366" cy="883793"/>
            </a:xfrm>
            <a:custGeom>
              <a:avLst/>
              <a:gdLst/>
              <a:ahLst/>
              <a:cxnLst/>
              <a:rect l="0" t="0" r="0" b="0"/>
              <a:pathLst>
                <a:path w="697366" h="883793">
                  <a:moveTo>
                    <a:pt x="697366" y="883793"/>
                  </a:moveTo>
                  <a:lnTo>
                    <a:pt x="0" y="0"/>
                  </a:lnTo>
                </a:path>
              </a:pathLst>
            </a:custGeom>
          </p:spPr>
          <p:txBody>
            <a:bodyPr/>
            <a:lstStyle/>
            <a:p>
              <a:endParaRPr/>
            </a:p>
          </p:txBody>
        </p:sp>
        <p:sp>
          <p:nvSpPr>
            <p:cNvPr id="56" name="pl56"/>
            <p:cNvSpPr/>
            <p:nvPr/>
          </p:nvSpPr>
          <p:spPr>
            <a:xfrm>
              <a:off x="7659384" y="1463501"/>
              <a:ext cx="633047" cy="1146618"/>
            </a:xfrm>
            <a:custGeom>
              <a:avLst/>
              <a:gdLst/>
              <a:ahLst/>
              <a:cxnLst/>
              <a:rect l="0" t="0" r="0" b="0"/>
              <a:pathLst>
                <a:path w="633047" h="1146618">
                  <a:moveTo>
                    <a:pt x="633047" y="1146618"/>
                  </a:moveTo>
                  <a:lnTo>
                    <a:pt x="0" y="0"/>
                  </a:lnTo>
                </a:path>
              </a:pathLst>
            </a:custGeom>
          </p:spPr>
          <p:txBody>
            <a:bodyPr/>
            <a:lstStyle/>
            <a:p>
              <a:endParaRPr/>
            </a:p>
          </p:txBody>
        </p:sp>
        <p:sp>
          <p:nvSpPr>
            <p:cNvPr id="57" name="pl57"/>
            <p:cNvSpPr/>
            <p:nvPr/>
          </p:nvSpPr>
          <p:spPr>
            <a:xfrm>
              <a:off x="7659149" y="1558450"/>
              <a:ext cx="693624" cy="1313997"/>
            </a:xfrm>
            <a:custGeom>
              <a:avLst/>
              <a:gdLst/>
              <a:ahLst/>
              <a:cxnLst/>
              <a:rect l="0" t="0" r="0" b="0"/>
              <a:pathLst>
                <a:path w="693624" h="1313997">
                  <a:moveTo>
                    <a:pt x="693624" y="1313997"/>
                  </a:moveTo>
                  <a:lnTo>
                    <a:pt x="0" y="0"/>
                  </a:lnTo>
                </a:path>
              </a:pathLst>
            </a:custGeom>
          </p:spPr>
          <p:txBody>
            <a:bodyPr/>
            <a:lstStyle/>
            <a:p>
              <a:endParaRPr/>
            </a:p>
          </p:txBody>
        </p:sp>
        <p:sp>
          <p:nvSpPr>
            <p:cNvPr id="58" name="pl58"/>
            <p:cNvSpPr/>
            <p:nvPr/>
          </p:nvSpPr>
          <p:spPr>
            <a:xfrm>
              <a:off x="7660918" y="1605467"/>
              <a:ext cx="1043199" cy="1448161"/>
            </a:xfrm>
            <a:custGeom>
              <a:avLst/>
              <a:gdLst/>
              <a:ahLst/>
              <a:cxnLst/>
              <a:rect l="0" t="0" r="0" b="0"/>
              <a:pathLst>
                <a:path w="1043199" h="1448161">
                  <a:moveTo>
                    <a:pt x="1043199" y="1448161"/>
                  </a:moveTo>
                  <a:lnTo>
                    <a:pt x="0" y="0"/>
                  </a:lnTo>
                </a:path>
              </a:pathLst>
            </a:custGeom>
          </p:spPr>
          <p:txBody>
            <a:bodyPr/>
            <a:lstStyle/>
            <a:p>
              <a:endParaRPr/>
            </a:p>
          </p:txBody>
        </p:sp>
        <p:sp>
          <p:nvSpPr>
            <p:cNvPr id="59" name="pl59"/>
            <p:cNvSpPr/>
            <p:nvPr/>
          </p:nvSpPr>
          <p:spPr>
            <a:xfrm>
              <a:off x="7661791" y="2554193"/>
              <a:ext cx="697070" cy="844212"/>
            </a:xfrm>
            <a:custGeom>
              <a:avLst/>
              <a:gdLst/>
              <a:ahLst/>
              <a:cxnLst/>
              <a:rect l="0" t="0" r="0" b="0"/>
              <a:pathLst>
                <a:path w="697070" h="844212">
                  <a:moveTo>
                    <a:pt x="697070" y="844212"/>
                  </a:moveTo>
                  <a:lnTo>
                    <a:pt x="0" y="0"/>
                  </a:lnTo>
                </a:path>
              </a:pathLst>
            </a:custGeom>
          </p:spPr>
          <p:txBody>
            <a:bodyPr/>
            <a:lstStyle/>
            <a:p>
              <a:endParaRPr/>
            </a:p>
          </p:txBody>
        </p:sp>
        <p:sp>
          <p:nvSpPr>
            <p:cNvPr id="60" name="pg60"/>
            <p:cNvSpPr/>
            <p:nvPr/>
          </p:nvSpPr>
          <p:spPr>
            <a:xfrm>
              <a:off x="8314365" y="693628"/>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61" name="tx61"/>
            <p:cNvSpPr/>
            <p:nvPr/>
          </p:nvSpPr>
          <p:spPr>
            <a:xfrm>
              <a:off x="8337225" y="735167"/>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95%</a:t>
              </a:r>
            </a:p>
          </p:txBody>
        </p:sp>
        <p:sp>
          <p:nvSpPr>
            <p:cNvPr id="62" name="pg62"/>
            <p:cNvSpPr/>
            <p:nvPr/>
          </p:nvSpPr>
          <p:spPr>
            <a:xfrm>
              <a:off x="8314365" y="2005221"/>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63" name="tx63"/>
            <p:cNvSpPr/>
            <p:nvPr/>
          </p:nvSpPr>
          <p:spPr>
            <a:xfrm>
              <a:off x="8337225" y="2046760"/>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91%</a:t>
              </a:r>
            </a:p>
          </p:txBody>
        </p:sp>
        <p:sp>
          <p:nvSpPr>
            <p:cNvPr id="64" name="pg64"/>
            <p:cNvSpPr/>
            <p:nvPr/>
          </p:nvSpPr>
          <p:spPr>
            <a:xfrm>
              <a:off x="8260004" y="1478610"/>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65" name="tx65"/>
            <p:cNvSpPr/>
            <p:nvPr/>
          </p:nvSpPr>
          <p:spPr>
            <a:xfrm>
              <a:off x="8282864" y="1501464"/>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91%</a:t>
              </a:r>
            </a:p>
          </p:txBody>
        </p:sp>
        <p:sp>
          <p:nvSpPr>
            <p:cNvPr id="66" name="pg66"/>
            <p:cNvSpPr/>
            <p:nvPr/>
          </p:nvSpPr>
          <p:spPr>
            <a:xfrm>
              <a:off x="8368515" y="956457"/>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67" name="tx67"/>
            <p:cNvSpPr/>
            <p:nvPr/>
          </p:nvSpPr>
          <p:spPr>
            <a:xfrm>
              <a:off x="8391375" y="997996"/>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91%</a:t>
              </a:r>
            </a:p>
          </p:txBody>
        </p:sp>
        <p:sp>
          <p:nvSpPr>
            <p:cNvPr id="68" name="pg68"/>
            <p:cNvSpPr/>
            <p:nvPr/>
          </p:nvSpPr>
          <p:spPr>
            <a:xfrm>
              <a:off x="8356446" y="1739987"/>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69" name="tx69"/>
            <p:cNvSpPr/>
            <p:nvPr/>
          </p:nvSpPr>
          <p:spPr>
            <a:xfrm>
              <a:off x="8379306" y="1781526"/>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91%</a:t>
              </a:r>
            </a:p>
          </p:txBody>
        </p:sp>
        <p:sp>
          <p:nvSpPr>
            <p:cNvPr id="70" name="pg70"/>
            <p:cNvSpPr/>
            <p:nvPr/>
          </p:nvSpPr>
          <p:spPr>
            <a:xfrm>
              <a:off x="8314365" y="1217961"/>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71" name="tx71"/>
            <p:cNvSpPr/>
            <p:nvPr/>
          </p:nvSpPr>
          <p:spPr>
            <a:xfrm>
              <a:off x="8337225" y="1259500"/>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PcVC: 91%</a:t>
              </a:r>
            </a:p>
          </p:txBody>
        </p:sp>
        <p:sp>
          <p:nvSpPr>
            <p:cNvPr id="72" name="pg72"/>
            <p:cNvSpPr/>
            <p:nvPr/>
          </p:nvSpPr>
          <p:spPr>
            <a:xfrm>
              <a:off x="8290281" y="2268547"/>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73" name="tx73"/>
            <p:cNvSpPr/>
            <p:nvPr/>
          </p:nvSpPr>
          <p:spPr>
            <a:xfrm>
              <a:off x="8313141" y="2310085"/>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MCV1: 88%</a:t>
              </a:r>
            </a:p>
          </p:txBody>
        </p:sp>
        <p:sp>
          <p:nvSpPr>
            <p:cNvPr id="74" name="pg74"/>
            <p:cNvSpPr/>
            <p:nvPr/>
          </p:nvSpPr>
          <p:spPr>
            <a:xfrm>
              <a:off x="8223851" y="2531068"/>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75" name="tx75"/>
            <p:cNvSpPr/>
            <p:nvPr/>
          </p:nvSpPr>
          <p:spPr>
            <a:xfrm>
              <a:off x="8246711" y="2572606"/>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 88%</a:t>
              </a:r>
            </a:p>
          </p:txBody>
        </p:sp>
        <p:sp>
          <p:nvSpPr>
            <p:cNvPr id="76" name="pg76"/>
            <p:cNvSpPr/>
            <p:nvPr/>
          </p:nvSpPr>
          <p:spPr>
            <a:xfrm>
              <a:off x="8284194" y="2792757"/>
              <a:ext cx="675916" cy="169038"/>
            </a:xfrm>
            <a:custGeom>
              <a:avLst/>
              <a:gdLst/>
              <a:ahLst/>
              <a:cxnLst/>
              <a:rect l="0" t="0" r="0" b="0"/>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77" name="tx77"/>
            <p:cNvSpPr/>
            <p:nvPr/>
          </p:nvSpPr>
          <p:spPr>
            <a:xfrm>
              <a:off x="8307054" y="2834296"/>
              <a:ext cx="58447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RotaC: 86%</a:t>
              </a:r>
            </a:p>
          </p:txBody>
        </p:sp>
        <p:sp>
          <p:nvSpPr>
            <p:cNvPr id="78" name="pg78"/>
            <p:cNvSpPr/>
            <p:nvPr/>
          </p:nvSpPr>
          <p:spPr>
            <a:xfrm>
              <a:off x="8338449" y="3053628"/>
              <a:ext cx="621661" cy="169038"/>
            </a:xfrm>
            <a:custGeom>
              <a:avLst/>
              <a:gdLst/>
              <a:ahLst/>
              <a:cxnLst/>
              <a:rect l="0" t="0" r="0" b="0"/>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79" name="tx79"/>
            <p:cNvSpPr/>
            <p:nvPr/>
          </p:nvSpPr>
          <p:spPr>
            <a:xfrm>
              <a:off x="8361309" y="3095167"/>
              <a:ext cx="530221"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IPVC: 85%</a:t>
              </a:r>
            </a:p>
          </p:txBody>
        </p:sp>
        <p:sp>
          <p:nvSpPr>
            <p:cNvPr id="80" name="pg80"/>
            <p:cNvSpPr/>
            <p:nvPr/>
          </p:nvSpPr>
          <p:spPr>
            <a:xfrm>
              <a:off x="8290281" y="3320376"/>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81" name="tx81"/>
            <p:cNvSpPr/>
            <p:nvPr/>
          </p:nvSpPr>
          <p:spPr>
            <a:xfrm>
              <a:off x="8313141" y="3361914"/>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MCV2: 65%</a:t>
              </a:r>
            </a:p>
          </p:txBody>
        </p:sp>
        <p:sp>
          <p:nvSpPr>
            <p:cNvPr id="82" name="pl82"/>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84" name="tx84"/>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95211" y="319027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07" name="tx107"/>
            <p:cNvSpPr/>
            <p:nvPr/>
          </p:nvSpPr>
          <p:spPr>
            <a:xfrm>
              <a:off x="3162312" y="401416"/>
              <a:ext cx="350698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vaccinale (%), Burkina Faso, 2000-2025</a:t>
              </a:r>
            </a:p>
          </p:txBody>
        </p:sp>
        <p:sp>
          <p:nvSpPr>
            <p:cNvPr id="108" name="tx108"/>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9" name="tx109"/>
            <p:cNvSpPr/>
            <p:nvPr/>
          </p:nvSpPr>
          <p:spPr>
            <a:xfrm>
              <a:off x="2215795" y="6569876"/>
              <a:ext cx="685861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l'évolution de la couverture vaccinale pour 10 vaccins (série complète).
En 2025, le MCV2 affichait la couverture la plus faible de tous les vaccins (65 %), suivi de l'IPVC (85 %).
La couverture de 6 vaccins est restée inchangée (DTP3, HEPB3, HIB3, IPV1, MCV1 et RUBELLA) et celle de 2 vaccins a diminué (MCV2 et ROTAC) par rapport à leur couverture respective en 2019.
La couverture de 8 vaccins est restée inchangée (DTP3, HEPB3, HIB3, IPV1, IPVC, MCV1, MCV2 et RUBELLA) et celle de 2 vaccins a diminué (HPVC et ROTAC) par rapport à leur couverture respective en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30606" y="5074015"/>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30606" y="4723713"/>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30606" y="4373412"/>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130606" y="4023110"/>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30606" y="3672809"/>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30606" y="3322508"/>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30606" y="2972206"/>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30606" y="2621905"/>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30606" y="2271604"/>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30606" y="1921302"/>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30606" y="1571001"/>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130606" y="1220700"/>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130606" y="870398"/>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9168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29709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10250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0791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71332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568896" y="870398"/>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a:endParaRPr/>
            </a:p>
          </p:txBody>
        </p:sp>
        <p:sp>
          <p:nvSpPr>
            <p:cNvPr id="23" name="pl23"/>
            <p:cNvSpPr/>
            <p:nvPr/>
          </p:nvSpPr>
          <p:spPr>
            <a:xfrm>
              <a:off x="8352246" y="1220700"/>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a:endParaRPr/>
            </a:p>
          </p:txBody>
        </p:sp>
        <p:sp>
          <p:nvSpPr>
            <p:cNvPr id="24" name="pl24"/>
            <p:cNvSpPr/>
            <p:nvPr/>
          </p:nvSpPr>
          <p:spPr>
            <a:xfrm>
              <a:off x="8063381" y="1571001"/>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a:endParaRPr/>
            </a:p>
          </p:txBody>
        </p:sp>
        <p:sp>
          <p:nvSpPr>
            <p:cNvPr id="25" name="pl25"/>
            <p:cNvSpPr/>
            <p:nvPr/>
          </p:nvSpPr>
          <p:spPr>
            <a:xfrm>
              <a:off x="8063381" y="1921302"/>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a:endParaRPr/>
            </a:p>
          </p:txBody>
        </p:sp>
        <p:sp>
          <p:nvSpPr>
            <p:cNvPr id="26" name="pl26"/>
            <p:cNvSpPr/>
            <p:nvPr/>
          </p:nvSpPr>
          <p:spPr>
            <a:xfrm>
              <a:off x="8063381" y="2271604"/>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a:endParaRPr/>
            </a:p>
          </p:txBody>
        </p:sp>
        <p:sp>
          <p:nvSpPr>
            <p:cNvPr id="27" name="pl27"/>
            <p:cNvSpPr/>
            <p:nvPr/>
          </p:nvSpPr>
          <p:spPr>
            <a:xfrm>
              <a:off x="8063381" y="2621905"/>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a:endParaRPr/>
            </a:p>
          </p:txBody>
        </p:sp>
        <p:sp>
          <p:nvSpPr>
            <p:cNvPr id="28" name="pl28"/>
            <p:cNvSpPr/>
            <p:nvPr/>
          </p:nvSpPr>
          <p:spPr>
            <a:xfrm>
              <a:off x="7846732" y="2972206"/>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a:endParaRPr/>
            </a:p>
          </p:txBody>
        </p:sp>
        <p:sp>
          <p:nvSpPr>
            <p:cNvPr id="29" name="pl29"/>
            <p:cNvSpPr/>
            <p:nvPr/>
          </p:nvSpPr>
          <p:spPr>
            <a:xfrm>
              <a:off x="6185754" y="3322508"/>
              <a:ext cx="433298" cy="0"/>
            </a:xfrm>
            <a:custGeom>
              <a:avLst/>
              <a:gdLst/>
              <a:ahLst/>
              <a:cxnLst/>
              <a:rect l="0" t="0" r="0" b="0"/>
              <a:pathLst>
                <a:path w="433298">
                  <a:moveTo>
                    <a:pt x="0" y="0"/>
                  </a:moveTo>
                  <a:lnTo>
                    <a:pt x="0" y="0"/>
                  </a:lnTo>
                  <a:lnTo>
                    <a:pt x="0" y="0"/>
                  </a:lnTo>
                  <a:lnTo>
                    <a:pt x="72216" y="0"/>
                  </a:lnTo>
                  <a:lnTo>
                    <a:pt x="433298" y="0"/>
                  </a:lnTo>
                  <a:lnTo>
                    <a:pt x="433298" y="0"/>
                  </a:lnTo>
                  <a:lnTo>
                    <a:pt x="433298" y="0"/>
                  </a:lnTo>
                </a:path>
              </a:pathLst>
            </a:custGeom>
            <a:ln w="116535" cap="flat">
              <a:solidFill>
                <a:srgbClr val="E8E8E8">
                  <a:alpha val="100000"/>
                </a:srgbClr>
              </a:solidFill>
              <a:prstDash val="solid"/>
              <a:round/>
            </a:ln>
          </p:spPr>
          <p:txBody>
            <a:bodyPr/>
            <a:lstStyle/>
            <a:p>
              <a:endParaRPr/>
            </a:p>
          </p:txBody>
        </p:sp>
        <p:sp>
          <p:nvSpPr>
            <p:cNvPr id="30" name="pl30"/>
            <p:cNvSpPr/>
            <p:nvPr/>
          </p:nvSpPr>
          <p:spPr>
            <a:xfrm>
              <a:off x="6257971" y="3672809"/>
              <a:ext cx="361082" cy="0"/>
            </a:xfrm>
            <a:custGeom>
              <a:avLst/>
              <a:gdLst/>
              <a:ahLst/>
              <a:cxnLst/>
              <a:rect l="0" t="0" r="0" b="0"/>
              <a:pathLst>
                <a:path w="361082">
                  <a:moveTo>
                    <a:pt x="0" y="0"/>
                  </a:moveTo>
                  <a:lnTo>
                    <a:pt x="0" y="0"/>
                  </a:lnTo>
                  <a:lnTo>
                    <a:pt x="0" y="0"/>
                  </a:lnTo>
                  <a:lnTo>
                    <a:pt x="144432" y="0"/>
                  </a:lnTo>
                  <a:lnTo>
                    <a:pt x="361082" y="0"/>
                  </a:lnTo>
                  <a:lnTo>
                    <a:pt x="361082" y="0"/>
                  </a:lnTo>
                  <a:lnTo>
                    <a:pt x="361082" y="0"/>
                  </a:lnTo>
                </a:path>
              </a:pathLst>
            </a:custGeom>
            <a:ln w="116535" cap="flat">
              <a:solidFill>
                <a:srgbClr val="E8E8E8">
                  <a:alpha val="100000"/>
                </a:srgbClr>
              </a:solidFill>
              <a:prstDash val="solid"/>
              <a:round/>
            </a:ln>
          </p:spPr>
          <p:txBody>
            <a:bodyPr/>
            <a:lstStyle/>
            <a:p>
              <a:endParaRPr/>
            </a:p>
          </p:txBody>
        </p:sp>
        <p:sp>
          <p:nvSpPr>
            <p:cNvPr id="31" name="pl31"/>
            <p:cNvSpPr/>
            <p:nvPr/>
          </p:nvSpPr>
          <p:spPr>
            <a:xfrm>
              <a:off x="6257971" y="4023110"/>
              <a:ext cx="1805410" cy="0"/>
            </a:xfrm>
            <a:custGeom>
              <a:avLst/>
              <a:gdLst/>
              <a:ahLst/>
              <a:cxnLst/>
              <a:rect l="0" t="0" r="0" b="0"/>
              <a:pathLst>
                <a:path w="1805410">
                  <a:moveTo>
                    <a:pt x="0" y="0"/>
                  </a:moveTo>
                  <a:lnTo>
                    <a:pt x="1805410" y="0"/>
                  </a:lnTo>
                  <a:lnTo>
                    <a:pt x="1805410" y="0"/>
                  </a:lnTo>
                  <a:lnTo>
                    <a:pt x="1805410" y="0"/>
                  </a:lnTo>
                  <a:lnTo>
                    <a:pt x="1805410" y="0"/>
                  </a:lnTo>
                  <a:lnTo>
                    <a:pt x="1805410" y="0"/>
                  </a:lnTo>
                  <a:lnTo>
                    <a:pt x="1805410" y="0"/>
                  </a:lnTo>
                </a:path>
              </a:pathLst>
            </a:custGeom>
            <a:ln w="116535" cap="flat">
              <a:solidFill>
                <a:srgbClr val="E8E8E8">
                  <a:alpha val="100000"/>
                </a:srgbClr>
              </a:solidFill>
              <a:prstDash val="solid"/>
              <a:round/>
            </a:ln>
          </p:spPr>
          <p:txBody>
            <a:bodyPr/>
            <a:lstStyle/>
            <a:p>
              <a:endParaRPr/>
            </a:p>
          </p:txBody>
        </p:sp>
        <p:sp>
          <p:nvSpPr>
            <p:cNvPr id="32" name="pl32"/>
            <p:cNvSpPr/>
            <p:nvPr/>
          </p:nvSpPr>
          <p:spPr>
            <a:xfrm>
              <a:off x="7846732" y="4373412"/>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a:endParaRPr/>
            </a:p>
          </p:txBody>
        </p:sp>
        <p:sp>
          <p:nvSpPr>
            <p:cNvPr id="33" name="pl33"/>
            <p:cNvSpPr/>
            <p:nvPr/>
          </p:nvSpPr>
          <p:spPr>
            <a:xfrm>
              <a:off x="7413433" y="4723713"/>
              <a:ext cx="649947" cy="0"/>
            </a:xfrm>
            <a:custGeom>
              <a:avLst/>
              <a:gdLst/>
              <a:ahLst/>
              <a:cxnLst/>
              <a:rect l="0" t="0" r="0" b="0"/>
              <a:pathLst>
                <a:path w="649947">
                  <a:moveTo>
                    <a:pt x="0" y="0"/>
                  </a:moveTo>
                  <a:lnTo>
                    <a:pt x="72216" y="0"/>
                  </a:lnTo>
                  <a:lnTo>
                    <a:pt x="288865" y="0"/>
                  </a:lnTo>
                  <a:lnTo>
                    <a:pt x="361082" y="0"/>
                  </a:lnTo>
                  <a:lnTo>
                    <a:pt x="433298" y="0"/>
                  </a:lnTo>
                  <a:lnTo>
                    <a:pt x="649947" y="0"/>
                  </a:lnTo>
                  <a:lnTo>
                    <a:pt x="649947" y="0"/>
                  </a:lnTo>
                </a:path>
              </a:pathLst>
            </a:custGeom>
            <a:ln w="116535" cap="flat">
              <a:solidFill>
                <a:srgbClr val="E8E8E8">
                  <a:alpha val="100000"/>
                </a:srgbClr>
              </a:solidFill>
              <a:prstDash val="solid"/>
              <a:round/>
            </a:ln>
          </p:spPr>
          <p:txBody>
            <a:bodyPr/>
            <a:lstStyle/>
            <a:p>
              <a:endParaRPr/>
            </a:p>
          </p:txBody>
        </p:sp>
        <p:sp>
          <p:nvSpPr>
            <p:cNvPr id="34" name="pl34"/>
            <p:cNvSpPr/>
            <p:nvPr/>
          </p:nvSpPr>
          <p:spPr>
            <a:xfrm>
              <a:off x="7630082" y="5074015"/>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a:endParaRPr/>
            </a:p>
          </p:txBody>
        </p:sp>
        <p:sp>
          <p:nvSpPr>
            <p:cNvPr id="35" name="pt35"/>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61455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661455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661455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625347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618125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618125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618125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661455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661455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661455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639790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625347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84223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48115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76255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76255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76255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76255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76255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76255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76255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8506128"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7" name="pt127"/>
            <p:cNvSpPr/>
            <p:nvPr/>
          </p:nvSpPr>
          <p:spPr>
            <a:xfrm>
              <a:off x="8506128"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8" name="pt128"/>
            <p:cNvSpPr/>
            <p:nvPr/>
          </p:nvSpPr>
          <p:spPr>
            <a:xfrm>
              <a:off x="8506128"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9" name="pt129"/>
            <p:cNvSpPr/>
            <p:nvPr/>
          </p:nvSpPr>
          <p:spPr>
            <a:xfrm>
              <a:off x="8289479"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0" name="pt130"/>
            <p:cNvSpPr/>
            <p:nvPr/>
          </p:nvSpPr>
          <p:spPr>
            <a:xfrm>
              <a:off x="8289479"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1" name="pt131"/>
            <p:cNvSpPr/>
            <p:nvPr/>
          </p:nvSpPr>
          <p:spPr>
            <a:xfrm>
              <a:off x="8289479"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2" name="pt132"/>
            <p:cNvSpPr/>
            <p:nvPr/>
          </p:nvSpPr>
          <p:spPr>
            <a:xfrm>
              <a:off x="8000613"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3" name="pt133"/>
            <p:cNvSpPr/>
            <p:nvPr/>
          </p:nvSpPr>
          <p:spPr>
            <a:xfrm>
              <a:off x="8000613"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4" name="pt134"/>
            <p:cNvSpPr/>
            <p:nvPr/>
          </p:nvSpPr>
          <p:spPr>
            <a:xfrm>
              <a:off x="8000613"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5" name="pt135"/>
            <p:cNvSpPr/>
            <p:nvPr/>
          </p:nvSpPr>
          <p:spPr>
            <a:xfrm>
              <a:off x="8000613"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6" name="pt136"/>
            <p:cNvSpPr/>
            <p:nvPr/>
          </p:nvSpPr>
          <p:spPr>
            <a:xfrm>
              <a:off x="8000613"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7" name="pt137"/>
            <p:cNvSpPr/>
            <p:nvPr/>
          </p:nvSpPr>
          <p:spPr>
            <a:xfrm>
              <a:off x="8000613"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8" name="pt138"/>
            <p:cNvSpPr/>
            <p:nvPr/>
          </p:nvSpPr>
          <p:spPr>
            <a:xfrm>
              <a:off x="8000613"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9" name="pt139"/>
            <p:cNvSpPr/>
            <p:nvPr/>
          </p:nvSpPr>
          <p:spPr>
            <a:xfrm>
              <a:off x="8000613"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0" name="pt140"/>
            <p:cNvSpPr/>
            <p:nvPr/>
          </p:nvSpPr>
          <p:spPr>
            <a:xfrm>
              <a:off x="8000613"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1" name="pt141"/>
            <p:cNvSpPr/>
            <p:nvPr/>
          </p:nvSpPr>
          <p:spPr>
            <a:xfrm>
              <a:off x="8000613"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2" name="pt142"/>
            <p:cNvSpPr/>
            <p:nvPr/>
          </p:nvSpPr>
          <p:spPr>
            <a:xfrm>
              <a:off x="8000613"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3" name="pt143"/>
            <p:cNvSpPr/>
            <p:nvPr/>
          </p:nvSpPr>
          <p:spPr>
            <a:xfrm>
              <a:off x="8000613"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4" name="pt144"/>
            <p:cNvSpPr/>
            <p:nvPr/>
          </p:nvSpPr>
          <p:spPr>
            <a:xfrm>
              <a:off x="778396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5" name="pt145"/>
            <p:cNvSpPr/>
            <p:nvPr/>
          </p:nvSpPr>
          <p:spPr>
            <a:xfrm>
              <a:off x="778396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6" name="pt146"/>
            <p:cNvSpPr/>
            <p:nvPr/>
          </p:nvSpPr>
          <p:spPr>
            <a:xfrm>
              <a:off x="778396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7" name="pt147"/>
            <p:cNvSpPr/>
            <p:nvPr/>
          </p:nvSpPr>
          <p:spPr>
            <a:xfrm>
              <a:off x="6556285"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8" name="pt148"/>
            <p:cNvSpPr/>
            <p:nvPr/>
          </p:nvSpPr>
          <p:spPr>
            <a:xfrm>
              <a:off x="6122987"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9" name="pt149"/>
            <p:cNvSpPr/>
            <p:nvPr/>
          </p:nvSpPr>
          <p:spPr>
            <a:xfrm>
              <a:off x="6122987"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0" name="pt150"/>
            <p:cNvSpPr/>
            <p:nvPr/>
          </p:nvSpPr>
          <p:spPr>
            <a:xfrm>
              <a:off x="6556285"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1" name="pt151"/>
            <p:cNvSpPr/>
            <p:nvPr/>
          </p:nvSpPr>
          <p:spPr>
            <a:xfrm>
              <a:off x="6195203"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2" name="pt152"/>
            <p:cNvSpPr/>
            <p:nvPr/>
          </p:nvSpPr>
          <p:spPr>
            <a:xfrm>
              <a:off x="6195203"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3" name="pt153"/>
            <p:cNvSpPr/>
            <p:nvPr/>
          </p:nvSpPr>
          <p:spPr>
            <a:xfrm>
              <a:off x="8000613"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4" name="pt154"/>
            <p:cNvSpPr/>
            <p:nvPr/>
          </p:nvSpPr>
          <p:spPr>
            <a:xfrm>
              <a:off x="8000613"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5" name="pt155"/>
            <p:cNvSpPr/>
            <p:nvPr/>
          </p:nvSpPr>
          <p:spPr>
            <a:xfrm>
              <a:off x="8000613"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6" name="pt156"/>
            <p:cNvSpPr/>
            <p:nvPr/>
          </p:nvSpPr>
          <p:spPr>
            <a:xfrm>
              <a:off x="7783964"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7" name="pt157"/>
            <p:cNvSpPr/>
            <p:nvPr/>
          </p:nvSpPr>
          <p:spPr>
            <a:xfrm>
              <a:off x="7783964"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8" name="pt158"/>
            <p:cNvSpPr/>
            <p:nvPr/>
          </p:nvSpPr>
          <p:spPr>
            <a:xfrm>
              <a:off x="7783964"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9" name="pt159"/>
            <p:cNvSpPr/>
            <p:nvPr/>
          </p:nvSpPr>
          <p:spPr>
            <a:xfrm>
              <a:off x="8000613"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0" name="pt160"/>
            <p:cNvSpPr/>
            <p:nvPr/>
          </p:nvSpPr>
          <p:spPr>
            <a:xfrm>
              <a:off x="7711747"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1" name="pt161"/>
            <p:cNvSpPr/>
            <p:nvPr/>
          </p:nvSpPr>
          <p:spPr>
            <a:xfrm>
              <a:off x="7639531"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2" name="pt162"/>
            <p:cNvSpPr/>
            <p:nvPr/>
          </p:nvSpPr>
          <p:spPr>
            <a:xfrm>
              <a:off x="7567315"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3" name="pt163"/>
            <p:cNvSpPr/>
            <p:nvPr/>
          </p:nvSpPr>
          <p:spPr>
            <a:xfrm>
              <a:off x="7567315"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4" name="pt164"/>
            <p:cNvSpPr/>
            <p:nvPr/>
          </p:nvSpPr>
          <p:spPr>
            <a:xfrm>
              <a:off x="7567315"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5" name="tx165"/>
            <p:cNvSpPr/>
            <p:nvPr/>
          </p:nvSpPr>
          <p:spPr>
            <a:xfrm>
              <a:off x="746885" y="4997551"/>
              <a:ext cx="321090" cy="1181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PCVC</a:t>
              </a:r>
            </a:p>
          </p:txBody>
        </p:sp>
        <p:sp>
          <p:nvSpPr>
            <p:cNvPr id="169" name="tx169"/>
            <p:cNvSpPr/>
            <p:nvPr/>
          </p:nvSpPr>
          <p:spPr>
            <a:xfrm>
              <a:off x="544863" y="3561600"/>
              <a:ext cx="523112" cy="152927"/>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MengA</a:t>
              </a:r>
            </a:p>
          </p:txBody>
        </p:sp>
        <p:sp>
          <p:nvSpPr>
            <p:cNvPr id="170" name="tx170"/>
            <p:cNvSpPr/>
            <p:nvPr/>
          </p:nvSpPr>
          <p:spPr>
            <a:xfrm>
              <a:off x="609275" y="3242013"/>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MCV2</a:t>
              </a:r>
            </a:p>
          </p:txBody>
        </p:sp>
        <p:sp>
          <p:nvSpPr>
            <p:cNvPr id="171" name="tx171"/>
            <p:cNvSpPr/>
            <p:nvPr/>
          </p:nvSpPr>
          <p:spPr>
            <a:xfrm>
              <a:off x="609275" y="2891712"/>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MCV1</a:t>
              </a:r>
            </a:p>
          </p:txBody>
        </p:sp>
        <p:sp>
          <p:nvSpPr>
            <p:cNvPr id="172" name="tx172"/>
            <p:cNvSpPr/>
            <p:nvPr/>
          </p:nvSpPr>
          <p:spPr>
            <a:xfrm>
              <a:off x="710044" y="2544958"/>
              <a:ext cx="35793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IPV1</a:t>
              </a:r>
            </a:p>
          </p:txBody>
        </p:sp>
        <p:sp>
          <p:nvSpPr>
            <p:cNvPr id="173" name="tx173"/>
            <p:cNvSpPr/>
            <p:nvPr/>
          </p:nvSpPr>
          <p:spPr>
            <a:xfrm>
              <a:off x="728424" y="2192560"/>
              <a:ext cx="33955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Hib3</a:t>
              </a:r>
            </a:p>
          </p:txBody>
        </p:sp>
        <p:sp>
          <p:nvSpPr>
            <p:cNvPr id="174" name="tx174"/>
            <p:cNvSpPr/>
            <p:nvPr/>
          </p:nvSpPr>
          <p:spPr>
            <a:xfrm>
              <a:off x="563163" y="1811545"/>
              <a:ext cx="504812" cy="15147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28940" y="550344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87" name="tx187"/>
            <p:cNvSpPr/>
            <p:nvPr/>
          </p:nvSpPr>
          <p:spPr>
            <a:xfrm>
              <a:off x="4372267"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85768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Burkina Faso, 2019-2025</a:t>
              </a:r>
            </a:p>
          </p:txBody>
        </p:sp>
        <p:sp>
          <p:nvSpPr>
            <p:cNvPr id="191" name="tx191"/>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2" name="tx192"/>
            <p:cNvSpPr/>
            <p:nvPr/>
          </p:nvSpPr>
          <p:spPr>
            <a:xfrm>
              <a:off x="1147090" y="6327165"/>
              <a:ext cx="79273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93" name="tx193"/>
            <p:cNvSpPr/>
            <p:nvPr/>
          </p:nvSpPr>
          <p:spPr>
            <a:xfrm>
              <a:off x="2935960" y="6450103"/>
              <a:ext cx="6138450" cy="1026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94" name="tx194"/>
            <p:cNvSpPr/>
            <p:nvPr/>
          </p:nvSpPr>
          <p:spPr>
            <a:xfrm>
              <a:off x="1644499" y="6568567"/>
              <a:ext cx="74299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En 2024, trois vaccins affichaient un taux de couverture inférieur à celui de 2019.
En 2025, trois vaccins affichaient un taux de couverture inférieur à celui de 2019.
En 2025, un vaccin affichait un taux de couverture inférieur à celui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924400" y="1298448"/>
            <a:ext cx="12068400" cy="5486400"/>
            <a:chOff x="-2924400" y="1298448"/>
            <a:chExt cx="1206840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27849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7316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184895"/>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638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09129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54449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199768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500509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445829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91149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3364693"/>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281789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57200" y="227108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647475"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159695"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671915"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184135"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647475" y="2298429"/>
              <a:ext cx="4536660" cy="792862"/>
            </a:xfrm>
            <a:custGeom>
              <a:avLst/>
              <a:gdLst/>
              <a:ahLst/>
              <a:cxnLst/>
              <a:rect l="0" t="0" r="0" b="0"/>
              <a:pathLst>
                <a:path w="4536660" h="792862">
                  <a:moveTo>
                    <a:pt x="0" y="792862"/>
                  </a:moveTo>
                  <a:lnTo>
                    <a:pt x="1512220" y="82020"/>
                  </a:lnTo>
                  <a:lnTo>
                    <a:pt x="3024440" y="0"/>
                  </a:lnTo>
                  <a:lnTo>
                    <a:pt x="4536660" y="109360"/>
                  </a:lnTo>
                </a:path>
              </a:pathLst>
            </a:custGeom>
            <a:ln w="29811" cap="flat">
              <a:solidFill>
                <a:srgbClr val="FF0000">
                  <a:alpha val="100000"/>
                </a:srgbClr>
              </a:solidFill>
              <a:prstDash val="solid"/>
              <a:round/>
            </a:ln>
          </p:spPr>
          <p:txBody>
            <a:bodyPr/>
            <a:lstStyle/>
            <a:p>
              <a:endParaRPr/>
            </a:p>
          </p:txBody>
        </p:sp>
        <p:sp>
          <p:nvSpPr>
            <p:cNvPr id="22" name="pl22"/>
            <p:cNvSpPr/>
            <p:nvPr/>
          </p:nvSpPr>
          <p:spPr>
            <a:xfrm>
              <a:off x="2647475" y="2298429"/>
              <a:ext cx="4536660" cy="2269227"/>
            </a:xfrm>
            <a:custGeom>
              <a:avLst/>
              <a:gdLst/>
              <a:ahLst/>
              <a:cxnLst/>
              <a:rect l="0" t="0" r="0" b="0"/>
              <a:pathLst>
                <a:path w="4536660" h="2269227">
                  <a:moveTo>
                    <a:pt x="0" y="2269227"/>
                  </a:moveTo>
                  <a:lnTo>
                    <a:pt x="1512220" y="82020"/>
                  </a:lnTo>
                  <a:lnTo>
                    <a:pt x="3024440" y="0"/>
                  </a:lnTo>
                  <a:lnTo>
                    <a:pt x="4536660" y="109360"/>
                  </a:lnTo>
                </a:path>
              </a:pathLst>
            </a:custGeom>
            <a:ln w="29811" cap="flat">
              <a:solidFill>
                <a:srgbClr val="0058AB">
                  <a:alpha val="100000"/>
                </a:srgbClr>
              </a:solidFill>
              <a:prstDash val="solid"/>
              <a:round/>
            </a:ln>
          </p:spPr>
          <p:txBody>
            <a:bodyPr/>
            <a:lstStyle/>
            <a:p>
              <a:endParaRPr/>
            </a:p>
          </p:txBody>
        </p:sp>
        <p:sp>
          <p:nvSpPr>
            <p:cNvPr id="23" name="pt23"/>
            <p:cNvSpPr/>
            <p:nvPr/>
          </p:nvSpPr>
          <p:spPr>
            <a:xfrm>
              <a:off x="2622649"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4" name="pt24"/>
            <p:cNvSpPr/>
            <p:nvPr/>
          </p:nvSpPr>
          <p:spPr>
            <a:xfrm>
              <a:off x="4134869" y="23556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5" name="pt25"/>
            <p:cNvSpPr/>
            <p:nvPr/>
          </p:nvSpPr>
          <p:spPr>
            <a:xfrm>
              <a:off x="564708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6" name="pt26"/>
            <p:cNvSpPr/>
            <p:nvPr/>
          </p:nvSpPr>
          <p:spPr>
            <a:xfrm>
              <a:off x="7159309" y="2382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7" name="pt27"/>
            <p:cNvSpPr/>
            <p:nvPr/>
          </p:nvSpPr>
          <p:spPr>
            <a:xfrm>
              <a:off x="2622649"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28" name="pt28"/>
            <p:cNvSpPr/>
            <p:nvPr/>
          </p:nvSpPr>
          <p:spPr>
            <a:xfrm>
              <a:off x="4134869" y="23556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29" name="pt29"/>
            <p:cNvSpPr/>
            <p:nvPr/>
          </p:nvSpPr>
          <p:spPr>
            <a:xfrm>
              <a:off x="564708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0" name="pt30"/>
            <p:cNvSpPr/>
            <p:nvPr/>
          </p:nvSpPr>
          <p:spPr>
            <a:xfrm>
              <a:off x="7159309" y="23829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1" name="tx31"/>
            <p:cNvSpPr/>
            <p:nvPr/>
          </p:nvSpPr>
          <p:spPr>
            <a:xfrm>
              <a:off x="2647475" y="463728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16</a:t>
              </a:r>
            </a:p>
          </p:txBody>
        </p:sp>
        <p:sp>
          <p:nvSpPr>
            <p:cNvPr id="32" name="tx32"/>
            <p:cNvSpPr/>
            <p:nvPr/>
          </p:nvSpPr>
          <p:spPr>
            <a:xfrm>
              <a:off x="4159695" y="2450077"/>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96</a:t>
              </a:r>
            </a:p>
          </p:txBody>
        </p:sp>
        <p:sp>
          <p:nvSpPr>
            <p:cNvPr id="33" name="tx33"/>
            <p:cNvSpPr/>
            <p:nvPr/>
          </p:nvSpPr>
          <p:spPr>
            <a:xfrm>
              <a:off x="5671915" y="2368057"/>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99</a:t>
              </a:r>
            </a:p>
          </p:txBody>
        </p:sp>
        <p:sp>
          <p:nvSpPr>
            <p:cNvPr id="34" name="tx34"/>
            <p:cNvSpPr/>
            <p:nvPr/>
          </p:nvSpPr>
          <p:spPr>
            <a:xfrm>
              <a:off x="7184135" y="2477417"/>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95</a:t>
              </a:r>
            </a:p>
          </p:txBody>
        </p:sp>
        <p:sp>
          <p:nvSpPr>
            <p:cNvPr id="35" name="tx35"/>
            <p:cNvSpPr/>
            <p:nvPr/>
          </p:nvSpPr>
          <p:spPr>
            <a:xfrm>
              <a:off x="2647475" y="2919071"/>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70</a:t>
              </a:r>
            </a:p>
          </p:txBody>
        </p:sp>
        <p:sp>
          <p:nvSpPr>
            <p:cNvPr id="36" name="tx36"/>
            <p:cNvSpPr/>
            <p:nvPr/>
          </p:nvSpPr>
          <p:spPr>
            <a:xfrm>
              <a:off x="4159695" y="2208229"/>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96</a:t>
              </a:r>
            </a:p>
          </p:txBody>
        </p:sp>
        <p:sp>
          <p:nvSpPr>
            <p:cNvPr id="37" name="tx37"/>
            <p:cNvSpPr/>
            <p:nvPr/>
          </p:nvSpPr>
          <p:spPr>
            <a:xfrm>
              <a:off x="5671915" y="212620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99</a:t>
              </a:r>
            </a:p>
          </p:txBody>
        </p:sp>
        <p:sp>
          <p:nvSpPr>
            <p:cNvPr id="38" name="tx38"/>
            <p:cNvSpPr/>
            <p:nvPr/>
          </p:nvSpPr>
          <p:spPr>
            <a:xfrm>
              <a:off x="7184135" y="2235569"/>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95</a:t>
              </a:r>
            </a:p>
          </p:txBody>
        </p:sp>
        <p:sp>
          <p:nvSpPr>
            <p:cNvPr id="39" name="pl39"/>
            <p:cNvSpPr/>
            <p:nvPr/>
          </p:nvSpPr>
          <p:spPr>
            <a:xfrm>
              <a:off x="757200" y="5005098"/>
              <a:ext cx="8317210" cy="0"/>
            </a:xfrm>
            <a:custGeom>
              <a:avLst/>
              <a:gdLst/>
              <a:ahLst/>
              <a:cxnLst/>
              <a:rect l="0" t="0" r="0" b="0"/>
              <a:pathLst>
                <a:path w="8317210">
                  <a:moveTo>
                    <a:pt x="0" y="0"/>
                  </a:moveTo>
                  <a:lnTo>
                    <a:pt x="8317210" y="0"/>
                  </a:lnTo>
                  <a:lnTo>
                    <a:pt x="8317210" y="0"/>
                  </a:lnTo>
                </a:path>
              </a:pathLst>
            </a:custGeom>
            <a:ln w="13550" cap="flat">
              <a:solidFill>
                <a:srgbClr val="A9A9A9">
                  <a:alpha val="100000"/>
                </a:srgbClr>
              </a:solidFill>
              <a:prstDash val="dash"/>
              <a:round/>
            </a:ln>
          </p:spPr>
          <p:txBody>
            <a:bodyPr/>
            <a:lstStyle/>
            <a:p>
              <a:endParaRPr/>
            </a:p>
          </p:txBody>
        </p:sp>
        <p:sp>
          <p:nvSpPr>
            <p:cNvPr id="40" name="tx40"/>
            <p:cNvSpPr/>
            <p:nvPr/>
          </p:nvSpPr>
          <p:spPr>
            <a:xfrm>
              <a:off x="3533971" y="1834252"/>
              <a:ext cx="1251447" cy="11764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4D4D4D">
                      <a:alpha val="100000"/>
                    </a:srgbClr>
                  </a:solidFill>
                  <a:latin typeface="Arial"/>
                  <a:cs typeface="Arial"/>
                </a:rPr>
                <a:t>Passage à un schéma</a:t>
              </a:r>
            </a:p>
          </p:txBody>
        </p:sp>
        <p:sp>
          <p:nvSpPr>
            <p:cNvPr id="41" name="tx41"/>
            <p:cNvSpPr/>
            <p:nvPr/>
          </p:nvSpPr>
          <p:spPr>
            <a:xfrm>
              <a:off x="3558457" y="2016373"/>
              <a:ext cx="1202476" cy="11764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4D4D4D">
                      <a:alpha val="100000"/>
                    </a:srgbClr>
                  </a:solidFill>
                  <a:latin typeface="Arial"/>
                  <a:cs typeface="Arial"/>
                </a:rPr>
                <a:t>posologique à 1 dose</a:t>
              </a:r>
            </a:p>
          </p:txBody>
        </p:sp>
        <p:sp>
          <p:nvSpPr>
            <p:cNvPr id="42" name="rc42"/>
            <p:cNvSpPr/>
            <p:nvPr/>
          </p:nvSpPr>
          <p:spPr>
            <a:xfrm>
              <a:off x="757200" y="1833648"/>
              <a:ext cx="8317210" cy="3608891"/>
            </a:xfrm>
            <a:prstGeom prst="rect">
              <a:avLst/>
            </a:prstGeom>
            <a:ln w="13550" cap="rnd">
              <a:solidFill>
                <a:srgbClr val="BEBEBE">
                  <a:alpha val="100000"/>
                </a:srgbClr>
              </a:solidFill>
              <a:prstDash val="solid"/>
              <a:round/>
            </a:ln>
          </p:spPr>
          <p:txBody>
            <a:bodyPr/>
            <a:lstStyle/>
            <a:p>
              <a:endParaRPr/>
            </a:p>
          </p:txBody>
        </p:sp>
        <p:sp>
          <p:nvSpPr>
            <p:cNvPr id="43" name="tx43"/>
            <p:cNvSpPr/>
            <p:nvPr/>
          </p:nvSpPr>
          <p:spPr>
            <a:xfrm>
              <a:off x="4752810" y="1661639"/>
              <a:ext cx="32598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Filles</a:t>
              </a:r>
            </a:p>
          </p:txBody>
        </p:sp>
        <p:sp>
          <p:nvSpPr>
            <p:cNvPr id="44" name="tx44"/>
            <p:cNvSpPr/>
            <p:nvPr/>
          </p:nvSpPr>
          <p:spPr>
            <a:xfrm rot="-5400000">
              <a:off x="2519473"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45" name="tx45"/>
            <p:cNvSpPr/>
            <p:nvPr/>
          </p:nvSpPr>
          <p:spPr>
            <a:xfrm rot="-5400000">
              <a:off x="4031666" y="5590504"/>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46" name="tx46"/>
            <p:cNvSpPr/>
            <p:nvPr/>
          </p:nvSpPr>
          <p:spPr>
            <a:xfrm rot="-5400000">
              <a:off x="5543914"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47" name="tx47"/>
            <p:cNvSpPr/>
            <p:nvPr/>
          </p:nvSpPr>
          <p:spPr>
            <a:xfrm rot="-5400000">
              <a:off x="7056134"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48" name="tx48"/>
            <p:cNvSpPr/>
            <p:nvPr/>
          </p:nvSpPr>
          <p:spPr>
            <a:xfrm>
              <a:off x="632414" y="496340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49" name="tx49"/>
            <p:cNvSpPr/>
            <p:nvPr/>
          </p:nvSpPr>
          <p:spPr>
            <a:xfrm>
              <a:off x="570259" y="441660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0" name="tx50"/>
            <p:cNvSpPr/>
            <p:nvPr/>
          </p:nvSpPr>
          <p:spPr>
            <a:xfrm>
              <a:off x="570259" y="386980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1" name="tx51"/>
            <p:cNvSpPr/>
            <p:nvPr/>
          </p:nvSpPr>
          <p:spPr>
            <a:xfrm>
              <a:off x="570259" y="33230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2" name="tx52"/>
            <p:cNvSpPr/>
            <p:nvPr/>
          </p:nvSpPr>
          <p:spPr>
            <a:xfrm>
              <a:off x="570259" y="277619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3" name="tx53"/>
            <p:cNvSpPr/>
            <p:nvPr/>
          </p:nvSpPr>
          <p:spPr>
            <a:xfrm>
              <a:off x="508103" y="222939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4" name="tx54"/>
            <p:cNvSpPr/>
            <p:nvPr/>
          </p:nvSpPr>
          <p:spPr>
            <a:xfrm rot="-5400000">
              <a:off x="-95211" y="357254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4220075" y="6242132"/>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56" name="pl56"/>
            <p:cNvSpPr/>
            <p:nvPr/>
          </p:nvSpPr>
          <p:spPr>
            <a:xfrm>
              <a:off x="4976824" y="6242132"/>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57" name="tx57"/>
            <p:cNvSpPr/>
            <p:nvPr/>
          </p:nvSpPr>
          <p:spPr>
            <a:xfrm>
              <a:off x="4487174" y="6187140"/>
              <a:ext cx="3981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HPV1</a:t>
              </a:r>
            </a:p>
          </p:txBody>
        </p:sp>
        <p:sp>
          <p:nvSpPr>
            <p:cNvPr id="58" name="tx58"/>
            <p:cNvSpPr/>
            <p:nvPr/>
          </p:nvSpPr>
          <p:spPr>
            <a:xfrm>
              <a:off x="5243924" y="6185800"/>
              <a:ext cx="389557"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HPVc</a:t>
              </a:r>
            </a:p>
          </p:txBody>
        </p:sp>
        <p:sp>
          <p:nvSpPr>
            <p:cNvPr id="59" name="tx59"/>
            <p:cNvSpPr/>
            <p:nvPr/>
          </p:nvSpPr>
          <p:spPr>
            <a:xfrm>
              <a:off x="757200" y="1330710"/>
              <a:ext cx="676461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Burkina Faso, 2022-2025</a:t>
              </a:r>
            </a:p>
          </p:txBody>
        </p:sp>
        <p:sp>
          <p:nvSpPr>
            <p:cNvPr id="60" name="tx60"/>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1" name="tx61"/>
            <p:cNvSpPr/>
            <p:nvPr/>
          </p:nvSpPr>
          <p:spPr>
            <a:xfrm>
              <a:off x="-2924400" y="6586855"/>
              <a:ext cx="119988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6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L'année 2022 correspond à la première année pour laquelle des estimations de la couverture vaccinale contre le HPV ont été établies au Burkina Faso.
En 2025, la couverture vaccinale pour la première dose (HPV1) chez les filles était de 95 %. En 2025, la couverture vaccinale pour la dernière dose (HPVc) chez les filles était de 95 %.</a:t>
            </a:r>
          </a:p>
        </p:txBody>
      </p:sp>
      <p:sp>
        <p:nvSpPr>
          <p:cNvPr id="78"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L'année 2022 correspond à la première année pour laquelle des estimations de la couverture vaccinale contre le HPV ont été établies au Burkina Faso.
En 2025, la couverture vaccinale pour la première dose (HPV1) chez les filles était de 95 %. En 2025, la couverture vaccinale pour la dernière dose (HPVc) chez les filles était de 95 %.</a:t>
            </a:r>
          </a:p>
        </p:txBody>
      </p:sp>
      <p:sp>
        <p:nvSpPr>
          <p:cNvPr id="74"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L'année 2022 correspond à la première année pour laquelle des estimations de la couverture vaccinale contre le VPH ont été établies au Burkina Faso.
En 2025, la couverture vaccinale pour la première dose (HPV1) chez les filles était de 95 %. En 2025, la couverture vaccinale pour la dernière dose (HPVc) chez les filles était de 95 %.</a:t>
            </a:r>
          </a:p>
        </p:txBody>
      </p:sp>
      <p:sp>
        <p:nvSpPr>
          <p:cNvPr id="6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de la dernière dose du vaccin contre le HPV chez les filles a baissé à 95 %, suite au passage à une dose unique en 2023.</a:t>
            </a:r>
          </a:p>
        </p:txBody>
      </p:sp>
      <p:grpSp>
        <p:nvGrpSpPr>
          <p:cNvPr id="64" name="Group 63"/>
          <p:cNvGrpSpPr/>
          <p:nvPr/>
        </p:nvGrpSpPr>
        <p:grpSpPr>
          <a:xfrm>
            <a:off x="292608" y="1005840"/>
            <a:ext cx="8595360" cy="28575"/>
            <a:chOff x="292608" y="1005840"/>
            <a:chExt cx="8595360" cy="28575"/>
          </a:xfrm>
        </p:grpSpPr>
        <p:sp>
          <p:nvSpPr>
            <p:cNvPr id="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66" name="rc4"/>
            <p:cNvSpPr/>
            <p:nvPr/>
          </p:nvSpPr>
          <p:spPr>
            <a:xfrm>
              <a:off x="292608" y="1005840"/>
              <a:ext cx="8595360" cy="28575"/>
            </a:xfrm>
            <a:prstGeom prst="rect">
              <a:avLst/>
            </a:prstGeom>
            <a:solidFill>
              <a:srgbClr val="000000">
                <a:alpha val="100000"/>
              </a:srgbClr>
            </a:solidFill>
          </p:spPr>
          <p:txBody>
            <a:bodyPr/>
            <a:lstStyle/>
            <a:p>
              <a:endParaRPr/>
            </a:p>
          </p:txBody>
        </p:sp>
      </p:grpSp>
      <p:grpSp>
        <p:nvGrpSpPr>
          <p:cNvPr id="75" name="Group 74"/>
          <p:cNvGrpSpPr/>
          <p:nvPr/>
        </p:nvGrpSpPr>
        <p:grpSpPr>
          <a:xfrm>
            <a:off x="292608" y="1005840"/>
            <a:ext cx="8595360" cy="28575"/>
            <a:chOff x="292608" y="1005840"/>
            <a:chExt cx="8595360" cy="28575"/>
          </a:xfrm>
        </p:grpSpPr>
        <p:sp>
          <p:nvSpPr>
            <p:cNvPr id="7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7" name="rc4"/>
            <p:cNvSpPr/>
            <p:nvPr/>
          </p:nvSpPr>
          <p:spPr>
            <a:xfrm>
              <a:off x="292608" y="1005840"/>
              <a:ext cx="8595360" cy="28575"/>
            </a:xfrm>
            <a:prstGeom prst="rect">
              <a:avLst/>
            </a:prstGeom>
            <a:solidFill>
              <a:srgbClr val="000000">
                <a:alpha val="100000"/>
              </a:srgbClr>
            </a:solidFill>
          </p:spPr>
          <p:txBody>
            <a:bodyPr/>
            <a:lstStyle/>
            <a:p>
              <a:endParaRPr/>
            </a:p>
          </p:txBody>
        </p:sp>
      </p:grpSp>
      <p:grpSp>
        <p:nvGrpSpPr>
          <p:cNvPr id="71" name="Group 70"/>
          <p:cNvGrpSpPr/>
          <p:nvPr/>
        </p:nvGrpSpPr>
        <p:grpSpPr>
          <a:xfrm>
            <a:off x="292608" y="1005840"/>
            <a:ext cx="8595360" cy="28575"/>
            <a:chOff x="292608" y="1005840"/>
            <a:chExt cx="8595360" cy="28575"/>
          </a:xfrm>
        </p:grpSpPr>
        <p:sp>
          <p:nvSpPr>
            <p:cNvPr id="7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3"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78923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15444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51964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88484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20913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10663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47183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83704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20224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56745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932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225005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39019"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35350"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031682"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328013"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365078"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624344"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83610"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142877"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402143"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61409"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920676"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39019" y="2154834"/>
              <a:ext cx="6481656" cy="1523509"/>
            </a:xfrm>
            <a:custGeom>
              <a:avLst/>
              <a:gdLst/>
              <a:ahLst/>
              <a:cxnLst/>
              <a:rect l="0" t="0" r="0" b="0"/>
              <a:pathLst>
                <a:path w="6481656" h="1523509">
                  <a:moveTo>
                    <a:pt x="0" y="1523509"/>
                  </a:moveTo>
                  <a:lnTo>
                    <a:pt x="259266" y="983933"/>
                  </a:lnTo>
                  <a:lnTo>
                    <a:pt x="518532" y="761754"/>
                  </a:lnTo>
                  <a:lnTo>
                    <a:pt x="777798" y="444357"/>
                  </a:lnTo>
                  <a:lnTo>
                    <a:pt x="1037065" y="444357"/>
                  </a:lnTo>
                  <a:lnTo>
                    <a:pt x="1296331" y="349137"/>
                  </a:lnTo>
                  <a:lnTo>
                    <a:pt x="1555597" y="222178"/>
                  </a:lnTo>
                  <a:lnTo>
                    <a:pt x="1814863" y="126959"/>
                  </a:lnTo>
                  <a:lnTo>
                    <a:pt x="2074130" y="0"/>
                  </a:lnTo>
                  <a:lnTo>
                    <a:pt x="2333396" y="31739"/>
                  </a:lnTo>
                  <a:lnTo>
                    <a:pt x="2592662" y="63479"/>
                  </a:lnTo>
                  <a:lnTo>
                    <a:pt x="2851928" y="63479"/>
                  </a:lnTo>
                  <a:lnTo>
                    <a:pt x="3111195" y="95219"/>
                  </a:lnTo>
                  <a:lnTo>
                    <a:pt x="3370461" y="158698"/>
                  </a:lnTo>
                  <a:lnTo>
                    <a:pt x="3629727" y="63479"/>
                  </a:lnTo>
                  <a:lnTo>
                    <a:pt x="3888994" y="63479"/>
                  </a:lnTo>
                  <a:lnTo>
                    <a:pt x="4148260" y="63479"/>
                  </a:lnTo>
                  <a:lnTo>
                    <a:pt x="4407526" y="63479"/>
                  </a:lnTo>
                  <a:lnTo>
                    <a:pt x="4666792" y="63479"/>
                  </a:lnTo>
                  <a:lnTo>
                    <a:pt x="4926059" y="63479"/>
                  </a:lnTo>
                  <a:lnTo>
                    <a:pt x="5185325" y="63479"/>
                  </a:lnTo>
                  <a:lnTo>
                    <a:pt x="5444591" y="63479"/>
                  </a:lnTo>
                  <a:lnTo>
                    <a:pt x="5703857" y="63479"/>
                  </a:lnTo>
                  <a:lnTo>
                    <a:pt x="5963124" y="63479"/>
                  </a:lnTo>
                  <a:lnTo>
                    <a:pt x="6222390" y="63479"/>
                  </a:lnTo>
                  <a:lnTo>
                    <a:pt x="6481656" y="63479"/>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5068747" y="2853109"/>
              <a:ext cx="2851928" cy="1713948"/>
            </a:xfrm>
            <a:custGeom>
              <a:avLst/>
              <a:gdLst/>
              <a:ahLst/>
              <a:cxnLst/>
              <a:rect l="0" t="0" r="0" b="0"/>
              <a:pathLst>
                <a:path w="2851928" h="1713948">
                  <a:moveTo>
                    <a:pt x="0" y="1713948"/>
                  </a:moveTo>
                  <a:lnTo>
                    <a:pt x="259266" y="666535"/>
                  </a:lnTo>
                  <a:lnTo>
                    <a:pt x="518532" y="380877"/>
                  </a:lnTo>
                  <a:lnTo>
                    <a:pt x="777798" y="190438"/>
                  </a:lnTo>
                  <a:lnTo>
                    <a:pt x="1037065" y="0"/>
                  </a:lnTo>
                  <a:lnTo>
                    <a:pt x="1296331" y="0"/>
                  </a:lnTo>
                  <a:lnTo>
                    <a:pt x="1555597" y="0"/>
                  </a:lnTo>
                  <a:lnTo>
                    <a:pt x="1814863" y="0"/>
                  </a:lnTo>
                  <a:lnTo>
                    <a:pt x="2074130" y="158698"/>
                  </a:lnTo>
                  <a:lnTo>
                    <a:pt x="2333396" y="190438"/>
                  </a:lnTo>
                  <a:lnTo>
                    <a:pt x="2592662" y="190438"/>
                  </a:lnTo>
                  <a:lnTo>
                    <a:pt x="2851928" y="190438"/>
                  </a:lnTo>
                </a:path>
              </a:pathLst>
            </a:custGeom>
            <a:ln w="27101" cap="flat">
              <a:solidFill>
                <a:srgbClr val="7CAE00">
                  <a:alpha val="100000"/>
                </a:srgbClr>
              </a:solidFill>
              <a:prstDash val="solid"/>
              <a:round/>
            </a:ln>
          </p:spPr>
          <p:txBody>
            <a:bodyPr/>
            <a:lstStyle/>
            <a:p>
              <a:endParaRPr/>
            </a:p>
          </p:txBody>
        </p:sp>
        <p:sp>
          <p:nvSpPr>
            <p:cNvPr id="29" name="pl29"/>
            <p:cNvSpPr/>
            <p:nvPr/>
          </p:nvSpPr>
          <p:spPr>
            <a:xfrm>
              <a:off x="5068747" y="2218314"/>
              <a:ext cx="2851928" cy="793494"/>
            </a:xfrm>
            <a:custGeom>
              <a:avLst/>
              <a:gdLst/>
              <a:ahLst/>
              <a:cxnLst/>
              <a:rect l="0" t="0" r="0" b="0"/>
              <a:pathLst>
                <a:path w="2851928" h="793494">
                  <a:moveTo>
                    <a:pt x="0" y="0"/>
                  </a:moveTo>
                  <a:lnTo>
                    <a:pt x="259266" y="0"/>
                  </a:lnTo>
                  <a:lnTo>
                    <a:pt x="518532" y="0"/>
                  </a:lnTo>
                  <a:lnTo>
                    <a:pt x="777798" y="0"/>
                  </a:lnTo>
                  <a:lnTo>
                    <a:pt x="1037065" y="0"/>
                  </a:lnTo>
                  <a:lnTo>
                    <a:pt x="1296331" y="0"/>
                  </a:lnTo>
                  <a:lnTo>
                    <a:pt x="1555597" y="0"/>
                  </a:lnTo>
                  <a:lnTo>
                    <a:pt x="1814863" y="793494"/>
                  </a:lnTo>
                  <a:lnTo>
                    <a:pt x="2074130" y="0"/>
                  </a:lnTo>
                  <a:lnTo>
                    <a:pt x="2333396" y="0"/>
                  </a:lnTo>
                  <a:lnTo>
                    <a:pt x="2592662" y="0"/>
                  </a:lnTo>
                  <a:lnTo>
                    <a:pt x="2851928" y="0"/>
                  </a:lnTo>
                </a:path>
              </a:pathLst>
            </a:custGeom>
            <a:ln w="27101" cap="flat">
              <a:solidFill>
                <a:srgbClr val="00BFC4">
                  <a:alpha val="100000"/>
                </a:srgbClr>
              </a:solidFill>
              <a:prstDash val="solid"/>
              <a:round/>
            </a:ln>
          </p:spPr>
          <p:txBody>
            <a:bodyPr/>
            <a:lstStyle/>
            <a:p>
              <a:endParaRPr/>
            </a:p>
          </p:txBody>
        </p:sp>
        <p:sp>
          <p:nvSpPr>
            <p:cNvPr id="30" name="pl30"/>
            <p:cNvSpPr/>
            <p:nvPr/>
          </p:nvSpPr>
          <p:spPr>
            <a:xfrm>
              <a:off x="7142877" y="1964395"/>
              <a:ext cx="777798" cy="2634402"/>
            </a:xfrm>
            <a:custGeom>
              <a:avLst/>
              <a:gdLst/>
              <a:ahLst/>
              <a:cxnLst/>
              <a:rect l="0" t="0" r="0" b="0"/>
              <a:pathLst>
                <a:path w="777798" h="2634402">
                  <a:moveTo>
                    <a:pt x="0" y="2634402"/>
                  </a:moveTo>
                  <a:lnTo>
                    <a:pt x="259266" y="95219"/>
                  </a:lnTo>
                  <a:lnTo>
                    <a:pt x="518532" y="0"/>
                  </a:lnTo>
                  <a:lnTo>
                    <a:pt x="777798" y="126959"/>
                  </a:lnTo>
                </a:path>
              </a:pathLst>
            </a:custGeom>
            <a:ln w="27101" cap="flat">
              <a:solidFill>
                <a:srgbClr val="C77CFF">
                  <a:alpha val="100000"/>
                </a:srgbClr>
              </a:solidFill>
              <a:prstDash val="solid"/>
              <a:round/>
            </a:ln>
          </p:spPr>
          <p:txBody>
            <a:bodyPr/>
            <a:lstStyle/>
            <a:p>
              <a:endParaRPr/>
            </a:p>
          </p:txBody>
        </p:sp>
        <p:sp>
          <p:nvSpPr>
            <p:cNvPr id="31" name="pl31"/>
            <p:cNvSpPr/>
            <p:nvPr/>
          </p:nvSpPr>
          <p:spPr>
            <a:xfrm>
              <a:off x="803816" y="2250053"/>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2" name="pt32"/>
            <p:cNvSpPr/>
            <p:nvPr/>
          </p:nvSpPr>
          <p:spPr>
            <a:xfrm>
              <a:off x="7882299" y="217993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3" name="pt33"/>
            <p:cNvSpPr/>
            <p:nvPr/>
          </p:nvSpPr>
          <p:spPr>
            <a:xfrm>
              <a:off x="7882299" y="300517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4" name="pt34"/>
            <p:cNvSpPr/>
            <p:nvPr/>
          </p:nvSpPr>
          <p:spPr>
            <a:xfrm>
              <a:off x="7882299" y="21799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5" name="pt35"/>
            <p:cNvSpPr/>
            <p:nvPr/>
          </p:nvSpPr>
          <p:spPr>
            <a:xfrm>
              <a:off x="7882299" y="205297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6" name="pt36"/>
            <p:cNvSpPr/>
            <p:nvPr/>
          </p:nvSpPr>
          <p:spPr>
            <a:xfrm>
              <a:off x="1400642" y="363996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7" name="pt37"/>
            <p:cNvSpPr/>
            <p:nvPr/>
          </p:nvSpPr>
          <p:spPr>
            <a:xfrm>
              <a:off x="5030370" y="452868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8" name="pt38"/>
            <p:cNvSpPr/>
            <p:nvPr/>
          </p:nvSpPr>
          <p:spPr>
            <a:xfrm>
              <a:off x="5030370" y="21799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9" name="pt39"/>
            <p:cNvSpPr/>
            <p:nvPr/>
          </p:nvSpPr>
          <p:spPr>
            <a:xfrm>
              <a:off x="7104500" y="45604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0" name="pl40"/>
            <p:cNvSpPr/>
            <p:nvPr/>
          </p:nvSpPr>
          <p:spPr>
            <a:xfrm>
              <a:off x="7932235" y="1944930"/>
              <a:ext cx="247707" cy="139896"/>
            </a:xfrm>
            <a:custGeom>
              <a:avLst/>
              <a:gdLst/>
              <a:ahLst/>
              <a:cxnLst/>
              <a:rect l="0" t="0" r="0" b="0"/>
              <a:pathLst>
                <a:path w="247707" h="139896">
                  <a:moveTo>
                    <a:pt x="247707" y="0"/>
                  </a:moveTo>
                  <a:lnTo>
                    <a:pt x="0" y="139896"/>
                  </a:lnTo>
                </a:path>
              </a:pathLst>
            </a:custGeom>
          </p:spPr>
          <p:txBody>
            <a:bodyPr/>
            <a:lstStyle/>
            <a:p>
              <a:endParaRPr/>
            </a:p>
          </p:txBody>
        </p:sp>
        <p:sp>
          <p:nvSpPr>
            <p:cNvPr id="41" name="pl41"/>
            <p:cNvSpPr/>
            <p:nvPr/>
          </p:nvSpPr>
          <p:spPr>
            <a:xfrm>
              <a:off x="7929388" y="2225587"/>
              <a:ext cx="250553" cy="209169"/>
            </a:xfrm>
            <a:custGeom>
              <a:avLst/>
              <a:gdLst/>
              <a:ahLst/>
              <a:cxnLst/>
              <a:rect l="0" t="0" r="0" b="0"/>
              <a:pathLst>
                <a:path w="250553" h="209169">
                  <a:moveTo>
                    <a:pt x="250553" y="209169"/>
                  </a:moveTo>
                  <a:lnTo>
                    <a:pt x="0" y="0"/>
                  </a:lnTo>
                </a:path>
              </a:pathLst>
            </a:custGeom>
          </p:spPr>
          <p:txBody>
            <a:bodyPr/>
            <a:lstStyle/>
            <a:p>
              <a:endParaRPr/>
            </a:p>
          </p:txBody>
        </p:sp>
        <p:sp>
          <p:nvSpPr>
            <p:cNvPr id="42" name="pl42"/>
            <p:cNvSpPr/>
            <p:nvPr/>
          </p:nvSpPr>
          <p:spPr>
            <a:xfrm>
              <a:off x="7939347" y="2189518"/>
              <a:ext cx="240594" cy="26722"/>
            </a:xfrm>
            <a:custGeom>
              <a:avLst/>
              <a:gdLst/>
              <a:ahLst/>
              <a:cxnLst/>
              <a:rect l="0" t="0" r="0" b="0"/>
              <a:pathLst>
                <a:path w="240594" h="26722">
                  <a:moveTo>
                    <a:pt x="240594" y="0"/>
                  </a:moveTo>
                  <a:lnTo>
                    <a:pt x="0" y="26722"/>
                  </a:lnTo>
                </a:path>
              </a:pathLst>
            </a:custGeom>
          </p:spPr>
          <p:txBody>
            <a:bodyPr/>
            <a:lstStyle/>
            <a:p>
              <a:endParaRPr/>
            </a:p>
          </p:txBody>
        </p:sp>
        <p:sp>
          <p:nvSpPr>
            <p:cNvPr id="43" name="pl43"/>
            <p:cNvSpPr/>
            <p:nvPr/>
          </p:nvSpPr>
          <p:spPr>
            <a:xfrm>
              <a:off x="7939982" y="3043548"/>
              <a:ext cx="239959" cy="0"/>
            </a:xfrm>
            <a:custGeom>
              <a:avLst/>
              <a:gdLst/>
              <a:ahLst/>
              <a:cxnLst/>
              <a:rect l="0" t="0" r="0" b="0"/>
              <a:pathLst>
                <a:path w="239959">
                  <a:moveTo>
                    <a:pt x="239959" y="0"/>
                  </a:moveTo>
                  <a:lnTo>
                    <a:pt x="0" y="0"/>
                  </a:lnTo>
                </a:path>
              </a:pathLst>
            </a:custGeom>
          </p:spPr>
          <p:txBody>
            <a:bodyPr/>
            <a:lstStyle/>
            <a:p>
              <a:endParaRPr/>
            </a:p>
          </p:txBody>
        </p:sp>
        <p:sp>
          <p:nvSpPr>
            <p:cNvPr id="44" name="pg44"/>
            <p:cNvSpPr/>
            <p:nvPr/>
          </p:nvSpPr>
          <p:spPr>
            <a:xfrm>
              <a:off x="8111362" y="1823810"/>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45" name="tx45"/>
            <p:cNvSpPr/>
            <p:nvPr/>
          </p:nvSpPr>
          <p:spPr>
            <a:xfrm>
              <a:off x="8134222" y="1864651"/>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HPVc : 95%</a:t>
              </a:r>
            </a:p>
          </p:txBody>
        </p:sp>
        <p:sp>
          <p:nvSpPr>
            <p:cNvPr id="46" name="pg46"/>
            <p:cNvSpPr/>
            <p:nvPr/>
          </p:nvSpPr>
          <p:spPr>
            <a:xfrm>
              <a:off x="8111362" y="2370781"/>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7" name="tx47"/>
            <p:cNvSpPr/>
            <p:nvPr/>
          </p:nvSpPr>
          <p:spPr>
            <a:xfrm>
              <a:off x="8134222" y="2411622"/>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91%</a:t>
              </a:r>
            </a:p>
          </p:txBody>
        </p:sp>
        <p:sp>
          <p:nvSpPr>
            <p:cNvPr id="48" name="pg48"/>
            <p:cNvSpPr/>
            <p:nvPr/>
          </p:nvSpPr>
          <p:spPr>
            <a:xfrm>
              <a:off x="8111362" y="2097480"/>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9" name="tx49"/>
            <p:cNvSpPr/>
            <p:nvPr/>
          </p:nvSpPr>
          <p:spPr>
            <a:xfrm>
              <a:off x="8134222" y="2138322"/>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PCVC : 91%</a:t>
              </a:r>
            </a:p>
          </p:txBody>
        </p:sp>
        <p:sp>
          <p:nvSpPr>
            <p:cNvPr id="50" name="pg50"/>
            <p:cNvSpPr/>
            <p:nvPr/>
          </p:nvSpPr>
          <p:spPr>
            <a:xfrm>
              <a:off x="8111362" y="2952563"/>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51" name="tx51"/>
            <p:cNvSpPr/>
            <p:nvPr/>
          </p:nvSpPr>
          <p:spPr>
            <a:xfrm>
              <a:off x="8134222" y="2993405"/>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MCV2 : 65%</a:t>
              </a:r>
            </a:p>
          </p:txBody>
        </p:sp>
        <p:sp>
          <p:nvSpPr>
            <p:cNvPr id="52" name="pg52"/>
            <p:cNvSpPr/>
            <p:nvPr/>
          </p:nvSpPr>
          <p:spPr>
            <a:xfrm>
              <a:off x="1143386" y="3662606"/>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a:endParaRPr/>
            </a:p>
          </p:txBody>
        </p:sp>
        <p:sp>
          <p:nvSpPr>
            <p:cNvPr id="53" name="tx53"/>
            <p:cNvSpPr/>
            <p:nvPr/>
          </p:nvSpPr>
          <p:spPr>
            <a:xfrm>
              <a:off x="1189106" y="3706782"/>
              <a:ext cx="140675" cy="9207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45</a:t>
              </a:r>
            </a:p>
          </p:txBody>
        </p:sp>
        <p:sp>
          <p:nvSpPr>
            <p:cNvPr id="54" name="pg54"/>
            <p:cNvSpPr/>
            <p:nvPr/>
          </p:nvSpPr>
          <p:spPr>
            <a:xfrm>
              <a:off x="4773002" y="4552010"/>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a:endParaRPr/>
            </a:p>
          </p:txBody>
        </p:sp>
        <p:sp>
          <p:nvSpPr>
            <p:cNvPr id="55" name="tx55"/>
            <p:cNvSpPr/>
            <p:nvPr/>
          </p:nvSpPr>
          <p:spPr>
            <a:xfrm>
              <a:off x="4818722" y="4597360"/>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17</a:t>
              </a:r>
            </a:p>
          </p:txBody>
        </p:sp>
        <p:sp>
          <p:nvSpPr>
            <p:cNvPr id="56" name="pg56"/>
            <p:cNvSpPr/>
            <p:nvPr/>
          </p:nvSpPr>
          <p:spPr>
            <a:xfrm>
              <a:off x="5133104" y="2051086"/>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a:endParaRPr/>
            </a:p>
          </p:txBody>
        </p:sp>
        <p:sp>
          <p:nvSpPr>
            <p:cNvPr id="57" name="tx57"/>
            <p:cNvSpPr/>
            <p:nvPr/>
          </p:nvSpPr>
          <p:spPr>
            <a:xfrm>
              <a:off x="5178824" y="209489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91</a:t>
              </a:r>
            </a:p>
          </p:txBody>
        </p:sp>
        <p:sp>
          <p:nvSpPr>
            <p:cNvPr id="58" name="pg58"/>
            <p:cNvSpPr/>
            <p:nvPr/>
          </p:nvSpPr>
          <p:spPr>
            <a:xfrm>
              <a:off x="7207757" y="4432014"/>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a:endParaRPr/>
            </a:p>
          </p:txBody>
        </p:sp>
        <p:sp>
          <p:nvSpPr>
            <p:cNvPr id="59" name="tx59"/>
            <p:cNvSpPr/>
            <p:nvPr/>
          </p:nvSpPr>
          <p:spPr>
            <a:xfrm>
              <a:off x="7253477" y="44758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16</a:t>
              </a:r>
            </a:p>
          </p:txBody>
        </p:sp>
        <p:sp>
          <p:nvSpPr>
            <p:cNvPr id="60" name="tx60"/>
            <p:cNvSpPr/>
            <p:nvPr/>
          </p:nvSpPr>
          <p:spPr>
            <a:xfrm>
              <a:off x="663492" y="505452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95211" y="345409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9" name="pl79"/>
            <p:cNvSpPr/>
            <p:nvPr/>
          </p:nvSpPr>
          <p:spPr>
            <a:xfrm>
              <a:off x="3533360" y="6121431"/>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80" name="pl80"/>
            <p:cNvSpPr/>
            <p:nvPr/>
          </p:nvSpPr>
          <p:spPr>
            <a:xfrm>
              <a:off x="4249088" y="6121431"/>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81" name="pl81"/>
            <p:cNvSpPr/>
            <p:nvPr/>
          </p:nvSpPr>
          <p:spPr>
            <a:xfrm>
              <a:off x="4995854" y="6121431"/>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82" name="pl82"/>
            <p:cNvSpPr/>
            <p:nvPr/>
          </p:nvSpPr>
          <p:spPr>
            <a:xfrm>
              <a:off x="5742619" y="6121431"/>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83" name="tx83"/>
            <p:cNvSpPr/>
            <p:nvPr/>
          </p:nvSpPr>
          <p:spPr>
            <a:xfrm>
              <a:off x="3800459" y="606924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933954" y="1332593"/>
              <a:ext cx="6010319" cy="15544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8" name="tx88"/>
            <p:cNvSpPr/>
            <p:nvPr/>
          </p:nvSpPr>
          <p:spPr>
            <a:xfrm>
              <a:off x="2837720" y="1513317"/>
              <a:ext cx="4202787"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dans leur programme national, Burkina Faso, 2000-2025</a:t>
              </a:r>
            </a:p>
          </p:txBody>
        </p:sp>
        <p:sp>
          <p:nvSpPr>
            <p:cNvPr id="89" name="tx89"/>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90" name="tx90"/>
            <p:cNvSpPr/>
            <p:nvPr/>
          </p:nvSpPr>
          <p:spPr>
            <a:xfrm>
              <a:off x="1853558" y="6467409"/>
              <a:ext cx="7220852"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91" name="tx91"/>
            <p:cNvSpPr/>
            <p:nvPr/>
          </p:nvSpPr>
          <p:spPr>
            <a:xfrm>
              <a:off x="2161389" y="6586855"/>
              <a:ext cx="69130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Quatre indicateurs de couverture vaccinale contribuent à l’Objectif de développement durable 3, indicateur b.1 : DTC3, PCV3, MCV2 et HPV.
L’objectif mondial IA2030 est une couverture de 90 % des quatre antigènes d’ici 2030.
Le Burkina Faso dispose des quatre vaccins relevant des ODD.
En 2025, le Burkina Faso avait atteint une couverture d'au moins 90 % pour trois de ces quatre vaccins.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Burkina Faso a atteint l'objectif de couverture de 90 % fixé par les ODD pour le DTP3, le PCVC et le HPVc, mais pas pour les autres vaccins.</a:t>
            </a:r>
          </a:p>
        </p:txBody>
      </p:sp>
      <p:grpSp>
        <p:nvGrpSpPr>
          <p:cNvPr id="94" name="Group 93"/>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96"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Ressources supplémentaires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cap="none">
                <a:solidFill>
                  <a:srgbClr val="FFFFFF">
                    <a:alpha val="100000"/>
                  </a:srgbClr>
                </a:solidFill>
                <a:latin typeface="Aptos (Body)"/>
                <a:cs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lang="fr-FR" sz="1550" b="0" i="0" u="none" cap="none">
                <a:solidFill>
                  <a:srgbClr val="FFFFFF">
                    <a:alpha val="100000"/>
                  </a:srgbClr>
                </a:solidFill>
                <a:latin typeface="Aptos (Body)"/>
                <a:cs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marL="0" marR="0" algn="l">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sz="1800" b="0" i="0" u="none" cap="none">
                <a:solidFill>
                  <a:srgbClr val="FFFFFF">
                    <a:alpha val="100000"/>
                  </a:srgbClr>
                </a:solidFill>
                <a:latin typeface="Aptos (Body)"/>
                <a:cs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La couverture vaccinale contre la DTP1 est restée stable à 95 % entre 2024 et 2025.
• La couverture vaccinale contre la DTP3 est restée stable à 91 % entre 2024 et 2025.
• Le nombre d’enfants n’ayant reçu aucune dose était à peu près le même en 2025. Cela représente 35 000 enfants non vaccinés, exposés aux maladies évitables par la vaccination, et 28 000 autres dont la protection est incomplète.
• Le Burkina Faso représentait 0,9 % des enfants n’ayant reçu aucune dose en Afrique de l’Ouest et du Centre (&lt;keep&gt;WCAR&lt;/keep&gt;) et 0,3 % des enfants n’ayant reçu aucune dose à l’échelle mondiale.
• La couverture de la première dose de vaccin contre la rougeole (MCV1) est restée stable à 88 % entre 2024 et 2025. 85 000 enfants n’ont pas reçu la première dose de vaccin contre la rougeole.
• La couverture de la deuxième dose de vaccin contre la rougeole (MCV2) est restée stable à 65 % entre 2024 et 2025.
• La couverture de la dernière dose du vaccin contre le HPV (HPVc) chez les filles a diminué, passant de 99 % à 95 % en 2025.</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Calendrier de vaccination, 2025</a:t>
            </a:r>
          </a:p>
        </p:txBody>
      </p:sp>
      <p:graphicFrame>
        <p:nvGraphicFramePr>
          <p:cNvPr id="3" name="Table 2"/>
          <p:cNvGraphicFramePr>
            <a:graphicFrameLocks noGrp="1"/>
          </p:cNvGraphicFramePr>
          <p:nvPr/>
        </p:nvGraphicFramePr>
        <p:xfrm>
          <a:off x="548640" y="1371600"/>
          <a:ext cx="6309360" cy="4124960"/>
        </p:xfrm>
        <a:graphic>
          <a:graphicData uri="http://schemas.openxmlformats.org/drawingml/2006/table">
            <a:tbl>
              <a:tblPr/>
              <a:tblGrid>
                <a:gridCol w="914400">
                  <a:extLst>
                    <a:ext uri="{9D8B030D-6E8A-4147-A177-3AD203B41FA5}">
                      <a16:colId xmlns:a16="http://schemas.microsoft.com/office/drawing/2014/main" val="20000"/>
                    </a:ext>
                  </a:extLst>
                </a:gridCol>
                <a:gridCol w="173736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228600">
                <a:tc gridSpan="2">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gridSpan="4">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Level</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DTWPHIBHEPB</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8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12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(pediatric)</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(females)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years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7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MenA</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MR</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8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12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8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8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12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3"/>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présente le calendrier national de vaccination 2025 pour les services de routine dans Burkina Faso,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Années d'introduction du vaccin</a:t>
            </a:r>
          </a:p>
        </p:txBody>
      </p:sp>
      <p:graphicFrame>
        <p:nvGraphicFramePr>
          <p:cNvPr id="3" name="Table 2"/>
          <p:cNvGraphicFramePr>
            <a:graphicFrameLocks noGrp="1"/>
          </p:cNvGraphicFramePr>
          <p:nvPr/>
        </p:nvGraphicFramePr>
        <p:xfrm>
          <a:off x="548640" y="1371600"/>
          <a:ext cx="5486400" cy="5679440"/>
        </p:xfrm>
        <a:graphic>
          <a:graphicData uri="http://schemas.openxmlformats.org/drawingml/2006/table">
            <a:tbl>
              <a:tblPr/>
              <a:tblGrid>
                <a:gridCol w="27432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National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Partial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(Human papillomavirus) vaccine</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birth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Hepatitis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2006</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 (Haemophilus influenzae type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2006</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2021</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Measles-containing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Meningococcal meningitis vaccines (any strain)</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2017</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Mumps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 (Pneumococcal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RSV (Respiratory syncytial virus) immunization strategy</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Rubella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Typhoid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 (Yellow fever)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1985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6"/>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indique l'année d'introduction de chaque vaccin dans Burkina Faso.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Rupture des stocks de vaccins</a:t>
            </a:r>
          </a:p>
        </p:txBody>
      </p:sp>
      <p:graphicFrame>
        <p:nvGraphicFramePr>
          <p:cNvPr id="3" name="Table 2"/>
          <p:cNvGraphicFramePr>
            <a:graphicFrameLocks noGrp="1"/>
          </p:cNvGraphicFramePr>
          <p:nvPr/>
        </p:nvGraphicFramePr>
        <p:xfrm>
          <a:off x="548640" y="1371600"/>
          <a:ext cx="7772400" cy="2565400"/>
        </p:xfrm>
        <a:graphic>
          <a:graphicData uri="http://schemas.openxmlformats.org/drawingml/2006/table">
            <a:tbl>
              <a:tblPr/>
              <a:tblGrid>
                <a:gridCol w="1828800">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118872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1188720">
                  <a:extLst>
                    <a:ext uri="{9D8B030D-6E8A-4147-A177-3AD203B41FA5}">
                      <a16:colId xmlns:a16="http://schemas.microsoft.com/office/drawing/2014/main" val="20004"/>
                    </a:ext>
                  </a:extLst>
                </a:gridCol>
                <a:gridCol w="1188720">
                  <a:extLst>
                    <a:ext uri="{9D8B030D-6E8A-4147-A177-3AD203B41FA5}">
                      <a16:colId xmlns:a16="http://schemas.microsoft.com/office/drawing/2014/main" val="20005"/>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Vaccines / supplies</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2025</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(69m) and 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Measles-Rubella (MR)</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(7m)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(6m)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(1.5m)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6"/>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5945" y="1946130"/>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1266997" y="1946130"/>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1578050" y="1946130"/>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1889102" y="1946130"/>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200154"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2511207"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2822259"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133311"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3444364"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3755416"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066468"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377521"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688573" y="1946130"/>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4999625" y="1946130"/>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310677"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621730"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5932782"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243834"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554887"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865939"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176991"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88044"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99096"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110148"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421201"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732253"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955945" y="2403732"/>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266997" y="2403732"/>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578050" y="2403732"/>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889102" y="2403732"/>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200154" y="2403732"/>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2511207" y="2403732"/>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2822259" y="2403732"/>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133311" y="2403732"/>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444364" y="2403732"/>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3755416" y="2403732"/>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066468" y="2403732"/>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377521" y="2403732"/>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4688573" y="2403732"/>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4999625" y="2403732"/>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310677"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621730"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5932782"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243834"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554887"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865939"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176991"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488044"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99096"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110148"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421201"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732253"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955945" y="2632533"/>
              <a:ext cx="311052" cy="228801"/>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1266997" y="2632533"/>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1578050" y="2632533"/>
              <a:ext cx="311052" cy="22880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1889102" y="2632533"/>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200154" y="2632533"/>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511207" y="2632533"/>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822259" y="2632533"/>
              <a:ext cx="311052" cy="22880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133311" y="2632533"/>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444364" y="2632533"/>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755416" y="2632533"/>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066468"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377521"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688573" y="2632533"/>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4999625" y="2632533"/>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310677"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621730"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5932782"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243834"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554887"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865939"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176991"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488044"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99096"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110148"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421201"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732253"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822259" y="3090135"/>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133311" y="3090135"/>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444364" y="3090135"/>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755416" y="3090135"/>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4066468"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4377521"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4688573" y="3090135"/>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999625" y="3090135"/>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5310677"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5621730"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5932782"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6243834"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6554887"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6865939"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7176991"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7488044"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7799096"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8110148"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8421201"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8732253"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799096" y="2174931"/>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8110148" y="2174931"/>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8421201" y="2174931"/>
              <a:ext cx="311052" cy="22880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732253" y="2174931"/>
              <a:ext cx="311052" cy="22880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2822259" y="2861334"/>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3133311" y="2861334"/>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3444364" y="2861334"/>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3755416" y="2861334"/>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066468"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377521"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688573" y="2861334"/>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999625" y="2861334"/>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5310677"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5621730"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5932782"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6243834"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6554887"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6865939"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7176991"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7488044"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7799096"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8110148"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8421201"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8732253"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554887" y="3776538"/>
              <a:ext cx="311052" cy="228801"/>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865939" y="3776538"/>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176991" y="3776538"/>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488044" y="3776538"/>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99096" y="3776538"/>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110148" y="3776538"/>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421201" y="3776538"/>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732253" y="3776538"/>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7799096" y="4005339"/>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8110148" y="4005339"/>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8421201" y="4005339"/>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8732253" y="4005339"/>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955945" y="4234140"/>
              <a:ext cx="311052" cy="228801"/>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1266997" y="4234140"/>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1578050" y="4234140"/>
              <a:ext cx="311052" cy="22880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1889102" y="4234140"/>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2200154" y="4234140"/>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2511207" y="4234140"/>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2822259"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3133311" y="4234140"/>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3444364" y="4234140"/>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3755416" y="4234140"/>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066468" y="4234140"/>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4377521" y="4234140"/>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4688573" y="4234140"/>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4999625" y="4234140"/>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5310677"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5621730"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5932782"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6243834"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6554887"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6865939"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7176991"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7488044"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7799096"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8110148"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8421201"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8732253"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310677" y="4691743"/>
              <a:ext cx="311052" cy="228801"/>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621730" y="4691743"/>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932782" y="4691743"/>
              <a:ext cx="311052" cy="22880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6243834" y="4691743"/>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6554887" y="4691743"/>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6865939" y="4691743"/>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7176991" y="4691743"/>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7488044" y="4691743"/>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7799096" y="4691743"/>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8110148" y="4691743"/>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8421201" y="4691743"/>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8732253" y="4691743"/>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243834" y="5149345"/>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554887" y="5149345"/>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865939" y="5149345"/>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176991" y="5149345"/>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488044" y="5149345"/>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799096" y="5149345"/>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8110148" y="5149345"/>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421201" y="5149345"/>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732253" y="5149345"/>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5310677"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5621730"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5932782"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6243834"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6554887"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6865939"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7176991"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7488044" y="3318936"/>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7799096"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8110148"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8421201"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8732253"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621730" y="4462941"/>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932782"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243834"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554887"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865939"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7176991"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7488044"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7799096"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8110148"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8421201"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8732253"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4999625" y="3547737"/>
              <a:ext cx="311052" cy="228801"/>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5310677" y="3547737"/>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5621730" y="3547737"/>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5932782" y="3547737"/>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243834" y="3547737"/>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554887" y="3547737"/>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865939" y="3547737"/>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7176991" y="3547737"/>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7488044" y="3547737"/>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7799096" y="3547737"/>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8110148" y="3547737"/>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8421201" y="3547737"/>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8732253" y="3547737"/>
              <a:ext cx="311052" cy="22880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955945" y="4920544"/>
              <a:ext cx="311052" cy="228801"/>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1266997" y="4920544"/>
              <a:ext cx="311052" cy="228801"/>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1578050" y="4920544"/>
              <a:ext cx="311052" cy="228801"/>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1889102" y="4920544"/>
              <a:ext cx="311052" cy="228801"/>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2200154" y="4920544"/>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2511207" y="4920544"/>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2822259" y="4920544"/>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3133311" y="4920544"/>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3444364" y="492054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3755416" y="4920544"/>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4066468" y="4920544"/>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4377521" y="4920544"/>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4688573" y="4920544"/>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4999625" y="4920544"/>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5310677" y="4920544"/>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5621730" y="4920544"/>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5932782" y="4920544"/>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6243834" y="4920544"/>
              <a:ext cx="311052" cy="228801"/>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6554887"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6865939"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7176991"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7488044"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7799096"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8110148"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8421201"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8732253"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799096" y="5378146"/>
              <a:ext cx="311052" cy="228801"/>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8110148" y="5378146"/>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8421201" y="5378146"/>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8732253" y="5378146"/>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51" name="tx251"/>
            <p:cNvSpPr/>
            <p:nvPr/>
          </p:nvSpPr>
          <p:spPr>
            <a:xfrm>
              <a:off x="1051182" y="202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52" name="tx252"/>
            <p:cNvSpPr/>
            <p:nvPr/>
          </p:nvSpPr>
          <p:spPr>
            <a:xfrm>
              <a:off x="1362234" y="202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53" name="tx253"/>
            <p:cNvSpPr/>
            <p:nvPr/>
          </p:nvSpPr>
          <p:spPr>
            <a:xfrm>
              <a:off x="1673286" y="202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54" name="tx254"/>
            <p:cNvSpPr/>
            <p:nvPr/>
          </p:nvSpPr>
          <p:spPr>
            <a:xfrm>
              <a:off x="1984338" y="20200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55" name="tx255"/>
            <p:cNvSpPr/>
            <p:nvPr/>
          </p:nvSpPr>
          <p:spPr>
            <a:xfrm>
              <a:off x="2295391" y="202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2606443" y="202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2896402" y="201908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3228548" y="202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3539600" y="202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3850652" y="202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4140611" y="201908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4451664" y="201908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4783809" y="202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64" name="tx264"/>
            <p:cNvSpPr/>
            <p:nvPr/>
          </p:nvSpPr>
          <p:spPr>
            <a:xfrm>
              <a:off x="5073768" y="201908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5405914" y="202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5695873" y="201908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6006925" y="201908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6339071" y="202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6650123" y="202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0" name="tx270"/>
            <p:cNvSpPr/>
            <p:nvPr/>
          </p:nvSpPr>
          <p:spPr>
            <a:xfrm>
              <a:off x="6961175" y="202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7251134" y="201908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7562187" y="201908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7894332" y="202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8184291" y="201908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8516437" y="202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8827489" y="2020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1051182"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78" name="tx278"/>
            <p:cNvSpPr/>
            <p:nvPr/>
          </p:nvSpPr>
          <p:spPr>
            <a:xfrm>
              <a:off x="1362234"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79" name="tx279"/>
            <p:cNvSpPr/>
            <p:nvPr/>
          </p:nvSpPr>
          <p:spPr>
            <a:xfrm>
              <a:off x="1673286"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80" name="tx280"/>
            <p:cNvSpPr/>
            <p:nvPr/>
          </p:nvSpPr>
          <p:spPr>
            <a:xfrm>
              <a:off x="1984338"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81" name="tx281"/>
            <p:cNvSpPr/>
            <p:nvPr/>
          </p:nvSpPr>
          <p:spPr>
            <a:xfrm>
              <a:off x="2295391"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82" name="tx282"/>
            <p:cNvSpPr/>
            <p:nvPr/>
          </p:nvSpPr>
          <p:spPr>
            <a:xfrm>
              <a:off x="2606443"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83" name="tx283"/>
            <p:cNvSpPr/>
            <p:nvPr/>
          </p:nvSpPr>
          <p:spPr>
            <a:xfrm>
              <a:off x="2917495"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84" name="tx284"/>
            <p:cNvSpPr/>
            <p:nvPr/>
          </p:nvSpPr>
          <p:spPr>
            <a:xfrm>
              <a:off x="3228548"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85" name="tx285"/>
            <p:cNvSpPr/>
            <p:nvPr/>
          </p:nvSpPr>
          <p:spPr>
            <a:xfrm>
              <a:off x="3539600" y="24776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86" name="tx286"/>
            <p:cNvSpPr/>
            <p:nvPr/>
          </p:nvSpPr>
          <p:spPr>
            <a:xfrm>
              <a:off x="3850652" y="24776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87" name="tx287"/>
            <p:cNvSpPr/>
            <p:nvPr/>
          </p:nvSpPr>
          <p:spPr>
            <a:xfrm>
              <a:off x="4161705" y="24776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88" name="tx288"/>
            <p:cNvSpPr/>
            <p:nvPr/>
          </p:nvSpPr>
          <p:spPr>
            <a:xfrm>
              <a:off x="4451664" y="2476634"/>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89" name="tx289"/>
            <p:cNvSpPr/>
            <p:nvPr/>
          </p:nvSpPr>
          <p:spPr>
            <a:xfrm>
              <a:off x="4783809"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90" name="tx290"/>
            <p:cNvSpPr/>
            <p:nvPr/>
          </p:nvSpPr>
          <p:spPr>
            <a:xfrm>
              <a:off x="5073768" y="2476687"/>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91" name="tx291"/>
            <p:cNvSpPr/>
            <p:nvPr/>
          </p:nvSpPr>
          <p:spPr>
            <a:xfrm>
              <a:off x="5405914"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5716966"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93" name="tx293"/>
            <p:cNvSpPr/>
            <p:nvPr/>
          </p:nvSpPr>
          <p:spPr>
            <a:xfrm>
              <a:off x="6028019"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94" name="tx294"/>
            <p:cNvSpPr/>
            <p:nvPr/>
          </p:nvSpPr>
          <p:spPr>
            <a:xfrm>
              <a:off x="6339071"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95" name="tx295"/>
            <p:cNvSpPr/>
            <p:nvPr/>
          </p:nvSpPr>
          <p:spPr>
            <a:xfrm>
              <a:off x="6629030" y="2476687"/>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6961175"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7272228"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7583280"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7894332"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00" name="tx300"/>
            <p:cNvSpPr/>
            <p:nvPr/>
          </p:nvSpPr>
          <p:spPr>
            <a:xfrm>
              <a:off x="8205385"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8516437"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8827489" y="2477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03" name="tx303"/>
            <p:cNvSpPr/>
            <p:nvPr/>
          </p:nvSpPr>
          <p:spPr>
            <a:xfrm>
              <a:off x="1362234"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04" name="tx304"/>
            <p:cNvSpPr/>
            <p:nvPr/>
          </p:nvSpPr>
          <p:spPr>
            <a:xfrm>
              <a:off x="1673286"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05" name="tx305"/>
            <p:cNvSpPr/>
            <p:nvPr/>
          </p:nvSpPr>
          <p:spPr>
            <a:xfrm>
              <a:off x="1984338"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06" name="tx306"/>
            <p:cNvSpPr/>
            <p:nvPr/>
          </p:nvSpPr>
          <p:spPr>
            <a:xfrm>
              <a:off x="2295391"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07" name="tx307"/>
            <p:cNvSpPr/>
            <p:nvPr/>
          </p:nvSpPr>
          <p:spPr>
            <a:xfrm>
              <a:off x="2606443"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08" name="tx308"/>
            <p:cNvSpPr/>
            <p:nvPr/>
          </p:nvSpPr>
          <p:spPr>
            <a:xfrm>
              <a:off x="2917495"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09" name="tx309"/>
            <p:cNvSpPr/>
            <p:nvPr/>
          </p:nvSpPr>
          <p:spPr>
            <a:xfrm>
              <a:off x="3228548"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10" name="tx310"/>
            <p:cNvSpPr/>
            <p:nvPr/>
          </p:nvSpPr>
          <p:spPr>
            <a:xfrm>
              <a:off x="3539600" y="27064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11" name="tx311"/>
            <p:cNvSpPr/>
            <p:nvPr/>
          </p:nvSpPr>
          <p:spPr>
            <a:xfrm>
              <a:off x="3850652"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12" name="tx312"/>
            <p:cNvSpPr/>
            <p:nvPr/>
          </p:nvSpPr>
          <p:spPr>
            <a:xfrm>
              <a:off x="4161705"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13" name="tx313"/>
            <p:cNvSpPr/>
            <p:nvPr/>
          </p:nvSpPr>
          <p:spPr>
            <a:xfrm>
              <a:off x="4451664" y="270548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14" name="tx314"/>
            <p:cNvSpPr/>
            <p:nvPr/>
          </p:nvSpPr>
          <p:spPr>
            <a:xfrm>
              <a:off x="4783809"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15" name="tx315"/>
            <p:cNvSpPr/>
            <p:nvPr/>
          </p:nvSpPr>
          <p:spPr>
            <a:xfrm>
              <a:off x="5073768" y="270548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16" name="tx316"/>
            <p:cNvSpPr/>
            <p:nvPr/>
          </p:nvSpPr>
          <p:spPr>
            <a:xfrm>
              <a:off x="5405914"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17" name="tx317"/>
            <p:cNvSpPr/>
            <p:nvPr/>
          </p:nvSpPr>
          <p:spPr>
            <a:xfrm>
              <a:off x="5716966"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18" name="tx318"/>
            <p:cNvSpPr/>
            <p:nvPr/>
          </p:nvSpPr>
          <p:spPr>
            <a:xfrm>
              <a:off x="6028019"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19" name="tx319"/>
            <p:cNvSpPr/>
            <p:nvPr/>
          </p:nvSpPr>
          <p:spPr>
            <a:xfrm>
              <a:off x="6339071"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20" name="tx320"/>
            <p:cNvSpPr/>
            <p:nvPr/>
          </p:nvSpPr>
          <p:spPr>
            <a:xfrm>
              <a:off x="6629030" y="270548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21" name="tx321"/>
            <p:cNvSpPr/>
            <p:nvPr/>
          </p:nvSpPr>
          <p:spPr>
            <a:xfrm>
              <a:off x="6961175"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22" name="tx322"/>
            <p:cNvSpPr/>
            <p:nvPr/>
          </p:nvSpPr>
          <p:spPr>
            <a:xfrm>
              <a:off x="7272228"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23" name="tx323"/>
            <p:cNvSpPr/>
            <p:nvPr/>
          </p:nvSpPr>
          <p:spPr>
            <a:xfrm>
              <a:off x="7583280"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24" name="tx324"/>
            <p:cNvSpPr/>
            <p:nvPr/>
          </p:nvSpPr>
          <p:spPr>
            <a:xfrm>
              <a:off x="7894332"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25" name="tx325"/>
            <p:cNvSpPr/>
            <p:nvPr/>
          </p:nvSpPr>
          <p:spPr>
            <a:xfrm>
              <a:off x="8205385"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26" name="tx326"/>
            <p:cNvSpPr/>
            <p:nvPr/>
          </p:nvSpPr>
          <p:spPr>
            <a:xfrm>
              <a:off x="8516437"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27" name="tx327"/>
            <p:cNvSpPr/>
            <p:nvPr/>
          </p:nvSpPr>
          <p:spPr>
            <a:xfrm>
              <a:off x="8827489" y="2706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28" name="tx328"/>
            <p:cNvSpPr/>
            <p:nvPr/>
          </p:nvSpPr>
          <p:spPr>
            <a:xfrm>
              <a:off x="2896402" y="3163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29" name="tx329"/>
            <p:cNvSpPr/>
            <p:nvPr/>
          </p:nvSpPr>
          <p:spPr>
            <a:xfrm>
              <a:off x="3228548" y="3164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30" name="tx330"/>
            <p:cNvSpPr/>
            <p:nvPr/>
          </p:nvSpPr>
          <p:spPr>
            <a:xfrm>
              <a:off x="3539600" y="31640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31" name="tx331"/>
            <p:cNvSpPr/>
            <p:nvPr/>
          </p:nvSpPr>
          <p:spPr>
            <a:xfrm>
              <a:off x="3850652" y="3164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32" name="tx332"/>
            <p:cNvSpPr/>
            <p:nvPr/>
          </p:nvSpPr>
          <p:spPr>
            <a:xfrm>
              <a:off x="4140611" y="3163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33" name="tx333"/>
            <p:cNvSpPr/>
            <p:nvPr/>
          </p:nvSpPr>
          <p:spPr>
            <a:xfrm>
              <a:off x="4451664" y="3163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34" name="tx334"/>
            <p:cNvSpPr/>
            <p:nvPr/>
          </p:nvSpPr>
          <p:spPr>
            <a:xfrm>
              <a:off x="4783809" y="3164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5073768" y="3163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36" name="tx336"/>
            <p:cNvSpPr/>
            <p:nvPr/>
          </p:nvSpPr>
          <p:spPr>
            <a:xfrm>
              <a:off x="5405914" y="3164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37" name="tx337"/>
            <p:cNvSpPr/>
            <p:nvPr/>
          </p:nvSpPr>
          <p:spPr>
            <a:xfrm>
              <a:off x="5716966" y="3164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38" name="tx338"/>
            <p:cNvSpPr/>
            <p:nvPr/>
          </p:nvSpPr>
          <p:spPr>
            <a:xfrm>
              <a:off x="6028019" y="3164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39" name="tx339"/>
            <p:cNvSpPr/>
            <p:nvPr/>
          </p:nvSpPr>
          <p:spPr>
            <a:xfrm>
              <a:off x="6339071" y="3164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40" name="tx340"/>
            <p:cNvSpPr/>
            <p:nvPr/>
          </p:nvSpPr>
          <p:spPr>
            <a:xfrm>
              <a:off x="6629030" y="3163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41" name="tx341"/>
            <p:cNvSpPr/>
            <p:nvPr/>
          </p:nvSpPr>
          <p:spPr>
            <a:xfrm>
              <a:off x="6961175" y="3164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42" name="tx342"/>
            <p:cNvSpPr/>
            <p:nvPr/>
          </p:nvSpPr>
          <p:spPr>
            <a:xfrm>
              <a:off x="7272228" y="3164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7583280" y="3164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44" name="tx344"/>
            <p:cNvSpPr/>
            <p:nvPr/>
          </p:nvSpPr>
          <p:spPr>
            <a:xfrm>
              <a:off x="7894332" y="3164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45" name="tx345"/>
            <p:cNvSpPr/>
            <p:nvPr/>
          </p:nvSpPr>
          <p:spPr>
            <a:xfrm>
              <a:off x="8205385" y="3164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46" name="tx346"/>
            <p:cNvSpPr/>
            <p:nvPr/>
          </p:nvSpPr>
          <p:spPr>
            <a:xfrm>
              <a:off x="8495344" y="3163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47" name="tx347"/>
            <p:cNvSpPr/>
            <p:nvPr/>
          </p:nvSpPr>
          <p:spPr>
            <a:xfrm>
              <a:off x="8806396" y="31630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48" name="tx348"/>
            <p:cNvSpPr/>
            <p:nvPr/>
          </p:nvSpPr>
          <p:spPr>
            <a:xfrm>
              <a:off x="8205385" y="22488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49" name="tx349"/>
            <p:cNvSpPr/>
            <p:nvPr/>
          </p:nvSpPr>
          <p:spPr>
            <a:xfrm>
              <a:off x="8495344" y="224788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50" name="tx350"/>
            <p:cNvSpPr/>
            <p:nvPr/>
          </p:nvSpPr>
          <p:spPr>
            <a:xfrm>
              <a:off x="8806396" y="224788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51" name="tx351"/>
            <p:cNvSpPr/>
            <p:nvPr/>
          </p:nvSpPr>
          <p:spPr>
            <a:xfrm>
              <a:off x="2896402" y="2934289"/>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52" name="tx352"/>
            <p:cNvSpPr/>
            <p:nvPr/>
          </p:nvSpPr>
          <p:spPr>
            <a:xfrm>
              <a:off x="3228548" y="29352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53" name="tx353"/>
            <p:cNvSpPr/>
            <p:nvPr/>
          </p:nvSpPr>
          <p:spPr>
            <a:xfrm>
              <a:off x="3539600" y="29352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3850652" y="29352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55" name="tx355"/>
            <p:cNvSpPr/>
            <p:nvPr/>
          </p:nvSpPr>
          <p:spPr>
            <a:xfrm>
              <a:off x="4140611" y="2934289"/>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56" name="tx356"/>
            <p:cNvSpPr/>
            <p:nvPr/>
          </p:nvSpPr>
          <p:spPr>
            <a:xfrm>
              <a:off x="4451664" y="2934289"/>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57" name="tx357"/>
            <p:cNvSpPr/>
            <p:nvPr/>
          </p:nvSpPr>
          <p:spPr>
            <a:xfrm>
              <a:off x="4783809" y="29352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58" name="tx358"/>
            <p:cNvSpPr/>
            <p:nvPr/>
          </p:nvSpPr>
          <p:spPr>
            <a:xfrm>
              <a:off x="5073768" y="2934289"/>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59" name="tx359"/>
            <p:cNvSpPr/>
            <p:nvPr/>
          </p:nvSpPr>
          <p:spPr>
            <a:xfrm>
              <a:off x="5405914" y="29352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0" name="tx360"/>
            <p:cNvSpPr/>
            <p:nvPr/>
          </p:nvSpPr>
          <p:spPr>
            <a:xfrm>
              <a:off x="5716966" y="29352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1" name="tx361"/>
            <p:cNvSpPr/>
            <p:nvPr/>
          </p:nvSpPr>
          <p:spPr>
            <a:xfrm>
              <a:off x="6028019" y="29352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2" name="tx362"/>
            <p:cNvSpPr/>
            <p:nvPr/>
          </p:nvSpPr>
          <p:spPr>
            <a:xfrm>
              <a:off x="6339071" y="29352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3" name="tx363"/>
            <p:cNvSpPr/>
            <p:nvPr/>
          </p:nvSpPr>
          <p:spPr>
            <a:xfrm>
              <a:off x="6629030" y="2934289"/>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4" name="tx364"/>
            <p:cNvSpPr/>
            <p:nvPr/>
          </p:nvSpPr>
          <p:spPr>
            <a:xfrm>
              <a:off x="6961175" y="29352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7272228" y="29352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6" name="tx366"/>
            <p:cNvSpPr/>
            <p:nvPr/>
          </p:nvSpPr>
          <p:spPr>
            <a:xfrm>
              <a:off x="7583280" y="29352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7" name="tx367"/>
            <p:cNvSpPr/>
            <p:nvPr/>
          </p:nvSpPr>
          <p:spPr>
            <a:xfrm>
              <a:off x="7894332" y="29352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8" name="tx368"/>
            <p:cNvSpPr/>
            <p:nvPr/>
          </p:nvSpPr>
          <p:spPr>
            <a:xfrm>
              <a:off x="8205385" y="29352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9" name="tx369"/>
            <p:cNvSpPr/>
            <p:nvPr/>
          </p:nvSpPr>
          <p:spPr>
            <a:xfrm>
              <a:off x="8516437" y="29352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70" name="tx370"/>
            <p:cNvSpPr/>
            <p:nvPr/>
          </p:nvSpPr>
          <p:spPr>
            <a:xfrm>
              <a:off x="8827489" y="29352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71" name="tx371"/>
            <p:cNvSpPr/>
            <p:nvPr/>
          </p:nvSpPr>
          <p:spPr>
            <a:xfrm>
              <a:off x="6940082" y="3849493"/>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72" name="tx372"/>
            <p:cNvSpPr/>
            <p:nvPr/>
          </p:nvSpPr>
          <p:spPr>
            <a:xfrm>
              <a:off x="7251134" y="3849493"/>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73" name="tx373"/>
            <p:cNvSpPr/>
            <p:nvPr/>
          </p:nvSpPr>
          <p:spPr>
            <a:xfrm>
              <a:off x="7583280" y="38504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74" name="tx374"/>
            <p:cNvSpPr/>
            <p:nvPr/>
          </p:nvSpPr>
          <p:spPr>
            <a:xfrm>
              <a:off x="7894332" y="38504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75" name="tx375"/>
            <p:cNvSpPr/>
            <p:nvPr/>
          </p:nvSpPr>
          <p:spPr>
            <a:xfrm>
              <a:off x="8205385" y="38504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76" name="tx376"/>
            <p:cNvSpPr/>
            <p:nvPr/>
          </p:nvSpPr>
          <p:spPr>
            <a:xfrm>
              <a:off x="8516437" y="38504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77" name="tx377"/>
            <p:cNvSpPr/>
            <p:nvPr/>
          </p:nvSpPr>
          <p:spPr>
            <a:xfrm>
              <a:off x="8827489" y="38504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7894332" y="40793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79" name="tx379"/>
            <p:cNvSpPr/>
            <p:nvPr/>
          </p:nvSpPr>
          <p:spPr>
            <a:xfrm>
              <a:off x="8205385" y="40793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80" name="tx380"/>
            <p:cNvSpPr/>
            <p:nvPr/>
          </p:nvSpPr>
          <p:spPr>
            <a:xfrm>
              <a:off x="8516437" y="40793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81" name="tx381"/>
            <p:cNvSpPr/>
            <p:nvPr/>
          </p:nvSpPr>
          <p:spPr>
            <a:xfrm>
              <a:off x="8827489" y="40793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82" name="tx382"/>
            <p:cNvSpPr/>
            <p:nvPr/>
          </p:nvSpPr>
          <p:spPr>
            <a:xfrm>
              <a:off x="1362234" y="43080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83" name="tx383"/>
            <p:cNvSpPr/>
            <p:nvPr/>
          </p:nvSpPr>
          <p:spPr>
            <a:xfrm>
              <a:off x="1673286"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84" name="tx384"/>
            <p:cNvSpPr/>
            <p:nvPr/>
          </p:nvSpPr>
          <p:spPr>
            <a:xfrm>
              <a:off x="1984338"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85" name="tx385"/>
            <p:cNvSpPr/>
            <p:nvPr/>
          </p:nvSpPr>
          <p:spPr>
            <a:xfrm>
              <a:off x="2295391"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86" name="tx386"/>
            <p:cNvSpPr/>
            <p:nvPr/>
          </p:nvSpPr>
          <p:spPr>
            <a:xfrm>
              <a:off x="2606443"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87" name="tx387"/>
            <p:cNvSpPr/>
            <p:nvPr/>
          </p:nvSpPr>
          <p:spPr>
            <a:xfrm>
              <a:off x="2896402" y="43070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88" name="tx388"/>
            <p:cNvSpPr/>
            <p:nvPr/>
          </p:nvSpPr>
          <p:spPr>
            <a:xfrm>
              <a:off x="3228548"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89" name="tx389"/>
            <p:cNvSpPr/>
            <p:nvPr/>
          </p:nvSpPr>
          <p:spPr>
            <a:xfrm>
              <a:off x="3539600"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3850652"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4140611" y="43070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92" name="tx392"/>
            <p:cNvSpPr/>
            <p:nvPr/>
          </p:nvSpPr>
          <p:spPr>
            <a:xfrm>
              <a:off x="4451664" y="43070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93" name="tx393"/>
            <p:cNvSpPr/>
            <p:nvPr/>
          </p:nvSpPr>
          <p:spPr>
            <a:xfrm>
              <a:off x="4783809"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94" name="tx394"/>
            <p:cNvSpPr/>
            <p:nvPr/>
          </p:nvSpPr>
          <p:spPr>
            <a:xfrm>
              <a:off x="5094862"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95" name="tx395"/>
            <p:cNvSpPr/>
            <p:nvPr/>
          </p:nvSpPr>
          <p:spPr>
            <a:xfrm>
              <a:off x="5405914"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96" name="tx396"/>
            <p:cNvSpPr/>
            <p:nvPr/>
          </p:nvSpPr>
          <p:spPr>
            <a:xfrm>
              <a:off x="5716966"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97" name="tx397"/>
            <p:cNvSpPr/>
            <p:nvPr/>
          </p:nvSpPr>
          <p:spPr>
            <a:xfrm>
              <a:off x="6028019"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98" name="tx398"/>
            <p:cNvSpPr/>
            <p:nvPr/>
          </p:nvSpPr>
          <p:spPr>
            <a:xfrm>
              <a:off x="6339071"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99" name="tx399"/>
            <p:cNvSpPr/>
            <p:nvPr/>
          </p:nvSpPr>
          <p:spPr>
            <a:xfrm>
              <a:off x="6650123"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00" name="tx400"/>
            <p:cNvSpPr/>
            <p:nvPr/>
          </p:nvSpPr>
          <p:spPr>
            <a:xfrm>
              <a:off x="6961175"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01" name="tx401"/>
            <p:cNvSpPr/>
            <p:nvPr/>
          </p:nvSpPr>
          <p:spPr>
            <a:xfrm>
              <a:off x="7272228"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02" name="tx402"/>
            <p:cNvSpPr/>
            <p:nvPr/>
          </p:nvSpPr>
          <p:spPr>
            <a:xfrm>
              <a:off x="7583280"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03" name="tx403"/>
            <p:cNvSpPr/>
            <p:nvPr/>
          </p:nvSpPr>
          <p:spPr>
            <a:xfrm>
              <a:off x="7894332"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04" name="tx404"/>
            <p:cNvSpPr/>
            <p:nvPr/>
          </p:nvSpPr>
          <p:spPr>
            <a:xfrm>
              <a:off x="8205385"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05" name="tx405"/>
            <p:cNvSpPr/>
            <p:nvPr/>
          </p:nvSpPr>
          <p:spPr>
            <a:xfrm>
              <a:off x="8495344" y="43070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06" name="tx406"/>
            <p:cNvSpPr/>
            <p:nvPr/>
          </p:nvSpPr>
          <p:spPr>
            <a:xfrm>
              <a:off x="8806396" y="43070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07" name="tx407"/>
            <p:cNvSpPr/>
            <p:nvPr/>
          </p:nvSpPr>
          <p:spPr>
            <a:xfrm>
              <a:off x="6339071" y="47657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08" name="tx408"/>
            <p:cNvSpPr/>
            <p:nvPr/>
          </p:nvSpPr>
          <p:spPr>
            <a:xfrm>
              <a:off x="6650123" y="47670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09" name="tx409"/>
            <p:cNvSpPr/>
            <p:nvPr/>
          </p:nvSpPr>
          <p:spPr>
            <a:xfrm>
              <a:off x="6961175" y="47670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10" name="tx410"/>
            <p:cNvSpPr/>
            <p:nvPr/>
          </p:nvSpPr>
          <p:spPr>
            <a:xfrm>
              <a:off x="7272228" y="47670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11" name="tx411"/>
            <p:cNvSpPr/>
            <p:nvPr/>
          </p:nvSpPr>
          <p:spPr>
            <a:xfrm>
              <a:off x="7583280" y="47670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12" name="tx412"/>
            <p:cNvSpPr/>
            <p:nvPr/>
          </p:nvSpPr>
          <p:spPr>
            <a:xfrm>
              <a:off x="7894332" y="47657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13" name="tx413"/>
            <p:cNvSpPr/>
            <p:nvPr/>
          </p:nvSpPr>
          <p:spPr>
            <a:xfrm>
              <a:off x="8205385" y="47657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14" name="tx414"/>
            <p:cNvSpPr/>
            <p:nvPr/>
          </p:nvSpPr>
          <p:spPr>
            <a:xfrm>
              <a:off x="8495344" y="4764697"/>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15" name="tx415"/>
            <p:cNvSpPr/>
            <p:nvPr/>
          </p:nvSpPr>
          <p:spPr>
            <a:xfrm>
              <a:off x="8806396" y="4764697"/>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16" name="tx416"/>
            <p:cNvSpPr/>
            <p:nvPr/>
          </p:nvSpPr>
          <p:spPr>
            <a:xfrm>
              <a:off x="6339071" y="52233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17" name="tx417"/>
            <p:cNvSpPr/>
            <p:nvPr/>
          </p:nvSpPr>
          <p:spPr>
            <a:xfrm>
              <a:off x="6650123" y="52233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18" name="tx418"/>
            <p:cNvSpPr/>
            <p:nvPr/>
          </p:nvSpPr>
          <p:spPr>
            <a:xfrm>
              <a:off x="6961175" y="522462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19" name="tx419"/>
            <p:cNvSpPr/>
            <p:nvPr/>
          </p:nvSpPr>
          <p:spPr>
            <a:xfrm>
              <a:off x="7272228" y="522462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20" name="tx420"/>
            <p:cNvSpPr/>
            <p:nvPr/>
          </p:nvSpPr>
          <p:spPr>
            <a:xfrm>
              <a:off x="7583280" y="522462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21" name="tx421"/>
            <p:cNvSpPr/>
            <p:nvPr/>
          </p:nvSpPr>
          <p:spPr>
            <a:xfrm>
              <a:off x="7894332" y="52233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22" name="tx422"/>
            <p:cNvSpPr/>
            <p:nvPr/>
          </p:nvSpPr>
          <p:spPr>
            <a:xfrm>
              <a:off x="8205385" y="52233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23" name="tx423"/>
            <p:cNvSpPr/>
            <p:nvPr/>
          </p:nvSpPr>
          <p:spPr>
            <a:xfrm>
              <a:off x="8516437" y="52233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24" name="tx424"/>
            <p:cNvSpPr/>
            <p:nvPr/>
          </p:nvSpPr>
          <p:spPr>
            <a:xfrm>
              <a:off x="8827489" y="52233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25" name="tx425"/>
            <p:cNvSpPr/>
            <p:nvPr/>
          </p:nvSpPr>
          <p:spPr>
            <a:xfrm>
              <a:off x="5405914" y="3392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26" name="tx426"/>
            <p:cNvSpPr/>
            <p:nvPr/>
          </p:nvSpPr>
          <p:spPr>
            <a:xfrm>
              <a:off x="5716966" y="3392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27" name="tx427"/>
            <p:cNvSpPr/>
            <p:nvPr/>
          </p:nvSpPr>
          <p:spPr>
            <a:xfrm>
              <a:off x="6028019" y="3392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28" name="tx428"/>
            <p:cNvSpPr/>
            <p:nvPr/>
          </p:nvSpPr>
          <p:spPr>
            <a:xfrm>
              <a:off x="6339071" y="3392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29" name="tx429"/>
            <p:cNvSpPr/>
            <p:nvPr/>
          </p:nvSpPr>
          <p:spPr>
            <a:xfrm>
              <a:off x="6650123" y="3392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30" name="tx430"/>
            <p:cNvSpPr/>
            <p:nvPr/>
          </p:nvSpPr>
          <p:spPr>
            <a:xfrm>
              <a:off x="6961175" y="3392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31" name="tx431"/>
            <p:cNvSpPr/>
            <p:nvPr/>
          </p:nvSpPr>
          <p:spPr>
            <a:xfrm>
              <a:off x="7272228" y="3392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32" name="tx432"/>
            <p:cNvSpPr/>
            <p:nvPr/>
          </p:nvSpPr>
          <p:spPr>
            <a:xfrm>
              <a:off x="7583280" y="3392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33" name="tx433"/>
            <p:cNvSpPr/>
            <p:nvPr/>
          </p:nvSpPr>
          <p:spPr>
            <a:xfrm>
              <a:off x="7894332" y="3392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34" name="tx434"/>
            <p:cNvSpPr/>
            <p:nvPr/>
          </p:nvSpPr>
          <p:spPr>
            <a:xfrm>
              <a:off x="8205385" y="3392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35" name="tx435"/>
            <p:cNvSpPr/>
            <p:nvPr/>
          </p:nvSpPr>
          <p:spPr>
            <a:xfrm>
              <a:off x="8516437" y="3392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36" name="tx436"/>
            <p:cNvSpPr/>
            <p:nvPr/>
          </p:nvSpPr>
          <p:spPr>
            <a:xfrm>
              <a:off x="8827489" y="3392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37" name="tx437"/>
            <p:cNvSpPr/>
            <p:nvPr/>
          </p:nvSpPr>
          <p:spPr>
            <a:xfrm>
              <a:off x="5716966" y="45369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38" name="tx438"/>
            <p:cNvSpPr/>
            <p:nvPr/>
          </p:nvSpPr>
          <p:spPr>
            <a:xfrm>
              <a:off x="6028019" y="45369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39" name="tx439"/>
            <p:cNvSpPr/>
            <p:nvPr/>
          </p:nvSpPr>
          <p:spPr>
            <a:xfrm>
              <a:off x="6339071" y="45369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40" name="tx440"/>
            <p:cNvSpPr/>
            <p:nvPr/>
          </p:nvSpPr>
          <p:spPr>
            <a:xfrm>
              <a:off x="6650123" y="45369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41" name="tx441"/>
            <p:cNvSpPr/>
            <p:nvPr/>
          </p:nvSpPr>
          <p:spPr>
            <a:xfrm>
              <a:off x="6961175" y="45369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42" name="tx442"/>
            <p:cNvSpPr/>
            <p:nvPr/>
          </p:nvSpPr>
          <p:spPr>
            <a:xfrm>
              <a:off x="7272228" y="45369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43" name="tx443"/>
            <p:cNvSpPr/>
            <p:nvPr/>
          </p:nvSpPr>
          <p:spPr>
            <a:xfrm>
              <a:off x="7583280" y="45369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44" name="tx444"/>
            <p:cNvSpPr/>
            <p:nvPr/>
          </p:nvSpPr>
          <p:spPr>
            <a:xfrm>
              <a:off x="7894332" y="45369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45" name="tx445"/>
            <p:cNvSpPr/>
            <p:nvPr/>
          </p:nvSpPr>
          <p:spPr>
            <a:xfrm>
              <a:off x="8205385" y="45369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46" name="tx446"/>
            <p:cNvSpPr/>
            <p:nvPr/>
          </p:nvSpPr>
          <p:spPr>
            <a:xfrm>
              <a:off x="8495344" y="453589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47" name="tx447"/>
            <p:cNvSpPr/>
            <p:nvPr/>
          </p:nvSpPr>
          <p:spPr>
            <a:xfrm>
              <a:off x="8806396" y="453589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48" name="tx448"/>
            <p:cNvSpPr/>
            <p:nvPr/>
          </p:nvSpPr>
          <p:spPr>
            <a:xfrm>
              <a:off x="5384820" y="362069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49" name="tx449"/>
            <p:cNvSpPr/>
            <p:nvPr/>
          </p:nvSpPr>
          <p:spPr>
            <a:xfrm>
              <a:off x="5716966" y="36216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0" name="tx450"/>
            <p:cNvSpPr/>
            <p:nvPr/>
          </p:nvSpPr>
          <p:spPr>
            <a:xfrm>
              <a:off x="6028019" y="36216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1" name="tx451"/>
            <p:cNvSpPr/>
            <p:nvPr/>
          </p:nvSpPr>
          <p:spPr>
            <a:xfrm>
              <a:off x="6317977" y="362069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2" name="tx452"/>
            <p:cNvSpPr/>
            <p:nvPr/>
          </p:nvSpPr>
          <p:spPr>
            <a:xfrm>
              <a:off x="6629030" y="362069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3" name="tx453"/>
            <p:cNvSpPr/>
            <p:nvPr/>
          </p:nvSpPr>
          <p:spPr>
            <a:xfrm>
              <a:off x="6940082" y="362069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4" name="tx454"/>
            <p:cNvSpPr/>
            <p:nvPr/>
          </p:nvSpPr>
          <p:spPr>
            <a:xfrm>
              <a:off x="7272228" y="36216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5" name="tx455"/>
            <p:cNvSpPr/>
            <p:nvPr/>
          </p:nvSpPr>
          <p:spPr>
            <a:xfrm>
              <a:off x="7562187" y="362069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6" name="tx456"/>
            <p:cNvSpPr/>
            <p:nvPr/>
          </p:nvSpPr>
          <p:spPr>
            <a:xfrm>
              <a:off x="7873239" y="362069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57" name="tx457"/>
            <p:cNvSpPr/>
            <p:nvPr/>
          </p:nvSpPr>
          <p:spPr>
            <a:xfrm>
              <a:off x="8184291" y="3620639"/>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58" name="tx458"/>
            <p:cNvSpPr/>
            <p:nvPr/>
          </p:nvSpPr>
          <p:spPr>
            <a:xfrm>
              <a:off x="8495344" y="362069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59" name="tx459"/>
            <p:cNvSpPr/>
            <p:nvPr/>
          </p:nvSpPr>
          <p:spPr>
            <a:xfrm>
              <a:off x="8827489" y="36216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60" name="tx460"/>
            <p:cNvSpPr/>
            <p:nvPr/>
          </p:nvSpPr>
          <p:spPr>
            <a:xfrm>
              <a:off x="1984338" y="4994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61" name="tx461"/>
            <p:cNvSpPr/>
            <p:nvPr/>
          </p:nvSpPr>
          <p:spPr>
            <a:xfrm>
              <a:off x="2295391" y="4995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62" name="tx462"/>
            <p:cNvSpPr/>
            <p:nvPr/>
          </p:nvSpPr>
          <p:spPr>
            <a:xfrm>
              <a:off x="2606443" y="4994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63" name="tx463"/>
            <p:cNvSpPr/>
            <p:nvPr/>
          </p:nvSpPr>
          <p:spPr>
            <a:xfrm>
              <a:off x="2896402" y="499349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64" name="tx464"/>
            <p:cNvSpPr/>
            <p:nvPr/>
          </p:nvSpPr>
          <p:spPr>
            <a:xfrm>
              <a:off x="3228548" y="4994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65" name="tx465"/>
            <p:cNvSpPr/>
            <p:nvPr/>
          </p:nvSpPr>
          <p:spPr>
            <a:xfrm>
              <a:off x="3539600" y="4994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6" name="tx466"/>
            <p:cNvSpPr/>
            <p:nvPr/>
          </p:nvSpPr>
          <p:spPr>
            <a:xfrm>
              <a:off x="3850652" y="49944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67" name="tx467"/>
            <p:cNvSpPr/>
            <p:nvPr/>
          </p:nvSpPr>
          <p:spPr>
            <a:xfrm>
              <a:off x="4140611" y="499349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68" name="tx468"/>
            <p:cNvSpPr/>
            <p:nvPr/>
          </p:nvSpPr>
          <p:spPr>
            <a:xfrm>
              <a:off x="4451664" y="499349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69" name="tx469"/>
            <p:cNvSpPr/>
            <p:nvPr/>
          </p:nvSpPr>
          <p:spPr>
            <a:xfrm>
              <a:off x="4783809" y="4994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70" name="tx470"/>
            <p:cNvSpPr/>
            <p:nvPr/>
          </p:nvSpPr>
          <p:spPr>
            <a:xfrm>
              <a:off x="5073768" y="499349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71" name="tx471"/>
            <p:cNvSpPr/>
            <p:nvPr/>
          </p:nvSpPr>
          <p:spPr>
            <a:xfrm>
              <a:off x="5405914" y="4994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72" name="tx472"/>
            <p:cNvSpPr/>
            <p:nvPr/>
          </p:nvSpPr>
          <p:spPr>
            <a:xfrm>
              <a:off x="5695873" y="499349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73" name="tx473"/>
            <p:cNvSpPr/>
            <p:nvPr/>
          </p:nvSpPr>
          <p:spPr>
            <a:xfrm>
              <a:off x="6629030" y="499349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74" name="tx474"/>
            <p:cNvSpPr/>
            <p:nvPr/>
          </p:nvSpPr>
          <p:spPr>
            <a:xfrm>
              <a:off x="6961175" y="4994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75" name="tx475"/>
            <p:cNvSpPr/>
            <p:nvPr/>
          </p:nvSpPr>
          <p:spPr>
            <a:xfrm>
              <a:off x="7272228" y="4994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76" name="tx476"/>
            <p:cNvSpPr/>
            <p:nvPr/>
          </p:nvSpPr>
          <p:spPr>
            <a:xfrm>
              <a:off x="7583280" y="4994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77" name="tx477"/>
            <p:cNvSpPr/>
            <p:nvPr/>
          </p:nvSpPr>
          <p:spPr>
            <a:xfrm>
              <a:off x="7894332" y="4994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78" name="tx478"/>
            <p:cNvSpPr/>
            <p:nvPr/>
          </p:nvSpPr>
          <p:spPr>
            <a:xfrm>
              <a:off x="8184291" y="499349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79" name="tx479"/>
            <p:cNvSpPr/>
            <p:nvPr/>
          </p:nvSpPr>
          <p:spPr>
            <a:xfrm>
              <a:off x="8516437" y="4994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80" name="tx480"/>
            <p:cNvSpPr/>
            <p:nvPr/>
          </p:nvSpPr>
          <p:spPr>
            <a:xfrm>
              <a:off x="8827489" y="4994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81" name="tx481"/>
            <p:cNvSpPr/>
            <p:nvPr/>
          </p:nvSpPr>
          <p:spPr>
            <a:xfrm>
              <a:off x="8205385" y="54521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82" name="tx482"/>
            <p:cNvSpPr/>
            <p:nvPr/>
          </p:nvSpPr>
          <p:spPr>
            <a:xfrm>
              <a:off x="8516437" y="54521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8827489" y="54521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84" name="tx484"/>
            <p:cNvSpPr/>
            <p:nvPr/>
          </p:nvSpPr>
          <p:spPr>
            <a:xfrm>
              <a:off x="1051182" y="270681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a:t>
              </a:r>
            </a:p>
          </p:txBody>
        </p:sp>
        <p:sp>
          <p:nvSpPr>
            <p:cNvPr id="485" name="tx485"/>
            <p:cNvSpPr/>
            <p:nvPr/>
          </p:nvSpPr>
          <p:spPr>
            <a:xfrm>
              <a:off x="7894332" y="22488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486" name="tx486"/>
            <p:cNvSpPr/>
            <p:nvPr/>
          </p:nvSpPr>
          <p:spPr>
            <a:xfrm>
              <a:off x="6629030" y="3849493"/>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a:t>
              </a:r>
            </a:p>
          </p:txBody>
        </p:sp>
        <p:sp>
          <p:nvSpPr>
            <p:cNvPr id="487" name="tx487"/>
            <p:cNvSpPr/>
            <p:nvPr/>
          </p:nvSpPr>
          <p:spPr>
            <a:xfrm>
              <a:off x="1051182" y="4308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488" name="tx488"/>
            <p:cNvSpPr/>
            <p:nvPr/>
          </p:nvSpPr>
          <p:spPr>
            <a:xfrm>
              <a:off x="5405914" y="47670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489" name="tx489"/>
            <p:cNvSpPr/>
            <p:nvPr/>
          </p:nvSpPr>
          <p:spPr>
            <a:xfrm>
              <a:off x="5716966" y="47657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490" name="tx490"/>
            <p:cNvSpPr/>
            <p:nvPr/>
          </p:nvSpPr>
          <p:spPr>
            <a:xfrm>
              <a:off x="6028019" y="47657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491" name="tx491"/>
            <p:cNvSpPr/>
            <p:nvPr/>
          </p:nvSpPr>
          <p:spPr>
            <a:xfrm>
              <a:off x="5125006" y="36216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92" name="tx492"/>
            <p:cNvSpPr/>
            <p:nvPr/>
          </p:nvSpPr>
          <p:spPr>
            <a:xfrm>
              <a:off x="1051182" y="49944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493" name="tx493"/>
            <p:cNvSpPr/>
            <p:nvPr/>
          </p:nvSpPr>
          <p:spPr>
            <a:xfrm>
              <a:off x="1362234" y="4995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494" name="tx494"/>
            <p:cNvSpPr/>
            <p:nvPr/>
          </p:nvSpPr>
          <p:spPr>
            <a:xfrm>
              <a:off x="1673286" y="499482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a:t>
              </a:r>
            </a:p>
          </p:txBody>
        </p:sp>
        <p:sp>
          <p:nvSpPr>
            <p:cNvPr id="495" name="tx495"/>
            <p:cNvSpPr/>
            <p:nvPr/>
          </p:nvSpPr>
          <p:spPr>
            <a:xfrm>
              <a:off x="6006925" y="4993498"/>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496" name="tx496"/>
            <p:cNvSpPr/>
            <p:nvPr/>
          </p:nvSpPr>
          <p:spPr>
            <a:xfrm>
              <a:off x="6317977" y="4994822"/>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47*</a:t>
              </a:r>
            </a:p>
          </p:txBody>
        </p:sp>
        <p:sp>
          <p:nvSpPr>
            <p:cNvPr id="497" name="tx497"/>
            <p:cNvSpPr/>
            <p:nvPr/>
          </p:nvSpPr>
          <p:spPr>
            <a:xfrm>
              <a:off x="7894332" y="54521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498" name="tx498"/>
            <p:cNvSpPr/>
            <p:nvPr/>
          </p:nvSpPr>
          <p:spPr>
            <a:xfrm>
              <a:off x="987160"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499" name="tx499"/>
            <p:cNvSpPr/>
            <p:nvPr/>
          </p:nvSpPr>
          <p:spPr>
            <a:xfrm>
              <a:off x="129821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500" name="tx500"/>
            <p:cNvSpPr/>
            <p:nvPr/>
          </p:nvSpPr>
          <p:spPr>
            <a:xfrm>
              <a:off x="1609265"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501" name="tx501"/>
            <p:cNvSpPr/>
            <p:nvPr/>
          </p:nvSpPr>
          <p:spPr>
            <a:xfrm>
              <a:off x="1920317" y="1778873"/>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502" name="tx502"/>
            <p:cNvSpPr/>
            <p:nvPr/>
          </p:nvSpPr>
          <p:spPr>
            <a:xfrm>
              <a:off x="223136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503" name="tx503"/>
            <p:cNvSpPr/>
            <p:nvPr/>
          </p:nvSpPr>
          <p:spPr>
            <a:xfrm>
              <a:off x="254242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504" name="tx504"/>
            <p:cNvSpPr/>
            <p:nvPr/>
          </p:nvSpPr>
          <p:spPr>
            <a:xfrm>
              <a:off x="2853474"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505" name="tx505"/>
            <p:cNvSpPr/>
            <p:nvPr/>
          </p:nvSpPr>
          <p:spPr>
            <a:xfrm>
              <a:off x="3164526"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506" name="tx506"/>
            <p:cNvSpPr/>
            <p:nvPr/>
          </p:nvSpPr>
          <p:spPr>
            <a:xfrm>
              <a:off x="347557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507" name="tx507"/>
            <p:cNvSpPr/>
            <p:nvPr/>
          </p:nvSpPr>
          <p:spPr>
            <a:xfrm>
              <a:off x="3786631"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508" name="tx508"/>
            <p:cNvSpPr/>
            <p:nvPr/>
          </p:nvSpPr>
          <p:spPr>
            <a:xfrm>
              <a:off x="4097683"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509" name="tx509"/>
            <p:cNvSpPr/>
            <p:nvPr/>
          </p:nvSpPr>
          <p:spPr>
            <a:xfrm>
              <a:off x="4408735"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510" name="tx510"/>
            <p:cNvSpPr/>
            <p:nvPr/>
          </p:nvSpPr>
          <p:spPr>
            <a:xfrm>
              <a:off x="4719788"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511" name="tx511"/>
            <p:cNvSpPr/>
            <p:nvPr/>
          </p:nvSpPr>
          <p:spPr>
            <a:xfrm>
              <a:off x="5030840" y="1778873"/>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512" name="tx512"/>
            <p:cNvSpPr/>
            <p:nvPr/>
          </p:nvSpPr>
          <p:spPr>
            <a:xfrm>
              <a:off x="534189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513" name="tx513"/>
            <p:cNvSpPr/>
            <p:nvPr/>
          </p:nvSpPr>
          <p:spPr>
            <a:xfrm>
              <a:off x="5652945"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514" name="tx514"/>
            <p:cNvSpPr/>
            <p:nvPr/>
          </p:nvSpPr>
          <p:spPr>
            <a:xfrm>
              <a:off x="5963997"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515" name="tx515"/>
            <p:cNvSpPr/>
            <p:nvPr/>
          </p:nvSpPr>
          <p:spPr>
            <a:xfrm>
              <a:off x="627504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516" name="tx516"/>
            <p:cNvSpPr/>
            <p:nvPr/>
          </p:nvSpPr>
          <p:spPr>
            <a:xfrm>
              <a:off x="658610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517" name="tx517"/>
            <p:cNvSpPr/>
            <p:nvPr/>
          </p:nvSpPr>
          <p:spPr>
            <a:xfrm>
              <a:off x="6897154"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518" name="tx518"/>
            <p:cNvSpPr/>
            <p:nvPr/>
          </p:nvSpPr>
          <p:spPr>
            <a:xfrm>
              <a:off x="7208206"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519" name="tx519"/>
            <p:cNvSpPr/>
            <p:nvPr/>
          </p:nvSpPr>
          <p:spPr>
            <a:xfrm>
              <a:off x="751925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20" name="tx520"/>
            <p:cNvSpPr/>
            <p:nvPr/>
          </p:nvSpPr>
          <p:spPr>
            <a:xfrm>
              <a:off x="7830311"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21" name="tx521"/>
            <p:cNvSpPr/>
            <p:nvPr/>
          </p:nvSpPr>
          <p:spPr>
            <a:xfrm>
              <a:off x="8141363" y="1778873"/>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22" name="tx522"/>
            <p:cNvSpPr/>
            <p:nvPr/>
          </p:nvSpPr>
          <p:spPr>
            <a:xfrm>
              <a:off x="8452416"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523" name="tx523"/>
            <p:cNvSpPr/>
            <p:nvPr/>
          </p:nvSpPr>
          <p:spPr>
            <a:xfrm>
              <a:off x="8763468"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524" name="tx524"/>
            <p:cNvSpPr/>
            <p:nvPr/>
          </p:nvSpPr>
          <p:spPr>
            <a:xfrm>
              <a:off x="576534" y="5451236"/>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525" name="tx525"/>
            <p:cNvSpPr/>
            <p:nvPr/>
          </p:nvSpPr>
          <p:spPr>
            <a:xfrm>
              <a:off x="508103" y="5200225"/>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526" name="tx526"/>
            <p:cNvSpPr/>
            <p:nvPr/>
          </p:nvSpPr>
          <p:spPr>
            <a:xfrm>
              <a:off x="644856" y="4994944"/>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527" name="tx527"/>
            <p:cNvSpPr/>
            <p:nvPr/>
          </p:nvSpPr>
          <p:spPr>
            <a:xfrm>
              <a:off x="551705" y="476341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528" name="tx528"/>
            <p:cNvSpPr/>
            <p:nvPr/>
          </p:nvSpPr>
          <p:spPr>
            <a:xfrm>
              <a:off x="564092" y="453461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529" name="tx529"/>
            <p:cNvSpPr/>
            <p:nvPr/>
          </p:nvSpPr>
          <p:spPr>
            <a:xfrm>
              <a:off x="551705" y="4305812"/>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530" name="tx530"/>
            <p:cNvSpPr/>
            <p:nvPr/>
          </p:nvSpPr>
          <p:spPr>
            <a:xfrm>
              <a:off x="601364" y="4077011"/>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531" name="tx531"/>
            <p:cNvSpPr/>
            <p:nvPr/>
          </p:nvSpPr>
          <p:spPr>
            <a:xfrm>
              <a:off x="619917" y="385061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532" name="tx532"/>
            <p:cNvSpPr/>
            <p:nvPr/>
          </p:nvSpPr>
          <p:spPr>
            <a:xfrm>
              <a:off x="545429" y="3619409"/>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533" name="tx533"/>
            <p:cNvSpPr/>
            <p:nvPr/>
          </p:nvSpPr>
          <p:spPr>
            <a:xfrm>
              <a:off x="551705" y="3390608"/>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534" name="tx534"/>
            <p:cNvSpPr/>
            <p:nvPr/>
          </p:nvSpPr>
          <p:spPr>
            <a:xfrm>
              <a:off x="520490" y="3141998"/>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535" name="tx535"/>
            <p:cNvSpPr/>
            <p:nvPr/>
          </p:nvSpPr>
          <p:spPr>
            <a:xfrm>
              <a:off x="632360" y="2933988"/>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536" name="tx536"/>
            <p:cNvSpPr/>
            <p:nvPr/>
          </p:nvSpPr>
          <p:spPr>
            <a:xfrm>
              <a:off x="576534" y="2705187"/>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537" name="tx537"/>
            <p:cNvSpPr/>
            <p:nvPr/>
          </p:nvSpPr>
          <p:spPr>
            <a:xfrm>
              <a:off x="576534" y="2477805"/>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538" name="tx538"/>
            <p:cNvSpPr/>
            <p:nvPr/>
          </p:nvSpPr>
          <p:spPr>
            <a:xfrm>
              <a:off x="508103" y="2227121"/>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539" name="tx539"/>
            <p:cNvSpPr/>
            <p:nvPr/>
          </p:nvSpPr>
          <p:spPr>
            <a:xfrm>
              <a:off x="620027" y="2017802"/>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540" name="tx540"/>
            <p:cNvSpPr/>
            <p:nvPr/>
          </p:nvSpPr>
          <p:spPr>
            <a:xfrm>
              <a:off x="3100655" y="5953771"/>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541" name="pic541"/>
            <p:cNvPicPr/>
            <p:nvPr/>
          </p:nvPicPr>
          <p:blipFill>
            <a:blip r:embed="rId2" cstate="print"/>
            <a:stretch>
              <a:fillRect/>
            </a:stretch>
          </p:blipFill>
          <p:spPr>
            <a:xfrm>
              <a:off x="4738595" y="5838594"/>
              <a:ext cx="2160000" cy="219455"/>
            </a:xfrm>
            <a:prstGeom prst="rect">
              <a:avLst/>
            </a:prstGeom>
          </p:spPr>
        </p:pic>
        <p:sp>
          <p:nvSpPr>
            <p:cNvPr id="542" name="pl542"/>
            <p:cNvSpPr/>
            <p:nvPr/>
          </p:nvSpPr>
          <p:spPr>
            <a:xfrm>
              <a:off x="474219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43" name="pl543"/>
            <p:cNvSpPr/>
            <p:nvPr/>
          </p:nvSpPr>
          <p:spPr>
            <a:xfrm>
              <a:off x="603387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44" name="pl544"/>
            <p:cNvSpPr/>
            <p:nvPr/>
          </p:nvSpPr>
          <p:spPr>
            <a:xfrm>
              <a:off x="624915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45" name="pl545"/>
            <p:cNvSpPr/>
            <p:nvPr/>
          </p:nvSpPr>
          <p:spPr>
            <a:xfrm>
              <a:off x="646443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46" name="pl546"/>
            <p:cNvSpPr/>
            <p:nvPr/>
          </p:nvSpPr>
          <p:spPr>
            <a:xfrm>
              <a:off x="667971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47" name="pl547"/>
            <p:cNvSpPr/>
            <p:nvPr/>
          </p:nvSpPr>
          <p:spPr>
            <a:xfrm>
              <a:off x="689499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48" name="pl548"/>
            <p:cNvSpPr/>
            <p:nvPr/>
          </p:nvSpPr>
          <p:spPr>
            <a:xfrm>
              <a:off x="474219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49" name="pl549"/>
            <p:cNvSpPr/>
            <p:nvPr/>
          </p:nvSpPr>
          <p:spPr>
            <a:xfrm>
              <a:off x="603387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50" name="pl550"/>
            <p:cNvSpPr/>
            <p:nvPr/>
          </p:nvSpPr>
          <p:spPr>
            <a:xfrm>
              <a:off x="624915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51" name="pl551"/>
            <p:cNvSpPr/>
            <p:nvPr/>
          </p:nvSpPr>
          <p:spPr>
            <a:xfrm>
              <a:off x="646443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52" name="pl552"/>
            <p:cNvSpPr/>
            <p:nvPr/>
          </p:nvSpPr>
          <p:spPr>
            <a:xfrm>
              <a:off x="667971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53" name="pl553"/>
            <p:cNvSpPr/>
            <p:nvPr/>
          </p:nvSpPr>
          <p:spPr>
            <a:xfrm>
              <a:off x="689499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54" name="tx554"/>
            <p:cNvSpPr/>
            <p:nvPr/>
          </p:nvSpPr>
          <p:spPr>
            <a:xfrm>
              <a:off x="4711117" y="612594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555" name="tx555"/>
            <p:cNvSpPr/>
            <p:nvPr/>
          </p:nvSpPr>
          <p:spPr>
            <a:xfrm>
              <a:off x="5971719"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556" name="tx556"/>
            <p:cNvSpPr/>
            <p:nvPr/>
          </p:nvSpPr>
          <p:spPr>
            <a:xfrm>
              <a:off x="6186999"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557" name="tx557"/>
            <p:cNvSpPr/>
            <p:nvPr/>
          </p:nvSpPr>
          <p:spPr>
            <a:xfrm>
              <a:off x="6402279"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558" name="tx558"/>
            <p:cNvSpPr/>
            <p:nvPr/>
          </p:nvSpPr>
          <p:spPr>
            <a:xfrm>
              <a:off x="6617559"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559" name="tx559"/>
            <p:cNvSpPr/>
            <p:nvPr/>
          </p:nvSpPr>
          <p:spPr>
            <a:xfrm>
              <a:off x="6801762" y="612594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560" name="tx560"/>
            <p:cNvSpPr/>
            <p:nvPr/>
          </p:nvSpPr>
          <p:spPr>
            <a:xfrm>
              <a:off x="924840" y="1342252"/>
              <a:ext cx="355039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Burkina Faso, 2000-2025</a:t>
              </a:r>
            </a:p>
          </p:txBody>
        </p:sp>
        <p:sp>
          <p:nvSpPr>
            <p:cNvPr id="561" name="tx561"/>
            <p:cNvSpPr/>
            <p:nvPr/>
          </p:nvSpPr>
          <p:spPr>
            <a:xfrm>
              <a:off x="4713751" y="6353093"/>
              <a:ext cx="436065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562" name="tx562"/>
            <p:cNvSpPr/>
            <p:nvPr/>
          </p:nvSpPr>
          <p:spPr>
            <a:xfrm>
              <a:off x="6316045" y="6467463"/>
              <a:ext cx="275836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563" name="tx563"/>
            <p:cNvSpPr/>
            <p:nvPr/>
          </p:nvSpPr>
          <p:spPr>
            <a:xfrm>
              <a:off x="3296615" y="6586855"/>
              <a:ext cx="57777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56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Cette carte thermique montre les tendances en matière de couverture vaccinale depuis 2000, les cellules vertes indiquant une couverture de 90 % ou plus.
En 2025, 8 vaccins sur les 16 (50 %) figurant dans le calendrier de vaccination ont atteint une couverture de 90 % ou plus. La couverture vaccinale variait entre 65 % et 98 %.
Depuis 2006, des estimations ont été réalisées pour 11 nouveaux vaccins. Les vaccins contre l’hépatite B (HepBB), la poliomyélite (IPVC) et le papillomavirus humain (HPVc) sont les plus récents (2022) ; ils ont atteint respectivement des taux de couverture de 75 %, 85 % et 95 % en 2025.
En 2025, le Burkina Faso a signalé des ruptures de stock de vaccins et de fournitures (HepB et rougeole-rubéole (MR)) (plus d’informations à la diapositive 8).</a:t>
            </a:r>
          </a:p>
        </p:txBody>
      </p:sp>
      <p:sp>
        <p:nvSpPr>
          <p:cNvPr id="56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la couverture vaccinale a augmenté pour certains antigènes, est restée inchangée pour 14 d'entre eux et a diminué pour deux autres, ce qui témoigne d'une amélioration limitée des résultats de la vaccination systématique ; huit d'entre eux ont atteint une couverture d'au moins 90 %.</a:t>
            </a:r>
          </a:p>
        </p:txBody>
      </p:sp>
      <p:grpSp>
        <p:nvGrpSpPr>
          <p:cNvPr id="566" name="Group 565"/>
          <p:cNvGrpSpPr/>
          <p:nvPr/>
        </p:nvGrpSpPr>
        <p:grpSpPr>
          <a:xfrm>
            <a:off x="292608" y="1005840"/>
            <a:ext cx="8595360" cy="28575"/>
            <a:chOff x="292608" y="1005840"/>
            <a:chExt cx="8595360" cy="28575"/>
          </a:xfrm>
        </p:grpSpPr>
        <p:sp>
          <p:nvSpPr>
            <p:cNvPr id="56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56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P7TF5XRZ5TZD-1674051314-8195</_dlc_DocId>
    <_dlc_DocIdUrl xmlns="5ce71423-0d49-4a04-8822-86064e799dcd">
      <Url>https://unicef.sharepoint.com/teams/DAPM-DataComm/_layouts/15/DocIdRedir.aspx?ID=P7TF5XRZ5TZD-1674051314-8195</Url>
      <Description>P7TF5XRZ5TZD-1674051314-8195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2.xml><?xml version="1.0" encoding="utf-8"?>
<ds:datastoreItem xmlns:ds="http://schemas.openxmlformats.org/officeDocument/2006/customXml" ds:itemID="{CBE34650-7247-4721-9B88-61FA95FF50D9}"/>
</file>

<file path=customXml/itemProps3.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4.xml><?xml version="1.0" encoding="utf-8"?>
<ds:datastoreItem xmlns:ds="http://schemas.openxmlformats.org/officeDocument/2006/customXml" ds:itemID="{3560F568-2345-4288-B2B8-2D7442A4862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3041</TotalTime>
  <Words>10818</Words>
  <Application>Microsoft Office PowerPoint</Application>
  <PresentationFormat>Widescreen</PresentationFormat>
  <Paragraphs>1965</Paragraphs>
  <Slides>41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Aptos (Body)</vt:lpstr>
      <vt:lpstr>Aptos Display</vt:lpstr>
      <vt:lpstr>Arial</vt:lpstr>
      <vt:lpstr>Calibri</vt:lpstr>
      <vt:lpstr>Helvetica</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2026-07-11T15:44:08Z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1b7f698d-b645-4e7b-96d9-6e440912746b</vt:lpwstr>
  </property>
</Properties>
</file>