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5.xml"/><Relationship Id="rId5" Type="http://schemas.openxmlformats.org/officeDocument/2006/relationships/hyperlink" Target="https://gatesopenresearch.org/articles/5-77" TargetMode="Externa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hyperlink" Target="https://www.sciencedirect.com/science/article/pii/S0091743520304308?via%3Dihub" TargetMode="Externa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hyperlink" Target="https://worldhealthorg.shinyapps.io/wuenic-trends/" TargetMode="External"/><Relationship Id="rId2" Type="http://schemas.openxmlformats.org/officeDocument/2006/relationships/hyperlink" Target="https://data.unicef.org/resources/immunization/" TargetMode="Externa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hyperlink" Target="https://forms.office.com/e/Qv1HXxxNZQ" TargetMode="Externa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marL="0" marR="0" algn="ctr">
              <a:lnSpc>
                <a:spcPct val="100000"/>
              </a:lnSpc>
              <a:spcBef>
                <a:spcPts val="0"/>
              </a:spcBef>
              <a:spcAft>
                <a:spcPts val="0"/>
              </a:spcAft>
              <a:buNone/>
            </a:pPr>
            <a:r>
              <a:rPr sz="4000" b="0" i="0" u="none" cap="none">
                <a:solidFill>
                  <a:srgbClr val="FFFFFF">
                    <a:alpha val="100000"/>
                  </a:srgbClr>
                </a:solidFill>
                <a:latin typeface="Arial"/>
                <a:cs typeface="Arial"/>
                <a:sym typeface="Arial"/>
              </a:rPr>
              <a:t>Bénin</a:t>
            </a:r>
          </a:p>
        </p:txBody>
      </p:sp>
      <p:sp>
        <p:nvSpPr>
          <p:cNvPr id="3" name="body"/>
          <p:cNvSpPr>
            <a:spLocks noGrp="1"/>
          </p:cNvSpPr>
          <p:nvPr>
            <p:ph/>
          </p:nvPr>
        </p:nvSpPr>
        <p:spPr>
          <a:xfrm>
            <a:off x="3054096" y="3584448"/>
            <a:ext cx="6108192" cy="1115568"/>
          </a:xfrm>
        </p:spPr>
        <p:txBody>
          <a:bodyPr/>
          <a:lstStyle/>
          <a:p>
            <a:pPr marL="0" marR="0" algn="ctr">
              <a:lnSpc>
                <a:spcPct val="100000"/>
              </a:lnSpc>
              <a:spcBef>
                <a:spcPts val="0"/>
              </a:spcBef>
              <a:spcAft>
                <a:spcPts val="0"/>
              </a:spcAft>
              <a:buNone/>
            </a:pPr>
            <a:r>
              <a:rPr sz="2200" b="0" i="0" u="none" cap="none">
                <a:solidFill>
                  <a:srgbClr val="FFFFFF">
                    <a:alpha val="100000"/>
                  </a:srgbClr>
                </a:solidFill>
                <a:latin typeface="Arial"/>
                <a:cs typeface="Arial"/>
                <a:sym typeface="Arial"/>
              </a:rPr>
              <a:t>Révision WUENIC 2025,
Publié le 15 juillet 2026</a:t>
            </a:r>
          </a:p>
        </p:txBody>
      </p:sp>
      <p:sp>
        <p:nvSpPr>
          <p:cNvPr id="4" name="body"/>
          <p:cNvSpPr>
            <a:spLocks noGrp="1"/>
          </p:cNvSpPr>
          <p:nvPr>
            <p:ph/>
          </p:nvPr>
        </p:nvSpPr>
        <p:spPr>
          <a:xfrm>
            <a:off x="36576" y="6565392"/>
            <a:ext cx="6190488" cy="265176"/>
          </a:xfrm>
        </p:spPr>
        <p:txBody>
          <a:bodyPr/>
          <a:lstStyle/>
          <a:p>
            <a:pPr marL="0" marR="0" algn="ctr">
              <a:lnSpc>
                <a:spcPct val="100000"/>
              </a:lnSpc>
              <a:spcBef>
                <a:spcPts val="0"/>
              </a:spcBef>
              <a:spcAft>
                <a:spcPts val="0"/>
              </a:spcAft>
              <a:buNone/>
            </a:pPr>
            <a:r>
              <a:rPr sz="1100" b="0" i="0" u="none" cap="none">
                <a:solidFill>
                  <a:srgbClr val="FFFFFF">
                    <a:alpha val="100000"/>
                  </a:srgbClr>
                </a:solidFill>
                <a:latin typeface="Arial"/>
                <a:cs typeface="Arial"/>
                <a:sym typeface="Arial"/>
              </a:rPr>
              <a:t>Traduit à l'aide de l'API DeepL Pro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799"/>
            <a:chOff x="274320" y="365760"/>
            <a:chExt cx="8869680" cy="6400799"/>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86995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071900"/>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273846"/>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4757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1478223"/>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87968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52689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447092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67287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87481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207676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127871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439019"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73535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031682"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328013"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365078"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624344"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883610"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142877"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402143"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661409"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920676" y="660217"/>
              <a:ext cx="0" cy="4828229"/>
            </a:xfrm>
            <a:custGeom>
              <a:avLst/>
              <a:gdLst/>
              <a:ahLst/>
              <a:cxnLst/>
              <a:rect l="0" t="0" r="0" b="0"/>
              <a:pathLst>
                <a:path h="4828229">
                  <a:moveTo>
                    <a:pt x="0" y="4828229"/>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1439019" y="1518126"/>
              <a:ext cx="6481656" cy="598540"/>
            </a:xfrm>
            <a:custGeom>
              <a:avLst/>
              <a:gdLst/>
              <a:ahLst/>
              <a:cxnLst/>
              <a:rect l="0" t="0" r="0" b="0"/>
              <a:pathLst>
                <a:path w="6481656" h="598540">
                  <a:moveTo>
                    <a:pt x="0" y="199513"/>
                  </a:moveTo>
                  <a:lnTo>
                    <a:pt x="259266" y="239416"/>
                  </a:lnTo>
                  <a:lnTo>
                    <a:pt x="518532" y="279319"/>
                  </a:lnTo>
                  <a:lnTo>
                    <a:pt x="777798" y="319221"/>
                  </a:lnTo>
                  <a:lnTo>
                    <a:pt x="1037065" y="359124"/>
                  </a:lnTo>
                  <a:lnTo>
                    <a:pt x="1296331" y="399027"/>
                  </a:lnTo>
                  <a:lnTo>
                    <a:pt x="1555597" y="199513"/>
                  </a:lnTo>
                  <a:lnTo>
                    <a:pt x="1814863" y="0"/>
                  </a:lnTo>
                  <a:lnTo>
                    <a:pt x="2074130" y="119708"/>
                  </a:lnTo>
                  <a:lnTo>
                    <a:pt x="2333396" y="199513"/>
                  </a:lnTo>
                  <a:lnTo>
                    <a:pt x="2592662" y="279319"/>
                  </a:lnTo>
                  <a:lnTo>
                    <a:pt x="2851928" y="359124"/>
                  </a:lnTo>
                  <a:lnTo>
                    <a:pt x="3111195" y="199513"/>
                  </a:lnTo>
                  <a:lnTo>
                    <a:pt x="3370461" y="319221"/>
                  </a:lnTo>
                  <a:lnTo>
                    <a:pt x="3629727" y="319221"/>
                  </a:lnTo>
                  <a:lnTo>
                    <a:pt x="3888994" y="478832"/>
                  </a:lnTo>
                  <a:lnTo>
                    <a:pt x="4148260" y="399027"/>
                  </a:lnTo>
                  <a:lnTo>
                    <a:pt x="4407526" y="438929"/>
                  </a:lnTo>
                  <a:lnTo>
                    <a:pt x="4666792" y="478832"/>
                  </a:lnTo>
                  <a:lnTo>
                    <a:pt x="4926059" y="518735"/>
                  </a:lnTo>
                  <a:lnTo>
                    <a:pt x="5185325" y="558638"/>
                  </a:lnTo>
                  <a:lnTo>
                    <a:pt x="5444591" y="558638"/>
                  </a:lnTo>
                  <a:lnTo>
                    <a:pt x="5703857" y="598540"/>
                  </a:lnTo>
                  <a:lnTo>
                    <a:pt x="5963124" y="598540"/>
                  </a:lnTo>
                  <a:lnTo>
                    <a:pt x="6222390" y="518735"/>
                  </a:lnTo>
                  <a:lnTo>
                    <a:pt x="6481656" y="478832"/>
                  </a:lnTo>
                </a:path>
              </a:pathLst>
            </a:custGeom>
            <a:ln w="27101" cap="flat">
              <a:solidFill>
                <a:srgbClr val="F8766D">
                  <a:alpha val="100000"/>
                </a:srgbClr>
              </a:solidFill>
              <a:prstDash val="solid"/>
              <a:round/>
            </a:ln>
          </p:spPr>
          <p:txBody>
            <a:bodyPr/>
            <a:lstStyle/>
            <a:p>
              <a:endParaRPr/>
            </a:p>
          </p:txBody>
        </p:sp>
        <p:sp>
          <p:nvSpPr>
            <p:cNvPr id="29" name="pl29"/>
            <p:cNvSpPr/>
            <p:nvPr/>
          </p:nvSpPr>
          <p:spPr>
            <a:xfrm>
              <a:off x="1439019" y="1996959"/>
              <a:ext cx="6481656" cy="518735"/>
            </a:xfrm>
            <a:custGeom>
              <a:avLst/>
              <a:gdLst/>
              <a:ahLst/>
              <a:cxnLst/>
              <a:rect l="0" t="0" r="0" b="0"/>
              <a:pathLst>
                <a:path w="6481656" h="518735">
                  <a:moveTo>
                    <a:pt x="0" y="159610"/>
                  </a:moveTo>
                  <a:lnTo>
                    <a:pt x="259266" y="239416"/>
                  </a:lnTo>
                  <a:lnTo>
                    <a:pt x="518532" y="279319"/>
                  </a:lnTo>
                  <a:lnTo>
                    <a:pt x="777798" y="359124"/>
                  </a:lnTo>
                  <a:lnTo>
                    <a:pt x="1037065" y="399027"/>
                  </a:lnTo>
                  <a:lnTo>
                    <a:pt x="1296331" y="478832"/>
                  </a:lnTo>
                  <a:lnTo>
                    <a:pt x="1555597" y="319221"/>
                  </a:lnTo>
                  <a:lnTo>
                    <a:pt x="1814863" y="0"/>
                  </a:lnTo>
                  <a:lnTo>
                    <a:pt x="2074130" y="279319"/>
                  </a:lnTo>
                  <a:lnTo>
                    <a:pt x="2333396" y="119708"/>
                  </a:lnTo>
                  <a:lnTo>
                    <a:pt x="2592662" y="239416"/>
                  </a:lnTo>
                  <a:lnTo>
                    <a:pt x="2851928" y="279319"/>
                  </a:lnTo>
                  <a:lnTo>
                    <a:pt x="3111195" y="79805"/>
                  </a:lnTo>
                  <a:lnTo>
                    <a:pt x="3370461" y="199513"/>
                  </a:lnTo>
                  <a:lnTo>
                    <a:pt x="3629727" y="319221"/>
                  </a:lnTo>
                  <a:lnTo>
                    <a:pt x="3888994" y="319221"/>
                  </a:lnTo>
                  <a:lnTo>
                    <a:pt x="4148260" y="159610"/>
                  </a:lnTo>
                  <a:lnTo>
                    <a:pt x="4407526" y="239416"/>
                  </a:lnTo>
                  <a:lnTo>
                    <a:pt x="4666792" y="319221"/>
                  </a:lnTo>
                  <a:lnTo>
                    <a:pt x="4926059" y="399027"/>
                  </a:lnTo>
                  <a:lnTo>
                    <a:pt x="5185325" y="478832"/>
                  </a:lnTo>
                  <a:lnTo>
                    <a:pt x="5444591" y="478832"/>
                  </a:lnTo>
                  <a:lnTo>
                    <a:pt x="5703857" y="518735"/>
                  </a:lnTo>
                  <a:lnTo>
                    <a:pt x="5963124" y="518735"/>
                  </a:lnTo>
                  <a:lnTo>
                    <a:pt x="6222390" y="518735"/>
                  </a:lnTo>
                  <a:lnTo>
                    <a:pt x="6481656" y="518735"/>
                  </a:lnTo>
                </a:path>
              </a:pathLst>
            </a:custGeom>
            <a:ln w="27101" cap="flat">
              <a:solidFill>
                <a:srgbClr val="7CAE00">
                  <a:alpha val="100000"/>
                </a:srgbClr>
              </a:solidFill>
              <a:prstDash val="solid"/>
              <a:round/>
            </a:ln>
          </p:spPr>
          <p:txBody>
            <a:bodyPr/>
            <a:lstStyle/>
            <a:p>
              <a:endParaRPr/>
            </a:p>
          </p:txBody>
        </p:sp>
        <p:sp>
          <p:nvSpPr>
            <p:cNvPr id="30" name="pl30"/>
            <p:cNvSpPr/>
            <p:nvPr/>
          </p:nvSpPr>
          <p:spPr>
            <a:xfrm>
              <a:off x="1439019" y="2316180"/>
              <a:ext cx="6481656" cy="997568"/>
            </a:xfrm>
            <a:custGeom>
              <a:avLst/>
              <a:gdLst/>
              <a:ahLst/>
              <a:cxnLst/>
              <a:rect l="0" t="0" r="0" b="0"/>
              <a:pathLst>
                <a:path w="6481656" h="997568">
                  <a:moveTo>
                    <a:pt x="0" y="159610"/>
                  </a:moveTo>
                  <a:lnTo>
                    <a:pt x="259266" y="239416"/>
                  </a:lnTo>
                  <a:lnTo>
                    <a:pt x="518532" y="319221"/>
                  </a:lnTo>
                  <a:lnTo>
                    <a:pt x="777798" y="359124"/>
                  </a:lnTo>
                  <a:lnTo>
                    <a:pt x="1037065" y="438929"/>
                  </a:lnTo>
                  <a:lnTo>
                    <a:pt x="1296331" y="518735"/>
                  </a:lnTo>
                  <a:lnTo>
                    <a:pt x="1555597" y="319221"/>
                  </a:lnTo>
                  <a:lnTo>
                    <a:pt x="1814863" y="159610"/>
                  </a:lnTo>
                  <a:lnTo>
                    <a:pt x="2074130" y="319221"/>
                  </a:lnTo>
                  <a:lnTo>
                    <a:pt x="2333396" y="119708"/>
                  </a:lnTo>
                  <a:lnTo>
                    <a:pt x="2592662" y="239416"/>
                  </a:lnTo>
                  <a:lnTo>
                    <a:pt x="2851928" y="159610"/>
                  </a:lnTo>
                  <a:lnTo>
                    <a:pt x="3111195" y="0"/>
                  </a:lnTo>
                  <a:lnTo>
                    <a:pt x="3370461" y="239416"/>
                  </a:lnTo>
                  <a:lnTo>
                    <a:pt x="3629727" y="359124"/>
                  </a:lnTo>
                  <a:lnTo>
                    <a:pt x="3888994" y="279319"/>
                  </a:lnTo>
                  <a:lnTo>
                    <a:pt x="4148260" y="239416"/>
                  </a:lnTo>
                  <a:lnTo>
                    <a:pt x="4407526" y="359124"/>
                  </a:lnTo>
                  <a:lnTo>
                    <a:pt x="4666792" y="518735"/>
                  </a:lnTo>
                  <a:lnTo>
                    <a:pt x="4926059" y="638443"/>
                  </a:lnTo>
                  <a:lnTo>
                    <a:pt x="5185325" y="798054"/>
                  </a:lnTo>
                  <a:lnTo>
                    <a:pt x="5444591" y="837957"/>
                  </a:lnTo>
                  <a:lnTo>
                    <a:pt x="5703857" y="877859"/>
                  </a:lnTo>
                  <a:lnTo>
                    <a:pt x="5963124" y="877859"/>
                  </a:lnTo>
                  <a:lnTo>
                    <a:pt x="6222390" y="917762"/>
                  </a:lnTo>
                  <a:lnTo>
                    <a:pt x="6481656" y="997568"/>
                  </a:lnTo>
                </a:path>
              </a:pathLst>
            </a:custGeom>
            <a:ln w="27101" cap="flat">
              <a:solidFill>
                <a:srgbClr val="00BFC4">
                  <a:alpha val="100000"/>
                </a:srgbClr>
              </a:solidFill>
              <a:prstDash val="solid"/>
              <a:round/>
            </a:ln>
          </p:spPr>
          <p:txBody>
            <a:bodyPr/>
            <a:lstStyle/>
            <a:p>
              <a:endParaRPr/>
            </a:p>
          </p:txBody>
        </p:sp>
        <p:sp>
          <p:nvSpPr>
            <p:cNvPr id="31" name="pl31"/>
            <p:cNvSpPr/>
            <p:nvPr/>
          </p:nvSpPr>
          <p:spPr>
            <a:xfrm>
              <a:off x="803816" y="1677737"/>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2" name="pt32"/>
            <p:cNvSpPr/>
            <p:nvPr/>
          </p:nvSpPr>
          <p:spPr>
            <a:xfrm>
              <a:off x="7882299"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3" name="pt33"/>
            <p:cNvSpPr/>
            <p:nvPr/>
          </p:nvSpPr>
          <p:spPr>
            <a:xfrm>
              <a:off x="7882299" y="247731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4" name="pt34"/>
            <p:cNvSpPr/>
            <p:nvPr/>
          </p:nvSpPr>
          <p:spPr>
            <a:xfrm>
              <a:off x="7882299" y="327537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5" name="pt35"/>
            <p:cNvSpPr/>
            <p:nvPr/>
          </p:nvSpPr>
          <p:spPr>
            <a:xfrm>
              <a:off x="7882299" y="43128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6" name="pt36"/>
            <p:cNvSpPr/>
            <p:nvPr/>
          </p:nvSpPr>
          <p:spPr>
            <a:xfrm>
              <a:off x="1400642"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7" name="pt37"/>
            <p:cNvSpPr/>
            <p:nvPr/>
          </p:nvSpPr>
          <p:spPr>
            <a:xfrm>
              <a:off x="1400642"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8" name="pt38"/>
            <p:cNvSpPr/>
            <p:nvPr/>
          </p:nvSpPr>
          <p:spPr>
            <a:xfrm>
              <a:off x="1400642" y="2437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9" name="pt39"/>
            <p:cNvSpPr/>
            <p:nvPr/>
          </p:nvSpPr>
          <p:spPr>
            <a:xfrm>
              <a:off x="7882299" y="43128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40" name="pl40"/>
            <p:cNvSpPr/>
            <p:nvPr/>
          </p:nvSpPr>
          <p:spPr>
            <a:xfrm>
              <a:off x="7939163" y="1996951"/>
              <a:ext cx="240778" cy="7"/>
            </a:xfrm>
            <a:custGeom>
              <a:avLst/>
              <a:gdLst/>
              <a:ahLst/>
              <a:cxnLst/>
              <a:rect l="0" t="0" r="0" b="0"/>
              <a:pathLst>
                <a:path w="240778" h="7">
                  <a:moveTo>
                    <a:pt x="240778" y="0"/>
                  </a:moveTo>
                  <a:lnTo>
                    <a:pt x="0" y="7"/>
                  </a:lnTo>
                </a:path>
              </a:pathLst>
            </a:custGeom>
          </p:spPr>
          <p:txBody>
            <a:bodyPr/>
            <a:lstStyle/>
            <a:p>
              <a:endParaRPr/>
            </a:p>
          </p:txBody>
        </p:sp>
        <p:sp>
          <p:nvSpPr>
            <p:cNvPr id="41" name="pl41"/>
            <p:cNvSpPr/>
            <p:nvPr/>
          </p:nvSpPr>
          <p:spPr>
            <a:xfrm>
              <a:off x="7939163" y="2515686"/>
              <a:ext cx="240778" cy="7"/>
            </a:xfrm>
            <a:custGeom>
              <a:avLst/>
              <a:gdLst/>
              <a:ahLst/>
              <a:cxnLst/>
              <a:rect l="0" t="0" r="0" b="0"/>
              <a:pathLst>
                <a:path w="240778" h="7">
                  <a:moveTo>
                    <a:pt x="240778" y="0"/>
                  </a:moveTo>
                  <a:lnTo>
                    <a:pt x="0" y="7"/>
                  </a:lnTo>
                </a:path>
              </a:pathLst>
            </a:custGeom>
          </p:spPr>
          <p:txBody>
            <a:bodyPr/>
            <a:lstStyle/>
            <a:p>
              <a:endParaRPr/>
            </a:p>
          </p:txBody>
        </p:sp>
        <p:sp>
          <p:nvSpPr>
            <p:cNvPr id="42" name="pl42"/>
            <p:cNvSpPr/>
            <p:nvPr/>
          </p:nvSpPr>
          <p:spPr>
            <a:xfrm>
              <a:off x="7939163" y="3313745"/>
              <a:ext cx="240778" cy="2"/>
            </a:xfrm>
            <a:custGeom>
              <a:avLst/>
              <a:gdLst/>
              <a:ahLst/>
              <a:cxnLst/>
              <a:rect l="0" t="0" r="0" b="0"/>
              <a:pathLst>
                <a:path w="240778" h="2">
                  <a:moveTo>
                    <a:pt x="240778" y="0"/>
                  </a:moveTo>
                  <a:lnTo>
                    <a:pt x="0" y="2"/>
                  </a:lnTo>
                </a:path>
              </a:pathLst>
            </a:custGeom>
          </p:spPr>
          <p:txBody>
            <a:bodyPr/>
            <a:lstStyle/>
            <a:p>
              <a:endParaRPr/>
            </a:p>
          </p:txBody>
        </p:sp>
        <p:sp>
          <p:nvSpPr>
            <p:cNvPr id="43" name="pl43"/>
            <p:cNvSpPr/>
            <p:nvPr/>
          </p:nvSpPr>
          <p:spPr>
            <a:xfrm>
              <a:off x="7939163" y="4351220"/>
              <a:ext cx="240778" cy="3"/>
            </a:xfrm>
            <a:custGeom>
              <a:avLst/>
              <a:gdLst/>
              <a:ahLst/>
              <a:cxnLst/>
              <a:rect l="0" t="0" r="0" b="0"/>
              <a:pathLst>
                <a:path w="240778" h="3">
                  <a:moveTo>
                    <a:pt x="240778" y="3"/>
                  </a:moveTo>
                  <a:lnTo>
                    <a:pt x="0" y="0"/>
                  </a:lnTo>
                </a:path>
              </a:pathLst>
            </a:custGeom>
          </p:spPr>
          <p:txBody>
            <a:bodyPr/>
            <a:lstStyle/>
            <a:p>
              <a:endParaRPr/>
            </a:p>
          </p:txBody>
        </p:sp>
        <p:sp>
          <p:nvSpPr>
            <p:cNvPr id="44" name="pg44"/>
            <p:cNvSpPr/>
            <p:nvPr/>
          </p:nvSpPr>
          <p:spPr>
            <a:xfrm>
              <a:off x="8111362" y="1905965"/>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5" name="tx45"/>
            <p:cNvSpPr/>
            <p:nvPr/>
          </p:nvSpPr>
          <p:spPr>
            <a:xfrm>
              <a:off x="8134222" y="1946806"/>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DTP1: 82%</a:t>
              </a:r>
            </a:p>
          </p:txBody>
        </p:sp>
        <p:sp>
          <p:nvSpPr>
            <p:cNvPr id="46" name="pg46"/>
            <p:cNvSpPr/>
            <p:nvPr/>
          </p:nvSpPr>
          <p:spPr>
            <a:xfrm>
              <a:off x="8111362" y="2424700"/>
              <a:ext cx="738129" cy="181971"/>
            </a:xfrm>
            <a:custGeom>
              <a:avLst/>
              <a:gdLst/>
              <a:ahLst/>
              <a:cxnLst/>
              <a:rect l="0" t="0" r="0" b="0"/>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7" name="tx47"/>
            <p:cNvSpPr/>
            <p:nvPr/>
          </p:nvSpPr>
          <p:spPr>
            <a:xfrm>
              <a:off x="8134222" y="2465541"/>
              <a:ext cx="646689"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DTP3: 69%</a:t>
              </a:r>
            </a:p>
          </p:txBody>
        </p:sp>
        <p:sp>
          <p:nvSpPr>
            <p:cNvPr id="48" name="pg48"/>
            <p:cNvSpPr/>
            <p:nvPr/>
          </p:nvSpPr>
          <p:spPr>
            <a:xfrm>
              <a:off x="8111362" y="3222760"/>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9" name="tx49"/>
            <p:cNvSpPr/>
            <p:nvPr/>
          </p:nvSpPr>
          <p:spPr>
            <a:xfrm>
              <a:off x="8134222" y="3263601"/>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MCV1: 49%</a:t>
              </a:r>
            </a:p>
          </p:txBody>
        </p:sp>
        <p:sp>
          <p:nvSpPr>
            <p:cNvPr id="50" name="pg50"/>
            <p:cNvSpPr/>
            <p:nvPr/>
          </p:nvSpPr>
          <p:spPr>
            <a:xfrm>
              <a:off x="8111362" y="4260238"/>
              <a:ext cx="766227" cy="181971"/>
            </a:xfrm>
            <a:custGeom>
              <a:avLst/>
              <a:gdLst/>
              <a:ahLst/>
              <a:cxnLst/>
              <a:rect l="0" t="0" r="0" b="0"/>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51" name="tx51"/>
            <p:cNvSpPr/>
            <p:nvPr/>
          </p:nvSpPr>
          <p:spPr>
            <a:xfrm>
              <a:off x="8134222" y="4301079"/>
              <a:ext cx="67478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MCV2: 23%</a:t>
              </a:r>
            </a:p>
          </p:txBody>
        </p:sp>
        <p:sp>
          <p:nvSpPr>
            <p:cNvPr id="52" name="tx52"/>
            <p:cNvSpPr/>
            <p:nvPr/>
          </p:nvSpPr>
          <p:spPr>
            <a:xfrm>
              <a:off x="663492" y="521686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65537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6554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95211" y="300878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71" name="pl71"/>
            <p:cNvSpPr/>
            <p:nvPr/>
          </p:nvSpPr>
          <p:spPr>
            <a:xfrm>
              <a:off x="3533360" y="6344544"/>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2" name="pl72"/>
            <p:cNvSpPr/>
            <p:nvPr/>
          </p:nvSpPr>
          <p:spPr>
            <a:xfrm>
              <a:off x="4249088" y="6344544"/>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3" name="pl73"/>
            <p:cNvSpPr/>
            <p:nvPr/>
          </p:nvSpPr>
          <p:spPr>
            <a:xfrm>
              <a:off x="4964817" y="6344544"/>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74" name="pl74"/>
            <p:cNvSpPr/>
            <p:nvPr/>
          </p:nvSpPr>
          <p:spPr>
            <a:xfrm>
              <a:off x="5711582" y="6344544"/>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75" name="tx75"/>
            <p:cNvSpPr/>
            <p:nvPr/>
          </p:nvSpPr>
          <p:spPr>
            <a:xfrm>
              <a:off x="3800459" y="6294135"/>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76" name="tx76"/>
            <p:cNvSpPr/>
            <p:nvPr/>
          </p:nvSpPr>
          <p:spPr>
            <a:xfrm>
              <a:off x="4516188" y="6292362"/>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7" name="tx77"/>
            <p:cNvSpPr/>
            <p:nvPr/>
          </p:nvSpPr>
          <p:spPr>
            <a:xfrm>
              <a:off x="5231916"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78" name="tx78"/>
            <p:cNvSpPr/>
            <p:nvPr/>
          </p:nvSpPr>
          <p:spPr>
            <a:xfrm>
              <a:off x="5978682" y="6291134"/>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79" name="tx79"/>
            <p:cNvSpPr/>
            <p:nvPr/>
          </p:nvSpPr>
          <p:spPr>
            <a:xfrm>
              <a:off x="803816" y="399987"/>
              <a:ext cx="519995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des vaccins essentiels pour les enfants, Bénin, 2000-2025</a:t>
              </a:r>
            </a:p>
          </p:txBody>
        </p:sp>
        <p:sp>
          <p:nvSpPr>
            <p:cNvPr id="80" name="tx80"/>
            <p:cNvSpPr/>
            <p:nvPr/>
          </p:nvSpPr>
          <p:spPr>
            <a:xfrm>
              <a:off x="4775852" y="65762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 graphique montre les tendances en matière de couverture vaccinale pour les vaccins DTC et rougeole. Il s'agit d'antigènes clés pour évaluer les programmes nationaux de vaccination.
En 2025, le taux de couverture du DTP1 (indicateur de l'accès aux services de vaccination) s'élevait à 49 %.
Le taux de couverture du DTP3 — indicateur de la qualité de la prestation des services de vaccination aux enfants par les pays — était inférieur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2025, la couverture vaccinale pour le MCV1 était inférieure à l'objectif de 95 % et celle pour le MCV2 était également inférieure à cet objectif.
Entre 2024 et 2025, la couverture vaccinale a augmenté pour 1 vaccin, a diminué pour 1 autre et est restée inchangée pour le dernier.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357042"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8538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01372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34206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67041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9" name="rc9"/>
            <p:cNvSpPr/>
            <p:nvPr/>
          </p:nvSpPr>
          <p:spPr>
            <a:xfrm>
              <a:off x="343909" y="4446077"/>
              <a:ext cx="1379037" cy="181730"/>
            </a:xfrm>
            <a:prstGeom prst="rect">
              <a:avLst/>
            </a:prstGeom>
            <a:solidFill>
              <a:srgbClr val="D9D9D9">
                <a:alpha val="60000"/>
              </a:srgbClr>
            </a:solidFill>
          </p:spPr>
          <p:txBody>
            <a:bodyPr/>
            <a:lstStyle/>
            <a:p>
              <a:endParaRPr/>
            </a:p>
          </p:txBody>
        </p:sp>
        <p:sp>
          <p:nvSpPr>
            <p:cNvPr id="10" name="pl10"/>
            <p:cNvSpPr/>
            <p:nvPr/>
          </p:nvSpPr>
          <p:spPr>
            <a:xfrm>
              <a:off x="1358486"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11" name="tx11"/>
            <p:cNvSpPr/>
            <p:nvPr/>
          </p:nvSpPr>
          <p:spPr>
            <a:xfrm>
              <a:off x="907979"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94853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3" name="pt13"/>
            <p:cNvSpPr/>
            <p:nvPr/>
          </p:nvSpPr>
          <p:spPr>
            <a:xfrm>
              <a:off x="1047035"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4" name="pt14"/>
            <p:cNvSpPr/>
            <p:nvPr/>
          </p:nvSpPr>
          <p:spPr>
            <a:xfrm>
              <a:off x="1129121"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5" name="pt15"/>
            <p:cNvSpPr/>
            <p:nvPr/>
          </p:nvSpPr>
          <p:spPr>
            <a:xfrm>
              <a:off x="126045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6" name="pt16"/>
            <p:cNvSpPr/>
            <p:nvPr/>
          </p:nvSpPr>
          <p:spPr>
            <a:xfrm>
              <a:off x="1326126"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7" name="pt17"/>
            <p:cNvSpPr/>
            <p:nvPr/>
          </p:nvSpPr>
          <p:spPr>
            <a:xfrm>
              <a:off x="1326126"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8" name="pt18"/>
            <p:cNvSpPr/>
            <p:nvPr/>
          </p:nvSpPr>
          <p:spPr>
            <a:xfrm>
              <a:off x="1358960"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 name="pt19"/>
            <p:cNvSpPr/>
            <p:nvPr/>
          </p:nvSpPr>
          <p:spPr>
            <a:xfrm>
              <a:off x="1358960"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 name="pt20"/>
            <p:cNvSpPr/>
            <p:nvPr/>
          </p:nvSpPr>
          <p:spPr>
            <a:xfrm>
              <a:off x="1358960"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1" name="pt21"/>
            <p:cNvSpPr/>
            <p:nvPr/>
          </p:nvSpPr>
          <p:spPr>
            <a:xfrm>
              <a:off x="1391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2" name="pt22"/>
            <p:cNvSpPr/>
            <p:nvPr/>
          </p:nvSpPr>
          <p:spPr>
            <a:xfrm>
              <a:off x="1391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3" name="pt23"/>
            <p:cNvSpPr/>
            <p:nvPr/>
          </p:nvSpPr>
          <p:spPr>
            <a:xfrm>
              <a:off x="1408211"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4" name="pt24"/>
            <p:cNvSpPr/>
            <p:nvPr/>
          </p:nvSpPr>
          <p:spPr>
            <a:xfrm>
              <a:off x="1457463"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5" name="pt25"/>
            <p:cNvSpPr/>
            <p:nvPr/>
          </p:nvSpPr>
          <p:spPr>
            <a:xfrm>
              <a:off x="1457463"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 name="pt26"/>
            <p:cNvSpPr/>
            <p:nvPr/>
          </p:nvSpPr>
          <p:spPr>
            <a:xfrm>
              <a:off x="1473880"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7" name="pt27"/>
            <p:cNvSpPr/>
            <p:nvPr/>
          </p:nvSpPr>
          <p:spPr>
            <a:xfrm>
              <a:off x="1490297"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8" name="pt28"/>
            <p:cNvSpPr/>
            <p:nvPr/>
          </p:nvSpPr>
          <p:spPr>
            <a:xfrm>
              <a:off x="1506714"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9" name="pt29"/>
            <p:cNvSpPr/>
            <p:nvPr/>
          </p:nvSpPr>
          <p:spPr>
            <a:xfrm>
              <a:off x="1506714"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 name="pt30"/>
            <p:cNvSpPr/>
            <p:nvPr/>
          </p:nvSpPr>
          <p:spPr>
            <a:xfrm>
              <a:off x="1523131"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 name="pt31"/>
            <p:cNvSpPr/>
            <p:nvPr/>
          </p:nvSpPr>
          <p:spPr>
            <a:xfrm>
              <a:off x="1539548"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2" name="pt32"/>
            <p:cNvSpPr/>
            <p:nvPr/>
          </p:nvSpPr>
          <p:spPr>
            <a:xfrm>
              <a:off x="1539548"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3" name="pt33"/>
            <p:cNvSpPr/>
            <p:nvPr/>
          </p:nvSpPr>
          <p:spPr>
            <a:xfrm>
              <a:off x="1539548"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4" name="pt34"/>
            <p:cNvSpPr/>
            <p:nvPr/>
          </p:nvSpPr>
          <p:spPr>
            <a:xfrm>
              <a:off x="1539548"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5" name="pt35"/>
            <p:cNvSpPr/>
            <p:nvPr/>
          </p:nvSpPr>
          <p:spPr>
            <a:xfrm>
              <a:off x="160521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6" name="tx36"/>
            <p:cNvSpPr/>
            <p:nvPr/>
          </p:nvSpPr>
          <p:spPr>
            <a:xfrm>
              <a:off x="1079395"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177898" y="505173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259983" y="487000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391320" y="468827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129360" y="450848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116162" y="432477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193131" y="414308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144571" y="395786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144571" y="3779628"/>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177444" y="359789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195106" y="3416167"/>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220295" y="3234437"/>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251885" y="305270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291634" y="287291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285925" y="269118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306728" y="2507517"/>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309948" y="2325787"/>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292325" y="214401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326365" y="196232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351632" y="178253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334048" y="1600807"/>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338396" y="141907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334009" y="1235367"/>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399639"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379037" cy="4597772"/>
            </a:xfrm>
            <a:prstGeom prst="rect">
              <a:avLst/>
            </a:prstGeom>
            <a:ln w="13550" cap="rnd">
              <a:solidFill>
                <a:srgbClr val="999999">
                  <a:alpha val="100000"/>
                </a:srgbClr>
              </a:solidFill>
              <a:prstDash val="solid"/>
              <a:round/>
            </a:ln>
          </p:spPr>
          <p:txBody>
            <a:bodyPr/>
            <a:lstStyle/>
            <a:p>
              <a:endParaRPr/>
            </a:p>
          </p:txBody>
        </p:sp>
        <p:sp>
          <p:nvSpPr>
            <p:cNvPr id="61" name="pl61"/>
            <p:cNvSpPr/>
            <p:nvPr/>
          </p:nvSpPr>
          <p:spPr>
            <a:xfrm>
              <a:off x="180566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213401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246235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2790695"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311903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rc66"/>
            <p:cNvSpPr/>
            <p:nvPr/>
          </p:nvSpPr>
          <p:spPr>
            <a:xfrm>
              <a:off x="1792535" y="4264347"/>
              <a:ext cx="1379037" cy="181730"/>
            </a:xfrm>
            <a:prstGeom prst="rect">
              <a:avLst/>
            </a:prstGeom>
            <a:solidFill>
              <a:srgbClr val="D9D9D9">
                <a:alpha val="60000"/>
              </a:srgbClr>
            </a:solidFill>
          </p:spPr>
          <p:txBody>
            <a:bodyPr/>
            <a:lstStyle/>
            <a:p>
              <a:endParaRPr/>
            </a:p>
          </p:txBody>
        </p:sp>
        <p:sp>
          <p:nvSpPr>
            <p:cNvPr id="67" name="pl67"/>
            <p:cNvSpPr/>
            <p:nvPr/>
          </p:nvSpPr>
          <p:spPr>
            <a:xfrm>
              <a:off x="2642941"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68" name="tx68"/>
            <p:cNvSpPr/>
            <p:nvPr/>
          </p:nvSpPr>
          <p:spPr>
            <a:xfrm>
              <a:off x="2192434"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218373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70" name="pt70"/>
            <p:cNvSpPr/>
            <p:nvPr/>
          </p:nvSpPr>
          <p:spPr>
            <a:xfrm>
              <a:off x="2446410"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1" name="pt71"/>
            <p:cNvSpPr/>
            <p:nvPr/>
          </p:nvSpPr>
          <p:spPr>
            <a:xfrm>
              <a:off x="24464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2" name="pt72"/>
            <p:cNvSpPr/>
            <p:nvPr/>
          </p:nvSpPr>
          <p:spPr>
            <a:xfrm>
              <a:off x="2495661"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3" name="pt73"/>
            <p:cNvSpPr/>
            <p:nvPr/>
          </p:nvSpPr>
          <p:spPr>
            <a:xfrm>
              <a:off x="2495661"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4" name="pt74"/>
            <p:cNvSpPr/>
            <p:nvPr/>
          </p:nvSpPr>
          <p:spPr>
            <a:xfrm>
              <a:off x="2561330"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75" name="pt75"/>
            <p:cNvSpPr/>
            <p:nvPr/>
          </p:nvSpPr>
          <p:spPr>
            <a:xfrm>
              <a:off x="25777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6" name="pt76"/>
            <p:cNvSpPr/>
            <p:nvPr/>
          </p:nvSpPr>
          <p:spPr>
            <a:xfrm>
              <a:off x="2594164"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7" name="pt77"/>
            <p:cNvSpPr/>
            <p:nvPr/>
          </p:nvSpPr>
          <p:spPr>
            <a:xfrm>
              <a:off x="270908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78" name="pt78"/>
            <p:cNvSpPr/>
            <p:nvPr/>
          </p:nvSpPr>
          <p:spPr>
            <a:xfrm>
              <a:off x="2774752"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79" name="pt79"/>
            <p:cNvSpPr/>
            <p:nvPr/>
          </p:nvSpPr>
          <p:spPr>
            <a:xfrm>
              <a:off x="279116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0" name="pt80"/>
            <p:cNvSpPr/>
            <p:nvPr/>
          </p:nvSpPr>
          <p:spPr>
            <a:xfrm>
              <a:off x="279116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1" name="pt81"/>
            <p:cNvSpPr/>
            <p:nvPr/>
          </p:nvSpPr>
          <p:spPr>
            <a:xfrm>
              <a:off x="280758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2" name="pt82"/>
            <p:cNvSpPr/>
            <p:nvPr/>
          </p:nvSpPr>
          <p:spPr>
            <a:xfrm>
              <a:off x="280758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3" name="pt83"/>
            <p:cNvSpPr/>
            <p:nvPr/>
          </p:nvSpPr>
          <p:spPr>
            <a:xfrm>
              <a:off x="2824004"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4" name="pt84"/>
            <p:cNvSpPr/>
            <p:nvPr/>
          </p:nvSpPr>
          <p:spPr>
            <a:xfrm>
              <a:off x="2840421"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5" name="pt85"/>
            <p:cNvSpPr/>
            <p:nvPr/>
          </p:nvSpPr>
          <p:spPr>
            <a:xfrm>
              <a:off x="2856838"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6" name="pt86"/>
            <p:cNvSpPr/>
            <p:nvPr/>
          </p:nvSpPr>
          <p:spPr>
            <a:xfrm>
              <a:off x="2856838"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87" name="pt87"/>
            <p:cNvSpPr/>
            <p:nvPr/>
          </p:nvSpPr>
          <p:spPr>
            <a:xfrm>
              <a:off x="2906089"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8" name="pt88"/>
            <p:cNvSpPr/>
            <p:nvPr/>
          </p:nvSpPr>
          <p:spPr>
            <a:xfrm>
              <a:off x="2922506"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89" name="pt89"/>
            <p:cNvSpPr/>
            <p:nvPr/>
          </p:nvSpPr>
          <p:spPr>
            <a:xfrm>
              <a:off x="2922506"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0" name="pt90"/>
            <p:cNvSpPr/>
            <p:nvPr/>
          </p:nvSpPr>
          <p:spPr>
            <a:xfrm>
              <a:off x="2922506"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1" name="pt91"/>
            <p:cNvSpPr/>
            <p:nvPr/>
          </p:nvSpPr>
          <p:spPr>
            <a:xfrm>
              <a:off x="2955341"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92" name="pt92"/>
            <p:cNvSpPr/>
            <p:nvPr/>
          </p:nvSpPr>
          <p:spPr>
            <a:xfrm>
              <a:off x="3053843"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93" name="tx93"/>
            <p:cNvSpPr/>
            <p:nvPr/>
          </p:nvSpPr>
          <p:spPr>
            <a:xfrm>
              <a:off x="2314599"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577273" y="505173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577273" y="487000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626524" y="468823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626524" y="450654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692193" y="432675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708610" y="414308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725027" y="3961358"/>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839947" y="377613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560363" y="359789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576819" y="341616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603215" y="323637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602009" y="305270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641757" y="287291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609614" y="268920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634921" y="2509458"/>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655685" y="232772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668922" y="2144056"/>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700550" y="196228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734590" y="178253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725740" y="159886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738938" y="141713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758574" y="123540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848265"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792535" y="875080"/>
              <a:ext cx="1379037" cy="4597772"/>
            </a:xfrm>
            <a:prstGeom prst="rect">
              <a:avLst/>
            </a:prstGeom>
            <a:ln w="13550" cap="rnd">
              <a:solidFill>
                <a:srgbClr val="999999">
                  <a:alpha val="100000"/>
                </a:srgbClr>
              </a:solidFill>
              <a:prstDash val="solid"/>
              <a:round/>
            </a:ln>
          </p:spPr>
          <p:txBody>
            <a:bodyPr/>
            <a:lstStyle/>
            <a:p>
              <a:endParaRPr/>
            </a:p>
          </p:txBody>
        </p:sp>
        <p:sp>
          <p:nvSpPr>
            <p:cNvPr id="118" name="pl118"/>
            <p:cNvSpPr/>
            <p:nvPr/>
          </p:nvSpPr>
          <p:spPr>
            <a:xfrm>
              <a:off x="3254295"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358263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391097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4239322"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456766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rc123"/>
            <p:cNvSpPr/>
            <p:nvPr/>
          </p:nvSpPr>
          <p:spPr>
            <a:xfrm>
              <a:off x="3241161" y="4446077"/>
              <a:ext cx="1379037" cy="181730"/>
            </a:xfrm>
            <a:prstGeom prst="rect">
              <a:avLst/>
            </a:prstGeom>
            <a:solidFill>
              <a:srgbClr val="D9D9D9">
                <a:alpha val="60000"/>
              </a:srgbClr>
            </a:solidFill>
          </p:spPr>
          <p:txBody>
            <a:bodyPr/>
            <a:lstStyle/>
            <a:p>
              <a:endParaRPr/>
            </a:p>
          </p:txBody>
        </p:sp>
        <p:sp>
          <p:nvSpPr>
            <p:cNvPr id="124" name="pl124"/>
            <p:cNvSpPr/>
            <p:nvPr/>
          </p:nvSpPr>
          <p:spPr>
            <a:xfrm>
              <a:off x="4157236"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125" name="tx125"/>
            <p:cNvSpPr/>
            <p:nvPr/>
          </p:nvSpPr>
          <p:spPr>
            <a:xfrm>
              <a:off x="3706729"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61594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27" name="pt127"/>
            <p:cNvSpPr/>
            <p:nvPr/>
          </p:nvSpPr>
          <p:spPr>
            <a:xfrm>
              <a:off x="387861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8" name="pt128"/>
            <p:cNvSpPr/>
            <p:nvPr/>
          </p:nvSpPr>
          <p:spPr>
            <a:xfrm>
              <a:off x="3944288"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29" name="pt129"/>
            <p:cNvSpPr/>
            <p:nvPr/>
          </p:nvSpPr>
          <p:spPr>
            <a:xfrm>
              <a:off x="3993539"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0" name="pt130"/>
            <p:cNvSpPr/>
            <p:nvPr/>
          </p:nvSpPr>
          <p:spPr>
            <a:xfrm>
              <a:off x="4009956"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1" name="pt131"/>
            <p:cNvSpPr/>
            <p:nvPr/>
          </p:nvSpPr>
          <p:spPr>
            <a:xfrm>
              <a:off x="400995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2" name="pt132"/>
            <p:cNvSpPr/>
            <p:nvPr/>
          </p:nvSpPr>
          <p:spPr>
            <a:xfrm>
              <a:off x="4009956"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33" name="pt133"/>
            <p:cNvSpPr/>
            <p:nvPr/>
          </p:nvSpPr>
          <p:spPr>
            <a:xfrm>
              <a:off x="410845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4" name="pt134"/>
            <p:cNvSpPr/>
            <p:nvPr/>
          </p:nvSpPr>
          <p:spPr>
            <a:xfrm>
              <a:off x="4124876"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35" name="pt135"/>
            <p:cNvSpPr/>
            <p:nvPr/>
          </p:nvSpPr>
          <p:spPr>
            <a:xfrm>
              <a:off x="419054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6" name="pt136"/>
            <p:cNvSpPr/>
            <p:nvPr/>
          </p:nvSpPr>
          <p:spPr>
            <a:xfrm>
              <a:off x="4206962"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7" name="pt137"/>
            <p:cNvSpPr/>
            <p:nvPr/>
          </p:nvSpPr>
          <p:spPr>
            <a:xfrm>
              <a:off x="422337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8" name="pt138"/>
            <p:cNvSpPr/>
            <p:nvPr/>
          </p:nvSpPr>
          <p:spPr>
            <a:xfrm>
              <a:off x="4239796"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39" name="pt139"/>
            <p:cNvSpPr/>
            <p:nvPr/>
          </p:nvSpPr>
          <p:spPr>
            <a:xfrm>
              <a:off x="4239796"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0" name="pt140"/>
            <p:cNvSpPr/>
            <p:nvPr/>
          </p:nvSpPr>
          <p:spPr>
            <a:xfrm>
              <a:off x="4256213"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1" name="pt141"/>
            <p:cNvSpPr/>
            <p:nvPr/>
          </p:nvSpPr>
          <p:spPr>
            <a:xfrm>
              <a:off x="4256213"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2" name="pt142"/>
            <p:cNvSpPr/>
            <p:nvPr/>
          </p:nvSpPr>
          <p:spPr>
            <a:xfrm>
              <a:off x="4305464"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3" name="pt143"/>
            <p:cNvSpPr/>
            <p:nvPr/>
          </p:nvSpPr>
          <p:spPr>
            <a:xfrm>
              <a:off x="4305464"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44" name="pt144"/>
            <p:cNvSpPr/>
            <p:nvPr/>
          </p:nvSpPr>
          <p:spPr>
            <a:xfrm>
              <a:off x="435471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5" name="pt145"/>
            <p:cNvSpPr/>
            <p:nvPr/>
          </p:nvSpPr>
          <p:spPr>
            <a:xfrm>
              <a:off x="4371133"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6" name="pt146"/>
            <p:cNvSpPr/>
            <p:nvPr/>
          </p:nvSpPr>
          <p:spPr>
            <a:xfrm>
              <a:off x="4371133"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7" name="pt147"/>
            <p:cNvSpPr/>
            <p:nvPr/>
          </p:nvSpPr>
          <p:spPr>
            <a:xfrm>
              <a:off x="4420384"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8" name="pt148"/>
            <p:cNvSpPr/>
            <p:nvPr/>
          </p:nvSpPr>
          <p:spPr>
            <a:xfrm>
              <a:off x="4420384"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149" name="pt149"/>
            <p:cNvSpPr/>
            <p:nvPr/>
          </p:nvSpPr>
          <p:spPr>
            <a:xfrm>
              <a:off x="446963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150" name="tx150"/>
            <p:cNvSpPr/>
            <p:nvPr/>
          </p:nvSpPr>
          <p:spPr>
            <a:xfrm>
              <a:off x="3746808"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4009482" y="505173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4075151" y="487000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4124402" y="4688278"/>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4140819" y="450848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4140819" y="432477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4140819" y="414308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4239322" y="396135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4255739" y="378156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976155" y="359440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992611" y="341616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4035424" y="323637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4073967" y="3052707"/>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4025407" y="287097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4041824" y="268920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4050713" y="2509458"/>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4104312" y="2327727"/>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4117548" y="2144056"/>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4149177" y="196228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4183217" y="178253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4187564" y="159886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4223618" y="141713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4223618" y="123540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4264058"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3241161" y="875080"/>
              <a:ext cx="1379037" cy="4597772"/>
            </a:xfrm>
            <a:prstGeom prst="rect">
              <a:avLst/>
            </a:prstGeom>
            <a:ln w="13550" cap="rnd">
              <a:solidFill>
                <a:srgbClr val="999999">
                  <a:alpha val="100000"/>
                </a:srgbClr>
              </a:solidFill>
              <a:prstDash val="solid"/>
              <a:round/>
            </a:ln>
          </p:spPr>
          <p:txBody>
            <a:bodyPr/>
            <a:lstStyle/>
            <a:p>
              <a:endParaRPr/>
            </a:p>
          </p:txBody>
        </p:sp>
        <p:sp>
          <p:nvSpPr>
            <p:cNvPr id="175" name="pl175"/>
            <p:cNvSpPr/>
            <p:nvPr/>
          </p:nvSpPr>
          <p:spPr>
            <a:xfrm>
              <a:off x="470292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503126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5359606"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5687948"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6016290"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0" name="rc180"/>
            <p:cNvSpPr/>
            <p:nvPr/>
          </p:nvSpPr>
          <p:spPr>
            <a:xfrm>
              <a:off x="4689788" y="4991267"/>
              <a:ext cx="1379037" cy="181730"/>
            </a:xfrm>
            <a:prstGeom prst="rect">
              <a:avLst/>
            </a:prstGeom>
            <a:solidFill>
              <a:srgbClr val="D9D9D9">
                <a:alpha val="60000"/>
              </a:srgbClr>
            </a:solidFill>
          </p:spPr>
          <p:txBody>
            <a:bodyPr/>
            <a:lstStyle/>
            <a:p>
              <a:endParaRPr/>
            </a:p>
          </p:txBody>
        </p:sp>
        <p:sp>
          <p:nvSpPr>
            <p:cNvPr id="181" name="pl181"/>
            <p:cNvSpPr/>
            <p:nvPr/>
          </p:nvSpPr>
          <p:spPr>
            <a:xfrm>
              <a:off x="5425274"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182" name="tx182"/>
            <p:cNvSpPr/>
            <p:nvPr/>
          </p:nvSpPr>
          <p:spPr>
            <a:xfrm>
              <a:off x="4974767"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64%</a:t>
              </a:r>
            </a:p>
          </p:txBody>
        </p:sp>
        <p:sp>
          <p:nvSpPr>
            <p:cNvPr id="183" name="pt183"/>
            <p:cNvSpPr/>
            <p:nvPr/>
          </p:nvSpPr>
          <p:spPr>
            <a:xfrm>
              <a:off x="50481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4" name="pt184"/>
            <p:cNvSpPr/>
            <p:nvPr/>
          </p:nvSpPr>
          <p:spPr>
            <a:xfrm>
              <a:off x="5130240"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5" name="pt185"/>
            <p:cNvSpPr/>
            <p:nvPr/>
          </p:nvSpPr>
          <p:spPr>
            <a:xfrm>
              <a:off x="5228743"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6" name="pt186"/>
            <p:cNvSpPr/>
            <p:nvPr/>
          </p:nvSpPr>
          <p:spPr>
            <a:xfrm>
              <a:off x="5245160"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7" name="pt187"/>
            <p:cNvSpPr/>
            <p:nvPr/>
          </p:nvSpPr>
          <p:spPr>
            <a:xfrm>
              <a:off x="5245160"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8" name="pt188"/>
            <p:cNvSpPr/>
            <p:nvPr/>
          </p:nvSpPr>
          <p:spPr>
            <a:xfrm>
              <a:off x="5277994"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189" name="pt189"/>
            <p:cNvSpPr/>
            <p:nvPr/>
          </p:nvSpPr>
          <p:spPr>
            <a:xfrm>
              <a:off x="534366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0" name="pt190"/>
            <p:cNvSpPr/>
            <p:nvPr/>
          </p:nvSpPr>
          <p:spPr>
            <a:xfrm>
              <a:off x="534366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1" name="pt191"/>
            <p:cNvSpPr/>
            <p:nvPr/>
          </p:nvSpPr>
          <p:spPr>
            <a:xfrm>
              <a:off x="5442165"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2" name="pt192"/>
            <p:cNvSpPr/>
            <p:nvPr/>
          </p:nvSpPr>
          <p:spPr>
            <a:xfrm>
              <a:off x="5442165"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3" name="pt193"/>
            <p:cNvSpPr/>
            <p:nvPr/>
          </p:nvSpPr>
          <p:spPr>
            <a:xfrm>
              <a:off x="5458583"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194" name="pt194"/>
            <p:cNvSpPr/>
            <p:nvPr/>
          </p:nvSpPr>
          <p:spPr>
            <a:xfrm>
              <a:off x="555708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5" name="pt195"/>
            <p:cNvSpPr/>
            <p:nvPr/>
          </p:nvSpPr>
          <p:spPr>
            <a:xfrm>
              <a:off x="5606337"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196" name="pt196"/>
            <p:cNvSpPr/>
            <p:nvPr/>
          </p:nvSpPr>
          <p:spPr>
            <a:xfrm>
              <a:off x="5655588"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7" name="pt197"/>
            <p:cNvSpPr/>
            <p:nvPr/>
          </p:nvSpPr>
          <p:spPr>
            <a:xfrm>
              <a:off x="5672005"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8" name="pt198"/>
            <p:cNvSpPr/>
            <p:nvPr/>
          </p:nvSpPr>
          <p:spPr>
            <a:xfrm>
              <a:off x="5672005"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199" name="pt199"/>
            <p:cNvSpPr/>
            <p:nvPr/>
          </p:nvSpPr>
          <p:spPr>
            <a:xfrm>
              <a:off x="5721256"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0" name="pt200"/>
            <p:cNvSpPr/>
            <p:nvPr/>
          </p:nvSpPr>
          <p:spPr>
            <a:xfrm>
              <a:off x="575409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1" name="pt201"/>
            <p:cNvSpPr/>
            <p:nvPr/>
          </p:nvSpPr>
          <p:spPr>
            <a:xfrm>
              <a:off x="5770508"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02" name="pt202"/>
            <p:cNvSpPr/>
            <p:nvPr/>
          </p:nvSpPr>
          <p:spPr>
            <a:xfrm>
              <a:off x="5803342"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03" name="pt203"/>
            <p:cNvSpPr/>
            <p:nvPr/>
          </p:nvSpPr>
          <p:spPr>
            <a:xfrm>
              <a:off x="5836176"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04" name="pt204"/>
            <p:cNvSpPr/>
            <p:nvPr/>
          </p:nvSpPr>
          <p:spPr>
            <a:xfrm>
              <a:off x="5852593"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05" name="pt205"/>
            <p:cNvSpPr/>
            <p:nvPr/>
          </p:nvSpPr>
          <p:spPr>
            <a:xfrm>
              <a:off x="5852593"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06" name="pt206"/>
            <p:cNvSpPr/>
            <p:nvPr/>
          </p:nvSpPr>
          <p:spPr>
            <a:xfrm>
              <a:off x="588542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207" name="tx207"/>
            <p:cNvSpPr/>
            <p:nvPr/>
          </p:nvSpPr>
          <p:spPr>
            <a:xfrm>
              <a:off x="5179018"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208" name="tx208"/>
            <p:cNvSpPr/>
            <p:nvPr/>
          </p:nvSpPr>
          <p:spPr>
            <a:xfrm>
              <a:off x="5261103" y="5053679"/>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209" name="tx209"/>
            <p:cNvSpPr/>
            <p:nvPr/>
          </p:nvSpPr>
          <p:spPr>
            <a:xfrm>
              <a:off x="5359606" y="4869969"/>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210" name="tx210"/>
            <p:cNvSpPr/>
            <p:nvPr/>
          </p:nvSpPr>
          <p:spPr>
            <a:xfrm>
              <a:off x="5376023" y="4688278"/>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211" name="tx211"/>
            <p:cNvSpPr/>
            <p:nvPr/>
          </p:nvSpPr>
          <p:spPr>
            <a:xfrm>
              <a:off x="5376023" y="450654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12" name="tx212"/>
            <p:cNvSpPr/>
            <p:nvPr/>
          </p:nvSpPr>
          <p:spPr>
            <a:xfrm>
              <a:off x="5408857" y="432481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13" name="tx213"/>
            <p:cNvSpPr/>
            <p:nvPr/>
          </p:nvSpPr>
          <p:spPr>
            <a:xfrm>
              <a:off x="5474526" y="4139594"/>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214" name="tx214"/>
            <p:cNvSpPr/>
            <p:nvPr/>
          </p:nvSpPr>
          <p:spPr>
            <a:xfrm>
              <a:off x="5474526" y="3961358"/>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215" name="tx215"/>
            <p:cNvSpPr/>
            <p:nvPr/>
          </p:nvSpPr>
          <p:spPr>
            <a:xfrm>
              <a:off x="5573028" y="3779628"/>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216" name="tx216"/>
            <p:cNvSpPr/>
            <p:nvPr/>
          </p:nvSpPr>
          <p:spPr>
            <a:xfrm>
              <a:off x="5573028" y="3599838"/>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17" name="tx217"/>
            <p:cNvSpPr/>
            <p:nvPr/>
          </p:nvSpPr>
          <p:spPr>
            <a:xfrm>
              <a:off x="5589445" y="3416167"/>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218" name="tx218"/>
            <p:cNvSpPr/>
            <p:nvPr/>
          </p:nvSpPr>
          <p:spPr>
            <a:xfrm>
              <a:off x="5687948" y="3234437"/>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219" name="tx219"/>
            <p:cNvSpPr/>
            <p:nvPr/>
          </p:nvSpPr>
          <p:spPr>
            <a:xfrm>
              <a:off x="5737199" y="305270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20" name="tx220"/>
            <p:cNvSpPr/>
            <p:nvPr/>
          </p:nvSpPr>
          <p:spPr>
            <a:xfrm>
              <a:off x="5450049" y="287093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221" name="tx221"/>
            <p:cNvSpPr/>
            <p:nvPr/>
          </p:nvSpPr>
          <p:spPr>
            <a:xfrm>
              <a:off x="5484050" y="2691188"/>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222" name="tx222"/>
            <p:cNvSpPr/>
            <p:nvPr/>
          </p:nvSpPr>
          <p:spPr>
            <a:xfrm>
              <a:off x="5470852" y="250945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23" name="tx223"/>
            <p:cNvSpPr/>
            <p:nvPr/>
          </p:nvSpPr>
          <p:spPr>
            <a:xfrm>
              <a:off x="5506867" y="232574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224" name="tx224"/>
            <p:cNvSpPr/>
            <p:nvPr/>
          </p:nvSpPr>
          <p:spPr>
            <a:xfrm>
              <a:off x="5566175" y="2144056"/>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225" name="tx225"/>
            <p:cNvSpPr/>
            <p:nvPr/>
          </p:nvSpPr>
          <p:spPr>
            <a:xfrm>
              <a:off x="5582592" y="1964267"/>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26" name="tx226"/>
            <p:cNvSpPr/>
            <p:nvPr/>
          </p:nvSpPr>
          <p:spPr>
            <a:xfrm>
              <a:off x="5619773" y="1780596"/>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27" name="tx227"/>
            <p:cNvSpPr/>
            <p:nvPr/>
          </p:nvSpPr>
          <p:spPr>
            <a:xfrm>
              <a:off x="5639410" y="159886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28" name="tx228"/>
            <p:cNvSpPr/>
            <p:nvPr/>
          </p:nvSpPr>
          <p:spPr>
            <a:xfrm>
              <a:off x="5647016" y="141713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29" name="tx229"/>
            <p:cNvSpPr/>
            <p:nvPr/>
          </p:nvSpPr>
          <p:spPr>
            <a:xfrm>
              <a:off x="5647093" y="1237347"/>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230" name="tx230"/>
            <p:cNvSpPr/>
            <p:nvPr/>
          </p:nvSpPr>
          <p:spPr>
            <a:xfrm>
              <a:off x="5688661" y="10536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231" name="rc231"/>
            <p:cNvSpPr/>
            <p:nvPr/>
          </p:nvSpPr>
          <p:spPr>
            <a:xfrm>
              <a:off x="4689788" y="875080"/>
              <a:ext cx="1379037" cy="4597772"/>
            </a:xfrm>
            <a:prstGeom prst="rect">
              <a:avLst/>
            </a:prstGeom>
            <a:ln w="13550" cap="rnd">
              <a:solidFill>
                <a:srgbClr val="999999">
                  <a:alpha val="100000"/>
                </a:srgbClr>
              </a:solidFill>
              <a:prstDash val="solid"/>
              <a:round/>
            </a:ln>
          </p:spPr>
          <p:txBody>
            <a:bodyPr/>
            <a:lstStyle/>
            <a:p>
              <a:endParaRPr/>
            </a:p>
          </p:txBody>
        </p:sp>
        <p:sp>
          <p:nvSpPr>
            <p:cNvPr id="232" name="pl232"/>
            <p:cNvSpPr/>
            <p:nvPr/>
          </p:nvSpPr>
          <p:spPr>
            <a:xfrm>
              <a:off x="6151548"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6479890"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6808232"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713657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6" name="pl236"/>
            <p:cNvSpPr/>
            <p:nvPr/>
          </p:nvSpPr>
          <p:spPr>
            <a:xfrm>
              <a:off x="746491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7" name="rc237"/>
            <p:cNvSpPr/>
            <p:nvPr/>
          </p:nvSpPr>
          <p:spPr>
            <a:xfrm>
              <a:off x="6138414" y="5069453"/>
              <a:ext cx="1379037" cy="194408"/>
            </a:xfrm>
            <a:prstGeom prst="rect">
              <a:avLst/>
            </a:prstGeom>
            <a:solidFill>
              <a:srgbClr val="D9D9D9">
                <a:alpha val="60000"/>
              </a:srgbClr>
            </a:solidFill>
          </p:spPr>
          <p:txBody>
            <a:bodyPr/>
            <a:lstStyle/>
            <a:p>
              <a:endParaRPr/>
            </a:p>
          </p:txBody>
        </p:sp>
        <p:sp>
          <p:nvSpPr>
            <p:cNvPr id="238" name="pl238"/>
            <p:cNvSpPr/>
            <p:nvPr/>
          </p:nvSpPr>
          <p:spPr>
            <a:xfrm>
              <a:off x="6644061"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239" name="tx239"/>
            <p:cNvSpPr/>
            <p:nvPr/>
          </p:nvSpPr>
          <p:spPr>
            <a:xfrm>
              <a:off x="6193554"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50%</a:t>
              </a:r>
            </a:p>
          </p:txBody>
        </p:sp>
        <p:sp>
          <p:nvSpPr>
            <p:cNvPr id="240" name="pt240"/>
            <p:cNvSpPr/>
            <p:nvPr/>
          </p:nvSpPr>
          <p:spPr>
            <a:xfrm>
              <a:off x="6152022" y="51178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41" name="pt241"/>
            <p:cNvSpPr/>
            <p:nvPr/>
          </p:nvSpPr>
          <p:spPr>
            <a:xfrm>
              <a:off x="6349027" y="49234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42" name="pt242"/>
            <p:cNvSpPr/>
            <p:nvPr/>
          </p:nvSpPr>
          <p:spPr>
            <a:xfrm>
              <a:off x="6365444" y="47290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43" name="pt243"/>
            <p:cNvSpPr/>
            <p:nvPr/>
          </p:nvSpPr>
          <p:spPr>
            <a:xfrm>
              <a:off x="6546033" y="453465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44" name="pt244"/>
            <p:cNvSpPr/>
            <p:nvPr/>
          </p:nvSpPr>
          <p:spPr>
            <a:xfrm>
              <a:off x="6578867" y="43402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45" name="pt245"/>
            <p:cNvSpPr/>
            <p:nvPr/>
          </p:nvSpPr>
          <p:spPr>
            <a:xfrm>
              <a:off x="6611701" y="41458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46" name="pt246"/>
            <p:cNvSpPr/>
            <p:nvPr/>
          </p:nvSpPr>
          <p:spPr>
            <a:xfrm>
              <a:off x="6628118" y="395142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47" name="pt247"/>
            <p:cNvSpPr/>
            <p:nvPr/>
          </p:nvSpPr>
          <p:spPr>
            <a:xfrm>
              <a:off x="6628118" y="37570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48" name="pt248"/>
            <p:cNvSpPr/>
            <p:nvPr/>
          </p:nvSpPr>
          <p:spPr>
            <a:xfrm>
              <a:off x="6644535" y="35626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49" name="pt249"/>
            <p:cNvSpPr/>
            <p:nvPr/>
          </p:nvSpPr>
          <p:spPr>
            <a:xfrm>
              <a:off x="6726621" y="33682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50" name="pt250"/>
            <p:cNvSpPr/>
            <p:nvPr/>
          </p:nvSpPr>
          <p:spPr>
            <a:xfrm>
              <a:off x="6743038" y="317379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51" name="pt251"/>
            <p:cNvSpPr/>
            <p:nvPr/>
          </p:nvSpPr>
          <p:spPr>
            <a:xfrm>
              <a:off x="6759455" y="297938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52" name="pt252"/>
            <p:cNvSpPr/>
            <p:nvPr/>
          </p:nvSpPr>
          <p:spPr>
            <a:xfrm>
              <a:off x="6808706" y="27849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53" name="pt253"/>
            <p:cNvSpPr/>
            <p:nvPr/>
          </p:nvSpPr>
          <p:spPr>
            <a:xfrm>
              <a:off x="6841541" y="25905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54" name="pt254"/>
            <p:cNvSpPr/>
            <p:nvPr/>
          </p:nvSpPr>
          <p:spPr>
            <a:xfrm>
              <a:off x="6857958" y="23961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55" name="pt255"/>
            <p:cNvSpPr/>
            <p:nvPr/>
          </p:nvSpPr>
          <p:spPr>
            <a:xfrm>
              <a:off x="6972877" y="22017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56" name="pt256"/>
            <p:cNvSpPr/>
            <p:nvPr/>
          </p:nvSpPr>
          <p:spPr>
            <a:xfrm>
              <a:off x="7054963" y="20073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57" name="pt257"/>
            <p:cNvSpPr/>
            <p:nvPr/>
          </p:nvSpPr>
          <p:spPr>
            <a:xfrm>
              <a:off x="7054963" y="181292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258" name="pt258"/>
            <p:cNvSpPr/>
            <p:nvPr/>
          </p:nvSpPr>
          <p:spPr>
            <a:xfrm>
              <a:off x="7087797" y="161851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59" name="pt259"/>
            <p:cNvSpPr/>
            <p:nvPr/>
          </p:nvSpPr>
          <p:spPr>
            <a:xfrm>
              <a:off x="7186300" y="14241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60" name="pt260"/>
            <p:cNvSpPr/>
            <p:nvPr/>
          </p:nvSpPr>
          <p:spPr>
            <a:xfrm>
              <a:off x="7202717" y="12297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261" name="pt261"/>
            <p:cNvSpPr/>
            <p:nvPr/>
          </p:nvSpPr>
          <p:spPr>
            <a:xfrm>
              <a:off x="7284803"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262" name="tx262"/>
            <p:cNvSpPr/>
            <p:nvPr/>
          </p:nvSpPr>
          <p:spPr>
            <a:xfrm>
              <a:off x="6282885" y="5138205"/>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263" name="tx263"/>
            <p:cNvSpPr/>
            <p:nvPr/>
          </p:nvSpPr>
          <p:spPr>
            <a:xfrm>
              <a:off x="6479890" y="494185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264" name="tx264"/>
            <p:cNvSpPr/>
            <p:nvPr/>
          </p:nvSpPr>
          <p:spPr>
            <a:xfrm>
              <a:off x="6496307" y="474744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265" name="tx265"/>
            <p:cNvSpPr/>
            <p:nvPr/>
          </p:nvSpPr>
          <p:spPr>
            <a:xfrm>
              <a:off x="6676895" y="4553037"/>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266" name="tx266"/>
            <p:cNvSpPr/>
            <p:nvPr/>
          </p:nvSpPr>
          <p:spPr>
            <a:xfrm>
              <a:off x="6709729" y="4358628"/>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267" name="tx267"/>
            <p:cNvSpPr/>
            <p:nvPr/>
          </p:nvSpPr>
          <p:spPr>
            <a:xfrm>
              <a:off x="6742564" y="4164180"/>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268" name="tx268"/>
            <p:cNvSpPr/>
            <p:nvPr/>
          </p:nvSpPr>
          <p:spPr>
            <a:xfrm>
              <a:off x="6758981" y="3969810"/>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269" name="tx269"/>
            <p:cNvSpPr/>
            <p:nvPr/>
          </p:nvSpPr>
          <p:spPr>
            <a:xfrm>
              <a:off x="6758981" y="3777342"/>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270" name="tx270"/>
            <p:cNvSpPr/>
            <p:nvPr/>
          </p:nvSpPr>
          <p:spPr>
            <a:xfrm>
              <a:off x="6775398" y="3577499"/>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271" name="tx271"/>
            <p:cNvSpPr/>
            <p:nvPr/>
          </p:nvSpPr>
          <p:spPr>
            <a:xfrm>
              <a:off x="6857483" y="3386545"/>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272" name="tx272"/>
            <p:cNvSpPr/>
            <p:nvPr/>
          </p:nvSpPr>
          <p:spPr>
            <a:xfrm>
              <a:off x="6873901" y="3194115"/>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273" name="tx273"/>
            <p:cNvSpPr/>
            <p:nvPr/>
          </p:nvSpPr>
          <p:spPr>
            <a:xfrm>
              <a:off x="6890318" y="2999706"/>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274" name="tx274"/>
            <p:cNvSpPr/>
            <p:nvPr/>
          </p:nvSpPr>
          <p:spPr>
            <a:xfrm>
              <a:off x="6939569" y="2803318"/>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275" name="tx275"/>
            <p:cNvSpPr/>
            <p:nvPr/>
          </p:nvSpPr>
          <p:spPr>
            <a:xfrm>
              <a:off x="6972403" y="2610888"/>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276" name="tx276"/>
            <p:cNvSpPr/>
            <p:nvPr/>
          </p:nvSpPr>
          <p:spPr>
            <a:xfrm>
              <a:off x="6988820" y="2414539"/>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277" name="tx277"/>
            <p:cNvSpPr/>
            <p:nvPr/>
          </p:nvSpPr>
          <p:spPr>
            <a:xfrm>
              <a:off x="7103740" y="2220130"/>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278" name="tx278"/>
            <p:cNvSpPr/>
            <p:nvPr/>
          </p:nvSpPr>
          <p:spPr>
            <a:xfrm>
              <a:off x="7185826" y="2025721"/>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279" name="tx279"/>
            <p:cNvSpPr/>
            <p:nvPr/>
          </p:nvSpPr>
          <p:spPr>
            <a:xfrm>
              <a:off x="7185826" y="1831312"/>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280" name="tx280"/>
            <p:cNvSpPr/>
            <p:nvPr/>
          </p:nvSpPr>
          <p:spPr>
            <a:xfrm>
              <a:off x="6886645" y="1638844"/>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281" name="tx281"/>
            <p:cNvSpPr/>
            <p:nvPr/>
          </p:nvSpPr>
          <p:spPr>
            <a:xfrm>
              <a:off x="6989534" y="144249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CPV</a:t>
              </a:r>
            </a:p>
          </p:txBody>
        </p:sp>
        <p:sp>
          <p:nvSpPr>
            <p:cNvPr id="282" name="tx282"/>
            <p:cNvSpPr/>
            <p:nvPr/>
          </p:nvSpPr>
          <p:spPr>
            <a:xfrm>
              <a:off x="7014801" y="1248085"/>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283" name="tx283"/>
            <p:cNvSpPr/>
            <p:nvPr/>
          </p:nvSpPr>
          <p:spPr>
            <a:xfrm>
              <a:off x="7079225"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284" name="rc284"/>
            <p:cNvSpPr/>
            <p:nvPr/>
          </p:nvSpPr>
          <p:spPr>
            <a:xfrm>
              <a:off x="6138414" y="875080"/>
              <a:ext cx="1379037" cy="4597772"/>
            </a:xfrm>
            <a:prstGeom prst="rect">
              <a:avLst/>
            </a:prstGeom>
            <a:ln w="13550" cap="rnd">
              <a:solidFill>
                <a:srgbClr val="999999">
                  <a:alpha val="100000"/>
                </a:srgbClr>
              </a:solidFill>
              <a:prstDash val="solid"/>
              <a:round/>
            </a:ln>
          </p:spPr>
          <p:txBody>
            <a:bodyPr/>
            <a:lstStyle/>
            <a:p>
              <a:endParaRPr/>
            </a:p>
          </p:txBody>
        </p:sp>
        <p:sp>
          <p:nvSpPr>
            <p:cNvPr id="285" name="pl285"/>
            <p:cNvSpPr/>
            <p:nvPr/>
          </p:nvSpPr>
          <p:spPr>
            <a:xfrm>
              <a:off x="7600174"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86" name="pl286"/>
            <p:cNvSpPr/>
            <p:nvPr/>
          </p:nvSpPr>
          <p:spPr>
            <a:xfrm>
              <a:off x="7928516"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87" name="pl287"/>
            <p:cNvSpPr/>
            <p:nvPr/>
          </p:nvSpPr>
          <p:spPr>
            <a:xfrm>
              <a:off x="825685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88" name="pl288"/>
            <p:cNvSpPr/>
            <p:nvPr/>
          </p:nvSpPr>
          <p:spPr>
            <a:xfrm>
              <a:off x="858520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89" name="pl289"/>
            <p:cNvSpPr/>
            <p:nvPr/>
          </p:nvSpPr>
          <p:spPr>
            <a:xfrm>
              <a:off x="891354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290" name="rc290"/>
            <p:cNvSpPr/>
            <p:nvPr/>
          </p:nvSpPr>
          <p:spPr>
            <a:xfrm>
              <a:off x="7587040" y="4053922"/>
              <a:ext cx="1379037" cy="219989"/>
            </a:xfrm>
            <a:prstGeom prst="rect">
              <a:avLst/>
            </a:prstGeom>
            <a:solidFill>
              <a:srgbClr val="D9D9D9">
                <a:alpha val="60000"/>
              </a:srgbClr>
            </a:solidFill>
          </p:spPr>
          <p:txBody>
            <a:bodyPr/>
            <a:lstStyle/>
            <a:p>
              <a:endParaRPr/>
            </a:p>
          </p:txBody>
        </p:sp>
        <p:sp>
          <p:nvSpPr>
            <p:cNvPr id="291" name="pl291"/>
            <p:cNvSpPr/>
            <p:nvPr/>
          </p:nvSpPr>
          <p:spPr>
            <a:xfrm>
              <a:off x="8371778"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292" name="tx292"/>
            <p:cNvSpPr/>
            <p:nvPr/>
          </p:nvSpPr>
          <p:spPr>
            <a:xfrm>
              <a:off x="7921271"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67%</a:t>
              </a:r>
            </a:p>
          </p:txBody>
        </p:sp>
        <p:sp>
          <p:nvSpPr>
            <p:cNvPr id="293" name="pt293"/>
            <p:cNvSpPr/>
            <p:nvPr/>
          </p:nvSpPr>
          <p:spPr>
            <a:xfrm>
              <a:off x="796182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4" name="pt294"/>
            <p:cNvSpPr/>
            <p:nvPr/>
          </p:nvSpPr>
          <p:spPr>
            <a:xfrm>
              <a:off x="8027493"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5" name="pt295"/>
            <p:cNvSpPr/>
            <p:nvPr/>
          </p:nvSpPr>
          <p:spPr>
            <a:xfrm>
              <a:off x="8191664"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296" name="pt296"/>
            <p:cNvSpPr/>
            <p:nvPr/>
          </p:nvSpPr>
          <p:spPr>
            <a:xfrm>
              <a:off x="8240916"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7" name="pt297"/>
            <p:cNvSpPr/>
            <p:nvPr/>
          </p:nvSpPr>
          <p:spPr>
            <a:xfrm>
              <a:off x="8257333"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8" name="pt298"/>
            <p:cNvSpPr/>
            <p:nvPr/>
          </p:nvSpPr>
          <p:spPr>
            <a:xfrm>
              <a:off x="8273750"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299" name="pt299"/>
            <p:cNvSpPr/>
            <p:nvPr/>
          </p:nvSpPr>
          <p:spPr>
            <a:xfrm>
              <a:off x="8536424"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0" name="pt300"/>
            <p:cNvSpPr/>
            <p:nvPr/>
          </p:nvSpPr>
          <p:spPr>
            <a:xfrm>
              <a:off x="8552841"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1" name="pt301"/>
            <p:cNvSpPr/>
            <p:nvPr/>
          </p:nvSpPr>
          <p:spPr>
            <a:xfrm>
              <a:off x="856925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2" name="pt302"/>
            <p:cNvSpPr/>
            <p:nvPr/>
          </p:nvSpPr>
          <p:spPr>
            <a:xfrm>
              <a:off x="856925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3" name="pt303"/>
            <p:cNvSpPr/>
            <p:nvPr/>
          </p:nvSpPr>
          <p:spPr>
            <a:xfrm>
              <a:off x="8618509"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4" name="pt304"/>
            <p:cNvSpPr/>
            <p:nvPr/>
          </p:nvSpPr>
          <p:spPr>
            <a:xfrm>
              <a:off x="8618509"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5" name="pt305"/>
            <p:cNvSpPr/>
            <p:nvPr/>
          </p:nvSpPr>
          <p:spPr>
            <a:xfrm>
              <a:off x="8634926"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6" name="pt306"/>
            <p:cNvSpPr/>
            <p:nvPr/>
          </p:nvSpPr>
          <p:spPr>
            <a:xfrm>
              <a:off x="8651343"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7" name="pt307"/>
            <p:cNvSpPr/>
            <p:nvPr/>
          </p:nvSpPr>
          <p:spPr>
            <a:xfrm>
              <a:off x="8684178"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08" name="pt308"/>
            <p:cNvSpPr/>
            <p:nvPr/>
          </p:nvSpPr>
          <p:spPr>
            <a:xfrm>
              <a:off x="870059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09" name="pt309"/>
            <p:cNvSpPr/>
            <p:nvPr/>
          </p:nvSpPr>
          <p:spPr>
            <a:xfrm>
              <a:off x="8717012"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0" name="pt310"/>
            <p:cNvSpPr/>
            <p:nvPr/>
          </p:nvSpPr>
          <p:spPr>
            <a:xfrm>
              <a:off x="8717012"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1" name="pt311"/>
            <p:cNvSpPr/>
            <p:nvPr/>
          </p:nvSpPr>
          <p:spPr>
            <a:xfrm>
              <a:off x="8749846"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12" name="pt312"/>
            <p:cNvSpPr/>
            <p:nvPr/>
          </p:nvSpPr>
          <p:spPr>
            <a:xfrm>
              <a:off x="881551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313" name="tx313"/>
            <p:cNvSpPr/>
            <p:nvPr/>
          </p:nvSpPr>
          <p:spPr>
            <a:xfrm>
              <a:off x="8092687"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314" name="tx314"/>
            <p:cNvSpPr/>
            <p:nvPr/>
          </p:nvSpPr>
          <p:spPr>
            <a:xfrm>
              <a:off x="8158356" y="5013479"/>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315" name="tx315"/>
            <p:cNvSpPr/>
            <p:nvPr/>
          </p:nvSpPr>
          <p:spPr>
            <a:xfrm>
              <a:off x="8322527" y="4793490"/>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316" name="tx316"/>
            <p:cNvSpPr/>
            <p:nvPr/>
          </p:nvSpPr>
          <p:spPr>
            <a:xfrm>
              <a:off x="8371778" y="457350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17" name="tx317"/>
            <p:cNvSpPr/>
            <p:nvPr/>
          </p:nvSpPr>
          <p:spPr>
            <a:xfrm>
              <a:off x="8388195" y="4353473"/>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318" name="tx318"/>
            <p:cNvSpPr/>
            <p:nvPr/>
          </p:nvSpPr>
          <p:spPr>
            <a:xfrm>
              <a:off x="8404613" y="4135464"/>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19" name="tx319"/>
            <p:cNvSpPr/>
            <p:nvPr/>
          </p:nvSpPr>
          <p:spPr>
            <a:xfrm>
              <a:off x="8348469" y="3915475"/>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20" name="tx320"/>
            <p:cNvSpPr/>
            <p:nvPr/>
          </p:nvSpPr>
          <p:spPr>
            <a:xfrm>
              <a:off x="8387011" y="3695486"/>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321" name="tx321"/>
            <p:cNvSpPr/>
            <p:nvPr/>
          </p:nvSpPr>
          <p:spPr>
            <a:xfrm>
              <a:off x="8354907" y="3473556"/>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22" name="tx322"/>
            <p:cNvSpPr/>
            <p:nvPr/>
          </p:nvSpPr>
          <p:spPr>
            <a:xfrm>
              <a:off x="8354869" y="3253567"/>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23" name="tx323"/>
            <p:cNvSpPr/>
            <p:nvPr/>
          </p:nvSpPr>
          <p:spPr>
            <a:xfrm>
              <a:off x="8404120" y="3033539"/>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24" name="tx324"/>
            <p:cNvSpPr/>
            <p:nvPr/>
          </p:nvSpPr>
          <p:spPr>
            <a:xfrm>
              <a:off x="8413009" y="2815529"/>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25" name="tx325"/>
            <p:cNvSpPr/>
            <p:nvPr/>
          </p:nvSpPr>
          <p:spPr>
            <a:xfrm>
              <a:off x="8447010" y="2593599"/>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326" name="tx326"/>
            <p:cNvSpPr/>
            <p:nvPr/>
          </p:nvSpPr>
          <p:spPr>
            <a:xfrm>
              <a:off x="8450191" y="2375551"/>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327" name="tx327"/>
            <p:cNvSpPr/>
            <p:nvPr/>
          </p:nvSpPr>
          <p:spPr>
            <a:xfrm>
              <a:off x="8478639" y="2153582"/>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328" name="tx328"/>
            <p:cNvSpPr/>
            <p:nvPr/>
          </p:nvSpPr>
          <p:spPr>
            <a:xfrm>
              <a:off x="8495017" y="193363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329" name="tx329"/>
            <p:cNvSpPr/>
            <p:nvPr/>
          </p:nvSpPr>
          <p:spPr>
            <a:xfrm>
              <a:off x="8529096" y="1715584"/>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30" name="tx330"/>
            <p:cNvSpPr/>
            <p:nvPr/>
          </p:nvSpPr>
          <p:spPr>
            <a:xfrm>
              <a:off x="8520245" y="1493654"/>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331" name="tx331"/>
            <p:cNvSpPr/>
            <p:nvPr/>
          </p:nvSpPr>
          <p:spPr>
            <a:xfrm>
              <a:off x="8566277" y="1273665"/>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332" name="tx332"/>
            <p:cNvSpPr/>
            <p:nvPr/>
          </p:nvSpPr>
          <p:spPr>
            <a:xfrm>
              <a:off x="8609937"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333" name="rc333"/>
            <p:cNvSpPr/>
            <p:nvPr/>
          </p:nvSpPr>
          <p:spPr>
            <a:xfrm>
              <a:off x="7587040" y="875080"/>
              <a:ext cx="1379037" cy="4597772"/>
            </a:xfrm>
            <a:prstGeom prst="rect">
              <a:avLst/>
            </a:prstGeom>
            <a:ln w="13550" cap="rnd">
              <a:solidFill>
                <a:srgbClr val="999999">
                  <a:alpha val="100000"/>
                </a:srgbClr>
              </a:solidFill>
              <a:prstDash val="solid"/>
              <a:round/>
            </a:ln>
          </p:spPr>
          <p:txBody>
            <a:bodyPr/>
            <a:lstStyle/>
            <a:p>
              <a:endParaRPr/>
            </a:p>
          </p:txBody>
        </p:sp>
        <p:sp>
          <p:nvSpPr>
            <p:cNvPr id="334" name="pl334"/>
            <p:cNvSpPr/>
            <p:nvPr/>
          </p:nvSpPr>
          <p:spPr>
            <a:xfrm>
              <a:off x="9048800"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35" name="pl335"/>
            <p:cNvSpPr/>
            <p:nvPr/>
          </p:nvSpPr>
          <p:spPr>
            <a:xfrm>
              <a:off x="937714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36" name="pl336"/>
            <p:cNvSpPr/>
            <p:nvPr/>
          </p:nvSpPr>
          <p:spPr>
            <a:xfrm>
              <a:off x="9705485"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37" name="pl337"/>
            <p:cNvSpPr/>
            <p:nvPr/>
          </p:nvSpPr>
          <p:spPr>
            <a:xfrm>
              <a:off x="1003382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38" name="pl338"/>
            <p:cNvSpPr/>
            <p:nvPr/>
          </p:nvSpPr>
          <p:spPr>
            <a:xfrm>
              <a:off x="1036216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39" name="rc339"/>
            <p:cNvSpPr/>
            <p:nvPr/>
          </p:nvSpPr>
          <p:spPr>
            <a:xfrm>
              <a:off x="9035667" y="4218914"/>
              <a:ext cx="1379037" cy="232210"/>
            </a:xfrm>
            <a:prstGeom prst="rect">
              <a:avLst/>
            </a:prstGeom>
            <a:solidFill>
              <a:srgbClr val="D9D9D9">
                <a:alpha val="60000"/>
              </a:srgbClr>
            </a:solidFill>
          </p:spPr>
          <p:txBody>
            <a:bodyPr/>
            <a:lstStyle/>
            <a:p>
              <a:endParaRPr/>
            </a:p>
          </p:txBody>
        </p:sp>
        <p:sp>
          <p:nvSpPr>
            <p:cNvPr id="340" name="pl340"/>
            <p:cNvSpPr/>
            <p:nvPr/>
          </p:nvSpPr>
          <p:spPr>
            <a:xfrm>
              <a:off x="9705485"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341" name="tx341"/>
            <p:cNvSpPr/>
            <p:nvPr/>
          </p:nvSpPr>
          <p:spPr>
            <a:xfrm>
              <a:off x="9254978"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60%</a:t>
              </a:r>
            </a:p>
          </p:txBody>
        </p:sp>
        <p:sp>
          <p:nvSpPr>
            <p:cNvPr id="342" name="pt342"/>
            <p:cNvSpPr/>
            <p:nvPr/>
          </p:nvSpPr>
          <p:spPr>
            <a:xfrm>
              <a:off x="908210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43" name="pt343"/>
            <p:cNvSpPr/>
            <p:nvPr/>
          </p:nvSpPr>
          <p:spPr>
            <a:xfrm>
              <a:off x="9443285"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44" name="pt344"/>
            <p:cNvSpPr/>
            <p:nvPr/>
          </p:nvSpPr>
          <p:spPr>
            <a:xfrm>
              <a:off x="9640291"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45" name="pt345"/>
            <p:cNvSpPr/>
            <p:nvPr/>
          </p:nvSpPr>
          <p:spPr>
            <a:xfrm>
              <a:off x="9705959"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46" name="pt346"/>
            <p:cNvSpPr/>
            <p:nvPr/>
          </p:nvSpPr>
          <p:spPr>
            <a:xfrm>
              <a:off x="9722376"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47" name="pt347"/>
            <p:cNvSpPr/>
            <p:nvPr/>
          </p:nvSpPr>
          <p:spPr>
            <a:xfrm>
              <a:off x="9886547"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48" name="pt348"/>
            <p:cNvSpPr/>
            <p:nvPr/>
          </p:nvSpPr>
          <p:spPr>
            <a:xfrm>
              <a:off x="9985050"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49" name="pt349"/>
            <p:cNvSpPr/>
            <p:nvPr/>
          </p:nvSpPr>
          <p:spPr>
            <a:xfrm>
              <a:off x="9985050"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50" name="pt350"/>
            <p:cNvSpPr/>
            <p:nvPr/>
          </p:nvSpPr>
          <p:spPr>
            <a:xfrm>
              <a:off x="10034301"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51" name="pt351"/>
            <p:cNvSpPr/>
            <p:nvPr/>
          </p:nvSpPr>
          <p:spPr>
            <a:xfrm>
              <a:off x="10034301"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52" name="pt352"/>
            <p:cNvSpPr/>
            <p:nvPr/>
          </p:nvSpPr>
          <p:spPr>
            <a:xfrm>
              <a:off x="10083553"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53" name="pt353"/>
            <p:cNvSpPr/>
            <p:nvPr/>
          </p:nvSpPr>
          <p:spPr>
            <a:xfrm>
              <a:off x="10083553"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54" name="pt354"/>
            <p:cNvSpPr/>
            <p:nvPr/>
          </p:nvSpPr>
          <p:spPr>
            <a:xfrm>
              <a:off x="10083553"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55" name="pt355"/>
            <p:cNvSpPr/>
            <p:nvPr/>
          </p:nvSpPr>
          <p:spPr>
            <a:xfrm>
              <a:off x="10099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56" name="pt356"/>
            <p:cNvSpPr/>
            <p:nvPr/>
          </p:nvSpPr>
          <p:spPr>
            <a:xfrm>
              <a:off x="10116387"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357" name="pt357"/>
            <p:cNvSpPr/>
            <p:nvPr/>
          </p:nvSpPr>
          <p:spPr>
            <a:xfrm>
              <a:off x="10149221"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58" name="pt358"/>
            <p:cNvSpPr/>
            <p:nvPr/>
          </p:nvSpPr>
          <p:spPr>
            <a:xfrm>
              <a:off x="10165638"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59" name="pt359"/>
            <p:cNvSpPr/>
            <p:nvPr/>
          </p:nvSpPr>
          <p:spPr>
            <a:xfrm>
              <a:off x="10165638"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60" name="pt360"/>
            <p:cNvSpPr/>
            <p:nvPr/>
          </p:nvSpPr>
          <p:spPr>
            <a:xfrm>
              <a:off x="1019847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361" name="tx361"/>
            <p:cNvSpPr/>
            <p:nvPr/>
          </p:nvSpPr>
          <p:spPr>
            <a:xfrm>
              <a:off x="9212972" y="5233469"/>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362" name="tx362"/>
            <p:cNvSpPr/>
            <p:nvPr/>
          </p:nvSpPr>
          <p:spPr>
            <a:xfrm>
              <a:off x="9574148" y="5001258"/>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363" name="tx363"/>
            <p:cNvSpPr/>
            <p:nvPr/>
          </p:nvSpPr>
          <p:spPr>
            <a:xfrm>
              <a:off x="9771153" y="4769047"/>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364" name="tx364"/>
            <p:cNvSpPr/>
            <p:nvPr/>
          </p:nvSpPr>
          <p:spPr>
            <a:xfrm>
              <a:off x="9836822" y="4536798"/>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365" name="tx365"/>
            <p:cNvSpPr/>
            <p:nvPr/>
          </p:nvSpPr>
          <p:spPr>
            <a:xfrm>
              <a:off x="9853239" y="4306567"/>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366" name="tx366"/>
            <p:cNvSpPr/>
            <p:nvPr/>
          </p:nvSpPr>
          <p:spPr>
            <a:xfrm>
              <a:off x="10017410" y="4072376"/>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367" name="tx367"/>
            <p:cNvSpPr/>
            <p:nvPr/>
          </p:nvSpPr>
          <p:spPr>
            <a:xfrm>
              <a:off x="9770700" y="3840204"/>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368" name="tx368"/>
            <p:cNvSpPr/>
            <p:nvPr/>
          </p:nvSpPr>
          <p:spPr>
            <a:xfrm>
              <a:off x="9819221" y="3609934"/>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369" name="tx369"/>
            <p:cNvSpPr/>
            <p:nvPr/>
          </p:nvSpPr>
          <p:spPr>
            <a:xfrm>
              <a:off x="9819912" y="3375783"/>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370" name="tx370"/>
            <p:cNvSpPr/>
            <p:nvPr/>
          </p:nvSpPr>
          <p:spPr>
            <a:xfrm>
              <a:off x="9846346" y="3145513"/>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371" name="tx371"/>
            <p:cNvSpPr/>
            <p:nvPr/>
          </p:nvSpPr>
          <p:spPr>
            <a:xfrm>
              <a:off x="9895637" y="2913302"/>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372" name="tx372"/>
            <p:cNvSpPr/>
            <p:nvPr/>
          </p:nvSpPr>
          <p:spPr>
            <a:xfrm>
              <a:off x="9877975" y="2679151"/>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373" name="tx373"/>
            <p:cNvSpPr/>
            <p:nvPr/>
          </p:nvSpPr>
          <p:spPr>
            <a:xfrm>
              <a:off x="9878052" y="2448881"/>
              <a:ext cx="172191"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MRT</a:t>
              </a:r>
            </a:p>
          </p:txBody>
        </p:sp>
        <p:sp>
          <p:nvSpPr>
            <p:cNvPr id="374" name="tx374"/>
            <p:cNvSpPr/>
            <p:nvPr/>
          </p:nvSpPr>
          <p:spPr>
            <a:xfrm>
              <a:off x="9912054" y="2214729"/>
              <a:ext cx="15460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STP</a:t>
              </a:r>
            </a:p>
          </p:txBody>
        </p:sp>
        <p:sp>
          <p:nvSpPr>
            <p:cNvPr id="375" name="tx375"/>
            <p:cNvSpPr/>
            <p:nvPr/>
          </p:nvSpPr>
          <p:spPr>
            <a:xfrm>
              <a:off x="9932818" y="1982519"/>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376" name="tx376"/>
            <p:cNvSpPr/>
            <p:nvPr/>
          </p:nvSpPr>
          <p:spPr>
            <a:xfrm>
              <a:off x="9952455" y="1750308"/>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377" name="tx377"/>
            <p:cNvSpPr/>
            <p:nvPr/>
          </p:nvSpPr>
          <p:spPr>
            <a:xfrm>
              <a:off x="9964486" y="1520038"/>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378" name="tx378"/>
            <p:cNvSpPr/>
            <p:nvPr/>
          </p:nvSpPr>
          <p:spPr>
            <a:xfrm>
              <a:off x="9960099" y="1285848"/>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379" name="tx379"/>
            <p:cNvSpPr/>
            <p:nvPr/>
          </p:nvSpPr>
          <p:spPr>
            <a:xfrm>
              <a:off x="9992895" y="1053676"/>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380" name="rc380"/>
            <p:cNvSpPr/>
            <p:nvPr/>
          </p:nvSpPr>
          <p:spPr>
            <a:xfrm>
              <a:off x="9035667" y="875080"/>
              <a:ext cx="1379037" cy="4597772"/>
            </a:xfrm>
            <a:prstGeom prst="rect">
              <a:avLst/>
            </a:prstGeom>
            <a:ln w="13550" cap="rnd">
              <a:solidFill>
                <a:srgbClr val="999999">
                  <a:alpha val="100000"/>
                </a:srgbClr>
              </a:solidFill>
              <a:prstDash val="solid"/>
              <a:round/>
            </a:ln>
          </p:spPr>
          <p:txBody>
            <a:bodyPr/>
            <a:lstStyle/>
            <a:p>
              <a:endParaRPr/>
            </a:p>
          </p:txBody>
        </p:sp>
        <p:sp>
          <p:nvSpPr>
            <p:cNvPr id="381" name="pl381"/>
            <p:cNvSpPr/>
            <p:nvPr/>
          </p:nvSpPr>
          <p:spPr>
            <a:xfrm>
              <a:off x="10497427"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82" name="pl382"/>
            <p:cNvSpPr/>
            <p:nvPr/>
          </p:nvSpPr>
          <p:spPr>
            <a:xfrm>
              <a:off x="10825769"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83" name="pl383"/>
            <p:cNvSpPr/>
            <p:nvPr/>
          </p:nvSpPr>
          <p:spPr>
            <a:xfrm>
              <a:off x="11154111"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84" name="pl384"/>
            <p:cNvSpPr/>
            <p:nvPr/>
          </p:nvSpPr>
          <p:spPr>
            <a:xfrm>
              <a:off x="11482453"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85" name="pl385"/>
            <p:cNvSpPr/>
            <p:nvPr/>
          </p:nvSpPr>
          <p:spPr>
            <a:xfrm>
              <a:off x="11810796" y="875080"/>
              <a:ext cx="0" cy="4597772"/>
            </a:xfrm>
            <a:custGeom>
              <a:avLst/>
              <a:gdLst/>
              <a:ahLst/>
              <a:cxnLst/>
              <a:rect l="0" t="0" r="0" b="0"/>
              <a:pathLst>
                <a:path h="4597772">
                  <a:moveTo>
                    <a:pt x="0" y="4597772"/>
                  </a:moveTo>
                  <a:lnTo>
                    <a:pt x="0" y="0"/>
                  </a:lnTo>
                  <a:lnTo>
                    <a:pt x="0" y="0"/>
                  </a:lnTo>
                </a:path>
              </a:pathLst>
            </a:custGeom>
            <a:ln w="13550" cap="flat">
              <a:solidFill>
                <a:srgbClr val="EBEBEB">
                  <a:alpha val="100000"/>
                </a:srgbClr>
              </a:solidFill>
              <a:prstDash val="solid"/>
              <a:round/>
            </a:ln>
          </p:spPr>
          <p:txBody>
            <a:bodyPr/>
            <a:lstStyle/>
            <a:p>
              <a:endParaRPr/>
            </a:p>
          </p:txBody>
        </p:sp>
        <p:sp>
          <p:nvSpPr>
            <p:cNvPr id="386" name="rc386"/>
            <p:cNvSpPr/>
            <p:nvPr/>
          </p:nvSpPr>
          <p:spPr>
            <a:xfrm>
              <a:off x="10484293" y="4950378"/>
              <a:ext cx="1379037" cy="208989"/>
            </a:xfrm>
            <a:prstGeom prst="rect">
              <a:avLst/>
            </a:prstGeom>
            <a:solidFill>
              <a:srgbClr val="D9D9D9">
                <a:alpha val="60000"/>
              </a:srgbClr>
            </a:solidFill>
          </p:spPr>
          <p:txBody>
            <a:bodyPr/>
            <a:lstStyle/>
            <a:p>
              <a:endParaRPr/>
            </a:p>
          </p:txBody>
        </p:sp>
        <p:sp>
          <p:nvSpPr>
            <p:cNvPr id="387" name="pl387"/>
            <p:cNvSpPr/>
            <p:nvPr/>
          </p:nvSpPr>
          <p:spPr>
            <a:xfrm>
              <a:off x="11203363" y="875080"/>
              <a:ext cx="0" cy="4597772"/>
            </a:xfrm>
            <a:custGeom>
              <a:avLst/>
              <a:gdLst/>
              <a:ahLst/>
              <a:cxnLst/>
              <a:rect l="0" t="0" r="0" b="0"/>
              <a:pathLst>
                <a:path h="4597772">
                  <a:moveTo>
                    <a:pt x="0" y="4597772"/>
                  </a:moveTo>
                  <a:lnTo>
                    <a:pt x="0" y="0"/>
                  </a:lnTo>
                  <a:lnTo>
                    <a:pt x="0" y="0"/>
                  </a:lnTo>
                </a:path>
              </a:pathLst>
            </a:custGeom>
            <a:ln w="13550" cap="flat">
              <a:solidFill>
                <a:srgbClr val="666666">
                  <a:alpha val="100000"/>
                </a:srgbClr>
              </a:solidFill>
              <a:prstDash val="dash"/>
              <a:round/>
            </a:ln>
          </p:spPr>
          <p:txBody>
            <a:bodyPr/>
            <a:lstStyle/>
            <a:p>
              <a:endParaRPr/>
            </a:p>
          </p:txBody>
        </p:sp>
        <p:sp>
          <p:nvSpPr>
            <p:cNvPr id="388" name="tx388"/>
            <p:cNvSpPr/>
            <p:nvPr/>
          </p:nvSpPr>
          <p:spPr>
            <a:xfrm>
              <a:off x="10752856" y="888448"/>
              <a:ext cx="425881" cy="57246"/>
            </a:xfrm>
            <a:prstGeom prst="rect">
              <a:avLst/>
            </a:prstGeom>
            <a:noFill/>
          </p:spPr>
          <p:txBody>
            <a:bodyPr wrap="none" lIns="0" tIns="0" rIns="0" bIns="0" anchor="ctr" anchorCtr="1"/>
            <a:lstStyle/>
            <a:p>
              <a:pPr marL="0" marR="0" indent="0" algn="l">
                <a:lnSpc>
                  <a:spcPts val="597"/>
                </a:lnSpc>
                <a:spcBef>
                  <a:spcPts val="0"/>
                </a:spcBef>
                <a:spcAft>
                  <a:spcPts val="0"/>
                </a:spcAft>
              </a:pPr>
              <a:r>
                <a:rPr sz="597">
                  <a:solidFill>
                    <a:srgbClr val="4D4D4D">
                      <a:alpha val="100000"/>
                    </a:srgbClr>
                  </a:solidFill>
                  <a:latin typeface="Arial"/>
                  <a:cs typeface="Arial"/>
                </a:rPr>
                <a:t>WCAR: 63%</a:t>
              </a:r>
            </a:p>
          </p:txBody>
        </p:sp>
        <p:sp>
          <p:nvSpPr>
            <p:cNvPr id="389" name="pt389"/>
            <p:cNvSpPr/>
            <p:nvPr/>
          </p:nvSpPr>
          <p:spPr>
            <a:xfrm>
              <a:off x="1079340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90" name="pt390"/>
            <p:cNvSpPr/>
            <p:nvPr/>
          </p:nvSpPr>
          <p:spPr>
            <a:xfrm>
              <a:off x="10924746"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91" name="pt391"/>
            <p:cNvSpPr/>
            <p:nvPr/>
          </p:nvSpPr>
          <p:spPr>
            <a:xfrm>
              <a:off x="11006831"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92" name="pt392"/>
            <p:cNvSpPr/>
            <p:nvPr/>
          </p:nvSpPr>
          <p:spPr>
            <a:xfrm>
              <a:off x="11023249"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93" name="pt393"/>
            <p:cNvSpPr/>
            <p:nvPr/>
          </p:nvSpPr>
          <p:spPr>
            <a:xfrm>
              <a:off x="11023249"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94" name="pt394"/>
            <p:cNvSpPr/>
            <p:nvPr/>
          </p:nvSpPr>
          <p:spPr>
            <a:xfrm>
              <a:off x="11039666"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395" name="pt395"/>
            <p:cNvSpPr/>
            <p:nvPr/>
          </p:nvSpPr>
          <p:spPr>
            <a:xfrm>
              <a:off x="11138168"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96" name="pt396"/>
            <p:cNvSpPr/>
            <p:nvPr/>
          </p:nvSpPr>
          <p:spPr>
            <a:xfrm>
              <a:off x="11138168"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97" name="pt397"/>
            <p:cNvSpPr/>
            <p:nvPr/>
          </p:nvSpPr>
          <p:spPr>
            <a:xfrm>
              <a:off x="11187420"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398" name="pt398"/>
            <p:cNvSpPr/>
            <p:nvPr/>
          </p:nvSpPr>
          <p:spPr>
            <a:xfrm>
              <a:off x="11269505"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399" name="pt399"/>
            <p:cNvSpPr/>
            <p:nvPr/>
          </p:nvSpPr>
          <p:spPr>
            <a:xfrm>
              <a:off x="11269505"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00" name="pt400"/>
            <p:cNvSpPr/>
            <p:nvPr/>
          </p:nvSpPr>
          <p:spPr>
            <a:xfrm>
              <a:off x="11351591"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01" name="pt401"/>
            <p:cNvSpPr/>
            <p:nvPr/>
          </p:nvSpPr>
          <p:spPr>
            <a:xfrm>
              <a:off x="11400842"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402" name="pt402"/>
            <p:cNvSpPr/>
            <p:nvPr/>
          </p:nvSpPr>
          <p:spPr>
            <a:xfrm>
              <a:off x="11433676"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03" name="pt403"/>
            <p:cNvSpPr/>
            <p:nvPr/>
          </p:nvSpPr>
          <p:spPr>
            <a:xfrm>
              <a:off x="11450093"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04" name="pt404"/>
            <p:cNvSpPr/>
            <p:nvPr/>
          </p:nvSpPr>
          <p:spPr>
            <a:xfrm>
              <a:off x="11466511"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05" name="pt405"/>
            <p:cNvSpPr/>
            <p:nvPr/>
          </p:nvSpPr>
          <p:spPr>
            <a:xfrm>
              <a:off x="11515762"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06" name="pt406"/>
            <p:cNvSpPr/>
            <p:nvPr/>
          </p:nvSpPr>
          <p:spPr>
            <a:xfrm>
              <a:off x="11515762"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07" name="pt407"/>
            <p:cNvSpPr/>
            <p:nvPr/>
          </p:nvSpPr>
          <p:spPr>
            <a:xfrm>
              <a:off x="11515762"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408" name="pt408"/>
            <p:cNvSpPr/>
            <p:nvPr/>
          </p:nvSpPr>
          <p:spPr>
            <a:xfrm>
              <a:off x="11614265"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09" name="pt409"/>
            <p:cNvSpPr/>
            <p:nvPr/>
          </p:nvSpPr>
          <p:spPr>
            <a:xfrm>
              <a:off x="11614265"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410" name="tx410"/>
            <p:cNvSpPr/>
            <p:nvPr/>
          </p:nvSpPr>
          <p:spPr>
            <a:xfrm>
              <a:off x="10924272" y="5233469"/>
              <a:ext cx="158994"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CAF</a:t>
              </a:r>
            </a:p>
          </p:txBody>
        </p:sp>
        <p:sp>
          <p:nvSpPr>
            <p:cNvPr id="411" name="tx411"/>
            <p:cNvSpPr/>
            <p:nvPr/>
          </p:nvSpPr>
          <p:spPr>
            <a:xfrm>
              <a:off x="11055609" y="5026420"/>
              <a:ext cx="16345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BEN</a:t>
              </a:r>
            </a:p>
          </p:txBody>
        </p:sp>
        <p:sp>
          <p:nvSpPr>
            <p:cNvPr id="412" name="tx412"/>
            <p:cNvSpPr/>
            <p:nvPr/>
          </p:nvSpPr>
          <p:spPr>
            <a:xfrm>
              <a:off x="11137694" y="4815489"/>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NGA</a:t>
              </a:r>
            </a:p>
          </p:txBody>
        </p:sp>
        <p:sp>
          <p:nvSpPr>
            <p:cNvPr id="413" name="tx413"/>
            <p:cNvSpPr/>
            <p:nvPr/>
          </p:nvSpPr>
          <p:spPr>
            <a:xfrm>
              <a:off x="11154111" y="4606500"/>
              <a:ext cx="13252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CIV</a:t>
              </a:r>
            </a:p>
          </p:txBody>
        </p:sp>
        <p:sp>
          <p:nvSpPr>
            <p:cNvPr id="414" name="tx414"/>
            <p:cNvSpPr/>
            <p:nvPr/>
          </p:nvSpPr>
          <p:spPr>
            <a:xfrm>
              <a:off x="11154111" y="4397471"/>
              <a:ext cx="176655"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COD</a:t>
              </a:r>
            </a:p>
          </p:txBody>
        </p:sp>
        <p:sp>
          <p:nvSpPr>
            <p:cNvPr id="415" name="tx415"/>
            <p:cNvSpPr/>
            <p:nvPr/>
          </p:nvSpPr>
          <p:spPr>
            <a:xfrm>
              <a:off x="11170528" y="4188520"/>
              <a:ext cx="167883"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GAB</a:t>
              </a:r>
            </a:p>
          </p:txBody>
        </p:sp>
        <p:sp>
          <p:nvSpPr>
            <p:cNvPr id="416" name="tx416"/>
            <p:cNvSpPr/>
            <p:nvPr/>
          </p:nvSpPr>
          <p:spPr>
            <a:xfrm>
              <a:off x="11269031" y="3976037"/>
              <a:ext cx="181080" cy="62339"/>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GNQ</a:t>
              </a:r>
            </a:p>
          </p:txBody>
        </p:sp>
        <p:sp>
          <p:nvSpPr>
            <p:cNvPr id="417" name="tx417"/>
            <p:cNvSpPr/>
            <p:nvPr/>
          </p:nvSpPr>
          <p:spPr>
            <a:xfrm>
              <a:off x="11269031" y="3770541"/>
              <a:ext cx="141332"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GIN</a:t>
              </a:r>
            </a:p>
          </p:txBody>
        </p:sp>
        <p:sp>
          <p:nvSpPr>
            <p:cNvPr id="418" name="tx418"/>
            <p:cNvSpPr/>
            <p:nvPr/>
          </p:nvSpPr>
          <p:spPr>
            <a:xfrm>
              <a:off x="11318282" y="3561551"/>
              <a:ext cx="1633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TCD</a:t>
              </a:r>
            </a:p>
          </p:txBody>
        </p:sp>
        <p:sp>
          <p:nvSpPr>
            <p:cNvPr id="419" name="tx419"/>
            <p:cNvSpPr/>
            <p:nvPr/>
          </p:nvSpPr>
          <p:spPr>
            <a:xfrm>
              <a:off x="11400368" y="3352562"/>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GNB</a:t>
              </a:r>
            </a:p>
          </p:txBody>
        </p:sp>
        <p:sp>
          <p:nvSpPr>
            <p:cNvPr id="420" name="tx420"/>
            <p:cNvSpPr/>
            <p:nvPr/>
          </p:nvSpPr>
          <p:spPr>
            <a:xfrm>
              <a:off x="11400368" y="3145513"/>
              <a:ext cx="132520"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MLI</a:t>
              </a:r>
            </a:p>
          </p:txBody>
        </p:sp>
        <p:sp>
          <p:nvSpPr>
            <p:cNvPr id="421" name="tx421"/>
            <p:cNvSpPr/>
            <p:nvPr/>
          </p:nvSpPr>
          <p:spPr>
            <a:xfrm>
              <a:off x="11482453" y="2934583"/>
              <a:ext cx="181041"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CMR</a:t>
              </a:r>
            </a:p>
          </p:txBody>
        </p:sp>
        <p:sp>
          <p:nvSpPr>
            <p:cNvPr id="422" name="tx422"/>
            <p:cNvSpPr/>
            <p:nvPr/>
          </p:nvSpPr>
          <p:spPr>
            <a:xfrm>
              <a:off x="11531705" y="2725593"/>
              <a:ext cx="18108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GMB</a:t>
              </a:r>
            </a:p>
          </p:txBody>
        </p:sp>
        <p:sp>
          <p:nvSpPr>
            <p:cNvPr id="423" name="tx423"/>
            <p:cNvSpPr/>
            <p:nvPr/>
          </p:nvSpPr>
          <p:spPr>
            <a:xfrm>
              <a:off x="11228137" y="2516564"/>
              <a:ext cx="17223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TGO</a:t>
              </a:r>
            </a:p>
          </p:txBody>
        </p:sp>
        <p:sp>
          <p:nvSpPr>
            <p:cNvPr id="424" name="tx424"/>
            <p:cNvSpPr/>
            <p:nvPr/>
          </p:nvSpPr>
          <p:spPr>
            <a:xfrm>
              <a:off x="11235704" y="2307575"/>
              <a:ext cx="181080" cy="5888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COG</a:t>
              </a:r>
            </a:p>
          </p:txBody>
        </p:sp>
        <p:sp>
          <p:nvSpPr>
            <p:cNvPr id="425" name="tx425"/>
            <p:cNvSpPr/>
            <p:nvPr/>
          </p:nvSpPr>
          <p:spPr>
            <a:xfrm>
              <a:off x="11265358" y="2100565"/>
              <a:ext cx="167844"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NER</a:t>
              </a:r>
            </a:p>
          </p:txBody>
        </p:sp>
        <p:sp>
          <p:nvSpPr>
            <p:cNvPr id="426" name="tx426"/>
            <p:cNvSpPr/>
            <p:nvPr/>
          </p:nvSpPr>
          <p:spPr>
            <a:xfrm>
              <a:off x="11327846" y="1891575"/>
              <a:ext cx="154607"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BFA</a:t>
              </a:r>
            </a:p>
          </p:txBody>
        </p:sp>
        <p:sp>
          <p:nvSpPr>
            <p:cNvPr id="427" name="tx427"/>
            <p:cNvSpPr/>
            <p:nvPr/>
          </p:nvSpPr>
          <p:spPr>
            <a:xfrm>
              <a:off x="11327807" y="1682586"/>
              <a:ext cx="154646" cy="56905"/>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LBR</a:t>
              </a:r>
            </a:p>
          </p:txBody>
        </p:sp>
        <p:sp>
          <p:nvSpPr>
            <p:cNvPr id="428" name="tx428"/>
            <p:cNvSpPr/>
            <p:nvPr/>
          </p:nvSpPr>
          <p:spPr>
            <a:xfrm>
              <a:off x="11332193" y="1471655"/>
              <a:ext cx="150260"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SLE</a:t>
              </a:r>
            </a:p>
          </p:txBody>
        </p:sp>
        <p:sp>
          <p:nvSpPr>
            <p:cNvPr id="429" name="tx429"/>
            <p:cNvSpPr/>
            <p:nvPr/>
          </p:nvSpPr>
          <p:spPr>
            <a:xfrm>
              <a:off x="11408687" y="1262665"/>
              <a:ext cx="172269"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GHA</a:t>
              </a:r>
            </a:p>
          </p:txBody>
        </p:sp>
        <p:sp>
          <p:nvSpPr>
            <p:cNvPr id="430" name="tx430"/>
            <p:cNvSpPr/>
            <p:nvPr/>
          </p:nvSpPr>
          <p:spPr>
            <a:xfrm>
              <a:off x="11417498" y="1053676"/>
              <a:ext cx="163457" cy="58846"/>
            </a:xfrm>
            <a:prstGeom prst="rect">
              <a:avLst/>
            </a:prstGeom>
            <a:noFill/>
          </p:spPr>
          <p:txBody>
            <a:bodyPr wrap="none" lIns="0" tIns="0" rIns="0" bIns="0" anchor="ctr" anchorCtr="1"/>
            <a:lstStyle/>
            <a:p>
              <a:pPr marL="0" marR="0" indent="0" algn="l">
                <a:lnSpc>
                  <a:spcPts val="625"/>
                </a:lnSpc>
                <a:spcBef>
                  <a:spcPts val="0"/>
                </a:spcBef>
                <a:spcAft>
                  <a:spcPts val="0"/>
                </a:spcAft>
              </a:pPr>
              <a:r>
                <a:rPr sz="625">
                  <a:solidFill>
                    <a:srgbClr val="000000">
                      <a:alpha val="100000"/>
                    </a:srgbClr>
                  </a:solidFill>
                  <a:latin typeface="Arial"/>
                  <a:cs typeface="Arial"/>
                </a:rPr>
                <a:t>SEN</a:t>
              </a:r>
            </a:p>
          </p:txBody>
        </p:sp>
        <p:sp>
          <p:nvSpPr>
            <p:cNvPr id="431" name="rc431"/>
            <p:cNvSpPr/>
            <p:nvPr/>
          </p:nvSpPr>
          <p:spPr>
            <a:xfrm>
              <a:off x="10484293" y="875080"/>
              <a:ext cx="1379037" cy="4597772"/>
            </a:xfrm>
            <a:prstGeom prst="rect">
              <a:avLst/>
            </a:prstGeom>
            <a:ln w="13550" cap="rnd">
              <a:solidFill>
                <a:srgbClr val="999999">
                  <a:alpha val="100000"/>
                </a:srgbClr>
              </a:solidFill>
              <a:prstDash val="solid"/>
              <a:round/>
            </a:ln>
          </p:spPr>
          <p:txBody>
            <a:bodyPr/>
            <a:lstStyle/>
            <a:p>
              <a:endParaRPr/>
            </a:p>
          </p:txBody>
        </p:sp>
        <p:sp>
          <p:nvSpPr>
            <p:cNvPr id="432" name="rc43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33" name="tx433"/>
            <p:cNvSpPr/>
            <p:nvPr/>
          </p:nvSpPr>
          <p:spPr>
            <a:xfrm>
              <a:off x="726005" y="702764"/>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 (82%)</a:t>
              </a:r>
            </a:p>
          </p:txBody>
        </p:sp>
        <p:sp>
          <p:nvSpPr>
            <p:cNvPr id="434" name="rc43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35" name="tx435"/>
            <p:cNvSpPr/>
            <p:nvPr/>
          </p:nvSpPr>
          <p:spPr>
            <a:xfrm>
              <a:off x="2174632" y="702764"/>
              <a:ext cx="61484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 (69%)</a:t>
              </a:r>
            </a:p>
          </p:txBody>
        </p:sp>
        <p:sp>
          <p:nvSpPr>
            <p:cNvPr id="436" name="rc43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37" name="tx437"/>
            <p:cNvSpPr/>
            <p:nvPr/>
          </p:nvSpPr>
          <p:spPr>
            <a:xfrm>
              <a:off x="3644950" y="702764"/>
              <a:ext cx="57146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 (69%)</a:t>
              </a:r>
            </a:p>
          </p:txBody>
        </p:sp>
        <p:sp>
          <p:nvSpPr>
            <p:cNvPr id="438" name="rc43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39" name="tx439"/>
            <p:cNvSpPr/>
            <p:nvPr/>
          </p:nvSpPr>
          <p:spPr>
            <a:xfrm>
              <a:off x="5059470" y="702764"/>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 (49%)</a:t>
              </a:r>
            </a:p>
          </p:txBody>
        </p:sp>
        <p:sp>
          <p:nvSpPr>
            <p:cNvPr id="440" name="rc44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41" name="tx441"/>
            <p:cNvSpPr/>
            <p:nvPr/>
          </p:nvSpPr>
          <p:spPr>
            <a:xfrm>
              <a:off x="6508096" y="702764"/>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 (23%)</a:t>
              </a:r>
            </a:p>
          </p:txBody>
        </p:sp>
        <p:sp>
          <p:nvSpPr>
            <p:cNvPr id="442" name="rc44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43" name="tx443"/>
            <p:cNvSpPr/>
            <p:nvPr/>
          </p:nvSpPr>
          <p:spPr>
            <a:xfrm>
              <a:off x="7956722" y="702764"/>
              <a:ext cx="63967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PCVC (64%)</a:t>
              </a:r>
            </a:p>
          </p:txBody>
        </p:sp>
        <p:sp>
          <p:nvSpPr>
            <p:cNvPr id="444" name="rc44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45" name="tx445"/>
            <p:cNvSpPr/>
            <p:nvPr/>
          </p:nvSpPr>
          <p:spPr>
            <a:xfrm>
              <a:off x="9365021" y="702710"/>
              <a:ext cx="72032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 (64%)</a:t>
              </a:r>
            </a:p>
          </p:txBody>
        </p:sp>
        <p:sp>
          <p:nvSpPr>
            <p:cNvPr id="446" name="rc44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a:endParaRPr/>
            </a:p>
          </p:txBody>
        </p:sp>
        <p:sp>
          <p:nvSpPr>
            <p:cNvPr id="447" name="tx447"/>
            <p:cNvSpPr/>
            <p:nvPr/>
          </p:nvSpPr>
          <p:spPr>
            <a:xfrm>
              <a:off x="10900551" y="702764"/>
              <a:ext cx="5465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YFV (49%)</a:t>
              </a:r>
            </a:p>
          </p:txBody>
        </p:sp>
        <p:sp>
          <p:nvSpPr>
            <p:cNvPr id="448" name="pl448"/>
            <p:cNvSpPr/>
            <p:nvPr/>
          </p:nvSpPr>
          <p:spPr>
            <a:xfrm>
              <a:off x="343909" y="5472852"/>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49" name="pl449"/>
            <p:cNvSpPr/>
            <p:nvPr/>
          </p:nvSpPr>
          <p:spPr>
            <a:xfrm>
              <a:off x="357042"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50" name="pl450"/>
            <p:cNvSpPr/>
            <p:nvPr/>
          </p:nvSpPr>
          <p:spPr>
            <a:xfrm>
              <a:off x="68538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51" name="pl451"/>
            <p:cNvSpPr/>
            <p:nvPr/>
          </p:nvSpPr>
          <p:spPr>
            <a:xfrm>
              <a:off x="101372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52" name="pl452"/>
            <p:cNvSpPr/>
            <p:nvPr/>
          </p:nvSpPr>
          <p:spPr>
            <a:xfrm>
              <a:off x="134206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53" name="pl453"/>
            <p:cNvSpPr/>
            <p:nvPr/>
          </p:nvSpPr>
          <p:spPr>
            <a:xfrm>
              <a:off x="167041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54" name="tx454"/>
            <p:cNvSpPr/>
            <p:nvPr/>
          </p:nvSpPr>
          <p:spPr>
            <a:xfrm rot="-5400000">
              <a:off x="294041"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55" name="tx455"/>
            <p:cNvSpPr/>
            <p:nvPr/>
          </p:nvSpPr>
          <p:spPr>
            <a:xfrm rot="-5400000">
              <a:off x="622383"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56" name="tx456"/>
            <p:cNvSpPr/>
            <p:nvPr/>
          </p:nvSpPr>
          <p:spPr>
            <a:xfrm rot="-5400000">
              <a:off x="950725"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57" name="tx457"/>
            <p:cNvSpPr/>
            <p:nvPr/>
          </p:nvSpPr>
          <p:spPr>
            <a:xfrm rot="-5400000">
              <a:off x="1279067"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58" name="tx458"/>
            <p:cNvSpPr/>
            <p:nvPr/>
          </p:nvSpPr>
          <p:spPr>
            <a:xfrm rot="-5400000">
              <a:off x="1576332"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59" name="pl459"/>
            <p:cNvSpPr/>
            <p:nvPr/>
          </p:nvSpPr>
          <p:spPr>
            <a:xfrm>
              <a:off x="1792535" y="5472852"/>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60" name="pl460"/>
            <p:cNvSpPr/>
            <p:nvPr/>
          </p:nvSpPr>
          <p:spPr>
            <a:xfrm>
              <a:off x="180566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61" name="pl461"/>
            <p:cNvSpPr/>
            <p:nvPr/>
          </p:nvSpPr>
          <p:spPr>
            <a:xfrm>
              <a:off x="213401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62" name="pl462"/>
            <p:cNvSpPr/>
            <p:nvPr/>
          </p:nvSpPr>
          <p:spPr>
            <a:xfrm>
              <a:off x="246235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63" name="pl463"/>
            <p:cNvSpPr/>
            <p:nvPr/>
          </p:nvSpPr>
          <p:spPr>
            <a:xfrm>
              <a:off x="2790695"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64" name="pl464"/>
            <p:cNvSpPr/>
            <p:nvPr/>
          </p:nvSpPr>
          <p:spPr>
            <a:xfrm>
              <a:off x="311903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65" name="tx465"/>
            <p:cNvSpPr/>
            <p:nvPr/>
          </p:nvSpPr>
          <p:spPr>
            <a:xfrm rot="-5400000">
              <a:off x="1742667"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66" name="tx466"/>
            <p:cNvSpPr/>
            <p:nvPr/>
          </p:nvSpPr>
          <p:spPr>
            <a:xfrm rot="-5400000">
              <a:off x="2071009"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67" name="tx467"/>
            <p:cNvSpPr/>
            <p:nvPr/>
          </p:nvSpPr>
          <p:spPr>
            <a:xfrm rot="-5400000">
              <a:off x="2399352"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68" name="tx468"/>
            <p:cNvSpPr/>
            <p:nvPr/>
          </p:nvSpPr>
          <p:spPr>
            <a:xfrm rot="-5400000">
              <a:off x="2727694"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69" name="tx469"/>
            <p:cNvSpPr/>
            <p:nvPr/>
          </p:nvSpPr>
          <p:spPr>
            <a:xfrm rot="-5400000">
              <a:off x="3024958"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70" name="pl470"/>
            <p:cNvSpPr/>
            <p:nvPr/>
          </p:nvSpPr>
          <p:spPr>
            <a:xfrm>
              <a:off x="3241161" y="5472852"/>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71" name="pl471"/>
            <p:cNvSpPr/>
            <p:nvPr/>
          </p:nvSpPr>
          <p:spPr>
            <a:xfrm>
              <a:off x="3254295"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2" name="pl472"/>
            <p:cNvSpPr/>
            <p:nvPr/>
          </p:nvSpPr>
          <p:spPr>
            <a:xfrm>
              <a:off x="358263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3" name="pl473"/>
            <p:cNvSpPr/>
            <p:nvPr/>
          </p:nvSpPr>
          <p:spPr>
            <a:xfrm>
              <a:off x="391097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4" name="pl474"/>
            <p:cNvSpPr/>
            <p:nvPr/>
          </p:nvSpPr>
          <p:spPr>
            <a:xfrm>
              <a:off x="4239322"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5" name="pl475"/>
            <p:cNvSpPr/>
            <p:nvPr/>
          </p:nvSpPr>
          <p:spPr>
            <a:xfrm>
              <a:off x="456766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76" name="tx476"/>
            <p:cNvSpPr/>
            <p:nvPr/>
          </p:nvSpPr>
          <p:spPr>
            <a:xfrm rot="-5400000">
              <a:off x="3191294"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77" name="tx477"/>
            <p:cNvSpPr/>
            <p:nvPr/>
          </p:nvSpPr>
          <p:spPr>
            <a:xfrm rot="-5400000">
              <a:off x="3519636"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78" name="tx478"/>
            <p:cNvSpPr/>
            <p:nvPr/>
          </p:nvSpPr>
          <p:spPr>
            <a:xfrm rot="-5400000">
              <a:off x="3847978"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79" name="tx479"/>
            <p:cNvSpPr/>
            <p:nvPr/>
          </p:nvSpPr>
          <p:spPr>
            <a:xfrm rot="-5400000">
              <a:off x="4176320"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80" name="tx480"/>
            <p:cNvSpPr/>
            <p:nvPr/>
          </p:nvSpPr>
          <p:spPr>
            <a:xfrm rot="-5400000">
              <a:off x="4473585"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81" name="pl481"/>
            <p:cNvSpPr/>
            <p:nvPr/>
          </p:nvSpPr>
          <p:spPr>
            <a:xfrm>
              <a:off x="4689788" y="5472852"/>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82" name="pl482"/>
            <p:cNvSpPr/>
            <p:nvPr/>
          </p:nvSpPr>
          <p:spPr>
            <a:xfrm>
              <a:off x="470292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3" name="pl483"/>
            <p:cNvSpPr/>
            <p:nvPr/>
          </p:nvSpPr>
          <p:spPr>
            <a:xfrm>
              <a:off x="503126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4" name="pl484"/>
            <p:cNvSpPr/>
            <p:nvPr/>
          </p:nvSpPr>
          <p:spPr>
            <a:xfrm>
              <a:off x="5359606"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5" name="pl485"/>
            <p:cNvSpPr/>
            <p:nvPr/>
          </p:nvSpPr>
          <p:spPr>
            <a:xfrm>
              <a:off x="5687948"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6" name="pl486"/>
            <p:cNvSpPr/>
            <p:nvPr/>
          </p:nvSpPr>
          <p:spPr>
            <a:xfrm>
              <a:off x="6016290"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87" name="tx487"/>
            <p:cNvSpPr/>
            <p:nvPr/>
          </p:nvSpPr>
          <p:spPr>
            <a:xfrm rot="-5400000">
              <a:off x="4639920"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88" name="tx488"/>
            <p:cNvSpPr/>
            <p:nvPr/>
          </p:nvSpPr>
          <p:spPr>
            <a:xfrm rot="-5400000">
              <a:off x="4968262"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489" name="tx489"/>
            <p:cNvSpPr/>
            <p:nvPr/>
          </p:nvSpPr>
          <p:spPr>
            <a:xfrm rot="-5400000">
              <a:off x="5296604"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490" name="tx490"/>
            <p:cNvSpPr/>
            <p:nvPr/>
          </p:nvSpPr>
          <p:spPr>
            <a:xfrm rot="-5400000">
              <a:off x="5624947"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491" name="tx491"/>
            <p:cNvSpPr/>
            <p:nvPr/>
          </p:nvSpPr>
          <p:spPr>
            <a:xfrm rot="-5400000">
              <a:off x="5922211"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492" name="pl492"/>
            <p:cNvSpPr/>
            <p:nvPr/>
          </p:nvSpPr>
          <p:spPr>
            <a:xfrm>
              <a:off x="6138414" y="5472852"/>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493" name="pl493"/>
            <p:cNvSpPr/>
            <p:nvPr/>
          </p:nvSpPr>
          <p:spPr>
            <a:xfrm>
              <a:off x="6151548"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4" name="pl494"/>
            <p:cNvSpPr/>
            <p:nvPr/>
          </p:nvSpPr>
          <p:spPr>
            <a:xfrm>
              <a:off x="6479890"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5" name="pl495"/>
            <p:cNvSpPr/>
            <p:nvPr/>
          </p:nvSpPr>
          <p:spPr>
            <a:xfrm>
              <a:off x="6808232"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6" name="pl496"/>
            <p:cNvSpPr/>
            <p:nvPr/>
          </p:nvSpPr>
          <p:spPr>
            <a:xfrm>
              <a:off x="713657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7" name="pl497"/>
            <p:cNvSpPr/>
            <p:nvPr/>
          </p:nvSpPr>
          <p:spPr>
            <a:xfrm>
              <a:off x="746491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498" name="tx498"/>
            <p:cNvSpPr/>
            <p:nvPr/>
          </p:nvSpPr>
          <p:spPr>
            <a:xfrm rot="-5400000">
              <a:off x="6088546"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499" name="tx499"/>
            <p:cNvSpPr/>
            <p:nvPr/>
          </p:nvSpPr>
          <p:spPr>
            <a:xfrm rot="-5400000">
              <a:off x="6416889"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00" name="tx500"/>
            <p:cNvSpPr/>
            <p:nvPr/>
          </p:nvSpPr>
          <p:spPr>
            <a:xfrm rot="-5400000">
              <a:off x="6745231"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01" name="tx501"/>
            <p:cNvSpPr/>
            <p:nvPr/>
          </p:nvSpPr>
          <p:spPr>
            <a:xfrm rot="-5400000">
              <a:off x="7073573"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02" name="tx502"/>
            <p:cNvSpPr/>
            <p:nvPr/>
          </p:nvSpPr>
          <p:spPr>
            <a:xfrm rot="-5400000">
              <a:off x="7370837"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03" name="pl503"/>
            <p:cNvSpPr/>
            <p:nvPr/>
          </p:nvSpPr>
          <p:spPr>
            <a:xfrm>
              <a:off x="7587040" y="5472852"/>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504" name="pl504"/>
            <p:cNvSpPr/>
            <p:nvPr/>
          </p:nvSpPr>
          <p:spPr>
            <a:xfrm>
              <a:off x="7600174"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5" name="pl505"/>
            <p:cNvSpPr/>
            <p:nvPr/>
          </p:nvSpPr>
          <p:spPr>
            <a:xfrm>
              <a:off x="7928516"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6" name="pl506"/>
            <p:cNvSpPr/>
            <p:nvPr/>
          </p:nvSpPr>
          <p:spPr>
            <a:xfrm>
              <a:off x="825685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7" name="pl507"/>
            <p:cNvSpPr/>
            <p:nvPr/>
          </p:nvSpPr>
          <p:spPr>
            <a:xfrm>
              <a:off x="858520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8" name="pl508"/>
            <p:cNvSpPr/>
            <p:nvPr/>
          </p:nvSpPr>
          <p:spPr>
            <a:xfrm>
              <a:off x="891354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09" name="tx509"/>
            <p:cNvSpPr/>
            <p:nvPr/>
          </p:nvSpPr>
          <p:spPr>
            <a:xfrm rot="-5400000">
              <a:off x="7537173"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10" name="tx510"/>
            <p:cNvSpPr/>
            <p:nvPr/>
          </p:nvSpPr>
          <p:spPr>
            <a:xfrm rot="-5400000">
              <a:off x="7865515"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11" name="tx511"/>
            <p:cNvSpPr/>
            <p:nvPr/>
          </p:nvSpPr>
          <p:spPr>
            <a:xfrm rot="-5400000">
              <a:off x="8193857"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12" name="tx512"/>
            <p:cNvSpPr/>
            <p:nvPr/>
          </p:nvSpPr>
          <p:spPr>
            <a:xfrm rot="-5400000">
              <a:off x="8522199"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13" name="tx513"/>
            <p:cNvSpPr/>
            <p:nvPr/>
          </p:nvSpPr>
          <p:spPr>
            <a:xfrm rot="-5400000">
              <a:off x="8819464"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14" name="pl514"/>
            <p:cNvSpPr/>
            <p:nvPr/>
          </p:nvSpPr>
          <p:spPr>
            <a:xfrm>
              <a:off x="9035667" y="5472852"/>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515" name="pl515"/>
            <p:cNvSpPr/>
            <p:nvPr/>
          </p:nvSpPr>
          <p:spPr>
            <a:xfrm>
              <a:off x="9048800"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6" name="pl516"/>
            <p:cNvSpPr/>
            <p:nvPr/>
          </p:nvSpPr>
          <p:spPr>
            <a:xfrm>
              <a:off x="937714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7" name="pl517"/>
            <p:cNvSpPr/>
            <p:nvPr/>
          </p:nvSpPr>
          <p:spPr>
            <a:xfrm>
              <a:off x="9705485"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8" name="pl518"/>
            <p:cNvSpPr/>
            <p:nvPr/>
          </p:nvSpPr>
          <p:spPr>
            <a:xfrm>
              <a:off x="1003382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19" name="pl519"/>
            <p:cNvSpPr/>
            <p:nvPr/>
          </p:nvSpPr>
          <p:spPr>
            <a:xfrm>
              <a:off x="1036216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0" name="tx520"/>
            <p:cNvSpPr/>
            <p:nvPr/>
          </p:nvSpPr>
          <p:spPr>
            <a:xfrm rot="-5400000">
              <a:off x="8985799"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21" name="tx521"/>
            <p:cNvSpPr/>
            <p:nvPr/>
          </p:nvSpPr>
          <p:spPr>
            <a:xfrm rot="-5400000">
              <a:off x="9314141"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22" name="tx522"/>
            <p:cNvSpPr/>
            <p:nvPr/>
          </p:nvSpPr>
          <p:spPr>
            <a:xfrm rot="-5400000">
              <a:off x="9642483"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23" name="tx523"/>
            <p:cNvSpPr/>
            <p:nvPr/>
          </p:nvSpPr>
          <p:spPr>
            <a:xfrm rot="-5400000">
              <a:off x="9970826"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24" name="tx524"/>
            <p:cNvSpPr/>
            <p:nvPr/>
          </p:nvSpPr>
          <p:spPr>
            <a:xfrm rot="-5400000">
              <a:off x="10268090"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25" name="pl525"/>
            <p:cNvSpPr/>
            <p:nvPr/>
          </p:nvSpPr>
          <p:spPr>
            <a:xfrm>
              <a:off x="10484293" y="5472852"/>
              <a:ext cx="1379037" cy="0"/>
            </a:xfrm>
            <a:custGeom>
              <a:avLst/>
              <a:gdLst/>
              <a:ahLst/>
              <a:cxnLst/>
              <a:rect l="0" t="0" r="0" b="0"/>
              <a:pathLst>
                <a:path w="1379037">
                  <a:moveTo>
                    <a:pt x="0" y="0"/>
                  </a:moveTo>
                  <a:lnTo>
                    <a:pt x="1379037" y="0"/>
                  </a:lnTo>
                </a:path>
              </a:pathLst>
            </a:custGeom>
            <a:ln w="8130" cap="flat">
              <a:solidFill>
                <a:srgbClr val="000000">
                  <a:alpha val="100000"/>
                </a:srgbClr>
              </a:solidFill>
              <a:prstDash val="solid"/>
              <a:round/>
            </a:ln>
          </p:spPr>
          <p:txBody>
            <a:bodyPr/>
            <a:lstStyle/>
            <a:p>
              <a:endParaRPr/>
            </a:p>
          </p:txBody>
        </p:sp>
        <p:sp>
          <p:nvSpPr>
            <p:cNvPr id="526" name="pl526"/>
            <p:cNvSpPr/>
            <p:nvPr/>
          </p:nvSpPr>
          <p:spPr>
            <a:xfrm>
              <a:off x="10497427"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7" name="pl527"/>
            <p:cNvSpPr/>
            <p:nvPr/>
          </p:nvSpPr>
          <p:spPr>
            <a:xfrm>
              <a:off x="10825769"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8" name="pl528"/>
            <p:cNvSpPr/>
            <p:nvPr/>
          </p:nvSpPr>
          <p:spPr>
            <a:xfrm>
              <a:off x="11154111"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29" name="pl529"/>
            <p:cNvSpPr/>
            <p:nvPr/>
          </p:nvSpPr>
          <p:spPr>
            <a:xfrm>
              <a:off x="11482453"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0" name="pl530"/>
            <p:cNvSpPr/>
            <p:nvPr/>
          </p:nvSpPr>
          <p:spPr>
            <a:xfrm>
              <a:off x="11810796" y="5472852"/>
              <a:ext cx="0" cy="54000"/>
            </a:xfrm>
            <a:custGeom>
              <a:avLst/>
              <a:gdLst/>
              <a:ahLst/>
              <a:cxnLst/>
              <a:rect l="0" t="0" r="0" b="0"/>
              <a:pathLst>
                <a:path h="54000">
                  <a:moveTo>
                    <a:pt x="0" y="54000"/>
                  </a:moveTo>
                  <a:lnTo>
                    <a:pt x="0" y="0"/>
                  </a:lnTo>
                </a:path>
              </a:pathLst>
            </a:custGeom>
            <a:ln w="8130" cap="flat">
              <a:solidFill>
                <a:srgbClr val="000000">
                  <a:alpha val="100000"/>
                </a:srgbClr>
              </a:solidFill>
              <a:prstDash val="solid"/>
              <a:round/>
            </a:ln>
          </p:spPr>
          <p:txBody>
            <a:bodyPr/>
            <a:lstStyle/>
            <a:p>
              <a:endParaRPr/>
            </a:p>
          </p:txBody>
        </p:sp>
        <p:sp>
          <p:nvSpPr>
            <p:cNvPr id="531" name="tx531"/>
            <p:cNvSpPr/>
            <p:nvPr/>
          </p:nvSpPr>
          <p:spPr>
            <a:xfrm rot="-5400000">
              <a:off x="10434425"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532" name="tx532"/>
            <p:cNvSpPr/>
            <p:nvPr/>
          </p:nvSpPr>
          <p:spPr>
            <a:xfrm rot="-5400000">
              <a:off x="10762768"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533" name="tx533"/>
            <p:cNvSpPr/>
            <p:nvPr/>
          </p:nvSpPr>
          <p:spPr>
            <a:xfrm rot="-5400000">
              <a:off x="11091110"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534" name="tx534"/>
            <p:cNvSpPr/>
            <p:nvPr/>
          </p:nvSpPr>
          <p:spPr>
            <a:xfrm rot="-5400000">
              <a:off x="11419452" y="560707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535" name="tx535"/>
            <p:cNvSpPr/>
            <p:nvPr/>
          </p:nvSpPr>
          <p:spPr>
            <a:xfrm rot="-5400000">
              <a:off x="11716716" y="5607075"/>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536" name="tx536"/>
            <p:cNvSpPr/>
            <p:nvPr/>
          </p:nvSpPr>
          <p:spPr>
            <a:xfrm>
              <a:off x="5630052" y="5744844"/>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37" name="tx537"/>
            <p:cNvSpPr/>
            <p:nvPr/>
          </p:nvSpPr>
          <p:spPr>
            <a:xfrm>
              <a:off x="3760260" y="614273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38" name="pt538"/>
            <p:cNvSpPr/>
            <p:nvPr/>
          </p:nvSpPr>
          <p:spPr>
            <a:xfrm>
              <a:off x="4837936"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a:endParaRPr/>
            </a:p>
          </p:txBody>
        </p:sp>
        <p:sp>
          <p:nvSpPr>
            <p:cNvPr id="539" name="pt539"/>
            <p:cNvSpPr/>
            <p:nvPr/>
          </p:nvSpPr>
          <p:spPr>
            <a:xfrm>
              <a:off x="5386148"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a:endParaRPr/>
            </a:p>
          </p:txBody>
        </p:sp>
        <p:sp>
          <p:nvSpPr>
            <p:cNvPr id="540" name="pt540"/>
            <p:cNvSpPr/>
            <p:nvPr/>
          </p:nvSpPr>
          <p:spPr>
            <a:xfrm>
              <a:off x="6030621"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a:endParaRPr/>
            </a:p>
          </p:txBody>
        </p:sp>
        <p:sp>
          <p:nvSpPr>
            <p:cNvPr id="541" name="pt541"/>
            <p:cNvSpPr/>
            <p:nvPr/>
          </p:nvSpPr>
          <p:spPr>
            <a:xfrm>
              <a:off x="6675094"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a:endParaRPr/>
            </a:p>
          </p:txBody>
        </p:sp>
        <p:sp>
          <p:nvSpPr>
            <p:cNvPr id="542" name="pt542"/>
            <p:cNvSpPr/>
            <p:nvPr/>
          </p:nvSpPr>
          <p:spPr>
            <a:xfrm>
              <a:off x="7319568"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a:endParaRPr/>
            </a:p>
          </p:txBody>
        </p:sp>
        <p:sp>
          <p:nvSpPr>
            <p:cNvPr id="543" name="pt543"/>
            <p:cNvSpPr/>
            <p:nvPr/>
          </p:nvSpPr>
          <p:spPr>
            <a:xfrm>
              <a:off x="7964041"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a:endParaRPr/>
            </a:p>
          </p:txBody>
        </p:sp>
        <p:sp>
          <p:nvSpPr>
            <p:cNvPr id="544" name="tx544"/>
            <p:cNvSpPr/>
            <p:nvPr/>
          </p:nvSpPr>
          <p:spPr>
            <a:xfrm>
              <a:off x="5066030" y="6182152"/>
              <a:ext cx="189577"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&lt;60</a:t>
              </a:r>
            </a:p>
          </p:txBody>
        </p:sp>
        <p:sp>
          <p:nvSpPr>
            <p:cNvPr id="545" name="tx545"/>
            <p:cNvSpPr/>
            <p:nvPr/>
          </p:nvSpPr>
          <p:spPr>
            <a:xfrm>
              <a:off x="5614242"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60-69</a:t>
              </a:r>
            </a:p>
          </p:txBody>
        </p:sp>
        <p:sp>
          <p:nvSpPr>
            <p:cNvPr id="546" name="tx546"/>
            <p:cNvSpPr/>
            <p:nvPr/>
          </p:nvSpPr>
          <p:spPr>
            <a:xfrm>
              <a:off x="6258715"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70-79</a:t>
              </a:r>
            </a:p>
          </p:txBody>
        </p:sp>
        <p:sp>
          <p:nvSpPr>
            <p:cNvPr id="547" name="tx547"/>
            <p:cNvSpPr/>
            <p:nvPr/>
          </p:nvSpPr>
          <p:spPr>
            <a:xfrm>
              <a:off x="6903189"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80-89</a:t>
              </a:r>
            </a:p>
          </p:txBody>
        </p:sp>
        <p:sp>
          <p:nvSpPr>
            <p:cNvPr id="548" name="tx548"/>
            <p:cNvSpPr/>
            <p:nvPr/>
          </p:nvSpPr>
          <p:spPr>
            <a:xfrm>
              <a:off x="7547662" y="6182152"/>
              <a:ext cx="285839"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90-94</a:t>
              </a:r>
            </a:p>
          </p:txBody>
        </p:sp>
        <p:sp>
          <p:nvSpPr>
            <p:cNvPr id="549" name="tx549"/>
            <p:cNvSpPr/>
            <p:nvPr/>
          </p:nvSpPr>
          <p:spPr>
            <a:xfrm>
              <a:off x="8192135" y="6182152"/>
              <a:ext cx="254843"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&gt;=95</a:t>
              </a:r>
            </a:p>
          </p:txBody>
        </p:sp>
        <p:sp>
          <p:nvSpPr>
            <p:cNvPr id="550" name="tx550"/>
            <p:cNvSpPr/>
            <p:nvPr/>
          </p:nvSpPr>
          <p:spPr>
            <a:xfrm>
              <a:off x="343909" y="398022"/>
              <a:ext cx="6122052"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comparée à celle des autres pays de la région, WCAR, 2025</a:t>
              </a:r>
            </a:p>
          </p:txBody>
        </p:sp>
        <p:sp>
          <p:nvSpPr>
            <p:cNvPr id="551" name="tx551"/>
            <p:cNvSpPr/>
            <p:nvPr/>
          </p:nvSpPr>
          <p:spPr>
            <a:xfrm>
              <a:off x="756477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552" name="tx552"/>
            <p:cNvSpPr/>
            <p:nvPr/>
          </p:nvSpPr>
          <p:spPr>
            <a:xfrm>
              <a:off x="3053881" y="6568512"/>
              <a:ext cx="8809449"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Les codes ISO des pays sont affichés. La couverture (en ben) est indiquée dans les en-têtes. La couverture moyenne régionale est représentée par la ligne pointillée.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66584" y="3832671"/>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66584" y="3266020"/>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66584" y="2699369"/>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66584" y="2132717"/>
              <a:ext cx="7578329" cy="0"/>
            </a:xfrm>
            <a:custGeom>
              <a:avLst/>
              <a:gdLst/>
              <a:ahLst/>
              <a:cxnLst/>
              <a:rect l="0" t="0" r="0" b="0"/>
              <a:pathLst>
                <a:path w="7578329">
                  <a:moveTo>
                    <a:pt x="0" y="0"/>
                  </a:moveTo>
                  <a:lnTo>
                    <a:pt x="7578329" y="0"/>
                  </a:lnTo>
                  <a:lnTo>
                    <a:pt x="757832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66584" y="4115997"/>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66584" y="3549346"/>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66584" y="2982694"/>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66584" y="2416043"/>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66584" y="1849391"/>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30754"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60752"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090750"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20748"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8474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5074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16746"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274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4874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4745"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80744" y="1843546"/>
              <a:ext cx="0" cy="2380663"/>
            </a:xfrm>
            <a:custGeom>
              <a:avLst/>
              <a:gdLst/>
              <a:ahLst/>
              <a:cxnLst/>
              <a:rect l="0" t="0" r="0" b="0"/>
              <a:pathLst>
                <a:path h="2380663">
                  <a:moveTo>
                    <a:pt x="0" y="23806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311054" y="3938046"/>
              <a:ext cx="239399" cy="177951"/>
            </a:xfrm>
            <a:prstGeom prst="rect">
              <a:avLst/>
            </a:prstGeom>
            <a:solidFill>
              <a:srgbClr val="1CABE2">
                <a:alpha val="85098"/>
              </a:srgbClr>
            </a:solidFill>
          </p:spPr>
          <p:txBody>
            <a:bodyPr/>
            <a:lstStyle/>
            <a:p>
              <a:endParaRPr/>
            </a:p>
          </p:txBody>
        </p:sp>
        <p:sp>
          <p:nvSpPr>
            <p:cNvPr id="26" name="rc26"/>
            <p:cNvSpPr/>
            <p:nvPr/>
          </p:nvSpPr>
          <p:spPr>
            <a:xfrm>
              <a:off x="1577053" y="3917510"/>
              <a:ext cx="239399" cy="198486"/>
            </a:xfrm>
            <a:prstGeom prst="rect">
              <a:avLst/>
            </a:prstGeom>
            <a:solidFill>
              <a:srgbClr val="1CABE2">
                <a:alpha val="85098"/>
              </a:srgbClr>
            </a:solidFill>
          </p:spPr>
          <p:txBody>
            <a:bodyPr/>
            <a:lstStyle/>
            <a:p>
              <a:endParaRPr/>
            </a:p>
          </p:txBody>
        </p:sp>
        <p:sp>
          <p:nvSpPr>
            <p:cNvPr id="27" name="rc27"/>
            <p:cNvSpPr/>
            <p:nvPr/>
          </p:nvSpPr>
          <p:spPr>
            <a:xfrm>
              <a:off x="1843053" y="3895286"/>
              <a:ext cx="239399" cy="220710"/>
            </a:xfrm>
            <a:prstGeom prst="rect">
              <a:avLst/>
            </a:prstGeom>
            <a:solidFill>
              <a:srgbClr val="1CABE2">
                <a:alpha val="85098"/>
              </a:srgbClr>
            </a:solidFill>
          </p:spPr>
          <p:txBody>
            <a:bodyPr/>
            <a:lstStyle/>
            <a:p>
              <a:endParaRPr/>
            </a:p>
          </p:txBody>
        </p:sp>
        <p:sp>
          <p:nvSpPr>
            <p:cNvPr id="28" name="rc28"/>
            <p:cNvSpPr/>
            <p:nvPr/>
          </p:nvSpPr>
          <p:spPr>
            <a:xfrm>
              <a:off x="2109053" y="3870756"/>
              <a:ext cx="239399" cy="245241"/>
            </a:xfrm>
            <a:prstGeom prst="rect">
              <a:avLst/>
            </a:prstGeom>
            <a:solidFill>
              <a:srgbClr val="1CABE2">
                <a:alpha val="85098"/>
              </a:srgbClr>
            </a:solidFill>
          </p:spPr>
          <p:txBody>
            <a:bodyPr/>
            <a:lstStyle/>
            <a:p>
              <a:endParaRPr/>
            </a:p>
          </p:txBody>
        </p:sp>
        <p:sp>
          <p:nvSpPr>
            <p:cNvPr id="29" name="rc29"/>
            <p:cNvSpPr/>
            <p:nvPr/>
          </p:nvSpPr>
          <p:spPr>
            <a:xfrm>
              <a:off x="2375052" y="3845784"/>
              <a:ext cx="239399" cy="270213"/>
            </a:xfrm>
            <a:prstGeom prst="rect">
              <a:avLst/>
            </a:prstGeom>
            <a:solidFill>
              <a:srgbClr val="1CABE2">
                <a:alpha val="85098"/>
              </a:srgbClr>
            </a:solidFill>
          </p:spPr>
          <p:txBody>
            <a:bodyPr/>
            <a:lstStyle/>
            <a:p>
              <a:endParaRPr/>
            </a:p>
          </p:txBody>
        </p:sp>
        <p:sp>
          <p:nvSpPr>
            <p:cNvPr id="30" name="rc30"/>
            <p:cNvSpPr/>
            <p:nvPr/>
          </p:nvSpPr>
          <p:spPr>
            <a:xfrm>
              <a:off x="2641052" y="3819814"/>
              <a:ext cx="239399" cy="296183"/>
            </a:xfrm>
            <a:prstGeom prst="rect">
              <a:avLst/>
            </a:prstGeom>
            <a:solidFill>
              <a:srgbClr val="1CABE2">
                <a:alpha val="85098"/>
              </a:srgbClr>
            </a:solidFill>
          </p:spPr>
          <p:txBody>
            <a:bodyPr/>
            <a:lstStyle/>
            <a:p>
              <a:endParaRPr/>
            </a:p>
          </p:txBody>
        </p:sp>
        <p:sp>
          <p:nvSpPr>
            <p:cNvPr id="31" name="rc31"/>
            <p:cNvSpPr/>
            <p:nvPr/>
          </p:nvSpPr>
          <p:spPr>
            <a:xfrm>
              <a:off x="2907052" y="3904438"/>
              <a:ext cx="239399" cy="211559"/>
            </a:xfrm>
            <a:prstGeom prst="rect">
              <a:avLst/>
            </a:prstGeom>
            <a:solidFill>
              <a:srgbClr val="1CABE2">
                <a:alpha val="85098"/>
              </a:srgbClr>
            </a:solidFill>
          </p:spPr>
          <p:txBody>
            <a:bodyPr/>
            <a:lstStyle/>
            <a:p>
              <a:endParaRPr/>
            </a:p>
          </p:txBody>
        </p:sp>
        <p:sp>
          <p:nvSpPr>
            <p:cNvPr id="32" name="rc32"/>
            <p:cNvSpPr/>
            <p:nvPr/>
          </p:nvSpPr>
          <p:spPr>
            <a:xfrm>
              <a:off x="3173051" y="3998134"/>
              <a:ext cx="239399" cy="117863"/>
            </a:xfrm>
            <a:prstGeom prst="rect">
              <a:avLst/>
            </a:prstGeom>
            <a:solidFill>
              <a:srgbClr val="1CABE2">
                <a:alpha val="85098"/>
              </a:srgbClr>
            </a:solidFill>
          </p:spPr>
          <p:txBody>
            <a:bodyPr/>
            <a:lstStyle/>
            <a:p>
              <a:endParaRPr/>
            </a:p>
          </p:txBody>
        </p:sp>
        <p:sp>
          <p:nvSpPr>
            <p:cNvPr id="33" name="rc33"/>
            <p:cNvSpPr/>
            <p:nvPr/>
          </p:nvSpPr>
          <p:spPr>
            <a:xfrm>
              <a:off x="3439051" y="3936272"/>
              <a:ext cx="239399" cy="179724"/>
            </a:xfrm>
            <a:prstGeom prst="rect">
              <a:avLst/>
            </a:prstGeom>
            <a:solidFill>
              <a:srgbClr val="1CABE2">
                <a:alpha val="85098"/>
              </a:srgbClr>
            </a:solidFill>
          </p:spPr>
          <p:txBody>
            <a:bodyPr/>
            <a:lstStyle/>
            <a:p>
              <a:endParaRPr/>
            </a:p>
          </p:txBody>
        </p:sp>
        <p:sp>
          <p:nvSpPr>
            <p:cNvPr id="34" name="rc34"/>
            <p:cNvSpPr/>
            <p:nvPr/>
          </p:nvSpPr>
          <p:spPr>
            <a:xfrm>
              <a:off x="3705050" y="3891643"/>
              <a:ext cx="239399" cy="224354"/>
            </a:xfrm>
            <a:prstGeom prst="rect">
              <a:avLst/>
            </a:prstGeom>
            <a:solidFill>
              <a:srgbClr val="1CABE2">
                <a:alpha val="85098"/>
              </a:srgbClr>
            </a:solidFill>
          </p:spPr>
          <p:txBody>
            <a:bodyPr/>
            <a:lstStyle/>
            <a:p>
              <a:endParaRPr/>
            </a:p>
          </p:txBody>
        </p:sp>
        <p:sp>
          <p:nvSpPr>
            <p:cNvPr id="35" name="rc35"/>
            <p:cNvSpPr/>
            <p:nvPr/>
          </p:nvSpPr>
          <p:spPr>
            <a:xfrm>
              <a:off x="3971050" y="3844067"/>
              <a:ext cx="239399" cy="271930"/>
            </a:xfrm>
            <a:prstGeom prst="rect">
              <a:avLst/>
            </a:prstGeom>
            <a:solidFill>
              <a:srgbClr val="1CABE2">
                <a:alpha val="85098"/>
              </a:srgbClr>
            </a:solidFill>
          </p:spPr>
          <p:txBody>
            <a:bodyPr/>
            <a:lstStyle/>
            <a:p>
              <a:endParaRPr/>
            </a:p>
          </p:txBody>
        </p:sp>
        <p:sp>
          <p:nvSpPr>
            <p:cNvPr id="36" name="rc36"/>
            <p:cNvSpPr/>
            <p:nvPr/>
          </p:nvSpPr>
          <p:spPr>
            <a:xfrm>
              <a:off x="4237050" y="3793119"/>
              <a:ext cx="239399" cy="322878"/>
            </a:xfrm>
            <a:prstGeom prst="rect">
              <a:avLst/>
            </a:prstGeom>
            <a:solidFill>
              <a:srgbClr val="1CABE2">
                <a:alpha val="85098"/>
              </a:srgbClr>
            </a:solidFill>
          </p:spPr>
          <p:txBody>
            <a:bodyPr/>
            <a:lstStyle/>
            <a:p>
              <a:endParaRPr/>
            </a:p>
          </p:txBody>
        </p:sp>
        <p:sp>
          <p:nvSpPr>
            <p:cNvPr id="37" name="rc37"/>
            <p:cNvSpPr/>
            <p:nvPr/>
          </p:nvSpPr>
          <p:spPr>
            <a:xfrm>
              <a:off x="4503049" y="3871804"/>
              <a:ext cx="239399" cy="244192"/>
            </a:xfrm>
            <a:prstGeom prst="rect">
              <a:avLst/>
            </a:prstGeom>
            <a:solidFill>
              <a:srgbClr val="1CABE2">
                <a:alpha val="85098"/>
              </a:srgbClr>
            </a:solidFill>
          </p:spPr>
          <p:txBody>
            <a:bodyPr/>
            <a:lstStyle/>
            <a:p>
              <a:endParaRPr/>
            </a:p>
          </p:txBody>
        </p:sp>
        <p:sp>
          <p:nvSpPr>
            <p:cNvPr id="38" name="rc38"/>
            <p:cNvSpPr/>
            <p:nvPr/>
          </p:nvSpPr>
          <p:spPr>
            <a:xfrm>
              <a:off x="4769049" y="3796649"/>
              <a:ext cx="239399" cy="319347"/>
            </a:xfrm>
            <a:prstGeom prst="rect">
              <a:avLst/>
            </a:prstGeom>
            <a:solidFill>
              <a:srgbClr val="1CABE2">
                <a:alpha val="85098"/>
              </a:srgbClr>
            </a:solidFill>
          </p:spPr>
          <p:txBody>
            <a:bodyPr/>
            <a:lstStyle/>
            <a:p>
              <a:endParaRPr/>
            </a:p>
          </p:txBody>
        </p:sp>
        <p:sp>
          <p:nvSpPr>
            <p:cNvPr id="39" name="rc39"/>
            <p:cNvSpPr/>
            <p:nvPr/>
          </p:nvSpPr>
          <p:spPr>
            <a:xfrm>
              <a:off x="5035049" y="3788813"/>
              <a:ext cx="239399" cy="327184"/>
            </a:xfrm>
            <a:prstGeom prst="rect">
              <a:avLst/>
            </a:prstGeom>
            <a:solidFill>
              <a:srgbClr val="1CABE2">
                <a:alpha val="85098"/>
              </a:srgbClr>
            </a:solidFill>
          </p:spPr>
          <p:txBody>
            <a:bodyPr/>
            <a:lstStyle/>
            <a:p>
              <a:endParaRPr/>
            </a:p>
          </p:txBody>
        </p:sp>
        <p:sp>
          <p:nvSpPr>
            <p:cNvPr id="40" name="rc40"/>
            <p:cNvSpPr/>
            <p:nvPr/>
          </p:nvSpPr>
          <p:spPr>
            <a:xfrm>
              <a:off x="5301048" y="3686203"/>
              <a:ext cx="239399" cy="429793"/>
            </a:xfrm>
            <a:prstGeom prst="rect">
              <a:avLst/>
            </a:prstGeom>
            <a:solidFill>
              <a:srgbClr val="1CABE2">
                <a:alpha val="85098"/>
              </a:srgbClr>
            </a:solidFill>
          </p:spPr>
          <p:txBody>
            <a:bodyPr/>
            <a:lstStyle/>
            <a:p>
              <a:endParaRPr/>
            </a:p>
          </p:txBody>
        </p:sp>
        <p:sp>
          <p:nvSpPr>
            <p:cNvPr id="41" name="rc41"/>
            <p:cNvSpPr/>
            <p:nvPr/>
          </p:nvSpPr>
          <p:spPr>
            <a:xfrm>
              <a:off x="5567048" y="3726759"/>
              <a:ext cx="239399" cy="389238"/>
            </a:xfrm>
            <a:prstGeom prst="rect">
              <a:avLst/>
            </a:prstGeom>
            <a:solidFill>
              <a:srgbClr val="1CABE2">
                <a:alpha val="85098"/>
              </a:srgbClr>
            </a:solidFill>
          </p:spPr>
          <p:txBody>
            <a:bodyPr/>
            <a:lstStyle/>
            <a:p>
              <a:endParaRPr/>
            </a:p>
          </p:txBody>
        </p:sp>
        <p:sp>
          <p:nvSpPr>
            <p:cNvPr id="42" name="rc42"/>
            <p:cNvSpPr/>
            <p:nvPr/>
          </p:nvSpPr>
          <p:spPr>
            <a:xfrm>
              <a:off x="5833047" y="3697871"/>
              <a:ext cx="239399" cy="418126"/>
            </a:xfrm>
            <a:prstGeom prst="rect">
              <a:avLst/>
            </a:prstGeom>
            <a:solidFill>
              <a:srgbClr val="1CABE2">
                <a:alpha val="85098"/>
              </a:srgbClr>
            </a:solidFill>
          </p:spPr>
          <p:txBody>
            <a:bodyPr/>
            <a:lstStyle/>
            <a:p>
              <a:endParaRPr/>
            </a:p>
          </p:txBody>
        </p:sp>
        <p:sp>
          <p:nvSpPr>
            <p:cNvPr id="43" name="rc43"/>
            <p:cNvSpPr/>
            <p:nvPr/>
          </p:nvSpPr>
          <p:spPr>
            <a:xfrm>
              <a:off x="6099047" y="3670921"/>
              <a:ext cx="239399" cy="445076"/>
            </a:xfrm>
            <a:prstGeom prst="rect">
              <a:avLst/>
            </a:prstGeom>
            <a:solidFill>
              <a:srgbClr val="1CABE2">
                <a:alpha val="85098"/>
              </a:srgbClr>
            </a:solidFill>
          </p:spPr>
          <p:txBody>
            <a:bodyPr/>
            <a:lstStyle/>
            <a:p>
              <a:endParaRPr/>
            </a:p>
          </p:txBody>
        </p:sp>
        <p:sp>
          <p:nvSpPr>
            <p:cNvPr id="44" name="rc44"/>
            <p:cNvSpPr/>
            <p:nvPr/>
          </p:nvSpPr>
          <p:spPr>
            <a:xfrm>
              <a:off x="6365047" y="3644753"/>
              <a:ext cx="239399" cy="471244"/>
            </a:xfrm>
            <a:prstGeom prst="rect">
              <a:avLst/>
            </a:prstGeom>
            <a:solidFill>
              <a:srgbClr val="1CABE2">
                <a:alpha val="85098"/>
              </a:srgbClr>
            </a:solidFill>
          </p:spPr>
          <p:txBody>
            <a:bodyPr/>
            <a:lstStyle/>
            <a:p>
              <a:endParaRPr/>
            </a:p>
          </p:txBody>
        </p:sp>
        <p:sp>
          <p:nvSpPr>
            <p:cNvPr id="45" name="rc45"/>
            <p:cNvSpPr/>
            <p:nvPr/>
          </p:nvSpPr>
          <p:spPr>
            <a:xfrm>
              <a:off x="6631046" y="3616080"/>
              <a:ext cx="239399" cy="499916"/>
            </a:xfrm>
            <a:prstGeom prst="rect">
              <a:avLst/>
            </a:prstGeom>
            <a:solidFill>
              <a:srgbClr val="1CABE2">
                <a:alpha val="85098"/>
              </a:srgbClr>
            </a:solidFill>
          </p:spPr>
          <p:txBody>
            <a:bodyPr/>
            <a:lstStyle/>
            <a:p>
              <a:endParaRPr/>
            </a:p>
          </p:txBody>
        </p:sp>
        <p:sp>
          <p:nvSpPr>
            <p:cNvPr id="46" name="rc46"/>
            <p:cNvSpPr/>
            <p:nvPr/>
          </p:nvSpPr>
          <p:spPr>
            <a:xfrm>
              <a:off x="6897046" y="3610516"/>
              <a:ext cx="239399" cy="505481"/>
            </a:xfrm>
            <a:prstGeom prst="rect">
              <a:avLst/>
            </a:prstGeom>
            <a:solidFill>
              <a:srgbClr val="1CABE2">
                <a:alpha val="85098"/>
              </a:srgbClr>
            </a:solidFill>
          </p:spPr>
          <p:txBody>
            <a:bodyPr/>
            <a:lstStyle/>
            <a:p>
              <a:endParaRPr/>
            </a:p>
          </p:txBody>
        </p:sp>
        <p:sp>
          <p:nvSpPr>
            <p:cNvPr id="47" name="rc47"/>
            <p:cNvSpPr/>
            <p:nvPr/>
          </p:nvSpPr>
          <p:spPr>
            <a:xfrm>
              <a:off x="7163045" y="3577814"/>
              <a:ext cx="239399" cy="538182"/>
            </a:xfrm>
            <a:prstGeom prst="rect">
              <a:avLst/>
            </a:prstGeom>
            <a:solidFill>
              <a:srgbClr val="1CABE2">
                <a:alpha val="85098"/>
              </a:srgbClr>
            </a:solidFill>
          </p:spPr>
          <p:txBody>
            <a:bodyPr/>
            <a:lstStyle/>
            <a:p>
              <a:endParaRPr/>
            </a:p>
          </p:txBody>
        </p:sp>
        <p:sp>
          <p:nvSpPr>
            <p:cNvPr id="48" name="rc48"/>
            <p:cNvSpPr/>
            <p:nvPr/>
          </p:nvSpPr>
          <p:spPr>
            <a:xfrm>
              <a:off x="7429045" y="3571139"/>
              <a:ext cx="239399" cy="544858"/>
            </a:xfrm>
            <a:prstGeom prst="rect">
              <a:avLst/>
            </a:prstGeom>
            <a:solidFill>
              <a:srgbClr val="1CABE2">
                <a:alpha val="85098"/>
              </a:srgbClr>
            </a:solidFill>
          </p:spPr>
          <p:txBody>
            <a:bodyPr/>
            <a:lstStyle/>
            <a:p>
              <a:endParaRPr/>
            </a:p>
          </p:txBody>
        </p:sp>
        <p:sp>
          <p:nvSpPr>
            <p:cNvPr id="49" name="rc49"/>
            <p:cNvSpPr/>
            <p:nvPr/>
          </p:nvSpPr>
          <p:spPr>
            <a:xfrm>
              <a:off x="7695045" y="3617333"/>
              <a:ext cx="239399" cy="498664"/>
            </a:xfrm>
            <a:prstGeom prst="rect">
              <a:avLst/>
            </a:prstGeom>
            <a:solidFill>
              <a:srgbClr val="1CABE2">
                <a:alpha val="85098"/>
              </a:srgbClr>
            </a:solidFill>
          </p:spPr>
          <p:txBody>
            <a:bodyPr/>
            <a:lstStyle/>
            <a:p>
              <a:endParaRPr/>
            </a:p>
          </p:txBody>
        </p:sp>
        <p:sp>
          <p:nvSpPr>
            <p:cNvPr id="50" name="rc50"/>
            <p:cNvSpPr/>
            <p:nvPr/>
          </p:nvSpPr>
          <p:spPr>
            <a:xfrm>
              <a:off x="7961044" y="3637273"/>
              <a:ext cx="239399" cy="478724"/>
            </a:xfrm>
            <a:prstGeom prst="rect">
              <a:avLst/>
            </a:prstGeom>
            <a:solidFill>
              <a:srgbClr val="1CABE2">
                <a:alpha val="85098"/>
              </a:srgbClr>
            </a:solidFill>
          </p:spPr>
          <p:txBody>
            <a:bodyPr/>
            <a:lstStyle/>
            <a:p>
              <a:endParaRPr/>
            </a:p>
          </p:txBody>
        </p:sp>
        <p:sp>
          <p:nvSpPr>
            <p:cNvPr id="51" name="rc51"/>
            <p:cNvSpPr/>
            <p:nvPr/>
          </p:nvSpPr>
          <p:spPr>
            <a:xfrm>
              <a:off x="1311054" y="3760095"/>
              <a:ext cx="239399" cy="177951"/>
            </a:xfrm>
            <a:prstGeom prst="rect">
              <a:avLst/>
            </a:prstGeom>
            <a:solidFill>
              <a:srgbClr val="B3B3B3">
                <a:alpha val="85098"/>
              </a:srgbClr>
            </a:solidFill>
          </p:spPr>
          <p:txBody>
            <a:bodyPr/>
            <a:lstStyle/>
            <a:p>
              <a:endParaRPr/>
            </a:p>
          </p:txBody>
        </p:sp>
        <p:sp>
          <p:nvSpPr>
            <p:cNvPr id="52" name="rc52"/>
            <p:cNvSpPr/>
            <p:nvPr/>
          </p:nvSpPr>
          <p:spPr>
            <a:xfrm>
              <a:off x="1577053" y="3719018"/>
              <a:ext cx="239399" cy="198492"/>
            </a:xfrm>
            <a:prstGeom prst="rect">
              <a:avLst/>
            </a:prstGeom>
            <a:solidFill>
              <a:srgbClr val="B3B3B3">
                <a:alpha val="85098"/>
              </a:srgbClr>
            </a:solidFill>
          </p:spPr>
          <p:txBody>
            <a:bodyPr/>
            <a:lstStyle/>
            <a:p>
              <a:endParaRPr/>
            </a:p>
          </p:txBody>
        </p:sp>
        <p:sp>
          <p:nvSpPr>
            <p:cNvPr id="53" name="rc53"/>
            <p:cNvSpPr/>
            <p:nvPr/>
          </p:nvSpPr>
          <p:spPr>
            <a:xfrm>
              <a:off x="1843053" y="3691553"/>
              <a:ext cx="239399" cy="203733"/>
            </a:xfrm>
            <a:prstGeom prst="rect">
              <a:avLst/>
            </a:prstGeom>
            <a:solidFill>
              <a:srgbClr val="B3B3B3">
                <a:alpha val="85098"/>
              </a:srgbClr>
            </a:solidFill>
          </p:spPr>
          <p:txBody>
            <a:bodyPr/>
            <a:lstStyle/>
            <a:p>
              <a:endParaRPr/>
            </a:p>
          </p:txBody>
        </p:sp>
        <p:sp>
          <p:nvSpPr>
            <p:cNvPr id="54" name="rc54"/>
            <p:cNvSpPr/>
            <p:nvPr/>
          </p:nvSpPr>
          <p:spPr>
            <a:xfrm>
              <a:off x="2109053" y="3643036"/>
              <a:ext cx="239399" cy="227720"/>
            </a:xfrm>
            <a:prstGeom prst="rect">
              <a:avLst/>
            </a:prstGeom>
            <a:solidFill>
              <a:srgbClr val="B3B3B3">
                <a:alpha val="85098"/>
              </a:srgbClr>
            </a:solidFill>
          </p:spPr>
          <p:txBody>
            <a:bodyPr/>
            <a:lstStyle/>
            <a:p>
              <a:endParaRPr/>
            </a:p>
          </p:txBody>
        </p:sp>
        <p:sp>
          <p:nvSpPr>
            <p:cNvPr id="55" name="rc55"/>
            <p:cNvSpPr/>
            <p:nvPr/>
          </p:nvSpPr>
          <p:spPr>
            <a:xfrm>
              <a:off x="2375052" y="3611598"/>
              <a:ext cx="239399" cy="234185"/>
            </a:xfrm>
            <a:prstGeom prst="rect">
              <a:avLst/>
            </a:prstGeom>
            <a:solidFill>
              <a:srgbClr val="B3B3B3">
                <a:alpha val="85098"/>
              </a:srgbClr>
            </a:solidFill>
          </p:spPr>
          <p:txBody>
            <a:bodyPr/>
            <a:lstStyle/>
            <a:p>
              <a:endParaRPr/>
            </a:p>
          </p:txBody>
        </p:sp>
        <p:sp>
          <p:nvSpPr>
            <p:cNvPr id="56" name="rc56"/>
            <p:cNvSpPr/>
            <p:nvPr/>
          </p:nvSpPr>
          <p:spPr>
            <a:xfrm>
              <a:off x="2641052" y="3560650"/>
              <a:ext cx="239399" cy="259163"/>
            </a:xfrm>
            <a:prstGeom prst="rect">
              <a:avLst/>
            </a:prstGeom>
            <a:solidFill>
              <a:srgbClr val="B3B3B3">
                <a:alpha val="85098"/>
              </a:srgbClr>
            </a:solidFill>
          </p:spPr>
          <p:txBody>
            <a:bodyPr/>
            <a:lstStyle/>
            <a:p>
              <a:endParaRPr/>
            </a:p>
          </p:txBody>
        </p:sp>
        <p:sp>
          <p:nvSpPr>
            <p:cNvPr id="57" name="rc57"/>
            <p:cNvSpPr/>
            <p:nvPr/>
          </p:nvSpPr>
          <p:spPr>
            <a:xfrm>
              <a:off x="2907052" y="3615944"/>
              <a:ext cx="239399" cy="288493"/>
            </a:xfrm>
            <a:prstGeom prst="rect">
              <a:avLst/>
            </a:prstGeom>
            <a:solidFill>
              <a:srgbClr val="B3B3B3">
                <a:alpha val="85098"/>
              </a:srgbClr>
            </a:solidFill>
          </p:spPr>
          <p:txBody>
            <a:bodyPr/>
            <a:lstStyle/>
            <a:p>
              <a:endParaRPr/>
            </a:p>
          </p:txBody>
        </p:sp>
        <p:sp>
          <p:nvSpPr>
            <p:cNvPr id="58" name="rc58"/>
            <p:cNvSpPr/>
            <p:nvPr/>
          </p:nvSpPr>
          <p:spPr>
            <a:xfrm>
              <a:off x="3173051" y="3762412"/>
              <a:ext cx="239399" cy="235721"/>
            </a:xfrm>
            <a:prstGeom prst="rect">
              <a:avLst/>
            </a:prstGeom>
            <a:solidFill>
              <a:srgbClr val="B3B3B3">
                <a:alpha val="85098"/>
              </a:srgbClr>
            </a:solidFill>
          </p:spPr>
          <p:txBody>
            <a:bodyPr/>
            <a:lstStyle/>
            <a:p>
              <a:endParaRPr/>
            </a:p>
          </p:txBody>
        </p:sp>
        <p:sp>
          <p:nvSpPr>
            <p:cNvPr id="59" name="rc59"/>
            <p:cNvSpPr/>
            <p:nvPr/>
          </p:nvSpPr>
          <p:spPr>
            <a:xfrm>
              <a:off x="3439051" y="3616760"/>
              <a:ext cx="239399" cy="319512"/>
            </a:xfrm>
            <a:prstGeom prst="rect">
              <a:avLst/>
            </a:prstGeom>
            <a:solidFill>
              <a:srgbClr val="B3B3B3">
                <a:alpha val="85098"/>
              </a:srgbClr>
            </a:solidFill>
          </p:spPr>
          <p:txBody>
            <a:bodyPr/>
            <a:lstStyle/>
            <a:p>
              <a:endParaRPr/>
            </a:p>
          </p:txBody>
        </p:sp>
        <p:sp>
          <p:nvSpPr>
            <p:cNvPr id="60" name="rc60"/>
            <p:cNvSpPr/>
            <p:nvPr/>
          </p:nvSpPr>
          <p:spPr>
            <a:xfrm>
              <a:off x="3705050" y="3687682"/>
              <a:ext cx="239399" cy="203960"/>
            </a:xfrm>
            <a:prstGeom prst="rect">
              <a:avLst/>
            </a:prstGeom>
            <a:solidFill>
              <a:srgbClr val="B3B3B3">
                <a:alpha val="85098"/>
              </a:srgbClr>
            </a:solidFill>
          </p:spPr>
          <p:txBody>
            <a:bodyPr/>
            <a:lstStyle/>
            <a:p>
              <a:endParaRPr/>
            </a:p>
          </p:txBody>
        </p:sp>
        <p:sp>
          <p:nvSpPr>
            <p:cNvPr id="61" name="rc61"/>
            <p:cNvSpPr/>
            <p:nvPr/>
          </p:nvSpPr>
          <p:spPr>
            <a:xfrm>
              <a:off x="3971050" y="3613967"/>
              <a:ext cx="239399" cy="230100"/>
            </a:xfrm>
            <a:prstGeom prst="rect">
              <a:avLst/>
            </a:prstGeom>
            <a:solidFill>
              <a:srgbClr val="B3B3B3">
                <a:alpha val="85098"/>
              </a:srgbClr>
            </a:solidFill>
          </p:spPr>
          <p:txBody>
            <a:bodyPr/>
            <a:lstStyle/>
            <a:p>
              <a:endParaRPr/>
            </a:p>
          </p:txBody>
        </p:sp>
        <p:sp>
          <p:nvSpPr>
            <p:cNvPr id="62" name="rc62"/>
            <p:cNvSpPr/>
            <p:nvPr/>
          </p:nvSpPr>
          <p:spPr>
            <a:xfrm>
              <a:off x="4237050" y="3577871"/>
              <a:ext cx="239399" cy="215248"/>
            </a:xfrm>
            <a:prstGeom prst="rect">
              <a:avLst/>
            </a:prstGeom>
            <a:solidFill>
              <a:srgbClr val="B3B3B3">
                <a:alpha val="85098"/>
              </a:srgbClr>
            </a:solidFill>
          </p:spPr>
          <p:txBody>
            <a:bodyPr/>
            <a:lstStyle/>
            <a:p>
              <a:endParaRPr/>
            </a:p>
          </p:txBody>
        </p:sp>
        <p:sp>
          <p:nvSpPr>
            <p:cNvPr id="63" name="rc63"/>
            <p:cNvSpPr/>
            <p:nvPr/>
          </p:nvSpPr>
          <p:spPr>
            <a:xfrm>
              <a:off x="4503049" y="3672009"/>
              <a:ext cx="239399" cy="199795"/>
            </a:xfrm>
            <a:prstGeom prst="rect">
              <a:avLst/>
            </a:prstGeom>
            <a:solidFill>
              <a:srgbClr val="B3B3B3">
                <a:alpha val="85098"/>
              </a:srgbClr>
            </a:solidFill>
          </p:spPr>
          <p:txBody>
            <a:bodyPr/>
            <a:lstStyle/>
            <a:p>
              <a:endParaRPr/>
            </a:p>
          </p:txBody>
        </p:sp>
        <p:sp>
          <p:nvSpPr>
            <p:cNvPr id="64" name="rc64"/>
            <p:cNvSpPr/>
            <p:nvPr/>
          </p:nvSpPr>
          <p:spPr>
            <a:xfrm>
              <a:off x="4769049" y="3591352"/>
              <a:ext cx="239399" cy="205297"/>
            </a:xfrm>
            <a:prstGeom prst="rect">
              <a:avLst/>
            </a:prstGeom>
            <a:solidFill>
              <a:srgbClr val="B3B3B3">
                <a:alpha val="85098"/>
              </a:srgbClr>
            </a:solidFill>
          </p:spPr>
          <p:txBody>
            <a:bodyPr/>
            <a:lstStyle/>
            <a:p>
              <a:endParaRPr/>
            </a:p>
          </p:txBody>
        </p:sp>
        <p:sp>
          <p:nvSpPr>
            <p:cNvPr id="65" name="rc65"/>
            <p:cNvSpPr/>
            <p:nvPr/>
          </p:nvSpPr>
          <p:spPr>
            <a:xfrm>
              <a:off x="5035049" y="3508371"/>
              <a:ext cx="239399" cy="280441"/>
            </a:xfrm>
            <a:prstGeom prst="rect">
              <a:avLst/>
            </a:prstGeom>
            <a:solidFill>
              <a:srgbClr val="B3B3B3">
                <a:alpha val="85098"/>
              </a:srgbClr>
            </a:solidFill>
          </p:spPr>
          <p:txBody>
            <a:bodyPr/>
            <a:lstStyle/>
            <a:p>
              <a:endParaRPr/>
            </a:p>
          </p:txBody>
        </p:sp>
        <p:sp>
          <p:nvSpPr>
            <p:cNvPr id="66" name="rc66"/>
            <p:cNvSpPr/>
            <p:nvPr/>
          </p:nvSpPr>
          <p:spPr>
            <a:xfrm>
              <a:off x="5301048" y="3495179"/>
              <a:ext cx="239399" cy="191023"/>
            </a:xfrm>
            <a:prstGeom prst="rect">
              <a:avLst/>
            </a:prstGeom>
            <a:solidFill>
              <a:srgbClr val="B3B3B3">
                <a:alpha val="85098"/>
              </a:srgbClr>
            </a:solidFill>
          </p:spPr>
          <p:txBody>
            <a:bodyPr/>
            <a:lstStyle/>
            <a:p>
              <a:endParaRPr/>
            </a:p>
          </p:txBody>
        </p:sp>
        <p:sp>
          <p:nvSpPr>
            <p:cNvPr id="67" name="rc67"/>
            <p:cNvSpPr/>
            <p:nvPr/>
          </p:nvSpPr>
          <p:spPr>
            <a:xfrm>
              <a:off x="5567048" y="3580795"/>
              <a:ext cx="239399" cy="145963"/>
            </a:xfrm>
            <a:prstGeom prst="rect">
              <a:avLst/>
            </a:prstGeom>
            <a:solidFill>
              <a:srgbClr val="B3B3B3">
                <a:alpha val="85098"/>
              </a:srgbClr>
            </a:solidFill>
          </p:spPr>
          <p:txBody>
            <a:bodyPr/>
            <a:lstStyle/>
            <a:p>
              <a:endParaRPr/>
            </a:p>
          </p:txBody>
        </p:sp>
        <p:sp>
          <p:nvSpPr>
            <p:cNvPr id="68" name="rc68"/>
            <p:cNvSpPr/>
            <p:nvPr/>
          </p:nvSpPr>
          <p:spPr>
            <a:xfrm>
              <a:off x="5833047" y="3525705"/>
              <a:ext cx="239399" cy="172165"/>
            </a:xfrm>
            <a:prstGeom prst="rect">
              <a:avLst/>
            </a:prstGeom>
            <a:solidFill>
              <a:srgbClr val="B3B3B3">
                <a:alpha val="85098"/>
              </a:srgbClr>
            </a:solidFill>
          </p:spPr>
          <p:txBody>
            <a:bodyPr/>
            <a:lstStyle/>
            <a:p>
              <a:endParaRPr/>
            </a:p>
          </p:txBody>
        </p:sp>
        <p:sp>
          <p:nvSpPr>
            <p:cNvPr id="69" name="rc69"/>
            <p:cNvSpPr/>
            <p:nvPr/>
          </p:nvSpPr>
          <p:spPr>
            <a:xfrm>
              <a:off x="6099047" y="3473108"/>
              <a:ext cx="239399" cy="197812"/>
            </a:xfrm>
            <a:prstGeom prst="rect">
              <a:avLst/>
            </a:prstGeom>
            <a:solidFill>
              <a:srgbClr val="B3B3B3">
                <a:alpha val="85098"/>
              </a:srgbClr>
            </a:solidFill>
          </p:spPr>
          <p:txBody>
            <a:bodyPr/>
            <a:lstStyle/>
            <a:p>
              <a:endParaRPr/>
            </a:p>
          </p:txBody>
        </p:sp>
        <p:sp>
          <p:nvSpPr>
            <p:cNvPr id="70" name="rc70"/>
            <p:cNvSpPr/>
            <p:nvPr/>
          </p:nvSpPr>
          <p:spPr>
            <a:xfrm>
              <a:off x="6365047" y="3421532"/>
              <a:ext cx="239399" cy="223221"/>
            </a:xfrm>
            <a:prstGeom prst="rect">
              <a:avLst/>
            </a:prstGeom>
            <a:solidFill>
              <a:srgbClr val="B3B3B3">
                <a:alpha val="85098"/>
              </a:srgbClr>
            </a:solidFill>
          </p:spPr>
          <p:txBody>
            <a:bodyPr/>
            <a:lstStyle/>
            <a:p>
              <a:endParaRPr/>
            </a:p>
          </p:txBody>
        </p:sp>
        <p:sp>
          <p:nvSpPr>
            <p:cNvPr id="71" name="rc71"/>
            <p:cNvSpPr/>
            <p:nvPr/>
          </p:nvSpPr>
          <p:spPr>
            <a:xfrm>
              <a:off x="6631046" y="3366125"/>
              <a:ext cx="239399" cy="249955"/>
            </a:xfrm>
            <a:prstGeom prst="rect">
              <a:avLst/>
            </a:prstGeom>
            <a:solidFill>
              <a:srgbClr val="B3B3B3">
                <a:alpha val="85098"/>
              </a:srgbClr>
            </a:solidFill>
          </p:spPr>
          <p:txBody>
            <a:bodyPr/>
            <a:lstStyle/>
            <a:p>
              <a:endParaRPr/>
            </a:p>
          </p:txBody>
        </p:sp>
        <p:sp>
          <p:nvSpPr>
            <p:cNvPr id="72" name="rc72"/>
            <p:cNvSpPr/>
            <p:nvPr/>
          </p:nvSpPr>
          <p:spPr>
            <a:xfrm>
              <a:off x="6897046" y="3357778"/>
              <a:ext cx="239399" cy="252737"/>
            </a:xfrm>
            <a:prstGeom prst="rect">
              <a:avLst/>
            </a:prstGeom>
            <a:solidFill>
              <a:srgbClr val="B3B3B3">
                <a:alpha val="85098"/>
              </a:srgbClr>
            </a:solidFill>
          </p:spPr>
          <p:txBody>
            <a:bodyPr/>
            <a:lstStyle/>
            <a:p>
              <a:endParaRPr/>
            </a:p>
          </p:txBody>
        </p:sp>
        <p:sp>
          <p:nvSpPr>
            <p:cNvPr id="73" name="rc73"/>
            <p:cNvSpPr/>
            <p:nvPr/>
          </p:nvSpPr>
          <p:spPr>
            <a:xfrm>
              <a:off x="7163045" y="3321540"/>
              <a:ext cx="239399" cy="256273"/>
            </a:xfrm>
            <a:prstGeom prst="rect">
              <a:avLst/>
            </a:prstGeom>
            <a:solidFill>
              <a:srgbClr val="B3B3B3">
                <a:alpha val="85098"/>
              </a:srgbClr>
            </a:solidFill>
          </p:spPr>
          <p:txBody>
            <a:bodyPr/>
            <a:lstStyle/>
            <a:p>
              <a:endParaRPr/>
            </a:p>
          </p:txBody>
        </p:sp>
        <p:sp>
          <p:nvSpPr>
            <p:cNvPr id="74" name="rc74"/>
            <p:cNvSpPr/>
            <p:nvPr/>
          </p:nvSpPr>
          <p:spPr>
            <a:xfrm>
              <a:off x="7429045" y="3311681"/>
              <a:ext cx="239399" cy="259458"/>
            </a:xfrm>
            <a:prstGeom prst="rect">
              <a:avLst/>
            </a:prstGeom>
            <a:solidFill>
              <a:srgbClr val="B3B3B3">
                <a:alpha val="85098"/>
              </a:srgbClr>
            </a:solidFill>
          </p:spPr>
          <p:txBody>
            <a:bodyPr/>
            <a:lstStyle/>
            <a:p>
              <a:endParaRPr/>
            </a:p>
          </p:txBody>
        </p:sp>
        <p:sp>
          <p:nvSpPr>
            <p:cNvPr id="75" name="rc75"/>
            <p:cNvSpPr/>
            <p:nvPr/>
          </p:nvSpPr>
          <p:spPr>
            <a:xfrm>
              <a:off x="7695045" y="3302382"/>
              <a:ext cx="239399" cy="314950"/>
            </a:xfrm>
            <a:prstGeom prst="rect">
              <a:avLst/>
            </a:prstGeom>
            <a:solidFill>
              <a:srgbClr val="B3B3B3">
                <a:alpha val="85098"/>
              </a:srgbClr>
            </a:solidFill>
          </p:spPr>
          <p:txBody>
            <a:bodyPr/>
            <a:lstStyle/>
            <a:p>
              <a:endParaRPr/>
            </a:p>
          </p:txBody>
        </p:sp>
        <p:sp>
          <p:nvSpPr>
            <p:cNvPr id="76" name="rc76"/>
            <p:cNvSpPr/>
            <p:nvPr/>
          </p:nvSpPr>
          <p:spPr>
            <a:xfrm>
              <a:off x="7961044" y="3291525"/>
              <a:ext cx="239399" cy="345748"/>
            </a:xfrm>
            <a:prstGeom prst="rect">
              <a:avLst/>
            </a:prstGeom>
            <a:solidFill>
              <a:srgbClr val="B3B3B3">
                <a:alpha val="85098"/>
              </a:srgbClr>
            </a:solidFill>
          </p:spPr>
          <p:txBody>
            <a:bodyPr/>
            <a:lstStyle/>
            <a:p>
              <a:endParaRPr/>
            </a:p>
          </p:txBody>
        </p:sp>
        <p:sp>
          <p:nvSpPr>
            <p:cNvPr id="77" name="pl77"/>
            <p:cNvSpPr/>
            <p:nvPr/>
          </p:nvSpPr>
          <p:spPr>
            <a:xfrm>
              <a:off x="1430754" y="2178487"/>
              <a:ext cx="6649990" cy="309177"/>
            </a:xfrm>
            <a:custGeom>
              <a:avLst/>
              <a:gdLst/>
              <a:ahLst/>
              <a:cxnLst/>
              <a:rect l="0" t="0" r="0" b="0"/>
              <a:pathLst>
                <a:path w="6649990" h="309177">
                  <a:moveTo>
                    <a:pt x="0" y="103059"/>
                  </a:moveTo>
                  <a:lnTo>
                    <a:pt x="265999" y="123670"/>
                  </a:lnTo>
                  <a:lnTo>
                    <a:pt x="531999" y="144282"/>
                  </a:lnTo>
                  <a:lnTo>
                    <a:pt x="797998" y="164894"/>
                  </a:lnTo>
                  <a:lnTo>
                    <a:pt x="1063998" y="185506"/>
                  </a:lnTo>
                  <a:lnTo>
                    <a:pt x="1329998" y="206118"/>
                  </a:lnTo>
                  <a:lnTo>
                    <a:pt x="1595997" y="103059"/>
                  </a:lnTo>
                  <a:lnTo>
                    <a:pt x="1861997" y="0"/>
                  </a:lnTo>
                  <a:lnTo>
                    <a:pt x="2127996" y="61835"/>
                  </a:lnTo>
                  <a:lnTo>
                    <a:pt x="2393996" y="103059"/>
                  </a:lnTo>
                  <a:lnTo>
                    <a:pt x="2659996" y="144282"/>
                  </a:lnTo>
                  <a:lnTo>
                    <a:pt x="2925995" y="185506"/>
                  </a:lnTo>
                  <a:lnTo>
                    <a:pt x="3191995" y="103059"/>
                  </a:lnTo>
                  <a:lnTo>
                    <a:pt x="3457995" y="164894"/>
                  </a:lnTo>
                  <a:lnTo>
                    <a:pt x="3723994" y="164894"/>
                  </a:lnTo>
                  <a:lnTo>
                    <a:pt x="3989994" y="247341"/>
                  </a:lnTo>
                  <a:lnTo>
                    <a:pt x="4255993" y="206118"/>
                  </a:lnTo>
                  <a:lnTo>
                    <a:pt x="4521993" y="226729"/>
                  </a:lnTo>
                  <a:lnTo>
                    <a:pt x="4787993" y="247341"/>
                  </a:lnTo>
                  <a:lnTo>
                    <a:pt x="5053992" y="267953"/>
                  </a:lnTo>
                  <a:lnTo>
                    <a:pt x="5319992" y="288565"/>
                  </a:lnTo>
                  <a:lnTo>
                    <a:pt x="5585991" y="288565"/>
                  </a:lnTo>
                  <a:lnTo>
                    <a:pt x="5851991" y="309177"/>
                  </a:lnTo>
                  <a:lnTo>
                    <a:pt x="6117991" y="309177"/>
                  </a:lnTo>
                  <a:lnTo>
                    <a:pt x="6383990" y="267953"/>
                  </a:lnTo>
                  <a:lnTo>
                    <a:pt x="6649990" y="247341"/>
                  </a:lnTo>
                </a:path>
              </a:pathLst>
            </a:custGeom>
            <a:ln w="27101" cap="flat">
              <a:solidFill>
                <a:srgbClr val="0058AB">
                  <a:alpha val="100000"/>
                </a:srgbClr>
              </a:solidFill>
              <a:prstDash val="solid"/>
              <a:round/>
            </a:ln>
          </p:spPr>
          <p:txBody>
            <a:bodyPr/>
            <a:lstStyle/>
            <a:p>
              <a:endParaRPr/>
            </a:p>
          </p:txBody>
        </p:sp>
        <p:sp>
          <p:nvSpPr>
            <p:cNvPr id="78" name="pl78"/>
            <p:cNvSpPr/>
            <p:nvPr/>
          </p:nvSpPr>
          <p:spPr>
            <a:xfrm>
              <a:off x="1430754" y="2425829"/>
              <a:ext cx="6649990" cy="267953"/>
            </a:xfrm>
            <a:custGeom>
              <a:avLst/>
              <a:gdLst/>
              <a:ahLst/>
              <a:cxnLst/>
              <a:rect l="0" t="0" r="0" b="0"/>
              <a:pathLst>
                <a:path w="6649990" h="267953">
                  <a:moveTo>
                    <a:pt x="0" y="82447"/>
                  </a:moveTo>
                  <a:lnTo>
                    <a:pt x="265999" y="123670"/>
                  </a:lnTo>
                  <a:lnTo>
                    <a:pt x="531999" y="144282"/>
                  </a:lnTo>
                  <a:lnTo>
                    <a:pt x="797998" y="185506"/>
                  </a:lnTo>
                  <a:lnTo>
                    <a:pt x="1063998" y="206118"/>
                  </a:lnTo>
                  <a:lnTo>
                    <a:pt x="1329998" y="247341"/>
                  </a:lnTo>
                  <a:lnTo>
                    <a:pt x="1595997" y="164894"/>
                  </a:lnTo>
                  <a:lnTo>
                    <a:pt x="1861997" y="0"/>
                  </a:lnTo>
                  <a:lnTo>
                    <a:pt x="2127996" y="144282"/>
                  </a:lnTo>
                  <a:lnTo>
                    <a:pt x="2393996" y="61835"/>
                  </a:lnTo>
                  <a:lnTo>
                    <a:pt x="2659996" y="123670"/>
                  </a:lnTo>
                  <a:lnTo>
                    <a:pt x="2925995" y="144282"/>
                  </a:lnTo>
                  <a:lnTo>
                    <a:pt x="3191995" y="41223"/>
                  </a:lnTo>
                  <a:lnTo>
                    <a:pt x="3457995" y="103059"/>
                  </a:lnTo>
                  <a:lnTo>
                    <a:pt x="3723994" y="164894"/>
                  </a:lnTo>
                  <a:lnTo>
                    <a:pt x="3989994" y="164894"/>
                  </a:lnTo>
                  <a:lnTo>
                    <a:pt x="4255993" y="82447"/>
                  </a:lnTo>
                  <a:lnTo>
                    <a:pt x="4521993" y="123670"/>
                  </a:lnTo>
                  <a:lnTo>
                    <a:pt x="4787993" y="164894"/>
                  </a:lnTo>
                  <a:lnTo>
                    <a:pt x="5053992" y="206118"/>
                  </a:lnTo>
                  <a:lnTo>
                    <a:pt x="5319992" y="247341"/>
                  </a:lnTo>
                  <a:lnTo>
                    <a:pt x="5585991" y="247341"/>
                  </a:lnTo>
                  <a:lnTo>
                    <a:pt x="5851991" y="267953"/>
                  </a:lnTo>
                  <a:lnTo>
                    <a:pt x="6117991" y="267953"/>
                  </a:lnTo>
                  <a:lnTo>
                    <a:pt x="6383990" y="267953"/>
                  </a:lnTo>
                  <a:lnTo>
                    <a:pt x="6649990" y="267953"/>
                  </a:lnTo>
                </a:path>
              </a:pathLst>
            </a:custGeom>
            <a:ln w="27101" cap="flat">
              <a:solidFill>
                <a:srgbClr val="F26A21">
                  <a:alpha val="100000"/>
                </a:srgbClr>
              </a:solidFill>
              <a:prstDash val="solid"/>
              <a:round/>
            </a:ln>
          </p:spPr>
          <p:txBody>
            <a:bodyPr/>
            <a:lstStyle/>
            <a:p>
              <a:endParaRPr/>
            </a:p>
          </p:txBody>
        </p:sp>
        <p:sp>
          <p:nvSpPr>
            <p:cNvPr id="79" name="tx79"/>
            <p:cNvSpPr/>
            <p:nvPr/>
          </p:nvSpPr>
          <p:spPr>
            <a:xfrm>
              <a:off x="1370464" y="212470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2700462" y="222776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4030460" y="21659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5360458" y="226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6424457" y="228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6690456" y="2310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85" name="tx85"/>
            <p:cNvSpPr/>
            <p:nvPr/>
          </p:nvSpPr>
          <p:spPr>
            <a:xfrm>
              <a:off x="6956456" y="23102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86" name="tx86"/>
            <p:cNvSpPr/>
            <p:nvPr/>
          </p:nvSpPr>
          <p:spPr>
            <a:xfrm>
              <a:off x="7222456" y="2330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87" name="tx87"/>
            <p:cNvSpPr/>
            <p:nvPr/>
          </p:nvSpPr>
          <p:spPr>
            <a:xfrm>
              <a:off x="7488455" y="23308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88" name="tx88"/>
            <p:cNvSpPr/>
            <p:nvPr/>
          </p:nvSpPr>
          <p:spPr>
            <a:xfrm>
              <a:off x="7754455" y="2289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9" name="tx89"/>
            <p:cNvSpPr/>
            <p:nvPr/>
          </p:nvSpPr>
          <p:spPr>
            <a:xfrm>
              <a:off x="8020454" y="22689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90" name="tx90"/>
            <p:cNvSpPr/>
            <p:nvPr/>
          </p:nvSpPr>
          <p:spPr>
            <a:xfrm>
              <a:off x="1370464" y="256095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78</a:t>
              </a:r>
            </a:p>
          </p:txBody>
        </p:sp>
        <p:sp>
          <p:nvSpPr>
            <p:cNvPr id="91" name="tx91"/>
            <p:cNvSpPr/>
            <p:nvPr/>
          </p:nvSpPr>
          <p:spPr>
            <a:xfrm>
              <a:off x="2700462" y="2725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70</a:t>
              </a:r>
            </a:p>
          </p:txBody>
        </p:sp>
        <p:sp>
          <p:nvSpPr>
            <p:cNvPr id="92" name="tx92"/>
            <p:cNvSpPr/>
            <p:nvPr/>
          </p:nvSpPr>
          <p:spPr>
            <a:xfrm>
              <a:off x="4030460" y="260217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76</a:t>
              </a:r>
            </a:p>
          </p:txBody>
        </p:sp>
        <p:sp>
          <p:nvSpPr>
            <p:cNvPr id="93" name="tx93"/>
            <p:cNvSpPr/>
            <p:nvPr/>
          </p:nvSpPr>
          <p:spPr>
            <a:xfrm>
              <a:off x="5360458" y="264504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74</a:t>
              </a:r>
            </a:p>
          </p:txBody>
        </p:sp>
        <p:sp>
          <p:nvSpPr>
            <p:cNvPr id="94" name="tx94"/>
            <p:cNvSpPr/>
            <p:nvPr/>
          </p:nvSpPr>
          <p:spPr>
            <a:xfrm>
              <a:off x="6424457" y="26859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72</a:t>
              </a:r>
            </a:p>
          </p:txBody>
        </p:sp>
        <p:sp>
          <p:nvSpPr>
            <p:cNvPr id="95" name="tx95"/>
            <p:cNvSpPr/>
            <p:nvPr/>
          </p:nvSpPr>
          <p:spPr>
            <a:xfrm>
              <a:off x="6690456" y="2725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70</a:t>
              </a:r>
            </a:p>
          </p:txBody>
        </p:sp>
        <p:sp>
          <p:nvSpPr>
            <p:cNvPr id="96" name="tx96"/>
            <p:cNvSpPr/>
            <p:nvPr/>
          </p:nvSpPr>
          <p:spPr>
            <a:xfrm>
              <a:off x="6956456" y="2725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70</a:t>
              </a:r>
            </a:p>
          </p:txBody>
        </p:sp>
        <p:sp>
          <p:nvSpPr>
            <p:cNvPr id="97" name="tx97"/>
            <p:cNvSpPr/>
            <p:nvPr/>
          </p:nvSpPr>
          <p:spPr>
            <a:xfrm>
              <a:off x="7222456" y="2746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69</a:t>
              </a:r>
            </a:p>
          </p:txBody>
        </p:sp>
        <p:sp>
          <p:nvSpPr>
            <p:cNvPr id="98" name="tx98"/>
            <p:cNvSpPr/>
            <p:nvPr/>
          </p:nvSpPr>
          <p:spPr>
            <a:xfrm>
              <a:off x="7488455" y="2746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69</a:t>
              </a:r>
            </a:p>
          </p:txBody>
        </p:sp>
        <p:sp>
          <p:nvSpPr>
            <p:cNvPr id="99" name="tx99"/>
            <p:cNvSpPr/>
            <p:nvPr/>
          </p:nvSpPr>
          <p:spPr>
            <a:xfrm>
              <a:off x="7754455" y="2746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69</a:t>
              </a:r>
            </a:p>
          </p:txBody>
        </p:sp>
        <p:sp>
          <p:nvSpPr>
            <p:cNvPr id="100" name="tx100"/>
            <p:cNvSpPr/>
            <p:nvPr/>
          </p:nvSpPr>
          <p:spPr>
            <a:xfrm>
              <a:off x="8020454" y="274646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26A21">
                      <a:alpha val="100000"/>
                    </a:srgbClr>
                  </a:solidFill>
                  <a:latin typeface="Arial"/>
                  <a:cs typeface="Arial"/>
                </a:rPr>
                <a:t>69</a:t>
              </a:r>
            </a:p>
          </p:txBody>
        </p:sp>
        <p:sp>
          <p:nvSpPr>
            <p:cNvPr id="101" name="tx101"/>
            <p:cNvSpPr/>
            <p:nvPr/>
          </p:nvSpPr>
          <p:spPr>
            <a:xfrm>
              <a:off x="1370464" y="398652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02" name="tx102"/>
            <p:cNvSpPr/>
            <p:nvPr/>
          </p:nvSpPr>
          <p:spPr>
            <a:xfrm>
              <a:off x="2700462" y="392746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52</a:t>
              </a:r>
            </a:p>
          </p:txBody>
        </p:sp>
        <p:sp>
          <p:nvSpPr>
            <p:cNvPr id="103" name="tx103"/>
            <p:cNvSpPr/>
            <p:nvPr/>
          </p:nvSpPr>
          <p:spPr>
            <a:xfrm>
              <a:off x="4030460" y="39395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48</a:t>
              </a:r>
            </a:p>
          </p:txBody>
        </p:sp>
        <p:sp>
          <p:nvSpPr>
            <p:cNvPr id="104" name="tx104"/>
            <p:cNvSpPr/>
            <p:nvPr/>
          </p:nvSpPr>
          <p:spPr>
            <a:xfrm>
              <a:off x="5360458" y="386066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76</a:t>
              </a:r>
            </a:p>
          </p:txBody>
        </p:sp>
        <p:sp>
          <p:nvSpPr>
            <p:cNvPr id="105" name="tx105"/>
            <p:cNvSpPr/>
            <p:nvPr/>
          </p:nvSpPr>
          <p:spPr>
            <a:xfrm>
              <a:off x="6424457" y="383988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83</a:t>
              </a:r>
            </a:p>
          </p:txBody>
        </p:sp>
        <p:sp>
          <p:nvSpPr>
            <p:cNvPr id="106" name="tx106"/>
            <p:cNvSpPr/>
            <p:nvPr/>
          </p:nvSpPr>
          <p:spPr>
            <a:xfrm>
              <a:off x="6690456" y="38255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88</a:t>
              </a:r>
            </a:p>
          </p:txBody>
        </p:sp>
        <p:sp>
          <p:nvSpPr>
            <p:cNvPr id="107" name="tx107"/>
            <p:cNvSpPr/>
            <p:nvPr/>
          </p:nvSpPr>
          <p:spPr>
            <a:xfrm>
              <a:off x="6956456" y="382281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89</a:t>
              </a:r>
            </a:p>
          </p:txBody>
        </p:sp>
        <p:sp>
          <p:nvSpPr>
            <p:cNvPr id="108" name="tx108"/>
            <p:cNvSpPr/>
            <p:nvPr/>
          </p:nvSpPr>
          <p:spPr>
            <a:xfrm>
              <a:off x="7222456" y="38064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95</a:t>
              </a:r>
            </a:p>
          </p:txBody>
        </p:sp>
        <p:sp>
          <p:nvSpPr>
            <p:cNvPr id="109" name="tx109"/>
            <p:cNvSpPr/>
            <p:nvPr/>
          </p:nvSpPr>
          <p:spPr>
            <a:xfrm>
              <a:off x="7488455" y="38031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96</a:t>
              </a:r>
            </a:p>
          </p:txBody>
        </p:sp>
        <p:sp>
          <p:nvSpPr>
            <p:cNvPr id="110" name="tx110"/>
            <p:cNvSpPr/>
            <p:nvPr/>
          </p:nvSpPr>
          <p:spPr>
            <a:xfrm>
              <a:off x="7754455" y="382622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88</a:t>
              </a:r>
            </a:p>
          </p:txBody>
        </p:sp>
        <p:sp>
          <p:nvSpPr>
            <p:cNvPr id="111" name="tx111"/>
            <p:cNvSpPr/>
            <p:nvPr/>
          </p:nvSpPr>
          <p:spPr>
            <a:xfrm>
              <a:off x="8020454" y="38361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84</a:t>
              </a:r>
            </a:p>
          </p:txBody>
        </p:sp>
        <p:sp>
          <p:nvSpPr>
            <p:cNvPr id="112" name="tx112"/>
            <p:cNvSpPr/>
            <p:nvPr/>
          </p:nvSpPr>
          <p:spPr>
            <a:xfrm>
              <a:off x="1370464" y="380857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113" name="tx113"/>
            <p:cNvSpPr/>
            <p:nvPr/>
          </p:nvSpPr>
          <p:spPr>
            <a:xfrm>
              <a:off x="2700462" y="364979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14" name="tx114"/>
            <p:cNvSpPr/>
            <p:nvPr/>
          </p:nvSpPr>
          <p:spPr>
            <a:xfrm>
              <a:off x="4030460" y="36899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41</a:t>
              </a:r>
            </a:p>
          </p:txBody>
        </p:sp>
        <p:sp>
          <p:nvSpPr>
            <p:cNvPr id="115" name="tx115"/>
            <p:cNvSpPr/>
            <p:nvPr/>
          </p:nvSpPr>
          <p:spPr>
            <a:xfrm>
              <a:off x="5360458" y="355019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34</a:t>
              </a:r>
            </a:p>
          </p:txBody>
        </p:sp>
        <p:sp>
          <p:nvSpPr>
            <p:cNvPr id="116" name="tx116"/>
            <p:cNvSpPr/>
            <p:nvPr/>
          </p:nvSpPr>
          <p:spPr>
            <a:xfrm>
              <a:off x="6424457" y="349264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39</a:t>
              </a:r>
            </a:p>
          </p:txBody>
        </p:sp>
        <p:sp>
          <p:nvSpPr>
            <p:cNvPr id="117" name="tx117"/>
            <p:cNvSpPr/>
            <p:nvPr/>
          </p:nvSpPr>
          <p:spPr>
            <a:xfrm>
              <a:off x="6690456" y="345230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44</a:t>
              </a:r>
            </a:p>
          </p:txBody>
        </p:sp>
        <p:sp>
          <p:nvSpPr>
            <p:cNvPr id="118" name="tx118"/>
            <p:cNvSpPr/>
            <p:nvPr/>
          </p:nvSpPr>
          <p:spPr>
            <a:xfrm>
              <a:off x="6956456" y="3444024"/>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19" name="tx119"/>
            <p:cNvSpPr/>
            <p:nvPr/>
          </p:nvSpPr>
          <p:spPr>
            <a:xfrm>
              <a:off x="7222456" y="3409555"/>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45</a:t>
              </a:r>
            </a:p>
          </p:txBody>
        </p:sp>
        <p:sp>
          <p:nvSpPr>
            <p:cNvPr id="120" name="tx120"/>
            <p:cNvSpPr/>
            <p:nvPr/>
          </p:nvSpPr>
          <p:spPr>
            <a:xfrm>
              <a:off x="7488455" y="34009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46</a:t>
              </a:r>
            </a:p>
          </p:txBody>
        </p:sp>
        <p:sp>
          <p:nvSpPr>
            <p:cNvPr id="121" name="tx121"/>
            <p:cNvSpPr/>
            <p:nvPr/>
          </p:nvSpPr>
          <p:spPr>
            <a:xfrm>
              <a:off x="7754455" y="341941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56</a:t>
              </a:r>
            </a:p>
          </p:txBody>
        </p:sp>
        <p:sp>
          <p:nvSpPr>
            <p:cNvPr id="122" name="tx122"/>
            <p:cNvSpPr/>
            <p:nvPr/>
          </p:nvSpPr>
          <p:spPr>
            <a:xfrm>
              <a:off x="8020454" y="34239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61</a:t>
              </a:r>
            </a:p>
          </p:txBody>
        </p:sp>
        <p:sp>
          <p:nvSpPr>
            <p:cNvPr id="123" name="tx123"/>
            <p:cNvSpPr/>
            <p:nvPr/>
          </p:nvSpPr>
          <p:spPr>
            <a:xfrm>
              <a:off x="1370464" y="364200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24" name="tx124"/>
            <p:cNvSpPr/>
            <p:nvPr/>
          </p:nvSpPr>
          <p:spPr>
            <a:xfrm>
              <a:off x="2700462" y="344261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98</a:t>
              </a:r>
            </a:p>
          </p:txBody>
        </p:sp>
        <p:sp>
          <p:nvSpPr>
            <p:cNvPr id="125" name="tx125"/>
            <p:cNvSpPr/>
            <p:nvPr/>
          </p:nvSpPr>
          <p:spPr>
            <a:xfrm>
              <a:off x="4030460" y="34959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26" name="tx126"/>
            <p:cNvSpPr/>
            <p:nvPr/>
          </p:nvSpPr>
          <p:spPr>
            <a:xfrm>
              <a:off x="5330313" y="337714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110</a:t>
              </a:r>
            </a:p>
          </p:txBody>
        </p:sp>
        <p:sp>
          <p:nvSpPr>
            <p:cNvPr id="127" name="tx127"/>
            <p:cNvSpPr/>
            <p:nvPr/>
          </p:nvSpPr>
          <p:spPr>
            <a:xfrm>
              <a:off x="6394312" y="330344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123</a:t>
              </a:r>
            </a:p>
          </p:txBody>
        </p:sp>
        <p:sp>
          <p:nvSpPr>
            <p:cNvPr id="128" name="tx128"/>
            <p:cNvSpPr/>
            <p:nvPr/>
          </p:nvSpPr>
          <p:spPr>
            <a:xfrm>
              <a:off x="6660311" y="324803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29" name="tx129"/>
            <p:cNvSpPr/>
            <p:nvPr/>
          </p:nvSpPr>
          <p:spPr>
            <a:xfrm>
              <a:off x="6926311" y="323968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134</a:t>
              </a:r>
            </a:p>
          </p:txBody>
        </p:sp>
        <p:sp>
          <p:nvSpPr>
            <p:cNvPr id="130" name="tx130"/>
            <p:cNvSpPr/>
            <p:nvPr/>
          </p:nvSpPr>
          <p:spPr>
            <a:xfrm>
              <a:off x="7192311" y="3203502"/>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a:t>
              </a:r>
            </a:p>
          </p:txBody>
        </p:sp>
        <p:sp>
          <p:nvSpPr>
            <p:cNvPr id="131" name="tx131"/>
            <p:cNvSpPr/>
            <p:nvPr/>
          </p:nvSpPr>
          <p:spPr>
            <a:xfrm>
              <a:off x="7458310" y="3194965"/>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142</a:t>
              </a:r>
            </a:p>
          </p:txBody>
        </p:sp>
        <p:sp>
          <p:nvSpPr>
            <p:cNvPr id="132" name="tx132"/>
            <p:cNvSpPr/>
            <p:nvPr/>
          </p:nvSpPr>
          <p:spPr>
            <a:xfrm>
              <a:off x="7724310" y="3185667"/>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144</a:t>
              </a:r>
            </a:p>
          </p:txBody>
        </p:sp>
        <p:sp>
          <p:nvSpPr>
            <p:cNvPr id="133" name="tx133"/>
            <p:cNvSpPr/>
            <p:nvPr/>
          </p:nvSpPr>
          <p:spPr>
            <a:xfrm>
              <a:off x="7990310" y="317348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146</a:t>
              </a:r>
            </a:p>
          </p:txBody>
        </p:sp>
        <p:sp>
          <p:nvSpPr>
            <p:cNvPr id="134" name="tx134"/>
            <p:cNvSpPr/>
            <p:nvPr/>
          </p:nvSpPr>
          <p:spPr>
            <a:xfrm>
              <a:off x="733081" y="4063883"/>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577692" y="3497231"/>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136" name="tx136"/>
            <p:cNvSpPr/>
            <p:nvPr/>
          </p:nvSpPr>
          <p:spPr>
            <a:xfrm>
              <a:off x="577692" y="2930580"/>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37" name="tx137"/>
            <p:cNvSpPr/>
            <p:nvPr/>
          </p:nvSpPr>
          <p:spPr>
            <a:xfrm>
              <a:off x="577692" y="2363860"/>
              <a:ext cx="32626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300K</a:t>
              </a:r>
            </a:p>
          </p:txBody>
        </p:sp>
        <p:sp>
          <p:nvSpPr>
            <p:cNvPr id="138" name="tx138"/>
            <p:cNvSpPr/>
            <p:nvPr/>
          </p:nvSpPr>
          <p:spPr>
            <a:xfrm>
              <a:off x="577692" y="1797277"/>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400K</a:t>
              </a:r>
            </a:p>
          </p:txBody>
        </p:sp>
        <p:sp>
          <p:nvSpPr>
            <p:cNvPr id="139" name="tx139"/>
            <p:cNvSpPr/>
            <p:nvPr/>
          </p:nvSpPr>
          <p:spPr>
            <a:xfrm>
              <a:off x="8607544" y="4063883"/>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74307"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04306"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34304"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64302"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830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4300"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6029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6299"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2265" y="4391137"/>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829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4298" y="439117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903044" y="2968325"/>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56" name="tx156"/>
            <p:cNvSpPr/>
            <p:nvPr/>
          </p:nvSpPr>
          <p:spPr>
            <a:xfrm rot="5400000">
              <a:off x="8333845" y="2968325"/>
              <a:ext cx="12730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57" name="pl157"/>
            <p:cNvSpPr/>
            <p:nvPr/>
          </p:nvSpPr>
          <p:spPr>
            <a:xfrm>
              <a:off x="3043633" y="5080307"/>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8" name="pl158"/>
            <p:cNvSpPr/>
            <p:nvPr/>
          </p:nvSpPr>
          <p:spPr>
            <a:xfrm>
              <a:off x="3759362" y="5080307"/>
              <a:ext cx="175564" cy="0"/>
            </a:xfrm>
            <a:custGeom>
              <a:avLst/>
              <a:gdLst/>
              <a:ahLst/>
              <a:cxnLst/>
              <a:rect l="0" t="0" r="0" b="0"/>
              <a:pathLst>
                <a:path w="175564">
                  <a:moveTo>
                    <a:pt x="0" y="0"/>
                  </a:moveTo>
                  <a:lnTo>
                    <a:pt x="175564" y="0"/>
                  </a:lnTo>
                </a:path>
              </a:pathLst>
            </a:custGeom>
            <a:ln w="27101" cap="flat">
              <a:solidFill>
                <a:srgbClr val="F26A21">
                  <a:alpha val="100000"/>
                </a:srgbClr>
              </a:solidFill>
              <a:prstDash val="solid"/>
              <a:round/>
            </a:ln>
          </p:spPr>
          <p:txBody>
            <a:bodyPr/>
            <a:lstStyle/>
            <a:p>
              <a:endParaRPr/>
            </a:p>
          </p:txBody>
        </p:sp>
        <p:sp>
          <p:nvSpPr>
            <p:cNvPr id="159" name="tx159"/>
            <p:cNvSpPr/>
            <p:nvPr/>
          </p:nvSpPr>
          <p:spPr>
            <a:xfrm>
              <a:off x="3310733" y="5029897"/>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26461" y="5028124"/>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70912" y="4979579"/>
              <a:ext cx="201456" cy="201456"/>
            </a:xfrm>
            <a:prstGeom prst="rect">
              <a:avLst/>
            </a:prstGeom>
            <a:solidFill>
              <a:srgbClr val="B3B3B3">
                <a:alpha val="85098"/>
              </a:srgbClr>
            </a:solidFill>
          </p:spPr>
          <p:txBody>
            <a:bodyPr/>
            <a:lstStyle/>
            <a:p>
              <a:endParaRPr/>
            </a:p>
          </p:txBody>
        </p:sp>
        <p:sp>
          <p:nvSpPr>
            <p:cNvPr id="162" name="rc162"/>
            <p:cNvSpPr/>
            <p:nvPr/>
          </p:nvSpPr>
          <p:spPr>
            <a:xfrm>
              <a:off x="5573066" y="4979579"/>
              <a:ext cx="201456" cy="201456"/>
            </a:xfrm>
            <a:prstGeom prst="rect">
              <a:avLst/>
            </a:prstGeom>
            <a:solidFill>
              <a:srgbClr val="1CABE2">
                <a:alpha val="85098"/>
              </a:srgbClr>
            </a:solidFill>
          </p:spPr>
          <p:txBody>
            <a:bodyPr/>
            <a:lstStyle/>
            <a:p>
              <a:endParaRPr/>
            </a:p>
          </p:txBody>
        </p:sp>
        <p:sp>
          <p:nvSpPr>
            <p:cNvPr id="163" name="tx163"/>
            <p:cNvSpPr/>
            <p:nvPr/>
          </p:nvSpPr>
          <p:spPr>
            <a:xfrm>
              <a:off x="4950957" y="5002544"/>
              <a:ext cx="543520"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53111" y="5028670"/>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66584" y="1402264"/>
              <a:ext cx="7915096"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66" name="tx166"/>
            <p:cNvSpPr/>
            <p:nvPr/>
          </p:nvSpPr>
          <p:spPr>
            <a:xfrm>
              <a:off x="966584" y="1594284"/>
              <a:ext cx="1323602" cy="14439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Bénin, 2000-2025</a:t>
              </a:r>
            </a:p>
          </p:txBody>
        </p:sp>
        <p:sp>
          <p:nvSpPr>
            <p:cNvPr id="167" name="pl167"/>
            <p:cNvSpPr/>
            <p:nvPr/>
          </p:nvSpPr>
          <p:spPr>
            <a:xfrm>
              <a:off x="2494806"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4862310"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7229815" y="5398802"/>
              <a:ext cx="0" cy="476132"/>
            </a:xfrm>
            <a:custGeom>
              <a:avLst/>
              <a:gdLst/>
              <a:ahLst/>
              <a:cxnLst/>
              <a:rect l="0" t="0" r="0" b="0"/>
              <a:pathLst>
                <a:path h="476132">
                  <a:moveTo>
                    <a:pt x="0" y="476132"/>
                  </a:moveTo>
                  <a:lnTo>
                    <a:pt x="0" y="0"/>
                  </a:lnTo>
                  <a:lnTo>
                    <a:pt x="0" y="0"/>
                  </a:lnTo>
                </a:path>
              </a:pathLst>
            </a:custGeom>
            <a:ln w="6775" cap="flat">
              <a:solidFill>
                <a:srgbClr val="EBEBEB">
                  <a:alpha val="100000"/>
                </a:srgbClr>
              </a:solidFill>
              <a:prstDash val="solid"/>
              <a:round/>
            </a:ln>
          </p:spPr>
          <p:txBody>
            <a:bodyPr/>
            <a:lstStyle/>
            <a:p>
              <a:endParaRPr/>
            </a:p>
          </p:txBody>
        </p:sp>
        <p:sp>
          <p:nvSpPr>
            <p:cNvPr id="170" name="pl170"/>
            <p:cNvSpPr/>
            <p:nvPr/>
          </p:nvSpPr>
          <p:spPr>
            <a:xfrm>
              <a:off x="966584" y="5785660"/>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966584" y="5636868"/>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966584" y="5488077"/>
              <a:ext cx="7578329" cy="0"/>
            </a:xfrm>
            <a:custGeom>
              <a:avLst/>
              <a:gdLst/>
              <a:ahLst/>
              <a:cxnLst/>
              <a:rect l="0" t="0" r="0" b="0"/>
              <a:pathLst>
                <a:path w="7578329">
                  <a:moveTo>
                    <a:pt x="0" y="0"/>
                  </a:moveTo>
                  <a:lnTo>
                    <a:pt x="7578329" y="0"/>
                  </a:lnTo>
                  <a:lnTo>
                    <a:pt x="7578329"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1311054"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3678558"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6046062"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8413567" y="5398802"/>
              <a:ext cx="0" cy="476132"/>
            </a:xfrm>
            <a:custGeom>
              <a:avLst/>
              <a:gdLst/>
              <a:ahLst/>
              <a:cxnLst/>
              <a:rect l="0" t="0" r="0" b="0"/>
              <a:pathLst>
                <a:path h="476132">
                  <a:moveTo>
                    <a:pt x="0" y="4761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rc177"/>
            <p:cNvSpPr/>
            <p:nvPr/>
          </p:nvSpPr>
          <p:spPr>
            <a:xfrm>
              <a:off x="1311054" y="5726143"/>
              <a:ext cx="3937775" cy="119033"/>
            </a:xfrm>
            <a:prstGeom prst="rect">
              <a:avLst/>
            </a:prstGeom>
            <a:solidFill>
              <a:srgbClr val="1CABE2">
                <a:alpha val="85098"/>
              </a:srgbClr>
            </a:solidFill>
          </p:spPr>
          <p:txBody>
            <a:bodyPr/>
            <a:lstStyle/>
            <a:p>
              <a:endParaRPr/>
            </a:p>
          </p:txBody>
        </p:sp>
        <p:sp>
          <p:nvSpPr>
            <p:cNvPr id="178" name="rc178"/>
            <p:cNvSpPr/>
            <p:nvPr/>
          </p:nvSpPr>
          <p:spPr>
            <a:xfrm>
              <a:off x="1311054" y="5577352"/>
              <a:ext cx="4166902" cy="119033"/>
            </a:xfrm>
            <a:prstGeom prst="rect">
              <a:avLst/>
            </a:prstGeom>
            <a:solidFill>
              <a:srgbClr val="1CABE2">
                <a:alpha val="85098"/>
              </a:srgbClr>
            </a:solidFill>
          </p:spPr>
          <p:txBody>
            <a:bodyPr/>
            <a:lstStyle/>
            <a:p>
              <a:endParaRPr/>
            </a:p>
          </p:txBody>
        </p:sp>
        <p:sp>
          <p:nvSpPr>
            <p:cNvPr id="179" name="rc179"/>
            <p:cNvSpPr/>
            <p:nvPr/>
          </p:nvSpPr>
          <p:spPr>
            <a:xfrm>
              <a:off x="1311054" y="5428560"/>
              <a:ext cx="4000277" cy="119033"/>
            </a:xfrm>
            <a:prstGeom prst="rect">
              <a:avLst/>
            </a:prstGeom>
            <a:solidFill>
              <a:srgbClr val="1CABE2">
                <a:alpha val="85098"/>
              </a:srgbClr>
            </a:solidFill>
          </p:spPr>
          <p:txBody>
            <a:bodyPr/>
            <a:lstStyle/>
            <a:p>
              <a:endParaRPr/>
            </a:p>
          </p:txBody>
        </p:sp>
        <p:sp>
          <p:nvSpPr>
            <p:cNvPr id="180" name="rc180"/>
            <p:cNvSpPr/>
            <p:nvPr/>
          </p:nvSpPr>
          <p:spPr>
            <a:xfrm>
              <a:off x="5248829" y="5726143"/>
              <a:ext cx="1865261" cy="119033"/>
            </a:xfrm>
            <a:prstGeom prst="rect">
              <a:avLst/>
            </a:prstGeom>
            <a:solidFill>
              <a:srgbClr val="B3B3B3">
                <a:alpha val="85098"/>
              </a:srgbClr>
            </a:solidFill>
          </p:spPr>
          <p:txBody>
            <a:bodyPr/>
            <a:lstStyle/>
            <a:p>
              <a:endParaRPr/>
            </a:p>
          </p:txBody>
        </p:sp>
        <p:sp>
          <p:nvSpPr>
            <p:cNvPr id="181" name="rc181"/>
            <p:cNvSpPr/>
            <p:nvPr/>
          </p:nvSpPr>
          <p:spPr>
            <a:xfrm>
              <a:off x="5477956" y="5577352"/>
              <a:ext cx="2631765" cy="119033"/>
            </a:xfrm>
            <a:prstGeom prst="rect">
              <a:avLst/>
            </a:prstGeom>
            <a:solidFill>
              <a:srgbClr val="B3B3B3">
                <a:alpha val="85098"/>
              </a:srgbClr>
            </a:solidFill>
          </p:spPr>
          <p:txBody>
            <a:bodyPr/>
            <a:lstStyle/>
            <a:p>
              <a:endParaRPr/>
            </a:p>
          </p:txBody>
        </p:sp>
        <p:sp>
          <p:nvSpPr>
            <p:cNvPr id="182" name="rc182"/>
            <p:cNvSpPr/>
            <p:nvPr/>
          </p:nvSpPr>
          <p:spPr>
            <a:xfrm>
              <a:off x="5311331" y="5428560"/>
              <a:ext cx="2889112" cy="119033"/>
            </a:xfrm>
            <a:prstGeom prst="rect">
              <a:avLst/>
            </a:prstGeom>
            <a:solidFill>
              <a:srgbClr val="B3B3B3">
                <a:alpha val="85098"/>
              </a:srgbClr>
            </a:solidFill>
          </p:spPr>
          <p:txBody>
            <a:bodyPr/>
            <a:lstStyle/>
            <a:p>
              <a:endParaRPr/>
            </a:p>
          </p:txBody>
        </p:sp>
        <p:sp>
          <p:nvSpPr>
            <p:cNvPr id="183" name="tx183"/>
            <p:cNvSpPr/>
            <p:nvPr/>
          </p:nvSpPr>
          <p:spPr>
            <a:xfrm>
              <a:off x="7258772" y="5742523"/>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122.6</a:t>
              </a:r>
            </a:p>
          </p:txBody>
        </p:sp>
        <p:sp>
          <p:nvSpPr>
            <p:cNvPr id="184" name="tx184"/>
            <p:cNvSpPr/>
            <p:nvPr/>
          </p:nvSpPr>
          <p:spPr>
            <a:xfrm>
              <a:off x="8254402" y="5593676"/>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143.6</a:t>
              </a:r>
            </a:p>
          </p:txBody>
        </p:sp>
        <p:sp>
          <p:nvSpPr>
            <p:cNvPr id="185" name="tx185"/>
            <p:cNvSpPr/>
            <p:nvPr/>
          </p:nvSpPr>
          <p:spPr>
            <a:xfrm>
              <a:off x="8345125" y="5444941"/>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145.5</a:t>
              </a:r>
            </a:p>
          </p:txBody>
        </p:sp>
        <p:sp>
          <p:nvSpPr>
            <p:cNvPr id="186" name="tx186"/>
            <p:cNvSpPr/>
            <p:nvPr/>
          </p:nvSpPr>
          <p:spPr>
            <a:xfrm>
              <a:off x="3167415" y="5742467"/>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83.2</a:t>
              </a:r>
            </a:p>
          </p:txBody>
        </p:sp>
        <p:sp>
          <p:nvSpPr>
            <p:cNvPr id="187" name="tx187"/>
            <p:cNvSpPr/>
            <p:nvPr/>
          </p:nvSpPr>
          <p:spPr>
            <a:xfrm>
              <a:off x="3330196" y="5593732"/>
              <a:ext cx="128618"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88</a:t>
              </a:r>
            </a:p>
          </p:txBody>
        </p:sp>
        <p:sp>
          <p:nvSpPr>
            <p:cNvPr id="188" name="tx188"/>
            <p:cNvSpPr/>
            <p:nvPr/>
          </p:nvSpPr>
          <p:spPr>
            <a:xfrm>
              <a:off x="3198666" y="5444941"/>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84.5</a:t>
              </a:r>
            </a:p>
          </p:txBody>
        </p:sp>
        <p:sp>
          <p:nvSpPr>
            <p:cNvPr id="189" name="tx189"/>
            <p:cNvSpPr/>
            <p:nvPr/>
          </p:nvSpPr>
          <p:spPr>
            <a:xfrm>
              <a:off x="6068933" y="5742467"/>
              <a:ext cx="225053"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39.4</a:t>
              </a:r>
            </a:p>
          </p:txBody>
        </p:sp>
        <p:sp>
          <p:nvSpPr>
            <p:cNvPr id="190" name="tx190"/>
            <p:cNvSpPr/>
            <p:nvPr/>
          </p:nvSpPr>
          <p:spPr>
            <a:xfrm>
              <a:off x="6681312" y="5593732"/>
              <a:ext cx="225053"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55.6</a:t>
              </a:r>
            </a:p>
          </p:txBody>
        </p:sp>
        <p:sp>
          <p:nvSpPr>
            <p:cNvPr id="191" name="tx191"/>
            <p:cNvSpPr/>
            <p:nvPr/>
          </p:nvSpPr>
          <p:spPr>
            <a:xfrm>
              <a:off x="6691579" y="5444941"/>
              <a:ext cx="128618"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61</a:t>
              </a:r>
            </a:p>
          </p:txBody>
        </p:sp>
        <p:sp>
          <p:nvSpPr>
            <p:cNvPr id="192" name="tx192"/>
            <p:cNvSpPr/>
            <p:nvPr/>
          </p:nvSpPr>
          <p:spPr>
            <a:xfrm>
              <a:off x="593176" y="573354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93176" y="558475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93176" y="543596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25617" y="5935450"/>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3554274" y="5935450"/>
              <a:ext cx="2485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50K</a:t>
              </a:r>
            </a:p>
          </p:txBody>
        </p:sp>
        <p:sp>
          <p:nvSpPr>
            <p:cNvPr id="197" name="tx197"/>
            <p:cNvSpPr/>
            <p:nvPr/>
          </p:nvSpPr>
          <p:spPr>
            <a:xfrm>
              <a:off x="5882931" y="5935450"/>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198" name="tx198"/>
            <p:cNvSpPr/>
            <p:nvPr/>
          </p:nvSpPr>
          <p:spPr>
            <a:xfrm>
              <a:off x="8250436" y="5935450"/>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150K</a:t>
              </a:r>
            </a:p>
          </p:txBody>
        </p:sp>
        <p:sp>
          <p:nvSpPr>
            <p:cNvPr id="199" name="tx199"/>
            <p:cNvSpPr/>
            <p:nvPr/>
          </p:nvSpPr>
          <p:spPr>
            <a:xfrm>
              <a:off x="3404758" y="6070654"/>
              <a:ext cx="27019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200" name="tx200"/>
            <p:cNvSpPr/>
            <p:nvPr/>
          </p:nvSpPr>
          <p:spPr>
            <a:xfrm>
              <a:off x="4246355"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1" name="tx201"/>
            <p:cNvSpPr/>
            <p:nvPr/>
          </p:nvSpPr>
          <p:spPr>
            <a:xfrm>
              <a:off x="3920079" y="6396565"/>
              <a:ext cx="462483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202" name="tx202"/>
            <p:cNvSpPr/>
            <p:nvPr/>
          </p:nvSpPr>
          <p:spPr>
            <a:xfrm>
              <a:off x="4420544" y="6517265"/>
              <a:ext cx="412436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Bénin.
En 2025, la couverture vaccinale contre la diphtérie, le tétanos et la coqueluche (DTC1) au Bénin est restée relativement stable, avec une variation inférieure à 1 %, à 82 %. Le nombre d’enfants n’ayant reçu aucune dose de vaccin DTC (enfants n’ayant reçu aucune dose) a diminué, passant de 88 000 en 2024 à 84 000 en 2025.
La couverture vaccinale DTC3 est restée stable à 69 % en 2025, laissant 145 000 enfants exposés à des maladies évitables par la vaccination.</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taux de couverture vaccinale pour le DTP1 était de 82 % et celui pour le DTP3 de 69 %, ce qui signifie que 145 000 enfants n'étaient pas vaccinés ou l'étaient insuffisamment, dont 84 000 n'avaient reçu aucune dose et 61 000 ne bénéficiaient que d'une protection partielle.</a:t>
            </a:r>
          </a:p>
        </p:txBody>
      </p:sp>
      <p:grpSp>
        <p:nvGrpSpPr>
          <p:cNvPr id="205" name="Group 204"/>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7" name="rc4"/>
            <p:cNvSpPr/>
            <p:nvPr/>
          </p:nvSpPr>
          <p:spPr>
            <a:xfrm>
              <a:off x="292608" y="1005840"/>
              <a:ext cx="8595360" cy="28575"/>
            </a:xfrm>
            <a:prstGeom prst="rect">
              <a:avLst/>
            </a:prstGeom>
            <a:solidFill>
              <a:srgbClr val="000000">
                <a:alpha val="100000"/>
              </a:srgbClr>
            </a:solidFill>
          </p:spPr>
          <p:txBody>
            <a:bodyPr/>
            <a:lstStyle/>
            <a:p>
              <a:endParaRPr/>
            </a:p>
          </p:txBody>
        </p:sp>
      </p:grpSp>
      <p:sp>
        <p:nvSpPr>
          <p:cNvPr id="218"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Bénin.
En 2025, la couverture vaccinale contre la diphtérie, le tétanos et la coqueluche (DTC1) au Bénin est restée relativement stable, avec une variation inférieure à 1 %, à 82 %. Le nombre d’enfants n’ayant reçu aucune dose de vaccin DTC (enfants n’ayant reçu aucune dose) a diminué, passant de 88 000 en 2024 à 84 000 en 2025.
La couverture vaccinale DTC3 est restée stable à 69 % en 2025, laissant 145 000 enfants exposés à des maladies évitables par la vaccination.</a:t>
            </a:r>
          </a:p>
        </p:txBody>
      </p:sp>
      <p:sp>
        <p:nvSpPr>
          <p:cNvPr id="219"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taux de couverture vaccinale pour le DTP1 était de 82 % et celui pour le DTP3 de 69 %, ce qui signifie que 145 000 enfants n'étaient pas vaccinés ou l'étaient insuffisamment, dont 84 000 n'avaient reçu aucune dose et 61 000 ne bénéficiaient que d'une protection partielle.</a:t>
            </a:r>
          </a:p>
        </p:txBody>
      </p:sp>
      <p:grpSp>
        <p:nvGrpSpPr>
          <p:cNvPr id="220" name="Group 219"/>
          <p:cNvGrpSpPr/>
          <p:nvPr/>
        </p:nvGrpSpPr>
        <p:grpSpPr>
          <a:xfrm>
            <a:off x="292608" y="1005840"/>
            <a:ext cx="8595360" cy="28575"/>
            <a:chOff x="292608" y="1005840"/>
            <a:chExt cx="8595360" cy="28575"/>
          </a:xfrm>
        </p:grpSpPr>
        <p:sp>
          <p:nvSpPr>
            <p:cNvPr id="22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22" name="rc4"/>
            <p:cNvSpPr/>
            <p:nvPr/>
          </p:nvSpPr>
          <p:spPr>
            <a:xfrm>
              <a:off x="292608" y="1005840"/>
              <a:ext cx="8595360" cy="28575"/>
            </a:xfrm>
            <a:prstGeom prst="rect">
              <a:avLst/>
            </a:prstGeom>
            <a:solidFill>
              <a:srgbClr val="000000">
                <a:alpha val="100000"/>
              </a:srgbClr>
            </a:solidFill>
          </p:spPr>
          <p:txBody>
            <a:bodyPr/>
            <a:lstStyle/>
            <a:p>
              <a:endParaRPr/>
            </a:p>
          </p:txBody>
        </p:sp>
      </p:grpSp>
      <p:sp>
        <p:nvSpPr>
          <p:cNvPr id="213"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Bénin.
En 2025, la couverture vaccinale contre la diphtérie, le tétanos et la coqueluche (DTC1) au Bénin est restée relativement stable, avec une variation inférieure à 1 %, s'établissant à 82 %. Le nombre d’enfants n’ayant reçu aucune dose de vaccin DTC (enfants n’ayant reçu aucune dose) a diminué, passant de 88 000 en 2024 à 84 000 en 2025.
La couverture vaccinale DTC3 est restée stable à 69 % en 2025, laissant 145 000 enfants exposés à des maladies évitables par la vaccination.</a:t>
            </a:r>
          </a:p>
        </p:txBody>
      </p:sp>
      <p:sp>
        <p:nvSpPr>
          <p:cNvPr id="214"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En 2025, le taux de couverture vaccinale pour le DTP1 était de 82 % et celui pour le DTP3 de 69 %, ce qui signifie que 145 000 enfants n'étaient pas vaccinés ou l'étaient insuffisamment, dont 84 000 n'avaient reçu aucune dose et 61 000 ne bénéficiaient que d'une protection partielle.</a:t>
            </a:r>
          </a:p>
        </p:txBody>
      </p:sp>
      <p:grpSp>
        <p:nvGrpSpPr>
          <p:cNvPr id="215" name="Group 214"/>
          <p:cNvGrpSpPr/>
          <p:nvPr/>
        </p:nvGrpSpPr>
        <p:grpSpPr>
          <a:xfrm>
            <a:off x="292608" y="1005840"/>
            <a:ext cx="8595360" cy="28575"/>
            <a:chOff x="292608" y="1005840"/>
            <a:chExt cx="8595360" cy="28575"/>
          </a:xfrm>
        </p:grpSpPr>
        <p:sp>
          <p:nvSpPr>
            <p:cNvPr id="21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1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986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7518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6505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2583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9622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4375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91285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3881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6349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0423"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7988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5934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8236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0290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1989418"/>
              <a:ext cx="3397293" cy="314806"/>
            </a:xfrm>
            <a:custGeom>
              <a:avLst/>
              <a:gdLst/>
              <a:ahLst/>
              <a:cxnLst/>
              <a:rect l="0" t="0" r="0" b="0"/>
              <a:pathLst>
                <a:path w="3397293" h="314806">
                  <a:moveTo>
                    <a:pt x="0" y="104935"/>
                  </a:moveTo>
                  <a:lnTo>
                    <a:pt x="135891" y="125922"/>
                  </a:lnTo>
                  <a:lnTo>
                    <a:pt x="271783" y="146909"/>
                  </a:lnTo>
                  <a:lnTo>
                    <a:pt x="407675" y="167896"/>
                  </a:lnTo>
                  <a:lnTo>
                    <a:pt x="543566" y="188883"/>
                  </a:lnTo>
                  <a:lnTo>
                    <a:pt x="679458" y="209870"/>
                  </a:lnTo>
                  <a:lnTo>
                    <a:pt x="815350" y="104935"/>
                  </a:lnTo>
                  <a:lnTo>
                    <a:pt x="951242" y="0"/>
                  </a:lnTo>
                  <a:lnTo>
                    <a:pt x="1087133" y="62961"/>
                  </a:lnTo>
                  <a:lnTo>
                    <a:pt x="1223025" y="104935"/>
                  </a:lnTo>
                  <a:lnTo>
                    <a:pt x="1358917" y="146909"/>
                  </a:lnTo>
                  <a:lnTo>
                    <a:pt x="1494809" y="188883"/>
                  </a:lnTo>
                  <a:lnTo>
                    <a:pt x="1630700" y="104935"/>
                  </a:lnTo>
                  <a:lnTo>
                    <a:pt x="1766592" y="167896"/>
                  </a:lnTo>
                  <a:lnTo>
                    <a:pt x="1902484" y="167896"/>
                  </a:lnTo>
                  <a:lnTo>
                    <a:pt x="2038375" y="251845"/>
                  </a:lnTo>
                  <a:lnTo>
                    <a:pt x="2174267" y="209870"/>
                  </a:lnTo>
                  <a:lnTo>
                    <a:pt x="2310159" y="230858"/>
                  </a:lnTo>
                  <a:lnTo>
                    <a:pt x="2446051" y="251845"/>
                  </a:lnTo>
                  <a:lnTo>
                    <a:pt x="2581942" y="272832"/>
                  </a:lnTo>
                  <a:lnTo>
                    <a:pt x="2717834" y="293819"/>
                  </a:lnTo>
                  <a:lnTo>
                    <a:pt x="2853726" y="293819"/>
                  </a:lnTo>
                  <a:lnTo>
                    <a:pt x="2989618" y="314806"/>
                  </a:lnTo>
                  <a:lnTo>
                    <a:pt x="3125509" y="314806"/>
                  </a:lnTo>
                  <a:lnTo>
                    <a:pt x="3261401" y="272832"/>
                  </a:lnTo>
                  <a:lnTo>
                    <a:pt x="3397293" y="251845"/>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2052380"/>
              <a:ext cx="3397293" cy="188883"/>
            </a:xfrm>
            <a:custGeom>
              <a:avLst/>
              <a:gdLst/>
              <a:ahLst/>
              <a:cxnLst/>
              <a:rect l="0" t="0" r="0" b="0"/>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2262251"/>
              <a:ext cx="3397293" cy="503690"/>
            </a:xfrm>
            <a:custGeom>
              <a:avLst/>
              <a:gdLst/>
              <a:ahLst/>
              <a:cxnLst/>
              <a:rect l="0" t="0" r="0" b="0"/>
              <a:pathLst>
                <a:path w="3397293" h="503690">
                  <a:moveTo>
                    <a:pt x="0" y="503690"/>
                  </a:moveTo>
                  <a:lnTo>
                    <a:pt x="135891" y="503690"/>
                  </a:lnTo>
                  <a:lnTo>
                    <a:pt x="271783" y="482703"/>
                  </a:lnTo>
                  <a:lnTo>
                    <a:pt x="407675" y="440728"/>
                  </a:lnTo>
                  <a:lnTo>
                    <a:pt x="543566" y="377767"/>
                  </a:lnTo>
                  <a:lnTo>
                    <a:pt x="679458" y="314806"/>
                  </a:lnTo>
                  <a:lnTo>
                    <a:pt x="815350" y="272832"/>
                  </a:lnTo>
                  <a:lnTo>
                    <a:pt x="951242" y="230858"/>
                  </a:lnTo>
                  <a:lnTo>
                    <a:pt x="1087133" y="125922"/>
                  </a:lnTo>
                  <a:lnTo>
                    <a:pt x="1223025" y="41974"/>
                  </a:lnTo>
                  <a:lnTo>
                    <a:pt x="1358917" y="167896"/>
                  </a:lnTo>
                  <a:lnTo>
                    <a:pt x="1494809" y="188883"/>
                  </a:lnTo>
                  <a:lnTo>
                    <a:pt x="1630700" y="209870"/>
                  </a:lnTo>
                  <a:lnTo>
                    <a:pt x="1766592" y="251845"/>
                  </a:lnTo>
                  <a:lnTo>
                    <a:pt x="1902484" y="230858"/>
                  </a:lnTo>
                  <a:lnTo>
                    <a:pt x="2038375" y="209870"/>
                  </a:lnTo>
                  <a:lnTo>
                    <a:pt x="2174267" y="104935"/>
                  </a:lnTo>
                  <a:lnTo>
                    <a:pt x="2310159" y="83948"/>
                  </a:lnTo>
                  <a:lnTo>
                    <a:pt x="2446051" y="41974"/>
                  </a:lnTo>
                  <a:lnTo>
                    <a:pt x="2581942" y="20987"/>
                  </a:lnTo>
                  <a:lnTo>
                    <a:pt x="2717834" y="41974"/>
                  </a:lnTo>
                  <a:lnTo>
                    <a:pt x="2853726" y="146909"/>
                  </a:lnTo>
                  <a:lnTo>
                    <a:pt x="2989618" y="83948"/>
                  </a:lnTo>
                  <a:lnTo>
                    <a:pt x="3125509" y="20987"/>
                  </a:lnTo>
                  <a:lnTo>
                    <a:pt x="3261401" y="0"/>
                  </a:lnTo>
                  <a:lnTo>
                    <a:pt x="3397293" y="0"/>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1989418"/>
              <a:ext cx="3397293" cy="314806"/>
            </a:xfrm>
            <a:custGeom>
              <a:avLst/>
              <a:gdLst/>
              <a:ahLst/>
              <a:cxnLst/>
              <a:rect l="0" t="0" r="0" b="0"/>
              <a:pathLst>
                <a:path w="3397293" h="314806">
                  <a:moveTo>
                    <a:pt x="0" y="104935"/>
                  </a:moveTo>
                  <a:lnTo>
                    <a:pt x="135891" y="125922"/>
                  </a:lnTo>
                  <a:lnTo>
                    <a:pt x="271783" y="146909"/>
                  </a:lnTo>
                  <a:lnTo>
                    <a:pt x="407675" y="167896"/>
                  </a:lnTo>
                  <a:lnTo>
                    <a:pt x="543566" y="188883"/>
                  </a:lnTo>
                  <a:lnTo>
                    <a:pt x="679458" y="209870"/>
                  </a:lnTo>
                  <a:lnTo>
                    <a:pt x="815350" y="104935"/>
                  </a:lnTo>
                  <a:lnTo>
                    <a:pt x="951242" y="0"/>
                  </a:lnTo>
                  <a:lnTo>
                    <a:pt x="1087133" y="62961"/>
                  </a:lnTo>
                  <a:lnTo>
                    <a:pt x="1223025" y="104935"/>
                  </a:lnTo>
                  <a:lnTo>
                    <a:pt x="1358917" y="146909"/>
                  </a:lnTo>
                  <a:lnTo>
                    <a:pt x="1494809" y="188883"/>
                  </a:lnTo>
                  <a:lnTo>
                    <a:pt x="1630700" y="104935"/>
                  </a:lnTo>
                  <a:lnTo>
                    <a:pt x="1766592" y="167896"/>
                  </a:lnTo>
                  <a:lnTo>
                    <a:pt x="1902484" y="167896"/>
                  </a:lnTo>
                  <a:lnTo>
                    <a:pt x="2038375" y="251845"/>
                  </a:lnTo>
                  <a:lnTo>
                    <a:pt x="2174267" y="209870"/>
                  </a:lnTo>
                  <a:lnTo>
                    <a:pt x="2310159" y="230858"/>
                  </a:lnTo>
                  <a:lnTo>
                    <a:pt x="2446051" y="251845"/>
                  </a:lnTo>
                  <a:lnTo>
                    <a:pt x="2581942" y="272832"/>
                  </a:lnTo>
                  <a:lnTo>
                    <a:pt x="2717834" y="293819"/>
                  </a:lnTo>
                  <a:lnTo>
                    <a:pt x="2853726" y="293819"/>
                  </a:lnTo>
                  <a:lnTo>
                    <a:pt x="2989618" y="314806"/>
                  </a:lnTo>
                  <a:lnTo>
                    <a:pt x="3125509" y="314806"/>
                  </a:lnTo>
                  <a:lnTo>
                    <a:pt x="3261401" y="272832"/>
                  </a:lnTo>
                  <a:lnTo>
                    <a:pt x="3397293" y="251845"/>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1821522"/>
              <a:ext cx="0" cy="272832"/>
            </a:xfrm>
            <a:custGeom>
              <a:avLst/>
              <a:gdLst/>
              <a:ahLst/>
              <a:cxnLst/>
              <a:rect l="0" t="0" r="0" b="0"/>
              <a:pathLst>
                <a:path h="272832">
                  <a:moveTo>
                    <a:pt x="0" y="0"/>
                  </a:moveTo>
                  <a:lnTo>
                    <a:pt x="0" y="272832"/>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00423" y="1821522"/>
              <a:ext cx="0" cy="377767"/>
            </a:xfrm>
            <a:custGeom>
              <a:avLst/>
              <a:gdLst/>
              <a:ahLst/>
              <a:cxnLst/>
              <a:rect l="0" t="0" r="0" b="0"/>
              <a:pathLst>
                <a:path h="377767">
                  <a:moveTo>
                    <a:pt x="0" y="0"/>
                  </a:moveTo>
                  <a:lnTo>
                    <a:pt x="0" y="377767"/>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479882" y="1821522"/>
              <a:ext cx="0" cy="314806"/>
            </a:xfrm>
            <a:custGeom>
              <a:avLst/>
              <a:gdLst/>
              <a:ahLst/>
              <a:cxnLst/>
              <a:rect l="0" t="0" r="0" b="0"/>
              <a:pathLst>
                <a:path h="314806">
                  <a:moveTo>
                    <a:pt x="0" y="0"/>
                  </a:moveTo>
                  <a:lnTo>
                    <a:pt x="0" y="314806"/>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159341" y="1821522"/>
              <a:ext cx="0" cy="419741"/>
            </a:xfrm>
            <a:custGeom>
              <a:avLst/>
              <a:gdLst/>
              <a:ahLst/>
              <a:cxnLst/>
              <a:rect l="0" t="0" r="0" b="0"/>
              <a:pathLst>
                <a:path h="419741">
                  <a:moveTo>
                    <a:pt x="0" y="0"/>
                  </a:moveTo>
                  <a:lnTo>
                    <a:pt x="0" y="419741"/>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702908" y="1821522"/>
              <a:ext cx="0" cy="440728"/>
            </a:xfrm>
            <a:custGeom>
              <a:avLst/>
              <a:gdLst/>
              <a:ahLst/>
              <a:cxnLst/>
              <a:rect l="0" t="0" r="0" b="0"/>
              <a:pathLst>
                <a:path h="440728">
                  <a:moveTo>
                    <a:pt x="0" y="0"/>
                  </a:moveTo>
                  <a:lnTo>
                    <a:pt x="0" y="440728"/>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82366" y="1821522"/>
              <a:ext cx="0" cy="440728"/>
            </a:xfrm>
            <a:custGeom>
              <a:avLst/>
              <a:gdLst/>
              <a:ahLst/>
              <a:cxnLst/>
              <a:rect l="0" t="0" r="0" b="0"/>
              <a:pathLst>
                <a:path h="440728">
                  <a:moveTo>
                    <a:pt x="0" y="0"/>
                  </a:moveTo>
                  <a:lnTo>
                    <a:pt x="0" y="440728"/>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1821522"/>
              <a:ext cx="0" cy="419741"/>
            </a:xfrm>
            <a:custGeom>
              <a:avLst/>
              <a:gdLst/>
              <a:ahLst/>
              <a:cxnLst/>
              <a:rect l="0" t="0" r="0" b="0"/>
              <a:pathLst>
                <a:path h="419741">
                  <a:moveTo>
                    <a:pt x="0" y="0"/>
                  </a:moveTo>
                  <a:lnTo>
                    <a:pt x="0" y="419741"/>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1989418"/>
              <a:ext cx="3397293" cy="314806"/>
            </a:xfrm>
            <a:custGeom>
              <a:avLst/>
              <a:gdLst/>
              <a:ahLst/>
              <a:cxnLst/>
              <a:rect l="0" t="0" r="0" b="0"/>
              <a:pathLst>
                <a:path w="3397293" h="314806">
                  <a:moveTo>
                    <a:pt x="0" y="104935"/>
                  </a:moveTo>
                  <a:lnTo>
                    <a:pt x="135891" y="125922"/>
                  </a:lnTo>
                  <a:lnTo>
                    <a:pt x="271783" y="146909"/>
                  </a:lnTo>
                  <a:lnTo>
                    <a:pt x="407675" y="167896"/>
                  </a:lnTo>
                  <a:lnTo>
                    <a:pt x="543566" y="188883"/>
                  </a:lnTo>
                  <a:lnTo>
                    <a:pt x="679458" y="209870"/>
                  </a:lnTo>
                  <a:lnTo>
                    <a:pt x="815350" y="104935"/>
                  </a:lnTo>
                  <a:lnTo>
                    <a:pt x="951242" y="0"/>
                  </a:lnTo>
                  <a:lnTo>
                    <a:pt x="1087133" y="62961"/>
                  </a:lnTo>
                  <a:lnTo>
                    <a:pt x="1223025" y="104935"/>
                  </a:lnTo>
                  <a:lnTo>
                    <a:pt x="1358917" y="146909"/>
                  </a:lnTo>
                  <a:lnTo>
                    <a:pt x="1494809" y="188883"/>
                  </a:lnTo>
                  <a:lnTo>
                    <a:pt x="1630700" y="104935"/>
                  </a:lnTo>
                  <a:lnTo>
                    <a:pt x="1766592" y="167896"/>
                  </a:lnTo>
                  <a:lnTo>
                    <a:pt x="1902484" y="167896"/>
                  </a:lnTo>
                  <a:lnTo>
                    <a:pt x="2038375" y="251845"/>
                  </a:lnTo>
                  <a:lnTo>
                    <a:pt x="2174267" y="209870"/>
                  </a:lnTo>
                  <a:lnTo>
                    <a:pt x="2310159" y="230858"/>
                  </a:lnTo>
                  <a:lnTo>
                    <a:pt x="2446051" y="251845"/>
                  </a:lnTo>
                  <a:lnTo>
                    <a:pt x="2581942" y="272832"/>
                  </a:lnTo>
                  <a:lnTo>
                    <a:pt x="2717834" y="293819"/>
                  </a:lnTo>
                  <a:lnTo>
                    <a:pt x="2853726" y="293819"/>
                  </a:lnTo>
                  <a:lnTo>
                    <a:pt x="2989618" y="314806"/>
                  </a:lnTo>
                  <a:lnTo>
                    <a:pt x="3125509" y="314806"/>
                  </a:lnTo>
                  <a:lnTo>
                    <a:pt x="3261401" y="272832"/>
                  </a:lnTo>
                  <a:lnTo>
                    <a:pt x="3397293" y="251845"/>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40134"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19592"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099051"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37" name="tx37"/>
            <p:cNvSpPr/>
            <p:nvPr/>
          </p:nvSpPr>
          <p:spPr>
            <a:xfrm>
              <a:off x="364261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22076"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20329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2181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91009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4443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4443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60370"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22824"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2011536" y="4888066"/>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Bénin</a:t>
              </a:r>
            </a:p>
          </p:txBody>
        </p:sp>
        <p:sp>
          <p:nvSpPr>
            <p:cNvPr id="60" name="tx60"/>
            <p:cNvSpPr/>
            <p:nvPr/>
          </p:nvSpPr>
          <p:spPr>
            <a:xfrm>
              <a:off x="2727469"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924"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9667" y="1415450"/>
              <a:ext cx="2439888" cy="13126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couverture, Bénin, 2000-2025</a:t>
              </a:r>
            </a:p>
          </p:txBody>
        </p:sp>
        <p:sp>
          <p:nvSpPr>
            <p:cNvPr id="63" name="pl63"/>
            <p:cNvSpPr/>
            <p:nvPr/>
          </p:nvSpPr>
          <p:spPr>
            <a:xfrm>
              <a:off x="5267799" y="405801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57896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309990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2620856"/>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214180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166275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267799" y="3818489"/>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333943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286038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238133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190227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437664"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11712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79658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7476039"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01960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6990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834957"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437664" y="2237614"/>
              <a:ext cx="3397293" cy="718579"/>
            </a:xfrm>
            <a:custGeom>
              <a:avLst/>
              <a:gdLst/>
              <a:ahLst/>
              <a:cxnLst/>
              <a:rect l="0" t="0" r="0" b="0"/>
              <a:pathLst>
                <a:path w="3397293" h="718579">
                  <a:moveTo>
                    <a:pt x="0" y="239526"/>
                  </a:moveTo>
                  <a:lnTo>
                    <a:pt x="135891" y="287431"/>
                  </a:lnTo>
                  <a:lnTo>
                    <a:pt x="271783" y="335337"/>
                  </a:lnTo>
                  <a:lnTo>
                    <a:pt x="407675" y="383242"/>
                  </a:lnTo>
                  <a:lnTo>
                    <a:pt x="543566" y="431147"/>
                  </a:lnTo>
                  <a:lnTo>
                    <a:pt x="679458" y="479053"/>
                  </a:lnTo>
                  <a:lnTo>
                    <a:pt x="815350" y="239526"/>
                  </a:lnTo>
                  <a:lnTo>
                    <a:pt x="951242" y="0"/>
                  </a:lnTo>
                  <a:lnTo>
                    <a:pt x="1087133" y="143715"/>
                  </a:lnTo>
                  <a:lnTo>
                    <a:pt x="1223025" y="239526"/>
                  </a:lnTo>
                  <a:lnTo>
                    <a:pt x="1358917" y="335337"/>
                  </a:lnTo>
                  <a:lnTo>
                    <a:pt x="1494809" y="431147"/>
                  </a:lnTo>
                  <a:lnTo>
                    <a:pt x="1630700" y="239526"/>
                  </a:lnTo>
                  <a:lnTo>
                    <a:pt x="1766592" y="383242"/>
                  </a:lnTo>
                  <a:lnTo>
                    <a:pt x="1902484" y="383242"/>
                  </a:lnTo>
                  <a:lnTo>
                    <a:pt x="2038375" y="574863"/>
                  </a:lnTo>
                  <a:lnTo>
                    <a:pt x="2174267" y="479053"/>
                  </a:lnTo>
                  <a:lnTo>
                    <a:pt x="2310159" y="526958"/>
                  </a:lnTo>
                  <a:lnTo>
                    <a:pt x="2446051" y="574863"/>
                  </a:lnTo>
                  <a:lnTo>
                    <a:pt x="2581942" y="622769"/>
                  </a:lnTo>
                  <a:lnTo>
                    <a:pt x="2717834" y="670674"/>
                  </a:lnTo>
                  <a:lnTo>
                    <a:pt x="2853726" y="670674"/>
                  </a:lnTo>
                  <a:lnTo>
                    <a:pt x="2989618" y="718579"/>
                  </a:lnTo>
                  <a:lnTo>
                    <a:pt x="3125509" y="718579"/>
                  </a:lnTo>
                  <a:lnTo>
                    <a:pt x="3261401" y="622769"/>
                  </a:lnTo>
                  <a:lnTo>
                    <a:pt x="3397293" y="574863"/>
                  </a:lnTo>
                </a:path>
              </a:pathLst>
            </a:custGeom>
            <a:ln w="27101" cap="flat">
              <a:solidFill>
                <a:srgbClr val="0058AB">
                  <a:alpha val="100000"/>
                </a:srgbClr>
              </a:solidFill>
              <a:prstDash val="solid"/>
              <a:round/>
            </a:ln>
          </p:spPr>
          <p:txBody>
            <a:bodyPr/>
            <a:lstStyle/>
            <a:p>
              <a:endParaRPr/>
            </a:p>
          </p:txBody>
        </p:sp>
        <p:sp>
          <p:nvSpPr>
            <p:cNvPr id="82" name="pl82"/>
            <p:cNvSpPr/>
            <p:nvPr/>
          </p:nvSpPr>
          <p:spPr>
            <a:xfrm>
              <a:off x="5437664" y="2860383"/>
              <a:ext cx="3397293" cy="431147"/>
            </a:xfrm>
            <a:custGeom>
              <a:avLst/>
              <a:gdLst/>
              <a:ahLst/>
              <a:cxnLst/>
              <a:rect l="0" t="0" r="0" b="0"/>
              <a:pathLst>
                <a:path w="3397293" h="431147">
                  <a:moveTo>
                    <a:pt x="0" y="431147"/>
                  </a:moveTo>
                  <a:lnTo>
                    <a:pt x="135891" y="383242"/>
                  </a:lnTo>
                  <a:lnTo>
                    <a:pt x="271783" y="383242"/>
                  </a:lnTo>
                  <a:lnTo>
                    <a:pt x="407675" y="335337"/>
                  </a:lnTo>
                  <a:lnTo>
                    <a:pt x="543566" y="287431"/>
                  </a:lnTo>
                  <a:lnTo>
                    <a:pt x="679458" y="239526"/>
                  </a:lnTo>
                  <a:lnTo>
                    <a:pt x="815350" y="191621"/>
                  </a:lnTo>
                  <a:lnTo>
                    <a:pt x="951242" y="191621"/>
                  </a:lnTo>
                  <a:lnTo>
                    <a:pt x="1087133" y="143715"/>
                  </a:lnTo>
                  <a:lnTo>
                    <a:pt x="1223025" y="95810"/>
                  </a:lnTo>
                  <a:lnTo>
                    <a:pt x="1358917" y="95810"/>
                  </a:lnTo>
                  <a:lnTo>
                    <a:pt x="1494809" y="47905"/>
                  </a:lnTo>
                  <a:lnTo>
                    <a:pt x="1630700" y="95810"/>
                  </a:lnTo>
                  <a:lnTo>
                    <a:pt x="1766592" y="95810"/>
                  </a:lnTo>
                  <a:lnTo>
                    <a:pt x="1902484" y="95810"/>
                  </a:lnTo>
                  <a:lnTo>
                    <a:pt x="2038375" y="95810"/>
                  </a:lnTo>
                  <a:lnTo>
                    <a:pt x="2174267" y="47905"/>
                  </a:lnTo>
                  <a:lnTo>
                    <a:pt x="2310159" y="47905"/>
                  </a:lnTo>
                  <a:lnTo>
                    <a:pt x="2446051" y="47905"/>
                  </a:lnTo>
                  <a:lnTo>
                    <a:pt x="2581942" y="0"/>
                  </a:lnTo>
                  <a:lnTo>
                    <a:pt x="2717834" y="143715"/>
                  </a:lnTo>
                  <a:lnTo>
                    <a:pt x="2853726" y="239526"/>
                  </a:lnTo>
                  <a:lnTo>
                    <a:pt x="2989618" y="95810"/>
                  </a:lnTo>
                  <a:lnTo>
                    <a:pt x="3125509" y="95810"/>
                  </a:lnTo>
                  <a:lnTo>
                    <a:pt x="3261401" y="95810"/>
                  </a:lnTo>
                  <a:lnTo>
                    <a:pt x="3397293" y="47905"/>
                  </a:lnTo>
                </a:path>
              </a:pathLst>
            </a:custGeom>
            <a:ln w="27101" cap="flat">
              <a:solidFill>
                <a:srgbClr val="80BD41">
                  <a:alpha val="100000"/>
                </a:srgbClr>
              </a:solidFill>
              <a:prstDash val="solid"/>
              <a:round/>
            </a:ln>
          </p:spPr>
          <p:txBody>
            <a:bodyPr/>
            <a:lstStyle/>
            <a:p>
              <a:endParaRPr/>
            </a:p>
          </p:txBody>
        </p:sp>
        <p:sp>
          <p:nvSpPr>
            <p:cNvPr id="83" name="pl83"/>
            <p:cNvSpPr/>
            <p:nvPr/>
          </p:nvSpPr>
          <p:spPr>
            <a:xfrm>
              <a:off x="5437664" y="2812478"/>
              <a:ext cx="3397293" cy="1149727"/>
            </a:xfrm>
            <a:custGeom>
              <a:avLst/>
              <a:gdLst/>
              <a:ahLst/>
              <a:cxnLst/>
              <a:rect l="0" t="0" r="0" b="0"/>
              <a:pathLst>
                <a:path w="3397293" h="1149727">
                  <a:moveTo>
                    <a:pt x="0" y="1149727"/>
                  </a:moveTo>
                  <a:lnTo>
                    <a:pt x="135891" y="1149727"/>
                  </a:lnTo>
                  <a:lnTo>
                    <a:pt x="271783" y="1101822"/>
                  </a:lnTo>
                  <a:lnTo>
                    <a:pt x="407675" y="1006011"/>
                  </a:lnTo>
                  <a:lnTo>
                    <a:pt x="543566" y="862295"/>
                  </a:lnTo>
                  <a:lnTo>
                    <a:pt x="679458" y="718579"/>
                  </a:lnTo>
                  <a:lnTo>
                    <a:pt x="815350" y="622769"/>
                  </a:lnTo>
                  <a:lnTo>
                    <a:pt x="951242" y="526958"/>
                  </a:lnTo>
                  <a:lnTo>
                    <a:pt x="1087133" y="287431"/>
                  </a:lnTo>
                  <a:lnTo>
                    <a:pt x="1223025" y="95810"/>
                  </a:lnTo>
                  <a:lnTo>
                    <a:pt x="1358917" y="383242"/>
                  </a:lnTo>
                  <a:lnTo>
                    <a:pt x="1494809" y="431147"/>
                  </a:lnTo>
                  <a:lnTo>
                    <a:pt x="1630700" y="479053"/>
                  </a:lnTo>
                  <a:lnTo>
                    <a:pt x="1766592" y="574863"/>
                  </a:lnTo>
                  <a:lnTo>
                    <a:pt x="1902484" y="526958"/>
                  </a:lnTo>
                  <a:lnTo>
                    <a:pt x="2038375" y="479053"/>
                  </a:lnTo>
                  <a:lnTo>
                    <a:pt x="2174267" y="239526"/>
                  </a:lnTo>
                  <a:lnTo>
                    <a:pt x="2310159" y="191621"/>
                  </a:lnTo>
                  <a:lnTo>
                    <a:pt x="2446051" y="95810"/>
                  </a:lnTo>
                  <a:lnTo>
                    <a:pt x="2581942" y="47905"/>
                  </a:lnTo>
                  <a:lnTo>
                    <a:pt x="2717834" y="95810"/>
                  </a:lnTo>
                  <a:lnTo>
                    <a:pt x="2853726" y="335337"/>
                  </a:lnTo>
                  <a:lnTo>
                    <a:pt x="2989618" y="191621"/>
                  </a:lnTo>
                  <a:lnTo>
                    <a:pt x="3125509" y="47905"/>
                  </a:lnTo>
                  <a:lnTo>
                    <a:pt x="3261401" y="0"/>
                  </a:lnTo>
                  <a:lnTo>
                    <a:pt x="3397293" y="0"/>
                  </a:lnTo>
                </a:path>
              </a:pathLst>
            </a:custGeom>
            <a:ln w="27101" cap="flat">
              <a:solidFill>
                <a:srgbClr val="961A49">
                  <a:alpha val="100000"/>
                </a:srgbClr>
              </a:solidFill>
              <a:prstDash val="solid"/>
              <a:round/>
            </a:ln>
          </p:spPr>
          <p:txBody>
            <a:bodyPr/>
            <a:lstStyle/>
            <a:p>
              <a:endParaRPr/>
            </a:p>
          </p:txBody>
        </p:sp>
        <p:sp>
          <p:nvSpPr>
            <p:cNvPr id="84" name="pl84"/>
            <p:cNvSpPr/>
            <p:nvPr/>
          </p:nvSpPr>
          <p:spPr>
            <a:xfrm>
              <a:off x="5437664" y="2860383"/>
              <a:ext cx="3397293" cy="0"/>
            </a:xfrm>
            <a:custGeom>
              <a:avLst/>
              <a:gdLst/>
              <a:ahLst/>
              <a:cxnLst/>
              <a:rect l="0" t="0" r="0" b="0"/>
              <a:pathLst>
                <a:path w="3397293">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5" name="pl85"/>
            <p:cNvSpPr/>
            <p:nvPr/>
          </p:nvSpPr>
          <p:spPr>
            <a:xfrm>
              <a:off x="5437664" y="2237614"/>
              <a:ext cx="3397293" cy="718579"/>
            </a:xfrm>
            <a:custGeom>
              <a:avLst/>
              <a:gdLst/>
              <a:ahLst/>
              <a:cxnLst/>
              <a:rect l="0" t="0" r="0" b="0"/>
              <a:pathLst>
                <a:path w="3397293" h="718579">
                  <a:moveTo>
                    <a:pt x="0" y="239526"/>
                  </a:moveTo>
                  <a:lnTo>
                    <a:pt x="135891" y="287431"/>
                  </a:lnTo>
                  <a:lnTo>
                    <a:pt x="271783" y="335337"/>
                  </a:lnTo>
                  <a:lnTo>
                    <a:pt x="407675" y="383242"/>
                  </a:lnTo>
                  <a:lnTo>
                    <a:pt x="543566" y="431147"/>
                  </a:lnTo>
                  <a:lnTo>
                    <a:pt x="679458" y="479053"/>
                  </a:lnTo>
                  <a:lnTo>
                    <a:pt x="815350" y="239526"/>
                  </a:lnTo>
                  <a:lnTo>
                    <a:pt x="951242" y="0"/>
                  </a:lnTo>
                  <a:lnTo>
                    <a:pt x="1087133" y="143715"/>
                  </a:lnTo>
                  <a:lnTo>
                    <a:pt x="1223025" y="239526"/>
                  </a:lnTo>
                  <a:lnTo>
                    <a:pt x="1358917" y="335337"/>
                  </a:lnTo>
                  <a:lnTo>
                    <a:pt x="1494809" y="431147"/>
                  </a:lnTo>
                  <a:lnTo>
                    <a:pt x="1630700" y="239526"/>
                  </a:lnTo>
                  <a:lnTo>
                    <a:pt x="1766592" y="383242"/>
                  </a:lnTo>
                  <a:lnTo>
                    <a:pt x="1902484" y="383242"/>
                  </a:lnTo>
                  <a:lnTo>
                    <a:pt x="2038375" y="574863"/>
                  </a:lnTo>
                  <a:lnTo>
                    <a:pt x="2174267" y="479053"/>
                  </a:lnTo>
                  <a:lnTo>
                    <a:pt x="2310159" y="526958"/>
                  </a:lnTo>
                  <a:lnTo>
                    <a:pt x="2446051" y="574863"/>
                  </a:lnTo>
                  <a:lnTo>
                    <a:pt x="2581942" y="622769"/>
                  </a:lnTo>
                  <a:lnTo>
                    <a:pt x="2717834" y="670674"/>
                  </a:lnTo>
                  <a:lnTo>
                    <a:pt x="2853726" y="670674"/>
                  </a:lnTo>
                  <a:lnTo>
                    <a:pt x="2989618" y="718579"/>
                  </a:lnTo>
                  <a:lnTo>
                    <a:pt x="3125509" y="718579"/>
                  </a:lnTo>
                  <a:lnTo>
                    <a:pt x="3261401" y="622769"/>
                  </a:lnTo>
                  <a:lnTo>
                    <a:pt x="3397293" y="574863"/>
                  </a:lnTo>
                </a:path>
              </a:pathLst>
            </a:custGeom>
            <a:ln w="43362" cap="flat">
              <a:solidFill>
                <a:srgbClr val="000000">
                  <a:alpha val="100000"/>
                </a:srgbClr>
              </a:solidFill>
              <a:prstDash val="solid"/>
              <a:round/>
            </a:ln>
          </p:spPr>
          <p:txBody>
            <a:bodyPr/>
            <a:lstStyle/>
            <a:p>
              <a:endParaRPr/>
            </a:p>
          </p:txBody>
        </p:sp>
        <p:sp>
          <p:nvSpPr>
            <p:cNvPr id="86" name="pl86"/>
            <p:cNvSpPr/>
            <p:nvPr/>
          </p:nvSpPr>
          <p:spPr>
            <a:xfrm>
              <a:off x="5437664" y="2017249"/>
              <a:ext cx="0" cy="459891"/>
            </a:xfrm>
            <a:custGeom>
              <a:avLst/>
              <a:gdLst/>
              <a:ahLst/>
              <a:cxnLst/>
              <a:rect l="0" t="0" r="0" b="0"/>
              <a:pathLst>
                <a:path h="459891">
                  <a:moveTo>
                    <a:pt x="0" y="459891"/>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117122" y="2017249"/>
              <a:ext cx="0" cy="699417"/>
            </a:xfrm>
            <a:custGeom>
              <a:avLst/>
              <a:gdLst/>
              <a:ahLst/>
              <a:cxnLst/>
              <a:rect l="0" t="0" r="0" b="0"/>
              <a:pathLst>
                <a:path h="699417">
                  <a:moveTo>
                    <a:pt x="0" y="699417"/>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6796581" y="2017249"/>
              <a:ext cx="0" cy="555701"/>
            </a:xfrm>
            <a:custGeom>
              <a:avLst/>
              <a:gdLst/>
              <a:ahLst/>
              <a:cxnLst/>
              <a:rect l="0" t="0" r="0" b="0"/>
              <a:pathLst>
                <a:path h="555701">
                  <a:moveTo>
                    <a:pt x="0" y="555701"/>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7476039" y="2017249"/>
              <a:ext cx="0" cy="795228"/>
            </a:xfrm>
            <a:custGeom>
              <a:avLst/>
              <a:gdLst/>
              <a:ahLst/>
              <a:cxnLst/>
              <a:rect l="0" t="0" r="0" b="0"/>
              <a:pathLst>
                <a:path h="795228">
                  <a:moveTo>
                    <a:pt x="0" y="795228"/>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019606" y="2017249"/>
              <a:ext cx="0" cy="843133"/>
            </a:xfrm>
            <a:custGeom>
              <a:avLst/>
              <a:gdLst/>
              <a:ahLst/>
              <a:cxnLst/>
              <a:rect l="0" t="0" r="0" b="0"/>
              <a:pathLst>
                <a:path h="843133">
                  <a:moveTo>
                    <a:pt x="0" y="843133"/>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699065" y="2017249"/>
              <a:ext cx="0" cy="843133"/>
            </a:xfrm>
            <a:custGeom>
              <a:avLst/>
              <a:gdLst/>
              <a:ahLst/>
              <a:cxnLst/>
              <a:rect l="0" t="0" r="0" b="0"/>
              <a:pathLst>
                <a:path h="843133">
                  <a:moveTo>
                    <a:pt x="0" y="843133"/>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834957" y="2017249"/>
              <a:ext cx="0" cy="795228"/>
            </a:xfrm>
            <a:custGeom>
              <a:avLst/>
              <a:gdLst/>
              <a:ahLst/>
              <a:cxnLst/>
              <a:rect l="0" t="0" r="0" b="0"/>
              <a:pathLst>
                <a:path h="795228">
                  <a:moveTo>
                    <a:pt x="0" y="795228"/>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5437664" y="2237614"/>
              <a:ext cx="3397293" cy="718579"/>
            </a:xfrm>
            <a:custGeom>
              <a:avLst/>
              <a:gdLst/>
              <a:ahLst/>
              <a:cxnLst/>
              <a:rect l="0" t="0" r="0" b="0"/>
              <a:pathLst>
                <a:path w="3397293" h="718579">
                  <a:moveTo>
                    <a:pt x="0" y="239526"/>
                  </a:moveTo>
                  <a:lnTo>
                    <a:pt x="135891" y="287431"/>
                  </a:lnTo>
                  <a:lnTo>
                    <a:pt x="271783" y="335337"/>
                  </a:lnTo>
                  <a:lnTo>
                    <a:pt x="407675" y="383242"/>
                  </a:lnTo>
                  <a:lnTo>
                    <a:pt x="543566" y="431147"/>
                  </a:lnTo>
                  <a:lnTo>
                    <a:pt x="679458" y="479053"/>
                  </a:lnTo>
                  <a:lnTo>
                    <a:pt x="815350" y="239526"/>
                  </a:lnTo>
                  <a:lnTo>
                    <a:pt x="951242" y="0"/>
                  </a:lnTo>
                  <a:lnTo>
                    <a:pt x="1087133" y="143715"/>
                  </a:lnTo>
                  <a:lnTo>
                    <a:pt x="1223025" y="239526"/>
                  </a:lnTo>
                  <a:lnTo>
                    <a:pt x="1358917" y="335337"/>
                  </a:lnTo>
                  <a:lnTo>
                    <a:pt x="1494809" y="431147"/>
                  </a:lnTo>
                  <a:lnTo>
                    <a:pt x="1630700" y="239526"/>
                  </a:lnTo>
                  <a:lnTo>
                    <a:pt x="1766592" y="383242"/>
                  </a:lnTo>
                  <a:lnTo>
                    <a:pt x="1902484" y="383242"/>
                  </a:lnTo>
                  <a:lnTo>
                    <a:pt x="2038375" y="574863"/>
                  </a:lnTo>
                  <a:lnTo>
                    <a:pt x="2174267" y="479053"/>
                  </a:lnTo>
                  <a:lnTo>
                    <a:pt x="2310159" y="526958"/>
                  </a:lnTo>
                  <a:lnTo>
                    <a:pt x="2446051" y="574863"/>
                  </a:lnTo>
                  <a:lnTo>
                    <a:pt x="2581942" y="622769"/>
                  </a:lnTo>
                  <a:lnTo>
                    <a:pt x="2717834" y="670674"/>
                  </a:lnTo>
                  <a:lnTo>
                    <a:pt x="2853726" y="670674"/>
                  </a:lnTo>
                  <a:lnTo>
                    <a:pt x="2989618" y="718579"/>
                  </a:lnTo>
                  <a:lnTo>
                    <a:pt x="3125509" y="718579"/>
                  </a:lnTo>
                  <a:lnTo>
                    <a:pt x="3261401" y="622769"/>
                  </a:lnTo>
                  <a:lnTo>
                    <a:pt x="3397293" y="574863"/>
                  </a:lnTo>
                </a:path>
              </a:pathLst>
            </a:custGeom>
            <a:ln w="27101" cap="flat">
              <a:solidFill>
                <a:srgbClr val="0058AB">
                  <a:alpha val="100000"/>
                </a:srgbClr>
              </a:solidFill>
              <a:prstDash val="solid"/>
              <a:round/>
            </a:ln>
          </p:spPr>
          <p:txBody>
            <a:bodyPr/>
            <a:lstStyle/>
            <a:p>
              <a:endParaRPr/>
            </a:p>
          </p:txBody>
        </p:sp>
        <p:sp>
          <p:nvSpPr>
            <p:cNvPr id="94" name="tx94"/>
            <p:cNvSpPr/>
            <p:nvPr/>
          </p:nvSpPr>
          <p:spPr>
            <a:xfrm>
              <a:off x="5407519" y="195764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6086977" y="195759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766436" y="195764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7445895" y="195897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989462" y="195764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195764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958970"/>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6917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77336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766375"/>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287321"/>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80826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329215"/>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85016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788871"/>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6" name="pl116"/>
            <p:cNvSpPr/>
            <p:nvPr/>
          </p:nvSpPr>
          <p:spPr>
            <a:xfrm>
              <a:off x="606113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7" name="pl117"/>
            <p:cNvSpPr/>
            <p:nvPr/>
          </p:nvSpPr>
          <p:spPr>
            <a:xfrm>
              <a:off x="606113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8" name="pl118"/>
            <p:cNvSpPr/>
            <p:nvPr/>
          </p:nvSpPr>
          <p:spPr>
            <a:xfrm>
              <a:off x="6777069"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9" name="pl119"/>
            <p:cNvSpPr/>
            <p:nvPr/>
          </p:nvSpPr>
          <p:spPr>
            <a:xfrm>
              <a:off x="7539523"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20" name="tx120"/>
            <p:cNvSpPr/>
            <p:nvPr/>
          </p:nvSpPr>
          <p:spPr>
            <a:xfrm>
              <a:off x="6328235" y="4888066"/>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Bénin</a:t>
              </a:r>
            </a:p>
          </p:txBody>
        </p:sp>
        <p:sp>
          <p:nvSpPr>
            <p:cNvPr id="121" name="tx121"/>
            <p:cNvSpPr/>
            <p:nvPr/>
          </p:nvSpPr>
          <p:spPr>
            <a:xfrm>
              <a:off x="7044168"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06622"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653759" y="1405479"/>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4" name="pl124"/>
            <p:cNvSpPr/>
            <p:nvPr/>
          </p:nvSpPr>
          <p:spPr>
            <a:xfrm>
              <a:off x="2357150"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4437092"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6517035"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8596978"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951100" y="582758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951100" y="5689861"/>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951100" y="5552133"/>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13171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397121"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5477064"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7557007"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rc135"/>
            <p:cNvSpPr/>
            <p:nvPr/>
          </p:nvSpPr>
          <p:spPr>
            <a:xfrm>
              <a:off x="1317178" y="5772498"/>
              <a:ext cx="6918971" cy="110182"/>
            </a:xfrm>
            <a:prstGeom prst="rect">
              <a:avLst/>
            </a:prstGeom>
            <a:solidFill>
              <a:srgbClr val="1CABE2">
                <a:alpha val="80000"/>
              </a:srgbClr>
            </a:solidFill>
          </p:spPr>
          <p:txBody>
            <a:bodyPr/>
            <a:lstStyle/>
            <a:p>
              <a:endParaRPr/>
            </a:p>
          </p:txBody>
        </p:sp>
        <p:sp>
          <p:nvSpPr>
            <p:cNvPr id="136" name="rc136"/>
            <p:cNvSpPr/>
            <p:nvPr/>
          </p:nvSpPr>
          <p:spPr>
            <a:xfrm>
              <a:off x="1317178" y="5634770"/>
              <a:ext cx="7321564" cy="110182"/>
            </a:xfrm>
            <a:prstGeom prst="rect">
              <a:avLst/>
            </a:prstGeom>
            <a:solidFill>
              <a:srgbClr val="1CABE2">
                <a:alpha val="80000"/>
              </a:srgbClr>
            </a:solidFill>
          </p:spPr>
          <p:txBody>
            <a:bodyPr/>
            <a:lstStyle/>
            <a:p>
              <a:endParaRPr/>
            </a:p>
          </p:txBody>
        </p:sp>
        <p:sp>
          <p:nvSpPr>
            <p:cNvPr id="137" name="rc137"/>
            <p:cNvSpPr/>
            <p:nvPr/>
          </p:nvSpPr>
          <p:spPr>
            <a:xfrm>
              <a:off x="1317178" y="5497042"/>
              <a:ext cx="7028792" cy="110182"/>
            </a:xfrm>
            <a:prstGeom prst="rect">
              <a:avLst/>
            </a:prstGeom>
            <a:solidFill>
              <a:srgbClr val="1CABE2">
                <a:alpha val="80000"/>
              </a:srgbClr>
            </a:solidFill>
          </p:spPr>
          <p:txBody>
            <a:bodyPr/>
            <a:lstStyle/>
            <a:p>
              <a:endParaRPr/>
            </a:p>
          </p:txBody>
        </p:sp>
        <p:sp>
          <p:nvSpPr>
            <p:cNvPr id="138" name="tx138"/>
            <p:cNvSpPr/>
            <p:nvPr/>
          </p:nvSpPr>
          <p:spPr>
            <a:xfrm>
              <a:off x="7805113" y="5773122"/>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83,000</a:t>
              </a:r>
            </a:p>
          </p:txBody>
        </p:sp>
        <p:sp>
          <p:nvSpPr>
            <p:cNvPr id="139" name="tx139"/>
            <p:cNvSpPr/>
            <p:nvPr/>
          </p:nvSpPr>
          <p:spPr>
            <a:xfrm>
              <a:off x="8207706" y="5635394"/>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88,000</a:t>
              </a:r>
            </a:p>
          </p:txBody>
        </p:sp>
        <p:sp>
          <p:nvSpPr>
            <p:cNvPr id="140" name="tx140"/>
            <p:cNvSpPr/>
            <p:nvPr/>
          </p:nvSpPr>
          <p:spPr>
            <a:xfrm>
              <a:off x="7914934" y="5497666"/>
              <a:ext cx="33156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84,000</a:t>
              </a:r>
            </a:p>
          </p:txBody>
        </p:sp>
        <p:sp>
          <p:nvSpPr>
            <p:cNvPr id="141" name="tx141"/>
            <p:cNvSpPr/>
            <p:nvPr/>
          </p:nvSpPr>
          <p:spPr>
            <a:xfrm>
              <a:off x="577692" y="5775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3774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5000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59854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969835"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25,000</a:t>
              </a:r>
            </a:p>
          </p:txBody>
        </p:sp>
        <p:sp>
          <p:nvSpPr>
            <p:cNvPr id="146" name="tx146"/>
            <p:cNvSpPr/>
            <p:nvPr/>
          </p:nvSpPr>
          <p:spPr>
            <a:xfrm>
              <a:off x="5049778"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7129721"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75,000</a:t>
              </a:r>
            </a:p>
          </p:txBody>
        </p:sp>
        <p:sp>
          <p:nvSpPr>
            <p:cNvPr id="148" name="tx148"/>
            <p:cNvSpPr/>
            <p:nvPr/>
          </p:nvSpPr>
          <p:spPr>
            <a:xfrm>
              <a:off x="951100" y="5224811"/>
              <a:ext cx="437934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n'ayant reçu aucune dose, 2019, 2024 et 2025</a:t>
              </a:r>
            </a:p>
          </p:txBody>
        </p:sp>
        <p:sp>
          <p:nvSpPr>
            <p:cNvPr id="149" name="tx149"/>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0" name="tx150"/>
            <p:cNvSpPr/>
            <p:nvPr/>
          </p:nvSpPr>
          <p:spPr>
            <a:xfrm>
              <a:off x="2320013" y="6397874"/>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1" name="tx151"/>
            <p:cNvSpPr/>
            <p:nvPr/>
          </p:nvSpPr>
          <p:spPr>
            <a:xfrm>
              <a:off x="4873412" y="6518575"/>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la couverture vaccinale contre la DTP1 au Bénin (82 %) était inférieure de 8 points de pourcentage à la moyenne mondiale (90 %) et supérieure de 1 point de pourcentage à la moyenne de l'ensemble des pays de la &lt;keep&gt;WCAR&lt;/keep&gt; (81 %).
La couverture nationale du DTP1 était supérieure de 1 point de pourcentage à celle de 2019 (81 %).
Cela correspond à 84 000 enfants n'ayant reçu aucune dose en 2025, contre 83 000 en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de la DTP1 au Bénin s'élevait à 82 %, soit 1 point de pourcentage de plus qu'en 2019 et 8 points de pourcentage de moins que la moyenne mondiale (90 %).</a:t>
            </a:r>
          </a:p>
        </p:txBody>
      </p:sp>
      <p:grpSp>
        <p:nvGrpSpPr>
          <p:cNvPr id="154" name="Group 153"/>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2025, le Bénin occupait la 5e place sur 24 pays pour la couverture la plus faible en matière de DTP1 (sur la base de classements ex æquo).
Le Bénin figurait parmi les 10 pays comptant le plus grand nombre d'enfants n'ayant reçu aucune dose (9e place).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Bénin figurait parmi les pays affichant la couverture vaccinale la plus élevée, mais il faisait également partie des dix pays de la région comptant le plus grand nombre d'enfants n'ayant reçu aucune dose de vaccin.</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8995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0772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3158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52401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73215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19402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14844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35658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56472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277286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298101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18915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39729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360544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38135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02172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42298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443801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464615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485429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5044" y="506244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95044" y="527058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5044" y="547872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695044" y="568687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82252" y="2356653"/>
              <a:ext cx="4687757" cy="208073"/>
            </a:xfrm>
            <a:custGeom>
              <a:avLst/>
              <a:gdLst/>
              <a:ahLst/>
              <a:cxnLst/>
              <a:rect l="0" t="0" r="0" b="0"/>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F26A21">
                  <a:alpha val="100000"/>
                </a:srgbClr>
              </a:solidFill>
              <a:prstDash val="solid"/>
              <a:round/>
            </a:ln>
          </p:spPr>
          <p:txBody>
            <a:bodyPr/>
            <a:lstStyle/>
            <a:p>
              <a:endParaRPr/>
            </a:p>
          </p:txBody>
        </p:sp>
        <p:sp>
          <p:nvSpPr>
            <p:cNvPr id="29" name="pl29"/>
            <p:cNvSpPr/>
            <p:nvPr/>
          </p:nvSpPr>
          <p:spPr>
            <a:xfrm>
              <a:off x="2482252" y="2981012"/>
              <a:ext cx="4687757" cy="416216"/>
            </a:xfrm>
            <a:custGeom>
              <a:avLst/>
              <a:gdLst/>
              <a:ahLst/>
              <a:cxnLst/>
              <a:rect l="0" t="0" r="0" b="0"/>
              <a:pathLst>
                <a:path w="4687757" h="416216">
                  <a:moveTo>
                    <a:pt x="0" y="416216"/>
                  </a:moveTo>
                  <a:lnTo>
                    <a:pt x="11837" y="416203"/>
                  </a:lnTo>
                  <a:lnTo>
                    <a:pt x="23675" y="416189"/>
                  </a:lnTo>
                  <a:lnTo>
                    <a:pt x="35513" y="416172"/>
                  </a:lnTo>
                  <a:lnTo>
                    <a:pt x="47351" y="416152"/>
                  </a:lnTo>
                  <a:lnTo>
                    <a:pt x="59188" y="416129"/>
                  </a:lnTo>
                  <a:lnTo>
                    <a:pt x="71026" y="416102"/>
                  </a:lnTo>
                  <a:lnTo>
                    <a:pt x="82864" y="416069"/>
                  </a:lnTo>
                  <a:lnTo>
                    <a:pt x="94702" y="416031"/>
                  </a:lnTo>
                  <a:lnTo>
                    <a:pt x="106539" y="415987"/>
                  </a:lnTo>
                  <a:lnTo>
                    <a:pt x="118377" y="415935"/>
                  </a:lnTo>
                  <a:lnTo>
                    <a:pt x="130215" y="415873"/>
                  </a:lnTo>
                  <a:lnTo>
                    <a:pt x="142053" y="415801"/>
                  </a:lnTo>
                  <a:lnTo>
                    <a:pt x="153891" y="415716"/>
                  </a:lnTo>
                  <a:lnTo>
                    <a:pt x="165728" y="415617"/>
                  </a:lnTo>
                  <a:lnTo>
                    <a:pt x="177566" y="415500"/>
                  </a:lnTo>
                  <a:lnTo>
                    <a:pt x="189404" y="415363"/>
                  </a:lnTo>
                  <a:lnTo>
                    <a:pt x="201242" y="415202"/>
                  </a:lnTo>
                  <a:lnTo>
                    <a:pt x="213079" y="415013"/>
                  </a:lnTo>
                  <a:lnTo>
                    <a:pt x="224917" y="414791"/>
                  </a:lnTo>
                  <a:lnTo>
                    <a:pt x="236755" y="414531"/>
                  </a:lnTo>
                  <a:lnTo>
                    <a:pt x="248593" y="414227"/>
                  </a:lnTo>
                  <a:lnTo>
                    <a:pt x="260430" y="413870"/>
                  </a:lnTo>
                  <a:lnTo>
                    <a:pt x="272268" y="413452"/>
                  </a:lnTo>
                  <a:lnTo>
                    <a:pt x="284106" y="412962"/>
                  </a:lnTo>
                  <a:lnTo>
                    <a:pt x="295944" y="412390"/>
                  </a:lnTo>
                  <a:lnTo>
                    <a:pt x="307782" y="411722"/>
                  </a:lnTo>
                  <a:lnTo>
                    <a:pt x="319619" y="410942"/>
                  </a:lnTo>
                  <a:lnTo>
                    <a:pt x="331457" y="410033"/>
                  </a:lnTo>
                  <a:lnTo>
                    <a:pt x="343295" y="408975"/>
                  </a:lnTo>
                  <a:lnTo>
                    <a:pt x="355133" y="407745"/>
                  </a:lnTo>
                  <a:lnTo>
                    <a:pt x="366970" y="406319"/>
                  </a:lnTo>
                  <a:lnTo>
                    <a:pt x="378808" y="404668"/>
                  </a:lnTo>
                  <a:lnTo>
                    <a:pt x="390646" y="402763"/>
                  </a:lnTo>
                  <a:lnTo>
                    <a:pt x="402484" y="400570"/>
                  </a:lnTo>
                  <a:lnTo>
                    <a:pt x="414321" y="398054"/>
                  </a:lnTo>
                  <a:lnTo>
                    <a:pt x="426159" y="395181"/>
                  </a:lnTo>
                  <a:lnTo>
                    <a:pt x="437997" y="391912"/>
                  </a:lnTo>
                  <a:lnTo>
                    <a:pt x="449835" y="388214"/>
                  </a:lnTo>
                  <a:lnTo>
                    <a:pt x="461673" y="384052"/>
                  </a:lnTo>
                  <a:lnTo>
                    <a:pt x="473510" y="379400"/>
                  </a:lnTo>
                  <a:lnTo>
                    <a:pt x="485348" y="374237"/>
                  </a:lnTo>
                  <a:lnTo>
                    <a:pt x="497186" y="368553"/>
                  </a:lnTo>
                  <a:lnTo>
                    <a:pt x="509024" y="362350"/>
                  </a:lnTo>
                  <a:lnTo>
                    <a:pt x="520861" y="355645"/>
                  </a:lnTo>
                  <a:lnTo>
                    <a:pt x="532699" y="348474"/>
                  </a:lnTo>
                  <a:lnTo>
                    <a:pt x="544537" y="340888"/>
                  </a:lnTo>
                  <a:lnTo>
                    <a:pt x="556375" y="332957"/>
                  </a:lnTo>
                  <a:lnTo>
                    <a:pt x="568213" y="324767"/>
                  </a:lnTo>
                  <a:lnTo>
                    <a:pt x="580050" y="316417"/>
                  </a:lnTo>
                  <a:lnTo>
                    <a:pt x="591888" y="308011"/>
                  </a:lnTo>
                  <a:lnTo>
                    <a:pt x="603726" y="299661"/>
                  </a:lnTo>
                  <a:lnTo>
                    <a:pt x="615564" y="291471"/>
                  </a:lnTo>
                  <a:lnTo>
                    <a:pt x="627401" y="283540"/>
                  </a:lnTo>
                  <a:lnTo>
                    <a:pt x="639239" y="275954"/>
                  </a:lnTo>
                  <a:lnTo>
                    <a:pt x="651077" y="268783"/>
                  </a:lnTo>
                  <a:lnTo>
                    <a:pt x="662915" y="262078"/>
                  </a:lnTo>
                  <a:lnTo>
                    <a:pt x="674752" y="255875"/>
                  </a:lnTo>
                  <a:lnTo>
                    <a:pt x="686590" y="250191"/>
                  </a:lnTo>
                  <a:lnTo>
                    <a:pt x="698428" y="245028"/>
                  </a:lnTo>
                  <a:lnTo>
                    <a:pt x="710266" y="240376"/>
                  </a:lnTo>
                  <a:lnTo>
                    <a:pt x="722104" y="236214"/>
                  </a:lnTo>
                  <a:lnTo>
                    <a:pt x="733941" y="232516"/>
                  </a:lnTo>
                  <a:lnTo>
                    <a:pt x="745779" y="229247"/>
                  </a:lnTo>
                  <a:lnTo>
                    <a:pt x="757617" y="226374"/>
                  </a:lnTo>
                  <a:lnTo>
                    <a:pt x="769455" y="223858"/>
                  </a:lnTo>
                  <a:lnTo>
                    <a:pt x="781292" y="221665"/>
                  </a:lnTo>
                  <a:lnTo>
                    <a:pt x="793130" y="219760"/>
                  </a:lnTo>
                  <a:lnTo>
                    <a:pt x="804968" y="218109"/>
                  </a:lnTo>
                  <a:lnTo>
                    <a:pt x="816806" y="216683"/>
                  </a:lnTo>
                  <a:lnTo>
                    <a:pt x="828643" y="215453"/>
                  </a:lnTo>
                  <a:lnTo>
                    <a:pt x="840481" y="214395"/>
                  </a:lnTo>
                  <a:lnTo>
                    <a:pt x="852319" y="213486"/>
                  </a:lnTo>
                  <a:lnTo>
                    <a:pt x="864157" y="212706"/>
                  </a:lnTo>
                  <a:lnTo>
                    <a:pt x="875995" y="212038"/>
                  </a:lnTo>
                  <a:lnTo>
                    <a:pt x="887832" y="211466"/>
                  </a:lnTo>
                  <a:lnTo>
                    <a:pt x="899670" y="210977"/>
                  </a:lnTo>
                  <a:lnTo>
                    <a:pt x="911508" y="210558"/>
                  </a:lnTo>
                  <a:lnTo>
                    <a:pt x="923346" y="210202"/>
                  </a:lnTo>
                  <a:lnTo>
                    <a:pt x="935183" y="209897"/>
                  </a:lnTo>
                  <a:lnTo>
                    <a:pt x="947021" y="209637"/>
                  </a:lnTo>
                  <a:lnTo>
                    <a:pt x="958859" y="209415"/>
                  </a:lnTo>
                  <a:lnTo>
                    <a:pt x="970697" y="209226"/>
                  </a:lnTo>
                  <a:lnTo>
                    <a:pt x="982534" y="209065"/>
                  </a:lnTo>
                  <a:lnTo>
                    <a:pt x="994372" y="208928"/>
                  </a:lnTo>
                  <a:lnTo>
                    <a:pt x="1006210" y="208811"/>
                  </a:lnTo>
                  <a:lnTo>
                    <a:pt x="1018048" y="208712"/>
                  </a:lnTo>
                  <a:lnTo>
                    <a:pt x="1029886" y="208627"/>
                  </a:lnTo>
                  <a:lnTo>
                    <a:pt x="1041723" y="208555"/>
                  </a:lnTo>
                  <a:lnTo>
                    <a:pt x="1053561" y="208493"/>
                  </a:lnTo>
                  <a:lnTo>
                    <a:pt x="1065399" y="208441"/>
                  </a:lnTo>
                  <a:lnTo>
                    <a:pt x="1077237" y="208397"/>
                  </a:lnTo>
                  <a:lnTo>
                    <a:pt x="1089074" y="208359"/>
                  </a:lnTo>
                  <a:lnTo>
                    <a:pt x="1100912" y="208326"/>
                  </a:lnTo>
                  <a:lnTo>
                    <a:pt x="1112750" y="208299"/>
                  </a:lnTo>
                  <a:lnTo>
                    <a:pt x="1124588" y="208276"/>
                  </a:lnTo>
                  <a:lnTo>
                    <a:pt x="1136426" y="208256"/>
                  </a:lnTo>
                  <a:lnTo>
                    <a:pt x="1148263" y="208239"/>
                  </a:lnTo>
                  <a:lnTo>
                    <a:pt x="1160101" y="208225"/>
                  </a:lnTo>
                  <a:lnTo>
                    <a:pt x="1171939" y="20821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0" name="pl30"/>
            <p:cNvSpPr/>
            <p:nvPr/>
          </p:nvSpPr>
          <p:spPr>
            <a:xfrm>
              <a:off x="2482252" y="5478798"/>
              <a:ext cx="4687757" cy="208073"/>
            </a:xfrm>
            <a:custGeom>
              <a:avLst/>
              <a:gdLst/>
              <a:ahLst/>
              <a:cxnLst/>
              <a:rect l="0" t="0" r="0" b="0"/>
              <a:pathLst>
                <a:path w="4687757" h="208073">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73"/>
                  </a:lnTo>
                  <a:lnTo>
                    <a:pt x="2355716" y="208073"/>
                  </a:lnTo>
                  <a:lnTo>
                    <a:pt x="2367554" y="208073"/>
                  </a:lnTo>
                  <a:lnTo>
                    <a:pt x="2379391" y="208073"/>
                  </a:lnTo>
                  <a:lnTo>
                    <a:pt x="2391229" y="208073"/>
                  </a:lnTo>
                  <a:lnTo>
                    <a:pt x="2403067" y="208073"/>
                  </a:lnTo>
                  <a:lnTo>
                    <a:pt x="2414905" y="208073"/>
                  </a:lnTo>
                  <a:lnTo>
                    <a:pt x="2426743" y="208073"/>
                  </a:lnTo>
                  <a:lnTo>
                    <a:pt x="2438580" y="208073"/>
                  </a:lnTo>
                  <a:lnTo>
                    <a:pt x="2450418" y="208073"/>
                  </a:lnTo>
                  <a:lnTo>
                    <a:pt x="2462256" y="208073"/>
                  </a:lnTo>
                  <a:lnTo>
                    <a:pt x="2474094" y="208073"/>
                  </a:lnTo>
                  <a:lnTo>
                    <a:pt x="2485931" y="208073"/>
                  </a:lnTo>
                  <a:lnTo>
                    <a:pt x="2497769" y="208073"/>
                  </a:lnTo>
                  <a:lnTo>
                    <a:pt x="2509607" y="208073"/>
                  </a:lnTo>
                  <a:lnTo>
                    <a:pt x="2521445" y="208073"/>
                  </a:lnTo>
                  <a:lnTo>
                    <a:pt x="2533283" y="208073"/>
                  </a:lnTo>
                  <a:lnTo>
                    <a:pt x="2545120" y="208073"/>
                  </a:lnTo>
                  <a:lnTo>
                    <a:pt x="2556958" y="208073"/>
                  </a:lnTo>
                  <a:lnTo>
                    <a:pt x="2568796" y="208073"/>
                  </a:lnTo>
                  <a:lnTo>
                    <a:pt x="2580634" y="208073"/>
                  </a:lnTo>
                  <a:lnTo>
                    <a:pt x="2592471" y="208073"/>
                  </a:lnTo>
                  <a:lnTo>
                    <a:pt x="2604309" y="208073"/>
                  </a:lnTo>
                  <a:lnTo>
                    <a:pt x="2616147" y="208073"/>
                  </a:lnTo>
                  <a:lnTo>
                    <a:pt x="2627985" y="208073"/>
                  </a:lnTo>
                  <a:lnTo>
                    <a:pt x="2639822" y="208073"/>
                  </a:lnTo>
                  <a:lnTo>
                    <a:pt x="2651660" y="208073"/>
                  </a:lnTo>
                  <a:lnTo>
                    <a:pt x="2663498" y="208073"/>
                  </a:lnTo>
                  <a:lnTo>
                    <a:pt x="2675336" y="208073"/>
                  </a:lnTo>
                  <a:lnTo>
                    <a:pt x="2687174" y="208073"/>
                  </a:lnTo>
                  <a:lnTo>
                    <a:pt x="2699011" y="208073"/>
                  </a:lnTo>
                  <a:lnTo>
                    <a:pt x="2710849" y="208073"/>
                  </a:lnTo>
                  <a:lnTo>
                    <a:pt x="2722687" y="208073"/>
                  </a:lnTo>
                  <a:lnTo>
                    <a:pt x="2734525" y="208073"/>
                  </a:lnTo>
                  <a:lnTo>
                    <a:pt x="2746362" y="208073"/>
                  </a:lnTo>
                  <a:lnTo>
                    <a:pt x="2758200" y="208073"/>
                  </a:lnTo>
                  <a:lnTo>
                    <a:pt x="2770038" y="208073"/>
                  </a:lnTo>
                  <a:lnTo>
                    <a:pt x="2781876" y="208073"/>
                  </a:lnTo>
                  <a:lnTo>
                    <a:pt x="2793713" y="208073"/>
                  </a:lnTo>
                  <a:lnTo>
                    <a:pt x="2805551" y="208073"/>
                  </a:lnTo>
                  <a:lnTo>
                    <a:pt x="2817389" y="208073"/>
                  </a:lnTo>
                  <a:lnTo>
                    <a:pt x="2829227" y="208073"/>
                  </a:lnTo>
                  <a:lnTo>
                    <a:pt x="2841065" y="208073"/>
                  </a:lnTo>
                  <a:lnTo>
                    <a:pt x="2852902" y="208073"/>
                  </a:lnTo>
                  <a:lnTo>
                    <a:pt x="2864740" y="208073"/>
                  </a:lnTo>
                  <a:lnTo>
                    <a:pt x="2876578" y="208073"/>
                  </a:lnTo>
                  <a:lnTo>
                    <a:pt x="2888416" y="208073"/>
                  </a:lnTo>
                  <a:lnTo>
                    <a:pt x="2900253" y="208073"/>
                  </a:lnTo>
                  <a:lnTo>
                    <a:pt x="2912091" y="208073"/>
                  </a:lnTo>
                  <a:lnTo>
                    <a:pt x="2923929" y="208073"/>
                  </a:lnTo>
                  <a:lnTo>
                    <a:pt x="2935767" y="208073"/>
                  </a:lnTo>
                  <a:lnTo>
                    <a:pt x="2947604" y="208073"/>
                  </a:lnTo>
                  <a:lnTo>
                    <a:pt x="2959442" y="208073"/>
                  </a:lnTo>
                  <a:lnTo>
                    <a:pt x="2971280" y="208073"/>
                  </a:lnTo>
                  <a:lnTo>
                    <a:pt x="2983118" y="208073"/>
                  </a:lnTo>
                  <a:lnTo>
                    <a:pt x="2994956" y="208073"/>
                  </a:lnTo>
                  <a:lnTo>
                    <a:pt x="3006793" y="208073"/>
                  </a:lnTo>
                  <a:lnTo>
                    <a:pt x="3018631" y="208073"/>
                  </a:lnTo>
                  <a:lnTo>
                    <a:pt x="3030469" y="208073"/>
                  </a:lnTo>
                  <a:lnTo>
                    <a:pt x="3042307" y="208073"/>
                  </a:lnTo>
                  <a:lnTo>
                    <a:pt x="3054144" y="208073"/>
                  </a:lnTo>
                  <a:lnTo>
                    <a:pt x="3065982" y="208073"/>
                  </a:lnTo>
                  <a:lnTo>
                    <a:pt x="3077820" y="208073"/>
                  </a:lnTo>
                  <a:lnTo>
                    <a:pt x="3089658" y="208073"/>
                  </a:lnTo>
                  <a:lnTo>
                    <a:pt x="3101496" y="208073"/>
                  </a:lnTo>
                  <a:lnTo>
                    <a:pt x="3113333" y="208073"/>
                  </a:lnTo>
                  <a:lnTo>
                    <a:pt x="3125171" y="208073"/>
                  </a:lnTo>
                  <a:lnTo>
                    <a:pt x="3137009" y="208073"/>
                  </a:lnTo>
                  <a:lnTo>
                    <a:pt x="3148847" y="208073"/>
                  </a:lnTo>
                  <a:lnTo>
                    <a:pt x="3160684" y="208073"/>
                  </a:lnTo>
                  <a:lnTo>
                    <a:pt x="3172522" y="208073"/>
                  </a:lnTo>
                  <a:lnTo>
                    <a:pt x="3184360" y="208073"/>
                  </a:lnTo>
                  <a:lnTo>
                    <a:pt x="3196198" y="208073"/>
                  </a:lnTo>
                  <a:lnTo>
                    <a:pt x="3208035" y="208073"/>
                  </a:lnTo>
                  <a:lnTo>
                    <a:pt x="3219873" y="208073"/>
                  </a:lnTo>
                  <a:lnTo>
                    <a:pt x="3231711" y="208073"/>
                  </a:lnTo>
                  <a:lnTo>
                    <a:pt x="3243549" y="208073"/>
                  </a:lnTo>
                  <a:lnTo>
                    <a:pt x="3255387" y="208073"/>
                  </a:lnTo>
                  <a:lnTo>
                    <a:pt x="3267224" y="208073"/>
                  </a:lnTo>
                  <a:lnTo>
                    <a:pt x="3279062" y="208073"/>
                  </a:lnTo>
                  <a:lnTo>
                    <a:pt x="3290900" y="208073"/>
                  </a:lnTo>
                  <a:lnTo>
                    <a:pt x="3302738" y="208073"/>
                  </a:lnTo>
                  <a:lnTo>
                    <a:pt x="3314575" y="208073"/>
                  </a:lnTo>
                  <a:lnTo>
                    <a:pt x="3326413" y="208073"/>
                  </a:lnTo>
                  <a:lnTo>
                    <a:pt x="3338251" y="208073"/>
                  </a:lnTo>
                  <a:lnTo>
                    <a:pt x="3350089" y="208073"/>
                  </a:lnTo>
                  <a:lnTo>
                    <a:pt x="3361926" y="208073"/>
                  </a:lnTo>
                  <a:lnTo>
                    <a:pt x="3373764" y="208073"/>
                  </a:lnTo>
                  <a:lnTo>
                    <a:pt x="3385602" y="208073"/>
                  </a:lnTo>
                  <a:lnTo>
                    <a:pt x="3397440" y="208073"/>
                  </a:lnTo>
                  <a:lnTo>
                    <a:pt x="3409278" y="208073"/>
                  </a:lnTo>
                  <a:lnTo>
                    <a:pt x="3421115" y="208073"/>
                  </a:lnTo>
                  <a:lnTo>
                    <a:pt x="3432953" y="208073"/>
                  </a:lnTo>
                  <a:lnTo>
                    <a:pt x="3444791" y="208073"/>
                  </a:lnTo>
                  <a:lnTo>
                    <a:pt x="3456629" y="208073"/>
                  </a:lnTo>
                  <a:lnTo>
                    <a:pt x="3468466" y="208073"/>
                  </a:lnTo>
                  <a:lnTo>
                    <a:pt x="3480304" y="208073"/>
                  </a:lnTo>
                  <a:lnTo>
                    <a:pt x="3492142" y="208073"/>
                  </a:lnTo>
                  <a:lnTo>
                    <a:pt x="3503980" y="208073"/>
                  </a:lnTo>
                  <a:lnTo>
                    <a:pt x="3515818" y="208073"/>
                  </a:lnTo>
                  <a:lnTo>
                    <a:pt x="3515818" y="208073"/>
                  </a:lnTo>
                  <a:lnTo>
                    <a:pt x="3527655" y="208073"/>
                  </a:lnTo>
                  <a:lnTo>
                    <a:pt x="3539493" y="208073"/>
                  </a:lnTo>
                  <a:lnTo>
                    <a:pt x="3551331" y="208073"/>
                  </a:lnTo>
                  <a:lnTo>
                    <a:pt x="3563169" y="208073"/>
                  </a:lnTo>
                  <a:lnTo>
                    <a:pt x="3575006" y="208073"/>
                  </a:lnTo>
                  <a:lnTo>
                    <a:pt x="3586844" y="208073"/>
                  </a:lnTo>
                  <a:lnTo>
                    <a:pt x="3598682" y="208073"/>
                  </a:lnTo>
                  <a:lnTo>
                    <a:pt x="3610520" y="208073"/>
                  </a:lnTo>
                  <a:lnTo>
                    <a:pt x="3622357" y="208073"/>
                  </a:lnTo>
                  <a:lnTo>
                    <a:pt x="3634195" y="208073"/>
                  </a:lnTo>
                  <a:lnTo>
                    <a:pt x="3646033" y="208073"/>
                  </a:lnTo>
                  <a:lnTo>
                    <a:pt x="3657871" y="208073"/>
                  </a:lnTo>
                  <a:lnTo>
                    <a:pt x="3669709" y="208073"/>
                  </a:lnTo>
                  <a:lnTo>
                    <a:pt x="3681546" y="208073"/>
                  </a:lnTo>
                  <a:lnTo>
                    <a:pt x="3693384" y="208073"/>
                  </a:lnTo>
                  <a:lnTo>
                    <a:pt x="3705222" y="208073"/>
                  </a:lnTo>
                  <a:lnTo>
                    <a:pt x="3717060" y="208073"/>
                  </a:lnTo>
                  <a:lnTo>
                    <a:pt x="3728897" y="208073"/>
                  </a:lnTo>
                  <a:lnTo>
                    <a:pt x="3740735" y="208073"/>
                  </a:lnTo>
                  <a:lnTo>
                    <a:pt x="3752573" y="208073"/>
                  </a:lnTo>
                  <a:lnTo>
                    <a:pt x="3764411" y="208073"/>
                  </a:lnTo>
                  <a:lnTo>
                    <a:pt x="3776248" y="208073"/>
                  </a:lnTo>
                  <a:lnTo>
                    <a:pt x="3788086" y="208073"/>
                  </a:lnTo>
                  <a:lnTo>
                    <a:pt x="3799924" y="208073"/>
                  </a:lnTo>
                  <a:lnTo>
                    <a:pt x="3811762" y="208073"/>
                  </a:lnTo>
                  <a:lnTo>
                    <a:pt x="3823600" y="208073"/>
                  </a:lnTo>
                  <a:lnTo>
                    <a:pt x="3835437" y="208073"/>
                  </a:lnTo>
                  <a:lnTo>
                    <a:pt x="3847275" y="208073"/>
                  </a:lnTo>
                  <a:lnTo>
                    <a:pt x="3859113" y="208073"/>
                  </a:lnTo>
                  <a:lnTo>
                    <a:pt x="3870951" y="208073"/>
                  </a:lnTo>
                  <a:lnTo>
                    <a:pt x="3882788" y="208073"/>
                  </a:lnTo>
                  <a:lnTo>
                    <a:pt x="3894626" y="208073"/>
                  </a:lnTo>
                  <a:lnTo>
                    <a:pt x="3906464" y="208073"/>
                  </a:lnTo>
                  <a:lnTo>
                    <a:pt x="3918302" y="208073"/>
                  </a:lnTo>
                  <a:lnTo>
                    <a:pt x="3930139" y="208073"/>
                  </a:lnTo>
                  <a:lnTo>
                    <a:pt x="3941977" y="208073"/>
                  </a:lnTo>
                  <a:lnTo>
                    <a:pt x="3953815" y="208073"/>
                  </a:lnTo>
                  <a:lnTo>
                    <a:pt x="3965653" y="208073"/>
                  </a:lnTo>
                  <a:lnTo>
                    <a:pt x="3977491" y="208073"/>
                  </a:lnTo>
                  <a:lnTo>
                    <a:pt x="3989328" y="208073"/>
                  </a:lnTo>
                  <a:lnTo>
                    <a:pt x="4001166" y="208073"/>
                  </a:lnTo>
                  <a:lnTo>
                    <a:pt x="4013004" y="208073"/>
                  </a:lnTo>
                  <a:lnTo>
                    <a:pt x="4024842" y="208073"/>
                  </a:lnTo>
                  <a:lnTo>
                    <a:pt x="4036679" y="208073"/>
                  </a:lnTo>
                  <a:lnTo>
                    <a:pt x="4048517" y="208073"/>
                  </a:lnTo>
                  <a:lnTo>
                    <a:pt x="4060355" y="208073"/>
                  </a:lnTo>
                  <a:lnTo>
                    <a:pt x="4072193" y="208073"/>
                  </a:lnTo>
                  <a:lnTo>
                    <a:pt x="4084031" y="208073"/>
                  </a:lnTo>
                  <a:lnTo>
                    <a:pt x="4095868" y="208073"/>
                  </a:lnTo>
                  <a:lnTo>
                    <a:pt x="4107706" y="208073"/>
                  </a:lnTo>
                  <a:lnTo>
                    <a:pt x="4119544" y="208073"/>
                  </a:lnTo>
                  <a:lnTo>
                    <a:pt x="4131382" y="208073"/>
                  </a:lnTo>
                  <a:lnTo>
                    <a:pt x="4143219" y="208073"/>
                  </a:lnTo>
                  <a:lnTo>
                    <a:pt x="4155057" y="208073"/>
                  </a:lnTo>
                  <a:lnTo>
                    <a:pt x="4166895" y="208073"/>
                  </a:lnTo>
                  <a:lnTo>
                    <a:pt x="4178733" y="208073"/>
                  </a:lnTo>
                  <a:lnTo>
                    <a:pt x="4190570" y="208073"/>
                  </a:lnTo>
                  <a:lnTo>
                    <a:pt x="4202408" y="208073"/>
                  </a:lnTo>
                  <a:lnTo>
                    <a:pt x="4214246" y="208073"/>
                  </a:lnTo>
                  <a:lnTo>
                    <a:pt x="4226084" y="208073"/>
                  </a:lnTo>
                  <a:lnTo>
                    <a:pt x="4237922" y="208073"/>
                  </a:lnTo>
                  <a:lnTo>
                    <a:pt x="4249759" y="208073"/>
                  </a:lnTo>
                  <a:lnTo>
                    <a:pt x="4261597" y="208073"/>
                  </a:lnTo>
                  <a:lnTo>
                    <a:pt x="4273435" y="208073"/>
                  </a:lnTo>
                  <a:lnTo>
                    <a:pt x="4285273" y="208073"/>
                  </a:lnTo>
                  <a:lnTo>
                    <a:pt x="4297110" y="208073"/>
                  </a:lnTo>
                  <a:lnTo>
                    <a:pt x="4308948" y="208073"/>
                  </a:lnTo>
                  <a:lnTo>
                    <a:pt x="4320786" y="208073"/>
                  </a:lnTo>
                  <a:lnTo>
                    <a:pt x="4332624" y="208073"/>
                  </a:lnTo>
                  <a:lnTo>
                    <a:pt x="4344461" y="208073"/>
                  </a:lnTo>
                  <a:lnTo>
                    <a:pt x="4356299" y="208073"/>
                  </a:lnTo>
                  <a:lnTo>
                    <a:pt x="4368137" y="208073"/>
                  </a:lnTo>
                  <a:lnTo>
                    <a:pt x="4379975" y="208073"/>
                  </a:lnTo>
                  <a:lnTo>
                    <a:pt x="4391813" y="208073"/>
                  </a:lnTo>
                  <a:lnTo>
                    <a:pt x="4403650" y="208073"/>
                  </a:lnTo>
                  <a:lnTo>
                    <a:pt x="4415488" y="208073"/>
                  </a:lnTo>
                  <a:lnTo>
                    <a:pt x="4427326" y="208073"/>
                  </a:lnTo>
                  <a:lnTo>
                    <a:pt x="4439164" y="208073"/>
                  </a:lnTo>
                  <a:lnTo>
                    <a:pt x="4451001" y="208073"/>
                  </a:lnTo>
                  <a:lnTo>
                    <a:pt x="4462839" y="208073"/>
                  </a:lnTo>
                  <a:lnTo>
                    <a:pt x="4474677" y="208073"/>
                  </a:lnTo>
                  <a:lnTo>
                    <a:pt x="4486515" y="208073"/>
                  </a:lnTo>
                  <a:lnTo>
                    <a:pt x="4498352" y="208073"/>
                  </a:lnTo>
                  <a:lnTo>
                    <a:pt x="4510190" y="208073"/>
                  </a:lnTo>
                  <a:lnTo>
                    <a:pt x="4522028" y="208073"/>
                  </a:lnTo>
                  <a:lnTo>
                    <a:pt x="4533866" y="208073"/>
                  </a:lnTo>
                  <a:lnTo>
                    <a:pt x="4545704" y="208073"/>
                  </a:lnTo>
                  <a:lnTo>
                    <a:pt x="4557541" y="208073"/>
                  </a:lnTo>
                  <a:lnTo>
                    <a:pt x="4569379" y="208073"/>
                  </a:lnTo>
                  <a:lnTo>
                    <a:pt x="4581217" y="208073"/>
                  </a:lnTo>
                  <a:lnTo>
                    <a:pt x="4593055" y="208073"/>
                  </a:lnTo>
                  <a:lnTo>
                    <a:pt x="4604892" y="208073"/>
                  </a:lnTo>
                  <a:lnTo>
                    <a:pt x="4616730" y="208073"/>
                  </a:lnTo>
                  <a:lnTo>
                    <a:pt x="4628568" y="208073"/>
                  </a:lnTo>
                  <a:lnTo>
                    <a:pt x="4640406" y="208073"/>
                  </a:lnTo>
                  <a:lnTo>
                    <a:pt x="4652244" y="208073"/>
                  </a:lnTo>
                  <a:lnTo>
                    <a:pt x="4664081" y="208073"/>
                  </a:lnTo>
                  <a:lnTo>
                    <a:pt x="4675919" y="208073"/>
                  </a:lnTo>
                  <a:lnTo>
                    <a:pt x="4687757" y="208073"/>
                  </a:lnTo>
                </a:path>
              </a:pathLst>
            </a:custGeom>
            <a:ln w="40651" cap="flat">
              <a:solidFill>
                <a:srgbClr val="E8E8E8">
                  <a:alpha val="100000"/>
                </a:srgbClr>
              </a:solidFill>
              <a:prstDash val="solid"/>
              <a:round/>
            </a:ln>
          </p:spPr>
          <p:txBody>
            <a:bodyPr/>
            <a:lstStyle/>
            <a:p>
              <a:endParaRPr/>
            </a:p>
          </p:txBody>
        </p:sp>
        <p:sp>
          <p:nvSpPr>
            <p:cNvPr id="31" name="pl31"/>
            <p:cNvSpPr/>
            <p:nvPr/>
          </p:nvSpPr>
          <p:spPr>
            <a:xfrm>
              <a:off x="2482252" y="1315868"/>
              <a:ext cx="4687757" cy="208143"/>
            </a:xfrm>
            <a:custGeom>
              <a:avLst/>
              <a:gdLst/>
              <a:ahLst/>
              <a:cxnLst/>
              <a:rect l="0" t="0" r="0" b="0"/>
              <a:pathLst>
                <a:path w="4687757" h="20814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9"/>
                  </a:lnTo>
                  <a:lnTo>
                    <a:pt x="2355716" y="82"/>
                  </a:lnTo>
                  <a:lnTo>
                    <a:pt x="2367554" y="96"/>
                  </a:lnTo>
                  <a:lnTo>
                    <a:pt x="2379391" y="113"/>
                  </a:lnTo>
                  <a:lnTo>
                    <a:pt x="2391229" y="133"/>
                  </a:lnTo>
                  <a:lnTo>
                    <a:pt x="2403067" y="156"/>
                  </a:lnTo>
                  <a:lnTo>
                    <a:pt x="2414905" y="183"/>
                  </a:lnTo>
                  <a:lnTo>
                    <a:pt x="2426743" y="216"/>
                  </a:lnTo>
                  <a:lnTo>
                    <a:pt x="2438580" y="254"/>
                  </a:lnTo>
                  <a:lnTo>
                    <a:pt x="2450418" y="298"/>
                  </a:lnTo>
                  <a:lnTo>
                    <a:pt x="2462256" y="350"/>
                  </a:lnTo>
                  <a:lnTo>
                    <a:pt x="2474094" y="412"/>
                  </a:lnTo>
                  <a:lnTo>
                    <a:pt x="2485931" y="484"/>
                  </a:lnTo>
                  <a:lnTo>
                    <a:pt x="2497769" y="569"/>
                  </a:lnTo>
                  <a:lnTo>
                    <a:pt x="2509607" y="668"/>
                  </a:lnTo>
                  <a:lnTo>
                    <a:pt x="2521445" y="785"/>
                  </a:lnTo>
                  <a:lnTo>
                    <a:pt x="2533283" y="922"/>
                  </a:lnTo>
                  <a:lnTo>
                    <a:pt x="2545120" y="1083"/>
                  </a:lnTo>
                  <a:lnTo>
                    <a:pt x="2556958" y="1272"/>
                  </a:lnTo>
                  <a:lnTo>
                    <a:pt x="2568796" y="1494"/>
                  </a:lnTo>
                  <a:lnTo>
                    <a:pt x="2580634" y="1754"/>
                  </a:lnTo>
                  <a:lnTo>
                    <a:pt x="2592471" y="2059"/>
                  </a:lnTo>
                  <a:lnTo>
                    <a:pt x="2604309" y="2415"/>
                  </a:lnTo>
                  <a:lnTo>
                    <a:pt x="2616147" y="2833"/>
                  </a:lnTo>
                  <a:lnTo>
                    <a:pt x="2627985" y="3323"/>
                  </a:lnTo>
                  <a:lnTo>
                    <a:pt x="2639822" y="3895"/>
                  </a:lnTo>
                  <a:lnTo>
                    <a:pt x="2651660" y="4563"/>
                  </a:lnTo>
                  <a:lnTo>
                    <a:pt x="2663498" y="5343"/>
                  </a:lnTo>
                  <a:lnTo>
                    <a:pt x="2675336" y="6252"/>
                  </a:lnTo>
                  <a:lnTo>
                    <a:pt x="2687174" y="7310"/>
                  </a:lnTo>
                  <a:lnTo>
                    <a:pt x="2699011" y="8540"/>
                  </a:lnTo>
                  <a:lnTo>
                    <a:pt x="2710849" y="9966"/>
                  </a:lnTo>
                  <a:lnTo>
                    <a:pt x="2722687" y="11617"/>
                  </a:lnTo>
                  <a:lnTo>
                    <a:pt x="2734525" y="13522"/>
                  </a:lnTo>
                  <a:lnTo>
                    <a:pt x="2746362" y="15715"/>
                  </a:lnTo>
                  <a:lnTo>
                    <a:pt x="2758200" y="18231"/>
                  </a:lnTo>
                  <a:lnTo>
                    <a:pt x="2770038" y="21104"/>
                  </a:lnTo>
                  <a:lnTo>
                    <a:pt x="2781876" y="24373"/>
                  </a:lnTo>
                  <a:lnTo>
                    <a:pt x="2793713" y="28071"/>
                  </a:lnTo>
                  <a:lnTo>
                    <a:pt x="2805551" y="32233"/>
                  </a:lnTo>
                  <a:lnTo>
                    <a:pt x="2817389" y="36885"/>
                  </a:lnTo>
                  <a:lnTo>
                    <a:pt x="2829227" y="42048"/>
                  </a:lnTo>
                  <a:lnTo>
                    <a:pt x="2841065" y="47732"/>
                  </a:lnTo>
                  <a:lnTo>
                    <a:pt x="2852902" y="53935"/>
                  </a:lnTo>
                  <a:lnTo>
                    <a:pt x="2864740" y="60640"/>
                  </a:lnTo>
                  <a:lnTo>
                    <a:pt x="2876578" y="67811"/>
                  </a:lnTo>
                  <a:lnTo>
                    <a:pt x="2888416" y="75397"/>
                  </a:lnTo>
                  <a:lnTo>
                    <a:pt x="2900253" y="83328"/>
                  </a:lnTo>
                  <a:lnTo>
                    <a:pt x="2912091" y="91518"/>
                  </a:lnTo>
                  <a:lnTo>
                    <a:pt x="2923929" y="99868"/>
                  </a:lnTo>
                  <a:lnTo>
                    <a:pt x="2935767" y="108274"/>
                  </a:lnTo>
                  <a:lnTo>
                    <a:pt x="2947604" y="116624"/>
                  </a:lnTo>
                  <a:lnTo>
                    <a:pt x="2959442" y="124814"/>
                  </a:lnTo>
                  <a:lnTo>
                    <a:pt x="2971280" y="132745"/>
                  </a:lnTo>
                  <a:lnTo>
                    <a:pt x="2983118" y="140331"/>
                  </a:lnTo>
                  <a:lnTo>
                    <a:pt x="2994956" y="147502"/>
                  </a:lnTo>
                  <a:lnTo>
                    <a:pt x="3006793" y="154207"/>
                  </a:lnTo>
                  <a:lnTo>
                    <a:pt x="3018631" y="160410"/>
                  </a:lnTo>
                  <a:lnTo>
                    <a:pt x="3030469" y="166094"/>
                  </a:lnTo>
                  <a:lnTo>
                    <a:pt x="3042307" y="171257"/>
                  </a:lnTo>
                  <a:lnTo>
                    <a:pt x="3054144" y="175909"/>
                  </a:lnTo>
                  <a:lnTo>
                    <a:pt x="3065982" y="180071"/>
                  </a:lnTo>
                  <a:lnTo>
                    <a:pt x="3077820" y="183769"/>
                  </a:lnTo>
                  <a:lnTo>
                    <a:pt x="3089658" y="187038"/>
                  </a:lnTo>
                  <a:lnTo>
                    <a:pt x="3101496" y="189911"/>
                  </a:lnTo>
                  <a:lnTo>
                    <a:pt x="3113333" y="192427"/>
                  </a:lnTo>
                  <a:lnTo>
                    <a:pt x="3125171" y="194620"/>
                  </a:lnTo>
                  <a:lnTo>
                    <a:pt x="3137009" y="196525"/>
                  </a:lnTo>
                  <a:lnTo>
                    <a:pt x="3148847" y="198176"/>
                  </a:lnTo>
                  <a:lnTo>
                    <a:pt x="3160684" y="199602"/>
                  </a:lnTo>
                  <a:lnTo>
                    <a:pt x="3172522" y="200832"/>
                  </a:lnTo>
                  <a:lnTo>
                    <a:pt x="3184360" y="201890"/>
                  </a:lnTo>
                  <a:lnTo>
                    <a:pt x="3196198" y="202799"/>
                  </a:lnTo>
                  <a:lnTo>
                    <a:pt x="3208035" y="203579"/>
                  </a:lnTo>
                  <a:lnTo>
                    <a:pt x="3219873" y="204247"/>
                  </a:lnTo>
                  <a:lnTo>
                    <a:pt x="3231711" y="204819"/>
                  </a:lnTo>
                  <a:lnTo>
                    <a:pt x="3243549" y="205309"/>
                  </a:lnTo>
                  <a:lnTo>
                    <a:pt x="3255387" y="205727"/>
                  </a:lnTo>
                  <a:lnTo>
                    <a:pt x="3267224" y="206084"/>
                  </a:lnTo>
                  <a:lnTo>
                    <a:pt x="3279062" y="206388"/>
                  </a:lnTo>
                  <a:lnTo>
                    <a:pt x="3290900" y="206648"/>
                  </a:lnTo>
                  <a:lnTo>
                    <a:pt x="3302738" y="206870"/>
                  </a:lnTo>
                  <a:lnTo>
                    <a:pt x="3314575" y="207059"/>
                  </a:lnTo>
                  <a:lnTo>
                    <a:pt x="3326413" y="207220"/>
                  </a:lnTo>
                  <a:lnTo>
                    <a:pt x="3338251" y="207357"/>
                  </a:lnTo>
                  <a:lnTo>
                    <a:pt x="3350089" y="207474"/>
                  </a:lnTo>
                  <a:lnTo>
                    <a:pt x="3361926" y="207573"/>
                  </a:lnTo>
                  <a:lnTo>
                    <a:pt x="3373764" y="207658"/>
                  </a:lnTo>
                  <a:lnTo>
                    <a:pt x="3385602" y="207730"/>
                  </a:lnTo>
                  <a:lnTo>
                    <a:pt x="3397440" y="207792"/>
                  </a:lnTo>
                  <a:lnTo>
                    <a:pt x="3409278" y="207844"/>
                  </a:lnTo>
                  <a:lnTo>
                    <a:pt x="3421115" y="207888"/>
                  </a:lnTo>
                  <a:lnTo>
                    <a:pt x="3432953" y="207926"/>
                  </a:lnTo>
                  <a:lnTo>
                    <a:pt x="3444791" y="207959"/>
                  </a:lnTo>
                  <a:lnTo>
                    <a:pt x="3456629" y="207986"/>
                  </a:lnTo>
                  <a:lnTo>
                    <a:pt x="3468466" y="208009"/>
                  </a:lnTo>
                  <a:lnTo>
                    <a:pt x="3480304" y="208029"/>
                  </a:lnTo>
                  <a:lnTo>
                    <a:pt x="3492142" y="208046"/>
                  </a:lnTo>
                  <a:lnTo>
                    <a:pt x="3503980" y="208060"/>
                  </a:lnTo>
                  <a:lnTo>
                    <a:pt x="3515818" y="208073"/>
                  </a:lnTo>
                  <a:lnTo>
                    <a:pt x="3515818" y="208143"/>
                  </a:lnTo>
                  <a:lnTo>
                    <a:pt x="3527655" y="208143"/>
                  </a:lnTo>
                  <a:lnTo>
                    <a:pt x="3539493" y="208143"/>
                  </a:lnTo>
                  <a:lnTo>
                    <a:pt x="3551331" y="208143"/>
                  </a:lnTo>
                  <a:lnTo>
                    <a:pt x="3563169" y="208143"/>
                  </a:lnTo>
                  <a:lnTo>
                    <a:pt x="3575006" y="208143"/>
                  </a:lnTo>
                  <a:lnTo>
                    <a:pt x="3586844" y="208143"/>
                  </a:lnTo>
                  <a:lnTo>
                    <a:pt x="3598682" y="208143"/>
                  </a:lnTo>
                  <a:lnTo>
                    <a:pt x="3610520" y="208143"/>
                  </a:lnTo>
                  <a:lnTo>
                    <a:pt x="3622357" y="208143"/>
                  </a:lnTo>
                  <a:lnTo>
                    <a:pt x="3634195" y="208143"/>
                  </a:lnTo>
                  <a:lnTo>
                    <a:pt x="3646033" y="208143"/>
                  </a:lnTo>
                  <a:lnTo>
                    <a:pt x="3657871" y="208143"/>
                  </a:lnTo>
                  <a:lnTo>
                    <a:pt x="3669709" y="208143"/>
                  </a:lnTo>
                  <a:lnTo>
                    <a:pt x="3681546" y="208143"/>
                  </a:lnTo>
                  <a:lnTo>
                    <a:pt x="3693384" y="208143"/>
                  </a:lnTo>
                  <a:lnTo>
                    <a:pt x="3705222" y="208143"/>
                  </a:lnTo>
                  <a:lnTo>
                    <a:pt x="3717060" y="208143"/>
                  </a:lnTo>
                  <a:lnTo>
                    <a:pt x="3728897" y="208143"/>
                  </a:lnTo>
                  <a:lnTo>
                    <a:pt x="3740735" y="208143"/>
                  </a:lnTo>
                  <a:lnTo>
                    <a:pt x="3752573" y="208143"/>
                  </a:lnTo>
                  <a:lnTo>
                    <a:pt x="3764411" y="208143"/>
                  </a:lnTo>
                  <a:lnTo>
                    <a:pt x="3776248" y="208143"/>
                  </a:lnTo>
                  <a:lnTo>
                    <a:pt x="3788086" y="208143"/>
                  </a:lnTo>
                  <a:lnTo>
                    <a:pt x="3799924" y="208143"/>
                  </a:lnTo>
                  <a:lnTo>
                    <a:pt x="3811762" y="208143"/>
                  </a:lnTo>
                  <a:lnTo>
                    <a:pt x="3823600" y="208143"/>
                  </a:lnTo>
                  <a:lnTo>
                    <a:pt x="3835437" y="208143"/>
                  </a:lnTo>
                  <a:lnTo>
                    <a:pt x="3847275" y="208143"/>
                  </a:lnTo>
                  <a:lnTo>
                    <a:pt x="3859113" y="208143"/>
                  </a:lnTo>
                  <a:lnTo>
                    <a:pt x="3870951" y="208143"/>
                  </a:lnTo>
                  <a:lnTo>
                    <a:pt x="3882788" y="208143"/>
                  </a:lnTo>
                  <a:lnTo>
                    <a:pt x="3894626" y="208143"/>
                  </a:lnTo>
                  <a:lnTo>
                    <a:pt x="3906464" y="208143"/>
                  </a:lnTo>
                  <a:lnTo>
                    <a:pt x="3918302" y="208143"/>
                  </a:lnTo>
                  <a:lnTo>
                    <a:pt x="3930139" y="208143"/>
                  </a:lnTo>
                  <a:lnTo>
                    <a:pt x="3941977" y="208143"/>
                  </a:lnTo>
                  <a:lnTo>
                    <a:pt x="3953815" y="208143"/>
                  </a:lnTo>
                  <a:lnTo>
                    <a:pt x="3965653" y="208143"/>
                  </a:lnTo>
                  <a:lnTo>
                    <a:pt x="3977491" y="208143"/>
                  </a:lnTo>
                  <a:lnTo>
                    <a:pt x="3989328" y="208143"/>
                  </a:lnTo>
                  <a:lnTo>
                    <a:pt x="4001166" y="208143"/>
                  </a:lnTo>
                  <a:lnTo>
                    <a:pt x="4013004" y="208143"/>
                  </a:lnTo>
                  <a:lnTo>
                    <a:pt x="4024842" y="208143"/>
                  </a:lnTo>
                  <a:lnTo>
                    <a:pt x="4036679" y="208143"/>
                  </a:lnTo>
                  <a:lnTo>
                    <a:pt x="4048517" y="208143"/>
                  </a:lnTo>
                  <a:lnTo>
                    <a:pt x="4060355" y="208143"/>
                  </a:lnTo>
                  <a:lnTo>
                    <a:pt x="4072193" y="208143"/>
                  </a:lnTo>
                  <a:lnTo>
                    <a:pt x="4084031" y="208143"/>
                  </a:lnTo>
                  <a:lnTo>
                    <a:pt x="4095868" y="208143"/>
                  </a:lnTo>
                  <a:lnTo>
                    <a:pt x="4107706" y="208143"/>
                  </a:lnTo>
                  <a:lnTo>
                    <a:pt x="4119544" y="208143"/>
                  </a:lnTo>
                  <a:lnTo>
                    <a:pt x="4131382" y="208143"/>
                  </a:lnTo>
                  <a:lnTo>
                    <a:pt x="4143219" y="208143"/>
                  </a:lnTo>
                  <a:lnTo>
                    <a:pt x="4155057" y="208143"/>
                  </a:lnTo>
                  <a:lnTo>
                    <a:pt x="4166895" y="208143"/>
                  </a:lnTo>
                  <a:lnTo>
                    <a:pt x="4178733" y="208143"/>
                  </a:lnTo>
                  <a:lnTo>
                    <a:pt x="4190570" y="208143"/>
                  </a:lnTo>
                  <a:lnTo>
                    <a:pt x="4202408" y="208143"/>
                  </a:lnTo>
                  <a:lnTo>
                    <a:pt x="4214246" y="208143"/>
                  </a:lnTo>
                  <a:lnTo>
                    <a:pt x="4226084" y="208143"/>
                  </a:lnTo>
                  <a:lnTo>
                    <a:pt x="4237922" y="208143"/>
                  </a:lnTo>
                  <a:lnTo>
                    <a:pt x="4249759" y="208143"/>
                  </a:lnTo>
                  <a:lnTo>
                    <a:pt x="4261597" y="208143"/>
                  </a:lnTo>
                  <a:lnTo>
                    <a:pt x="4273435" y="208143"/>
                  </a:lnTo>
                  <a:lnTo>
                    <a:pt x="4285273" y="208143"/>
                  </a:lnTo>
                  <a:lnTo>
                    <a:pt x="4297110" y="208143"/>
                  </a:lnTo>
                  <a:lnTo>
                    <a:pt x="4308948" y="208143"/>
                  </a:lnTo>
                  <a:lnTo>
                    <a:pt x="4320786" y="208143"/>
                  </a:lnTo>
                  <a:lnTo>
                    <a:pt x="4332624" y="208143"/>
                  </a:lnTo>
                  <a:lnTo>
                    <a:pt x="4344461" y="208143"/>
                  </a:lnTo>
                  <a:lnTo>
                    <a:pt x="4356299" y="208143"/>
                  </a:lnTo>
                  <a:lnTo>
                    <a:pt x="4368137" y="208143"/>
                  </a:lnTo>
                  <a:lnTo>
                    <a:pt x="4379975" y="208143"/>
                  </a:lnTo>
                  <a:lnTo>
                    <a:pt x="4391813" y="208143"/>
                  </a:lnTo>
                  <a:lnTo>
                    <a:pt x="4403650" y="208143"/>
                  </a:lnTo>
                  <a:lnTo>
                    <a:pt x="4415488" y="208143"/>
                  </a:lnTo>
                  <a:lnTo>
                    <a:pt x="4427326" y="208143"/>
                  </a:lnTo>
                  <a:lnTo>
                    <a:pt x="4439164" y="208143"/>
                  </a:lnTo>
                  <a:lnTo>
                    <a:pt x="4451001" y="208143"/>
                  </a:lnTo>
                  <a:lnTo>
                    <a:pt x="4462839" y="208143"/>
                  </a:lnTo>
                  <a:lnTo>
                    <a:pt x="4474677" y="208143"/>
                  </a:lnTo>
                  <a:lnTo>
                    <a:pt x="4486515" y="208143"/>
                  </a:lnTo>
                  <a:lnTo>
                    <a:pt x="4498352" y="208143"/>
                  </a:lnTo>
                  <a:lnTo>
                    <a:pt x="4510190" y="208143"/>
                  </a:lnTo>
                  <a:lnTo>
                    <a:pt x="4522028" y="208143"/>
                  </a:lnTo>
                  <a:lnTo>
                    <a:pt x="4533866" y="208143"/>
                  </a:lnTo>
                  <a:lnTo>
                    <a:pt x="4545704" y="208143"/>
                  </a:lnTo>
                  <a:lnTo>
                    <a:pt x="4557541" y="208143"/>
                  </a:lnTo>
                  <a:lnTo>
                    <a:pt x="4569379" y="208143"/>
                  </a:lnTo>
                  <a:lnTo>
                    <a:pt x="4581217" y="208143"/>
                  </a:lnTo>
                  <a:lnTo>
                    <a:pt x="4593055" y="208143"/>
                  </a:lnTo>
                  <a:lnTo>
                    <a:pt x="4604892" y="208143"/>
                  </a:lnTo>
                  <a:lnTo>
                    <a:pt x="4616730" y="208143"/>
                  </a:lnTo>
                  <a:lnTo>
                    <a:pt x="4628568" y="208143"/>
                  </a:lnTo>
                  <a:lnTo>
                    <a:pt x="4640406" y="208143"/>
                  </a:lnTo>
                  <a:lnTo>
                    <a:pt x="4652244" y="208143"/>
                  </a:lnTo>
                  <a:lnTo>
                    <a:pt x="4664081" y="208143"/>
                  </a:lnTo>
                  <a:lnTo>
                    <a:pt x="4675919" y="208143"/>
                  </a:lnTo>
                  <a:lnTo>
                    <a:pt x="4687757" y="208143"/>
                  </a:lnTo>
                </a:path>
              </a:pathLst>
            </a:custGeom>
            <a:ln w="40651" cap="flat">
              <a:solidFill>
                <a:srgbClr val="E8E8E8">
                  <a:alpha val="100000"/>
                </a:srgbClr>
              </a:solidFill>
              <a:prstDash val="solid"/>
              <a:round/>
            </a:ln>
          </p:spPr>
          <p:txBody>
            <a:bodyPr/>
            <a:lstStyle/>
            <a:p>
              <a:endParaRPr/>
            </a:p>
          </p:txBody>
        </p:sp>
        <p:sp>
          <p:nvSpPr>
            <p:cNvPr id="32" name="pl32"/>
            <p:cNvSpPr/>
            <p:nvPr/>
          </p:nvSpPr>
          <p:spPr>
            <a:xfrm>
              <a:off x="2482252" y="3189225"/>
              <a:ext cx="4687757" cy="1040505"/>
            </a:xfrm>
            <a:custGeom>
              <a:avLst/>
              <a:gdLst/>
              <a:ahLst/>
              <a:cxnLst/>
              <a:rect l="0" t="0" r="0" b="0"/>
              <a:pathLst>
                <a:path w="4687757" h="104050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212"/>
                  </a:lnTo>
                  <a:lnTo>
                    <a:pt x="2355716" y="208237"/>
                  </a:lnTo>
                  <a:lnTo>
                    <a:pt x="2367554" y="208266"/>
                  </a:lnTo>
                  <a:lnTo>
                    <a:pt x="2379391" y="208299"/>
                  </a:lnTo>
                  <a:lnTo>
                    <a:pt x="2391229" y="208339"/>
                  </a:lnTo>
                  <a:lnTo>
                    <a:pt x="2403067" y="208386"/>
                  </a:lnTo>
                  <a:lnTo>
                    <a:pt x="2414905" y="208441"/>
                  </a:lnTo>
                  <a:lnTo>
                    <a:pt x="2426743" y="208505"/>
                  </a:lnTo>
                  <a:lnTo>
                    <a:pt x="2438580" y="208581"/>
                  </a:lnTo>
                  <a:lnTo>
                    <a:pt x="2450418" y="208670"/>
                  </a:lnTo>
                  <a:lnTo>
                    <a:pt x="2462256" y="208774"/>
                  </a:lnTo>
                  <a:lnTo>
                    <a:pt x="2474094" y="208897"/>
                  </a:lnTo>
                  <a:lnTo>
                    <a:pt x="2485931" y="209042"/>
                  </a:lnTo>
                  <a:lnTo>
                    <a:pt x="2497769" y="209211"/>
                  </a:lnTo>
                  <a:lnTo>
                    <a:pt x="2509607" y="209410"/>
                  </a:lnTo>
                  <a:lnTo>
                    <a:pt x="2521445" y="209644"/>
                  </a:lnTo>
                  <a:lnTo>
                    <a:pt x="2533283" y="209918"/>
                  </a:lnTo>
                  <a:lnTo>
                    <a:pt x="2545120" y="210240"/>
                  </a:lnTo>
                  <a:lnTo>
                    <a:pt x="2556958" y="210618"/>
                  </a:lnTo>
                  <a:lnTo>
                    <a:pt x="2568796" y="211062"/>
                  </a:lnTo>
                  <a:lnTo>
                    <a:pt x="2580634" y="211581"/>
                  </a:lnTo>
                  <a:lnTo>
                    <a:pt x="2592471" y="212191"/>
                  </a:lnTo>
                  <a:lnTo>
                    <a:pt x="2604309" y="212905"/>
                  </a:lnTo>
                  <a:lnTo>
                    <a:pt x="2616147" y="213741"/>
                  </a:lnTo>
                  <a:lnTo>
                    <a:pt x="2627985" y="214719"/>
                  </a:lnTo>
                  <a:lnTo>
                    <a:pt x="2639822" y="215863"/>
                  </a:lnTo>
                  <a:lnTo>
                    <a:pt x="2651660" y="217200"/>
                  </a:lnTo>
                  <a:lnTo>
                    <a:pt x="2663498" y="218759"/>
                  </a:lnTo>
                  <a:lnTo>
                    <a:pt x="2675336" y="220578"/>
                  </a:lnTo>
                  <a:lnTo>
                    <a:pt x="2687174" y="222694"/>
                  </a:lnTo>
                  <a:lnTo>
                    <a:pt x="2699011" y="225154"/>
                  </a:lnTo>
                  <a:lnTo>
                    <a:pt x="2710849" y="228006"/>
                  </a:lnTo>
                  <a:lnTo>
                    <a:pt x="2722687" y="231308"/>
                  </a:lnTo>
                  <a:lnTo>
                    <a:pt x="2734525" y="235118"/>
                  </a:lnTo>
                  <a:lnTo>
                    <a:pt x="2746362" y="239504"/>
                  </a:lnTo>
                  <a:lnTo>
                    <a:pt x="2758200" y="244535"/>
                  </a:lnTo>
                  <a:lnTo>
                    <a:pt x="2770038" y="250282"/>
                  </a:lnTo>
                  <a:lnTo>
                    <a:pt x="2781876" y="256819"/>
                  </a:lnTo>
                  <a:lnTo>
                    <a:pt x="2793713" y="264216"/>
                  </a:lnTo>
                  <a:lnTo>
                    <a:pt x="2805551" y="272539"/>
                  </a:lnTo>
                  <a:lnTo>
                    <a:pt x="2817389" y="281843"/>
                  </a:lnTo>
                  <a:lnTo>
                    <a:pt x="2829227" y="292169"/>
                  </a:lnTo>
                  <a:lnTo>
                    <a:pt x="2841065" y="303538"/>
                  </a:lnTo>
                  <a:lnTo>
                    <a:pt x="2852902" y="315944"/>
                  </a:lnTo>
                  <a:lnTo>
                    <a:pt x="2864740" y="329353"/>
                  </a:lnTo>
                  <a:lnTo>
                    <a:pt x="2876578" y="343696"/>
                  </a:lnTo>
                  <a:lnTo>
                    <a:pt x="2888416" y="358868"/>
                  </a:lnTo>
                  <a:lnTo>
                    <a:pt x="2900253" y="374729"/>
                  </a:lnTo>
                  <a:lnTo>
                    <a:pt x="2912091" y="391109"/>
                  </a:lnTo>
                  <a:lnTo>
                    <a:pt x="2923929" y="407810"/>
                  </a:lnTo>
                  <a:lnTo>
                    <a:pt x="2935767" y="424621"/>
                  </a:lnTo>
                  <a:lnTo>
                    <a:pt x="2947604" y="441322"/>
                  </a:lnTo>
                  <a:lnTo>
                    <a:pt x="2959442" y="457702"/>
                  </a:lnTo>
                  <a:lnTo>
                    <a:pt x="2971280" y="473563"/>
                  </a:lnTo>
                  <a:lnTo>
                    <a:pt x="2983118" y="488735"/>
                  </a:lnTo>
                  <a:lnTo>
                    <a:pt x="2994956" y="503078"/>
                  </a:lnTo>
                  <a:lnTo>
                    <a:pt x="3006793" y="516487"/>
                  </a:lnTo>
                  <a:lnTo>
                    <a:pt x="3018631" y="528894"/>
                  </a:lnTo>
                  <a:lnTo>
                    <a:pt x="3030469" y="540262"/>
                  </a:lnTo>
                  <a:lnTo>
                    <a:pt x="3042307" y="550588"/>
                  </a:lnTo>
                  <a:lnTo>
                    <a:pt x="3054144" y="559892"/>
                  </a:lnTo>
                  <a:lnTo>
                    <a:pt x="3065982" y="568215"/>
                  </a:lnTo>
                  <a:lnTo>
                    <a:pt x="3077820" y="575612"/>
                  </a:lnTo>
                  <a:lnTo>
                    <a:pt x="3089658" y="582149"/>
                  </a:lnTo>
                  <a:lnTo>
                    <a:pt x="3101496" y="587897"/>
                  </a:lnTo>
                  <a:lnTo>
                    <a:pt x="3113333" y="592927"/>
                  </a:lnTo>
                  <a:lnTo>
                    <a:pt x="3125171" y="597313"/>
                  </a:lnTo>
                  <a:lnTo>
                    <a:pt x="3137009" y="601124"/>
                  </a:lnTo>
                  <a:lnTo>
                    <a:pt x="3148847" y="604425"/>
                  </a:lnTo>
                  <a:lnTo>
                    <a:pt x="3160684" y="607278"/>
                  </a:lnTo>
                  <a:lnTo>
                    <a:pt x="3172522" y="609737"/>
                  </a:lnTo>
                  <a:lnTo>
                    <a:pt x="3184360" y="611854"/>
                  </a:lnTo>
                  <a:lnTo>
                    <a:pt x="3196198" y="613672"/>
                  </a:lnTo>
                  <a:lnTo>
                    <a:pt x="3208035" y="615232"/>
                  </a:lnTo>
                  <a:lnTo>
                    <a:pt x="3219873" y="616568"/>
                  </a:lnTo>
                  <a:lnTo>
                    <a:pt x="3231711" y="617712"/>
                  </a:lnTo>
                  <a:lnTo>
                    <a:pt x="3243549" y="618691"/>
                  </a:lnTo>
                  <a:lnTo>
                    <a:pt x="3255387" y="619527"/>
                  </a:lnTo>
                  <a:lnTo>
                    <a:pt x="3267224" y="620241"/>
                  </a:lnTo>
                  <a:lnTo>
                    <a:pt x="3279062" y="620850"/>
                  </a:lnTo>
                  <a:lnTo>
                    <a:pt x="3290900" y="621370"/>
                  </a:lnTo>
                  <a:lnTo>
                    <a:pt x="3302738" y="621813"/>
                  </a:lnTo>
                  <a:lnTo>
                    <a:pt x="3314575" y="622191"/>
                  </a:lnTo>
                  <a:lnTo>
                    <a:pt x="3326413" y="622513"/>
                  </a:lnTo>
                  <a:lnTo>
                    <a:pt x="3338251" y="622788"/>
                  </a:lnTo>
                  <a:lnTo>
                    <a:pt x="3350089" y="623021"/>
                  </a:lnTo>
                  <a:lnTo>
                    <a:pt x="3361926" y="623220"/>
                  </a:lnTo>
                  <a:lnTo>
                    <a:pt x="3373764" y="623390"/>
                  </a:lnTo>
                  <a:lnTo>
                    <a:pt x="3385602" y="623534"/>
                  </a:lnTo>
                  <a:lnTo>
                    <a:pt x="3397440" y="623657"/>
                  </a:lnTo>
                  <a:lnTo>
                    <a:pt x="3409278" y="623762"/>
                  </a:lnTo>
                  <a:lnTo>
                    <a:pt x="3421115" y="623851"/>
                  </a:lnTo>
                  <a:lnTo>
                    <a:pt x="3432953" y="623926"/>
                  </a:lnTo>
                  <a:lnTo>
                    <a:pt x="3444791" y="623991"/>
                  </a:lnTo>
                  <a:lnTo>
                    <a:pt x="3456629" y="624046"/>
                  </a:lnTo>
                  <a:lnTo>
                    <a:pt x="3468466" y="624092"/>
                  </a:lnTo>
                  <a:lnTo>
                    <a:pt x="3480304" y="624132"/>
                  </a:lnTo>
                  <a:lnTo>
                    <a:pt x="3492142" y="624166"/>
                  </a:lnTo>
                  <a:lnTo>
                    <a:pt x="3503980" y="624195"/>
                  </a:lnTo>
                  <a:lnTo>
                    <a:pt x="3515818" y="624219"/>
                  </a:lnTo>
                  <a:lnTo>
                    <a:pt x="3515818" y="624498"/>
                  </a:lnTo>
                  <a:lnTo>
                    <a:pt x="3527655" y="624523"/>
                  </a:lnTo>
                  <a:lnTo>
                    <a:pt x="3539493" y="624552"/>
                  </a:lnTo>
                  <a:lnTo>
                    <a:pt x="3551331" y="624585"/>
                  </a:lnTo>
                  <a:lnTo>
                    <a:pt x="3563169" y="624625"/>
                  </a:lnTo>
                  <a:lnTo>
                    <a:pt x="3575006" y="624672"/>
                  </a:lnTo>
                  <a:lnTo>
                    <a:pt x="3586844" y="624727"/>
                  </a:lnTo>
                  <a:lnTo>
                    <a:pt x="3598682" y="624791"/>
                  </a:lnTo>
                  <a:lnTo>
                    <a:pt x="3610520" y="624867"/>
                  </a:lnTo>
                  <a:lnTo>
                    <a:pt x="3622357" y="624956"/>
                  </a:lnTo>
                  <a:lnTo>
                    <a:pt x="3634195" y="625060"/>
                  </a:lnTo>
                  <a:lnTo>
                    <a:pt x="3646033" y="625183"/>
                  </a:lnTo>
                  <a:lnTo>
                    <a:pt x="3657871" y="625328"/>
                  </a:lnTo>
                  <a:lnTo>
                    <a:pt x="3669709" y="625497"/>
                  </a:lnTo>
                  <a:lnTo>
                    <a:pt x="3681546" y="625696"/>
                  </a:lnTo>
                  <a:lnTo>
                    <a:pt x="3693384" y="625930"/>
                  </a:lnTo>
                  <a:lnTo>
                    <a:pt x="3705222" y="626204"/>
                  </a:lnTo>
                  <a:lnTo>
                    <a:pt x="3717060" y="626526"/>
                  </a:lnTo>
                  <a:lnTo>
                    <a:pt x="3728897" y="626904"/>
                  </a:lnTo>
                  <a:lnTo>
                    <a:pt x="3740735" y="627348"/>
                  </a:lnTo>
                  <a:lnTo>
                    <a:pt x="3752573" y="627867"/>
                  </a:lnTo>
                  <a:lnTo>
                    <a:pt x="3764411" y="628477"/>
                  </a:lnTo>
                  <a:lnTo>
                    <a:pt x="3776248" y="629191"/>
                  </a:lnTo>
                  <a:lnTo>
                    <a:pt x="3788086" y="630027"/>
                  </a:lnTo>
                  <a:lnTo>
                    <a:pt x="3799924" y="631005"/>
                  </a:lnTo>
                  <a:lnTo>
                    <a:pt x="3811762" y="632149"/>
                  </a:lnTo>
                  <a:lnTo>
                    <a:pt x="3823600" y="633486"/>
                  </a:lnTo>
                  <a:lnTo>
                    <a:pt x="3835437" y="635045"/>
                  </a:lnTo>
                  <a:lnTo>
                    <a:pt x="3847275" y="636864"/>
                  </a:lnTo>
                  <a:lnTo>
                    <a:pt x="3859113" y="638980"/>
                  </a:lnTo>
                  <a:lnTo>
                    <a:pt x="3870951" y="641440"/>
                  </a:lnTo>
                  <a:lnTo>
                    <a:pt x="3882788" y="644292"/>
                  </a:lnTo>
                  <a:lnTo>
                    <a:pt x="3894626" y="647594"/>
                  </a:lnTo>
                  <a:lnTo>
                    <a:pt x="3906464" y="651404"/>
                  </a:lnTo>
                  <a:lnTo>
                    <a:pt x="3918302" y="655790"/>
                  </a:lnTo>
                  <a:lnTo>
                    <a:pt x="3930139" y="660821"/>
                  </a:lnTo>
                  <a:lnTo>
                    <a:pt x="3941977" y="666568"/>
                  </a:lnTo>
                  <a:lnTo>
                    <a:pt x="3953815" y="673105"/>
                  </a:lnTo>
                  <a:lnTo>
                    <a:pt x="3965653" y="680502"/>
                  </a:lnTo>
                  <a:lnTo>
                    <a:pt x="3977491" y="688825"/>
                  </a:lnTo>
                  <a:lnTo>
                    <a:pt x="3989328" y="698130"/>
                  </a:lnTo>
                  <a:lnTo>
                    <a:pt x="4001166" y="708455"/>
                  </a:lnTo>
                  <a:lnTo>
                    <a:pt x="4013004" y="719824"/>
                  </a:lnTo>
                  <a:lnTo>
                    <a:pt x="4024842" y="732230"/>
                  </a:lnTo>
                  <a:lnTo>
                    <a:pt x="4036679" y="745639"/>
                  </a:lnTo>
                  <a:lnTo>
                    <a:pt x="4048517" y="759982"/>
                  </a:lnTo>
                  <a:lnTo>
                    <a:pt x="4060355" y="775154"/>
                  </a:lnTo>
                  <a:lnTo>
                    <a:pt x="4072193" y="791015"/>
                  </a:lnTo>
                  <a:lnTo>
                    <a:pt x="4084031" y="807395"/>
                  </a:lnTo>
                  <a:lnTo>
                    <a:pt x="4095868" y="824096"/>
                  </a:lnTo>
                  <a:lnTo>
                    <a:pt x="4107706" y="840907"/>
                  </a:lnTo>
                  <a:lnTo>
                    <a:pt x="4119544" y="857608"/>
                  </a:lnTo>
                  <a:lnTo>
                    <a:pt x="4131382" y="873988"/>
                  </a:lnTo>
                  <a:lnTo>
                    <a:pt x="4143219" y="889849"/>
                  </a:lnTo>
                  <a:lnTo>
                    <a:pt x="4155057" y="905021"/>
                  </a:lnTo>
                  <a:lnTo>
                    <a:pt x="4166895" y="919364"/>
                  </a:lnTo>
                  <a:lnTo>
                    <a:pt x="4178733" y="932773"/>
                  </a:lnTo>
                  <a:lnTo>
                    <a:pt x="4190570" y="945180"/>
                  </a:lnTo>
                  <a:lnTo>
                    <a:pt x="4202408" y="956548"/>
                  </a:lnTo>
                  <a:lnTo>
                    <a:pt x="4214246" y="966874"/>
                  </a:lnTo>
                  <a:lnTo>
                    <a:pt x="4226084" y="976178"/>
                  </a:lnTo>
                  <a:lnTo>
                    <a:pt x="4237922" y="984501"/>
                  </a:lnTo>
                  <a:lnTo>
                    <a:pt x="4249759" y="991898"/>
                  </a:lnTo>
                  <a:lnTo>
                    <a:pt x="4261597" y="998435"/>
                  </a:lnTo>
                  <a:lnTo>
                    <a:pt x="4273435" y="1004183"/>
                  </a:lnTo>
                  <a:lnTo>
                    <a:pt x="4285273" y="1009213"/>
                  </a:lnTo>
                  <a:lnTo>
                    <a:pt x="4297110" y="1013599"/>
                  </a:lnTo>
                  <a:lnTo>
                    <a:pt x="4308948" y="1017410"/>
                  </a:lnTo>
                  <a:lnTo>
                    <a:pt x="4320786" y="1020711"/>
                  </a:lnTo>
                  <a:lnTo>
                    <a:pt x="4332624" y="1023564"/>
                  </a:lnTo>
                  <a:lnTo>
                    <a:pt x="4344461" y="1026023"/>
                  </a:lnTo>
                  <a:lnTo>
                    <a:pt x="4356299" y="1028140"/>
                  </a:lnTo>
                  <a:lnTo>
                    <a:pt x="4368137" y="1029958"/>
                  </a:lnTo>
                  <a:lnTo>
                    <a:pt x="4379975" y="1031518"/>
                  </a:lnTo>
                  <a:lnTo>
                    <a:pt x="4391813" y="1032854"/>
                  </a:lnTo>
                  <a:lnTo>
                    <a:pt x="4403650" y="1033998"/>
                  </a:lnTo>
                  <a:lnTo>
                    <a:pt x="4415488" y="1034977"/>
                  </a:lnTo>
                  <a:lnTo>
                    <a:pt x="4427326" y="1035813"/>
                  </a:lnTo>
                  <a:lnTo>
                    <a:pt x="4439164" y="1036527"/>
                  </a:lnTo>
                  <a:lnTo>
                    <a:pt x="4451001" y="1037136"/>
                  </a:lnTo>
                  <a:lnTo>
                    <a:pt x="4462839" y="1037656"/>
                  </a:lnTo>
                  <a:lnTo>
                    <a:pt x="4474677" y="1038099"/>
                  </a:lnTo>
                  <a:lnTo>
                    <a:pt x="4486515" y="1038477"/>
                  </a:lnTo>
                  <a:lnTo>
                    <a:pt x="4498352" y="1038799"/>
                  </a:lnTo>
                  <a:lnTo>
                    <a:pt x="4510190" y="1039074"/>
                  </a:lnTo>
                  <a:lnTo>
                    <a:pt x="4522028" y="1039307"/>
                  </a:lnTo>
                  <a:lnTo>
                    <a:pt x="4533866" y="1039506"/>
                  </a:lnTo>
                  <a:lnTo>
                    <a:pt x="4545704" y="1039676"/>
                  </a:lnTo>
                  <a:lnTo>
                    <a:pt x="4557541" y="1039820"/>
                  </a:lnTo>
                  <a:lnTo>
                    <a:pt x="4569379" y="1039943"/>
                  </a:lnTo>
                  <a:lnTo>
                    <a:pt x="4581217" y="1040048"/>
                  </a:lnTo>
                  <a:lnTo>
                    <a:pt x="4593055" y="1040137"/>
                  </a:lnTo>
                  <a:lnTo>
                    <a:pt x="4604892" y="1040212"/>
                  </a:lnTo>
                  <a:lnTo>
                    <a:pt x="4616730" y="1040277"/>
                  </a:lnTo>
                  <a:lnTo>
                    <a:pt x="4628568" y="1040332"/>
                  </a:lnTo>
                  <a:lnTo>
                    <a:pt x="4640406" y="1040378"/>
                  </a:lnTo>
                  <a:lnTo>
                    <a:pt x="4652244" y="1040418"/>
                  </a:lnTo>
                  <a:lnTo>
                    <a:pt x="4664081" y="1040452"/>
                  </a:lnTo>
                  <a:lnTo>
                    <a:pt x="4675919" y="1040481"/>
                  </a:lnTo>
                  <a:lnTo>
                    <a:pt x="4687757" y="1040505"/>
                  </a:lnTo>
                </a:path>
              </a:pathLst>
            </a:custGeom>
            <a:ln w="40651" cap="flat">
              <a:solidFill>
                <a:srgbClr val="E8E8E8">
                  <a:alpha val="100000"/>
                </a:srgbClr>
              </a:solidFill>
              <a:prstDash val="solid"/>
              <a:round/>
            </a:ln>
          </p:spPr>
          <p:txBody>
            <a:bodyPr/>
            <a:lstStyle/>
            <a:p>
              <a:endParaRPr/>
            </a:p>
          </p:txBody>
        </p:sp>
        <p:sp>
          <p:nvSpPr>
            <p:cNvPr id="33" name="pl33"/>
            <p:cNvSpPr/>
            <p:nvPr/>
          </p:nvSpPr>
          <p:spPr>
            <a:xfrm>
              <a:off x="2482252" y="1315868"/>
              <a:ext cx="4687757" cy="624289"/>
            </a:xfrm>
            <a:custGeom>
              <a:avLst/>
              <a:gdLst/>
              <a:ahLst/>
              <a:cxnLst/>
              <a:rect l="0" t="0" r="0" b="0"/>
              <a:pathLst>
                <a:path w="4687757" h="624289">
                  <a:moveTo>
                    <a:pt x="0" y="624289"/>
                  </a:moveTo>
                  <a:lnTo>
                    <a:pt x="11837" y="624264"/>
                  </a:lnTo>
                  <a:lnTo>
                    <a:pt x="23675" y="624236"/>
                  </a:lnTo>
                  <a:lnTo>
                    <a:pt x="35513" y="624202"/>
                  </a:lnTo>
                  <a:lnTo>
                    <a:pt x="47351" y="624162"/>
                  </a:lnTo>
                  <a:lnTo>
                    <a:pt x="59188" y="624115"/>
                  </a:lnTo>
                  <a:lnTo>
                    <a:pt x="71026" y="624061"/>
                  </a:lnTo>
                  <a:lnTo>
                    <a:pt x="82864" y="623996"/>
                  </a:lnTo>
                  <a:lnTo>
                    <a:pt x="94702" y="623920"/>
                  </a:lnTo>
                  <a:lnTo>
                    <a:pt x="106539" y="623831"/>
                  </a:lnTo>
                  <a:lnTo>
                    <a:pt x="118377" y="623727"/>
                  </a:lnTo>
                  <a:lnTo>
                    <a:pt x="130215" y="623604"/>
                  </a:lnTo>
                  <a:lnTo>
                    <a:pt x="142053" y="623460"/>
                  </a:lnTo>
                  <a:lnTo>
                    <a:pt x="153891" y="623290"/>
                  </a:lnTo>
                  <a:lnTo>
                    <a:pt x="165728" y="623091"/>
                  </a:lnTo>
                  <a:lnTo>
                    <a:pt x="177566" y="622857"/>
                  </a:lnTo>
                  <a:lnTo>
                    <a:pt x="189404" y="622583"/>
                  </a:lnTo>
                  <a:lnTo>
                    <a:pt x="201242" y="622261"/>
                  </a:lnTo>
                  <a:lnTo>
                    <a:pt x="213079" y="621883"/>
                  </a:lnTo>
                  <a:lnTo>
                    <a:pt x="224917" y="621440"/>
                  </a:lnTo>
                  <a:lnTo>
                    <a:pt x="236755" y="620920"/>
                  </a:lnTo>
                  <a:lnTo>
                    <a:pt x="248593" y="620311"/>
                  </a:lnTo>
                  <a:lnTo>
                    <a:pt x="260430" y="619597"/>
                  </a:lnTo>
                  <a:lnTo>
                    <a:pt x="272268" y="618761"/>
                  </a:lnTo>
                  <a:lnTo>
                    <a:pt x="284106" y="617782"/>
                  </a:lnTo>
                  <a:lnTo>
                    <a:pt x="295944" y="616638"/>
                  </a:lnTo>
                  <a:lnTo>
                    <a:pt x="307782" y="615302"/>
                  </a:lnTo>
                  <a:lnTo>
                    <a:pt x="319619" y="613742"/>
                  </a:lnTo>
                  <a:lnTo>
                    <a:pt x="331457" y="611924"/>
                  </a:lnTo>
                  <a:lnTo>
                    <a:pt x="343295" y="609807"/>
                  </a:lnTo>
                  <a:lnTo>
                    <a:pt x="355133" y="607348"/>
                  </a:lnTo>
                  <a:lnTo>
                    <a:pt x="366970" y="604495"/>
                  </a:lnTo>
                  <a:lnTo>
                    <a:pt x="378808" y="601194"/>
                  </a:lnTo>
                  <a:lnTo>
                    <a:pt x="390646" y="597383"/>
                  </a:lnTo>
                  <a:lnTo>
                    <a:pt x="402484" y="592997"/>
                  </a:lnTo>
                  <a:lnTo>
                    <a:pt x="414321" y="587966"/>
                  </a:lnTo>
                  <a:lnTo>
                    <a:pt x="426159" y="582219"/>
                  </a:lnTo>
                  <a:lnTo>
                    <a:pt x="437997" y="575682"/>
                  </a:lnTo>
                  <a:lnTo>
                    <a:pt x="449835" y="568285"/>
                  </a:lnTo>
                  <a:lnTo>
                    <a:pt x="461673" y="559962"/>
                  </a:lnTo>
                  <a:lnTo>
                    <a:pt x="473510" y="550658"/>
                  </a:lnTo>
                  <a:lnTo>
                    <a:pt x="485348" y="540332"/>
                  </a:lnTo>
                  <a:lnTo>
                    <a:pt x="497186" y="528963"/>
                  </a:lnTo>
                  <a:lnTo>
                    <a:pt x="509024" y="516557"/>
                  </a:lnTo>
                  <a:lnTo>
                    <a:pt x="520861" y="503148"/>
                  </a:lnTo>
                  <a:lnTo>
                    <a:pt x="532699" y="488805"/>
                  </a:lnTo>
                  <a:lnTo>
                    <a:pt x="544537" y="473633"/>
                  </a:lnTo>
                  <a:lnTo>
                    <a:pt x="556375" y="457772"/>
                  </a:lnTo>
                  <a:lnTo>
                    <a:pt x="568213" y="441392"/>
                  </a:lnTo>
                  <a:lnTo>
                    <a:pt x="580050" y="424691"/>
                  </a:lnTo>
                  <a:lnTo>
                    <a:pt x="591888" y="407880"/>
                  </a:lnTo>
                  <a:lnTo>
                    <a:pt x="603726" y="391179"/>
                  </a:lnTo>
                  <a:lnTo>
                    <a:pt x="615564" y="374799"/>
                  </a:lnTo>
                  <a:lnTo>
                    <a:pt x="627401" y="358938"/>
                  </a:lnTo>
                  <a:lnTo>
                    <a:pt x="639239" y="343766"/>
                  </a:lnTo>
                  <a:lnTo>
                    <a:pt x="651077" y="329423"/>
                  </a:lnTo>
                  <a:lnTo>
                    <a:pt x="662915" y="316014"/>
                  </a:lnTo>
                  <a:lnTo>
                    <a:pt x="674752" y="303608"/>
                  </a:lnTo>
                  <a:lnTo>
                    <a:pt x="686590" y="292239"/>
                  </a:lnTo>
                  <a:lnTo>
                    <a:pt x="698428" y="281913"/>
                  </a:lnTo>
                  <a:lnTo>
                    <a:pt x="710266" y="272609"/>
                  </a:lnTo>
                  <a:lnTo>
                    <a:pt x="722104" y="264286"/>
                  </a:lnTo>
                  <a:lnTo>
                    <a:pt x="733941" y="256889"/>
                  </a:lnTo>
                  <a:lnTo>
                    <a:pt x="745779" y="250352"/>
                  </a:lnTo>
                  <a:lnTo>
                    <a:pt x="757617" y="244605"/>
                  </a:lnTo>
                  <a:lnTo>
                    <a:pt x="769455" y="239574"/>
                  </a:lnTo>
                  <a:lnTo>
                    <a:pt x="781292" y="235188"/>
                  </a:lnTo>
                  <a:lnTo>
                    <a:pt x="793130" y="231377"/>
                  </a:lnTo>
                  <a:lnTo>
                    <a:pt x="804968" y="228076"/>
                  </a:lnTo>
                  <a:lnTo>
                    <a:pt x="816806" y="225223"/>
                  </a:lnTo>
                  <a:lnTo>
                    <a:pt x="828643" y="222764"/>
                  </a:lnTo>
                  <a:lnTo>
                    <a:pt x="840481" y="220647"/>
                  </a:lnTo>
                  <a:lnTo>
                    <a:pt x="852319" y="218829"/>
                  </a:lnTo>
                  <a:lnTo>
                    <a:pt x="864157" y="217269"/>
                  </a:lnTo>
                  <a:lnTo>
                    <a:pt x="875995" y="215933"/>
                  </a:lnTo>
                  <a:lnTo>
                    <a:pt x="887832" y="214789"/>
                  </a:lnTo>
                  <a:lnTo>
                    <a:pt x="899670" y="213811"/>
                  </a:lnTo>
                  <a:lnTo>
                    <a:pt x="911508" y="212974"/>
                  </a:lnTo>
                  <a:lnTo>
                    <a:pt x="923346" y="212261"/>
                  </a:lnTo>
                  <a:lnTo>
                    <a:pt x="935183" y="211651"/>
                  </a:lnTo>
                  <a:lnTo>
                    <a:pt x="947021" y="211131"/>
                  </a:lnTo>
                  <a:lnTo>
                    <a:pt x="958859" y="210688"/>
                  </a:lnTo>
                  <a:lnTo>
                    <a:pt x="970697" y="210310"/>
                  </a:lnTo>
                  <a:lnTo>
                    <a:pt x="982534" y="209988"/>
                  </a:lnTo>
                  <a:lnTo>
                    <a:pt x="994372" y="209714"/>
                  </a:lnTo>
                  <a:lnTo>
                    <a:pt x="1006210" y="209480"/>
                  </a:lnTo>
                  <a:lnTo>
                    <a:pt x="1018048" y="209281"/>
                  </a:lnTo>
                  <a:lnTo>
                    <a:pt x="1029886" y="209111"/>
                  </a:lnTo>
                  <a:lnTo>
                    <a:pt x="1041723" y="208967"/>
                  </a:lnTo>
                  <a:lnTo>
                    <a:pt x="1053561" y="208844"/>
                  </a:lnTo>
                  <a:lnTo>
                    <a:pt x="1065399" y="208740"/>
                  </a:lnTo>
                  <a:lnTo>
                    <a:pt x="1077237" y="208651"/>
                  </a:lnTo>
                  <a:lnTo>
                    <a:pt x="1089074" y="208575"/>
                  </a:lnTo>
                  <a:lnTo>
                    <a:pt x="1100912" y="208510"/>
                  </a:lnTo>
                  <a:lnTo>
                    <a:pt x="1112750" y="208456"/>
                  </a:lnTo>
                  <a:lnTo>
                    <a:pt x="1124588" y="208409"/>
                  </a:lnTo>
                  <a:lnTo>
                    <a:pt x="1136426" y="208369"/>
                  </a:lnTo>
                  <a:lnTo>
                    <a:pt x="1148263" y="208335"/>
                  </a:lnTo>
                  <a:lnTo>
                    <a:pt x="1160101" y="208307"/>
                  </a:lnTo>
                  <a:lnTo>
                    <a:pt x="1171939" y="208282"/>
                  </a:lnTo>
                  <a:lnTo>
                    <a:pt x="1171939" y="208143"/>
                  </a:lnTo>
                  <a:lnTo>
                    <a:pt x="1183777" y="208143"/>
                  </a:lnTo>
                  <a:lnTo>
                    <a:pt x="1195614" y="208143"/>
                  </a:lnTo>
                  <a:lnTo>
                    <a:pt x="1207452" y="208143"/>
                  </a:lnTo>
                  <a:lnTo>
                    <a:pt x="1219290" y="208143"/>
                  </a:lnTo>
                  <a:lnTo>
                    <a:pt x="1231128" y="208143"/>
                  </a:lnTo>
                  <a:lnTo>
                    <a:pt x="1242965" y="208143"/>
                  </a:lnTo>
                  <a:lnTo>
                    <a:pt x="1254803" y="208143"/>
                  </a:lnTo>
                  <a:lnTo>
                    <a:pt x="1266641" y="208143"/>
                  </a:lnTo>
                  <a:lnTo>
                    <a:pt x="1278479" y="208143"/>
                  </a:lnTo>
                  <a:lnTo>
                    <a:pt x="1290317" y="208143"/>
                  </a:lnTo>
                  <a:lnTo>
                    <a:pt x="1302154" y="208143"/>
                  </a:lnTo>
                  <a:lnTo>
                    <a:pt x="1313992" y="208143"/>
                  </a:lnTo>
                  <a:lnTo>
                    <a:pt x="1325830" y="208143"/>
                  </a:lnTo>
                  <a:lnTo>
                    <a:pt x="1337668" y="208143"/>
                  </a:lnTo>
                  <a:lnTo>
                    <a:pt x="1349505" y="208143"/>
                  </a:lnTo>
                  <a:lnTo>
                    <a:pt x="1361343" y="208143"/>
                  </a:lnTo>
                  <a:lnTo>
                    <a:pt x="1373181" y="208143"/>
                  </a:lnTo>
                  <a:lnTo>
                    <a:pt x="1385019" y="208143"/>
                  </a:lnTo>
                  <a:lnTo>
                    <a:pt x="1396856" y="208143"/>
                  </a:lnTo>
                  <a:lnTo>
                    <a:pt x="1408694" y="208143"/>
                  </a:lnTo>
                  <a:lnTo>
                    <a:pt x="1420532" y="208143"/>
                  </a:lnTo>
                  <a:lnTo>
                    <a:pt x="1432370" y="208143"/>
                  </a:lnTo>
                  <a:lnTo>
                    <a:pt x="1444208" y="208143"/>
                  </a:lnTo>
                  <a:lnTo>
                    <a:pt x="1456045" y="208143"/>
                  </a:lnTo>
                  <a:lnTo>
                    <a:pt x="1467883" y="208143"/>
                  </a:lnTo>
                  <a:lnTo>
                    <a:pt x="1479721" y="208143"/>
                  </a:lnTo>
                  <a:lnTo>
                    <a:pt x="1491559" y="208143"/>
                  </a:lnTo>
                  <a:lnTo>
                    <a:pt x="1503396" y="208143"/>
                  </a:lnTo>
                  <a:lnTo>
                    <a:pt x="1515234" y="208143"/>
                  </a:lnTo>
                  <a:lnTo>
                    <a:pt x="1527072" y="208143"/>
                  </a:lnTo>
                  <a:lnTo>
                    <a:pt x="1538910" y="208143"/>
                  </a:lnTo>
                  <a:lnTo>
                    <a:pt x="1550748" y="208143"/>
                  </a:lnTo>
                  <a:lnTo>
                    <a:pt x="1562585" y="208143"/>
                  </a:lnTo>
                  <a:lnTo>
                    <a:pt x="1574423" y="208143"/>
                  </a:lnTo>
                  <a:lnTo>
                    <a:pt x="1586261" y="208143"/>
                  </a:lnTo>
                  <a:lnTo>
                    <a:pt x="1598099" y="208143"/>
                  </a:lnTo>
                  <a:lnTo>
                    <a:pt x="1609936" y="208143"/>
                  </a:lnTo>
                  <a:lnTo>
                    <a:pt x="1621774" y="208143"/>
                  </a:lnTo>
                  <a:lnTo>
                    <a:pt x="1633612" y="208143"/>
                  </a:lnTo>
                  <a:lnTo>
                    <a:pt x="1645450" y="208143"/>
                  </a:lnTo>
                  <a:lnTo>
                    <a:pt x="1657287" y="208143"/>
                  </a:lnTo>
                  <a:lnTo>
                    <a:pt x="1669125" y="208143"/>
                  </a:lnTo>
                  <a:lnTo>
                    <a:pt x="1680963" y="208143"/>
                  </a:lnTo>
                  <a:lnTo>
                    <a:pt x="1692801" y="208143"/>
                  </a:lnTo>
                  <a:lnTo>
                    <a:pt x="1704639" y="208143"/>
                  </a:lnTo>
                  <a:lnTo>
                    <a:pt x="1716476" y="208143"/>
                  </a:lnTo>
                  <a:lnTo>
                    <a:pt x="1728314" y="208143"/>
                  </a:lnTo>
                  <a:lnTo>
                    <a:pt x="1740152" y="208143"/>
                  </a:lnTo>
                  <a:lnTo>
                    <a:pt x="1751990" y="208143"/>
                  </a:lnTo>
                  <a:lnTo>
                    <a:pt x="1763827" y="208143"/>
                  </a:lnTo>
                  <a:lnTo>
                    <a:pt x="1775665" y="208143"/>
                  </a:lnTo>
                  <a:lnTo>
                    <a:pt x="1787503" y="208143"/>
                  </a:lnTo>
                  <a:lnTo>
                    <a:pt x="1799341" y="208143"/>
                  </a:lnTo>
                  <a:lnTo>
                    <a:pt x="1811178" y="208143"/>
                  </a:lnTo>
                  <a:lnTo>
                    <a:pt x="1823016" y="208143"/>
                  </a:lnTo>
                  <a:lnTo>
                    <a:pt x="1834854" y="208143"/>
                  </a:lnTo>
                  <a:lnTo>
                    <a:pt x="1846692" y="208143"/>
                  </a:lnTo>
                  <a:lnTo>
                    <a:pt x="1858530" y="208143"/>
                  </a:lnTo>
                  <a:lnTo>
                    <a:pt x="1870367" y="208143"/>
                  </a:lnTo>
                  <a:lnTo>
                    <a:pt x="1882205" y="208143"/>
                  </a:lnTo>
                  <a:lnTo>
                    <a:pt x="1894043" y="208143"/>
                  </a:lnTo>
                  <a:lnTo>
                    <a:pt x="1905881" y="208143"/>
                  </a:lnTo>
                  <a:lnTo>
                    <a:pt x="1917718" y="208143"/>
                  </a:lnTo>
                  <a:lnTo>
                    <a:pt x="1929556" y="208143"/>
                  </a:lnTo>
                  <a:lnTo>
                    <a:pt x="1941394" y="208143"/>
                  </a:lnTo>
                  <a:lnTo>
                    <a:pt x="1953232" y="208143"/>
                  </a:lnTo>
                  <a:lnTo>
                    <a:pt x="1965069" y="208143"/>
                  </a:lnTo>
                  <a:lnTo>
                    <a:pt x="1976907" y="208143"/>
                  </a:lnTo>
                  <a:lnTo>
                    <a:pt x="1988745" y="208143"/>
                  </a:lnTo>
                  <a:lnTo>
                    <a:pt x="2000583" y="208143"/>
                  </a:lnTo>
                  <a:lnTo>
                    <a:pt x="2012421" y="208143"/>
                  </a:lnTo>
                  <a:lnTo>
                    <a:pt x="2024258" y="208143"/>
                  </a:lnTo>
                  <a:lnTo>
                    <a:pt x="2036096" y="208143"/>
                  </a:lnTo>
                  <a:lnTo>
                    <a:pt x="2047934" y="208143"/>
                  </a:lnTo>
                  <a:lnTo>
                    <a:pt x="2059772" y="208143"/>
                  </a:lnTo>
                  <a:lnTo>
                    <a:pt x="2071609" y="208143"/>
                  </a:lnTo>
                  <a:lnTo>
                    <a:pt x="2083447" y="208143"/>
                  </a:lnTo>
                  <a:lnTo>
                    <a:pt x="2095285" y="208143"/>
                  </a:lnTo>
                  <a:lnTo>
                    <a:pt x="2107123" y="208143"/>
                  </a:lnTo>
                  <a:lnTo>
                    <a:pt x="2118961" y="208143"/>
                  </a:lnTo>
                  <a:lnTo>
                    <a:pt x="2130798" y="208143"/>
                  </a:lnTo>
                  <a:lnTo>
                    <a:pt x="2142636" y="208143"/>
                  </a:lnTo>
                  <a:lnTo>
                    <a:pt x="2154474" y="208143"/>
                  </a:lnTo>
                  <a:lnTo>
                    <a:pt x="2166312" y="208143"/>
                  </a:lnTo>
                  <a:lnTo>
                    <a:pt x="2178149" y="208143"/>
                  </a:lnTo>
                  <a:lnTo>
                    <a:pt x="2189987" y="208143"/>
                  </a:lnTo>
                  <a:lnTo>
                    <a:pt x="2201825" y="208143"/>
                  </a:lnTo>
                  <a:lnTo>
                    <a:pt x="2213663" y="208143"/>
                  </a:lnTo>
                  <a:lnTo>
                    <a:pt x="2225500" y="208143"/>
                  </a:lnTo>
                  <a:lnTo>
                    <a:pt x="2237338" y="208143"/>
                  </a:lnTo>
                  <a:lnTo>
                    <a:pt x="2249176" y="208143"/>
                  </a:lnTo>
                  <a:lnTo>
                    <a:pt x="2261014" y="208143"/>
                  </a:lnTo>
                  <a:lnTo>
                    <a:pt x="2272852" y="208143"/>
                  </a:lnTo>
                  <a:lnTo>
                    <a:pt x="2284689" y="208143"/>
                  </a:lnTo>
                  <a:lnTo>
                    <a:pt x="2296527" y="208143"/>
                  </a:lnTo>
                  <a:lnTo>
                    <a:pt x="2308365" y="208143"/>
                  </a:lnTo>
                  <a:lnTo>
                    <a:pt x="2320203" y="208143"/>
                  </a:lnTo>
                  <a:lnTo>
                    <a:pt x="2332040" y="208143"/>
                  </a:lnTo>
                  <a:lnTo>
                    <a:pt x="2343878" y="208143"/>
                  </a:lnTo>
                  <a:lnTo>
                    <a:pt x="2343878" y="208073"/>
                  </a:lnTo>
                  <a:lnTo>
                    <a:pt x="2355716" y="208060"/>
                  </a:lnTo>
                  <a:lnTo>
                    <a:pt x="2367554" y="208046"/>
                  </a:lnTo>
                  <a:lnTo>
                    <a:pt x="2379391" y="208029"/>
                  </a:lnTo>
                  <a:lnTo>
                    <a:pt x="2391229" y="208009"/>
                  </a:lnTo>
                  <a:lnTo>
                    <a:pt x="2403067" y="207986"/>
                  </a:lnTo>
                  <a:lnTo>
                    <a:pt x="2414905" y="207959"/>
                  </a:lnTo>
                  <a:lnTo>
                    <a:pt x="2426743" y="207926"/>
                  </a:lnTo>
                  <a:lnTo>
                    <a:pt x="2438580" y="207888"/>
                  </a:lnTo>
                  <a:lnTo>
                    <a:pt x="2450418" y="207844"/>
                  </a:lnTo>
                  <a:lnTo>
                    <a:pt x="2462256" y="207792"/>
                  </a:lnTo>
                  <a:lnTo>
                    <a:pt x="2474094" y="207730"/>
                  </a:lnTo>
                  <a:lnTo>
                    <a:pt x="2485931" y="207658"/>
                  </a:lnTo>
                  <a:lnTo>
                    <a:pt x="2497769" y="207573"/>
                  </a:lnTo>
                  <a:lnTo>
                    <a:pt x="2509607" y="207474"/>
                  </a:lnTo>
                  <a:lnTo>
                    <a:pt x="2521445" y="207357"/>
                  </a:lnTo>
                  <a:lnTo>
                    <a:pt x="2533283" y="207220"/>
                  </a:lnTo>
                  <a:lnTo>
                    <a:pt x="2545120" y="207059"/>
                  </a:lnTo>
                  <a:lnTo>
                    <a:pt x="2556958" y="206870"/>
                  </a:lnTo>
                  <a:lnTo>
                    <a:pt x="2568796" y="206648"/>
                  </a:lnTo>
                  <a:lnTo>
                    <a:pt x="2580634" y="206388"/>
                  </a:lnTo>
                  <a:lnTo>
                    <a:pt x="2592471" y="206084"/>
                  </a:lnTo>
                  <a:lnTo>
                    <a:pt x="2604309" y="205727"/>
                  </a:lnTo>
                  <a:lnTo>
                    <a:pt x="2616147" y="205309"/>
                  </a:lnTo>
                  <a:lnTo>
                    <a:pt x="2627985" y="204819"/>
                  </a:lnTo>
                  <a:lnTo>
                    <a:pt x="2639822" y="204247"/>
                  </a:lnTo>
                  <a:lnTo>
                    <a:pt x="2651660" y="203579"/>
                  </a:lnTo>
                  <a:lnTo>
                    <a:pt x="2663498" y="202799"/>
                  </a:lnTo>
                  <a:lnTo>
                    <a:pt x="2675336" y="201890"/>
                  </a:lnTo>
                  <a:lnTo>
                    <a:pt x="2687174" y="200832"/>
                  </a:lnTo>
                  <a:lnTo>
                    <a:pt x="2699011" y="199602"/>
                  </a:lnTo>
                  <a:lnTo>
                    <a:pt x="2710849" y="198176"/>
                  </a:lnTo>
                  <a:lnTo>
                    <a:pt x="2722687" y="196525"/>
                  </a:lnTo>
                  <a:lnTo>
                    <a:pt x="2734525" y="194620"/>
                  </a:lnTo>
                  <a:lnTo>
                    <a:pt x="2746362" y="192427"/>
                  </a:lnTo>
                  <a:lnTo>
                    <a:pt x="2758200" y="189911"/>
                  </a:lnTo>
                  <a:lnTo>
                    <a:pt x="2770038" y="187038"/>
                  </a:lnTo>
                  <a:lnTo>
                    <a:pt x="2781876" y="183769"/>
                  </a:lnTo>
                  <a:lnTo>
                    <a:pt x="2793713" y="180071"/>
                  </a:lnTo>
                  <a:lnTo>
                    <a:pt x="2805551" y="175909"/>
                  </a:lnTo>
                  <a:lnTo>
                    <a:pt x="2817389" y="171257"/>
                  </a:lnTo>
                  <a:lnTo>
                    <a:pt x="2829227" y="166094"/>
                  </a:lnTo>
                  <a:lnTo>
                    <a:pt x="2841065" y="160410"/>
                  </a:lnTo>
                  <a:lnTo>
                    <a:pt x="2852902" y="154207"/>
                  </a:lnTo>
                  <a:lnTo>
                    <a:pt x="2864740" y="147502"/>
                  </a:lnTo>
                  <a:lnTo>
                    <a:pt x="2876578" y="140331"/>
                  </a:lnTo>
                  <a:lnTo>
                    <a:pt x="2888416" y="132745"/>
                  </a:lnTo>
                  <a:lnTo>
                    <a:pt x="2900253" y="124814"/>
                  </a:lnTo>
                  <a:lnTo>
                    <a:pt x="2912091" y="116624"/>
                  </a:lnTo>
                  <a:lnTo>
                    <a:pt x="2923929" y="108274"/>
                  </a:lnTo>
                  <a:lnTo>
                    <a:pt x="2935767" y="99868"/>
                  </a:lnTo>
                  <a:lnTo>
                    <a:pt x="2947604" y="91518"/>
                  </a:lnTo>
                  <a:lnTo>
                    <a:pt x="2959442" y="83328"/>
                  </a:lnTo>
                  <a:lnTo>
                    <a:pt x="2971280" y="75397"/>
                  </a:lnTo>
                  <a:lnTo>
                    <a:pt x="2983118" y="67811"/>
                  </a:lnTo>
                  <a:lnTo>
                    <a:pt x="2994956" y="60640"/>
                  </a:lnTo>
                  <a:lnTo>
                    <a:pt x="3006793" y="53935"/>
                  </a:lnTo>
                  <a:lnTo>
                    <a:pt x="3018631" y="47732"/>
                  </a:lnTo>
                  <a:lnTo>
                    <a:pt x="3030469" y="42048"/>
                  </a:lnTo>
                  <a:lnTo>
                    <a:pt x="3042307" y="36885"/>
                  </a:lnTo>
                  <a:lnTo>
                    <a:pt x="3054144" y="32233"/>
                  </a:lnTo>
                  <a:lnTo>
                    <a:pt x="3065982" y="28071"/>
                  </a:lnTo>
                  <a:lnTo>
                    <a:pt x="3077820" y="24373"/>
                  </a:lnTo>
                  <a:lnTo>
                    <a:pt x="3089658" y="21104"/>
                  </a:lnTo>
                  <a:lnTo>
                    <a:pt x="3101496" y="18231"/>
                  </a:lnTo>
                  <a:lnTo>
                    <a:pt x="3113333" y="15715"/>
                  </a:lnTo>
                  <a:lnTo>
                    <a:pt x="3125171" y="13522"/>
                  </a:lnTo>
                  <a:lnTo>
                    <a:pt x="3137009" y="11617"/>
                  </a:lnTo>
                  <a:lnTo>
                    <a:pt x="3148847" y="9966"/>
                  </a:lnTo>
                  <a:lnTo>
                    <a:pt x="3160684" y="8540"/>
                  </a:lnTo>
                  <a:lnTo>
                    <a:pt x="3172522" y="7310"/>
                  </a:lnTo>
                  <a:lnTo>
                    <a:pt x="3184360" y="6252"/>
                  </a:lnTo>
                  <a:lnTo>
                    <a:pt x="3196198" y="5343"/>
                  </a:lnTo>
                  <a:lnTo>
                    <a:pt x="3208035" y="4563"/>
                  </a:lnTo>
                  <a:lnTo>
                    <a:pt x="3219873" y="3895"/>
                  </a:lnTo>
                  <a:lnTo>
                    <a:pt x="3231711" y="3323"/>
                  </a:lnTo>
                  <a:lnTo>
                    <a:pt x="3243549" y="2833"/>
                  </a:lnTo>
                  <a:lnTo>
                    <a:pt x="3255387" y="2415"/>
                  </a:lnTo>
                  <a:lnTo>
                    <a:pt x="3267224" y="2059"/>
                  </a:lnTo>
                  <a:lnTo>
                    <a:pt x="3279062" y="1754"/>
                  </a:lnTo>
                  <a:lnTo>
                    <a:pt x="3290900" y="1494"/>
                  </a:lnTo>
                  <a:lnTo>
                    <a:pt x="3302738" y="1272"/>
                  </a:lnTo>
                  <a:lnTo>
                    <a:pt x="3314575" y="1083"/>
                  </a:lnTo>
                  <a:lnTo>
                    <a:pt x="3326413" y="922"/>
                  </a:lnTo>
                  <a:lnTo>
                    <a:pt x="3338251" y="785"/>
                  </a:lnTo>
                  <a:lnTo>
                    <a:pt x="3350089" y="668"/>
                  </a:lnTo>
                  <a:lnTo>
                    <a:pt x="3361926" y="569"/>
                  </a:lnTo>
                  <a:lnTo>
                    <a:pt x="3373764" y="484"/>
                  </a:lnTo>
                  <a:lnTo>
                    <a:pt x="3385602" y="412"/>
                  </a:lnTo>
                  <a:lnTo>
                    <a:pt x="3397440" y="350"/>
                  </a:lnTo>
                  <a:lnTo>
                    <a:pt x="3409278" y="298"/>
                  </a:lnTo>
                  <a:lnTo>
                    <a:pt x="3421115" y="254"/>
                  </a:lnTo>
                  <a:lnTo>
                    <a:pt x="3432953" y="216"/>
                  </a:lnTo>
                  <a:lnTo>
                    <a:pt x="3444791" y="183"/>
                  </a:lnTo>
                  <a:lnTo>
                    <a:pt x="3456629" y="156"/>
                  </a:lnTo>
                  <a:lnTo>
                    <a:pt x="3468466" y="133"/>
                  </a:lnTo>
                  <a:lnTo>
                    <a:pt x="3480304" y="113"/>
                  </a:lnTo>
                  <a:lnTo>
                    <a:pt x="3492142" y="96"/>
                  </a:lnTo>
                  <a:lnTo>
                    <a:pt x="3503980" y="82"/>
                  </a:lnTo>
                  <a:lnTo>
                    <a:pt x="3515818" y="6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4" name="pl34"/>
            <p:cNvSpPr/>
            <p:nvPr/>
          </p:nvSpPr>
          <p:spPr>
            <a:xfrm>
              <a:off x="2482252" y="3189225"/>
              <a:ext cx="4687757" cy="1040435"/>
            </a:xfrm>
            <a:custGeom>
              <a:avLst/>
              <a:gdLst/>
              <a:ahLst/>
              <a:cxnLst/>
              <a:rect l="0" t="0" r="0" b="0"/>
              <a:pathLst>
                <a:path w="4687757" h="1040435">
                  <a:moveTo>
                    <a:pt x="0" y="1040435"/>
                  </a:moveTo>
                  <a:lnTo>
                    <a:pt x="11837" y="1040399"/>
                  </a:lnTo>
                  <a:lnTo>
                    <a:pt x="23675" y="1040355"/>
                  </a:lnTo>
                  <a:lnTo>
                    <a:pt x="35513" y="1040305"/>
                  </a:lnTo>
                  <a:lnTo>
                    <a:pt x="47351" y="1040245"/>
                  </a:lnTo>
                  <a:lnTo>
                    <a:pt x="59188" y="1040175"/>
                  </a:lnTo>
                  <a:lnTo>
                    <a:pt x="71026" y="1040093"/>
                  </a:lnTo>
                  <a:lnTo>
                    <a:pt x="82864" y="1039996"/>
                  </a:lnTo>
                  <a:lnTo>
                    <a:pt x="94702" y="1039882"/>
                  </a:lnTo>
                  <a:lnTo>
                    <a:pt x="106539" y="1039749"/>
                  </a:lnTo>
                  <a:lnTo>
                    <a:pt x="118377" y="1039592"/>
                  </a:lnTo>
                  <a:lnTo>
                    <a:pt x="130215" y="1039408"/>
                  </a:lnTo>
                  <a:lnTo>
                    <a:pt x="142053" y="1039191"/>
                  </a:lnTo>
                  <a:lnTo>
                    <a:pt x="153891" y="1038937"/>
                  </a:lnTo>
                  <a:lnTo>
                    <a:pt x="165728" y="1038639"/>
                  </a:lnTo>
                  <a:lnTo>
                    <a:pt x="177566" y="1038288"/>
                  </a:lnTo>
                  <a:lnTo>
                    <a:pt x="189404" y="1037876"/>
                  </a:lnTo>
                  <a:lnTo>
                    <a:pt x="201242" y="1037393"/>
                  </a:lnTo>
                  <a:lnTo>
                    <a:pt x="213079" y="1036826"/>
                  </a:lnTo>
                  <a:lnTo>
                    <a:pt x="224917" y="1036162"/>
                  </a:lnTo>
                  <a:lnTo>
                    <a:pt x="236755" y="1035382"/>
                  </a:lnTo>
                  <a:lnTo>
                    <a:pt x="248593" y="1034468"/>
                  </a:lnTo>
                  <a:lnTo>
                    <a:pt x="260430" y="1033397"/>
                  </a:lnTo>
                  <a:lnTo>
                    <a:pt x="272268" y="1032143"/>
                  </a:lnTo>
                  <a:lnTo>
                    <a:pt x="284106" y="1030675"/>
                  </a:lnTo>
                  <a:lnTo>
                    <a:pt x="295944" y="1028959"/>
                  </a:lnTo>
                  <a:lnTo>
                    <a:pt x="307782" y="1026954"/>
                  </a:lnTo>
                  <a:lnTo>
                    <a:pt x="319619" y="1024615"/>
                  </a:lnTo>
                  <a:lnTo>
                    <a:pt x="331457" y="1021887"/>
                  </a:lnTo>
                  <a:lnTo>
                    <a:pt x="343295" y="1018713"/>
                  </a:lnTo>
                  <a:lnTo>
                    <a:pt x="355133" y="1015023"/>
                  </a:lnTo>
                  <a:lnTo>
                    <a:pt x="366970" y="1010744"/>
                  </a:lnTo>
                  <a:lnTo>
                    <a:pt x="378808" y="1005792"/>
                  </a:lnTo>
                  <a:lnTo>
                    <a:pt x="390646" y="1000076"/>
                  </a:lnTo>
                  <a:lnTo>
                    <a:pt x="402484" y="993497"/>
                  </a:lnTo>
                  <a:lnTo>
                    <a:pt x="414321" y="985952"/>
                  </a:lnTo>
                  <a:lnTo>
                    <a:pt x="426159" y="977331"/>
                  </a:lnTo>
                  <a:lnTo>
                    <a:pt x="437997" y="967525"/>
                  </a:lnTo>
                  <a:lnTo>
                    <a:pt x="449835" y="956429"/>
                  </a:lnTo>
                  <a:lnTo>
                    <a:pt x="461673" y="943945"/>
                  </a:lnTo>
                  <a:lnTo>
                    <a:pt x="473510" y="929989"/>
                  </a:lnTo>
                  <a:lnTo>
                    <a:pt x="485348" y="914500"/>
                  </a:lnTo>
                  <a:lnTo>
                    <a:pt x="497186" y="897447"/>
                  </a:lnTo>
                  <a:lnTo>
                    <a:pt x="509024" y="878838"/>
                  </a:lnTo>
                  <a:lnTo>
                    <a:pt x="520861" y="858724"/>
                  </a:lnTo>
                  <a:lnTo>
                    <a:pt x="532699" y="837210"/>
                  </a:lnTo>
                  <a:lnTo>
                    <a:pt x="544537" y="814452"/>
                  </a:lnTo>
                  <a:lnTo>
                    <a:pt x="556375" y="790660"/>
                  </a:lnTo>
                  <a:lnTo>
                    <a:pt x="568213" y="766090"/>
                  </a:lnTo>
                  <a:lnTo>
                    <a:pt x="580050" y="741038"/>
                  </a:lnTo>
                  <a:lnTo>
                    <a:pt x="591888" y="715822"/>
                  </a:lnTo>
                  <a:lnTo>
                    <a:pt x="603726" y="690770"/>
                  </a:lnTo>
                  <a:lnTo>
                    <a:pt x="615564" y="666201"/>
                  </a:lnTo>
                  <a:lnTo>
                    <a:pt x="627401" y="642409"/>
                  </a:lnTo>
                  <a:lnTo>
                    <a:pt x="639239" y="619651"/>
                  </a:lnTo>
                  <a:lnTo>
                    <a:pt x="651077" y="598136"/>
                  </a:lnTo>
                  <a:lnTo>
                    <a:pt x="662915" y="578023"/>
                  </a:lnTo>
                  <a:lnTo>
                    <a:pt x="674752" y="559413"/>
                  </a:lnTo>
                  <a:lnTo>
                    <a:pt x="686590" y="542361"/>
                  </a:lnTo>
                  <a:lnTo>
                    <a:pt x="698428" y="526872"/>
                  </a:lnTo>
                  <a:lnTo>
                    <a:pt x="710266" y="512916"/>
                  </a:lnTo>
                  <a:lnTo>
                    <a:pt x="722104" y="500431"/>
                  </a:lnTo>
                  <a:lnTo>
                    <a:pt x="733941" y="489335"/>
                  </a:lnTo>
                  <a:lnTo>
                    <a:pt x="745779" y="479530"/>
                  </a:lnTo>
                  <a:lnTo>
                    <a:pt x="757617" y="470909"/>
                  </a:lnTo>
                  <a:lnTo>
                    <a:pt x="769455" y="463363"/>
                  </a:lnTo>
                  <a:lnTo>
                    <a:pt x="781292" y="456784"/>
                  </a:lnTo>
                  <a:lnTo>
                    <a:pt x="793130" y="451068"/>
                  </a:lnTo>
                  <a:lnTo>
                    <a:pt x="804968" y="446116"/>
                  </a:lnTo>
                  <a:lnTo>
                    <a:pt x="816806" y="441837"/>
                  </a:lnTo>
                  <a:lnTo>
                    <a:pt x="828643" y="438148"/>
                  </a:lnTo>
                  <a:lnTo>
                    <a:pt x="840481" y="434973"/>
                  </a:lnTo>
                  <a:lnTo>
                    <a:pt x="852319" y="432246"/>
                  </a:lnTo>
                  <a:lnTo>
                    <a:pt x="864157" y="429906"/>
                  </a:lnTo>
                  <a:lnTo>
                    <a:pt x="875995" y="427901"/>
                  </a:lnTo>
                  <a:lnTo>
                    <a:pt x="887832" y="426185"/>
                  </a:lnTo>
                  <a:lnTo>
                    <a:pt x="899670" y="424718"/>
                  </a:lnTo>
                  <a:lnTo>
                    <a:pt x="911508" y="423464"/>
                  </a:lnTo>
                  <a:lnTo>
                    <a:pt x="923346" y="422393"/>
                  </a:lnTo>
                  <a:lnTo>
                    <a:pt x="935183" y="421479"/>
                  </a:lnTo>
                  <a:lnTo>
                    <a:pt x="947021" y="420699"/>
                  </a:lnTo>
                  <a:lnTo>
                    <a:pt x="958859" y="420034"/>
                  </a:lnTo>
                  <a:lnTo>
                    <a:pt x="970697" y="419467"/>
                  </a:lnTo>
                  <a:lnTo>
                    <a:pt x="982534" y="418984"/>
                  </a:lnTo>
                  <a:lnTo>
                    <a:pt x="994372" y="418573"/>
                  </a:lnTo>
                  <a:lnTo>
                    <a:pt x="1006210" y="418222"/>
                  </a:lnTo>
                  <a:lnTo>
                    <a:pt x="1018048" y="417923"/>
                  </a:lnTo>
                  <a:lnTo>
                    <a:pt x="1029886" y="417669"/>
                  </a:lnTo>
                  <a:lnTo>
                    <a:pt x="1041723" y="417453"/>
                  </a:lnTo>
                  <a:lnTo>
                    <a:pt x="1053561" y="417268"/>
                  </a:lnTo>
                  <a:lnTo>
                    <a:pt x="1065399" y="417112"/>
                  </a:lnTo>
                  <a:lnTo>
                    <a:pt x="1077237" y="416978"/>
                  </a:lnTo>
                  <a:lnTo>
                    <a:pt x="1089074" y="416864"/>
                  </a:lnTo>
                  <a:lnTo>
                    <a:pt x="1100912" y="416768"/>
                  </a:lnTo>
                  <a:lnTo>
                    <a:pt x="1112750" y="416685"/>
                  </a:lnTo>
                  <a:lnTo>
                    <a:pt x="1124588" y="416615"/>
                  </a:lnTo>
                  <a:lnTo>
                    <a:pt x="1136426" y="416556"/>
                  </a:lnTo>
                  <a:lnTo>
                    <a:pt x="1148263" y="416505"/>
                  </a:lnTo>
                  <a:lnTo>
                    <a:pt x="1160101" y="416462"/>
                  </a:lnTo>
                  <a:lnTo>
                    <a:pt x="1171939" y="416425"/>
                  </a:lnTo>
                  <a:lnTo>
                    <a:pt x="1171939" y="416286"/>
                  </a:lnTo>
                  <a:lnTo>
                    <a:pt x="1183777" y="416298"/>
                  </a:lnTo>
                  <a:lnTo>
                    <a:pt x="1195614" y="416312"/>
                  </a:lnTo>
                  <a:lnTo>
                    <a:pt x="1207452" y="416329"/>
                  </a:lnTo>
                  <a:lnTo>
                    <a:pt x="1219290" y="416349"/>
                  </a:lnTo>
                  <a:lnTo>
                    <a:pt x="1231128" y="416372"/>
                  </a:lnTo>
                  <a:lnTo>
                    <a:pt x="1242965" y="416400"/>
                  </a:lnTo>
                  <a:lnTo>
                    <a:pt x="1254803" y="416432"/>
                  </a:lnTo>
                  <a:lnTo>
                    <a:pt x="1266641" y="416470"/>
                  </a:lnTo>
                  <a:lnTo>
                    <a:pt x="1278479" y="416514"/>
                  </a:lnTo>
                  <a:lnTo>
                    <a:pt x="1290317" y="416567"/>
                  </a:lnTo>
                  <a:lnTo>
                    <a:pt x="1302154" y="416628"/>
                  </a:lnTo>
                  <a:lnTo>
                    <a:pt x="1313992" y="416700"/>
                  </a:lnTo>
                  <a:lnTo>
                    <a:pt x="1325830" y="416785"/>
                  </a:lnTo>
                  <a:lnTo>
                    <a:pt x="1337668" y="416884"/>
                  </a:lnTo>
                  <a:lnTo>
                    <a:pt x="1349505" y="417001"/>
                  </a:lnTo>
                  <a:lnTo>
                    <a:pt x="1361343" y="417139"/>
                  </a:lnTo>
                  <a:lnTo>
                    <a:pt x="1373181" y="417300"/>
                  </a:lnTo>
                  <a:lnTo>
                    <a:pt x="1385019" y="417488"/>
                  </a:lnTo>
                  <a:lnTo>
                    <a:pt x="1396856" y="417710"/>
                  </a:lnTo>
                  <a:lnTo>
                    <a:pt x="1408694" y="417970"/>
                  </a:lnTo>
                  <a:lnTo>
                    <a:pt x="1420532" y="418275"/>
                  </a:lnTo>
                  <a:lnTo>
                    <a:pt x="1432370" y="418632"/>
                  </a:lnTo>
                  <a:lnTo>
                    <a:pt x="1444208" y="419050"/>
                  </a:lnTo>
                  <a:lnTo>
                    <a:pt x="1456045" y="419539"/>
                  </a:lnTo>
                  <a:lnTo>
                    <a:pt x="1467883" y="420111"/>
                  </a:lnTo>
                  <a:lnTo>
                    <a:pt x="1479721" y="420779"/>
                  </a:lnTo>
                  <a:lnTo>
                    <a:pt x="1491559" y="421559"/>
                  </a:lnTo>
                  <a:lnTo>
                    <a:pt x="1503396" y="422468"/>
                  </a:lnTo>
                  <a:lnTo>
                    <a:pt x="1515234" y="423526"/>
                  </a:lnTo>
                  <a:lnTo>
                    <a:pt x="1527072" y="424756"/>
                  </a:lnTo>
                  <a:lnTo>
                    <a:pt x="1538910" y="426183"/>
                  </a:lnTo>
                  <a:lnTo>
                    <a:pt x="1550748" y="427833"/>
                  </a:lnTo>
                  <a:lnTo>
                    <a:pt x="1562585" y="429739"/>
                  </a:lnTo>
                  <a:lnTo>
                    <a:pt x="1574423" y="431932"/>
                  </a:lnTo>
                  <a:lnTo>
                    <a:pt x="1586261" y="434447"/>
                  </a:lnTo>
                  <a:lnTo>
                    <a:pt x="1598099" y="437320"/>
                  </a:lnTo>
                  <a:lnTo>
                    <a:pt x="1609936" y="440589"/>
                  </a:lnTo>
                  <a:lnTo>
                    <a:pt x="1621774" y="444288"/>
                  </a:lnTo>
                  <a:lnTo>
                    <a:pt x="1633612" y="448449"/>
                  </a:lnTo>
                  <a:lnTo>
                    <a:pt x="1645450" y="453101"/>
                  </a:lnTo>
                  <a:lnTo>
                    <a:pt x="1657287" y="458264"/>
                  </a:lnTo>
                  <a:lnTo>
                    <a:pt x="1669125" y="463948"/>
                  </a:lnTo>
                  <a:lnTo>
                    <a:pt x="1680963" y="470151"/>
                  </a:lnTo>
                  <a:lnTo>
                    <a:pt x="1692801" y="476856"/>
                  </a:lnTo>
                  <a:lnTo>
                    <a:pt x="1704639" y="484027"/>
                  </a:lnTo>
                  <a:lnTo>
                    <a:pt x="1716476" y="491613"/>
                  </a:lnTo>
                  <a:lnTo>
                    <a:pt x="1728314" y="499544"/>
                  </a:lnTo>
                  <a:lnTo>
                    <a:pt x="1740152" y="507734"/>
                  </a:lnTo>
                  <a:lnTo>
                    <a:pt x="1751990" y="516085"/>
                  </a:lnTo>
                  <a:lnTo>
                    <a:pt x="1763827" y="524490"/>
                  </a:lnTo>
                  <a:lnTo>
                    <a:pt x="1775665" y="532841"/>
                  </a:lnTo>
                  <a:lnTo>
                    <a:pt x="1787503" y="541030"/>
                  </a:lnTo>
                  <a:lnTo>
                    <a:pt x="1799341" y="548961"/>
                  </a:lnTo>
                  <a:lnTo>
                    <a:pt x="1811178" y="556547"/>
                  </a:lnTo>
                  <a:lnTo>
                    <a:pt x="1823016" y="563719"/>
                  </a:lnTo>
                  <a:lnTo>
                    <a:pt x="1834854" y="570423"/>
                  </a:lnTo>
                  <a:lnTo>
                    <a:pt x="1846692" y="576626"/>
                  </a:lnTo>
                  <a:lnTo>
                    <a:pt x="1858530" y="582310"/>
                  </a:lnTo>
                  <a:lnTo>
                    <a:pt x="1870367" y="587473"/>
                  </a:lnTo>
                  <a:lnTo>
                    <a:pt x="1882205" y="592125"/>
                  </a:lnTo>
                  <a:lnTo>
                    <a:pt x="1894043" y="596287"/>
                  </a:lnTo>
                  <a:lnTo>
                    <a:pt x="1905881" y="599986"/>
                  </a:lnTo>
                  <a:lnTo>
                    <a:pt x="1917718" y="603254"/>
                  </a:lnTo>
                  <a:lnTo>
                    <a:pt x="1929556" y="606128"/>
                  </a:lnTo>
                  <a:lnTo>
                    <a:pt x="1941394" y="608643"/>
                  </a:lnTo>
                  <a:lnTo>
                    <a:pt x="1953232" y="610836"/>
                  </a:lnTo>
                  <a:lnTo>
                    <a:pt x="1965069" y="612741"/>
                  </a:lnTo>
                  <a:lnTo>
                    <a:pt x="1976907" y="614392"/>
                  </a:lnTo>
                  <a:lnTo>
                    <a:pt x="1988745" y="615818"/>
                  </a:lnTo>
                  <a:lnTo>
                    <a:pt x="2000583" y="617048"/>
                  </a:lnTo>
                  <a:lnTo>
                    <a:pt x="2012421" y="618106"/>
                  </a:lnTo>
                  <a:lnTo>
                    <a:pt x="2024258" y="619015"/>
                  </a:lnTo>
                  <a:lnTo>
                    <a:pt x="2036096" y="619795"/>
                  </a:lnTo>
                  <a:lnTo>
                    <a:pt x="2047934" y="620464"/>
                  </a:lnTo>
                  <a:lnTo>
                    <a:pt x="2059772" y="621036"/>
                  </a:lnTo>
                  <a:lnTo>
                    <a:pt x="2071609" y="621525"/>
                  </a:lnTo>
                  <a:lnTo>
                    <a:pt x="2083447" y="621943"/>
                  </a:lnTo>
                  <a:lnTo>
                    <a:pt x="2095285" y="622300"/>
                  </a:lnTo>
                  <a:lnTo>
                    <a:pt x="2107123" y="622604"/>
                  </a:lnTo>
                  <a:lnTo>
                    <a:pt x="2118961" y="622864"/>
                  </a:lnTo>
                  <a:lnTo>
                    <a:pt x="2130798" y="623086"/>
                  </a:lnTo>
                  <a:lnTo>
                    <a:pt x="2142636" y="623275"/>
                  </a:lnTo>
                  <a:lnTo>
                    <a:pt x="2154474" y="623436"/>
                  </a:lnTo>
                  <a:lnTo>
                    <a:pt x="2166312" y="623573"/>
                  </a:lnTo>
                  <a:lnTo>
                    <a:pt x="2178149" y="623690"/>
                  </a:lnTo>
                  <a:lnTo>
                    <a:pt x="2189987" y="623790"/>
                  </a:lnTo>
                  <a:lnTo>
                    <a:pt x="2201825" y="623874"/>
                  </a:lnTo>
                  <a:lnTo>
                    <a:pt x="2213663" y="623946"/>
                  </a:lnTo>
                  <a:lnTo>
                    <a:pt x="2225500" y="624008"/>
                  </a:lnTo>
                  <a:lnTo>
                    <a:pt x="2237338" y="624060"/>
                  </a:lnTo>
                  <a:lnTo>
                    <a:pt x="2249176" y="624105"/>
                  </a:lnTo>
                  <a:lnTo>
                    <a:pt x="2261014" y="624143"/>
                  </a:lnTo>
                  <a:lnTo>
                    <a:pt x="2272852" y="624175"/>
                  </a:lnTo>
                  <a:lnTo>
                    <a:pt x="2284689" y="624202"/>
                  </a:lnTo>
                  <a:lnTo>
                    <a:pt x="2296527" y="624226"/>
                  </a:lnTo>
                  <a:lnTo>
                    <a:pt x="2308365" y="624245"/>
                  </a:lnTo>
                  <a:lnTo>
                    <a:pt x="2320203" y="624262"/>
                  </a:lnTo>
                  <a:lnTo>
                    <a:pt x="2332040" y="624277"/>
                  </a:lnTo>
                  <a:lnTo>
                    <a:pt x="2343878" y="624289"/>
                  </a:lnTo>
                  <a:lnTo>
                    <a:pt x="2343878" y="624149"/>
                  </a:lnTo>
                  <a:lnTo>
                    <a:pt x="2355716" y="624113"/>
                  </a:lnTo>
                  <a:lnTo>
                    <a:pt x="2367554" y="624069"/>
                  </a:lnTo>
                  <a:lnTo>
                    <a:pt x="2379391" y="624019"/>
                  </a:lnTo>
                  <a:lnTo>
                    <a:pt x="2391229" y="623959"/>
                  </a:lnTo>
                  <a:lnTo>
                    <a:pt x="2403067" y="623889"/>
                  </a:lnTo>
                  <a:lnTo>
                    <a:pt x="2414905" y="623807"/>
                  </a:lnTo>
                  <a:lnTo>
                    <a:pt x="2426743" y="623710"/>
                  </a:lnTo>
                  <a:lnTo>
                    <a:pt x="2438580" y="623596"/>
                  </a:lnTo>
                  <a:lnTo>
                    <a:pt x="2450418" y="623463"/>
                  </a:lnTo>
                  <a:lnTo>
                    <a:pt x="2462256" y="623306"/>
                  </a:lnTo>
                  <a:lnTo>
                    <a:pt x="2474094" y="623122"/>
                  </a:lnTo>
                  <a:lnTo>
                    <a:pt x="2485931" y="622905"/>
                  </a:lnTo>
                  <a:lnTo>
                    <a:pt x="2497769" y="622651"/>
                  </a:lnTo>
                  <a:lnTo>
                    <a:pt x="2509607" y="622353"/>
                  </a:lnTo>
                  <a:lnTo>
                    <a:pt x="2521445" y="622002"/>
                  </a:lnTo>
                  <a:lnTo>
                    <a:pt x="2533283" y="621590"/>
                  </a:lnTo>
                  <a:lnTo>
                    <a:pt x="2545120" y="621107"/>
                  </a:lnTo>
                  <a:lnTo>
                    <a:pt x="2556958" y="620540"/>
                  </a:lnTo>
                  <a:lnTo>
                    <a:pt x="2568796" y="619876"/>
                  </a:lnTo>
                  <a:lnTo>
                    <a:pt x="2580634" y="619096"/>
                  </a:lnTo>
                  <a:lnTo>
                    <a:pt x="2592471" y="618182"/>
                  </a:lnTo>
                  <a:lnTo>
                    <a:pt x="2604309" y="617111"/>
                  </a:lnTo>
                  <a:lnTo>
                    <a:pt x="2616147" y="615857"/>
                  </a:lnTo>
                  <a:lnTo>
                    <a:pt x="2627985" y="614389"/>
                  </a:lnTo>
                  <a:lnTo>
                    <a:pt x="2639822" y="612673"/>
                  </a:lnTo>
                  <a:lnTo>
                    <a:pt x="2651660" y="610668"/>
                  </a:lnTo>
                  <a:lnTo>
                    <a:pt x="2663498" y="608329"/>
                  </a:lnTo>
                  <a:lnTo>
                    <a:pt x="2675336" y="605601"/>
                  </a:lnTo>
                  <a:lnTo>
                    <a:pt x="2687174" y="602427"/>
                  </a:lnTo>
                  <a:lnTo>
                    <a:pt x="2699011" y="598737"/>
                  </a:lnTo>
                  <a:lnTo>
                    <a:pt x="2710849" y="594458"/>
                  </a:lnTo>
                  <a:lnTo>
                    <a:pt x="2722687" y="589506"/>
                  </a:lnTo>
                  <a:lnTo>
                    <a:pt x="2734525" y="583790"/>
                  </a:lnTo>
                  <a:lnTo>
                    <a:pt x="2746362" y="577211"/>
                  </a:lnTo>
                  <a:lnTo>
                    <a:pt x="2758200" y="569666"/>
                  </a:lnTo>
                  <a:lnTo>
                    <a:pt x="2770038" y="561045"/>
                  </a:lnTo>
                  <a:lnTo>
                    <a:pt x="2781876" y="551239"/>
                  </a:lnTo>
                  <a:lnTo>
                    <a:pt x="2793713" y="540143"/>
                  </a:lnTo>
                  <a:lnTo>
                    <a:pt x="2805551" y="527659"/>
                  </a:lnTo>
                  <a:lnTo>
                    <a:pt x="2817389" y="513703"/>
                  </a:lnTo>
                  <a:lnTo>
                    <a:pt x="2829227" y="498214"/>
                  </a:lnTo>
                  <a:lnTo>
                    <a:pt x="2841065" y="481161"/>
                  </a:lnTo>
                  <a:lnTo>
                    <a:pt x="2852902" y="462552"/>
                  </a:lnTo>
                  <a:lnTo>
                    <a:pt x="2864740" y="442438"/>
                  </a:lnTo>
                  <a:lnTo>
                    <a:pt x="2876578" y="420924"/>
                  </a:lnTo>
                  <a:lnTo>
                    <a:pt x="2888416" y="398166"/>
                  </a:lnTo>
                  <a:lnTo>
                    <a:pt x="2900253" y="374374"/>
                  </a:lnTo>
                  <a:lnTo>
                    <a:pt x="2912091" y="349804"/>
                  </a:lnTo>
                  <a:lnTo>
                    <a:pt x="2923929" y="324752"/>
                  </a:lnTo>
                  <a:lnTo>
                    <a:pt x="2935767" y="299536"/>
                  </a:lnTo>
                  <a:lnTo>
                    <a:pt x="2947604" y="274484"/>
                  </a:lnTo>
                  <a:lnTo>
                    <a:pt x="2959442" y="249915"/>
                  </a:lnTo>
                  <a:lnTo>
                    <a:pt x="2971280" y="226123"/>
                  </a:lnTo>
                  <a:lnTo>
                    <a:pt x="2983118" y="203365"/>
                  </a:lnTo>
                  <a:lnTo>
                    <a:pt x="2994956" y="181850"/>
                  </a:lnTo>
                  <a:lnTo>
                    <a:pt x="3006793" y="161737"/>
                  </a:lnTo>
                  <a:lnTo>
                    <a:pt x="3018631" y="143127"/>
                  </a:lnTo>
                  <a:lnTo>
                    <a:pt x="3030469" y="126075"/>
                  </a:lnTo>
                  <a:lnTo>
                    <a:pt x="3042307" y="110586"/>
                  </a:lnTo>
                  <a:lnTo>
                    <a:pt x="3054144" y="96630"/>
                  </a:lnTo>
                  <a:lnTo>
                    <a:pt x="3065982" y="84145"/>
                  </a:lnTo>
                  <a:lnTo>
                    <a:pt x="3077820" y="73049"/>
                  </a:lnTo>
                  <a:lnTo>
                    <a:pt x="3089658" y="63244"/>
                  </a:lnTo>
                  <a:lnTo>
                    <a:pt x="3101496" y="54623"/>
                  </a:lnTo>
                  <a:lnTo>
                    <a:pt x="3113333" y="47077"/>
                  </a:lnTo>
                  <a:lnTo>
                    <a:pt x="3125171" y="40498"/>
                  </a:lnTo>
                  <a:lnTo>
                    <a:pt x="3137009" y="34782"/>
                  </a:lnTo>
                  <a:lnTo>
                    <a:pt x="3148847" y="29830"/>
                  </a:lnTo>
                  <a:lnTo>
                    <a:pt x="3160684" y="25551"/>
                  </a:lnTo>
                  <a:lnTo>
                    <a:pt x="3172522" y="21862"/>
                  </a:lnTo>
                  <a:lnTo>
                    <a:pt x="3184360" y="18687"/>
                  </a:lnTo>
                  <a:lnTo>
                    <a:pt x="3196198" y="15960"/>
                  </a:lnTo>
                  <a:lnTo>
                    <a:pt x="3208035" y="13620"/>
                  </a:lnTo>
                  <a:lnTo>
                    <a:pt x="3219873" y="11615"/>
                  </a:lnTo>
                  <a:lnTo>
                    <a:pt x="3231711" y="9899"/>
                  </a:lnTo>
                  <a:lnTo>
                    <a:pt x="3243549" y="8432"/>
                  </a:lnTo>
                  <a:lnTo>
                    <a:pt x="3255387" y="7178"/>
                  </a:lnTo>
                  <a:lnTo>
                    <a:pt x="3267224" y="6107"/>
                  </a:lnTo>
                  <a:lnTo>
                    <a:pt x="3279062" y="5193"/>
                  </a:lnTo>
                  <a:lnTo>
                    <a:pt x="3290900" y="4413"/>
                  </a:lnTo>
                  <a:lnTo>
                    <a:pt x="3302738" y="3748"/>
                  </a:lnTo>
                  <a:lnTo>
                    <a:pt x="3314575" y="3181"/>
                  </a:lnTo>
                  <a:lnTo>
                    <a:pt x="3326413" y="2698"/>
                  </a:lnTo>
                  <a:lnTo>
                    <a:pt x="3338251" y="2286"/>
                  </a:lnTo>
                  <a:lnTo>
                    <a:pt x="3350089" y="1936"/>
                  </a:lnTo>
                  <a:lnTo>
                    <a:pt x="3361926" y="1637"/>
                  </a:lnTo>
                  <a:lnTo>
                    <a:pt x="3373764" y="1383"/>
                  </a:lnTo>
                  <a:lnTo>
                    <a:pt x="3385602" y="1167"/>
                  </a:lnTo>
                  <a:lnTo>
                    <a:pt x="3397440" y="982"/>
                  </a:lnTo>
                  <a:lnTo>
                    <a:pt x="3409278" y="825"/>
                  </a:lnTo>
                  <a:lnTo>
                    <a:pt x="3421115" y="692"/>
                  </a:lnTo>
                  <a:lnTo>
                    <a:pt x="3432953" y="578"/>
                  </a:lnTo>
                  <a:lnTo>
                    <a:pt x="3444791" y="482"/>
                  </a:lnTo>
                  <a:lnTo>
                    <a:pt x="3456629" y="399"/>
                  </a:lnTo>
                  <a:lnTo>
                    <a:pt x="3468466" y="329"/>
                  </a:lnTo>
                  <a:lnTo>
                    <a:pt x="3480304" y="270"/>
                  </a:lnTo>
                  <a:lnTo>
                    <a:pt x="3492142" y="219"/>
                  </a:lnTo>
                  <a:lnTo>
                    <a:pt x="3503980" y="176"/>
                  </a:lnTo>
                  <a:lnTo>
                    <a:pt x="3515818" y="13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a:endParaRPr/>
            </a:p>
          </p:txBody>
        </p:sp>
        <p:sp>
          <p:nvSpPr>
            <p:cNvPr id="35" name="pl35"/>
            <p:cNvSpPr/>
            <p:nvPr/>
          </p:nvSpPr>
          <p:spPr>
            <a:xfrm>
              <a:off x="2482252" y="4229940"/>
              <a:ext cx="4687757" cy="416146"/>
            </a:xfrm>
            <a:custGeom>
              <a:avLst/>
              <a:gdLst/>
              <a:ahLst/>
              <a:cxnLst/>
              <a:rect l="0" t="0" r="0" b="0"/>
              <a:pathLst>
                <a:path w="4687757" h="416146">
                  <a:moveTo>
                    <a:pt x="0" y="416146"/>
                  </a:moveTo>
                  <a:lnTo>
                    <a:pt x="11837" y="416134"/>
                  </a:lnTo>
                  <a:lnTo>
                    <a:pt x="23675" y="416119"/>
                  </a:lnTo>
                  <a:lnTo>
                    <a:pt x="35513" y="416102"/>
                  </a:lnTo>
                  <a:lnTo>
                    <a:pt x="47351" y="416083"/>
                  </a:lnTo>
                  <a:lnTo>
                    <a:pt x="59188" y="416059"/>
                  </a:lnTo>
                  <a:lnTo>
                    <a:pt x="71026" y="416032"/>
                  </a:lnTo>
                  <a:lnTo>
                    <a:pt x="82864" y="416000"/>
                  </a:lnTo>
                  <a:lnTo>
                    <a:pt x="94702" y="415962"/>
                  </a:lnTo>
                  <a:lnTo>
                    <a:pt x="106539" y="415917"/>
                  </a:lnTo>
                  <a:lnTo>
                    <a:pt x="118377" y="415865"/>
                  </a:lnTo>
                  <a:lnTo>
                    <a:pt x="130215" y="415803"/>
                  </a:lnTo>
                  <a:lnTo>
                    <a:pt x="142053" y="415731"/>
                  </a:lnTo>
                  <a:lnTo>
                    <a:pt x="153891" y="415647"/>
                  </a:lnTo>
                  <a:lnTo>
                    <a:pt x="165728" y="415547"/>
                  </a:lnTo>
                  <a:lnTo>
                    <a:pt x="177566" y="415430"/>
                  </a:lnTo>
                  <a:lnTo>
                    <a:pt x="189404" y="415293"/>
                  </a:lnTo>
                  <a:lnTo>
                    <a:pt x="201242" y="415132"/>
                  </a:lnTo>
                  <a:lnTo>
                    <a:pt x="213079" y="414943"/>
                  </a:lnTo>
                  <a:lnTo>
                    <a:pt x="224917" y="414721"/>
                  </a:lnTo>
                  <a:lnTo>
                    <a:pt x="236755" y="414461"/>
                  </a:lnTo>
                  <a:lnTo>
                    <a:pt x="248593" y="414157"/>
                  </a:lnTo>
                  <a:lnTo>
                    <a:pt x="260430" y="413800"/>
                  </a:lnTo>
                  <a:lnTo>
                    <a:pt x="272268" y="413382"/>
                  </a:lnTo>
                  <a:lnTo>
                    <a:pt x="284106" y="412893"/>
                  </a:lnTo>
                  <a:lnTo>
                    <a:pt x="295944" y="412321"/>
                  </a:lnTo>
                  <a:lnTo>
                    <a:pt x="307782" y="411652"/>
                  </a:lnTo>
                  <a:lnTo>
                    <a:pt x="319619" y="410872"/>
                  </a:lnTo>
                  <a:lnTo>
                    <a:pt x="331457" y="409963"/>
                  </a:lnTo>
                  <a:lnTo>
                    <a:pt x="343295" y="408905"/>
                  </a:lnTo>
                  <a:lnTo>
                    <a:pt x="355133" y="407675"/>
                  </a:lnTo>
                  <a:lnTo>
                    <a:pt x="366970" y="406249"/>
                  </a:lnTo>
                  <a:lnTo>
                    <a:pt x="378808" y="404598"/>
                  </a:lnTo>
                  <a:lnTo>
                    <a:pt x="390646" y="402693"/>
                  </a:lnTo>
                  <a:lnTo>
                    <a:pt x="402484" y="400500"/>
                  </a:lnTo>
                  <a:lnTo>
                    <a:pt x="414321" y="397985"/>
                  </a:lnTo>
                  <a:lnTo>
                    <a:pt x="426159" y="395111"/>
                  </a:lnTo>
                  <a:lnTo>
                    <a:pt x="437997" y="391843"/>
                  </a:lnTo>
                  <a:lnTo>
                    <a:pt x="449835" y="388144"/>
                  </a:lnTo>
                  <a:lnTo>
                    <a:pt x="461673" y="383982"/>
                  </a:lnTo>
                  <a:lnTo>
                    <a:pt x="473510" y="379330"/>
                  </a:lnTo>
                  <a:lnTo>
                    <a:pt x="485348" y="374167"/>
                  </a:lnTo>
                  <a:lnTo>
                    <a:pt x="497186" y="368483"/>
                  </a:lnTo>
                  <a:lnTo>
                    <a:pt x="509024" y="362280"/>
                  </a:lnTo>
                  <a:lnTo>
                    <a:pt x="520861" y="355576"/>
                  </a:lnTo>
                  <a:lnTo>
                    <a:pt x="532699" y="348404"/>
                  </a:lnTo>
                  <a:lnTo>
                    <a:pt x="544537" y="340818"/>
                  </a:lnTo>
                  <a:lnTo>
                    <a:pt x="556375" y="332887"/>
                  </a:lnTo>
                  <a:lnTo>
                    <a:pt x="568213" y="324698"/>
                  </a:lnTo>
                  <a:lnTo>
                    <a:pt x="580050" y="316347"/>
                  </a:lnTo>
                  <a:lnTo>
                    <a:pt x="591888" y="307942"/>
                  </a:lnTo>
                  <a:lnTo>
                    <a:pt x="603726" y="299591"/>
                  </a:lnTo>
                  <a:lnTo>
                    <a:pt x="615564" y="291401"/>
                  </a:lnTo>
                  <a:lnTo>
                    <a:pt x="627401" y="283470"/>
                  </a:lnTo>
                  <a:lnTo>
                    <a:pt x="639239" y="275884"/>
                  </a:lnTo>
                  <a:lnTo>
                    <a:pt x="651077" y="268713"/>
                  </a:lnTo>
                  <a:lnTo>
                    <a:pt x="662915" y="262008"/>
                  </a:lnTo>
                  <a:lnTo>
                    <a:pt x="674752" y="255805"/>
                  </a:lnTo>
                  <a:lnTo>
                    <a:pt x="686590" y="250121"/>
                  </a:lnTo>
                  <a:lnTo>
                    <a:pt x="698428" y="244958"/>
                  </a:lnTo>
                  <a:lnTo>
                    <a:pt x="710266" y="240306"/>
                  </a:lnTo>
                  <a:lnTo>
                    <a:pt x="722104" y="236145"/>
                  </a:lnTo>
                  <a:lnTo>
                    <a:pt x="733941" y="232446"/>
                  </a:lnTo>
                  <a:lnTo>
                    <a:pt x="745779" y="229177"/>
                  </a:lnTo>
                  <a:lnTo>
                    <a:pt x="757617" y="226304"/>
                  </a:lnTo>
                  <a:lnTo>
                    <a:pt x="769455" y="223789"/>
                  </a:lnTo>
                  <a:lnTo>
                    <a:pt x="781292" y="221596"/>
                  </a:lnTo>
                  <a:lnTo>
                    <a:pt x="793130" y="219690"/>
                  </a:lnTo>
                  <a:lnTo>
                    <a:pt x="804968" y="218039"/>
                  </a:lnTo>
                  <a:lnTo>
                    <a:pt x="816806" y="216613"/>
                  </a:lnTo>
                  <a:lnTo>
                    <a:pt x="828643" y="215383"/>
                  </a:lnTo>
                  <a:lnTo>
                    <a:pt x="840481" y="214325"/>
                  </a:lnTo>
                  <a:lnTo>
                    <a:pt x="852319" y="213416"/>
                  </a:lnTo>
                  <a:lnTo>
                    <a:pt x="864157" y="212636"/>
                  </a:lnTo>
                  <a:lnTo>
                    <a:pt x="875995" y="211968"/>
                  </a:lnTo>
                  <a:lnTo>
                    <a:pt x="887832" y="211396"/>
                  </a:lnTo>
                  <a:lnTo>
                    <a:pt x="899670" y="210907"/>
                  </a:lnTo>
                  <a:lnTo>
                    <a:pt x="911508" y="210489"/>
                  </a:lnTo>
                  <a:lnTo>
                    <a:pt x="923346" y="210132"/>
                  </a:lnTo>
                  <a:lnTo>
                    <a:pt x="935183" y="209827"/>
                  </a:lnTo>
                  <a:lnTo>
                    <a:pt x="947021" y="209567"/>
                  </a:lnTo>
                  <a:lnTo>
                    <a:pt x="958859" y="209345"/>
                  </a:lnTo>
                  <a:lnTo>
                    <a:pt x="970697" y="209157"/>
                  </a:lnTo>
                  <a:lnTo>
                    <a:pt x="982534" y="208995"/>
                  </a:lnTo>
                  <a:lnTo>
                    <a:pt x="994372" y="208858"/>
                  </a:lnTo>
                  <a:lnTo>
                    <a:pt x="1006210" y="208741"/>
                  </a:lnTo>
                  <a:lnTo>
                    <a:pt x="1018048" y="208642"/>
                  </a:lnTo>
                  <a:lnTo>
                    <a:pt x="1029886" y="208557"/>
                  </a:lnTo>
                  <a:lnTo>
                    <a:pt x="1041723" y="208485"/>
                  </a:lnTo>
                  <a:lnTo>
                    <a:pt x="1053561" y="208424"/>
                  </a:lnTo>
                  <a:lnTo>
                    <a:pt x="1065399" y="208371"/>
                  </a:lnTo>
                  <a:lnTo>
                    <a:pt x="1077237" y="208327"/>
                  </a:lnTo>
                  <a:lnTo>
                    <a:pt x="1089074" y="208289"/>
                  </a:lnTo>
                  <a:lnTo>
                    <a:pt x="1100912" y="208257"/>
                  </a:lnTo>
                  <a:lnTo>
                    <a:pt x="1112750" y="208229"/>
                  </a:lnTo>
                  <a:lnTo>
                    <a:pt x="1124588" y="208206"/>
                  </a:lnTo>
                  <a:lnTo>
                    <a:pt x="1136426" y="208186"/>
                  </a:lnTo>
                  <a:lnTo>
                    <a:pt x="1148263" y="208169"/>
                  </a:lnTo>
                  <a:lnTo>
                    <a:pt x="1160101" y="208155"/>
                  </a:lnTo>
                  <a:lnTo>
                    <a:pt x="1171939" y="20814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003"/>
                  </a:lnTo>
                  <a:lnTo>
                    <a:pt x="2355716" y="207991"/>
                  </a:lnTo>
                  <a:lnTo>
                    <a:pt x="2367554" y="207976"/>
                  </a:lnTo>
                  <a:lnTo>
                    <a:pt x="2379391" y="207959"/>
                  </a:lnTo>
                  <a:lnTo>
                    <a:pt x="2391229" y="207940"/>
                  </a:lnTo>
                  <a:lnTo>
                    <a:pt x="2403067" y="207916"/>
                  </a:lnTo>
                  <a:lnTo>
                    <a:pt x="2414905" y="207889"/>
                  </a:lnTo>
                  <a:lnTo>
                    <a:pt x="2426743" y="207856"/>
                  </a:lnTo>
                  <a:lnTo>
                    <a:pt x="2438580" y="207819"/>
                  </a:lnTo>
                  <a:lnTo>
                    <a:pt x="2450418" y="207774"/>
                  </a:lnTo>
                  <a:lnTo>
                    <a:pt x="2462256" y="207722"/>
                  </a:lnTo>
                  <a:lnTo>
                    <a:pt x="2474094" y="207660"/>
                  </a:lnTo>
                  <a:lnTo>
                    <a:pt x="2485931" y="207588"/>
                  </a:lnTo>
                  <a:lnTo>
                    <a:pt x="2497769" y="207503"/>
                  </a:lnTo>
                  <a:lnTo>
                    <a:pt x="2509607" y="207404"/>
                  </a:lnTo>
                  <a:lnTo>
                    <a:pt x="2521445" y="207287"/>
                  </a:lnTo>
                  <a:lnTo>
                    <a:pt x="2533283" y="207150"/>
                  </a:lnTo>
                  <a:lnTo>
                    <a:pt x="2545120" y="206989"/>
                  </a:lnTo>
                  <a:lnTo>
                    <a:pt x="2556958" y="206800"/>
                  </a:lnTo>
                  <a:lnTo>
                    <a:pt x="2568796" y="206578"/>
                  </a:lnTo>
                  <a:lnTo>
                    <a:pt x="2580634" y="206318"/>
                  </a:lnTo>
                  <a:lnTo>
                    <a:pt x="2592471" y="206014"/>
                  </a:lnTo>
                  <a:lnTo>
                    <a:pt x="2604309" y="205657"/>
                  </a:lnTo>
                  <a:lnTo>
                    <a:pt x="2616147" y="205239"/>
                  </a:lnTo>
                  <a:lnTo>
                    <a:pt x="2627985" y="204750"/>
                  </a:lnTo>
                  <a:lnTo>
                    <a:pt x="2639822" y="204178"/>
                  </a:lnTo>
                  <a:lnTo>
                    <a:pt x="2651660" y="203509"/>
                  </a:lnTo>
                  <a:lnTo>
                    <a:pt x="2663498" y="202729"/>
                  </a:lnTo>
                  <a:lnTo>
                    <a:pt x="2675336" y="201820"/>
                  </a:lnTo>
                  <a:lnTo>
                    <a:pt x="2687174" y="200762"/>
                  </a:lnTo>
                  <a:lnTo>
                    <a:pt x="2699011" y="199532"/>
                  </a:lnTo>
                  <a:lnTo>
                    <a:pt x="2710849" y="198106"/>
                  </a:lnTo>
                  <a:lnTo>
                    <a:pt x="2722687" y="196455"/>
                  </a:lnTo>
                  <a:lnTo>
                    <a:pt x="2734525" y="194550"/>
                  </a:lnTo>
                  <a:lnTo>
                    <a:pt x="2746362" y="192357"/>
                  </a:lnTo>
                  <a:lnTo>
                    <a:pt x="2758200" y="189842"/>
                  </a:lnTo>
                  <a:lnTo>
                    <a:pt x="2770038" y="186968"/>
                  </a:lnTo>
                  <a:lnTo>
                    <a:pt x="2781876" y="183700"/>
                  </a:lnTo>
                  <a:lnTo>
                    <a:pt x="2793713" y="180001"/>
                  </a:lnTo>
                  <a:lnTo>
                    <a:pt x="2805551" y="175839"/>
                  </a:lnTo>
                  <a:lnTo>
                    <a:pt x="2817389" y="171187"/>
                  </a:lnTo>
                  <a:lnTo>
                    <a:pt x="2829227" y="166024"/>
                  </a:lnTo>
                  <a:lnTo>
                    <a:pt x="2841065" y="160340"/>
                  </a:lnTo>
                  <a:lnTo>
                    <a:pt x="2852902" y="154137"/>
                  </a:lnTo>
                  <a:lnTo>
                    <a:pt x="2864740" y="147432"/>
                  </a:lnTo>
                  <a:lnTo>
                    <a:pt x="2876578" y="140261"/>
                  </a:lnTo>
                  <a:lnTo>
                    <a:pt x="2888416" y="132675"/>
                  </a:lnTo>
                  <a:lnTo>
                    <a:pt x="2900253" y="124744"/>
                  </a:lnTo>
                  <a:lnTo>
                    <a:pt x="2912091" y="116555"/>
                  </a:lnTo>
                  <a:lnTo>
                    <a:pt x="2923929" y="108204"/>
                  </a:lnTo>
                  <a:lnTo>
                    <a:pt x="2935767" y="99799"/>
                  </a:lnTo>
                  <a:lnTo>
                    <a:pt x="2947604" y="91448"/>
                  </a:lnTo>
                  <a:lnTo>
                    <a:pt x="2959442" y="83258"/>
                  </a:lnTo>
                  <a:lnTo>
                    <a:pt x="2971280" y="75327"/>
                  </a:lnTo>
                  <a:lnTo>
                    <a:pt x="2983118" y="67741"/>
                  </a:lnTo>
                  <a:lnTo>
                    <a:pt x="2994956" y="60570"/>
                  </a:lnTo>
                  <a:lnTo>
                    <a:pt x="3006793" y="53865"/>
                  </a:lnTo>
                  <a:lnTo>
                    <a:pt x="3018631" y="47662"/>
                  </a:lnTo>
                  <a:lnTo>
                    <a:pt x="3030469" y="41978"/>
                  </a:lnTo>
                  <a:lnTo>
                    <a:pt x="3042307" y="36815"/>
                  </a:lnTo>
                  <a:lnTo>
                    <a:pt x="3054144" y="32163"/>
                  </a:lnTo>
                  <a:lnTo>
                    <a:pt x="3065982" y="28002"/>
                  </a:lnTo>
                  <a:lnTo>
                    <a:pt x="3077820" y="24303"/>
                  </a:lnTo>
                  <a:lnTo>
                    <a:pt x="3089658" y="21034"/>
                  </a:lnTo>
                  <a:lnTo>
                    <a:pt x="3101496" y="18161"/>
                  </a:lnTo>
                  <a:lnTo>
                    <a:pt x="3113333" y="15646"/>
                  </a:lnTo>
                  <a:lnTo>
                    <a:pt x="3125171" y="13453"/>
                  </a:lnTo>
                  <a:lnTo>
                    <a:pt x="3137009" y="11547"/>
                  </a:lnTo>
                  <a:lnTo>
                    <a:pt x="3148847" y="9896"/>
                  </a:lnTo>
                  <a:lnTo>
                    <a:pt x="3160684" y="8470"/>
                  </a:lnTo>
                  <a:lnTo>
                    <a:pt x="3172522" y="7240"/>
                  </a:lnTo>
                  <a:lnTo>
                    <a:pt x="3184360" y="6182"/>
                  </a:lnTo>
                  <a:lnTo>
                    <a:pt x="3196198" y="5273"/>
                  </a:lnTo>
                  <a:lnTo>
                    <a:pt x="3208035" y="4493"/>
                  </a:lnTo>
                  <a:lnTo>
                    <a:pt x="3219873" y="3825"/>
                  </a:lnTo>
                  <a:lnTo>
                    <a:pt x="3231711" y="3253"/>
                  </a:lnTo>
                  <a:lnTo>
                    <a:pt x="3243549" y="2764"/>
                  </a:lnTo>
                  <a:lnTo>
                    <a:pt x="3255387" y="2346"/>
                  </a:lnTo>
                  <a:lnTo>
                    <a:pt x="3267224" y="1989"/>
                  </a:lnTo>
                  <a:lnTo>
                    <a:pt x="3279062" y="1684"/>
                  </a:lnTo>
                  <a:lnTo>
                    <a:pt x="3290900" y="1424"/>
                  </a:lnTo>
                  <a:lnTo>
                    <a:pt x="3302738" y="1202"/>
                  </a:lnTo>
                  <a:lnTo>
                    <a:pt x="3314575" y="1014"/>
                  </a:lnTo>
                  <a:lnTo>
                    <a:pt x="3326413" y="852"/>
                  </a:lnTo>
                  <a:lnTo>
                    <a:pt x="3338251" y="715"/>
                  </a:lnTo>
                  <a:lnTo>
                    <a:pt x="3350089" y="598"/>
                  </a:lnTo>
                  <a:lnTo>
                    <a:pt x="3361926" y="499"/>
                  </a:lnTo>
                  <a:lnTo>
                    <a:pt x="3373764" y="414"/>
                  </a:lnTo>
                  <a:lnTo>
                    <a:pt x="3385602" y="342"/>
                  </a:lnTo>
                  <a:lnTo>
                    <a:pt x="3397440" y="281"/>
                  </a:lnTo>
                  <a:lnTo>
                    <a:pt x="3409278" y="228"/>
                  </a:lnTo>
                  <a:lnTo>
                    <a:pt x="3421115" y="184"/>
                  </a:lnTo>
                  <a:lnTo>
                    <a:pt x="3432953" y="146"/>
                  </a:lnTo>
                  <a:lnTo>
                    <a:pt x="3444791" y="114"/>
                  </a:lnTo>
                  <a:lnTo>
                    <a:pt x="3456629" y="86"/>
                  </a:lnTo>
                  <a:lnTo>
                    <a:pt x="3468466" y="63"/>
                  </a:lnTo>
                  <a:lnTo>
                    <a:pt x="3480304" y="43"/>
                  </a:lnTo>
                  <a:lnTo>
                    <a:pt x="3492142" y="26"/>
                  </a:lnTo>
                  <a:lnTo>
                    <a:pt x="3503980" y="12"/>
                  </a:lnTo>
                  <a:lnTo>
                    <a:pt x="3515818" y="0"/>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a:endParaRPr/>
            </a:p>
          </p:txBody>
        </p:sp>
        <p:sp>
          <p:nvSpPr>
            <p:cNvPr id="36" name="pl36"/>
            <p:cNvSpPr/>
            <p:nvPr/>
          </p:nvSpPr>
          <p:spPr>
            <a:xfrm>
              <a:off x="2482252" y="4854299"/>
              <a:ext cx="4687757" cy="208073"/>
            </a:xfrm>
            <a:custGeom>
              <a:avLst/>
              <a:gdLst/>
              <a:ahLst/>
              <a:cxnLst/>
              <a:rect l="0" t="0" r="0" b="0"/>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7" name="pl37"/>
            <p:cNvSpPr/>
            <p:nvPr/>
          </p:nvSpPr>
          <p:spPr>
            <a:xfrm>
              <a:off x="2482252" y="1940367"/>
              <a:ext cx="4687757" cy="208073"/>
            </a:xfrm>
            <a:custGeom>
              <a:avLst/>
              <a:gdLst/>
              <a:ahLst/>
              <a:cxnLst/>
              <a:rect l="0" t="0" r="0" b="0"/>
              <a:pathLst>
                <a:path w="4687757" h="208073">
                  <a:moveTo>
                    <a:pt x="0" y="208073"/>
                  </a:moveTo>
                  <a:lnTo>
                    <a:pt x="11837" y="208073"/>
                  </a:lnTo>
                  <a:lnTo>
                    <a:pt x="23675" y="208073"/>
                  </a:lnTo>
                  <a:lnTo>
                    <a:pt x="35513" y="208073"/>
                  </a:lnTo>
                  <a:lnTo>
                    <a:pt x="47351" y="208073"/>
                  </a:lnTo>
                  <a:lnTo>
                    <a:pt x="59188" y="208073"/>
                  </a:lnTo>
                  <a:lnTo>
                    <a:pt x="71026" y="208073"/>
                  </a:lnTo>
                  <a:lnTo>
                    <a:pt x="82864" y="208073"/>
                  </a:lnTo>
                  <a:lnTo>
                    <a:pt x="94702" y="208073"/>
                  </a:lnTo>
                  <a:lnTo>
                    <a:pt x="106539" y="208073"/>
                  </a:lnTo>
                  <a:lnTo>
                    <a:pt x="118377" y="208073"/>
                  </a:lnTo>
                  <a:lnTo>
                    <a:pt x="130215" y="208073"/>
                  </a:lnTo>
                  <a:lnTo>
                    <a:pt x="142053" y="208073"/>
                  </a:lnTo>
                  <a:lnTo>
                    <a:pt x="153891" y="208073"/>
                  </a:lnTo>
                  <a:lnTo>
                    <a:pt x="165728" y="208073"/>
                  </a:lnTo>
                  <a:lnTo>
                    <a:pt x="177566" y="208073"/>
                  </a:lnTo>
                  <a:lnTo>
                    <a:pt x="189404" y="208073"/>
                  </a:lnTo>
                  <a:lnTo>
                    <a:pt x="201242" y="208073"/>
                  </a:lnTo>
                  <a:lnTo>
                    <a:pt x="213079" y="208073"/>
                  </a:lnTo>
                  <a:lnTo>
                    <a:pt x="224917" y="208073"/>
                  </a:lnTo>
                  <a:lnTo>
                    <a:pt x="236755" y="208073"/>
                  </a:lnTo>
                  <a:lnTo>
                    <a:pt x="248593" y="208073"/>
                  </a:lnTo>
                  <a:lnTo>
                    <a:pt x="260430" y="208073"/>
                  </a:lnTo>
                  <a:lnTo>
                    <a:pt x="272268" y="208073"/>
                  </a:lnTo>
                  <a:lnTo>
                    <a:pt x="284106" y="208073"/>
                  </a:lnTo>
                  <a:lnTo>
                    <a:pt x="295944" y="208073"/>
                  </a:lnTo>
                  <a:lnTo>
                    <a:pt x="307782" y="208073"/>
                  </a:lnTo>
                  <a:lnTo>
                    <a:pt x="319619" y="208073"/>
                  </a:lnTo>
                  <a:lnTo>
                    <a:pt x="331457" y="208073"/>
                  </a:lnTo>
                  <a:lnTo>
                    <a:pt x="343295" y="208073"/>
                  </a:lnTo>
                  <a:lnTo>
                    <a:pt x="355133" y="208073"/>
                  </a:lnTo>
                  <a:lnTo>
                    <a:pt x="366970" y="208073"/>
                  </a:lnTo>
                  <a:lnTo>
                    <a:pt x="378808" y="208073"/>
                  </a:lnTo>
                  <a:lnTo>
                    <a:pt x="390646" y="208073"/>
                  </a:lnTo>
                  <a:lnTo>
                    <a:pt x="402484" y="208073"/>
                  </a:lnTo>
                  <a:lnTo>
                    <a:pt x="414321" y="208073"/>
                  </a:lnTo>
                  <a:lnTo>
                    <a:pt x="426159" y="208073"/>
                  </a:lnTo>
                  <a:lnTo>
                    <a:pt x="437997" y="208073"/>
                  </a:lnTo>
                  <a:lnTo>
                    <a:pt x="449835" y="208073"/>
                  </a:lnTo>
                  <a:lnTo>
                    <a:pt x="461673" y="208073"/>
                  </a:lnTo>
                  <a:lnTo>
                    <a:pt x="473510" y="208073"/>
                  </a:lnTo>
                  <a:lnTo>
                    <a:pt x="485348" y="208073"/>
                  </a:lnTo>
                  <a:lnTo>
                    <a:pt x="497186" y="208073"/>
                  </a:lnTo>
                  <a:lnTo>
                    <a:pt x="509024" y="208073"/>
                  </a:lnTo>
                  <a:lnTo>
                    <a:pt x="520861" y="208073"/>
                  </a:lnTo>
                  <a:lnTo>
                    <a:pt x="532699" y="208073"/>
                  </a:lnTo>
                  <a:lnTo>
                    <a:pt x="544537" y="208073"/>
                  </a:lnTo>
                  <a:lnTo>
                    <a:pt x="556375" y="208073"/>
                  </a:lnTo>
                  <a:lnTo>
                    <a:pt x="568213" y="208073"/>
                  </a:lnTo>
                  <a:lnTo>
                    <a:pt x="580050" y="208073"/>
                  </a:lnTo>
                  <a:lnTo>
                    <a:pt x="591888" y="208073"/>
                  </a:lnTo>
                  <a:lnTo>
                    <a:pt x="603726" y="208073"/>
                  </a:lnTo>
                  <a:lnTo>
                    <a:pt x="615564" y="208073"/>
                  </a:lnTo>
                  <a:lnTo>
                    <a:pt x="627401" y="208073"/>
                  </a:lnTo>
                  <a:lnTo>
                    <a:pt x="639239" y="208073"/>
                  </a:lnTo>
                  <a:lnTo>
                    <a:pt x="651077" y="208073"/>
                  </a:lnTo>
                  <a:lnTo>
                    <a:pt x="662915" y="208073"/>
                  </a:lnTo>
                  <a:lnTo>
                    <a:pt x="674752" y="208073"/>
                  </a:lnTo>
                  <a:lnTo>
                    <a:pt x="686590" y="208073"/>
                  </a:lnTo>
                  <a:lnTo>
                    <a:pt x="698428" y="208073"/>
                  </a:lnTo>
                  <a:lnTo>
                    <a:pt x="710266" y="208073"/>
                  </a:lnTo>
                  <a:lnTo>
                    <a:pt x="722104" y="208073"/>
                  </a:lnTo>
                  <a:lnTo>
                    <a:pt x="733941" y="208073"/>
                  </a:lnTo>
                  <a:lnTo>
                    <a:pt x="745779" y="208073"/>
                  </a:lnTo>
                  <a:lnTo>
                    <a:pt x="757617" y="208073"/>
                  </a:lnTo>
                  <a:lnTo>
                    <a:pt x="769455" y="208073"/>
                  </a:lnTo>
                  <a:lnTo>
                    <a:pt x="781292" y="208073"/>
                  </a:lnTo>
                  <a:lnTo>
                    <a:pt x="793130" y="208073"/>
                  </a:lnTo>
                  <a:lnTo>
                    <a:pt x="804968" y="208073"/>
                  </a:lnTo>
                  <a:lnTo>
                    <a:pt x="816806" y="208073"/>
                  </a:lnTo>
                  <a:lnTo>
                    <a:pt x="828643" y="208073"/>
                  </a:lnTo>
                  <a:lnTo>
                    <a:pt x="840481" y="208073"/>
                  </a:lnTo>
                  <a:lnTo>
                    <a:pt x="852319" y="208073"/>
                  </a:lnTo>
                  <a:lnTo>
                    <a:pt x="864157" y="208073"/>
                  </a:lnTo>
                  <a:lnTo>
                    <a:pt x="875995" y="208073"/>
                  </a:lnTo>
                  <a:lnTo>
                    <a:pt x="887832" y="208073"/>
                  </a:lnTo>
                  <a:lnTo>
                    <a:pt x="899670" y="208073"/>
                  </a:lnTo>
                  <a:lnTo>
                    <a:pt x="911508" y="208073"/>
                  </a:lnTo>
                  <a:lnTo>
                    <a:pt x="923346" y="208073"/>
                  </a:lnTo>
                  <a:lnTo>
                    <a:pt x="935183" y="208073"/>
                  </a:lnTo>
                  <a:lnTo>
                    <a:pt x="947021" y="208073"/>
                  </a:lnTo>
                  <a:lnTo>
                    <a:pt x="958859" y="208073"/>
                  </a:lnTo>
                  <a:lnTo>
                    <a:pt x="970697" y="208073"/>
                  </a:lnTo>
                  <a:lnTo>
                    <a:pt x="982534" y="208073"/>
                  </a:lnTo>
                  <a:lnTo>
                    <a:pt x="994372" y="208073"/>
                  </a:lnTo>
                  <a:lnTo>
                    <a:pt x="1006210" y="208073"/>
                  </a:lnTo>
                  <a:lnTo>
                    <a:pt x="1018048" y="208073"/>
                  </a:lnTo>
                  <a:lnTo>
                    <a:pt x="1029886" y="208073"/>
                  </a:lnTo>
                  <a:lnTo>
                    <a:pt x="1041723" y="208073"/>
                  </a:lnTo>
                  <a:lnTo>
                    <a:pt x="1053561" y="208073"/>
                  </a:lnTo>
                  <a:lnTo>
                    <a:pt x="1065399" y="208073"/>
                  </a:lnTo>
                  <a:lnTo>
                    <a:pt x="1077237" y="208073"/>
                  </a:lnTo>
                  <a:lnTo>
                    <a:pt x="1089074" y="208073"/>
                  </a:lnTo>
                  <a:lnTo>
                    <a:pt x="1100912" y="208073"/>
                  </a:lnTo>
                  <a:lnTo>
                    <a:pt x="1112750" y="208073"/>
                  </a:lnTo>
                  <a:lnTo>
                    <a:pt x="1124588" y="208073"/>
                  </a:lnTo>
                  <a:lnTo>
                    <a:pt x="1136426" y="208073"/>
                  </a:lnTo>
                  <a:lnTo>
                    <a:pt x="1148263" y="208073"/>
                  </a:lnTo>
                  <a:lnTo>
                    <a:pt x="1160101" y="208073"/>
                  </a:lnTo>
                  <a:lnTo>
                    <a:pt x="1171939" y="208073"/>
                  </a:lnTo>
                  <a:lnTo>
                    <a:pt x="1171939" y="208003"/>
                  </a:lnTo>
                  <a:lnTo>
                    <a:pt x="1183777" y="207991"/>
                  </a:lnTo>
                  <a:lnTo>
                    <a:pt x="1195614" y="207976"/>
                  </a:lnTo>
                  <a:lnTo>
                    <a:pt x="1207452" y="207959"/>
                  </a:lnTo>
                  <a:lnTo>
                    <a:pt x="1219290" y="207940"/>
                  </a:lnTo>
                  <a:lnTo>
                    <a:pt x="1231128" y="207916"/>
                  </a:lnTo>
                  <a:lnTo>
                    <a:pt x="1242965" y="207889"/>
                  </a:lnTo>
                  <a:lnTo>
                    <a:pt x="1254803" y="207856"/>
                  </a:lnTo>
                  <a:lnTo>
                    <a:pt x="1266641" y="207819"/>
                  </a:lnTo>
                  <a:lnTo>
                    <a:pt x="1278479" y="207774"/>
                  </a:lnTo>
                  <a:lnTo>
                    <a:pt x="1290317" y="207722"/>
                  </a:lnTo>
                  <a:lnTo>
                    <a:pt x="1302154" y="207660"/>
                  </a:lnTo>
                  <a:lnTo>
                    <a:pt x="1313992" y="207588"/>
                  </a:lnTo>
                  <a:lnTo>
                    <a:pt x="1325830" y="207503"/>
                  </a:lnTo>
                  <a:lnTo>
                    <a:pt x="1337668" y="207404"/>
                  </a:lnTo>
                  <a:lnTo>
                    <a:pt x="1349505" y="207287"/>
                  </a:lnTo>
                  <a:lnTo>
                    <a:pt x="1361343" y="207150"/>
                  </a:lnTo>
                  <a:lnTo>
                    <a:pt x="1373181" y="206989"/>
                  </a:lnTo>
                  <a:lnTo>
                    <a:pt x="1385019" y="206800"/>
                  </a:lnTo>
                  <a:lnTo>
                    <a:pt x="1396856" y="206578"/>
                  </a:lnTo>
                  <a:lnTo>
                    <a:pt x="1408694" y="206318"/>
                  </a:lnTo>
                  <a:lnTo>
                    <a:pt x="1420532" y="206014"/>
                  </a:lnTo>
                  <a:lnTo>
                    <a:pt x="1432370" y="205657"/>
                  </a:lnTo>
                  <a:lnTo>
                    <a:pt x="1444208" y="205239"/>
                  </a:lnTo>
                  <a:lnTo>
                    <a:pt x="1456045" y="204750"/>
                  </a:lnTo>
                  <a:lnTo>
                    <a:pt x="1467883" y="204178"/>
                  </a:lnTo>
                  <a:lnTo>
                    <a:pt x="1479721" y="203509"/>
                  </a:lnTo>
                  <a:lnTo>
                    <a:pt x="1491559" y="202729"/>
                  </a:lnTo>
                  <a:lnTo>
                    <a:pt x="1503396" y="201820"/>
                  </a:lnTo>
                  <a:lnTo>
                    <a:pt x="1515234" y="200762"/>
                  </a:lnTo>
                  <a:lnTo>
                    <a:pt x="1527072" y="199532"/>
                  </a:lnTo>
                  <a:lnTo>
                    <a:pt x="1538910" y="198106"/>
                  </a:lnTo>
                  <a:lnTo>
                    <a:pt x="1550748" y="196455"/>
                  </a:lnTo>
                  <a:lnTo>
                    <a:pt x="1562585" y="194550"/>
                  </a:lnTo>
                  <a:lnTo>
                    <a:pt x="1574423" y="192357"/>
                  </a:lnTo>
                  <a:lnTo>
                    <a:pt x="1586261" y="189842"/>
                  </a:lnTo>
                  <a:lnTo>
                    <a:pt x="1598099" y="186968"/>
                  </a:lnTo>
                  <a:lnTo>
                    <a:pt x="1609936" y="183700"/>
                  </a:lnTo>
                  <a:lnTo>
                    <a:pt x="1621774" y="180001"/>
                  </a:lnTo>
                  <a:lnTo>
                    <a:pt x="1633612" y="175839"/>
                  </a:lnTo>
                  <a:lnTo>
                    <a:pt x="1645450" y="171187"/>
                  </a:lnTo>
                  <a:lnTo>
                    <a:pt x="1657287" y="166024"/>
                  </a:lnTo>
                  <a:lnTo>
                    <a:pt x="1669125" y="160340"/>
                  </a:lnTo>
                  <a:lnTo>
                    <a:pt x="1680963" y="154137"/>
                  </a:lnTo>
                  <a:lnTo>
                    <a:pt x="1692801" y="147432"/>
                  </a:lnTo>
                  <a:lnTo>
                    <a:pt x="1704639" y="140261"/>
                  </a:lnTo>
                  <a:lnTo>
                    <a:pt x="1716476" y="132675"/>
                  </a:lnTo>
                  <a:lnTo>
                    <a:pt x="1728314" y="124744"/>
                  </a:lnTo>
                  <a:lnTo>
                    <a:pt x="1740152" y="116555"/>
                  </a:lnTo>
                  <a:lnTo>
                    <a:pt x="1751990" y="108204"/>
                  </a:lnTo>
                  <a:lnTo>
                    <a:pt x="1763827" y="99799"/>
                  </a:lnTo>
                  <a:lnTo>
                    <a:pt x="1775665" y="91448"/>
                  </a:lnTo>
                  <a:lnTo>
                    <a:pt x="1787503" y="83258"/>
                  </a:lnTo>
                  <a:lnTo>
                    <a:pt x="1799341" y="75327"/>
                  </a:lnTo>
                  <a:lnTo>
                    <a:pt x="1811178" y="67741"/>
                  </a:lnTo>
                  <a:lnTo>
                    <a:pt x="1823016" y="60570"/>
                  </a:lnTo>
                  <a:lnTo>
                    <a:pt x="1834854" y="53865"/>
                  </a:lnTo>
                  <a:lnTo>
                    <a:pt x="1846692" y="47662"/>
                  </a:lnTo>
                  <a:lnTo>
                    <a:pt x="1858530" y="41978"/>
                  </a:lnTo>
                  <a:lnTo>
                    <a:pt x="1870367" y="36815"/>
                  </a:lnTo>
                  <a:lnTo>
                    <a:pt x="1882205" y="32163"/>
                  </a:lnTo>
                  <a:lnTo>
                    <a:pt x="1894043" y="28002"/>
                  </a:lnTo>
                  <a:lnTo>
                    <a:pt x="1905881" y="24303"/>
                  </a:lnTo>
                  <a:lnTo>
                    <a:pt x="1917718" y="21034"/>
                  </a:lnTo>
                  <a:lnTo>
                    <a:pt x="1929556" y="18161"/>
                  </a:lnTo>
                  <a:lnTo>
                    <a:pt x="1941394" y="15646"/>
                  </a:lnTo>
                  <a:lnTo>
                    <a:pt x="1953232" y="13453"/>
                  </a:lnTo>
                  <a:lnTo>
                    <a:pt x="1965069" y="11547"/>
                  </a:lnTo>
                  <a:lnTo>
                    <a:pt x="1976907" y="9896"/>
                  </a:lnTo>
                  <a:lnTo>
                    <a:pt x="1988745" y="8470"/>
                  </a:lnTo>
                  <a:lnTo>
                    <a:pt x="2000583" y="7240"/>
                  </a:lnTo>
                  <a:lnTo>
                    <a:pt x="2012421" y="6182"/>
                  </a:lnTo>
                  <a:lnTo>
                    <a:pt x="2024258" y="5273"/>
                  </a:lnTo>
                  <a:lnTo>
                    <a:pt x="2036096" y="4493"/>
                  </a:lnTo>
                  <a:lnTo>
                    <a:pt x="2047934" y="3825"/>
                  </a:lnTo>
                  <a:lnTo>
                    <a:pt x="2059772" y="3253"/>
                  </a:lnTo>
                  <a:lnTo>
                    <a:pt x="2071609" y="2764"/>
                  </a:lnTo>
                  <a:lnTo>
                    <a:pt x="2083447" y="2346"/>
                  </a:lnTo>
                  <a:lnTo>
                    <a:pt x="2095285" y="1989"/>
                  </a:lnTo>
                  <a:lnTo>
                    <a:pt x="2107123" y="1684"/>
                  </a:lnTo>
                  <a:lnTo>
                    <a:pt x="2118961" y="1424"/>
                  </a:lnTo>
                  <a:lnTo>
                    <a:pt x="2130798" y="1202"/>
                  </a:lnTo>
                  <a:lnTo>
                    <a:pt x="2142636" y="1014"/>
                  </a:lnTo>
                  <a:lnTo>
                    <a:pt x="2154474" y="852"/>
                  </a:lnTo>
                  <a:lnTo>
                    <a:pt x="2166312" y="715"/>
                  </a:lnTo>
                  <a:lnTo>
                    <a:pt x="2178149" y="598"/>
                  </a:lnTo>
                  <a:lnTo>
                    <a:pt x="2189987" y="499"/>
                  </a:lnTo>
                  <a:lnTo>
                    <a:pt x="2201825" y="414"/>
                  </a:lnTo>
                  <a:lnTo>
                    <a:pt x="2213663" y="342"/>
                  </a:lnTo>
                  <a:lnTo>
                    <a:pt x="2225500" y="281"/>
                  </a:lnTo>
                  <a:lnTo>
                    <a:pt x="2237338" y="228"/>
                  </a:lnTo>
                  <a:lnTo>
                    <a:pt x="2249176" y="184"/>
                  </a:lnTo>
                  <a:lnTo>
                    <a:pt x="2261014" y="146"/>
                  </a:lnTo>
                  <a:lnTo>
                    <a:pt x="2272852" y="114"/>
                  </a:lnTo>
                  <a:lnTo>
                    <a:pt x="2284689" y="86"/>
                  </a:lnTo>
                  <a:lnTo>
                    <a:pt x="2296527" y="63"/>
                  </a:lnTo>
                  <a:lnTo>
                    <a:pt x="2308365" y="43"/>
                  </a:lnTo>
                  <a:lnTo>
                    <a:pt x="2320203" y="26"/>
                  </a:lnTo>
                  <a:lnTo>
                    <a:pt x="2332040" y="12"/>
                  </a:lnTo>
                  <a:lnTo>
                    <a:pt x="2343878" y="0"/>
                  </a:lnTo>
                  <a:lnTo>
                    <a:pt x="2343878" y="0"/>
                  </a:lnTo>
                  <a:lnTo>
                    <a:pt x="2355716" y="12"/>
                  </a:lnTo>
                  <a:lnTo>
                    <a:pt x="2367554" y="26"/>
                  </a:lnTo>
                  <a:lnTo>
                    <a:pt x="2379391" y="43"/>
                  </a:lnTo>
                  <a:lnTo>
                    <a:pt x="2391229" y="63"/>
                  </a:lnTo>
                  <a:lnTo>
                    <a:pt x="2403067" y="86"/>
                  </a:lnTo>
                  <a:lnTo>
                    <a:pt x="2414905" y="114"/>
                  </a:lnTo>
                  <a:lnTo>
                    <a:pt x="2426743" y="146"/>
                  </a:lnTo>
                  <a:lnTo>
                    <a:pt x="2438580" y="184"/>
                  </a:lnTo>
                  <a:lnTo>
                    <a:pt x="2450418" y="228"/>
                  </a:lnTo>
                  <a:lnTo>
                    <a:pt x="2462256" y="281"/>
                  </a:lnTo>
                  <a:lnTo>
                    <a:pt x="2474094" y="342"/>
                  </a:lnTo>
                  <a:lnTo>
                    <a:pt x="2485931" y="414"/>
                  </a:lnTo>
                  <a:lnTo>
                    <a:pt x="2497769" y="499"/>
                  </a:lnTo>
                  <a:lnTo>
                    <a:pt x="2509607" y="598"/>
                  </a:lnTo>
                  <a:lnTo>
                    <a:pt x="2521445" y="715"/>
                  </a:lnTo>
                  <a:lnTo>
                    <a:pt x="2533283" y="852"/>
                  </a:lnTo>
                  <a:lnTo>
                    <a:pt x="2545120" y="1014"/>
                  </a:lnTo>
                  <a:lnTo>
                    <a:pt x="2556958" y="1202"/>
                  </a:lnTo>
                  <a:lnTo>
                    <a:pt x="2568796" y="1424"/>
                  </a:lnTo>
                  <a:lnTo>
                    <a:pt x="2580634" y="1684"/>
                  </a:lnTo>
                  <a:lnTo>
                    <a:pt x="2592471" y="1989"/>
                  </a:lnTo>
                  <a:lnTo>
                    <a:pt x="2604309" y="2346"/>
                  </a:lnTo>
                  <a:lnTo>
                    <a:pt x="2616147" y="2764"/>
                  </a:lnTo>
                  <a:lnTo>
                    <a:pt x="2627985" y="3253"/>
                  </a:lnTo>
                  <a:lnTo>
                    <a:pt x="2639822" y="3825"/>
                  </a:lnTo>
                  <a:lnTo>
                    <a:pt x="2651660" y="4493"/>
                  </a:lnTo>
                  <a:lnTo>
                    <a:pt x="2663498" y="5273"/>
                  </a:lnTo>
                  <a:lnTo>
                    <a:pt x="2675336" y="6182"/>
                  </a:lnTo>
                  <a:lnTo>
                    <a:pt x="2687174" y="7240"/>
                  </a:lnTo>
                  <a:lnTo>
                    <a:pt x="2699011" y="8470"/>
                  </a:lnTo>
                  <a:lnTo>
                    <a:pt x="2710849" y="9896"/>
                  </a:lnTo>
                  <a:lnTo>
                    <a:pt x="2722687" y="11547"/>
                  </a:lnTo>
                  <a:lnTo>
                    <a:pt x="2734525" y="13453"/>
                  </a:lnTo>
                  <a:lnTo>
                    <a:pt x="2746362" y="15646"/>
                  </a:lnTo>
                  <a:lnTo>
                    <a:pt x="2758200" y="18161"/>
                  </a:lnTo>
                  <a:lnTo>
                    <a:pt x="2770038" y="21034"/>
                  </a:lnTo>
                  <a:lnTo>
                    <a:pt x="2781876" y="24303"/>
                  </a:lnTo>
                  <a:lnTo>
                    <a:pt x="2793713" y="28002"/>
                  </a:lnTo>
                  <a:lnTo>
                    <a:pt x="2805551" y="32163"/>
                  </a:lnTo>
                  <a:lnTo>
                    <a:pt x="2817389" y="36815"/>
                  </a:lnTo>
                  <a:lnTo>
                    <a:pt x="2829227" y="41978"/>
                  </a:lnTo>
                  <a:lnTo>
                    <a:pt x="2841065" y="47662"/>
                  </a:lnTo>
                  <a:lnTo>
                    <a:pt x="2852902" y="53865"/>
                  </a:lnTo>
                  <a:lnTo>
                    <a:pt x="2864740" y="60570"/>
                  </a:lnTo>
                  <a:lnTo>
                    <a:pt x="2876578" y="67741"/>
                  </a:lnTo>
                  <a:lnTo>
                    <a:pt x="2888416" y="75327"/>
                  </a:lnTo>
                  <a:lnTo>
                    <a:pt x="2900253" y="83258"/>
                  </a:lnTo>
                  <a:lnTo>
                    <a:pt x="2912091" y="91448"/>
                  </a:lnTo>
                  <a:lnTo>
                    <a:pt x="2923929" y="99799"/>
                  </a:lnTo>
                  <a:lnTo>
                    <a:pt x="2935767" y="108204"/>
                  </a:lnTo>
                  <a:lnTo>
                    <a:pt x="2947604" y="116555"/>
                  </a:lnTo>
                  <a:lnTo>
                    <a:pt x="2959442" y="124744"/>
                  </a:lnTo>
                  <a:lnTo>
                    <a:pt x="2971280" y="132675"/>
                  </a:lnTo>
                  <a:lnTo>
                    <a:pt x="2983118" y="140261"/>
                  </a:lnTo>
                  <a:lnTo>
                    <a:pt x="2994956" y="147432"/>
                  </a:lnTo>
                  <a:lnTo>
                    <a:pt x="3006793" y="154137"/>
                  </a:lnTo>
                  <a:lnTo>
                    <a:pt x="3018631" y="160340"/>
                  </a:lnTo>
                  <a:lnTo>
                    <a:pt x="3030469" y="166024"/>
                  </a:lnTo>
                  <a:lnTo>
                    <a:pt x="3042307" y="171187"/>
                  </a:lnTo>
                  <a:lnTo>
                    <a:pt x="3054144" y="175839"/>
                  </a:lnTo>
                  <a:lnTo>
                    <a:pt x="3065982" y="180001"/>
                  </a:lnTo>
                  <a:lnTo>
                    <a:pt x="3077820" y="183700"/>
                  </a:lnTo>
                  <a:lnTo>
                    <a:pt x="3089658" y="186968"/>
                  </a:lnTo>
                  <a:lnTo>
                    <a:pt x="3101496" y="189842"/>
                  </a:lnTo>
                  <a:lnTo>
                    <a:pt x="3113333" y="192357"/>
                  </a:lnTo>
                  <a:lnTo>
                    <a:pt x="3125171" y="194550"/>
                  </a:lnTo>
                  <a:lnTo>
                    <a:pt x="3137009" y="196455"/>
                  </a:lnTo>
                  <a:lnTo>
                    <a:pt x="3148847" y="198106"/>
                  </a:lnTo>
                  <a:lnTo>
                    <a:pt x="3160684" y="199532"/>
                  </a:lnTo>
                  <a:lnTo>
                    <a:pt x="3172522" y="200762"/>
                  </a:lnTo>
                  <a:lnTo>
                    <a:pt x="3184360" y="201820"/>
                  </a:lnTo>
                  <a:lnTo>
                    <a:pt x="3196198" y="202729"/>
                  </a:lnTo>
                  <a:lnTo>
                    <a:pt x="3208035" y="203509"/>
                  </a:lnTo>
                  <a:lnTo>
                    <a:pt x="3219873" y="204178"/>
                  </a:lnTo>
                  <a:lnTo>
                    <a:pt x="3231711" y="204750"/>
                  </a:lnTo>
                  <a:lnTo>
                    <a:pt x="3243549" y="205239"/>
                  </a:lnTo>
                  <a:lnTo>
                    <a:pt x="3255387" y="205657"/>
                  </a:lnTo>
                  <a:lnTo>
                    <a:pt x="3267224" y="206014"/>
                  </a:lnTo>
                  <a:lnTo>
                    <a:pt x="3279062" y="206318"/>
                  </a:lnTo>
                  <a:lnTo>
                    <a:pt x="3290900" y="206578"/>
                  </a:lnTo>
                  <a:lnTo>
                    <a:pt x="3302738" y="206800"/>
                  </a:lnTo>
                  <a:lnTo>
                    <a:pt x="3314575" y="206989"/>
                  </a:lnTo>
                  <a:lnTo>
                    <a:pt x="3326413" y="207150"/>
                  </a:lnTo>
                  <a:lnTo>
                    <a:pt x="3338251" y="207287"/>
                  </a:lnTo>
                  <a:lnTo>
                    <a:pt x="3350089" y="207404"/>
                  </a:lnTo>
                  <a:lnTo>
                    <a:pt x="3361926" y="207503"/>
                  </a:lnTo>
                  <a:lnTo>
                    <a:pt x="3373764" y="207588"/>
                  </a:lnTo>
                  <a:lnTo>
                    <a:pt x="3385602" y="207660"/>
                  </a:lnTo>
                  <a:lnTo>
                    <a:pt x="3397440" y="207722"/>
                  </a:lnTo>
                  <a:lnTo>
                    <a:pt x="3409278" y="207774"/>
                  </a:lnTo>
                  <a:lnTo>
                    <a:pt x="3421115" y="207819"/>
                  </a:lnTo>
                  <a:lnTo>
                    <a:pt x="3432953" y="207856"/>
                  </a:lnTo>
                  <a:lnTo>
                    <a:pt x="3444791" y="207889"/>
                  </a:lnTo>
                  <a:lnTo>
                    <a:pt x="3456629" y="207916"/>
                  </a:lnTo>
                  <a:lnTo>
                    <a:pt x="3468466" y="207940"/>
                  </a:lnTo>
                  <a:lnTo>
                    <a:pt x="3480304" y="207959"/>
                  </a:lnTo>
                  <a:lnTo>
                    <a:pt x="3492142" y="207976"/>
                  </a:lnTo>
                  <a:lnTo>
                    <a:pt x="3503980" y="207991"/>
                  </a:lnTo>
                  <a:lnTo>
                    <a:pt x="3515818" y="208003"/>
                  </a:lnTo>
                  <a:lnTo>
                    <a:pt x="3515818" y="208003"/>
                  </a:lnTo>
                  <a:lnTo>
                    <a:pt x="3527655" y="207991"/>
                  </a:lnTo>
                  <a:lnTo>
                    <a:pt x="3539493" y="207976"/>
                  </a:lnTo>
                  <a:lnTo>
                    <a:pt x="3551331" y="207959"/>
                  </a:lnTo>
                  <a:lnTo>
                    <a:pt x="3563169" y="207940"/>
                  </a:lnTo>
                  <a:lnTo>
                    <a:pt x="3575006" y="207916"/>
                  </a:lnTo>
                  <a:lnTo>
                    <a:pt x="3586844" y="207889"/>
                  </a:lnTo>
                  <a:lnTo>
                    <a:pt x="3598682" y="207856"/>
                  </a:lnTo>
                  <a:lnTo>
                    <a:pt x="3610520" y="207819"/>
                  </a:lnTo>
                  <a:lnTo>
                    <a:pt x="3622357" y="207774"/>
                  </a:lnTo>
                  <a:lnTo>
                    <a:pt x="3634195" y="207722"/>
                  </a:lnTo>
                  <a:lnTo>
                    <a:pt x="3646033" y="207660"/>
                  </a:lnTo>
                  <a:lnTo>
                    <a:pt x="3657871" y="207588"/>
                  </a:lnTo>
                  <a:lnTo>
                    <a:pt x="3669709" y="207503"/>
                  </a:lnTo>
                  <a:lnTo>
                    <a:pt x="3681546" y="207404"/>
                  </a:lnTo>
                  <a:lnTo>
                    <a:pt x="3693384" y="207287"/>
                  </a:lnTo>
                  <a:lnTo>
                    <a:pt x="3705222" y="207150"/>
                  </a:lnTo>
                  <a:lnTo>
                    <a:pt x="3717060" y="206989"/>
                  </a:lnTo>
                  <a:lnTo>
                    <a:pt x="3728897" y="206800"/>
                  </a:lnTo>
                  <a:lnTo>
                    <a:pt x="3740735" y="206578"/>
                  </a:lnTo>
                  <a:lnTo>
                    <a:pt x="3752573" y="206318"/>
                  </a:lnTo>
                  <a:lnTo>
                    <a:pt x="3764411" y="206014"/>
                  </a:lnTo>
                  <a:lnTo>
                    <a:pt x="3776248" y="205657"/>
                  </a:lnTo>
                  <a:lnTo>
                    <a:pt x="3788086" y="205239"/>
                  </a:lnTo>
                  <a:lnTo>
                    <a:pt x="3799924" y="204750"/>
                  </a:lnTo>
                  <a:lnTo>
                    <a:pt x="3811762" y="204178"/>
                  </a:lnTo>
                  <a:lnTo>
                    <a:pt x="3823600" y="203509"/>
                  </a:lnTo>
                  <a:lnTo>
                    <a:pt x="3835437" y="202729"/>
                  </a:lnTo>
                  <a:lnTo>
                    <a:pt x="3847275" y="201820"/>
                  </a:lnTo>
                  <a:lnTo>
                    <a:pt x="3859113" y="200762"/>
                  </a:lnTo>
                  <a:lnTo>
                    <a:pt x="3870951" y="199532"/>
                  </a:lnTo>
                  <a:lnTo>
                    <a:pt x="3882788" y="198106"/>
                  </a:lnTo>
                  <a:lnTo>
                    <a:pt x="3894626" y="196455"/>
                  </a:lnTo>
                  <a:lnTo>
                    <a:pt x="3906464" y="194550"/>
                  </a:lnTo>
                  <a:lnTo>
                    <a:pt x="3918302" y="192357"/>
                  </a:lnTo>
                  <a:lnTo>
                    <a:pt x="3930139" y="189842"/>
                  </a:lnTo>
                  <a:lnTo>
                    <a:pt x="3941977" y="186968"/>
                  </a:lnTo>
                  <a:lnTo>
                    <a:pt x="3953815" y="183700"/>
                  </a:lnTo>
                  <a:lnTo>
                    <a:pt x="3965653" y="180001"/>
                  </a:lnTo>
                  <a:lnTo>
                    <a:pt x="3977491" y="175839"/>
                  </a:lnTo>
                  <a:lnTo>
                    <a:pt x="3989328" y="171187"/>
                  </a:lnTo>
                  <a:lnTo>
                    <a:pt x="4001166" y="166024"/>
                  </a:lnTo>
                  <a:lnTo>
                    <a:pt x="4013004" y="160340"/>
                  </a:lnTo>
                  <a:lnTo>
                    <a:pt x="4024842" y="154137"/>
                  </a:lnTo>
                  <a:lnTo>
                    <a:pt x="4036679" y="147432"/>
                  </a:lnTo>
                  <a:lnTo>
                    <a:pt x="4048517" y="140261"/>
                  </a:lnTo>
                  <a:lnTo>
                    <a:pt x="4060355" y="132675"/>
                  </a:lnTo>
                  <a:lnTo>
                    <a:pt x="4072193" y="124744"/>
                  </a:lnTo>
                  <a:lnTo>
                    <a:pt x="4084031" y="116555"/>
                  </a:lnTo>
                  <a:lnTo>
                    <a:pt x="4095868" y="108204"/>
                  </a:lnTo>
                  <a:lnTo>
                    <a:pt x="4107706" y="99799"/>
                  </a:lnTo>
                  <a:lnTo>
                    <a:pt x="4119544" y="91448"/>
                  </a:lnTo>
                  <a:lnTo>
                    <a:pt x="4131382" y="83258"/>
                  </a:lnTo>
                  <a:lnTo>
                    <a:pt x="4143219" y="75327"/>
                  </a:lnTo>
                  <a:lnTo>
                    <a:pt x="4155057" y="67741"/>
                  </a:lnTo>
                  <a:lnTo>
                    <a:pt x="4166895" y="60570"/>
                  </a:lnTo>
                  <a:lnTo>
                    <a:pt x="4178733" y="53865"/>
                  </a:lnTo>
                  <a:lnTo>
                    <a:pt x="4190570" y="47662"/>
                  </a:lnTo>
                  <a:lnTo>
                    <a:pt x="4202408" y="41978"/>
                  </a:lnTo>
                  <a:lnTo>
                    <a:pt x="4214246" y="36815"/>
                  </a:lnTo>
                  <a:lnTo>
                    <a:pt x="4226084" y="32163"/>
                  </a:lnTo>
                  <a:lnTo>
                    <a:pt x="4237922" y="28002"/>
                  </a:lnTo>
                  <a:lnTo>
                    <a:pt x="4249759" y="24303"/>
                  </a:lnTo>
                  <a:lnTo>
                    <a:pt x="4261597" y="21034"/>
                  </a:lnTo>
                  <a:lnTo>
                    <a:pt x="4273435" y="18161"/>
                  </a:lnTo>
                  <a:lnTo>
                    <a:pt x="4285273" y="15646"/>
                  </a:lnTo>
                  <a:lnTo>
                    <a:pt x="4297110" y="13453"/>
                  </a:lnTo>
                  <a:lnTo>
                    <a:pt x="4308948" y="11547"/>
                  </a:lnTo>
                  <a:lnTo>
                    <a:pt x="4320786" y="9896"/>
                  </a:lnTo>
                  <a:lnTo>
                    <a:pt x="4332624" y="8470"/>
                  </a:lnTo>
                  <a:lnTo>
                    <a:pt x="4344461" y="7240"/>
                  </a:lnTo>
                  <a:lnTo>
                    <a:pt x="4356299" y="6182"/>
                  </a:lnTo>
                  <a:lnTo>
                    <a:pt x="4368137" y="5273"/>
                  </a:lnTo>
                  <a:lnTo>
                    <a:pt x="4379975" y="4493"/>
                  </a:lnTo>
                  <a:lnTo>
                    <a:pt x="4391813" y="3825"/>
                  </a:lnTo>
                  <a:lnTo>
                    <a:pt x="4403650" y="3253"/>
                  </a:lnTo>
                  <a:lnTo>
                    <a:pt x="4415488" y="2764"/>
                  </a:lnTo>
                  <a:lnTo>
                    <a:pt x="4427326" y="2346"/>
                  </a:lnTo>
                  <a:lnTo>
                    <a:pt x="4439164" y="1989"/>
                  </a:lnTo>
                  <a:lnTo>
                    <a:pt x="4451001" y="1684"/>
                  </a:lnTo>
                  <a:lnTo>
                    <a:pt x="4462839" y="1424"/>
                  </a:lnTo>
                  <a:lnTo>
                    <a:pt x="4474677" y="1202"/>
                  </a:lnTo>
                  <a:lnTo>
                    <a:pt x="4486515" y="1014"/>
                  </a:lnTo>
                  <a:lnTo>
                    <a:pt x="4498352" y="852"/>
                  </a:lnTo>
                  <a:lnTo>
                    <a:pt x="4510190" y="715"/>
                  </a:lnTo>
                  <a:lnTo>
                    <a:pt x="4522028" y="598"/>
                  </a:lnTo>
                  <a:lnTo>
                    <a:pt x="4533866" y="499"/>
                  </a:lnTo>
                  <a:lnTo>
                    <a:pt x="4545704" y="414"/>
                  </a:lnTo>
                  <a:lnTo>
                    <a:pt x="4557541" y="342"/>
                  </a:lnTo>
                  <a:lnTo>
                    <a:pt x="4569379" y="281"/>
                  </a:lnTo>
                  <a:lnTo>
                    <a:pt x="4581217" y="228"/>
                  </a:lnTo>
                  <a:lnTo>
                    <a:pt x="4593055" y="184"/>
                  </a:lnTo>
                  <a:lnTo>
                    <a:pt x="4604892" y="146"/>
                  </a:lnTo>
                  <a:lnTo>
                    <a:pt x="4616730" y="114"/>
                  </a:lnTo>
                  <a:lnTo>
                    <a:pt x="4628568" y="86"/>
                  </a:lnTo>
                  <a:lnTo>
                    <a:pt x="4640406" y="63"/>
                  </a:lnTo>
                  <a:lnTo>
                    <a:pt x="4652244" y="43"/>
                  </a:lnTo>
                  <a:lnTo>
                    <a:pt x="4664081" y="26"/>
                  </a:lnTo>
                  <a:lnTo>
                    <a:pt x="4675919" y="12"/>
                  </a:lnTo>
                  <a:lnTo>
                    <a:pt x="4687757" y="0"/>
                  </a:lnTo>
                </a:path>
              </a:pathLst>
            </a:custGeom>
            <a:ln w="40651" cap="flat">
              <a:solidFill>
                <a:srgbClr val="E8E8E8">
                  <a:alpha val="100000"/>
                </a:srgbClr>
              </a:solidFill>
              <a:prstDash val="solid"/>
              <a:round/>
            </a:ln>
          </p:spPr>
          <p:txBody>
            <a:bodyPr/>
            <a:lstStyle/>
            <a:p>
              <a:endParaRPr/>
            </a:p>
          </p:txBody>
        </p:sp>
        <p:sp>
          <p:nvSpPr>
            <p:cNvPr id="38" name="pl38"/>
            <p:cNvSpPr/>
            <p:nvPr/>
          </p:nvSpPr>
          <p:spPr>
            <a:xfrm>
              <a:off x="2482252" y="5270585"/>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39" name="pl39"/>
            <p:cNvSpPr/>
            <p:nvPr/>
          </p:nvSpPr>
          <p:spPr>
            <a:xfrm>
              <a:off x="2482252" y="4230010"/>
              <a:ext cx="4687757" cy="624080"/>
            </a:xfrm>
            <a:custGeom>
              <a:avLst/>
              <a:gdLst/>
              <a:ahLst/>
              <a:cxnLst/>
              <a:rect l="0" t="0" r="0" b="0"/>
              <a:pathLst>
                <a:path w="4687757" h="624080">
                  <a:moveTo>
                    <a:pt x="0" y="624080"/>
                  </a:moveTo>
                  <a:lnTo>
                    <a:pt x="11837" y="624043"/>
                  </a:lnTo>
                  <a:lnTo>
                    <a:pt x="23675" y="624000"/>
                  </a:lnTo>
                  <a:lnTo>
                    <a:pt x="35513" y="623949"/>
                  </a:lnTo>
                  <a:lnTo>
                    <a:pt x="47351" y="623889"/>
                  </a:lnTo>
                  <a:lnTo>
                    <a:pt x="59188" y="623819"/>
                  </a:lnTo>
                  <a:lnTo>
                    <a:pt x="71026" y="623737"/>
                  </a:lnTo>
                  <a:lnTo>
                    <a:pt x="82864" y="623640"/>
                  </a:lnTo>
                  <a:lnTo>
                    <a:pt x="94702" y="623527"/>
                  </a:lnTo>
                  <a:lnTo>
                    <a:pt x="106539" y="623393"/>
                  </a:lnTo>
                  <a:lnTo>
                    <a:pt x="118377" y="623236"/>
                  </a:lnTo>
                  <a:lnTo>
                    <a:pt x="130215" y="623052"/>
                  </a:lnTo>
                  <a:lnTo>
                    <a:pt x="142053" y="622836"/>
                  </a:lnTo>
                  <a:lnTo>
                    <a:pt x="153891" y="622581"/>
                  </a:lnTo>
                  <a:lnTo>
                    <a:pt x="165728" y="622283"/>
                  </a:lnTo>
                  <a:lnTo>
                    <a:pt x="177566" y="621932"/>
                  </a:lnTo>
                  <a:lnTo>
                    <a:pt x="189404" y="621521"/>
                  </a:lnTo>
                  <a:lnTo>
                    <a:pt x="201242" y="621038"/>
                  </a:lnTo>
                  <a:lnTo>
                    <a:pt x="213079" y="620471"/>
                  </a:lnTo>
                  <a:lnTo>
                    <a:pt x="224917" y="619806"/>
                  </a:lnTo>
                  <a:lnTo>
                    <a:pt x="236755" y="619026"/>
                  </a:lnTo>
                  <a:lnTo>
                    <a:pt x="248593" y="618112"/>
                  </a:lnTo>
                  <a:lnTo>
                    <a:pt x="260430" y="617041"/>
                  </a:lnTo>
                  <a:lnTo>
                    <a:pt x="272268" y="615787"/>
                  </a:lnTo>
                  <a:lnTo>
                    <a:pt x="284106" y="614319"/>
                  </a:lnTo>
                  <a:lnTo>
                    <a:pt x="295944" y="612603"/>
                  </a:lnTo>
                  <a:lnTo>
                    <a:pt x="307782" y="610599"/>
                  </a:lnTo>
                  <a:lnTo>
                    <a:pt x="319619" y="608259"/>
                  </a:lnTo>
                  <a:lnTo>
                    <a:pt x="331457" y="605531"/>
                  </a:lnTo>
                  <a:lnTo>
                    <a:pt x="343295" y="602357"/>
                  </a:lnTo>
                  <a:lnTo>
                    <a:pt x="355133" y="598668"/>
                  </a:lnTo>
                  <a:lnTo>
                    <a:pt x="366970" y="594389"/>
                  </a:lnTo>
                  <a:lnTo>
                    <a:pt x="378808" y="589437"/>
                  </a:lnTo>
                  <a:lnTo>
                    <a:pt x="390646" y="583720"/>
                  </a:lnTo>
                  <a:lnTo>
                    <a:pt x="402484" y="577141"/>
                  </a:lnTo>
                  <a:lnTo>
                    <a:pt x="414321" y="569596"/>
                  </a:lnTo>
                  <a:lnTo>
                    <a:pt x="426159" y="560975"/>
                  </a:lnTo>
                  <a:lnTo>
                    <a:pt x="437997" y="551169"/>
                  </a:lnTo>
                  <a:lnTo>
                    <a:pt x="449835" y="540073"/>
                  </a:lnTo>
                  <a:lnTo>
                    <a:pt x="461673" y="527589"/>
                  </a:lnTo>
                  <a:lnTo>
                    <a:pt x="473510" y="513633"/>
                  </a:lnTo>
                  <a:lnTo>
                    <a:pt x="485348" y="498144"/>
                  </a:lnTo>
                  <a:lnTo>
                    <a:pt x="497186" y="481091"/>
                  </a:lnTo>
                  <a:lnTo>
                    <a:pt x="509024" y="462482"/>
                  </a:lnTo>
                  <a:lnTo>
                    <a:pt x="520861" y="442368"/>
                  </a:lnTo>
                  <a:lnTo>
                    <a:pt x="532699" y="420854"/>
                  </a:lnTo>
                  <a:lnTo>
                    <a:pt x="544537" y="398096"/>
                  </a:lnTo>
                  <a:lnTo>
                    <a:pt x="556375" y="374304"/>
                  </a:lnTo>
                  <a:lnTo>
                    <a:pt x="568213" y="349734"/>
                  </a:lnTo>
                  <a:lnTo>
                    <a:pt x="580050" y="324682"/>
                  </a:lnTo>
                  <a:lnTo>
                    <a:pt x="591888" y="299467"/>
                  </a:lnTo>
                  <a:lnTo>
                    <a:pt x="603726" y="274414"/>
                  </a:lnTo>
                  <a:lnTo>
                    <a:pt x="615564" y="249845"/>
                  </a:lnTo>
                  <a:lnTo>
                    <a:pt x="627401" y="226053"/>
                  </a:lnTo>
                  <a:lnTo>
                    <a:pt x="639239" y="203295"/>
                  </a:lnTo>
                  <a:lnTo>
                    <a:pt x="651077" y="181781"/>
                  </a:lnTo>
                  <a:lnTo>
                    <a:pt x="662915" y="161667"/>
                  </a:lnTo>
                  <a:lnTo>
                    <a:pt x="674752" y="143058"/>
                  </a:lnTo>
                  <a:lnTo>
                    <a:pt x="686590" y="126005"/>
                  </a:lnTo>
                  <a:lnTo>
                    <a:pt x="698428" y="110516"/>
                  </a:lnTo>
                  <a:lnTo>
                    <a:pt x="710266" y="96560"/>
                  </a:lnTo>
                  <a:lnTo>
                    <a:pt x="722104" y="84075"/>
                  </a:lnTo>
                  <a:lnTo>
                    <a:pt x="733941" y="72979"/>
                  </a:lnTo>
                  <a:lnTo>
                    <a:pt x="745779" y="63174"/>
                  </a:lnTo>
                  <a:lnTo>
                    <a:pt x="757617" y="54553"/>
                  </a:lnTo>
                  <a:lnTo>
                    <a:pt x="769455" y="47007"/>
                  </a:lnTo>
                  <a:lnTo>
                    <a:pt x="781292" y="40429"/>
                  </a:lnTo>
                  <a:lnTo>
                    <a:pt x="793130" y="34712"/>
                  </a:lnTo>
                  <a:lnTo>
                    <a:pt x="804968" y="29760"/>
                  </a:lnTo>
                  <a:lnTo>
                    <a:pt x="816806" y="25481"/>
                  </a:lnTo>
                  <a:lnTo>
                    <a:pt x="828643" y="21792"/>
                  </a:lnTo>
                  <a:lnTo>
                    <a:pt x="840481" y="18617"/>
                  </a:lnTo>
                  <a:lnTo>
                    <a:pt x="852319" y="15890"/>
                  </a:lnTo>
                  <a:lnTo>
                    <a:pt x="864157" y="13550"/>
                  </a:lnTo>
                  <a:lnTo>
                    <a:pt x="875995" y="11545"/>
                  </a:lnTo>
                  <a:lnTo>
                    <a:pt x="887832" y="9829"/>
                  </a:lnTo>
                  <a:lnTo>
                    <a:pt x="899670" y="8362"/>
                  </a:lnTo>
                  <a:lnTo>
                    <a:pt x="911508" y="7108"/>
                  </a:lnTo>
                  <a:lnTo>
                    <a:pt x="923346" y="6037"/>
                  </a:lnTo>
                  <a:lnTo>
                    <a:pt x="935183" y="5123"/>
                  </a:lnTo>
                  <a:lnTo>
                    <a:pt x="947021" y="4343"/>
                  </a:lnTo>
                  <a:lnTo>
                    <a:pt x="958859" y="3678"/>
                  </a:lnTo>
                  <a:lnTo>
                    <a:pt x="970697" y="3111"/>
                  </a:lnTo>
                  <a:lnTo>
                    <a:pt x="982534" y="2628"/>
                  </a:lnTo>
                  <a:lnTo>
                    <a:pt x="994372" y="2217"/>
                  </a:lnTo>
                  <a:lnTo>
                    <a:pt x="1006210" y="1866"/>
                  </a:lnTo>
                  <a:lnTo>
                    <a:pt x="1018048" y="1568"/>
                  </a:lnTo>
                  <a:lnTo>
                    <a:pt x="1029886" y="1313"/>
                  </a:lnTo>
                  <a:lnTo>
                    <a:pt x="1041723" y="1097"/>
                  </a:lnTo>
                  <a:lnTo>
                    <a:pt x="1053561" y="913"/>
                  </a:lnTo>
                  <a:lnTo>
                    <a:pt x="1065399" y="756"/>
                  </a:lnTo>
                  <a:lnTo>
                    <a:pt x="1077237" y="622"/>
                  </a:lnTo>
                  <a:lnTo>
                    <a:pt x="1089074" y="509"/>
                  </a:lnTo>
                  <a:lnTo>
                    <a:pt x="1100912" y="412"/>
                  </a:lnTo>
                  <a:lnTo>
                    <a:pt x="1112750" y="330"/>
                  </a:lnTo>
                  <a:lnTo>
                    <a:pt x="1124588" y="259"/>
                  </a:lnTo>
                  <a:lnTo>
                    <a:pt x="1136426" y="200"/>
                  </a:lnTo>
                  <a:lnTo>
                    <a:pt x="1148263" y="149"/>
                  </a:lnTo>
                  <a:lnTo>
                    <a:pt x="1160101" y="106"/>
                  </a:lnTo>
                  <a:lnTo>
                    <a:pt x="1171939" y="69"/>
                  </a:lnTo>
                  <a:lnTo>
                    <a:pt x="1171939" y="0"/>
                  </a:lnTo>
                  <a:lnTo>
                    <a:pt x="1183777" y="24"/>
                  </a:lnTo>
                  <a:lnTo>
                    <a:pt x="1195614" y="53"/>
                  </a:lnTo>
                  <a:lnTo>
                    <a:pt x="1207452" y="87"/>
                  </a:lnTo>
                  <a:lnTo>
                    <a:pt x="1219290" y="126"/>
                  </a:lnTo>
                  <a:lnTo>
                    <a:pt x="1231128" y="173"/>
                  </a:lnTo>
                  <a:lnTo>
                    <a:pt x="1242965" y="228"/>
                  </a:lnTo>
                  <a:lnTo>
                    <a:pt x="1254803" y="292"/>
                  </a:lnTo>
                  <a:lnTo>
                    <a:pt x="1266641" y="368"/>
                  </a:lnTo>
                  <a:lnTo>
                    <a:pt x="1278479" y="457"/>
                  </a:lnTo>
                  <a:lnTo>
                    <a:pt x="1290317" y="562"/>
                  </a:lnTo>
                  <a:lnTo>
                    <a:pt x="1302154" y="685"/>
                  </a:lnTo>
                  <a:lnTo>
                    <a:pt x="1313992" y="829"/>
                  </a:lnTo>
                  <a:lnTo>
                    <a:pt x="1325830" y="998"/>
                  </a:lnTo>
                  <a:lnTo>
                    <a:pt x="1337668" y="1197"/>
                  </a:lnTo>
                  <a:lnTo>
                    <a:pt x="1349505" y="1431"/>
                  </a:lnTo>
                  <a:lnTo>
                    <a:pt x="1361343" y="1705"/>
                  </a:lnTo>
                  <a:lnTo>
                    <a:pt x="1373181" y="2028"/>
                  </a:lnTo>
                  <a:lnTo>
                    <a:pt x="1385019" y="2405"/>
                  </a:lnTo>
                  <a:lnTo>
                    <a:pt x="1396856" y="2849"/>
                  </a:lnTo>
                  <a:lnTo>
                    <a:pt x="1408694" y="3369"/>
                  </a:lnTo>
                  <a:lnTo>
                    <a:pt x="1420532" y="3978"/>
                  </a:lnTo>
                  <a:lnTo>
                    <a:pt x="1432370" y="4692"/>
                  </a:lnTo>
                  <a:lnTo>
                    <a:pt x="1444208" y="5528"/>
                  </a:lnTo>
                  <a:lnTo>
                    <a:pt x="1456045" y="6506"/>
                  </a:lnTo>
                  <a:lnTo>
                    <a:pt x="1467883" y="7650"/>
                  </a:lnTo>
                  <a:lnTo>
                    <a:pt x="1479721" y="8987"/>
                  </a:lnTo>
                  <a:lnTo>
                    <a:pt x="1491559" y="10547"/>
                  </a:lnTo>
                  <a:lnTo>
                    <a:pt x="1503396" y="12365"/>
                  </a:lnTo>
                  <a:lnTo>
                    <a:pt x="1515234" y="14481"/>
                  </a:lnTo>
                  <a:lnTo>
                    <a:pt x="1527072" y="16941"/>
                  </a:lnTo>
                  <a:lnTo>
                    <a:pt x="1538910" y="19793"/>
                  </a:lnTo>
                  <a:lnTo>
                    <a:pt x="1550748" y="23095"/>
                  </a:lnTo>
                  <a:lnTo>
                    <a:pt x="1562585" y="26906"/>
                  </a:lnTo>
                  <a:lnTo>
                    <a:pt x="1574423" y="31292"/>
                  </a:lnTo>
                  <a:lnTo>
                    <a:pt x="1586261" y="36322"/>
                  </a:lnTo>
                  <a:lnTo>
                    <a:pt x="1598099" y="42069"/>
                  </a:lnTo>
                  <a:lnTo>
                    <a:pt x="1609936" y="48606"/>
                  </a:lnTo>
                  <a:lnTo>
                    <a:pt x="1621774" y="56004"/>
                  </a:lnTo>
                  <a:lnTo>
                    <a:pt x="1633612" y="64327"/>
                  </a:lnTo>
                  <a:lnTo>
                    <a:pt x="1645450" y="73631"/>
                  </a:lnTo>
                  <a:lnTo>
                    <a:pt x="1657287" y="83957"/>
                  </a:lnTo>
                  <a:lnTo>
                    <a:pt x="1669125" y="95325"/>
                  </a:lnTo>
                  <a:lnTo>
                    <a:pt x="1680963" y="107731"/>
                  </a:lnTo>
                  <a:lnTo>
                    <a:pt x="1692801" y="121140"/>
                  </a:lnTo>
                  <a:lnTo>
                    <a:pt x="1704639" y="135483"/>
                  </a:lnTo>
                  <a:lnTo>
                    <a:pt x="1716476" y="150655"/>
                  </a:lnTo>
                  <a:lnTo>
                    <a:pt x="1728314" y="166517"/>
                  </a:lnTo>
                  <a:lnTo>
                    <a:pt x="1740152" y="182896"/>
                  </a:lnTo>
                  <a:lnTo>
                    <a:pt x="1751990" y="199598"/>
                  </a:lnTo>
                  <a:lnTo>
                    <a:pt x="1763827" y="216408"/>
                  </a:lnTo>
                  <a:lnTo>
                    <a:pt x="1775665" y="233110"/>
                  </a:lnTo>
                  <a:lnTo>
                    <a:pt x="1787503" y="249489"/>
                  </a:lnTo>
                  <a:lnTo>
                    <a:pt x="1799341" y="265351"/>
                  </a:lnTo>
                  <a:lnTo>
                    <a:pt x="1811178" y="280523"/>
                  </a:lnTo>
                  <a:lnTo>
                    <a:pt x="1823016" y="294865"/>
                  </a:lnTo>
                  <a:lnTo>
                    <a:pt x="1834854" y="308275"/>
                  </a:lnTo>
                  <a:lnTo>
                    <a:pt x="1846692" y="320681"/>
                  </a:lnTo>
                  <a:lnTo>
                    <a:pt x="1858530" y="332049"/>
                  </a:lnTo>
                  <a:lnTo>
                    <a:pt x="1870367" y="342375"/>
                  </a:lnTo>
                  <a:lnTo>
                    <a:pt x="1882205" y="351679"/>
                  </a:lnTo>
                  <a:lnTo>
                    <a:pt x="1894043" y="360002"/>
                  </a:lnTo>
                  <a:lnTo>
                    <a:pt x="1905881" y="367400"/>
                  </a:lnTo>
                  <a:lnTo>
                    <a:pt x="1917718" y="373937"/>
                  </a:lnTo>
                  <a:lnTo>
                    <a:pt x="1929556" y="379684"/>
                  </a:lnTo>
                  <a:lnTo>
                    <a:pt x="1941394" y="384714"/>
                  </a:lnTo>
                  <a:lnTo>
                    <a:pt x="1953232" y="389100"/>
                  </a:lnTo>
                  <a:lnTo>
                    <a:pt x="1965069" y="392911"/>
                  </a:lnTo>
                  <a:lnTo>
                    <a:pt x="1976907" y="396212"/>
                  </a:lnTo>
                  <a:lnTo>
                    <a:pt x="1988745" y="399065"/>
                  </a:lnTo>
                  <a:lnTo>
                    <a:pt x="2000583" y="401525"/>
                  </a:lnTo>
                  <a:lnTo>
                    <a:pt x="2012421" y="403641"/>
                  </a:lnTo>
                  <a:lnTo>
                    <a:pt x="2024258" y="405459"/>
                  </a:lnTo>
                  <a:lnTo>
                    <a:pt x="2036096" y="407019"/>
                  </a:lnTo>
                  <a:lnTo>
                    <a:pt x="2047934" y="408356"/>
                  </a:lnTo>
                  <a:lnTo>
                    <a:pt x="2059772" y="409500"/>
                  </a:lnTo>
                  <a:lnTo>
                    <a:pt x="2071609" y="410478"/>
                  </a:lnTo>
                  <a:lnTo>
                    <a:pt x="2083447" y="411314"/>
                  </a:lnTo>
                  <a:lnTo>
                    <a:pt x="2095285" y="412028"/>
                  </a:lnTo>
                  <a:lnTo>
                    <a:pt x="2107123" y="412637"/>
                  </a:lnTo>
                  <a:lnTo>
                    <a:pt x="2118961" y="413157"/>
                  </a:lnTo>
                  <a:lnTo>
                    <a:pt x="2130798" y="413600"/>
                  </a:lnTo>
                  <a:lnTo>
                    <a:pt x="2142636" y="413978"/>
                  </a:lnTo>
                  <a:lnTo>
                    <a:pt x="2154474" y="414300"/>
                  </a:lnTo>
                  <a:lnTo>
                    <a:pt x="2166312" y="414575"/>
                  </a:lnTo>
                  <a:lnTo>
                    <a:pt x="2178149" y="414808"/>
                  </a:lnTo>
                  <a:lnTo>
                    <a:pt x="2189987" y="415007"/>
                  </a:lnTo>
                  <a:lnTo>
                    <a:pt x="2201825" y="415177"/>
                  </a:lnTo>
                  <a:lnTo>
                    <a:pt x="2213663" y="415321"/>
                  </a:lnTo>
                  <a:lnTo>
                    <a:pt x="2225500" y="415444"/>
                  </a:lnTo>
                  <a:lnTo>
                    <a:pt x="2237338" y="415549"/>
                  </a:lnTo>
                  <a:lnTo>
                    <a:pt x="2249176" y="415638"/>
                  </a:lnTo>
                  <a:lnTo>
                    <a:pt x="2261014" y="415713"/>
                  </a:lnTo>
                  <a:lnTo>
                    <a:pt x="2272852" y="415778"/>
                  </a:lnTo>
                  <a:lnTo>
                    <a:pt x="2284689" y="415833"/>
                  </a:lnTo>
                  <a:lnTo>
                    <a:pt x="2296527" y="415880"/>
                  </a:lnTo>
                  <a:lnTo>
                    <a:pt x="2308365" y="415919"/>
                  </a:lnTo>
                  <a:lnTo>
                    <a:pt x="2320203" y="415953"/>
                  </a:lnTo>
                  <a:lnTo>
                    <a:pt x="2332040" y="415982"/>
                  </a:lnTo>
                  <a:lnTo>
                    <a:pt x="2343878" y="416006"/>
                  </a:lnTo>
                  <a:lnTo>
                    <a:pt x="2343878" y="416146"/>
                  </a:lnTo>
                  <a:lnTo>
                    <a:pt x="2355716" y="416146"/>
                  </a:lnTo>
                  <a:lnTo>
                    <a:pt x="2367554" y="416146"/>
                  </a:lnTo>
                  <a:lnTo>
                    <a:pt x="2379391" y="416146"/>
                  </a:lnTo>
                  <a:lnTo>
                    <a:pt x="2391229" y="416146"/>
                  </a:lnTo>
                  <a:lnTo>
                    <a:pt x="2403067" y="416146"/>
                  </a:lnTo>
                  <a:lnTo>
                    <a:pt x="2414905" y="416146"/>
                  </a:lnTo>
                  <a:lnTo>
                    <a:pt x="2426743" y="416146"/>
                  </a:lnTo>
                  <a:lnTo>
                    <a:pt x="2438580" y="416146"/>
                  </a:lnTo>
                  <a:lnTo>
                    <a:pt x="2450418" y="416146"/>
                  </a:lnTo>
                  <a:lnTo>
                    <a:pt x="2462256" y="416146"/>
                  </a:lnTo>
                  <a:lnTo>
                    <a:pt x="2474094" y="416146"/>
                  </a:lnTo>
                  <a:lnTo>
                    <a:pt x="2485931" y="416146"/>
                  </a:lnTo>
                  <a:lnTo>
                    <a:pt x="2497769" y="416146"/>
                  </a:lnTo>
                  <a:lnTo>
                    <a:pt x="2509607" y="416146"/>
                  </a:lnTo>
                  <a:lnTo>
                    <a:pt x="2521445" y="416146"/>
                  </a:lnTo>
                  <a:lnTo>
                    <a:pt x="2533283" y="416146"/>
                  </a:lnTo>
                  <a:lnTo>
                    <a:pt x="2545120" y="416146"/>
                  </a:lnTo>
                  <a:lnTo>
                    <a:pt x="2556958" y="416146"/>
                  </a:lnTo>
                  <a:lnTo>
                    <a:pt x="2568796" y="416146"/>
                  </a:lnTo>
                  <a:lnTo>
                    <a:pt x="2580634" y="416146"/>
                  </a:lnTo>
                  <a:lnTo>
                    <a:pt x="2592471" y="416146"/>
                  </a:lnTo>
                  <a:lnTo>
                    <a:pt x="2604309" y="416146"/>
                  </a:lnTo>
                  <a:lnTo>
                    <a:pt x="2616147" y="416146"/>
                  </a:lnTo>
                  <a:lnTo>
                    <a:pt x="2627985" y="416146"/>
                  </a:lnTo>
                  <a:lnTo>
                    <a:pt x="2639822" y="416146"/>
                  </a:lnTo>
                  <a:lnTo>
                    <a:pt x="2651660" y="416146"/>
                  </a:lnTo>
                  <a:lnTo>
                    <a:pt x="2663498" y="416146"/>
                  </a:lnTo>
                  <a:lnTo>
                    <a:pt x="2675336" y="416146"/>
                  </a:lnTo>
                  <a:lnTo>
                    <a:pt x="2687174" y="416146"/>
                  </a:lnTo>
                  <a:lnTo>
                    <a:pt x="2699011" y="416146"/>
                  </a:lnTo>
                  <a:lnTo>
                    <a:pt x="2710849" y="416146"/>
                  </a:lnTo>
                  <a:lnTo>
                    <a:pt x="2722687" y="416146"/>
                  </a:lnTo>
                  <a:lnTo>
                    <a:pt x="2734525" y="416146"/>
                  </a:lnTo>
                  <a:lnTo>
                    <a:pt x="2746362" y="416146"/>
                  </a:lnTo>
                  <a:lnTo>
                    <a:pt x="2758200" y="416146"/>
                  </a:lnTo>
                  <a:lnTo>
                    <a:pt x="2770038" y="416146"/>
                  </a:lnTo>
                  <a:lnTo>
                    <a:pt x="2781876" y="416146"/>
                  </a:lnTo>
                  <a:lnTo>
                    <a:pt x="2793713" y="416146"/>
                  </a:lnTo>
                  <a:lnTo>
                    <a:pt x="2805551" y="416146"/>
                  </a:lnTo>
                  <a:lnTo>
                    <a:pt x="2817389" y="416146"/>
                  </a:lnTo>
                  <a:lnTo>
                    <a:pt x="2829227" y="416146"/>
                  </a:lnTo>
                  <a:lnTo>
                    <a:pt x="2841065" y="416146"/>
                  </a:lnTo>
                  <a:lnTo>
                    <a:pt x="2852902" y="416146"/>
                  </a:lnTo>
                  <a:lnTo>
                    <a:pt x="2864740" y="416146"/>
                  </a:lnTo>
                  <a:lnTo>
                    <a:pt x="2876578" y="416146"/>
                  </a:lnTo>
                  <a:lnTo>
                    <a:pt x="2888416" y="416146"/>
                  </a:lnTo>
                  <a:lnTo>
                    <a:pt x="2900253" y="416146"/>
                  </a:lnTo>
                  <a:lnTo>
                    <a:pt x="2912091" y="416146"/>
                  </a:lnTo>
                  <a:lnTo>
                    <a:pt x="2923929" y="416146"/>
                  </a:lnTo>
                  <a:lnTo>
                    <a:pt x="2935767" y="416146"/>
                  </a:lnTo>
                  <a:lnTo>
                    <a:pt x="2947604" y="416146"/>
                  </a:lnTo>
                  <a:lnTo>
                    <a:pt x="2959442" y="416146"/>
                  </a:lnTo>
                  <a:lnTo>
                    <a:pt x="2971280" y="416146"/>
                  </a:lnTo>
                  <a:lnTo>
                    <a:pt x="2983118" y="416146"/>
                  </a:lnTo>
                  <a:lnTo>
                    <a:pt x="2994956" y="416146"/>
                  </a:lnTo>
                  <a:lnTo>
                    <a:pt x="3006793" y="416146"/>
                  </a:lnTo>
                  <a:lnTo>
                    <a:pt x="3018631" y="416146"/>
                  </a:lnTo>
                  <a:lnTo>
                    <a:pt x="3030469" y="416146"/>
                  </a:lnTo>
                  <a:lnTo>
                    <a:pt x="3042307" y="416146"/>
                  </a:lnTo>
                  <a:lnTo>
                    <a:pt x="3054144" y="416146"/>
                  </a:lnTo>
                  <a:lnTo>
                    <a:pt x="3065982" y="416146"/>
                  </a:lnTo>
                  <a:lnTo>
                    <a:pt x="3077820" y="416146"/>
                  </a:lnTo>
                  <a:lnTo>
                    <a:pt x="3089658" y="416146"/>
                  </a:lnTo>
                  <a:lnTo>
                    <a:pt x="3101496" y="416146"/>
                  </a:lnTo>
                  <a:lnTo>
                    <a:pt x="3113333" y="416146"/>
                  </a:lnTo>
                  <a:lnTo>
                    <a:pt x="3125171" y="416146"/>
                  </a:lnTo>
                  <a:lnTo>
                    <a:pt x="3137009" y="416146"/>
                  </a:lnTo>
                  <a:lnTo>
                    <a:pt x="3148847" y="416146"/>
                  </a:lnTo>
                  <a:lnTo>
                    <a:pt x="3160684" y="416146"/>
                  </a:lnTo>
                  <a:lnTo>
                    <a:pt x="3172522" y="416146"/>
                  </a:lnTo>
                  <a:lnTo>
                    <a:pt x="3184360" y="416146"/>
                  </a:lnTo>
                  <a:lnTo>
                    <a:pt x="3196198" y="416146"/>
                  </a:lnTo>
                  <a:lnTo>
                    <a:pt x="3208035" y="416146"/>
                  </a:lnTo>
                  <a:lnTo>
                    <a:pt x="3219873" y="416146"/>
                  </a:lnTo>
                  <a:lnTo>
                    <a:pt x="3231711" y="416146"/>
                  </a:lnTo>
                  <a:lnTo>
                    <a:pt x="3243549" y="416146"/>
                  </a:lnTo>
                  <a:lnTo>
                    <a:pt x="3255387" y="416146"/>
                  </a:lnTo>
                  <a:lnTo>
                    <a:pt x="3267224" y="416146"/>
                  </a:lnTo>
                  <a:lnTo>
                    <a:pt x="3279062" y="416146"/>
                  </a:lnTo>
                  <a:lnTo>
                    <a:pt x="3290900" y="416146"/>
                  </a:lnTo>
                  <a:lnTo>
                    <a:pt x="3302738" y="416146"/>
                  </a:lnTo>
                  <a:lnTo>
                    <a:pt x="3314575" y="416146"/>
                  </a:lnTo>
                  <a:lnTo>
                    <a:pt x="3326413" y="416146"/>
                  </a:lnTo>
                  <a:lnTo>
                    <a:pt x="3338251" y="416146"/>
                  </a:lnTo>
                  <a:lnTo>
                    <a:pt x="3350089" y="416146"/>
                  </a:lnTo>
                  <a:lnTo>
                    <a:pt x="3361926" y="416146"/>
                  </a:lnTo>
                  <a:lnTo>
                    <a:pt x="3373764" y="416146"/>
                  </a:lnTo>
                  <a:lnTo>
                    <a:pt x="3385602" y="416146"/>
                  </a:lnTo>
                  <a:lnTo>
                    <a:pt x="3397440" y="416146"/>
                  </a:lnTo>
                  <a:lnTo>
                    <a:pt x="3409278" y="416146"/>
                  </a:lnTo>
                  <a:lnTo>
                    <a:pt x="3421115" y="416146"/>
                  </a:lnTo>
                  <a:lnTo>
                    <a:pt x="3432953" y="416146"/>
                  </a:lnTo>
                  <a:lnTo>
                    <a:pt x="3444791" y="416146"/>
                  </a:lnTo>
                  <a:lnTo>
                    <a:pt x="3456629" y="416146"/>
                  </a:lnTo>
                  <a:lnTo>
                    <a:pt x="3468466" y="416146"/>
                  </a:lnTo>
                  <a:lnTo>
                    <a:pt x="3480304" y="416146"/>
                  </a:lnTo>
                  <a:lnTo>
                    <a:pt x="3492142" y="416146"/>
                  </a:lnTo>
                  <a:lnTo>
                    <a:pt x="3503980" y="416146"/>
                  </a:lnTo>
                  <a:lnTo>
                    <a:pt x="3515818" y="416146"/>
                  </a:lnTo>
                  <a:lnTo>
                    <a:pt x="3515818" y="416146"/>
                  </a:lnTo>
                  <a:lnTo>
                    <a:pt x="3527655" y="416146"/>
                  </a:lnTo>
                  <a:lnTo>
                    <a:pt x="3539493" y="416146"/>
                  </a:lnTo>
                  <a:lnTo>
                    <a:pt x="3551331" y="416146"/>
                  </a:lnTo>
                  <a:lnTo>
                    <a:pt x="3563169" y="416146"/>
                  </a:lnTo>
                  <a:lnTo>
                    <a:pt x="3575006" y="416146"/>
                  </a:lnTo>
                  <a:lnTo>
                    <a:pt x="3586844" y="416146"/>
                  </a:lnTo>
                  <a:lnTo>
                    <a:pt x="3598682" y="416146"/>
                  </a:lnTo>
                  <a:lnTo>
                    <a:pt x="3610520" y="416146"/>
                  </a:lnTo>
                  <a:lnTo>
                    <a:pt x="3622357" y="416146"/>
                  </a:lnTo>
                  <a:lnTo>
                    <a:pt x="3634195" y="416146"/>
                  </a:lnTo>
                  <a:lnTo>
                    <a:pt x="3646033" y="416146"/>
                  </a:lnTo>
                  <a:lnTo>
                    <a:pt x="3657871" y="416146"/>
                  </a:lnTo>
                  <a:lnTo>
                    <a:pt x="3669709" y="416146"/>
                  </a:lnTo>
                  <a:lnTo>
                    <a:pt x="3681546" y="416146"/>
                  </a:lnTo>
                  <a:lnTo>
                    <a:pt x="3693384" y="416146"/>
                  </a:lnTo>
                  <a:lnTo>
                    <a:pt x="3705222" y="416146"/>
                  </a:lnTo>
                  <a:lnTo>
                    <a:pt x="3717060" y="416146"/>
                  </a:lnTo>
                  <a:lnTo>
                    <a:pt x="3728897" y="416146"/>
                  </a:lnTo>
                  <a:lnTo>
                    <a:pt x="3740735" y="416146"/>
                  </a:lnTo>
                  <a:lnTo>
                    <a:pt x="3752573" y="416146"/>
                  </a:lnTo>
                  <a:lnTo>
                    <a:pt x="3764411" y="416146"/>
                  </a:lnTo>
                  <a:lnTo>
                    <a:pt x="3776248" y="416146"/>
                  </a:lnTo>
                  <a:lnTo>
                    <a:pt x="3788086" y="416146"/>
                  </a:lnTo>
                  <a:lnTo>
                    <a:pt x="3799924" y="416146"/>
                  </a:lnTo>
                  <a:lnTo>
                    <a:pt x="3811762" y="416146"/>
                  </a:lnTo>
                  <a:lnTo>
                    <a:pt x="3823600" y="416146"/>
                  </a:lnTo>
                  <a:lnTo>
                    <a:pt x="3835437" y="416146"/>
                  </a:lnTo>
                  <a:lnTo>
                    <a:pt x="3847275" y="416146"/>
                  </a:lnTo>
                  <a:lnTo>
                    <a:pt x="3859113" y="416146"/>
                  </a:lnTo>
                  <a:lnTo>
                    <a:pt x="3870951" y="416146"/>
                  </a:lnTo>
                  <a:lnTo>
                    <a:pt x="3882788" y="416146"/>
                  </a:lnTo>
                  <a:lnTo>
                    <a:pt x="3894626" y="416146"/>
                  </a:lnTo>
                  <a:lnTo>
                    <a:pt x="3906464" y="416146"/>
                  </a:lnTo>
                  <a:lnTo>
                    <a:pt x="3918302" y="416146"/>
                  </a:lnTo>
                  <a:lnTo>
                    <a:pt x="3930139" y="416146"/>
                  </a:lnTo>
                  <a:lnTo>
                    <a:pt x="3941977" y="416146"/>
                  </a:lnTo>
                  <a:lnTo>
                    <a:pt x="3953815" y="416146"/>
                  </a:lnTo>
                  <a:lnTo>
                    <a:pt x="3965653" y="416146"/>
                  </a:lnTo>
                  <a:lnTo>
                    <a:pt x="3977491" y="416146"/>
                  </a:lnTo>
                  <a:lnTo>
                    <a:pt x="3989328" y="416146"/>
                  </a:lnTo>
                  <a:lnTo>
                    <a:pt x="4001166" y="416146"/>
                  </a:lnTo>
                  <a:lnTo>
                    <a:pt x="4013004" y="416146"/>
                  </a:lnTo>
                  <a:lnTo>
                    <a:pt x="4024842" y="416146"/>
                  </a:lnTo>
                  <a:lnTo>
                    <a:pt x="4036679" y="416146"/>
                  </a:lnTo>
                  <a:lnTo>
                    <a:pt x="4048517" y="416146"/>
                  </a:lnTo>
                  <a:lnTo>
                    <a:pt x="4060355" y="416146"/>
                  </a:lnTo>
                  <a:lnTo>
                    <a:pt x="4072193" y="416146"/>
                  </a:lnTo>
                  <a:lnTo>
                    <a:pt x="4084031" y="416146"/>
                  </a:lnTo>
                  <a:lnTo>
                    <a:pt x="4095868" y="416146"/>
                  </a:lnTo>
                  <a:lnTo>
                    <a:pt x="4107706" y="416146"/>
                  </a:lnTo>
                  <a:lnTo>
                    <a:pt x="4119544" y="416146"/>
                  </a:lnTo>
                  <a:lnTo>
                    <a:pt x="4131382" y="416146"/>
                  </a:lnTo>
                  <a:lnTo>
                    <a:pt x="4143219" y="416146"/>
                  </a:lnTo>
                  <a:lnTo>
                    <a:pt x="4155057" y="416146"/>
                  </a:lnTo>
                  <a:lnTo>
                    <a:pt x="4166895" y="416146"/>
                  </a:lnTo>
                  <a:lnTo>
                    <a:pt x="4178733" y="416146"/>
                  </a:lnTo>
                  <a:lnTo>
                    <a:pt x="4190570" y="416146"/>
                  </a:lnTo>
                  <a:lnTo>
                    <a:pt x="4202408" y="416146"/>
                  </a:lnTo>
                  <a:lnTo>
                    <a:pt x="4214246" y="416146"/>
                  </a:lnTo>
                  <a:lnTo>
                    <a:pt x="4226084" y="416146"/>
                  </a:lnTo>
                  <a:lnTo>
                    <a:pt x="4237922" y="416146"/>
                  </a:lnTo>
                  <a:lnTo>
                    <a:pt x="4249759" y="416146"/>
                  </a:lnTo>
                  <a:lnTo>
                    <a:pt x="4261597" y="416146"/>
                  </a:lnTo>
                  <a:lnTo>
                    <a:pt x="4273435" y="416146"/>
                  </a:lnTo>
                  <a:lnTo>
                    <a:pt x="4285273" y="416146"/>
                  </a:lnTo>
                  <a:lnTo>
                    <a:pt x="4297110" y="416146"/>
                  </a:lnTo>
                  <a:lnTo>
                    <a:pt x="4308948" y="416146"/>
                  </a:lnTo>
                  <a:lnTo>
                    <a:pt x="4320786" y="416146"/>
                  </a:lnTo>
                  <a:lnTo>
                    <a:pt x="4332624" y="416146"/>
                  </a:lnTo>
                  <a:lnTo>
                    <a:pt x="4344461" y="416146"/>
                  </a:lnTo>
                  <a:lnTo>
                    <a:pt x="4356299" y="416146"/>
                  </a:lnTo>
                  <a:lnTo>
                    <a:pt x="4368137" y="416146"/>
                  </a:lnTo>
                  <a:lnTo>
                    <a:pt x="4379975" y="416146"/>
                  </a:lnTo>
                  <a:lnTo>
                    <a:pt x="4391813" y="416146"/>
                  </a:lnTo>
                  <a:lnTo>
                    <a:pt x="4403650" y="416146"/>
                  </a:lnTo>
                  <a:lnTo>
                    <a:pt x="4415488" y="416146"/>
                  </a:lnTo>
                  <a:lnTo>
                    <a:pt x="4427326" y="416146"/>
                  </a:lnTo>
                  <a:lnTo>
                    <a:pt x="4439164" y="416146"/>
                  </a:lnTo>
                  <a:lnTo>
                    <a:pt x="4451001" y="416146"/>
                  </a:lnTo>
                  <a:lnTo>
                    <a:pt x="4462839" y="416146"/>
                  </a:lnTo>
                  <a:lnTo>
                    <a:pt x="4474677" y="416146"/>
                  </a:lnTo>
                  <a:lnTo>
                    <a:pt x="4486515" y="416146"/>
                  </a:lnTo>
                  <a:lnTo>
                    <a:pt x="4498352" y="416146"/>
                  </a:lnTo>
                  <a:lnTo>
                    <a:pt x="4510190" y="416146"/>
                  </a:lnTo>
                  <a:lnTo>
                    <a:pt x="4522028" y="416146"/>
                  </a:lnTo>
                  <a:lnTo>
                    <a:pt x="4533866" y="416146"/>
                  </a:lnTo>
                  <a:lnTo>
                    <a:pt x="4545704" y="416146"/>
                  </a:lnTo>
                  <a:lnTo>
                    <a:pt x="4557541" y="416146"/>
                  </a:lnTo>
                  <a:lnTo>
                    <a:pt x="4569379" y="416146"/>
                  </a:lnTo>
                  <a:lnTo>
                    <a:pt x="4581217" y="416146"/>
                  </a:lnTo>
                  <a:lnTo>
                    <a:pt x="4593055" y="416146"/>
                  </a:lnTo>
                  <a:lnTo>
                    <a:pt x="4604892" y="416146"/>
                  </a:lnTo>
                  <a:lnTo>
                    <a:pt x="4616730" y="416146"/>
                  </a:lnTo>
                  <a:lnTo>
                    <a:pt x="4628568" y="416146"/>
                  </a:lnTo>
                  <a:lnTo>
                    <a:pt x="4640406" y="416146"/>
                  </a:lnTo>
                  <a:lnTo>
                    <a:pt x="4652244" y="416146"/>
                  </a:lnTo>
                  <a:lnTo>
                    <a:pt x="4664081" y="416146"/>
                  </a:lnTo>
                  <a:lnTo>
                    <a:pt x="4675919" y="416146"/>
                  </a:lnTo>
                  <a:lnTo>
                    <a:pt x="4687757" y="416146"/>
                  </a:lnTo>
                </a:path>
              </a:pathLst>
            </a:custGeom>
            <a:ln w="40651" cap="flat">
              <a:solidFill>
                <a:srgbClr val="E8E8E8">
                  <a:alpha val="100000"/>
                </a:srgbClr>
              </a:solidFill>
              <a:prstDash val="solid"/>
              <a:round/>
            </a:ln>
          </p:spPr>
          <p:txBody>
            <a:bodyPr/>
            <a:lstStyle/>
            <a:p>
              <a:endParaRPr/>
            </a:p>
          </p:txBody>
        </p:sp>
        <p:sp>
          <p:nvSpPr>
            <p:cNvPr id="40" name="pl40"/>
            <p:cNvSpPr/>
            <p:nvPr/>
          </p:nvSpPr>
          <p:spPr>
            <a:xfrm>
              <a:off x="2482252" y="3605790"/>
              <a:ext cx="4687757" cy="1040156"/>
            </a:xfrm>
            <a:custGeom>
              <a:avLst/>
              <a:gdLst/>
              <a:ahLst/>
              <a:cxnLst/>
              <a:rect l="0" t="0" r="0" b="0"/>
              <a:pathLst>
                <a:path w="4687757" h="1040156">
                  <a:moveTo>
                    <a:pt x="0" y="0"/>
                  </a:moveTo>
                  <a:lnTo>
                    <a:pt x="11837" y="61"/>
                  </a:lnTo>
                  <a:lnTo>
                    <a:pt x="23675" y="133"/>
                  </a:lnTo>
                  <a:lnTo>
                    <a:pt x="35513" y="217"/>
                  </a:lnTo>
                  <a:lnTo>
                    <a:pt x="47351" y="316"/>
                  </a:lnTo>
                  <a:lnTo>
                    <a:pt x="59188" y="433"/>
                  </a:lnTo>
                  <a:lnTo>
                    <a:pt x="71026" y="570"/>
                  </a:lnTo>
                  <a:lnTo>
                    <a:pt x="82864" y="732"/>
                  </a:lnTo>
                  <a:lnTo>
                    <a:pt x="94702" y="921"/>
                  </a:lnTo>
                  <a:lnTo>
                    <a:pt x="106539" y="1143"/>
                  </a:lnTo>
                  <a:lnTo>
                    <a:pt x="118377" y="1405"/>
                  </a:lnTo>
                  <a:lnTo>
                    <a:pt x="130215" y="1712"/>
                  </a:lnTo>
                  <a:lnTo>
                    <a:pt x="142053" y="2073"/>
                  </a:lnTo>
                  <a:lnTo>
                    <a:pt x="153891" y="2497"/>
                  </a:lnTo>
                  <a:lnTo>
                    <a:pt x="165728" y="2994"/>
                  </a:lnTo>
                  <a:lnTo>
                    <a:pt x="177566" y="3578"/>
                  </a:lnTo>
                  <a:lnTo>
                    <a:pt x="189404" y="4264"/>
                  </a:lnTo>
                  <a:lnTo>
                    <a:pt x="201242" y="5070"/>
                  </a:lnTo>
                  <a:lnTo>
                    <a:pt x="213079" y="6014"/>
                  </a:lnTo>
                  <a:lnTo>
                    <a:pt x="224917" y="7123"/>
                  </a:lnTo>
                  <a:lnTo>
                    <a:pt x="236755" y="8422"/>
                  </a:lnTo>
                  <a:lnTo>
                    <a:pt x="248593" y="9946"/>
                  </a:lnTo>
                  <a:lnTo>
                    <a:pt x="260430" y="11730"/>
                  </a:lnTo>
                  <a:lnTo>
                    <a:pt x="272268" y="13820"/>
                  </a:lnTo>
                  <a:lnTo>
                    <a:pt x="284106" y="16266"/>
                  </a:lnTo>
                  <a:lnTo>
                    <a:pt x="295944" y="19126"/>
                  </a:lnTo>
                  <a:lnTo>
                    <a:pt x="307782" y="22468"/>
                  </a:lnTo>
                  <a:lnTo>
                    <a:pt x="319619" y="26367"/>
                  </a:lnTo>
                  <a:lnTo>
                    <a:pt x="331457" y="30913"/>
                  </a:lnTo>
                  <a:lnTo>
                    <a:pt x="343295" y="36204"/>
                  </a:lnTo>
                  <a:lnTo>
                    <a:pt x="355133" y="42353"/>
                  </a:lnTo>
                  <a:lnTo>
                    <a:pt x="366970" y="49484"/>
                  </a:lnTo>
                  <a:lnTo>
                    <a:pt x="378808" y="57738"/>
                  </a:lnTo>
                  <a:lnTo>
                    <a:pt x="390646" y="67265"/>
                  </a:lnTo>
                  <a:lnTo>
                    <a:pt x="402484" y="78230"/>
                  </a:lnTo>
                  <a:lnTo>
                    <a:pt x="414321" y="90806"/>
                  </a:lnTo>
                  <a:lnTo>
                    <a:pt x="426159" y="105174"/>
                  </a:lnTo>
                  <a:lnTo>
                    <a:pt x="437997" y="121516"/>
                  </a:lnTo>
                  <a:lnTo>
                    <a:pt x="449835" y="140010"/>
                  </a:lnTo>
                  <a:lnTo>
                    <a:pt x="461673" y="160817"/>
                  </a:lnTo>
                  <a:lnTo>
                    <a:pt x="473510" y="184077"/>
                  </a:lnTo>
                  <a:lnTo>
                    <a:pt x="485348" y="209892"/>
                  </a:lnTo>
                  <a:lnTo>
                    <a:pt x="497186" y="238313"/>
                  </a:lnTo>
                  <a:lnTo>
                    <a:pt x="509024" y="269329"/>
                  </a:lnTo>
                  <a:lnTo>
                    <a:pt x="520861" y="302852"/>
                  </a:lnTo>
                  <a:lnTo>
                    <a:pt x="532699" y="338709"/>
                  </a:lnTo>
                  <a:lnTo>
                    <a:pt x="544537" y="376639"/>
                  </a:lnTo>
                  <a:lnTo>
                    <a:pt x="556375" y="416292"/>
                  </a:lnTo>
                  <a:lnTo>
                    <a:pt x="568213" y="457241"/>
                  </a:lnTo>
                  <a:lnTo>
                    <a:pt x="580050" y="498995"/>
                  </a:lnTo>
                  <a:lnTo>
                    <a:pt x="591888" y="541021"/>
                  </a:lnTo>
                  <a:lnTo>
                    <a:pt x="603726" y="582775"/>
                  </a:lnTo>
                  <a:lnTo>
                    <a:pt x="615564" y="623724"/>
                  </a:lnTo>
                  <a:lnTo>
                    <a:pt x="627401" y="663377"/>
                  </a:lnTo>
                  <a:lnTo>
                    <a:pt x="639239" y="701307"/>
                  </a:lnTo>
                  <a:lnTo>
                    <a:pt x="651077" y="737164"/>
                  </a:lnTo>
                  <a:lnTo>
                    <a:pt x="662915" y="770687"/>
                  </a:lnTo>
                  <a:lnTo>
                    <a:pt x="674752" y="801703"/>
                  </a:lnTo>
                  <a:lnTo>
                    <a:pt x="686590" y="830124"/>
                  </a:lnTo>
                  <a:lnTo>
                    <a:pt x="698428" y="855939"/>
                  </a:lnTo>
                  <a:lnTo>
                    <a:pt x="710266" y="879199"/>
                  </a:lnTo>
                  <a:lnTo>
                    <a:pt x="722104" y="900006"/>
                  </a:lnTo>
                  <a:lnTo>
                    <a:pt x="733941" y="918500"/>
                  </a:lnTo>
                  <a:lnTo>
                    <a:pt x="745779" y="934842"/>
                  </a:lnTo>
                  <a:lnTo>
                    <a:pt x="757617" y="949210"/>
                  </a:lnTo>
                  <a:lnTo>
                    <a:pt x="769455" y="961786"/>
                  </a:lnTo>
                  <a:lnTo>
                    <a:pt x="781292" y="972751"/>
                  </a:lnTo>
                  <a:lnTo>
                    <a:pt x="793130" y="982278"/>
                  </a:lnTo>
                  <a:lnTo>
                    <a:pt x="804968" y="990532"/>
                  </a:lnTo>
                  <a:lnTo>
                    <a:pt x="816806" y="997663"/>
                  </a:lnTo>
                  <a:lnTo>
                    <a:pt x="828643" y="1003812"/>
                  </a:lnTo>
                  <a:lnTo>
                    <a:pt x="840481" y="1009103"/>
                  </a:lnTo>
                  <a:lnTo>
                    <a:pt x="852319" y="1013649"/>
                  </a:lnTo>
                  <a:lnTo>
                    <a:pt x="864157" y="1017548"/>
                  </a:lnTo>
                  <a:lnTo>
                    <a:pt x="875995" y="1020890"/>
                  </a:lnTo>
                  <a:lnTo>
                    <a:pt x="887832" y="1023750"/>
                  </a:lnTo>
                  <a:lnTo>
                    <a:pt x="899670" y="1026196"/>
                  </a:lnTo>
                  <a:lnTo>
                    <a:pt x="911508" y="1028286"/>
                  </a:lnTo>
                  <a:lnTo>
                    <a:pt x="923346" y="1030071"/>
                  </a:lnTo>
                  <a:lnTo>
                    <a:pt x="935183" y="1031594"/>
                  </a:lnTo>
                  <a:lnTo>
                    <a:pt x="947021" y="1032894"/>
                  </a:lnTo>
                  <a:lnTo>
                    <a:pt x="958859" y="1034002"/>
                  </a:lnTo>
                  <a:lnTo>
                    <a:pt x="970697" y="1034947"/>
                  </a:lnTo>
                  <a:lnTo>
                    <a:pt x="982534" y="1035752"/>
                  </a:lnTo>
                  <a:lnTo>
                    <a:pt x="994372" y="1036438"/>
                  </a:lnTo>
                  <a:lnTo>
                    <a:pt x="1006210" y="1037022"/>
                  </a:lnTo>
                  <a:lnTo>
                    <a:pt x="1018048" y="1037519"/>
                  </a:lnTo>
                  <a:lnTo>
                    <a:pt x="1029886" y="1037943"/>
                  </a:lnTo>
                  <a:lnTo>
                    <a:pt x="1041723" y="1038304"/>
                  </a:lnTo>
                  <a:lnTo>
                    <a:pt x="1053561" y="1038611"/>
                  </a:lnTo>
                  <a:lnTo>
                    <a:pt x="1065399" y="1038873"/>
                  </a:lnTo>
                  <a:lnTo>
                    <a:pt x="1077237" y="1039095"/>
                  </a:lnTo>
                  <a:lnTo>
                    <a:pt x="1089074" y="1039284"/>
                  </a:lnTo>
                  <a:lnTo>
                    <a:pt x="1100912" y="1039446"/>
                  </a:lnTo>
                  <a:lnTo>
                    <a:pt x="1112750" y="1039583"/>
                  </a:lnTo>
                  <a:lnTo>
                    <a:pt x="1124588" y="1039700"/>
                  </a:lnTo>
                  <a:lnTo>
                    <a:pt x="1136426" y="1039799"/>
                  </a:lnTo>
                  <a:lnTo>
                    <a:pt x="1148263" y="1039883"/>
                  </a:lnTo>
                  <a:lnTo>
                    <a:pt x="1160101" y="1039955"/>
                  </a:lnTo>
                  <a:lnTo>
                    <a:pt x="1171939" y="1040017"/>
                  </a:lnTo>
                  <a:lnTo>
                    <a:pt x="1171939" y="1040156"/>
                  </a:lnTo>
                  <a:lnTo>
                    <a:pt x="1183777" y="1040119"/>
                  </a:lnTo>
                  <a:lnTo>
                    <a:pt x="1195614" y="1040076"/>
                  </a:lnTo>
                  <a:lnTo>
                    <a:pt x="1207452" y="1040026"/>
                  </a:lnTo>
                  <a:lnTo>
                    <a:pt x="1219290" y="1039966"/>
                  </a:lnTo>
                  <a:lnTo>
                    <a:pt x="1231128" y="1039896"/>
                  </a:lnTo>
                  <a:lnTo>
                    <a:pt x="1242965" y="1039814"/>
                  </a:lnTo>
                  <a:lnTo>
                    <a:pt x="1254803" y="1039717"/>
                  </a:lnTo>
                  <a:lnTo>
                    <a:pt x="1266641" y="1039603"/>
                  </a:lnTo>
                  <a:lnTo>
                    <a:pt x="1278479" y="1039470"/>
                  </a:lnTo>
                  <a:lnTo>
                    <a:pt x="1290317" y="1039313"/>
                  </a:lnTo>
                  <a:lnTo>
                    <a:pt x="1302154" y="1039129"/>
                  </a:lnTo>
                  <a:lnTo>
                    <a:pt x="1313992" y="1038912"/>
                  </a:lnTo>
                  <a:lnTo>
                    <a:pt x="1325830" y="1038658"/>
                  </a:lnTo>
                  <a:lnTo>
                    <a:pt x="1337668" y="1038359"/>
                  </a:lnTo>
                  <a:lnTo>
                    <a:pt x="1349505" y="1038009"/>
                  </a:lnTo>
                  <a:lnTo>
                    <a:pt x="1361343" y="1037597"/>
                  </a:lnTo>
                  <a:lnTo>
                    <a:pt x="1373181" y="1037114"/>
                  </a:lnTo>
                  <a:lnTo>
                    <a:pt x="1385019" y="1036547"/>
                  </a:lnTo>
                  <a:lnTo>
                    <a:pt x="1396856" y="1035882"/>
                  </a:lnTo>
                  <a:lnTo>
                    <a:pt x="1408694" y="1035103"/>
                  </a:lnTo>
                  <a:lnTo>
                    <a:pt x="1420532" y="1034189"/>
                  </a:lnTo>
                  <a:lnTo>
                    <a:pt x="1432370" y="1033118"/>
                  </a:lnTo>
                  <a:lnTo>
                    <a:pt x="1444208" y="1031864"/>
                  </a:lnTo>
                  <a:lnTo>
                    <a:pt x="1456045" y="1030396"/>
                  </a:lnTo>
                  <a:lnTo>
                    <a:pt x="1467883" y="1028680"/>
                  </a:lnTo>
                  <a:lnTo>
                    <a:pt x="1479721" y="1026675"/>
                  </a:lnTo>
                  <a:lnTo>
                    <a:pt x="1491559" y="1024335"/>
                  </a:lnTo>
                  <a:lnTo>
                    <a:pt x="1503396" y="1021608"/>
                  </a:lnTo>
                  <a:lnTo>
                    <a:pt x="1515234" y="1018433"/>
                  </a:lnTo>
                  <a:lnTo>
                    <a:pt x="1527072" y="1014744"/>
                  </a:lnTo>
                  <a:lnTo>
                    <a:pt x="1538910" y="1010465"/>
                  </a:lnTo>
                  <a:lnTo>
                    <a:pt x="1550748" y="1005513"/>
                  </a:lnTo>
                  <a:lnTo>
                    <a:pt x="1562585" y="999797"/>
                  </a:lnTo>
                  <a:lnTo>
                    <a:pt x="1574423" y="993218"/>
                  </a:lnTo>
                  <a:lnTo>
                    <a:pt x="1586261" y="985672"/>
                  </a:lnTo>
                  <a:lnTo>
                    <a:pt x="1598099" y="977051"/>
                  </a:lnTo>
                  <a:lnTo>
                    <a:pt x="1609936" y="967246"/>
                  </a:lnTo>
                  <a:lnTo>
                    <a:pt x="1621774" y="956150"/>
                  </a:lnTo>
                  <a:lnTo>
                    <a:pt x="1633612" y="943666"/>
                  </a:lnTo>
                  <a:lnTo>
                    <a:pt x="1645450" y="929709"/>
                  </a:lnTo>
                  <a:lnTo>
                    <a:pt x="1657287" y="914220"/>
                  </a:lnTo>
                  <a:lnTo>
                    <a:pt x="1669125" y="897168"/>
                  </a:lnTo>
                  <a:lnTo>
                    <a:pt x="1680963" y="878558"/>
                  </a:lnTo>
                  <a:lnTo>
                    <a:pt x="1692801" y="858445"/>
                  </a:lnTo>
                  <a:lnTo>
                    <a:pt x="1704639" y="836931"/>
                  </a:lnTo>
                  <a:lnTo>
                    <a:pt x="1716476" y="814173"/>
                  </a:lnTo>
                  <a:lnTo>
                    <a:pt x="1728314" y="790380"/>
                  </a:lnTo>
                  <a:lnTo>
                    <a:pt x="1740152" y="765811"/>
                  </a:lnTo>
                  <a:lnTo>
                    <a:pt x="1751990" y="740759"/>
                  </a:lnTo>
                  <a:lnTo>
                    <a:pt x="1763827" y="715543"/>
                  </a:lnTo>
                  <a:lnTo>
                    <a:pt x="1775665" y="690491"/>
                  </a:lnTo>
                  <a:lnTo>
                    <a:pt x="1787503" y="665922"/>
                  </a:lnTo>
                  <a:lnTo>
                    <a:pt x="1799341" y="642129"/>
                  </a:lnTo>
                  <a:lnTo>
                    <a:pt x="1811178" y="619371"/>
                  </a:lnTo>
                  <a:lnTo>
                    <a:pt x="1823016" y="597857"/>
                  </a:lnTo>
                  <a:lnTo>
                    <a:pt x="1834854" y="577744"/>
                  </a:lnTo>
                  <a:lnTo>
                    <a:pt x="1846692" y="559134"/>
                  </a:lnTo>
                  <a:lnTo>
                    <a:pt x="1858530" y="542082"/>
                  </a:lnTo>
                  <a:lnTo>
                    <a:pt x="1870367" y="526593"/>
                  </a:lnTo>
                  <a:lnTo>
                    <a:pt x="1882205" y="512637"/>
                  </a:lnTo>
                  <a:lnTo>
                    <a:pt x="1894043" y="500152"/>
                  </a:lnTo>
                  <a:lnTo>
                    <a:pt x="1905881" y="489056"/>
                  </a:lnTo>
                  <a:lnTo>
                    <a:pt x="1917718" y="479251"/>
                  </a:lnTo>
                  <a:lnTo>
                    <a:pt x="1929556" y="470630"/>
                  </a:lnTo>
                  <a:lnTo>
                    <a:pt x="1941394" y="463084"/>
                  </a:lnTo>
                  <a:lnTo>
                    <a:pt x="1953232" y="456505"/>
                  </a:lnTo>
                  <a:lnTo>
                    <a:pt x="1965069" y="450789"/>
                  </a:lnTo>
                  <a:lnTo>
                    <a:pt x="1976907" y="445837"/>
                  </a:lnTo>
                  <a:lnTo>
                    <a:pt x="1988745" y="441558"/>
                  </a:lnTo>
                  <a:lnTo>
                    <a:pt x="2000583" y="437869"/>
                  </a:lnTo>
                  <a:lnTo>
                    <a:pt x="2012421" y="434694"/>
                  </a:lnTo>
                  <a:lnTo>
                    <a:pt x="2024258" y="431967"/>
                  </a:lnTo>
                  <a:lnTo>
                    <a:pt x="2036096" y="429627"/>
                  </a:lnTo>
                  <a:lnTo>
                    <a:pt x="2047934" y="427622"/>
                  </a:lnTo>
                  <a:lnTo>
                    <a:pt x="2059772" y="425906"/>
                  </a:lnTo>
                  <a:lnTo>
                    <a:pt x="2071609" y="424439"/>
                  </a:lnTo>
                  <a:lnTo>
                    <a:pt x="2083447" y="423184"/>
                  </a:lnTo>
                  <a:lnTo>
                    <a:pt x="2095285" y="422114"/>
                  </a:lnTo>
                  <a:lnTo>
                    <a:pt x="2107123" y="421199"/>
                  </a:lnTo>
                  <a:lnTo>
                    <a:pt x="2118961" y="420420"/>
                  </a:lnTo>
                  <a:lnTo>
                    <a:pt x="2130798" y="419755"/>
                  </a:lnTo>
                  <a:lnTo>
                    <a:pt x="2142636" y="419188"/>
                  </a:lnTo>
                  <a:lnTo>
                    <a:pt x="2154474" y="418705"/>
                  </a:lnTo>
                  <a:lnTo>
                    <a:pt x="2166312" y="418293"/>
                  </a:lnTo>
                  <a:lnTo>
                    <a:pt x="2178149" y="417943"/>
                  </a:lnTo>
                  <a:lnTo>
                    <a:pt x="2189987" y="417644"/>
                  </a:lnTo>
                  <a:lnTo>
                    <a:pt x="2201825" y="417390"/>
                  </a:lnTo>
                  <a:lnTo>
                    <a:pt x="2213663" y="417173"/>
                  </a:lnTo>
                  <a:lnTo>
                    <a:pt x="2225500" y="416989"/>
                  </a:lnTo>
                  <a:lnTo>
                    <a:pt x="2237338" y="416832"/>
                  </a:lnTo>
                  <a:lnTo>
                    <a:pt x="2249176" y="416699"/>
                  </a:lnTo>
                  <a:lnTo>
                    <a:pt x="2261014" y="416585"/>
                  </a:lnTo>
                  <a:lnTo>
                    <a:pt x="2272852" y="416488"/>
                  </a:lnTo>
                  <a:lnTo>
                    <a:pt x="2284689" y="416406"/>
                  </a:lnTo>
                  <a:lnTo>
                    <a:pt x="2296527" y="416336"/>
                  </a:lnTo>
                  <a:lnTo>
                    <a:pt x="2308365" y="416277"/>
                  </a:lnTo>
                  <a:lnTo>
                    <a:pt x="2320203" y="416226"/>
                  </a:lnTo>
                  <a:lnTo>
                    <a:pt x="2332040" y="416183"/>
                  </a:lnTo>
                  <a:lnTo>
                    <a:pt x="2343878" y="416146"/>
                  </a:lnTo>
                  <a:lnTo>
                    <a:pt x="2343878" y="415937"/>
                  </a:lnTo>
                  <a:lnTo>
                    <a:pt x="2355716" y="415937"/>
                  </a:lnTo>
                  <a:lnTo>
                    <a:pt x="2367554" y="415937"/>
                  </a:lnTo>
                  <a:lnTo>
                    <a:pt x="2379391" y="415937"/>
                  </a:lnTo>
                  <a:lnTo>
                    <a:pt x="2391229" y="415937"/>
                  </a:lnTo>
                  <a:lnTo>
                    <a:pt x="2403067" y="415937"/>
                  </a:lnTo>
                  <a:lnTo>
                    <a:pt x="2414905" y="415937"/>
                  </a:lnTo>
                  <a:lnTo>
                    <a:pt x="2426743" y="415937"/>
                  </a:lnTo>
                  <a:lnTo>
                    <a:pt x="2438580" y="415937"/>
                  </a:lnTo>
                  <a:lnTo>
                    <a:pt x="2450418" y="415937"/>
                  </a:lnTo>
                  <a:lnTo>
                    <a:pt x="2462256" y="415937"/>
                  </a:lnTo>
                  <a:lnTo>
                    <a:pt x="2474094" y="415937"/>
                  </a:lnTo>
                  <a:lnTo>
                    <a:pt x="2485931" y="415937"/>
                  </a:lnTo>
                  <a:lnTo>
                    <a:pt x="2497769" y="415937"/>
                  </a:lnTo>
                  <a:lnTo>
                    <a:pt x="2509607" y="415937"/>
                  </a:lnTo>
                  <a:lnTo>
                    <a:pt x="2521445" y="415937"/>
                  </a:lnTo>
                  <a:lnTo>
                    <a:pt x="2533283" y="415937"/>
                  </a:lnTo>
                  <a:lnTo>
                    <a:pt x="2545120" y="415937"/>
                  </a:lnTo>
                  <a:lnTo>
                    <a:pt x="2556958" y="415937"/>
                  </a:lnTo>
                  <a:lnTo>
                    <a:pt x="2568796" y="415937"/>
                  </a:lnTo>
                  <a:lnTo>
                    <a:pt x="2580634" y="415937"/>
                  </a:lnTo>
                  <a:lnTo>
                    <a:pt x="2592471" y="415937"/>
                  </a:lnTo>
                  <a:lnTo>
                    <a:pt x="2604309" y="415937"/>
                  </a:lnTo>
                  <a:lnTo>
                    <a:pt x="2616147" y="415937"/>
                  </a:lnTo>
                  <a:lnTo>
                    <a:pt x="2627985" y="415937"/>
                  </a:lnTo>
                  <a:lnTo>
                    <a:pt x="2639822" y="415937"/>
                  </a:lnTo>
                  <a:lnTo>
                    <a:pt x="2651660" y="415937"/>
                  </a:lnTo>
                  <a:lnTo>
                    <a:pt x="2663498" y="415937"/>
                  </a:lnTo>
                  <a:lnTo>
                    <a:pt x="2675336" y="415937"/>
                  </a:lnTo>
                  <a:lnTo>
                    <a:pt x="2687174" y="415937"/>
                  </a:lnTo>
                  <a:lnTo>
                    <a:pt x="2699011" y="415937"/>
                  </a:lnTo>
                  <a:lnTo>
                    <a:pt x="2710849" y="415937"/>
                  </a:lnTo>
                  <a:lnTo>
                    <a:pt x="2722687" y="415937"/>
                  </a:lnTo>
                  <a:lnTo>
                    <a:pt x="2734525" y="415937"/>
                  </a:lnTo>
                  <a:lnTo>
                    <a:pt x="2746362" y="415937"/>
                  </a:lnTo>
                  <a:lnTo>
                    <a:pt x="2758200" y="415937"/>
                  </a:lnTo>
                  <a:lnTo>
                    <a:pt x="2770038" y="415937"/>
                  </a:lnTo>
                  <a:lnTo>
                    <a:pt x="2781876" y="415937"/>
                  </a:lnTo>
                  <a:lnTo>
                    <a:pt x="2793713" y="415937"/>
                  </a:lnTo>
                  <a:lnTo>
                    <a:pt x="2805551" y="415937"/>
                  </a:lnTo>
                  <a:lnTo>
                    <a:pt x="2817389" y="415937"/>
                  </a:lnTo>
                  <a:lnTo>
                    <a:pt x="2829227" y="415937"/>
                  </a:lnTo>
                  <a:lnTo>
                    <a:pt x="2841065" y="415937"/>
                  </a:lnTo>
                  <a:lnTo>
                    <a:pt x="2852902" y="415937"/>
                  </a:lnTo>
                  <a:lnTo>
                    <a:pt x="2864740" y="415937"/>
                  </a:lnTo>
                  <a:lnTo>
                    <a:pt x="2876578" y="415937"/>
                  </a:lnTo>
                  <a:lnTo>
                    <a:pt x="2888416" y="415937"/>
                  </a:lnTo>
                  <a:lnTo>
                    <a:pt x="2900253" y="415937"/>
                  </a:lnTo>
                  <a:lnTo>
                    <a:pt x="2912091" y="415937"/>
                  </a:lnTo>
                  <a:lnTo>
                    <a:pt x="2923929" y="415937"/>
                  </a:lnTo>
                  <a:lnTo>
                    <a:pt x="2935767" y="415937"/>
                  </a:lnTo>
                  <a:lnTo>
                    <a:pt x="2947604" y="415937"/>
                  </a:lnTo>
                  <a:lnTo>
                    <a:pt x="2959442" y="415937"/>
                  </a:lnTo>
                  <a:lnTo>
                    <a:pt x="2971280" y="415937"/>
                  </a:lnTo>
                  <a:lnTo>
                    <a:pt x="2983118" y="415937"/>
                  </a:lnTo>
                  <a:lnTo>
                    <a:pt x="2994956" y="415937"/>
                  </a:lnTo>
                  <a:lnTo>
                    <a:pt x="3006793" y="415937"/>
                  </a:lnTo>
                  <a:lnTo>
                    <a:pt x="3018631" y="415937"/>
                  </a:lnTo>
                  <a:lnTo>
                    <a:pt x="3030469" y="415937"/>
                  </a:lnTo>
                  <a:lnTo>
                    <a:pt x="3042307" y="415937"/>
                  </a:lnTo>
                  <a:lnTo>
                    <a:pt x="3054144" y="415937"/>
                  </a:lnTo>
                  <a:lnTo>
                    <a:pt x="3065982" y="415937"/>
                  </a:lnTo>
                  <a:lnTo>
                    <a:pt x="3077820" y="415937"/>
                  </a:lnTo>
                  <a:lnTo>
                    <a:pt x="3089658" y="415937"/>
                  </a:lnTo>
                  <a:lnTo>
                    <a:pt x="3101496" y="415937"/>
                  </a:lnTo>
                  <a:lnTo>
                    <a:pt x="3113333" y="415937"/>
                  </a:lnTo>
                  <a:lnTo>
                    <a:pt x="3125171" y="415937"/>
                  </a:lnTo>
                  <a:lnTo>
                    <a:pt x="3137009" y="415937"/>
                  </a:lnTo>
                  <a:lnTo>
                    <a:pt x="3148847" y="415937"/>
                  </a:lnTo>
                  <a:lnTo>
                    <a:pt x="3160684" y="415937"/>
                  </a:lnTo>
                  <a:lnTo>
                    <a:pt x="3172522" y="415937"/>
                  </a:lnTo>
                  <a:lnTo>
                    <a:pt x="3184360" y="415937"/>
                  </a:lnTo>
                  <a:lnTo>
                    <a:pt x="3196198" y="415937"/>
                  </a:lnTo>
                  <a:lnTo>
                    <a:pt x="3208035" y="415937"/>
                  </a:lnTo>
                  <a:lnTo>
                    <a:pt x="3219873" y="415937"/>
                  </a:lnTo>
                  <a:lnTo>
                    <a:pt x="3231711" y="415937"/>
                  </a:lnTo>
                  <a:lnTo>
                    <a:pt x="3243549" y="415937"/>
                  </a:lnTo>
                  <a:lnTo>
                    <a:pt x="3255387" y="415937"/>
                  </a:lnTo>
                  <a:lnTo>
                    <a:pt x="3267224" y="415937"/>
                  </a:lnTo>
                  <a:lnTo>
                    <a:pt x="3279062" y="415937"/>
                  </a:lnTo>
                  <a:lnTo>
                    <a:pt x="3290900" y="415937"/>
                  </a:lnTo>
                  <a:lnTo>
                    <a:pt x="3302738" y="415937"/>
                  </a:lnTo>
                  <a:lnTo>
                    <a:pt x="3314575" y="415937"/>
                  </a:lnTo>
                  <a:lnTo>
                    <a:pt x="3326413" y="415937"/>
                  </a:lnTo>
                  <a:lnTo>
                    <a:pt x="3338251" y="415937"/>
                  </a:lnTo>
                  <a:lnTo>
                    <a:pt x="3350089" y="415937"/>
                  </a:lnTo>
                  <a:lnTo>
                    <a:pt x="3361926" y="415937"/>
                  </a:lnTo>
                  <a:lnTo>
                    <a:pt x="3373764" y="415937"/>
                  </a:lnTo>
                  <a:lnTo>
                    <a:pt x="3385602" y="415937"/>
                  </a:lnTo>
                  <a:lnTo>
                    <a:pt x="3397440" y="415937"/>
                  </a:lnTo>
                  <a:lnTo>
                    <a:pt x="3409278" y="415937"/>
                  </a:lnTo>
                  <a:lnTo>
                    <a:pt x="3421115" y="415937"/>
                  </a:lnTo>
                  <a:lnTo>
                    <a:pt x="3432953" y="415937"/>
                  </a:lnTo>
                  <a:lnTo>
                    <a:pt x="3444791" y="415937"/>
                  </a:lnTo>
                  <a:lnTo>
                    <a:pt x="3456629" y="415937"/>
                  </a:lnTo>
                  <a:lnTo>
                    <a:pt x="3468466" y="415937"/>
                  </a:lnTo>
                  <a:lnTo>
                    <a:pt x="3480304" y="415937"/>
                  </a:lnTo>
                  <a:lnTo>
                    <a:pt x="3492142" y="415937"/>
                  </a:lnTo>
                  <a:lnTo>
                    <a:pt x="3503980" y="415937"/>
                  </a:lnTo>
                  <a:lnTo>
                    <a:pt x="3515818" y="415937"/>
                  </a:lnTo>
                  <a:lnTo>
                    <a:pt x="3515818" y="415867"/>
                  </a:lnTo>
                  <a:lnTo>
                    <a:pt x="3527655" y="415854"/>
                  </a:lnTo>
                  <a:lnTo>
                    <a:pt x="3539493" y="415840"/>
                  </a:lnTo>
                  <a:lnTo>
                    <a:pt x="3551331" y="415823"/>
                  </a:lnTo>
                  <a:lnTo>
                    <a:pt x="3563169" y="415803"/>
                  </a:lnTo>
                  <a:lnTo>
                    <a:pt x="3575006" y="415780"/>
                  </a:lnTo>
                  <a:lnTo>
                    <a:pt x="3586844" y="415753"/>
                  </a:lnTo>
                  <a:lnTo>
                    <a:pt x="3598682" y="415720"/>
                  </a:lnTo>
                  <a:lnTo>
                    <a:pt x="3610520" y="415682"/>
                  </a:lnTo>
                  <a:lnTo>
                    <a:pt x="3622357" y="415638"/>
                  </a:lnTo>
                  <a:lnTo>
                    <a:pt x="3634195" y="415586"/>
                  </a:lnTo>
                  <a:lnTo>
                    <a:pt x="3646033" y="415524"/>
                  </a:lnTo>
                  <a:lnTo>
                    <a:pt x="3657871" y="415452"/>
                  </a:lnTo>
                  <a:lnTo>
                    <a:pt x="3669709" y="415367"/>
                  </a:lnTo>
                  <a:lnTo>
                    <a:pt x="3681546" y="415268"/>
                  </a:lnTo>
                  <a:lnTo>
                    <a:pt x="3693384" y="415151"/>
                  </a:lnTo>
                  <a:lnTo>
                    <a:pt x="3705222" y="415014"/>
                  </a:lnTo>
                  <a:lnTo>
                    <a:pt x="3717060" y="414853"/>
                  </a:lnTo>
                  <a:lnTo>
                    <a:pt x="3728897" y="414664"/>
                  </a:lnTo>
                  <a:lnTo>
                    <a:pt x="3740735" y="414442"/>
                  </a:lnTo>
                  <a:lnTo>
                    <a:pt x="3752573" y="414182"/>
                  </a:lnTo>
                  <a:lnTo>
                    <a:pt x="3764411" y="413878"/>
                  </a:lnTo>
                  <a:lnTo>
                    <a:pt x="3776248" y="413521"/>
                  </a:lnTo>
                  <a:lnTo>
                    <a:pt x="3788086" y="413103"/>
                  </a:lnTo>
                  <a:lnTo>
                    <a:pt x="3799924" y="412613"/>
                  </a:lnTo>
                  <a:lnTo>
                    <a:pt x="3811762" y="412041"/>
                  </a:lnTo>
                  <a:lnTo>
                    <a:pt x="3823600" y="411373"/>
                  </a:lnTo>
                  <a:lnTo>
                    <a:pt x="3835437" y="410593"/>
                  </a:lnTo>
                  <a:lnTo>
                    <a:pt x="3847275" y="409684"/>
                  </a:lnTo>
                  <a:lnTo>
                    <a:pt x="3859113" y="408626"/>
                  </a:lnTo>
                  <a:lnTo>
                    <a:pt x="3870951" y="407396"/>
                  </a:lnTo>
                  <a:lnTo>
                    <a:pt x="3882788" y="405970"/>
                  </a:lnTo>
                  <a:lnTo>
                    <a:pt x="3894626" y="404319"/>
                  </a:lnTo>
                  <a:lnTo>
                    <a:pt x="3906464" y="402414"/>
                  </a:lnTo>
                  <a:lnTo>
                    <a:pt x="3918302" y="400221"/>
                  </a:lnTo>
                  <a:lnTo>
                    <a:pt x="3930139" y="397705"/>
                  </a:lnTo>
                  <a:lnTo>
                    <a:pt x="3941977" y="394832"/>
                  </a:lnTo>
                  <a:lnTo>
                    <a:pt x="3953815" y="391563"/>
                  </a:lnTo>
                  <a:lnTo>
                    <a:pt x="3965653" y="387865"/>
                  </a:lnTo>
                  <a:lnTo>
                    <a:pt x="3977491" y="383703"/>
                  </a:lnTo>
                  <a:lnTo>
                    <a:pt x="3989328" y="379051"/>
                  </a:lnTo>
                  <a:lnTo>
                    <a:pt x="4001166" y="373888"/>
                  </a:lnTo>
                  <a:lnTo>
                    <a:pt x="4013004" y="368204"/>
                  </a:lnTo>
                  <a:lnTo>
                    <a:pt x="4024842" y="362001"/>
                  </a:lnTo>
                  <a:lnTo>
                    <a:pt x="4036679" y="355296"/>
                  </a:lnTo>
                  <a:lnTo>
                    <a:pt x="4048517" y="348125"/>
                  </a:lnTo>
                  <a:lnTo>
                    <a:pt x="4060355" y="340539"/>
                  </a:lnTo>
                  <a:lnTo>
                    <a:pt x="4072193" y="332608"/>
                  </a:lnTo>
                  <a:lnTo>
                    <a:pt x="4084031" y="324418"/>
                  </a:lnTo>
                  <a:lnTo>
                    <a:pt x="4095868" y="316068"/>
                  </a:lnTo>
                  <a:lnTo>
                    <a:pt x="4107706" y="307662"/>
                  </a:lnTo>
                  <a:lnTo>
                    <a:pt x="4119544" y="299312"/>
                  </a:lnTo>
                  <a:lnTo>
                    <a:pt x="4131382" y="291122"/>
                  </a:lnTo>
                  <a:lnTo>
                    <a:pt x="4143219" y="283191"/>
                  </a:lnTo>
                  <a:lnTo>
                    <a:pt x="4155057" y="275605"/>
                  </a:lnTo>
                  <a:lnTo>
                    <a:pt x="4166895" y="268434"/>
                  </a:lnTo>
                  <a:lnTo>
                    <a:pt x="4178733" y="261729"/>
                  </a:lnTo>
                  <a:lnTo>
                    <a:pt x="4190570" y="255526"/>
                  </a:lnTo>
                  <a:lnTo>
                    <a:pt x="4202408" y="249842"/>
                  </a:lnTo>
                  <a:lnTo>
                    <a:pt x="4214246" y="244679"/>
                  </a:lnTo>
                  <a:lnTo>
                    <a:pt x="4226084" y="240027"/>
                  </a:lnTo>
                  <a:lnTo>
                    <a:pt x="4237922" y="235865"/>
                  </a:lnTo>
                  <a:lnTo>
                    <a:pt x="4249759" y="232167"/>
                  </a:lnTo>
                  <a:lnTo>
                    <a:pt x="4261597" y="228898"/>
                  </a:lnTo>
                  <a:lnTo>
                    <a:pt x="4273435" y="226025"/>
                  </a:lnTo>
                  <a:lnTo>
                    <a:pt x="4285273" y="223509"/>
                  </a:lnTo>
                  <a:lnTo>
                    <a:pt x="4297110" y="221316"/>
                  </a:lnTo>
                  <a:lnTo>
                    <a:pt x="4308948" y="219411"/>
                  </a:lnTo>
                  <a:lnTo>
                    <a:pt x="4320786" y="217760"/>
                  </a:lnTo>
                  <a:lnTo>
                    <a:pt x="4332624" y="216334"/>
                  </a:lnTo>
                  <a:lnTo>
                    <a:pt x="4344461" y="215104"/>
                  </a:lnTo>
                  <a:lnTo>
                    <a:pt x="4356299" y="214046"/>
                  </a:lnTo>
                  <a:lnTo>
                    <a:pt x="4368137" y="213137"/>
                  </a:lnTo>
                  <a:lnTo>
                    <a:pt x="4379975" y="212357"/>
                  </a:lnTo>
                  <a:lnTo>
                    <a:pt x="4391813" y="211689"/>
                  </a:lnTo>
                  <a:lnTo>
                    <a:pt x="4403650" y="211117"/>
                  </a:lnTo>
                  <a:lnTo>
                    <a:pt x="4415488" y="210628"/>
                  </a:lnTo>
                  <a:lnTo>
                    <a:pt x="4427326" y="210209"/>
                  </a:lnTo>
                  <a:lnTo>
                    <a:pt x="4439164" y="209853"/>
                  </a:lnTo>
                  <a:lnTo>
                    <a:pt x="4451001" y="209548"/>
                  </a:lnTo>
                  <a:lnTo>
                    <a:pt x="4462839" y="209288"/>
                  </a:lnTo>
                  <a:lnTo>
                    <a:pt x="4474677" y="209066"/>
                  </a:lnTo>
                  <a:lnTo>
                    <a:pt x="4486515" y="208877"/>
                  </a:lnTo>
                  <a:lnTo>
                    <a:pt x="4498352" y="208716"/>
                  </a:lnTo>
                  <a:lnTo>
                    <a:pt x="4510190" y="208579"/>
                  </a:lnTo>
                  <a:lnTo>
                    <a:pt x="4522028" y="208462"/>
                  </a:lnTo>
                  <a:lnTo>
                    <a:pt x="4533866" y="208363"/>
                  </a:lnTo>
                  <a:lnTo>
                    <a:pt x="4545704" y="208278"/>
                  </a:lnTo>
                  <a:lnTo>
                    <a:pt x="4557541" y="208206"/>
                  </a:lnTo>
                  <a:lnTo>
                    <a:pt x="4569379" y="208144"/>
                  </a:lnTo>
                  <a:lnTo>
                    <a:pt x="4581217" y="208092"/>
                  </a:lnTo>
                  <a:lnTo>
                    <a:pt x="4593055" y="208048"/>
                  </a:lnTo>
                  <a:lnTo>
                    <a:pt x="4604892" y="208010"/>
                  </a:lnTo>
                  <a:lnTo>
                    <a:pt x="4616730" y="207977"/>
                  </a:lnTo>
                  <a:lnTo>
                    <a:pt x="4628568" y="207950"/>
                  </a:lnTo>
                  <a:lnTo>
                    <a:pt x="4640406" y="207927"/>
                  </a:lnTo>
                  <a:lnTo>
                    <a:pt x="4652244" y="207907"/>
                  </a:lnTo>
                  <a:lnTo>
                    <a:pt x="4664081" y="207890"/>
                  </a:lnTo>
                  <a:lnTo>
                    <a:pt x="4675919" y="207876"/>
                  </a:lnTo>
                  <a:lnTo>
                    <a:pt x="4687757" y="207863"/>
                  </a:lnTo>
                </a:path>
              </a:pathLst>
            </a:custGeom>
            <a:ln w="40651" cap="flat">
              <a:solidFill>
                <a:srgbClr val="E8E8E8">
                  <a:alpha val="100000"/>
                </a:srgbClr>
              </a:solidFill>
              <a:prstDash val="solid"/>
              <a:round/>
            </a:ln>
          </p:spPr>
          <p:txBody>
            <a:bodyPr/>
            <a:lstStyle/>
            <a:p>
              <a:endParaRPr/>
            </a:p>
          </p:txBody>
        </p:sp>
        <p:sp>
          <p:nvSpPr>
            <p:cNvPr id="41" name="pl41"/>
            <p:cNvSpPr/>
            <p:nvPr/>
          </p:nvSpPr>
          <p:spPr>
            <a:xfrm>
              <a:off x="2482252" y="1524081"/>
              <a:ext cx="4687757" cy="1040575"/>
            </a:xfrm>
            <a:custGeom>
              <a:avLst/>
              <a:gdLst/>
              <a:ahLst/>
              <a:cxnLst/>
              <a:rect l="0" t="0" r="0" b="0"/>
              <a:pathLst>
                <a:path w="4687757" h="1040575">
                  <a:moveTo>
                    <a:pt x="0" y="0"/>
                  </a:moveTo>
                  <a:lnTo>
                    <a:pt x="11837" y="12"/>
                  </a:lnTo>
                  <a:lnTo>
                    <a:pt x="23675" y="26"/>
                  </a:lnTo>
                  <a:lnTo>
                    <a:pt x="35513" y="43"/>
                  </a:lnTo>
                  <a:lnTo>
                    <a:pt x="47351" y="63"/>
                  </a:lnTo>
                  <a:lnTo>
                    <a:pt x="59188" y="86"/>
                  </a:lnTo>
                  <a:lnTo>
                    <a:pt x="71026" y="114"/>
                  </a:lnTo>
                  <a:lnTo>
                    <a:pt x="82864" y="146"/>
                  </a:lnTo>
                  <a:lnTo>
                    <a:pt x="94702" y="184"/>
                  </a:lnTo>
                  <a:lnTo>
                    <a:pt x="106539" y="228"/>
                  </a:lnTo>
                  <a:lnTo>
                    <a:pt x="118377" y="281"/>
                  </a:lnTo>
                  <a:lnTo>
                    <a:pt x="130215" y="342"/>
                  </a:lnTo>
                  <a:lnTo>
                    <a:pt x="142053" y="414"/>
                  </a:lnTo>
                  <a:lnTo>
                    <a:pt x="153891" y="499"/>
                  </a:lnTo>
                  <a:lnTo>
                    <a:pt x="165728" y="598"/>
                  </a:lnTo>
                  <a:lnTo>
                    <a:pt x="177566" y="715"/>
                  </a:lnTo>
                  <a:lnTo>
                    <a:pt x="189404" y="852"/>
                  </a:lnTo>
                  <a:lnTo>
                    <a:pt x="201242" y="1014"/>
                  </a:lnTo>
                  <a:lnTo>
                    <a:pt x="213079" y="1202"/>
                  </a:lnTo>
                  <a:lnTo>
                    <a:pt x="224917" y="1424"/>
                  </a:lnTo>
                  <a:lnTo>
                    <a:pt x="236755" y="1684"/>
                  </a:lnTo>
                  <a:lnTo>
                    <a:pt x="248593" y="1989"/>
                  </a:lnTo>
                  <a:lnTo>
                    <a:pt x="260430" y="2346"/>
                  </a:lnTo>
                  <a:lnTo>
                    <a:pt x="272268" y="2764"/>
                  </a:lnTo>
                  <a:lnTo>
                    <a:pt x="284106" y="3253"/>
                  </a:lnTo>
                  <a:lnTo>
                    <a:pt x="295944" y="3825"/>
                  </a:lnTo>
                  <a:lnTo>
                    <a:pt x="307782" y="4493"/>
                  </a:lnTo>
                  <a:lnTo>
                    <a:pt x="319619" y="5273"/>
                  </a:lnTo>
                  <a:lnTo>
                    <a:pt x="331457" y="6182"/>
                  </a:lnTo>
                  <a:lnTo>
                    <a:pt x="343295" y="7240"/>
                  </a:lnTo>
                  <a:lnTo>
                    <a:pt x="355133" y="8470"/>
                  </a:lnTo>
                  <a:lnTo>
                    <a:pt x="366970" y="9896"/>
                  </a:lnTo>
                  <a:lnTo>
                    <a:pt x="378808" y="11547"/>
                  </a:lnTo>
                  <a:lnTo>
                    <a:pt x="390646" y="13453"/>
                  </a:lnTo>
                  <a:lnTo>
                    <a:pt x="402484" y="15646"/>
                  </a:lnTo>
                  <a:lnTo>
                    <a:pt x="414321" y="18161"/>
                  </a:lnTo>
                  <a:lnTo>
                    <a:pt x="426159" y="21034"/>
                  </a:lnTo>
                  <a:lnTo>
                    <a:pt x="437997" y="24303"/>
                  </a:lnTo>
                  <a:lnTo>
                    <a:pt x="449835" y="28002"/>
                  </a:lnTo>
                  <a:lnTo>
                    <a:pt x="461673" y="32163"/>
                  </a:lnTo>
                  <a:lnTo>
                    <a:pt x="473510" y="36815"/>
                  </a:lnTo>
                  <a:lnTo>
                    <a:pt x="485348" y="41978"/>
                  </a:lnTo>
                  <a:lnTo>
                    <a:pt x="497186" y="47662"/>
                  </a:lnTo>
                  <a:lnTo>
                    <a:pt x="509024" y="53865"/>
                  </a:lnTo>
                  <a:lnTo>
                    <a:pt x="520861" y="60570"/>
                  </a:lnTo>
                  <a:lnTo>
                    <a:pt x="532699" y="67741"/>
                  </a:lnTo>
                  <a:lnTo>
                    <a:pt x="544537" y="75327"/>
                  </a:lnTo>
                  <a:lnTo>
                    <a:pt x="556375" y="83258"/>
                  </a:lnTo>
                  <a:lnTo>
                    <a:pt x="568213" y="91448"/>
                  </a:lnTo>
                  <a:lnTo>
                    <a:pt x="580050" y="99799"/>
                  </a:lnTo>
                  <a:lnTo>
                    <a:pt x="591888" y="108204"/>
                  </a:lnTo>
                  <a:lnTo>
                    <a:pt x="603726" y="116555"/>
                  </a:lnTo>
                  <a:lnTo>
                    <a:pt x="615564" y="124744"/>
                  </a:lnTo>
                  <a:lnTo>
                    <a:pt x="627401" y="132675"/>
                  </a:lnTo>
                  <a:lnTo>
                    <a:pt x="639239" y="140261"/>
                  </a:lnTo>
                  <a:lnTo>
                    <a:pt x="651077" y="147432"/>
                  </a:lnTo>
                  <a:lnTo>
                    <a:pt x="662915" y="154137"/>
                  </a:lnTo>
                  <a:lnTo>
                    <a:pt x="674752" y="160340"/>
                  </a:lnTo>
                  <a:lnTo>
                    <a:pt x="686590" y="166024"/>
                  </a:lnTo>
                  <a:lnTo>
                    <a:pt x="698428" y="171187"/>
                  </a:lnTo>
                  <a:lnTo>
                    <a:pt x="710266" y="175839"/>
                  </a:lnTo>
                  <a:lnTo>
                    <a:pt x="722104" y="180001"/>
                  </a:lnTo>
                  <a:lnTo>
                    <a:pt x="733941" y="183700"/>
                  </a:lnTo>
                  <a:lnTo>
                    <a:pt x="745779" y="186968"/>
                  </a:lnTo>
                  <a:lnTo>
                    <a:pt x="757617" y="189842"/>
                  </a:lnTo>
                  <a:lnTo>
                    <a:pt x="769455" y="192357"/>
                  </a:lnTo>
                  <a:lnTo>
                    <a:pt x="781292" y="194550"/>
                  </a:lnTo>
                  <a:lnTo>
                    <a:pt x="793130" y="196455"/>
                  </a:lnTo>
                  <a:lnTo>
                    <a:pt x="804968" y="198106"/>
                  </a:lnTo>
                  <a:lnTo>
                    <a:pt x="816806" y="199532"/>
                  </a:lnTo>
                  <a:lnTo>
                    <a:pt x="828643" y="200762"/>
                  </a:lnTo>
                  <a:lnTo>
                    <a:pt x="840481" y="201820"/>
                  </a:lnTo>
                  <a:lnTo>
                    <a:pt x="852319" y="202729"/>
                  </a:lnTo>
                  <a:lnTo>
                    <a:pt x="864157" y="203509"/>
                  </a:lnTo>
                  <a:lnTo>
                    <a:pt x="875995" y="204178"/>
                  </a:lnTo>
                  <a:lnTo>
                    <a:pt x="887832" y="204750"/>
                  </a:lnTo>
                  <a:lnTo>
                    <a:pt x="899670" y="205239"/>
                  </a:lnTo>
                  <a:lnTo>
                    <a:pt x="911508" y="205657"/>
                  </a:lnTo>
                  <a:lnTo>
                    <a:pt x="923346" y="206014"/>
                  </a:lnTo>
                  <a:lnTo>
                    <a:pt x="935183" y="206318"/>
                  </a:lnTo>
                  <a:lnTo>
                    <a:pt x="947021" y="206578"/>
                  </a:lnTo>
                  <a:lnTo>
                    <a:pt x="958859" y="206800"/>
                  </a:lnTo>
                  <a:lnTo>
                    <a:pt x="970697" y="206989"/>
                  </a:lnTo>
                  <a:lnTo>
                    <a:pt x="982534" y="207150"/>
                  </a:lnTo>
                  <a:lnTo>
                    <a:pt x="994372" y="207287"/>
                  </a:lnTo>
                  <a:lnTo>
                    <a:pt x="1006210" y="207404"/>
                  </a:lnTo>
                  <a:lnTo>
                    <a:pt x="1018048" y="207503"/>
                  </a:lnTo>
                  <a:lnTo>
                    <a:pt x="1029886" y="207588"/>
                  </a:lnTo>
                  <a:lnTo>
                    <a:pt x="1041723" y="207660"/>
                  </a:lnTo>
                  <a:lnTo>
                    <a:pt x="1053561" y="207722"/>
                  </a:lnTo>
                  <a:lnTo>
                    <a:pt x="1065399" y="207774"/>
                  </a:lnTo>
                  <a:lnTo>
                    <a:pt x="1077237" y="207819"/>
                  </a:lnTo>
                  <a:lnTo>
                    <a:pt x="1089074" y="207856"/>
                  </a:lnTo>
                  <a:lnTo>
                    <a:pt x="1100912" y="207889"/>
                  </a:lnTo>
                  <a:lnTo>
                    <a:pt x="1112750" y="207916"/>
                  </a:lnTo>
                  <a:lnTo>
                    <a:pt x="1124588" y="207940"/>
                  </a:lnTo>
                  <a:lnTo>
                    <a:pt x="1136426" y="207959"/>
                  </a:lnTo>
                  <a:lnTo>
                    <a:pt x="1148263" y="207976"/>
                  </a:lnTo>
                  <a:lnTo>
                    <a:pt x="1160101" y="207991"/>
                  </a:lnTo>
                  <a:lnTo>
                    <a:pt x="1171939" y="208003"/>
                  </a:lnTo>
                  <a:lnTo>
                    <a:pt x="1171939" y="208073"/>
                  </a:lnTo>
                  <a:lnTo>
                    <a:pt x="1183777" y="208073"/>
                  </a:lnTo>
                  <a:lnTo>
                    <a:pt x="1195614" y="208073"/>
                  </a:lnTo>
                  <a:lnTo>
                    <a:pt x="1207452" y="208073"/>
                  </a:lnTo>
                  <a:lnTo>
                    <a:pt x="1219290" y="208073"/>
                  </a:lnTo>
                  <a:lnTo>
                    <a:pt x="1231128" y="208073"/>
                  </a:lnTo>
                  <a:lnTo>
                    <a:pt x="1242965" y="208073"/>
                  </a:lnTo>
                  <a:lnTo>
                    <a:pt x="1254803" y="208073"/>
                  </a:lnTo>
                  <a:lnTo>
                    <a:pt x="1266641" y="208073"/>
                  </a:lnTo>
                  <a:lnTo>
                    <a:pt x="1278479" y="208073"/>
                  </a:lnTo>
                  <a:lnTo>
                    <a:pt x="1290317" y="208073"/>
                  </a:lnTo>
                  <a:lnTo>
                    <a:pt x="1302154" y="208073"/>
                  </a:lnTo>
                  <a:lnTo>
                    <a:pt x="1313992" y="208073"/>
                  </a:lnTo>
                  <a:lnTo>
                    <a:pt x="1325830" y="208073"/>
                  </a:lnTo>
                  <a:lnTo>
                    <a:pt x="1337668" y="208073"/>
                  </a:lnTo>
                  <a:lnTo>
                    <a:pt x="1349505" y="208073"/>
                  </a:lnTo>
                  <a:lnTo>
                    <a:pt x="1361343" y="208073"/>
                  </a:lnTo>
                  <a:lnTo>
                    <a:pt x="1373181" y="208073"/>
                  </a:lnTo>
                  <a:lnTo>
                    <a:pt x="1385019" y="208073"/>
                  </a:lnTo>
                  <a:lnTo>
                    <a:pt x="1396856" y="208073"/>
                  </a:lnTo>
                  <a:lnTo>
                    <a:pt x="1408694" y="208073"/>
                  </a:lnTo>
                  <a:lnTo>
                    <a:pt x="1420532" y="208073"/>
                  </a:lnTo>
                  <a:lnTo>
                    <a:pt x="1432370" y="208073"/>
                  </a:lnTo>
                  <a:lnTo>
                    <a:pt x="1444208" y="208073"/>
                  </a:lnTo>
                  <a:lnTo>
                    <a:pt x="1456045" y="208073"/>
                  </a:lnTo>
                  <a:lnTo>
                    <a:pt x="1467883" y="208073"/>
                  </a:lnTo>
                  <a:lnTo>
                    <a:pt x="1479721" y="208073"/>
                  </a:lnTo>
                  <a:lnTo>
                    <a:pt x="1491559" y="208073"/>
                  </a:lnTo>
                  <a:lnTo>
                    <a:pt x="1503396" y="208073"/>
                  </a:lnTo>
                  <a:lnTo>
                    <a:pt x="1515234" y="208073"/>
                  </a:lnTo>
                  <a:lnTo>
                    <a:pt x="1527072" y="208073"/>
                  </a:lnTo>
                  <a:lnTo>
                    <a:pt x="1538910" y="208073"/>
                  </a:lnTo>
                  <a:lnTo>
                    <a:pt x="1550748" y="208073"/>
                  </a:lnTo>
                  <a:lnTo>
                    <a:pt x="1562585" y="208073"/>
                  </a:lnTo>
                  <a:lnTo>
                    <a:pt x="1574423" y="208073"/>
                  </a:lnTo>
                  <a:lnTo>
                    <a:pt x="1586261" y="208073"/>
                  </a:lnTo>
                  <a:lnTo>
                    <a:pt x="1598099" y="208073"/>
                  </a:lnTo>
                  <a:lnTo>
                    <a:pt x="1609936" y="208073"/>
                  </a:lnTo>
                  <a:lnTo>
                    <a:pt x="1621774" y="208073"/>
                  </a:lnTo>
                  <a:lnTo>
                    <a:pt x="1633612" y="208073"/>
                  </a:lnTo>
                  <a:lnTo>
                    <a:pt x="1645450" y="208073"/>
                  </a:lnTo>
                  <a:lnTo>
                    <a:pt x="1657287" y="208073"/>
                  </a:lnTo>
                  <a:lnTo>
                    <a:pt x="1669125" y="208073"/>
                  </a:lnTo>
                  <a:lnTo>
                    <a:pt x="1680963" y="208073"/>
                  </a:lnTo>
                  <a:lnTo>
                    <a:pt x="1692801" y="208073"/>
                  </a:lnTo>
                  <a:lnTo>
                    <a:pt x="1704639" y="208073"/>
                  </a:lnTo>
                  <a:lnTo>
                    <a:pt x="1716476" y="208073"/>
                  </a:lnTo>
                  <a:lnTo>
                    <a:pt x="1728314" y="208073"/>
                  </a:lnTo>
                  <a:lnTo>
                    <a:pt x="1740152" y="208073"/>
                  </a:lnTo>
                  <a:lnTo>
                    <a:pt x="1751990" y="208073"/>
                  </a:lnTo>
                  <a:lnTo>
                    <a:pt x="1763827" y="208073"/>
                  </a:lnTo>
                  <a:lnTo>
                    <a:pt x="1775665" y="208073"/>
                  </a:lnTo>
                  <a:lnTo>
                    <a:pt x="1787503" y="208073"/>
                  </a:lnTo>
                  <a:lnTo>
                    <a:pt x="1799341" y="208073"/>
                  </a:lnTo>
                  <a:lnTo>
                    <a:pt x="1811178" y="208073"/>
                  </a:lnTo>
                  <a:lnTo>
                    <a:pt x="1823016" y="208073"/>
                  </a:lnTo>
                  <a:lnTo>
                    <a:pt x="1834854" y="208073"/>
                  </a:lnTo>
                  <a:lnTo>
                    <a:pt x="1846692" y="208073"/>
                  </a:lnTo>
                  <a:lnTo>
                    <a:pt x="1858530" y="208073"/>
                  </a:lnTo>
                  <a:lnTo>
                    <a:pt x="1870367" y="208073"/>
                  </a:lnTo>
                  <a:lnTo>
                    <a:pt x="1882205" y="208073"/>
                  </a:lnTo>
                  <a:lnTo>
                    <a:pt x="1894043" y="208073"/>
                  </a:lnTo>
                  <a:lnTo>
                    <a:pt x="1905881" y="208073"/>
                  </a:lnTo>
                  <a:lnTo>
                    <a:pt x="1917718" y="208073"/>
                  </a:lnTo>
                  <a:lnTo>
                    <a:pt x="1929556" y="208073"/>
                  </a:lnTo>
                  <a:lnTo>
                    <a:pt x="1941394" y="208073"/>
                  </a:lnTo>
                  <a:lnTo>
                    <a:pt x="1953232" y="208073"/>
                  </a:lnTo>
                  <a:lnTo>
                    <a:pt x="1965069" y="208073"/>
                  </a:lnTo>
                  <a:lnTo>
                    <a:pt x="1976907" y="208073"/>
                  </a:lnTo>
                  <a:lnTo>
                    <a:pt x="1988745" y="208073"/>
                  </a:lnTo>
                  <a:lnTo>
                    <a:pt x="2000583" y="208073"/>
                  </a:lnTo>
                  <a:lnTo>
                    <a:pt x="2012421" y="208073"/>
                  </a:lnTo>
                  <a:lnTo>
                    <a:pt x="2024258" y="208073"/>
                  </a:lnTo>
                  <a:lnTo>
                    <a:pt x="2036096" y="208073"/>
                  </a:lnTo>
                  <a:lnTo>
                    <a:pt x="2047934" y="208073"/>
                  </a:lnTo>
                  <a:lnTo>
                    <a:pt x="2059772" y="208073"/>
                  </a:lnTo>
                  <a:lnTo>
                    <a:pt x="2071609" y="208073"/>
                  </a:lnTo>
                  <a:lnTo>
                    <a:pt x="2083447" y="208073"/>
                  </a:lnTo>
                  <a:lnTo>
                    <a:pt x="2095285" y="208073"/>
                  </a:lnTo>
                  <a:lnTo>
                    <a:pt x="2107123" y="208073"/>
                  </a:lnTo>
                  <a:lnTo>
                    <a:pt x="2118961" y="208073"/>
                  </a:lnTo>
                  <a:lnTo>
                    <a:pt x="2130798" y="208073"/>
                  </a:lnTo>
                  <a:lnTo>
                    <a:pt x="2142636" y="208073"/>
                  </a:lnTo>
                  <a:lnTo>
                    <a:pt x="2154474" y="208073"/>
                  </a:lnTo>
                  <a:lnTo>
                    <a:pt x="2166312" y="208073"/>
                  </a:lnTo>
                  <a:lnTo>
                    <a:pt x="2178149" y="208073"/>
                  </a:lnTo>
                  <a:lnTo>
                    <a:pt x="2189987" y="208073"/>
                  </a:lnTo>
                  <a:lnTo>
                    <a:pt x="2201825" y="208073"/>
                  </a:lnTo>
                  <a:lnTo>
                    <a:pt x="2213663" y="208073"/>
                  </a:lnTo>
                  <a:lnTo>
                    <a:pt x="2225500" y="208073"/>
                  </a:lnTo>
                  <a:lnTo>
                    <a:pt x="2237338" y="208073"/>
                  </a:lnTo>
                  <a:lnTo>
                    <a:pt x="2249176" y="208073"/>
                  </a:lnTo>
                  <a:lnTo>
                    <a:pt x="2261014" y="208073"/>
                  </a:lnTo>
                  <a:lnTo>
                    <a:pt x="2272852" y="208073"/>
                  </a:lnTo>
                  <a:lnTo>
                    <a:pt x="2284689" y="208073"/>
                  </a:lnTo>
                  <a:lnTo>
                    <a:pt x="2296527" y="208073"/>
                  </a:lnTo>
                  <a:lnTo>
                    <a:pt x="2308365" y="208073"/>
                  </a:lnTo>
                  <a:lnTo>
                    <a:pt x="2320203" y="208073"/>
                  </a:lnTo>
                  <a:lnTo>
                    <a:pt x="2332040" y="208073"/>
                  </a:lnTo>
                  <a:lnTo>
                    <a:pt x="2343878" y="208073"/>
                  </a:lnTo>
                  <a:lnTo>
                    <a:pt x="2343878" y="208352"/>
                  </a:lnTo>
                  <a:lnTo>
                    <a:pt x="2355716" y="208401"/>
                  </a:lnTo>
                  <a:lnTo>
                    <a:pt x="2367554" y="208458"/>
                  </a:lnTo>
                  <a:lnTo>
                    <a:pt x="2379391" y="208526"/>
                  </a:lnTo>
                  <a:lnTo>
                    <a:pt x="2391229" y="208605"/>
                  </a:lnTo>
                  <a:lnTo>
                    <a:pt x="2403067" y="208699"/>
                  </a:lnTo>
                  <a:lnTo>
                    <a:pt x="2414905" y="208809"/>
                  </a:lnTo>
                  <a:lnTo>
                    <a:pt x="2426743" y="208938"/>
                  </a:lnTo>
                  <a:lnTo>
                    <a:pt x="2438580" y="209089"/>
                  </a:lnTo>
                  <a:lnTo>
                    <a:pt x="2450418" y="209267"/>
                  </a:lnTo>
                  <a:lnTo>
                    <a:pt x="2462256" y="209476"/>
                  </a:lnTo>
                  <a:lnTo>
                    <a:pt x="2474094" y="209722"/>
                  </a:lnTo>
                  <a:lnTo>
                    <a:pt x="2485931" y="210011"/>
                  </a:lnTo>
                  <a:lnTo>
                    <a:pt x="2497769" y="210350"/>
                  </a:lnTo>
                  <a:lnTo>
                    <a:pt x="2509607" y="210748"/>
                  </a:lnTo>
                  <a:lnTo>
                    <a:pt x="2521445" y="211215"/>
                  </a:lnTo>
                  <a:lnTo>
                    <a:pt x="2533283" y="211764"/>
                  </a:lnTo>
                  <a:lnTo>
                    <a:pt x="2545120" y="212408"/>
                  </a:lnTo>
                  <a:lnTo>
                    <a:pt x="2556958" y="213164"/>
                  </a:lnTo>
                  <a:lnTo>
                    <a:pt x="2568796" y="214050"/>
                  </a:lnTo>
                  <a:lnTo>
                    <a:pt x="2580634" y="215090"/>
                  </a:lnTo>
                  <a:lnTo>
                    <a:pt x="2592471" y="216309"/>
                  </a:lnTo>
                  <a:lnTo>
                    <a:pt x="2604309" y="217737"/>
                  </a:lnTo>
                  <a:lnTo>
                    <a:pt x="2616147" y="219409"/>
                  </a:lnTo>
                  <a:lnTo>
                    <a:pt x="2627985" y="221365"/>
                  </a:lnTo>
                  <a:lnTo>
                    <a:pt x="2639822" y="223653"/>
                  </a:lnTo>
                  <a:lnTo>
                    <a:pt x="2651660" y="226326"/>
                  </a:lnTo>
                  <a:lnTo>
                    <a:pt x="2663498" y="229446"/>
                  </a:lnTo>
                  <a:lnTo>
                    <a:pt x="2675336" y="233083"/>
                  </a:lnTo>
                  <a:lnTo>
                    <a:pt x="2687174" y="237316"/>
                  </a:lnTo>
                  <a:lnTo>
                    <a:pt x="2699011" y="242234"/>
                  </a:lnTo>
                  <a:lnTo>
                    <a:pt x="2710849" y="247940"/>
                  </a:lnTo>
                  <a:lnTo>
                    <a:pt x="2722687" y="254543"/>
                  </a:lnTo>
                  <a:lnTo>
                    <a:pt x="2734525" y="262164"/>
                  </a:lnTo>
                  <a:lnTo>
                    <a:pt x="2746362" y="270936"/>
                  </a:lnTo>
                  <a:lnTo>
                    <a:pt x="2758200" y="280997"/>
                  </a:lnTo>
                  <a:lnTo>
                    <a:pt x="2770038" y="292491"/>
                  </a:lnTo>
                  <a:lnTo>
                    <a:pt x="2781876" y="305565"/>
                  </a:lnTo>
                  <a:lnTo>
                    <a:pt x="2793713" y="320360"/>
                  </a:lnTo>
                  <a:lnTo>
                    <a:pt x="2805551" y="337006"/>
                  </a:lnTo>
                  <a:lnTo>
                    <a:pt x="2817389" y="355614"/>
                  </a:lnTo>
                  <a:lnTo>
                    <a:pt x="2829227" y="376266"/>
                  </a:lnTo>
                  <a:lnTo>
                    <a:pt x="2841065" y="399003"/>
                  </a:lnTo>
                  <a:lnTo>
                    <a:pt x="2852902" y="423816"/>
                  </a:lnTo>
                  <a:lnTo>
                    <a:pt x="2864740" y="450634"/>
                  </a:lnTo>
                  <a:lnTo>
                    <a:pt x="2876578" y="479319"/>
                  </a:lnTo>
                  <a:lnTo>
                    <a:pt x="2888416" y="509663"/>
                  </a:lnTo>
                  <a:lnTo>
                    <a:pt x="2900253" y="541386"/>
                  </a:lnTo>
                  <a:lnTo>
                    <a:pt x="2912091" y="574145"/>
                  </a:lnTo>
                  <a:lnTo>
                    <a:pt x="2923929" y="607548"/>
                  </a:lnTo>
                  <a:lnTo>
                    <a:pt x="2935767" y="641169"/>
                  </a:lnTo>
                  <a:lnTo>
                    <a:pt x="2947604" y="674572"/>
                  </a:lnTo>
                  <a:lnTo>
                    <a:pt x="2959442" y="707331"/>
                  </a:lnTo>
                  <a:lnTo>
                    <a:pt x="2971280" y="739054"/>
                  </a:lnTo>
                  <a:lnTo>
                    <a:pt x="2983118" y="769398"/>
                  </a:lnTo>
                  <a:lnTo>
                    <a:pt x="2994956" y="798084"/>
                  </a:lnTo>
                  <a:lnTo>
                    <a:pt x="3006793" y="824902"/>
                  </a:lnTo>
                  <a:lnTo>
                    <a:pt x="3018631" y="849714"/>
                  </a:lnTo>
                  <a:lnTo>
                    <a:pt x="3030469" y="872451"/>
                  </a:lnTo>
                  <a:lnTo>
                    <a:pt x="3042307" y="893103"/>
                  </a:lnTo>
                  <a:lnTo>
                    <a:pt x="3054144" y="911711"/>
                  </a:lnTo>
                  <a:lnTo>
                    <a:pt x="3065982" y="928357"/>
                  </a:lnTo>
                  <a:lnTo>
                    <a:pt x="3077820" y="943152"/>
                  </a:lnTo>
                  <a:lnTo>
                    <a:pt x="3089658" y="956226"/>
                  </a:lnTo>
                  <a:lnTo>
                    <a:pt x="3101496" y="967721"/>
                  </a:lnTo>
                  <a:lnTo>
                    <a:pt x="3113333" y="977782"/>
                  </a:lnTo>
                  <a:lnTo>
                    <a:pt x="3125171" y="986553"/>
                  </a:lnTo>
                  <a:lnTo>
                    <a:pt x="3137009" y="994175"/>
                  </a:lnTo>
                  <a:lnTo>
                    <a:pt x="3148847" y="1000778"/>
                  </a:lnTo>
                  <a:lnTo>
                    <a:pt x="3160684" y="1006483"/>
                  </a:lnTo>
                  <a:lnTo>
                    <a:pt x="3172522" y="1011402"/>
                  </a:lnTo>
                  <a:lnTo>
                    <a:pt x="3184360" y="1015635"/>
                  </a:lnTo>
                  <a:lnTo>
                    <a:pt x="3196198" y="1019271"/>
                  </a:lnTo>
                  <a:lnTo>
                    <a:pt x="3208035" y="1022391"/>
                  </a:lnTo>
                  <a:lnTo>
                    <a:pt x="3219873" y="1025064"/>
                  </a:lnTo>
                  <a:lnTo>
                    <a:pt x="3231711" y="1027352"/>
                  </a:lnTo>
                  <a:lnTo>
                    <a:pt x="3243549" y="1029309"/>
                  </a:lnTo>
                  <a:lnTo>
                    <a:pt x="3255387" y="1030981"/>
                  </a:lnTo>
                  <a:lnTo>
                    <a:pt x="3267224" y="1032409"/>
                  </a:lnTo>
                  <a:lnTo>
                    <a:pt x="3279062" y="1033627"/>
                  </a:lnTo>
                  <a:lnTo>
                    <a:pt x="3290900" y="1034667"/>
                  </a:lnTo>
                  <a:lnTo>
                    <a:pt x="3302738" y="1035554"/>
                  </a:lnTo>
                  <a:lnTo>
                    <a:pt x="3314575" y="1036310"/>
                  </a:lnTo>
                  <a:lnTo>
                    <a:pt x="3326413" y="1036954"/>
                  </a:lnTo>
                  <a:lnTo>
                    <a:pt x="3338251" y="1037502"/>
                  </a:lnTo>
                  <a:lnTo>
                    <a:pt x="3350089" y="1037970"/>
                  </a:lnTo>
                  <a:lnTo>
                    <a:pt x="3361926" y="1038368"/>
                  </a:lnTo>
                  <a:lnTo>
                    <a:pt x="3373764" y="1038707"/>
                  </a:lnTo>
                  <a:lnTo>
                    <a:pt x="3385602" y="1038996"/>
                  </a:lnTo>
                  <a:lnTo>
                    <a:pt x="3397440" y="1039241"/>
                  </a:lnTo>
                  <a:lnTo>
                    <a:pt x="3409278" y="1039450"/>
                  </a:lnTo>
                  <a:lnTo>
                    <a:pt x="3421115" y="1039628"/>
                  </a:lnTo>
                  <a:lnTo>
                    <a:pt x="3432953" y="1039780"/>
                  </a:lnTo>
                  <a:lnTo>
                    <a:pt x="3444791" y="1039909"/>
                  </a:lnTo>
                  <a:lnTo>
                    <a:pt x="3456629" y="1040019"/>
                  </a:lnTo>
                  <a:lnTo>
                    <a:pt x="3468466" y="1040112"/>
                  </a:lnTo>
                  <a:lnTo>
                    <a:pt x="3480304" y="1040191"/>
                  </a:lnTo>
                  <a:lnTo>
                    <a:pt x="3492142" y="1040259"/>
                  </a:lnTo>
                  <a:lnTo>
                    <a:pt x="3503980" y="1040317"/>
                  </a:lnTo>
                  <a:lnTo>
                    <a:pt x="3515818" y="1040366"/>
                  </a:lnTo>
                  <a:lnTo>
                    <a:pt x="3515818" y="1040575"/>
                  </a:lnTo>
                  <a:lnTo>
                    <a:pt x="3527655" y="1040563"/>
                  </a:lnTo>
                  <a:lnTo>
                    <a:pt x="3539493" y="1040548"/>
                  </a:lnTo>
                  <a:lnTo>
                    <a:pt x="3551331" y="1040531"/>
                  </a:lnTo>
                  <a:lnTo>
                    <a:pt x="3563169" y="1040512"/>
                  </a:lnTo>
                  <a:lnTo>
                    <a:pt x="3575006" y="1040488"/>
                  </a:lnTo>
                  <a:lnTo>
                    <a:pt x="3586844" y="1040461"/>
                  </a:lnTo>
                  <a:lnTo>
                    <a:pt x="3598682" y="1040429"/>
                  </a:lnTo>
                  <a:lnTo>
                    <a:pt x="3610520" y="1040391"/>
                  </a:lnTo>
                  <a:lnTo>
                    <a:pt x="3622357" y="1040346"/>
                  </a:lnTo>
                  <a:lnTo>
                    <a:pt x="3634195" y="1040294"/>
                  </a:lnTo>
                  <a:lnTo>
                    <a:pt x="3646033" y="1040232"/>
                  </a:lnTo>
                  <a:lnTo>
                    <a:pt x="3657871" y="1040160"/>
                  </a:lnTo>
                  <a:lnTo>
                    <a:pt x="3669709" y="1040076"/>
                  </a:lnTo>
                  <a:lnTo>
                    <a:pt x="3681546" y="1039976"/>
                  </a:lnTo>
                  <a:lnTo>
                    <a:pt x="3693384" y="1039859"/>
                  </a:lnTo>
                  <a:lnTo>
                    <a:pt x="3705222" y="1039722"/>
                  </a:lnTo>
                  <a:lnTo>
                    <a:pt x="3717060" y="1039561"/>
                  </a:lnTo>
                  <a:lnTo>
                    <a:pt x="3728897" y="1039372"/>
                  </a:lnTo>
                  <a:lnTo>
                    <a:pt x="3740735" y="1039150"/>
                  </a:lnTo>
                  <a:lnTo>
                    <a:pt x="3752573" y="1038890"/>
                  </a:lnTo>
                  <a:lnTo>
                    <a:pt x="3764411" y="1038586"/>
                  </a:lnTo>
                  <a:lnTo>
                    <a:pt x="3776248" y="1038229"/>
                  </a:lnTo>
                  <a:lnTo>
                    <a:pt x="3788086" y="1037811"/>
                  </a:lnTo>
                  <a:lnTo>
                    <a:pt x="3799924" y="1037322"/>
                  </a:lnTo>
                  <a:lnTo>
                    <a:pt x="3811762" y="1036750"/>
                  </a:lnTo>
                  <a:lnTo>
                    <a:pt x="3823600" y="1036081"/>
                  </a:lnTo>
                  <a:lnTo>
                    <a:pt x="3835437" y="1035301"/>
                  </a:lnTo>
                  <a:lnTo>
                    <a:pt x="3847275" y="1034392"/>
                  </a:lnTo>
                  <a:lnTo>
                    <a:pt x="3859113" y="1033334"/>
                  </a:lnTo>
                  <a:lnTo>
                    <a:pt x="3870951" y="1032104"/>
                  </a:lnTo>
                  <a:lnTo>
                    <a:pt x="3882788" y="1030678"/>
                  </a:lnTo>
                  <a:lnTo>
                    <a:pt x="3894626" y="1029027"/>
                  </a:lnTo>
                  <a:lnTo>
                    <a:pt x="3906464" y="1027122"/>
                  </a:lnTo>
                  <a:lnTo>
                    <a:pt x="3918302" y="1024929"/>
                  </a:lnTo>
                  <a:lnTo>
                    <a:pt x="3930139" y="1022414"/>
                  </a:lnTo>
                  <a:lnTo>
                    <a:pt x="3941977" y="1019540"/>
                  </a:lnTo>
                  <a:lnTo>
                    <a:pt x="3953815" y="1016272"/>
                  </a:lnTo>
                  <a:lnTo>
                    <a:pt x="3965653" y="1012573"/>
                  </a:lnTo>
                  <a:lnTo>
                    <a:pt x="3977491" y="1008411"/>
                  </a:lnTo>
                  <a:lnTo>
                    <a:pt x="3989328" y="1003759"/>
                  </a:lnTo>
                  <a:lnTo>
                    <a:pt x="4001166" y="998596"/>
                  </a:lnTo>
                  <a:lnTo>
                    <a:pt x="4013004" y="992912"/>
                  </a:lnTo>
                  <a:lnTo>
                    <a:pt x="4024842" y="986709"/>
                  </a:lnTo>
                  <a:lnTo>
                    <a:pt x="4036679" y="980005"/>
                  </a:lnTo>
                  <a:lnTo>
                    <a:pt x="4048517" y="972833"/>
                  </a:lnTo>
                  <a:lnTo>
                    <a:pt x="4060355" y="965247"/>
                  </a:lnTo>
                  <a:lnTo>
                    <a:pt x="4072193" y="957316"/>
                  </a:lnTo>
                  <a:lnTo>
                    <a:pt x="4084031" y="949127"/>
                  </a:lnTo>
                  <a:lnTo>
                    <a:pt x="4095868" y="940776"/>
                  </a:lnTo>
                  <a:lnTo>
                    <a:pt x="4107706" y="932371"/>
                  </a:lnTo>
                  <a:lnTo>
                    <a:pt x="4119544" y="924020"/>
                  </a:lnTo>
                  <a:lnTo>
                    <a:pt x="4131382" y="915830"/>
                  </a:lnTo>
                  <a:lnTo>
                    <a:pt x="4143219" y="907899"/>
                  </a:lnTo>
                  <a:lnTo>
                    <a:pt x="4155057" y="900313"/>
                  </a:lnTo>
                  <a:lnTo>
                    <a:pt x="4166895" y="893142"/>
                  </a:lnTo>
                  <a:lnTo>
                    <a:pt x="4178733" y="886437"/>
                  </a:lnTo>
                  <a:lnTo>
                    <a:pt x="4190570" y="880234"/>
                  </a:lnTo>
                  <a:lnTo>
                    <a:pt x="4202408" y="874550"/>
                  </a:lnTo>
                  <a:lnTo>
                    <a:pt x="4214246" y="869387"/>
                  </a:lnTo>
                  <a:lnTo>
                    <a:pt x="4226084" y="864735"/>
                  </a:lnTo>
                  <a:lnTo>
                    <a:pt x="4237922" y="860574"/>
                  </a:lnTo>
                  <a:lnTo>
                    <a:pt x="4249759" y="856875"/>
                  </a:lnTo>
                  <a:lnTo>
                    <a:pt x="4261597" y="853606"/>
                  </a:lnTo>
                  <a:lnTo>
                    <a:pt x="4273435" y="850733"/>
                  </a:lnTo>
                  <a:lnTo>
                    <a:pt x="4285273" y="848218"/>
                  </a:lnTo>
                  <a:lnTo>
                    <a:pt x="4297110" y="846025"/>
                  </a:lnTo>
                  <a:lnTo>
                    <a:pt x="4308948" y="844119"/>
                  </a:lnTo>
                  <a:lnTo>
                    <a:pt x="4320786" y="842469"/>
                  </a:lnTo>
                  <a:lnTo>
                    <a:pt x="4332624" y="841042"/>
                  </a:lnTo>
                  <a:lnTo>
                    <a:pt x="4344461" y="839812"/>
                  </a:lnTo>
                  <a:lnTo>
                    <a:pt x="4356299" y="838754"/>
                  </a:lnTo>
                  <a:lnTo>
                    <a:pt x="4368137" y="837845"/>
                  </a:lnTo>
                  <a:lnTo>
                    <a:pt x="4379975" y="837065"/>
                  </a:lnTo>
                  <a:lnTo>
                    <a:pt x="4391813" y="836397"/>
                  </a:lnTo>
                  <a:lnTo>
                    <a:pt x="4403650" y="835825"/>
                  </a:lnTo>
                  <a:lnTo>
                    <a:pt x="4415488" y="835336"/>
                  </a:lnTo>
                  <a:lnTo>
                    <a:pt x="4427326" y="834918"/>
                  </a:lnTo>
                  <a:lnTo>
                    <a:pt x="4439164" y="834561"/>
                  </a:lnTo>
                  <a:lnTo>
                    <a:pt x="4451001" y="834256"/>
                  </a:lnTo>
                  <a:lnTo>
                    <a:pt x="4462839" y="833996"/>
                  </a:lnTo>
                  <a:lnTo>
                    <a:pt x="4474677" y="833774"/>
                  </a:lnTo>
                  <a:lnTo>
                    <a:pt x="4486515" y="833586"/>
                  </a:lnTo>
                  <a:lnTo>
                    <a:pt x="4498352" y="833425"/>
                  </a:lnTo>
                  <a:lnTo>
                    <a:pt x="4510190" y="833287"/>
                  </a:lnTo>
                  <a:lnTo>
                    <a:pt x="4522028" y="833170"/>
                  </a:lnTo>
                  <a:lnTo>
                    <a:pt x="4533866" y="833071"/>
                  </a:lnTo>
                  <a:lnTo>
                    <a:pt x="4545704" y="832986"/>
                  </a:lnTo>
                  <a:lnTo>
                    <a:pt x="4557541" y="832914"/>
                  </a:lnTo>
                  <a:lnTo>
                    <a:pt x="4569379" y="832853"/>
                  </a:lnTo>
                  <a:lnTo>
                    <a:pt x="4581217" y="832800"/>
                  </a:lnTo>
                  <a:lnTo>
                    <a:pt x="4593055" y="832756"/>
                  </a:lnTo>
                  <a:lnTo>
                    <a:pt x="4604892" y="832718"/>
                  </a:lnTo>
                  <a:lnTo>
                    <a:pt x="4616730" y="832686"/>
                  </a:lnTo>
                  <a:lnTo>
                    <a:pt x="4628568" y="832658"/>
                  </a:lnTo>
                  <a:lnTo>
                    <a:pt x="4640406" y="832635"/>
                  </a:lnTo>
                  <a:lnTo>
                    <a:pt x="4652244" y="832615"/>
                  </a:lnTo>
                  <a:lnTo>
                    <a:pt x="4664081" y="832598"/>
                  </a:lnTo>
                  <a:lnTo>
                    <a:pt x="4675919" y="832584"/>
                  </a:lnTo>
                  <a:lnTo>
                    <a:pt x="4687757" y="832572"/>
                  </a:lnTo>
                </a:path>
              </a:pathLst>
            </a:custGeom>
            <a:ln w="40651" cap="flat">
              <a:solidFill>
                <a:srgbClr val="E8E8E8">
                  <a:alpha val="100000"/>
                </a:srgbClr>
              </a:solidFill>
              <a:prstDash val="solid"/>
              <a:round/>
            </a:ln>
          </p:spPr>
          <p:txBody>
            <a:bodyPr/>
            <a:lstStyle/>
            <a:p>
              <a:endParaRPr/>
            </a:p>
          </p:txBody>
        </p:sp>
        <p:sp>
          <p:nvSpPr>
            <p:cNvPr id="42" name="pl42"/>
            <p:cNvSpPr/>
            <p:nvPr/>
          </p:nvSpPr>
          <p:spPr>
            <a:xfrm>
              <a:off x="2482252" y="3814003"/>
              <a:ext cx="4687757" cy="1248439"/>
            </a:xfrm>
            <a:custGeom>
              <a:avLst/>
              <a:gdLst/>
              <a:ahLst/>
              <a:cxnLst/>
              <a:rect l="0" t="0" r="0" b="0"/>
              <a:pathLst>
                <a:path w="4687757" h="1248439">
                  <a:moveTo>
                    <a:pt x="0" y="0"/>
                  </a:moveTo>
                  <a:lnTo>
                    <a:pt x="11837" y="73"/>
                  </a:lnTo>
                  <a:lnTo>
                    <a:pt x="23675" y="159"/>
                  </a:lnTo>
                  <a:lnTo>
                    <a:pt x="35513" y="261"/>
                  </a:lnTo>
                  <a:lnTo>
                    <a:pt x="47351" y="380"/>
                  </a:lnTo>
                  <a:lnTo>
                    <a:pt x="59188" y="520"/>
                  </a:lnTo>
                  <a:lnTo>
                    <a:pt x="71026" y="685"/>
                  </a:lnTo>
                  <a:lnTo>
                    <a:pt x="82864" y="878"/>
                  </a:lnTo>
                  <a:lnTo>
                    <a:pt x="94702" y="1105"/>
                  </a:lnTo>
                  <a:lnTo>
                    <a:pt x="106539" y="1372"/>
                  </a:lnTo>
                  <a:lnTo>
                    <a:pt x="118377" y="1686"/>
                  </a:lnTo>
                  <a:lnTo>
                    <a:pt x="130215" y="2055"/>
                  </a:lnTo>
                  <a:lnTo>
                    <a:pt x="142053" y="2487"/>
                  </a:lnTo>
                  <a:lnTo>
                    <a:pt x="153891" y="2996"/>
                  </a:lnTo>
                  <a:lnTo>
                    <a:pt x="165728" y="3593"/>
                  </a:lnTo>
                  <a:lnTo>
                    <a:pt x="177566" y="4294"/>
                  </a:lnTo>
                  <a:lnTo>
                    <a:pt x="189404" y="5117"/>
                  </a:lnTo>
                  <a:lnTo>
                    <a:pt x="201242" y="6084"/>
                  </a:lnTo>
                  <a:lnTo>
                    <a:pt x="213079" y="7217"/>
                  </a:lnTo>
                  <a:lnTo>
                    <a:pt x="224917" y="8547"/>
                  </a:lnTo>
                  <a:lnTo>
                    <a:pt x="236755" y="10107"/>
                  </a:lnTo>
                  <a:lnTo>
                    <a:pt x="248593" y="11935"/>
                  </a:lnTo>
                  <a:lnTo>
                    <a:pt x="260430" y="14077"/>
                  </a:lnTo>
                  <a:lnTo>
                    <a:pt x="272268" y="16585"/>
                  </a:lnTo>
                  <a:lnTo>
                    <a:pt x="284106" y="19520"/>
                  </a:lnTo>
                  <a:lnTo>
                    <a:pt x="295944" y="22952"/>
                  </a:lnTo>
                  <a:lnTo>
                    <a:pt x="307782" y="26961"/>
                  </a:lnTo>
                  <a:lnTo>
                    <a:pt x="319619" y="31641"/>
                  </a:lnTo>
                  <a:lnTo>
                    <a:pt x="331457" y="37096"/>
                  </a:lnTo>
                  <a:lnTo>
                    <a:pt x="343295" y="43445"/>
                  </a:lnTo>
                  <a:lnTo>
                    <a:pt x="355133" y="50823"/>
                  </a:lnTo>
                  <a:lnTo>
                    <a:pt x="366970" y="59381"/>
                  </a:lnTo>
                  <a:lnTo>
                    <a:pt x="378808" y="69285"/>
                  </a:lnTo>
                  <a:lnTo>
                    <a:pt x="390646" y="80718"/>
                  </a:lnTo>
                  <a:lnTo>
                    <a:pt x="402484" y="93876"/>
                  </a:lnTo>
                  <a:lnTo>
                    <a:pt x="414321" y="108967"/>
                  </a:lnTo>
                  <a:lnTo>
                    <a:pt x="426159" y="126209"/>
                  </a:lnTo>
                  <a:lnTo>
                    <a:pt x="437997" y="145820"/>
                  </a:lnTo>
                  <a:lnTo>
                    <a:pt x="449835" y="168012"/>
                  </a:lnTo>
                  <a:lnTo>
                    <a:pt x="461673" y="192981"/>
                  </a:lnTo>
                  <a:lnTo>
                    <a:pt x="473510" y="220893"/>
                  </a:lnTo>
                  <a:lnTo>
                    <a:pt x="485348" y="251871"/>
                  </a:lnTo>
                  <a:lnTo>
                    <a:pt x="497186" y="285976"/>
                  </a:lnTo>
                  <a:lnTo>
                    <a:pt x="509024" y="323195"/>
                  </a:lnTo>
                  <a:lnTo>
                    <a:pt x="520861" y="363422"/>
                  </a:lnTo>
                  <a:lnTo>
                    <a:pt x="532699" y="406451"/>
                  </a:lnTo>
                  <a:lnTo>
                    <a:pt x="544537" y="451967"/>
                  </a:lnTo>
                  <a:lnTo>
                    <a:pt x="556375" y="499551"/>
                  </a:lnTo>
                  <a:lnTo>
                    <a:pt x="568213" y="548690"/>
                  </a:lnTo>
                  <a:lnTo>
                    <a:pt x="580050" y="598794"/>
                  </a:lnTo>
                  <a:lnTo>
                    <a:pt x="591888" y="649225"/>
                  </a:lnTo>
                  <a:lnTo>
                    <a:pt x="603726" y="699330"/>
                  </a:lnTo>
                  <a:lnTo>
                    <a:pt x="615564" y="748468"/>
                  </a:lnTo>
                  <a:lnTo>
                    <a:pt x="627401" y="796053"/>
                  </a:lnTo>
                  <a:lnTo>
                    <a:pt x="639239" y="841569"/>
                  </a:lnTo>
                  <a:lnTo>
                    <a:pt x="651077" y="884597"/>
                  </a:lnTo>
                  <a:lnTo>
                    <a:pt x="662915" y="924825"/>
                  </a:lnTo>
                  <a:lnTo>
                    <a:pt x="674752" y="962043"/>
                  </a:lnTo>
                  <a:lnTo>
                    <a:pt x="686590" y="996149"/>
                  </a:lnTo>
                  <a:lnTo>
                    <a:pt x="698428" y="1027126"/>
                  </a:lnTo>
                  <a:lnTo>
                    <a:pt x="710266" y="1055039"/>
                  </a:lnTo>
                  <a:lnTo>
                    <a:pt x="722104" y="1080008"/>
                  </a:lnTo>
                  <a:lnTo>
                    <a:pt x="733941" y="1102200"/>
                  </a:lnTo>
                  <a:lnTo>
                    <a:pt x="745779" y="1121811"/>
                  </a:lnTo>
                  <a:lnTo>
                    <a:pt x="757617" y="1139052"/>
                  </a:lnTo>
                  <a:lnTo>
                    <a:pt x="769455" y="1154144"/>
                  </a:lnTo>
                  <a:lnTo>
                    <a:pt x="781292" y="1167301"/>
                  </a:lnTo>
                  <a:lnTo>
                    <a:pt x="793130" y="1178734"/>
                  </a:lnTo>
                  <a:lnTo>
                    <a:pt x="804968" y="1188638"/>
                  </a:lnTo>
                  <a:lnTo>
                    <a:pt x="816806" y="1197196"/>
                  </a:lnTo>
                  <a:lnTo>
                    <a:pt x="828643" y="1204575"/>
                  </a:lnTo>
                  <a:lnTo>
                    <a:pt x="840481" y="1210924"/>
                  </a:lnTo>
                  <a:lnTo>
                    <a:pt x="852319" y="1216379"/>
                  </a:lnTo>
                  <a:lnTo>
                    <a:pt x="864157" y="1221058"/>
                  </a:lnTo>
                  <a:lnTo>
                    <a:pt x="875995" y="1225068"/>
                  </a:lnTo>
                  <a:lnTo>
                    <a:pt x="887832" y="1228500"/>
                  </a:lnTo>
                  <a:lnTo>
                    <a:pt x="899670" y="1231435"/>
                  </a:lnTo>
                  <a:lnTo>
                    <a:pt x="911508" y="1233943"/>
                  </a:lnTo>
                  <a:lnTo>
                    <a:pt x="923346" y="1236085"/>
                  </a:lnTo>
                  <a:lnTo>
                    <a:pt x="935183" y="1237913"/>
                  </a:lnTo>
                  <a:lnTo>
                    <a:pt x="947021" y="1239472"/>
                  </a:lnTo>
                  <a:lnTo>
                    <a:pt x="958859" y="1240802"/>
                  </a:lnTo>
                  <a:lnTo>
                    <a:pt x="970697" y="1241936"/>
                  </a:lnTo>
                  <a:lnTo>
                    <a:pt x="982534" y="1242902"/>
                  </a:lnTo>
                  <a:lnTo>
                    <a:pt x="994372" y="1243725"/>
                  </a:lnTo>
                  <a:lnTo>
                    <a:pt x="1006210" y="1244426"/>
                  </a:lnTo>
                  <a:lnTo>
                    <a:pt x="1018048" y="1245023"/>
                  </a:lnTo>
                  <a:lnTo>
                    <a:pt x="1029886" y="1245532"/>
                  </a:lnTo>
                  <a:lnTo>
                    <a:pt x="1041723" y="1245965"/>
                  </a:lnTo>
                  <a:lnTo>
                    <a:pt x="1053561" y="1246333"/>
                  </a:lnTo>
                  <a:lnTo>
                    <a:pt x="1065399" y="1246647"/>
                  </a:lnTo>
                  <a:lnTo>
                    <a:pt x="1077237" y="1246914"/>
                  </a:lnTo>
                  <a:lnTo>
                    <a:pt x="1089074" y="1247141"/>
                  </a:lnTo>
                  <a:lnTo>
                    <a:pt x="1100912" y="1247335"/>
                  </a:lnTo>
                  <a:lnTo>
                    <a:pt x="1112750" y="1247500"/>
                  </a:lnTo>
                  <a:lnTo>
                    <a:pt x="1124588" y="1247640"/>
                  </a:lnTo>
                  <a:lnTo>
                    <a:pt x="1136426" y="1247759"/>
                  </a:lnTo>
                  <a:lnTo>
                    <a:pt x="1148263" y="1247860"/>
                  </a:lnTo>
                  <a:lnTo>
                    <a:pt x="1160101" y="1247947"/>
                  </a:lnTo>
                  <a:lnTo>
                    <a:pt x="1171939" y="1248020"/>
                  </a:lnTo>
                  <a:lnTo>
                    <a:pt x="1171939" y="1248439"/>
                  </a:lnTo>
                  <a:lnTo>
                    <a:pt x="1183777" y="1248439"/>
                  </a:lnTo>
                  <a:lnTo>
                    <a:pt x="1195614" y="1248439"/>
                  </a:lnTo>
                  <a:lnTo>
                    <a:pt x="1207452" y="1248439"/>
                  </a:lnTo>
                  <a:lnTo>
                    <a:pt x="1219290" y="1248439"/>
                  </a:lnTo>
                  <a:lnTo>
                    <a:pt x="1231128" y="1248439"/>
                  </a:lnTo>
                  <a:lnTo>
                    <a:pt x="1242965" y="1248439"/>
                  </a:lnTo>
                  <a:lnTo>
                    <a:pt x="1254803" y="1248439"/>
                  </a:lnTo>
                  <a:lnTo>
                    <a:pt x="1266641" y="1248439"/>
                  </a:lnTo>
                  <a:lnTo>
                    <a:pt x="1278479" y="1248439"/>
                  </a:lnTo>
                  <a:lnTo>
                    <a:pt x="1290317" y="1248439"/>
                  </a:lnTo>
                  <a:lnTo>
                    <a:pt x="1302154" y="1248439"/>
                  </a:lnTo>
                  <a:lnTo>
                    <a:pt x="1313992" y="1248439"/>
                  </a:lnTo>
                  <a:lnTo>
                    <a:pt x="1325830" y="1248439"/>
                  </a:lnTo>
                  <a:lnTo>
                    <a:pt x="1337668" y="1248439"/>
                  </a:lnTo>
                  <a:lnTo>
                    <a:pt x="1349505" y="1248439"/>
                  </a:lnTo>
                  <a:lnTo>
                    <a:pt x="1361343" y="1248439"/>
                  </a:lnTo>
                  <a:lnTo>
                    <a:pt x="1373181" y="1248439"/>
                  </a:lnTo>
                  <a:lnTo>
                    <a:pt x="1385019" y="1248439"/>
                  </a:lnTo>
                  <a:lnTo>
                    <a:pt x="1396856" y="1248439"/>
                  </a:lnTo>
                  <a:lnTo>
                    <a:pt x="1408694" y="1248439"/>
                  </a:lnTo>
                  <a:lnTo>
                    <a:pt x="1420532" y="1248439"/>
                  </a:lnTo>
                  <a:lnTo>
                    <a:pt x="1432370" y="1248439"/>
                  </a:lnTo>
                  <a:lnTo>
                    <a:pt x="1444208" y="1248439"/>
                  </a:lnTo>
                  <a:lnTo>
                    <a:pt x="1456045" y="1248439"/>
                  </a:lnTo>
                  <a:lnTo>
                    <a:pt x="1467883" y="1248439"/>
                  </a:lnTo>
                  <a:lnTo>
                    <a:pt x="1479721" y="1248439"/>
                  </a:lnTo>
                  <a:lnTo>
                    <a:pt x="1491559" y="1248439"/>
                  </a:lnTo>
                  <a:lnTo>
                    <a:pt x="1503396" y="1248439"/>
                  </a:lnTo>
                  <a:lnTo>
                    <a:pt x="1515234" y="1248439"/>
                  </a:lnTo>
                  <a:lnTo>
                    <a:pt x="1527072" y="1248439"/>
                  </a:lnTo>
                  <a:lnTo>
                    <a:pt x="1538910" y="1248439"/>
                  </a:lnTo>
                  <a:lnTo>
                    <a:pt x="1550748" y="1248439"/>
                  </a:lnTo>
                  <a:lnTo>
                    <a:pt x="1562585" y="1248439"/>
                  </a:lnTo>
                  <a:lnTo>
                    <a:pt x="1574423" y="1248439"/>
                  </a:lnTo>
                  <a:lnTo>
                    <a:pt x="1586261" y="1248439"/>
                  </a:lnTo>
                  <a:lnTo>
                    <a:pt x="1598099" y="1248439"/>
                  </a:lnTo>
                  <a:lnTo>
                    <a:pt x="1609936" y="1248439"/>
                  </a:lnTo>
                  <a:lnTo>
                    <a:pt x="1621774" y="1248439"/>
                  </a:lnTo>
                  <a:lnTo>
                    <a:pt x="1633612" y="1248439"/>
                  </a:lnTo>
                  <a:lnTo>
                    <a:pt x="1645450" y="1248439"/>
                  </a:lnTo>
                  <a:lnTo>
                    <a:pt x="1657287" y="1248439"/>
                  </a:lnTo>
                  <a:lnTo>
                    <a:pt x="1669125" y="1248439"/>
                  </a:lnTo>
                  <a:lnTo>
                    <a:pt x="1680963" y="1248439"/>
                  </a:lnTo>
                  <a:lnTo>
                    <a:pt x="1692801" y="1248439"/>
                  </a:lnTo>
                  <a:lnTo>
                    <a:pt x="1704639" y="1248439"/>
                  </a:lnTo>
                  <a:lnTo>
                    <a:pt x="1716476" y="1248439"/>
                  </a:lnTo>
                  <a:lnTo>
                    <a:pt x="1728314" y="1248439"/>
                  </a:lnTo>
                  <a:lnTo>
                    <a:pt x="1740152" y="1248439"/>
                  </a:lnTo>
                  <a:lnTo>
                    <a:pt x="1751990" y="1248439"/>
                  </a:lnTo>
                  <a:lnTo>
                    <a:pt x="1763827" y="1248439"/>
                  </a:lnTo>
                  <a:lnTo>
                    <a:pt x="1775665" y="1248439"/>
                  </a:lnTo>
                  <a:lnTo>
                    <a:pt x="1787503" y="1248439"/>
                  </a:lnTo>
                  <a:lnTo>
                    <a:pt x="1799341" y="1248439"/>
                  </a:lnTo>
                  <a:lnTo>
                    <a:pt x="1811178" y="1248439"/>
                  </a:lnTo>
                  <a:lnTo>
                    <a:pt x="1823016" y="1248439"/>
                  </a:lnTo>
                  <a:lnTo>
                    <a:pt x="1834854" y="1248439"/>
                  </a:lnTo>
                  <a:lnTo>
                    <a:pt x="1846692" y="1248439"/>
                  </a:lnTo>
                  <a:lnTo>
                    <a:pt x="1858530" y="1248439"/>
                  </a:lnTo>
                  <a:lnTo>
                    <a:pt x="1870367" y="1248439"/>
                  </a:lnTo>
                  <a:lnTo>
                    <a:pt x="1882205" y="1248439"/>
                  </a:lnTo>
                  <a:lnTo>
                    <a:pt x="1894043" y="1248439"/>
                  </a:lnTo>
                  <a:lnTo>
                    <a:pt x="1905881" y="1248439"/>
                  </a:lnTo>
                  <a:lnTo>
                    <a:pt x="1917718" y="1248439"/>
                  </a:lnTo>
                  <a:lnTo>
                    <a:pt x="1929556" y="1248439"/>
                  </a:lnTo>
                  <a:lnTo>
                    <a:pt x="1941394" y="1248439"/>
                  </a:lnTo>
                  <a:lnTo>
                    <a:pt x="1953232" y="1248439"/>
                  </a:lnTo>
                  <a:lnTo>
                    <a:pt x="1965069" y="1248439"/>
                  </a:lnTo>
                  <a:lnTo>
                    <a:pt x="1976907" y="1248439"/>
                  </a:lnTo>
                  <a:lnTo>
                    <a:pt x="1988745" y="1248439"/>
                  </a:lnTo>
                  <a:lnTo>
                    <a:pt x="2000583" y="1248439"/>
                  </a:lnTo>
                  <a:lnTo>
                    <a:pt x="2012421" y="1248439"/>
                  </a:lnTo>
                  <a:lnTo>
                    <a:pt x="2024258" y="1248439"/>
                  </a:lnTo>
                  <a:lnTo>
                    <a:pt x="2036096" y="1248439"/>
                  </a:lnTo>
                  <a:lnTo>
                    <a:pt x="2047934" y="1248439"/>
                  </a:lnTo>
                  <a:lnTo>
                    <a:pt x="2059772" y="1248439"/>
                  </a:lnTo>
                  <a:lnTo>
                    <a:pt x="2071609" y="1248439"/>
                  </a:lnTo>
                  <a:lnTo>
                    <a:pt x="2083447" y="1248439"/>
                  </a:lnTo>
                  <a:lnTo>
                    <a:pt x="2095285" y="1248439"/>
                  </a:lnTo>
                  <a:lnTo>
                    <a:pt x="2107123" y="1248439"/>
                  </a:lnTo>
                  <a:lnTo>
                    <a:pt x="2118961" y="1248439"/>
                  </a:lnTo>
                  <a:lnTo>
                    <a:pt x="2130798" y="1248439"/>
                  </a:lnTo>
                  <a:lnTo>
                    <a:pt x="2142636" y="1248439"/>
                  </a:lnTo>
                  <a:lnTo>
                    <a:pt x="2154474" y="1248439"/>
                  </a:lnTo>
                  <a:lnTo>
                    <a:pt x="2166312" y="1248439"/>
                  </a:lnTo>
                  <a:lnTo>
                    <a:pt x="2178149" y="1248439"/>
                  </a:lnTo>
                  <a:lnTo>
                    <a:pt x="2189987" y="1248439"/>
                  </a:lnTo>
                  <a:lnTo>
                    <a:pt x="2201825" y="1248439"/>
                  </a:lnTo>
                  <a:lnTo>
                    <a:pt x="2213663" y="1248439"/>
                  </a:lnTo>
                  <a:lnTo>
                    <a:pt x="2225500" y="1248439"/>
                  </a:lnTo>
                  <a:lnTo>
                    <a:pt x="2237338" y="1248439"/>
                  </a:lnTo>
                  <a:lnTo>
                    <a:pt x="2249176" y="1248439"/>
                  </a:lnTo>
                  <a:lnTo>
                    <a:pt x="2261014" y="1248439"/>
                  </a:lnTo>
                  <a:lnTo>
                    <a:pt x="2272852" y="1248439"/>
                  </a:lnTo>
                  <a:lnTo>
                    <a:pt x="2284689" y="1248439"/>
                  </a:lnTo>
                  <a:lnTo>
                    <a:pt x="2296527" y="1248439"/>
                  </a:lnTo>
                  <a:lnTo>
                    <a:pt x="2308365" y="1248439"/>
                  </a:lnTo>
                  <a:lnTo>
                    <a:pt x="2320203" y="1248439"/>
                  </a:lnTo>
                  <a:lnTo>
                    <a:pt x="2332040" y="1248439"/>
                  </a:lnTo>
                  <a:lnTo>
                    <a:pt x="2343878" y="1248439"/>
                  </a:lnTo>
                  <a:lnTo>
                    <a:pt x="2343878" y="1248439"/>
                  </a:lnTo>
                  <a:lnTo>
                    <a:pt x="2355716" y="1248439"/>
                  </a:lnTo>
                  <a:lnTo>
                    <a:pt x="2367554" y="1248439"/>
                  </a:lnTo>
                  <a:lnTo>
                    <a:pt x="2379391" y="1248439"/>
                  </a:lnTo>
                  <a:lnTo>
                    <a:pt x="2391229" y="1248439"/>
                  </a:lnTo>
                  <a:lnTo>
                    <a:pt x="2403067" y="1248439"/>
                  </a:lnTo>
                  <a:lnTo>
                    <a:pt x="2414905" y="1248439"/>
                  </a:lnTo>
                  <a:lnTo>
                    <a:pt x="2426743" y="1248439"/>
                  </a:lnTo>
                  <a:lnTo>
                    <a:pt x="2438580" y="1248439"/>
                  </a:lnTo>
                  <a:lnTo>
                    <a:pt x="2450418" y="1248439"/>
                  </a:lnTo>
                  <a:lnTo>
                    <a:pt x="2462256" y="1248439"/>
                  </a:lnTo>
                  <a:lnTo>
                    <a:pt x="2474094" y="1248439"/>
                  </a:lnTo>
                  <a:lnTo>
                    <a:pt x="2485931" y="1248439"/>
                  </a:lnTo>
                  <a:lnTo>
                    <a:pt x="2497769" y="1248439"/>
                  </a:lnTo>
                  <a:lnTo>
                    <a:pt x="2509607" y="1248439"/>
                  </a:lnTo>
                  <a:lnTo>
                    <a:pt x="2521445" y="1248439"/>
                  </a:lnTo>
                  <a:lnTo>
                    <a:pt x="2533283" y="1248439"/>
                  </a:lnTo>
                  <a:lnTo>
                    <a:pt x="2545120" y="1248439"/>
                  </a:lnTo>
                  <a:lnTo>
                    <a:pt x="2556958" y="1248439"/>
                  </a:lnTo>
                  <a:lnTo>
                    <a:pt x="2568796" y="1248439"/>
                  </a:lnTo>
                  <a:lnTo>
                    <a:pt x="2580634" y="1248439"/>
                  </a:lnTo>
                  <a:lnTo>
                    <a:pt x="2592471" y="1248439"/>
                  </a:lnTo>
                  <a:lnTo>
                    <a:pt x="2604309" y="1248439"/>
                  </a:lnTo>
                  <a:lnTo>
                    <a:pt x="2616147" y="1248439"/>
                  </a:lnTo>
                  <a:lnTo>
                    <a:pt x="2627985" y="1248439"/>
                  </a:lnTo>
                  <a:lnTo>
                    <a:pt x="2639822" y="1248439"/>
                  </a:lnTo>
                  <a:lnTo>
                    <a:pt x="2651660" y="1248439"/>
                  </a:lnTo>
                  <a:lnTo>
                    <a:pt x="2663498" y="1248439"/>
                  </a:lnTo>
                  <a:lnTo>
                    <a:pt x="2675336" y="1248439"/>
                  </a:lnTo>
                  <a:lnTo>
                    <a:pt x="2687174" y="1248439"/>
                  </a:lnTo>
                  <a:lnTo>
                    <a:pt x="2699011" y="1248439"/>
                  </a:lnTo>
                  <a:lnTo>
                    <a:pt x="2710849" y="1248439"/>
                  </a:lnTo>
                  <a:lnTo>
                    <a:pt x="2722687" y="1248439"/>
                  </a:lnTo>
                  <a:lnTo>
                    <a:pt x="2734525" y="1248439"/>
                  </a:lnTo>
                  <a:lnTo>
                    <a:pt x="2746362" y="1248439"/>
                  </a:lnTo>
                  <a:lnTo>
                    <a:pt x="2758200" y="1248439"/>
                  </a:lnTo>
                  <a:lnTo>
                    <a:pt x="2770038" y="1248439"/>
                  </a:lnTo>
                  <a:lnTo>
                    <a:pt x="2781876" y="1248439"/>
                  </a:lnTo>
                  <a:lnTo>
                    <a:pt x="2793713" y="1248439"/>
                  </a:lnTo>
                  <a:lnTo>
                    <a:pt x="2805551" y="1248439"/>
                  </a:lnTo>
                  <a:lnTo>
                    <a:pt x="2817389" y="1248439"/>
                  </a:lnTo>
                  <a:lnTo>
                    <a:pt x="2829227" y="1248439"/>
                  </a:lnTo>
                  <a:lnTo>
                    <a:pt x="2841065" y="1248439"/>
                  </a:lnTo>
                  <a:lnTo>
                    <a:pt x="2852902" y="1248439"/>
                  </a:lnTo>
                  <a:lnTo>
                    <a:pt x="2864740" y="1248439"/>
                  </a:lnTo>
                  <a:lnTo>
                    <a:pt x="2876578" y="1248439"/>
                  </a:lnTo>
                  <a:lnTo>
                    <a:pt x="2888416" y="1248439"/>
                  </a:lnTo>
                  <a:lnTo>
                    <a:pt x="2900253" y="1248439"/>
                  </a:lnTo>
                  <a:lnTo>
                    <a:pt x="2912091" y="1248439"/>
                  </a:lnTo>
                  <a:lnTo>
                    <a:pt x="2923929" y="1248439"/>
                  </a:lnTo>
                  <a:lnTo>
                    <a:pt x="2935767" y="1248439"/>
                  </a:lnTo>
                  <a:lnTo>
                    <a:pt x="2947604" y="1248439"/>
                  </a:lnTo>
                  <a:lnTo>
                    <a:pt x="2959442" y="1248439"/>
                  </a:lnTo>
                  <a:lnTo>
                    <a:pt x="2971280" y="1248439"/>
                  </a:lnTo>
                  <a:lnTo>
                    <a:pt x="2983118" y="1248439"/>
                  </a:lnTo>
                  <a:lnTo>
                    <a:pt x="2994956" y="1248439"/>
                  </a:lnTo>
                  <a:lnTo>
                    <a:pt x="3006793" y="1248439"/>
                  </a:lnTo>
                  <a:lnTo>
                    <a:pt x="3018631" y="1248439"/>
                  </a:lnTo>
                  <a:lnTo>
                    <a:pt x="3030469" y="1248439"/>
                  </a:lnTo>
                  <a:lnTo>
                    <a:pt x="3042307" y="1248439"/>
                  </a:lnTo>
                  <a:lnTo>
                    <a:pt x="3054144" y="1248439"/>
                  </a:lnTo>
                  <a:lnTo>
                    <a:pt x="3065982" y="1248439"/>
                  </a:lnTo>
                  <a:lnTo>
                    <a:pt x="3077820" y="1248439"/>
                  </a:lnTo>
                  <a:lnTo>
                    <a:pt x="3089658" y="1248439"/>
                  </a:lnTo>
                  <a:lnTo>
                    <a:pt x="3101496" y="1248439"/>
                  </a:lnTo>
                  <a:lnTo>
                    <a:pt x="3113333" y="1248439"/>
                  </a:lnTo>
                  <a:lnTo>
                    <a:pt x="3125171" y="1248439"/>
                  </a:lnTo>
                  <a:lnTo>
                    <a:pt x="3137009" y="1248439"/>
                  </a:lnTo>
                  <a:lnTo>
                    <a:pt x="3148847" y="1248439"/>
                  </a:lnTo>
                  <a:lnTo>
                    <a:pt x="3160684" y="1248439"/>
                  </a:lnTo>
                  <a:lnTo>
                    <a:pt x="3172522" y="1248439"/>
                  </a:lnTo>
                  <a:lnTo>
                    <a:pt x="3184360" y="1248439"/>
                  </a:lnTo>
                  <a:lnTo>
                    <a:pt x="3196198" y="1248439"/>
                  </a:lnTo>
                  <a:lnTo>
                    <a:pt x="3208035" y="1248439"/>
                  </a:lnTo>
                  <a:lnTo>
                    <a:pt x="3219873" y="1248439"/>
                  </a:lnTo>
                  <a:lnTo>
                    <a:pt x="3231711" y="1248439"/>
                  </a:lnTo>
                  <a:lnTo>
                    <a:pt x="3243549" y="1248439"/>
                  </a:lnTo>
                  <a:lnTo>
                    <a:pt x="3255387" y="1248439"/>
                  </a:lnTo>
                  <a:lnTo>
                    <a:pt x="3267224" y="1248439"/>
                  </a:lnTo>
                  <a:lnTo>
                    <a:pt x="3279062" y="1248439"/>
                  </a:lnTo>
                  <a:lnTo>
                    <a:pt x="3290900" y="1248439"/>
                  </a:lnTo>
                  <a:lnTo>
                    <a:pt x="3302738" y="1248439"/>
                  </a:lnTo>
                  <a:lnTo>
                    <a:pt x="3314575" y="1248439"/>
                  </a:lnTo>
                  <a:lnTo>
                    <a:pt x="3326413" y="1248439"/>
                  </a:lnTo>
                  <a:lnTo>
                    <a:pt x="3338251" y="1248439"/>
                  </a:lnTo>
                  <a:lnTo>
                    <a:pt x="3350089" y="1248439"/>
                  </a:lnTo>
                  <a:lnTo>
                    <a:pt x="3361926" y="1248439"/>
                  </a:lnTo>
                  <a:lnTo>
                    <a:pt x="3373764" y="1248439"/>
                  </a:lnTo>
                  <a:lnTo>
                    <a:pt x="3385602" y="1248439"/>
                  </a:lnTo>
                  <a:lnTo>
                    <a:pt x="3397440" y="1248439"/>
                  </a:lnTo>
                  <a:lnTo>
                    <a:pt x="3409278" y="1248439"/>
                  </a:lnTo>
                  <a:lnTo>
                    <a:pt x="3421115" y="1248439"/>
                  </a:lnTo>
                  <a:lnTo>
                    <a:pt x="3432953" y="1248439"/>
                  </a:lnTo>
                  <a:lnTo>
                    <a:pt x="3444791" y="1248439"/>
                  </a:lnTo>
                  <a:lnTo>
                    <a:pt x="3456629" y="1248439"/>
                  </a:lnTo>
                  <a:lnTo>
                    <a:pt x="3468466" y="1248439"/>
                  </a:lnTo>
                  <a:lnTo>
                    <a:pt x="3480304" y="1248439"/>
                  </a:lnTo>
                  <a:lnTo>
                    <a:pt x="3492142" y="1248439"/>
                  </a:lnTo>
                  <a:lnTo>
                    <a:pt x="3503980" y="1248439"/>
                  </a:lnTo>
                  <a:lnTo>
                    <a:pt x="3515818" y="1248439"/>
                  </a:lnTo>
                  <a:lnTo>
                    <a:pt x="3515818" y="1248439"/>
                  </a:lnTo>
                  <a:lnTo>
                    <a:pt x="3527655" y="1248439"/>
                  </a:lnTo>
                  <a:lnTo>
                    <a:pt x="3539493" y="1248439"/>
                  </a:lnTo>
                  <a:lnTo>
                    <a:pt x="3551331" y="1248439"/>
                  </a:lnTo>
                  <a:lnTo>
                    <a:pt x="3563169" y="1248439"/>
                  </a:lnTo>
                  <a:lnTo>
                    <a:pt x="3575006" y="1248439"/>
                  </a:lnTo>
                  <a:lnTo>
                    <a:pt x="3586844" y="1248439"/>
                  </a:lnTo>
                  <a:lnTo>
                    <a:pt x="3598682" y="1248439"/>
                  </a:lnTo>
                  <a:lnTo>
                    <a:pt x="3610520" y="1248439"/>
                  </a:lnTo>
                  <a:lnTo>
                    <a:pt x="3622357" y="1248439"/>
                  </a:lnTo>
                  <a:lnTo>
                    <a:pt x="3634195" y="1248439"/>
                  </a:lnTo>
                  <a:lnTo>
                    <a:pt x="3646033" y="1248439"/>
                  </a:lnTo>
                  <a:lnTo>
                    <a:pt x="3657871" y="1248439"/>
                  </a:lnTo>
                  <a:lnTo>
                    <a:pt x="3669709" y="1248439"/>
                  </a:lnTo>
                  <a:lnTo>
                    <a:pt x="3681546" y="1248439"/>
                  </a:lnTo>
                  <a:lnTo>
                    <a:pt x="3693384" y="1248439"/>
                  </a:lnTo>
                  <a:lnTo>
                    <a:pt x="3705222" y="1248439"/>
                  </a:lnTo>
                  <a:lnTo>
                    <a:pt x="3717060" y="1248439"/>
                  </a:lnTo>
                  <a:lnTo>
                    <a:pt x="3728897" y="1248439"/>
                  </a:lnTo>
                  <a:lnTo>
                    <a:pt x="3740735" y="1248439"/>
                  </a:lnTo>
                  <a:lnTo>
                    <a:pt x="3752573" y="1248439"/>
                  </a:lnTo>
                  <a:lnTo>
                    <a:pt x="3764411" y="1248439"/>
                  </a:lnTo>
                  <a:lnTo>
                    <a:pt x="3776248" y="1248439"/>
                  </a:lnTo>
                  <a:lnTo>
                    <a:pt x="3788086" y="1248439"/>
                  </a:lnTo>
                  <a:lnTo>
                    <a:pt x="3799924" y="1248439"/>
                  </a:lnTo>
                  <a:lnTo>
                    <a:pt x="3811762" y="1248439"/>
                  </a:lnTo>
                  <a:lnTo>
                    <a:pt x="3823600" y="1248439"/>
                  </a:lnTo>
                  <a:lnTo>
                    <a:pt x="3835437" y="1248439"/>
                  </a:lnTo>
                  <a:lnTo>
                    <a:pt x="3847275" y="1248439"/>
                  </a:lnTo>
                  <a:lnTo>
                    <a:pt x="3859113" y="1248439"/>
                  </a:lnTo>
                  <a:lnTo>
                    <a:pt x="3870951" y="1248439"/>
                  </a:lnTo>
                  <a:lnTo>
                    <a:pt x="3882788" y="1248439"/>
                  </a:lnTo>
                  <a:lnTo>
                    <a:pt x="3894626" y="1248439"/>
                  </a:lnTo>
                  <a:lnTo>
                    <a:pt x="3906464" y="1248439"/>
                  </a:lnTo>
                  <a:lnTo>
                    <a:pt x="3918302" y="1248439"/>
                  </a:lnTo>
                  <a:lnTo>
                    <a:pt x="3930139" y="1248439"/>
                  </a:lnTo>
                  <a:lnTo>
                    <a:pt x="3941977" y="1248439"/>
                  </a:lnTo>
                  <a:lnTo>
                    <a:pt x="3953815" y="1248439"/>
                  </a:lnTo>
                  <a:lnTo>
                    <a:pt x="3965653" y="1248439"/>
                  </a:lnTo>
                  <a:lnTo>
                    <a:pt x="3977491" y="1248439"/>
                  </a:lnTo>
                  <a:lnTo>
                    <a:pt x="3989328" y="1248439"/>
                  </a:lnTo>
                  <a:lnTo>
                    <a:pt x="4001166" y="1248439"/>
                  </a:lnTo>
                  <a:lnTo>
                    <a:pt x="4013004" y="1248439"/>
                  </a:lnTo>
                  <a:lnTo>
                    <a:pt x="4024842" y="1248439"/>
                  </a:lnTo>
                  <a:lnTo>
                    <a:pt x="4036679" y="1248439"/>
                  </a:lnTo>
                  <a:lnTo>
                    <a:pt x="4048517" y="1248439"/>
                  </a:lnTo>
                  <a:lnTo>
                    <a:pt x="4060355" y="1248439"/>
                  </a:lnTo>
                  <a:lnTo>
                    <a:pt x="4072193" y="1248439"/>
                  </a:lnTo>
                  <a:lnTo>
                    <a:pt x="4084031" y="1248439"/>
                  </a:lnTo>
                  <a:lnTo>
                    <a:pt x="4095868" y="1248439"/>
                  </a:lnTo>
                  <a:lnTo>
                    <a:pt x="4107706" y="1248439"/>
                  </a:lnTo>
                  <a:lnTo>
                    <a:pt x="4119544" y="1248439"/>
                  </a:lnTo>
                  <a:lnTo>
                    <a:pt x="4131382" y="1248439"/>
                  </a:lnTo>
                  <a:lnTo>
                    <a:pt x="4143219" y="1248439"/>
                  </a:lnTo>
                  <a:lnTo>
                    <a:pt x="4155057" y="1248439"/>
                  </a:lnTo>
                  <a:lnTo>
                    <a:pt x="4166895" y="1248439"/>
                  </a:lnTo>
                  <a:lnTo>
                    <a:pt x="4178733" y="1248439"/>
                  </a:lnTo>
                  <a:lnTo>
                    <a:pt x="4190570" y="1248439"/>
                  </a:lnTo>
                  <a:lnTo>
                    <a:pt x="4202408" y="1248439"/>
                  </a:lnTo>
                  <a:lnTo>
                    <a:pt x="4214246" y="1248439"/>
                  </a:lnTo>
                  <a:lnTo>
                    <a:pt x="4226084" y="1248439"/>
                  </a:lnTo>
                  <a:lnTo>
                    <a:pt x="4237922" y="1248439"/>
                  </a:lnTo>
                  <a:lnTo>
                    <a:pt x="4249759" y="1248439"/>
                  </a:lnTo>
                  <a:lnTo>
                    <a:pt x="4261597" y="1248439"/>
                  </a:lnTo>
                  <a:lnTo>
                    <a:pt x="4273435" y="1248439"/>
                  </a:lnTo>
                  <a:lnTo>
                    <a:pt x="4285273" y="1248439"/>
                  </a:lnTo>
                  <a:lnTo>
                    <a:pt x="4297110" y="1248439"/>
                  </a:lnTo>
                  <a:lnTo>
                    <a:pt x="4308948" y="1248439"/>
                  </a:lnTo>
                  <a:lnTo>
                    <a:pt x="4320786" y="1248439"/>
                  </a:lnTo>
                  <a:lnTo>
                    <a:pt x="4332624" y="1248439"/>
                  </a:lnTo>
                  <a:lnTo>
                    <a:pt x="4344461" y="1248439"/>
                  </a:lnTo>
                  <a:lnTo>
                    <a:pt x="4356299" y="1248439"/>
                  </a:lnTo>
                  <a:lnTo>
                    <a:pt x="4368137" y="1248439"/>
                  </a:lnTo>
                  <a:lnTo>
                    <a:pt x="4379975" y="1248439"/>
                  </a:lnTo>
                  <a:lnTo>
                    <a:pt x="4391813" y="1248439"/>
                  </a:lnTo>
                  <a:lnTo>
                    <a:pt x="4403650" y="1248439"/>
                  </a:lnTo>
                  <a:lnTo>
                    <a:pt x="4415488" y="1248439"/>
                  </a:lnTo>
                  <a:lnTo>
                    <a:pt x="4427326" y="1248439"/>
                  </a:lnTo>
                  <a:lnTo>
                    <a:pt x="4439164" y="1248439"/>
                  </a:lnTo>
                  <a:lnTo>
                    <a:pt x="4451001" y="1248439"/>
                  </a:lnTo>
                  <a:lnTo>
                    <a:pt x="4462839" y="1248439"/>
                  </a:lnTo>
                  <a:lnTo>
                    <a:pt x="4474677" y="1248439"/>
                  </a:lnTo>
                  <a:lnTo>
                    <a:pt x="4486515" y="1248439"/>
                  </a:lnTo>
                  <a:lnTo>
                    <a:pt x="4498352" y="1248439"/>
                  </a:lnTo>
                  <a:lnTo>
                    <a:pt x="4510190" y="1248439"/>
                  </a:lnTo>
                  <a:lnTo>
                    <a:pt x="4522028" y="1248439"/>
                  </a:lnTo>
                  <a:lnTo>
                    <a:pt x="4533866" y="1248439"/>
                  </a:lnTo>
                  <a:lnTo>
                    <a:pt x="4545704" y="1248439"/>
                  </a:lnTo>
                  <a:lnTo>
                    <a:pt x="4557541" y="1248439"/>
                  </a:lnTo>
                  <a:lnTo>
                    <a:pt x="4569379" y="1248439"/>
                  </a:lnTo>
                  <a:lnTo>
                    <a:pt x="4581217" y="1248439"/>
                  </a:lnTo>
                  <a:lnTo>
                    <a:pt x="4593055" y="1248439"/>
                  </a:lnTo>
                  <a:lnTo>
                    <a:pt x="4604892" y="1248439"/>
                  </a:lnTo>
                  <a:lnTo>
                    <a:pt x="4616730" y="1248439"/>
                  </a:lnTo>
                  <a:lnTo>
                    <a:pt x="4628568" y="1248439"/>
                  </a:lnTo>
                  <a:lnTo>
                    <a:pt x="4640406" y="1248439"/>
                  </a:lnTo>
                  <a:lnTo>
                    <a:pt x="4652244" y="1248439"/>
                  </a:lnTo>
                  <a:lnTo>
                    <a:pt x="4664081" y="1248439"/>
                  </a:lnTo>
                  <a:lnTo>
                    <a:pt x="4675919" y="1248439"/>
                  </a:lnTo>
                  <a:lnTo>
                    <a:pt x="4687757" y="1248439"/>
                  </a:lnTo>
                </a:path>
              </a:pathLst>
            </a:custGeom>
            <a:ln w="40651" cap="flat">
              <a:solidFill>
                <a:srgbClr val="E8E8E8">
                  <a:alpha val="100000"/>
                </a:srgbClr>
              </a:solidFill>
              <a:prstDash val="solid"/>
              <a:round/>
            </a:ln>
          </p:spPr>
          <p:txBody>
            <a:bodyPr/>
            <a:lstStyle/>
            <a:p>
              <a:endParaRPr/>
            </a:p>
          </p:txBody>
        </p:sp>
        <p:sp>
          <p:nvSpPr>
            <p:cNvPr id="43" name="pl43"/>
            <p:cNvSpPr/>
            <p:nvPr/>
          </p:nvSpPr>
          <p:spPr>
            <a:xfrm>
              <a:off x="2482252" y="2772869"/>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44" name="pl44"/>
            <p:cNvSpPr/>
            <p:nvPr/>
          </p:nvSpPr>
          <p:spPr>
            <a:xfrm>
              <a:off x="2482252" y="899582"/>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45" name="pl45"/>
            <p:cNvSpPr/>
            <p:nvPr/>
          </p:nvSpPr>
          <p:spPr>
            <a:xfrm>
              <a:off x="2482252" y="1107725"/>
              <a:ext cx="4687757" cy="0"/>
            </a:xfrm>
            <a:custGeom>
              <a:avLst/>
              <a:gdLst/>
              <a:ahLst/>
              <a:cxnLst/>
              <a:rect l="0" t="0" r="0" b="0"/>
              <a:pathLst>
                <a:path w="4687757">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46" name="pl46"/>
            <p:cNvSpPr/>
            <p:nvPr/>
          </p:nvSpPr>
          <p:spPr>
            <a:xfrm>
              <a:off x="2482252" y="1940367"/>
              <a:ext cx="4687757" cy="416216"/>
            </a:xfrm>
            <a:custGeom>
              <a:avLst/>
              <a:gdLst/>
              <a:ahLst/>
              <a:cxnLst/>
              <a:rect l="0" t="0" r="0" b="0"/>
              <a:pathLst>
                <a:path w="4687757" h="416216">
                  <a:moveTo>
                    <a:pt x="0" y="416216"/>
                  </a:moveTo>
                  <a:lnTo>
                    <a:pt x="11837" y="416216"/>
                  </a:lnTo>
                  <a:lnTo>
                    <a:pt x="23675" y="416216"/>
                  </a:lnTo>
                  <a:lnTo>
                    <a:pt x="35513" y="416216"/>
                  </a:lnTo>
                  <a:lnTo>
                    <a:pt x="47351" y="416216"/>
                  </a:lnTo>
                  <a:lnTo>
                    <a:pt x="59188" y="416216"/>
                  </a:lnTo>
                  <a:lnTo>
                    <a:pt x="71026" y="416216"/>
                  </a:lnTo>
                  <a:lnTo>
                    <a:pt x="82864" y="416216"/>
                  </a:lnTo>
                  <a:lnTo>
                    <a:pt x="94702" y="416216"/>
                  </a:lnTo>
                  <a:lnTo>
                    <a:pt x="106539" y="416216"/>
                  </a:lnTo>
                  <a:lnTo>
                    <a:pt x="118377" y="416216"/>
                  </a:lnTo>
                  <a:lnTo>
                    <a:pt x="130215" y="416216"/>
                  </a:lnTo>
                  <a:lnTo>
                    <a:pt x="142053" y="416216"/>
                  </a:lnTo>
                  <a:lnTo>
                    <a:pt x="153891" y="416216"/>
                  </a:lnTo>
                  <a:lnTo>
                    <a:pt x="165728" y="416216"/>
                  </a:lnTo>
                  <a:lnTo>
                    <a:pt x="177566" y="416216"/>
                  </a:lnTo>
                  <a:lnTo>
                    <a:pt x="189404" y="416216"/>
                  </a:lnTo>
                  <a:lnTo>
                    <a:pt x="201242" y="416216"/>
                  </a:lnTo>
                  <a:lnTo>
                    <a:pt x="213079" y="416216"/>
                  </a:lnTo>
                  <a:lnTo>
                    <a:pt x="224917" y="416216"/>
                  </a:lnTo>
                  <a:lnTo>
                    <a:pt x="236755" y="416216"/>
                  </a:lnTo>
                  <a:lnTo>
                    <a:pt x="248593" y="416216"/>
                  </a:lnTo>
                  <a:lnTo>
                    <a:pt x="260430" y="416216"/>
                  </a:lnTo>
                  <a:lnTo>
                    <a:pt x="272268" y="416216"/>
                  </a:lnTo>
                  <a:lnTo>
                    <a:pt x="284106" y="416216"/>
                  </a:lnTo>
                  <a:lnTo>
                    <a:pt x="295944" y="416216"/>
                  </a:lnTo>
                  <a:lnTo>
                    <a:pt x="307782" y="416216"/>
                  </a:lnTo>
                  <a:lnTo>
                    <a:pt x="319619" y="416216"/>
                  </a:lnTo>
                  <a:lnTo>
                    <a:pt x="331457" y="416216"/>
                  </a:lnTo>
                  <a:lnTo>
                    <a:pt x="343295" y="416216"/>
                  </a:lnTo>
                  <a:lnTo>
                    <a:pt x="355133" y="416216"/>
                  </a:lnTo>
                  <a:lnTo>
                    <a:pt x="366970" y="416216"/>
                  </a:lnTo>
                  <a:lnTo>
                    <a:pt x="378808" y="416216"/>
                  </a:lnTo>
                  <a:lnTo>
                    <a:pt x="390646" y="416216"/>
                  </a:lnTo>
                  <a:lnTo>
                    <a:pt x="402484" y="416216"/>
                  </a:lnTo>
                  <a:lnTo>
                    <a:pt x="414321" y="416216"/>
                  </a:lnTo>
                  <a:lnTo>
                    <a:pt x="426159" y="416216"/>
                  </a:lnTo>
                  <a:lnTo>
                    <a:pt x="437997" y="416216"/>
                  </a:lnTo>
                  <a:lnTo>
                    <a:pt x="449835" y="416216"/>
                  </a:lnTo>
                  <a:lnTo>
                    <a:pt x="461673" y="416216"/>
                  </a:lnTo>
                  <a:lnTo>
                    <a:pt x="473510" y="416216"/>
                  </a:lnTo>
                  <a:lnTo>
                    <a:pt x="485348" y="416216"/>
                  </a:lnTo>
                  <a:lnTo>
                    <a:pt x="497186" y="416216"/>
                  </a:lnTo>
                  <a:lnTo>
                    <a:pt x="509024" y="416216"/>
                  </a:lnTo>
                  <a:lnTo>
                    <a:pt x="520861" y="416216"/>
                  </a:lnTo>
                  <a:lnTo>
                    <a:pt x="532699" y="416216"/>
                  </a:lnTo>
                  <a:lnTo>
                    <a:pt x="544537" y="416216"/>
                  </a:lnTo>
                  <a:lnTo>
                    <a:pt x="556375" y="416216"/>
                  </a:lnTo>
                  <a:lnTo>
                    <a:pt x="568213" y="416216"/>
                  </a:lnTo>
                  <a:lnTo>
                    <a:pt x="580050" y="416216"/>
                  </a:lnTo>
                  <a:lnTo>
                    <a:pt x="591888" y="416216"/>
                  </a:lnTo>
                  <a:lnTo>
                    <a:pt x="603726" y="416216"/>
                  </a:lnTo>
                  <a:lnTo>
                    <a:pt x="615564" y="416216"/>
                  </a:lnTo>
                  <a:lnTo>
                    <a:pt x="627401" y="416216"/>
                  </a:lnTo>
                  <a:lnTo>
                    <a:pt x="639239" y="416216"/>
                  </a:lnTo>
                  <a:lnTo>
                    <a:pt x="651077" y="416216"/>
                  </a:lnTo>
                  <a:lnTo>
                    <a:pt x="662915" y="416216"/>
                  </a:lnTo>
                  <a:lnTo>
                    <a:pt x="674752" y="416216"/>
                  </a:lnTo>
                  <a:lnTo>
                    <a:pt x="686590" y="416216"/>
                  </a:lnTo>
                  <a:lnTo>
                    <a:pt x="698428" y="416216"/>
                  </a:lnTo>
                  <a:lnTo>
                    <a:pt x="710266" y="416216"/>
                  </a:lnTo>
                  <a:lnTo>
                    <a:pt x="722104" y="416216"/>
                  </a:lnTo>
                  <a:lnTo>
                    <a:pt x="733941" y="416216"/>
                  </a:lnTo>
                  <a:lnTo>
                    <a:pt x="745779" y="416216"/>
                  </a:lnTo>
                  <a:lnTo>
                    <a:pt x="757617" y="416216"/>
                  </a:lnTo>
                  <a:lnTo>
                    <a:pt x="769455" y="416216"/>
                  </a:lnTo>
                  <a:lnTo>
                    <a:pt x="781292" y="416216"/>
                  </a:lnTo>
                  <a:lnTo>
                    <a:pt x="793130" y="416216"/>
                  </a:lnTo>
                  <a:lnTo>
                    <a:pt x="804968" y="416216"/>
                  </a:lnTo>
                  <a:lnTo>
                    <a:pt x="816806" y="416216"/>
                  </a:lnTo>
                  <a:lnTo>
                    <a:pt x="828643" y="416216"/>
                  </a:lnTo>
                  <a:lnTo>
                    <a:pt x="840481" y="416216"/>
                  </a:lnTo>
                  <a:lnTo>
                    <a:pt x="852319" y="416216"/>
                  </a:lnTo>
                  <a:lnTo>
                    <a:pt x="864157" y="416216"/>
                  </a:lnTo>
                  <a:lnTo>
                    <a:pt x="875995" y="416216"/>
                  </a:lnTo>
                  <a:lnTo>
                    <a:pt x="887832" y="416216"/>
                  </a:lnTo>
                  <a:lnTo>
                    <a:pt x="899670" y="416216"/>
                  </a:lnTo>
                  <a:lnTo>
                    <a:pt x="911508" y="416216"/>
                  </a:lnTo>
                  <a:lnTo>
                    <a:pt x="923346" y="416216"/>
                  </a:lnTo>
                  <a:lnTo>
                    <a:pt x="935183" y="416216"/>
                  </a:lnTo>
                  <a:lnTo>
                    <a:pt x="947021" y="416216"/>
                  </a:lnTo>
                  <a:lnTo>
                    <a:pt x="958859" y="416216"/>
                  </a:lnTo>
                  <a:lnTo>
                    <a:pt x="970697" y="416216"/>
                  </a:lnTo>
                  <a:lnTo>
                    <a:pt x="982534" y="416216"/>
                  </a:lnTo>
                  <a:lnTo>
                    <a:pt x="994372" y="416216"/>
                  </a:lnTo>
                  <a:lnTo>
                    <a:pt x="1006210" y="416216"/>
                  </a:lnTo>
                  <a:lnTo>
                    <a:pt x="1018048" y="416216"/>
                  </a:lnTo>
                  <a:lnTo>
                    <a:pt x="1029886" y="416216"/>
                  </a:lnTo>
                  <a:lnTo>
                    <a:pt x="1041723" y="416216"/>
                  </a:lnTo>
                  <a:lnTo>
                    <a:pt x="1053561" y="416216"/>
                  </a:lnTo>
                  <a:lnTo>
                    <a:pt x="1065399" y="416216"/>
                  </a:lnTo>
                  <a:lnTo>
                    <a:pt x="1077237" y="416216"/>
                  </a:lnTo>
                  <a:lnTo>
                    <a:pt x="1089074" y="416216"/>
                  </a:lnTo>
                  <a:lnTo>
                    <a:pt x="1100912" y="416216"/>
                  </a:lnTo>
                  <a:lnTo>
                    <a:pt x="1112750" y="416216"/>
                  </a:lnTo>
                  <a:lnTo>
                    <a:pt x="1124588" y="416216"/>
                  </a:lnTo>
                  <a:lnTo>
                    <a:pt x="1136426" y="416216"/>
                  </a:lnTo>
                  <a:lnTo>
                    <a:pt x="1148263" y="416216"/>
                  </a:lnTo>
                  <a:lnTo>
                    <a:pt x="1160101" y="416216"/>
                  </a:lnTo>
                  <a:lnTo>
                    <a:pt x="1171939" y="416216"/>
                  </a:lnTo>
                  <a:lnTo>
                    <a:pt x="1171939" y="416216"/>
                  </a:lnTo>
                  <a:lnTo>
                    <a:pt x="1183777" y="416216"/>
                  </a:lnTo>
                  <a:lnTo>
                    <a:pt x="1195614" y="416216"/>
                  </a:lnTo>
                  <a:lnTo>
                    <a:pt x="1207452" y="416216"/>
                  </a:lnTo>
                  <a:lnTo>
                    <a:pt x="1219290" y="416216"/>
                  </a:lnTo>
                  <a:lnTo>
                    <a:pt x="1231128" y="416216"/>
                  </a:lnTo>
                  <a:lnTo>
                    <a:pt x="1242965" y="416216"/>
                  </a:lnTo>
                  <a:lnTo>
                    <a:pt x="1254803" y="416216"/>
                  </a:lnTo>
                  <a:lnTo>
                    <a:pt x="1266641" y="416216"/>
                  </a:lnTo>
                  <a:lnTo>
                    <a:pt x="1278479" y="416216"/>
                  </a:lnTo>
                  <a:lnTo>
                    <a:pt x="1290317" y="416216"/>
                  </a:lnTo>
                  <a:lnTo>
                    <a:pt x="1302154" y="416216"/>
                  </a:lnTo>
                  <a:lnTo>
                    <a:pt x="1313992" y="416216"/>
                  </a:lnTo>
                  <a:lnTo>
                    <a:pt x="1325830" y="416216"/>
                  </a:lnTo>
                  <a:lnTo>
                    <a:pt x="1337668" y="416216"/>
                  </a:lnTo>
                  <a:lnTo>
                    <a:pt x="1349505" y="416216"/>
                  </a:lnTo>
                  <a:lnTo>
                    <a:pt x="1361343" y="416216"/>
                  </a:lnTo>
                  <a:lnTo>
                    <a:pt x="1373181" y="416216"/>
                  </a:lnTo>
                  <a:lnTo>
                    <a:pt x="1385019" y="416216"/>
                  </a:lnTo>
                  <a:lnTo>
                    <a:pt x="1396856" y="416216"/>
                  </a:lnTo>
                  <a:lnTo>
                    <a:pt x="1408694" y="416216"/>
                  </a:lnTo>
                  <a:lnTo>
                    <a:pt x="1420532" y="416216"/>
                  </a:lnTo>
                  <a:lnTo>
                    <a:pt x="1432370" y="416216"/>
                  </a:lnTo>
                  <a:lnTo>
                    <a:pt x="1444208" y="416216"/>
                  </a:lnTo>
                  <a:lnTo>
                    <a:pt x="1456045" y="416216"/>
                  </a:lnTo>
                  <a:lnTo>
                    <a:pt x="1467883" y="416216"/>
                  </a:lnTo>
                  <a:lnTo>
                    <a:pt x="1479721" y="416216"/>
                  </a:lnTo>
                  <a:lnTo>
                    <a:pt x="1491559" y="416216"/>
                  </a:lnTo>
                  <a:lnTo>
                    <a:pt x="1503396" y="416216"/>
                  </a:lnTo>
                  <a:lnTo>
                    <a:pt x="1515234" y="416216"/>
                  </a:lnTo>
                  <a:lnTo>
                    <a:pt x="1527072" y="416216"/>
                  </a:lnTo>
                  <a:lnTo>
                    <a:pt x="1538910" y="416216"/>
                  </a:lnTo>
                  <a:lnTo>
                    <a:pt x="1550748" y="416216"/>
                  </a:lnTo>
                  <a:lnTo>
                    <a:pt x="1562585" y="416216"/>
                  </a:lnTo>
                  <a:lnTo>
                    <a:pt x="1574423" y="416216"/>
                  </a:lnTo>
                  <a:lnTo>
                    <a:pt x="1586261" y="416216"/>
                  </a:lnTo>
                  <a:lnTo>
                    <a:pt x="1598099" y="416216"/>
                  </a:lnTo>
                  <a:lnTo>
                    <a:pt x="1609936" y="416216"/>
                  </a:lnTo>
                  <a:lnTo>
                    <a:pt x="1621774" y="416216"/>
                  </a:lnTo>
                  <a:lnTo>
                    <a:pt x="1633612" y="416216"/>
                  </a:lnTo>
                  <a:lnTo>
                    <a:pt x="1645450" y="416216"/>
                  </a:lnTo>
                  <a:lnTo>
                    <a:pt x="1657287" y="416216"/>
                  </a:lnTo>
                  <a:lnTo>
                    <a:pt x="1669125" y="416216"/>
                  </a:lnTo>
                  <a:lnTo>
                    <a:pt x="1680963" y="416216"/>
                  </a:lnTo>
                  <a:lnTo>
                    <a:pt x="1692801" y="416216"/>
                  </a:lnTo>
                  <a:lnTo>
                    <a:pt x="1704639" y="416216"/>
                  </a:lnTo>
                  <a:lnTo>
                    <a:pt x="1716476" y="416216"/>
                  </a:lnTo>
                  <a:lnTo>
                    <a:pt x="1728314" y="416216"/>
                  </a:lnTo>
                  <a:lnTo>
                    <a:pt x="1740152" y="416216"/>
                  </a:lnTo>
                  <a:lnTo>
                    <a:pt x="1751990" y="416216"/>
                  </a:lnTo>
                  <a:lnTo>
                    <a:pt x="1763827" y="416216"/>
                  </a:lnTo>
                  <a:lnTo>
                    <a:pt x="1775665" y="416216"/>
                  </a:lnTo>
                  <a:lnTo>
                    <a:pt x="1787503" y="416216"/>
                  </a:lnTo>
                  <a:lnTo>
                    <a:pt x="1799341" y="416216"/>
                  </a:lnTo>
                  <a:lnTo>
                    <a:pt x="1811178" y="416216"/>
                  </a:lnTo>
                  <a:lnTo>
                    <a:pt x="1823016" y="416216"/>
                  </a:lnTo>
                  <a:lnTo>
                    <a:pt x="1834854" y="416216"/>
                  </a:lnTo>
                  <a:lnTo>
                    <a:pt x="1846692" y="416216"/>
                  </a:lnTo>
                  <a:lnTo>
                    <a:pt x="1858530" y="416216"/>
                  </a:lnTo>
                  <a:lnTo>
                    <a:pt x="1870367" y="416216"/>
                  </a:lnTo>
                  <a:lnTo>
                    <a:pt x="1882205" y="416216"/>
                  </a:lnTo>
                  <a:lnTo>
                    <a:pt x="1894043" y="416216"/>
                  </a:lnTo>
                  <a:lnTo>
                    <a:pt x="1905881" y="416216"/>
                  </a:lnTo>
                  <a:lnTo>
                    <a:pt x="1917718" y="416216"/>
                  </a:lnTo>
                  <a:lnTo>
                    <a:pt x="1929556" y="416216"/>
                  </a:lnTo>
                  <a:lnTo>
                    <a:pt x="1941394" y="416216"/>
                  </a:lnTo>
                  <a:lnTo>
                    <a:pt x="1953232" y="416216"/>
                  </a:lnTo>
                  <a:lnTo>
                    <a:pt x="1965069" y="416216"/>
                  </a:lnTo>
                  <a:lnTo>
                    <a:pt x="1976907" y="416216"/>
                  </a:lnTo>
                  <a:lnTo>
                    <a:pt x="1988745" y="416216"/>
                  </a:lnTo>
                  <a:lnTo>
                    <a:pt x="2000583" y="416216"/>
                  </a:lnTo>
                  <a:lnTo>
                    <a:pt x="2012421" y="416216"/>
                  </a:lnTo>
                  <a:lnTo>
                    <a:pt x="2024258" y="416216"/>
                  </a:lnTo>
                  <a:lnTo>
                    <a:pt x="2036096" y="416216"/>
                  </a:lnTo>
                  <a:lnTo>
                    <a:pt x="2047934" y="416216"/>
                  </a:lnTo>
                  <a:lnTo>
                    <a:pt x="2059772" y="416216"/>
                  </a:lnTo>
                  <a:lnTo>
                    <a:pt x="2071609" y="416216"/>
                  </a:lnTo>
                  <a:lnTo>
                    <a:pt x="2083447" y="416216"/>
                  </a:lnTo>
                  <a:lnTo>
                    <a:pt x="2095285" y="416216"/>
                  </a:lnTo>
                  <a:lnTo>
                    <a:pt x="2107123" y="416216"/>
                  </a:lnTo>
                  <a:lnTo>
                    <a:pt x="2118961" y="416216"/>
                  </a:lnTo>
                  <a:lnTo>
                    <a:pt x="2130798" y="416216"/>
                  </a:lnTo>
                  <a:lnTo>
                    <a:pt x="2142636" y="416216"/>
                  </a:lnTo>
                  <a:lnTo>
                    <a:pt x="2154474" y="416216"/>
                  </a:lnTo>
                  <a:lnTo>
                    <a:pt x="2166312" y="416216"/>
                  </a:lnTo>
                  <a:lnTo>
                    <a:pt x="2178149" y="416216"/>
                  </a:lnTo>
                  <a:lnTo>
                    <a:pt x="2189987" y="416216"/>
                  </a:lnTo>
                  <a:lnTo>
                    <a:pt x="2201825" y="416216"/>
                  </a:lnTo>
                  <a:lnTo>
                    <a:pt x="2213663" y="416216"/>
                  </a:lnTo>
                  <a:lnTo>
                    <a:pt x="2225500" y="416216"/>
                  </a:lnTo>
                  <a:lnTo>
                    <a:pt x="2237338" y="416216"/>
                  </a:lnTo>
                  <a:lnTo>
                    <a:pt x="2249176" y="416216"/>
                  </a:lnTo>
                  <a:lnTo>
                    <a:pt x="2261014" y="416216"/>
                  </a:lnTo>
                  <a:lnTo>
                    <a:pt x="2272852" y="416216"/>
                  </a:lnTo>
                  <a:lnTo>
                    <a:pt x="2284689" y="416216"/>
                  </a:lnTo>
                  <a:lnTo>
                    <a:pt x="2296527" y="416216"/>
                  </a:lnTo>
                  <a:lnTo>
                    <a:pt x="2308365" y="416216"/>
                  </a:lnTo>
                  <a:lnTo>
                    <a:pt x="2320203" y="416216"/>
                  </a:lnTo>
                  <a:lnTo>
                    <a:pt x="2332040" y="416216"/>
                  </a:lnTo>
                  <a:lnTo>
                    <a:pt x="2343878" y="416216"/>
                  </a:lnTo>
                  <a:lnTo>
                    <a:pt x="2343878" y="416076"/>
                  </a:lnTo>
                  <a:lnTo>
                    <a:pt x="2355716" y="416052"/>
                  </a:lnTo>
                  <a:lnTo>
                    <a:pt x="2367554" y="416023"/>
                  </a:lnTo>
                  <a:lnTo>
                    <a:pt x="2379391" y="415989"/>
                  </a:lnTo>
                  <a:lnTo>
                    <a:pt x="2391229" y="415949"/>
                  </a:lnTo>
                  <a:lnTo>
                    <a:pt x="2403067" y="415903"/>
                  </a:lnTo>
                  <a:lnTo>
                    <a:pt x="2414905" y="415848"/>
                  </a:lnTo>
                  <a:lnTo>
                    <a:pt x="2426743" y="415783"/>
                  </a:lnTo>
                  <a:lnTo>
                    <a:pt x="2438580" y="415708"/>
                  </a:lnTo>
                  <a:lnTo>
                    <a:pt x="2450418" y="415619"/>
                  </a:lnTo>
                  <a:lnTo>
                    <a:pt x="2462256" y="415514"/>
                  </a:lnTo>
                  <a:lnTo>
                    <a:pt x="2474094" y="415391"/>
                  </a:lnTo>
                  <a:lnTo>
                    <a:pt x="2485931" y="415247"/>
                  </a:lnTo>
                  <a:lnTo>
                    <a:pt x="2497769" y="415077"/>
                  </a:lnTo>
                  <a:lnTo>
                    <a:pt x="2509607" y="414878"/>
                  </a:lnTo>
                  <a:lnTo>
                    <a:pt x="2521445" y="414645"/>
                  </a:lnTo>
                  <a:lnTo>
                    <a:pt x="2533283" y="414370"/>
                  </a:lnTo>
                  <a:lnTo>
                    <a:pt x="2545120" y="414048"/>
                  </a:lnTo>
                  <a:lnTo>
                    <a:pt x="2556958" y="413670"/>
                  </a:lnTo>
                  <a:lnTo>
                    <a:pt x="2568796" y="413227"/>
                  </a:lnTo>
                  <a:lnTo>
                    <a:pt x="2580634" y="412707"/>
                  </a:lnTo>
                  <a:lnTo>
                    <a:pt x="2592471" y="412098"/>
                  </a:lnTo>
                  <a:lnTo>
                    <a:pt x="2604309" y="411384"/>
                  </a:lnTo>
                  <a:lnTo>
                    <a:pt x="2616147" y="410548"/>
                  </a:lnTo>
                  <a:lnTo>
                    <a:pt x="2627985" y="409569"/>
                  </a:lnTo>
                  <a:lnTo>
                    <a:pt x="2639822" y="408425"/>
                  </a:lnTo>
                  <a:lnTo>
                    <a:pt x="2651660" y="407089"/>
                  </a:lnTo>
                  <a:lnTo>
                    <a:pt x="2663498" y="405529"/>
                  </a:lnTo>
                  <a:lnTo>
                    <a:pt x="2675336" y="403711"/>
                  </a:lnTo>
                  <a:lnTo>
                    <a:pt x="2687174" y="401594"/>
                  </a:lnTo>
                  <a:lnTo>
                    <a:pt x="2699011" y="399135"/>
                  </a:lnTo>
                  <a:lnTo>
                    <a:pt x="2710849" y="396282"/>
                  </a:lnTo>
                  <a:lnTo>
                    <a:pt x="2722687" y="392981"/>
                  </a:lnTo>
                  <a:lnTo>
                    <a:pt x="2734525" y="389170"/>
                  </a:lnTo>
                  <a:lnTo>
                    <a:pt x="2746362" y="384784"/>
                  </a:lnTo>
                  <a:lnTo>
                    <a:pt x="2758200" y="379754"/>
                  </a:lnTo>
                  <a:lnTo>
                    <a:pt x="2770038" y="374006"/>
                  </a:lnTo>
                  <a:lnTo>
                    <a:pt x="2781876" y="367469"/>
                  </a:lnTo>
                  <a:lnTo>
                    <a:pt x="2793713" y="360072"/>
                  </a:lnTo>
                  <a:lnTo>
                    <a:pt x="2805551" y="351749"/>
                  </a:lnTo>
                  <a:lnTo>
                    <a:pt x="2817389" y="342445"/>
                  </a:lnTo>
                  <a:lnTo>
                    <a:pt x="2829227" y="332119"/>
                  </a:lnTo>
                  <a:lnTo>
                    <a:pt x="2841065" y="320751"/>
                  </a:lnTo>
                  <a:lnTo>
                    <a:pt x="2852902" y="308344"/>
                  </a:lnTo>
                  <a:lnTo>
                    <a:pt x="2864740" y="294935"/>
                  </a:lnTo>
                  <a:lnTo>
                    <a:pt x="2876578" y="280592"/>
                  </a:lnTo>
                  <a:lnTo>
                    <a:pt x="2888416" y="265420"/>
                  </a:lnTo>
                  <a:lnTo>
                    <a:pt x="2900253" y="249559"/>
                  </a:lnTo>
                  <a:lnTo>
                    <a:pt x="2912091" y="233179"/>
                  </a:lnTo>
                  <a:lnTo>
                    <a:pt x="2923929" y="216478"/>
                  </a:lnTo>
                  <a:lnTo>
                    <a:pt x="2935767" y="199667"/>
                  </a:lnTo>
                  <a:lnTo>
                    <a:pt x="2947604" y="182966"/>
                  </a:lnTo>
                  <a:lnTo>
                    <a:pt x="2959442" y="166586"/>
                  </a:lnTo>
                  <a:lnTo>
                    <a:pt x="2971280" y="150725"/>
                  </a:lnTo>
                  <a:lnTo>
                    <a:pt x="2983118" y="135553"/>
                  </a:lnTo>
                  <a:lnTo>
                    <a:pt x="2994956" y="121210"/>
                  </a:lnTo>
                  <a:lnTo>
                    <a:pt x="3006793" y="107801"/>
                  </a:lnTo>
                  <a:lnTo>
                    <a:pt x="3018631" y="95395"/>
                  </a:lnTo>
                  <a:lnTo>
                    <a:pt x="3030469" y="84026"/>
                  </a:lnTo>
                  <a:lnTo>
                    <a:pt x="3042307" y="73700"/>
                  </a:lnTo>
                  <a:lnTo>
                    <a:pt x="3054144" y="64396"/>
                  </a:lnTo>
                  <a:lnTo>
                    <a:pt x="3065982" y="56073"/>
                  </a:lnTo>
                  <a:lnTo>
                    <a:pt x="3077820" y="48676"/>
                  </a:lnTo>
                  <a:lnTo>
                    <a:pt x="3089658" y="42139"/>
                  </a:lnTo>
                  <a:lnTo>
                    <a:pt x="3101496" y="36392"/>
                  </a:lnTo>
                  <a:lnTo>
                    <a:pt x="3113333" y="31361"/>
                  </a:lnTo>
                  <a:lnTo>
                    <a:pt x="3125171" y="26975"/>
                  </a:lnTo>
                  <a:lnTo>
                    <a:pt x="3137009" y="23165"/>
                  </a:lnTo>
                  <a:lnTo>
                    <a:pt x="3148847" y="19863"/>
                  </a:lnTo>
                  <a:lnTo>
                    <a:pt x="3160684" y="17011"/>
                  </a:lnTo>
                  <a:lnTo>
                    <a:pt x="3172522" y="14551"/>
                  </a:lnTo>
                  <a:lnTo>
                    <a:pt x="3184360" y="12435"/>
                  </a:lnTo>
                  <a:lnTo>
                    <a:pt x="3196198" y="10616"/>
                  </a:lnTo>
                  <a:lnTo>
                    <a:pt x="3208035" y="9057"/>
                  </a:lnTo>
                  <a:lnTo>
                    <a:pt x="3219873" y="7720"/>
                  </a:lnTo>
                  <a:lnTo>
                    <a:pt x="3231711" y="6576"/>
                  </a:lnTo>
                  <a:lnTo>
                    <a:pt x="3243549" y="5598"/>
                  </a:lnTo>
                  <a:lnTo>
                    <a:pt x="3255387" y="4762"/>
                  </a:lnTo>
                  <a:lnTo>
                    <a:pt x="3267224" y="4048"/>
                  </a:lnTo>
                  <a:lnTo>
                    <a:pt x="3279062" y="3438"/>
                  </a:lnTo>
                  <a:lnTo>
                    <a:pt x="3290900" y="2919"/>
                  </a:lnTo>
                  <a:lnTo>
                    <a:pt x="3302738" y="2475"/>
                  </a:lnTo>
                  <a:lnTo>
                    <a:pt x="3314575" y="2097"/>
                  </a:lnTo>
                  <a:lnTo>
                    <a:pt x="3326413" y="1775"/>
                  </a:lnTo>
                  <a:lnTo>
                    <a:pt x="3338251" y="1501"/>
                  </a:lnTo>
                  <a:lnTo>
                    <a:pt x="3350089" y="1267"/>
                  </a:lnTo>
                  <a:lnTo>
                    <a:pt x="3361926" y="1068"/>
                  </a:lnTo>
                  <a:lnTo>
                    <a:pt x="3373764" y="899"/>
                  </a:lnTo>
                  <a:lnTo>
                    <a:pt x="3385602" y="754"/>
                  </a:lnTo>
                  <a:lnTo>
                    <a:pt x="3397440" y="631"/>
                  </a:lnTo>
                  <a:lnTo>
                    <a:pt x="3409278" y="527"/>
                  </a:lnTo>
                  <a:lnTo>
                    <a:pt x="3421115" y="438"/>
                  </a:lnTo>
                  <a:lnTo>
                    <a:pt x="3432953" y="362"/>
                  </a:lnTo>
                  <a:lnTo>
                    <a:pt x="3444791" y="298"/>
                  </a:lnTo>
                  <a:lnTo>
                    <a:pt x="3456629" y="243"/>
                  </a:lnTo>
                  <a:lnTo>
                    <a:pt x="3468466" y="196"/>
                  </a:lnTo>
                  <a:lnTo>
                    <a:pt x="3480304" y="156"/>
                  </a:lnTo>
                  <a:lnTo>
                    <a:pt x="3492142" y="123"/>
                  </a:lnTo>
                  <a:lnTo>
                    <a:pt x="3503980" y="94"/>
                  </a:lnTo>
                  <a:lnTo>
                    <a:pt x="3515818" y="69"/>
                  </a:lnTo>
                  <a:lnTo>
                    <a:pt x="3515818" y="0"/>
                  </a:lnTo>
                  <a:lnTo>
                    <a:pt x="3527655" y="12"/>
                  </a:lnTo>
                  <a:lnTo>
                    <a:pt x="3539493" y="26"/>
                  </a:lnTo>
                  <a:lnTo>
                    <a:pt x="3551331" y="43"/>
                  </a:lnTo>
                  <a:lnTo>
                    <a:pt x="3563169" y="63"/>
                  </a:lnTo>
                  <a:lnTo>
                    <a:pt x="3575006" y="86"/>
                  </a:lnTo>
                  <a:lnTo>
                    <a:pt x="3586844" y="114"/>
                  </a:lnTo>
                  <a:lnTo>
                    <a:pt x="3598682" y="146"/>
                  </a:lnTo>
                  <a:lnTo>
                    <a:pt x="3610520" y="184"/>
                  </a:lnTo>
                  <a:lnTo>
                    <a:pt x="3622357" y="228"/>
                  </a:lnTo>
                  <a:lnTo>
                    <a:pt x="3634195" y="281"/>
                  </a:lnTo>
                  <a:lnTo>
                    <a:pt x="3646033" y="342"/>
                  </a:lnTo>
                  <a:lnTo>
                    <a:pt x="3657871" y="414"/>
                  </a:lnTo>
                  <a:lnTo>
                    <a:pt x="3669709" y="499"/>
                  </a:lnTo>
                  <a:lnTo>
                    <a:pt x="3681546" y="598"/>
                  </a:lnTo>
                  <a:lnTo>
                    <a:pt x="3693384" y="715"/>
                  </a:lnTo>
                  <a:lnTo>
                    <a:pt x="3705222" y="852"/>
                  </a:lnTo>
                  <a:lnTo>
                    <a:pt x="3717060" y="1014"/>
                  </a:lnTo>
                  <a:lnTo>
                    <a:pt x="3728897" y="1202"/>
                  </a:lnTo>
                  <a:lnTo>
                    <a:pt x="3740735" y="1424"/>
                  </a:lnTo>
                  <a:lnTo>
                    <a:pt x="3752573" y="1684"/>
                  </a:lnTo>
                  <a:lnTo>
                    <a:pt x="3764411" y="1989"/>
                  </a:lnTo>
                  <a:lnTo>
                    <a:pt x="3776248" y="2346"/>
                  </a:lnTo>
                  <a:lnTo>
                    <a:pt x="3788086" y="2764"/>
                  </a:lnTo>
                  <a:lnTo>
                    <a:pt x="3799924" y="3253"/>
                  </a:lnTo>
                  <a:lnTo>
                    <a:pt x="3811762" y="3825"/>
                  </a:lnTo>
                  <a:lnTo>
                    <a:pt x="3823600" y="4493"/>
                  </a:lnTo>
                  <a:lnTo>
                    <a:pt x="3835437" y="5273"/>
                  </a:lnTo>
                  <a:lnTo>
                    <a:pt x="3847275" y="6182"/>
                  </a:lnTo>
                  <a:lnTo>
                    <a:pt x="3859113" y="7240"/>
                  </a:lnTo>
                  <a:lnTo>
                    <a:pt x="3870951" y="8470"/>
                  </a:lnTo>
                  <a:lnTo>
                    <a:pt x="3882788" y="9896"/>
                  </a:lnTo>
                  <a:lnTo>
                    <a:pt x="3894626" y="11547"/>
                  </a:lnTo>
                  <a:lnTo>
                    <a:pt x="3906464" y="13453"/>
                  </a:lnTo>
                  <a:lnTo>
                    <a:pt x="3918302" y="15646"/>
                  </a:lnTo>
                  <a:lnTo>
                    <a:pt x="3930139" y="18161"/>
                  </a:lnTo>
                  <a:lnTo>
                    <a:pt x="3941977" y="21034"/>
                  </a:lnTo>
                  <a:lnTo>
                    <a:pt x="3953815" y="24303"/>
                  </a:lnTo>
                  <a:lnTo>
                    <a:pt x="3965653" y="28002"/>
                  </a:lnTo>
                  <a:lnTo>
                    <a:pt x="3977491" y="32163"/>
                  </a:lnTo>
                  <a:lnTo>
                    <a:pt x="3989328" y="36815"/>
                  </a:lnTo>
                  <a:lnTo>
                    <a:pt x="4001166" y="41978"/>
                  </a:lnTo>
                  <a:lnTo>
                    <a:pt x="4013004" y="47662"/>
                  </a:lnTo>
                  <a:lnTo>
                    <a:pt x="4024842" y="53865"/>
                  </a:lnTo>
                  <a:lnTo>
                    <a:pt x="4036679" y="60570"/>
                  </a:lnTo>
                  <a:lnTo>
                    <a:pt x="4048517" y="67741"/>
                  </a:lnTo>
                  <a:lnTo>
                    <a:pt x="4060355" y="75327"/>
                  </a:lnTo>
                  <a:lnTo>
                    <a:pt x="4072193" y="83258"/>
                  </a:lnTo>
                  <a:lnTo>
                    <a:pt x="4084031" y="91448"/>
                  </a:lnTo>
                  <a:lnTo>
                    <a:pt x="4095868" y="99799"/>
                  </a:lnTo>
                  <a:lnTo>
                    <a:pt x="4107706" y="108204"/>
                  </a:lnTo>
                  <a:lnTo>
                    <a:pt x="4119544" y="116555"/>
                  </a:lnTo>
                  <a:lnTo>
                    <a:pt x="4131382" y="124744"/>
                  </a:lnTo>
                  <a:lnTo>
                    <a:pt x="4143219" y="132675"/>
                  </a:lnTo>
                  <a:lnTo>
                    <a:pt x="4155057" y="140261"/>
                  </a:lnTo>
                  <a:lnTo>
                    <a:pt x="4166895" y="147432"/>
                  </a:lnTo>
                  <a:lnTo>
                    <a:pt x="4178733" y="154137"/>
                  </a:lnTo>
                  <a:lnTo>
                    <a:pt x="4190570" y="160340"/>
                  </a:lnTo>
                  <a:lnTo>
                    <a:pt x="4202408" y="166024"/>
                  </a:lnTo>
                  <a:lnTo>
                    <a:pt x="4214246" y="171187"/>
                  </a:lnTo>
                  <a:lnTo>
                    <a:pt x="4226084" y="175839"/>
                  </a:lnTo>
                  <a:lnTo>
                    <a:pt x="4237922" y="180001"/>
                  </a:lnTo>
                  <a:lnTo>
                    <a:pt x="4249759" y="183700"/>
                  </a:lnTo>
                  <a:lnTo>
                    <a:pt x="4261597" y="186968"/>
                  </a:lnTo>
                  <a:lnTo>
                    <a:pt x="4273435" y="189842"/>
                  </a:lnTo>
                  <a:lnTo>
                    <a:pt x="4285273" y="192357"/>
                  </a:lnTo>
                  <a:lnTo>
                    <a:pt x="4297110" y="194550"/>
                  </a:lnTo>
                  <a:lnTo>
                    <a:pt x="4308948" y="196455"/>
                  </a:lnTo>
                  <a:lnTo>
                    <a:pt x="4320786" y="198106"/>
                  </a:lnTo>
                  <a:lnTo>
                    <a:pt x="4332624" y="199532"/>
                  </a:lnTo>
                  <a:lnTo>
                    <a:pt x="4344461" y="200762"/>
                  </a:lnTo>
                  <a:lnTo>
                    <a:pt x="4356299" y="201820"/>
                  </a:lnTo>
                  <a:lnTo>
                    <a:pt x="4368137" y="202729"/>
                  </a:lnTo>
                  <a:lnTo>
                    <a:pt x="4379975" y="203509"/>
                  </a:lnTo>
                  <a:lnTo>
                    <a:pt x="4391813" y="204178"/>
                  </a:lnTo>
                  <a:lnTo>
                    <a:pt x="4403650" y="204750"/>
                  </a:lnTo>
                  <a:lnTo>
                    <a:pt x="4415488" y="205239"/>
                  </a:lnTo>
                  <a:lnTo>
                    <a:pt x="4427326" y="205657"/>
                  </a:lnTo>
                  <a:lnTo>
                    <a:pt x="4439164" y="206014"/>
                  </a:lnTo>
                  <a:lnTo>
                    <a:pt x="4451001" y="206318"/>
                  </a:lnTo>
                  <a:lnTo>
                    <a:pt x="4462839" y="206578"/>
                  </a:lnTo>
                  <a:lnTo>
                    <a:pt x="4474677" y="206800"/>
                  </a:lnTo>
                  <a:lnTo>
                    <a:pt x="4486515" y="206989"/>
                  </a:lnTo>
                  <a:lnTo>
                    <a:pt x="4498352" y="207150"/>
                  </a:lnTo>
                  <a:lnTo>
                    <a:pt x="4510190" y="207287"/>
                  </a:lnTo>
                  <a:lnTo>
                    <a:pt x="4522028" y="207404"/>
                  </a:lnTo>
                  <a:lnTo>
                    <a:pt x="4533866" y="207503"/>
                  </a:lnTo>
                  <a:lnTo>
                    <a:pt x="4545704" y="207588"/>
                  </a:lnTo>
                  <a:lnTo>
                    <a:pt x="4557541" y="207660"/>
                  </a:lnTo>
                  <a:lnTo>
                    <a:pt x="4569379" y="207722"/>
                  </a:lnTo>
                  <a:lnTo>
                    <a:pt x="4581217" y="207774"/>
                  </a:lnTo>
                  <a:lnTo>
                    <a:pt x="4593055" y="207819"/>
                  </a:lnTo>
                  <a:lnTo>
                    <a:pt x="4604892" y="207856"/>
                  </a:lnTo>
                  <a:lnTo>
                    <a:pt x="4616730" y="207889"/>
                  </a:lnTo>
                  <a:lnTo>
                    <a:pt x="4628568" y="207916"/>
                  </a:lnTo>
                  <a:lnTo>
                    <a:pt x="4640406" y="207940"/>
                  </a:lnTo>
                  <a:lnTo>
                    <a:pt x="4652244" y="207959"/>
                  </a:lnTo>
                  <a:lnTo>
                    <a:pt x="4664081" y="207976"/>
                  </a:lnTo>
                  <a:lnTo>
                    <a:pt x="4675919" y="207991"/>
                  </a:lnTo>
                  <a:lnTo>
                    <a:pt x="4687757" y="208003"/>
                  </a:lnTo>
                </a:path>
              </a:pathLst>
            </a:custGeom>
            <a:ln w="40651" cap="flat">
              <a:solidFill>
                <a:srgbClr val="E8E8E8">
                  <a:alpha val="100000"/>
                </a:srgbClr>
              </a:solidFill>
              <a:prstDash val="solid"/>
              <a:round/>
            </a:ln>
          </p:spPr>
          <p:txBody>
            <a:bodyPr/>
            <a:lstStyle/>
            <a:p>
              <a:endParaRPr/>
            </a:p>
          </p:txBody>
        </p:sp>
        <p:sp>
          <p:nvSpPr>
            <p:cNvPr id="47" name="pl47"/>
            <p:cNvSpPr/>
            <p:nvPr/>
          </p:nvSpPr>
          <p:spPr>
            <a:xfrm>
              <a:off x="2482252" y="5478728"/>
              <a:ext cx="4687757" cy="208073"/>
            </a:xfrm>
            <a:custGeom>
              <a:avLst/>
              <a:gdLst/>
              <a:ahLst/>
              <a:cxnLst/>
              <a:rect l="0" t="0" r="0" b="0"/>
              <a:pathLst>
                <a:path w="4687757" h="208073">
                  <a:moveTo>
                    <a:pt x="0" y="208073"/>
                  </a:moveTo>
                  <a:lnTo>
                    <a:pt x="11837" y="208060"/>
                  </a:lnTo>
                  <a:lnTo>
                    <a:pt x="23675" y="208046"/>
                  </a:lnTo>
                  <a:lnTo>
                    <a:pt x="35513" y="208029"/>
                  </a:lnTo>
                  <a:lnTo>
                    <a:pt x="47351" y="208009"/>
                  </a:lnTo>
                  <a:lnTo>
                    <a:pt x="59188" y="207986"/>
                  </a:lnTo>
                  <a:lnTo>
                    <a:pt x="71026" y="207959"/>
                  </a:lnTo>
                  <a:lnTo>
                    <a:pt x="82864" y="207926"/>
                  </a:lnTo>
                  <a:lnTo>
                    <a:pt x="94702" y="207888"/>
                  </a:lnTo>
                  <a:lnTo>
                    <a:pt x="106539" y="207844"/>
                  </a:lnTo>
                  <a:lnTo>
                    <a:pt x="118377" y="207792"/>
                  </a:lnTo>
                  <a:lnTo>
                    <a:pt x="130215" y="207730"/>
                  </a:lnTo>
                  <a:lnTo>
                    <a:pt x="142053" y="207658"/>
                  </a:lnTo>
                  <a:lnTo>
                    <a:pt x="153891" y="207573"/>
                  </a:lnTo>
                  <a:lnTo>
                    <a:pt x="165728" y="207474"/>
                  </a:lnTo>
                  <a:lnTo>
                    <a:pt x="177566" y="207357"/>
                  </a:lnTo>
                  <a:lnTo>
                    <a:pt x="189404" y="207220"/>
                  </a:lnTo>
                  <a:lnTo>
                    <a:pt x="201242" y="207059"/>
                  </a:lnTo>
                  <a:lnTo>
                    <a:pt x="213079" y="206870"/>
                  </a:lnTo>
                  <a:lnTo>
                    <a:pt x="224917" y="206648"/>
                  </a:lnTo>
                  <a:lnTo>
                    <a:pt x="236755" y="206388"/>
                  </a:lnTo>
                  <a:lnTo>
                    <a:pt x="248593" y="206084"/>
                  </a:lnTo>
                  <a:lnTo>
                    <a:pt x="260430" y="205727"/>
                  </a:lnTo>
                  <a:lnTo>
                    <a:pt x="272268" y="205309"/>
                  </a:lnTo>
                  <a:lnTo>
                    <a:pt x="284106" y="204819"/>
                  </a:lnTo>
                  <a:lnTo>
                    <a:pt x="295944" y="204247"/>
                  </a:lnTo>
                  <a:lnTo>
                    <a:pt x="307782" y="203579"/>
                  </a:lnTo>
                  <a:lnTo>
                    <a:pt x="319619" y="202799"/>
                  </a:lnTo>
                  <a:lnTo>
                    <a:pt x="331457" y="201890"/>
                  </a:lnTo>
                  <a:lnTo>
                    <a:pt x="343295" y="200832"/>
                  </a:lnTo>
                  <a:lnTo>
                    <a:pt x="355133" y="199602"/>
                  </a:lnTo>
                  <a:lnTo>
                    <a:pt x="366970" y="198176"/>
                  </a:lnTo>
                  <a:lnTo>
                    <a:pt x="378808" y="196525"/>
                  </a:lnTo>
                  <a:lnTo>
                    <a:pt x="390646" y="194620"/>
                  </a:lnTo>
                  <a:lnTo>
                    <a:pt x="402484" y="192427"/>
                  </a:lnTo>
                  <a:lnTo>
                    <a:pt x="414321" y="189911"/>
                  </a:lnTo>
                  <a:lnTo>
                    <a:pt x="426159" y="187038"/>
                  </a:lnTo>
                  <a:lnTo>
                    <a:pt x="437997" y="183769"/>
                  </a:lnTo>
                  <a:lnTo>
                    <a:pt x="449835" y="180071"/>
                  </a:lnTo>
                  <a:lnTo>
                    <a:pt x="461673" y="175909"/>
                  </a:lnTo>
                  <a:lnTo>
                    <a:pt x="473510" y="171257"/>
                  </a:lnTo>
                  <a:lnTo>
                    <a:pt x="485348" y="166094"/>
                  </a:lnTo>
                  <a:lnTo>
                    <a:pt x="497186" y="160410"/>
                  </a:lnTo>
                  <a:lnTo>
                    <a:pt x="509024" y="154207"/>
                  </a:lnTo>
                  <a:lnTo>
                    <a:pt x="520861" y="147502"/>
                  </a:lnTo>
                  <a:lnTo>
                    <a:pt x="532699" y="140331"/>
                  </a:lnTo>
                  <a:lnTo>
                    <a:pt x="544537" y="132745"/>
                  </a:lnTo>
                  <a:lnTo>
                    <a:pt x="556375" y="124814"/>
                  </a:lnTo>
                  <a:lnTo>
                    <a:pt x="568213" y="116624"/>
                  </a:lnTo>
                  <a:lnTo>
                    <a:pt x="580050" y="108274"/>
                  </a:lnTo>
                  <a:lnTo>
                    <a:pt x="591888" y="99868"/>
                  </a:lnTo>
                  <a:lnTo>
                    <a:pt x="603726" y="91518"/>
                  </a:lnTo>
                  <a:lnTo>
                    <a:pt x="615564" y="83328"/>
                  </a:lnTo>
                  <a:lnTo>
                    <a:pt x="627401" y="75397"/>
                  </a:lnTo>
                  <a:lnTo>
                    <a:pt x="639239" y="67811"/>
                  </a:lnTo>
                  <a:lnTo>
                    <a:pt x="651077" y="60640"/>
                  </a:lnTo>
                  <a:lnTo>
                    <a:pt x="662915" y="53935"/>
                  </a:lnTo>
                  <a:lnTo>
                    <a:pt x="674752" y="47732"/>
                  </a:lnTo>
                  <a:lnTo>
                    <a:pt x="686590" y="42048"/>
                  </a:lnTo>
                  <a:lnTo>
                    <a:pt x="698428" y="36885"/>
                  </a:lnTo>
                  <a:lnTo>
                    <a:pt x="710266" y="32233"/>
                  </a:lnTo>
                  <a:lnTo>
                    <a:pt x="722104" y="28071"/>
                  </a:lnTo>
                  <a:lnTo>
                    <a:pt x="733941" y="24373"/>
                  </a:lnTo>
                  <a:lnTo>
                    <a:pt x="745779" y="21104"/>
                  </a:lnTo>
                  <a:lnTo>
                    <a:pt x="757617" y="18231"/>
                  </a:lnTo>
                  <a:lnTo>
                    <a:pt x="769455" y="15715"/>
                  </a:lnTo>
                  <a:lnTo>
                    <a:pt x="781292" y="13522"/>
                  </a:lnTo>
                  <a:lnTo>
                    <a:pt x="793130" y="11617"/>
                  </a:lnTo>
                  <a:lnTo>
                    <a:pt x="804968" y="9966"/>
                  </a:lnTo>
                  <a:lnTo>
                    <a:pt x="816806" y="8540"/>
                  </a:lnTo>
                  <a:lnTo>
                    <a:pt x="828643" y="7310"/>
                  </a:lnTo>
                  <a:lnTo>
                    <a:pt x="840481" y="6252"/>
                  </a:lnTo>
                  <a:lnTo>
                    <a:pt x="852319" y="5343"/>
                  </a:lnTo>
                  <a:lnTo>
                    <a:pt x="864157" y="4563"/>
                  </a:lnTo>
                  <a:lnTo>
                    <a:pt x="875995" y="3895"/>
                  </a:lnTo>
                  <a:lnTo>
                    <a:pt x="887832" y="3323"/>
                  </a:lnTo>
                  <a:lnTo>
                    <a:pt x="899670" y="2833"/>
                  </a:lnTo>
                  <a:lnTo>
                    <a:pt x="911508" y="2415"/>
                  </a:lnTo>
                  <a:lnTo>
                    <a:pt x="923346" y="2059"/>
                  </a:lnTo>
                  <a:lnTo>
                    <a:pt x="935183" y="1754"/>
                  </a:lnTo>
                  <a:lnTo>
                    <a:pt x="947021" y="1494"/>
                  </a:lnTo>
                  <a:lnTo>
                    <a:pt x="958859" y="1272"/>
                  </a:lnTo>
                  <a:lnTo>
                    <a:pt x="970697" y="1083"/>
                  </a:lnTo>
                  <a:lnTo>
                    <a:pt x="982534" y="922"/>
                  </a:lnTo>
                  <a:lnTo>
                    <a:pt x="994372" y="785"/>
                  </a:lnTo>
                  <a:lnTo>
                    <a:pt x="1006210" y="668"/>
                  </a:lnTo>
                  <a:lnTo>
                    <a:pt x="1018048" y="569"/>
                  </a:lnTo>
                  <a:lnTo>
                    <a:pt x="1029886" y="484"/>
                  </a:lnTo>
                  <a:lnTo>
                    <a:pt x="1041723" y="412"/>
                  </a:lnTo>
                  <a:lnTo>
                    <a:pt x="1053561" y="350"/>
                  </a:lnTo>
                  <a:lnTo>
                    <a:pt x="1065399" y="298"/>
                  </a:lnTo>
                  <a:lnTo>
                    <a:pt x="1077237" y="254"/>
                  </a:lnTo>
                  <a:lnTo>
                    <a:pt x="1089074" y="216"/>
                  </a:lnTo>
                  <a:lnTo>
                    <a:pt x="1100912" y="183"/>
                  </a:lnTo>
                  <a:lnTo>
                    <a:pt x="1112750" y="156"/>
                  </a:lnTo>
                  <a:lnTo>
                    <a:pt x="1124588" y="133"/>
                  </a:lnTo>
                  <a:lnTo>
                    <a:pt x="1136426" y="113"/>
                  </a:lnTo>
                  <a:lnTo>
                    <a:pt x="1148263" y="96"/>
                  </a:lnTo>
                  <a:lnTo>
                    <a:pt x="1160101" y="82"/>
                  </a:lnTo>
                  <a:lnTo>
                    <a:pt x="1171939" y="69"/>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48" name="pl48"/>
            <p:cNvSpPr/>
            <p:nvPr/>
          </p:nvSpPr>
          <p:spPr>
            <a:xfrm>
              <a:off x="2482252" y="2981012"/>
              <a:ext cx="4687757" cy="416216"/>
            </a:xfrm>
            <a:custGeom>
              <a:avLst/>
              <a:gdLst/>
              <a:ahLst/>
              <a:cxnLst/>
              <a:rect l="0" t="0" r="0" b="0"/>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39"/>
                  </a:lnTo>
                  <a:lnTo>
                    <a:pt x="2355716" y="164"/>
                  </a:lnTo>
                  <a:lnTo>
                    <a:pt x="2367554" y="192"/>
                  </a:lnTo>
                  <a:lnTo>
                    <a:pt x="2379391" y="226"/>
                  </a:lnTo>
                  <a:lnTo>
                    <a:pt x="2391229" y="266"/>
                  </a:lnTo>
                  <a:lnTo>
                    <a:pt x="2403067" y="313"/>
                  </a:lnTo>
                  <a:lnTo>
                    <a:pt x="2414905" y="367"/>
                  </a:lnTo>
                  <a:lnTo>
                    <a:pt x="2426743" y="432"/>
                  </a:lnTo>
                  <a:lnTo>
                    <a:pt x="2438580" y="508"/>
                  </a:lnTo>
                  <a:lnTo>
                    <a:pt x="2450418" y="597"/>
                  </a:lnTo>
                  <a:lnTo>
                    <a:pt x="2462256" y="701"/>
                  </a:lnTo>
                  <a:lnTo>
                    <a:pt x="2474094" y="824"/>
                  </a:lnTo>
                  <a:lnTo>
                    <a:pt x="2485931" y="968"/>
                  </a:lnTo>
                  <a:lnTo>
                    <a:pt x="2497769" y="1138"/>
                  </a:lnTo>
                  <a:lnTo>
                    <a:pt x="2509607" y="1337"/>
                  </a:lnTo>
                  <a:lnTo>
                    <a:pt x="2521445" y="1571"/>
                  </a:lnTo>
                  <a:lnTo>
                    <a:pt x="2533283" y="1845"/>
                  </a:lnTo>
                  <a:lnTo>
                    <a:pt x="2545120" y="2167"/>
                  </a:lnTo>
                  <a:lnTo>
                    <a:pt x="2556958" y="2545"/>
                  </a:lnTo>
                  <a:lnTo>
                    <a:pt x="2568796" y="2988"/>
                  </a:lnTo>
                  <a:lnTo>
                    <a:pt x="2580634" y="3508"/>
                  </a:lnTo>
                  <a:lnTo>
                    <a:pt x="2592471" y="4118"/>
                  </a:lnTo>
                  <a:lnTo>
                    <a:pt x="2604309" y="4831"/>
                  </a:lnTo>
                  <a:lnTo>
                    <a:pt x="2616147" y="5667"/>
                  </a:lnTo>
                  <a:lnTo>
                    <a:pt x="2627985" y="6646"/>
                  </a:lnTo>
                  <a:lnTo>
                    <a:pt x="2639822" y="7790"/>
                  </a:lnTo>
                  <a:lnTo>
                    <a:pt x="2651660" y="9126"/>
                  </a:lnTo>
                  <a:lnTo>
                    <a:pt x="2663498" y="10686"/>
                  </a:lnTo>
                  <a:lnTo>
                    <a:pt x="2675336" y="12504"/>
                  </a:lnTo>
                  <a:lnTo>
                    <a:pt x="2687174" y="14621"/>
                  </a:lnTo>
                  <a:lnTo>
                    <a:pt x="2699011" y="17080"/>
                  </a:lnTo>
                  <a:lnTo>
                    <a:pt x="2710849" y="19933"/>
                  </a:lnTo>
                  <a:lnTo>
                    <a:pt x="2722687" y="23234"/>
                  </a:lnTo>
                  <a:lnTo>
                    <a:pt x="2734525" y="27045"/>
                  </a:lnTo>
                  <a:lnTo>
                    <a:pt x="2746362" y="31431"/>
                  </a:lnTo>
                  <a:lnTo>
                    <a:pt x="2758200" y="36462"/>
                  </a:lnTo>
                  <a:lnTo>
                    <a:pt x="2770038" y="42209"/>
                  </a:lnTo>
                  <a:lnTo>
                    <a:pt x="2781876" y="48746"/>
                  </a:lnTo>
                  <a:lnTo>
                    <a:pt x="2793713" y="56143"/>
                  </a:lnTo>
                  <a:lnTo>
                    <a:pt x="2805551" y="64466"/>
                  </a:lnTo>
                  <a:lnTo>
                    <a:pt x="2817389" y="73770"/>
                  </a:lnTo>
                  <a:lnTo>
                    <a:pt x="2829227" y="84096"/>
                  </a:lnTo>
                  <a:lnTo>
                    <a:pt x="2841065" y="95465"/>
                  </a:lnTo>
                  <a:lnTo>
                    <a:pt x="2852902" y="107871"/>
                  </a:lnTo>
                  <a:lnTo>
                    <a:pt x="2864740" y="121280"/>
                  </a:lnTo>
                  <a:lnTo>
                    <a:pt x="2876578" y="135623"/>
                  </a:lnTo>
                  <a:lnTo>
                    <a:pt x="2888416" y="150795"/>
                  </a:lnTo>
                  <a:lnTo>
                    <a:pt x="2900253" y="166656"/>
                  </a:lnTo>
                  <a:lnTo>
                    <a:pt x="2912091" y="183036"/>
                  </a:lnTo>
                  <a:lnTo>
                    <a:pt x="2923929" y="199737"/>
                  </a:lnTo>
                  <a:lnTo>
                    <a:pt x="2935767" y="216548"/>
                  </a:lnTo>
                  <a:lnTo>
                    <a:pt x="2947604" y="233249"/>
                  </a:lnTo>
                  <a:lnTo>
                    <a:pt x="2959442" y="249629"/>
                  </a:lnTo>
                  <a:lnTo>
                    <a:pt x="2971280" y="265490"/>
                  </a:lnTo>
                  <a:lnTo>
                    <a:pt x="2983118" y="280662"/>
                  </a:lnTo>
                  <a:lnTo>
                    <a:pt x="2994956" y="295005"/>
                  </a:lnTo>
                  <a:lnTo>
                    <a:pt x="3006793" y="308414"/>
                  </a:lnTo>
                  <a:lnTo>
                    <a:pt x="3018631" y="320820"/>
                  </a:lnTo>
                  <a:lnTo>
                    <a:pt x="3030469" y="332189"/>
                  </a:lnTo>
                  <a:lnTo>
                    <a:pt x="3042307" y="342515"/>
                  </a:lnTo>
                  <a:lnTo>
                    <a:pt x="3054144" y="351819"/>
                  </a:lnTo>
                  <a:lnTo>
                    <a:pt x="3065982" y="360142"/>
                  </a:lnTo>
                  <a:lnTo>
                    <a:pt x="3077820" y="367539"/>
                  </a:lnTo>
                  <a:lnTo>
                    <a:pt x="3089658" y="374076"/>
                  </a:lnTo>
                  <a:lnTo>
                    <a:pt x="3101496" y="379823"/>
                  </a:lnTo>
                  <a:lnTo>
                    <a:pt x="3113333" y="384854"/>
                  </a:lnTo>
                  <a:lnTo>
                    <a:pt x="3125171" y="389240"/>
                  </a:lnTo>
                  <a:lnTo>
                    <a:pt x="3137009" y="393051"/>
                  </a:lnTo>
                  <a:lnTo>
                    <a:pt x="3148847" y="396352"/>
                  </a:lnTo>
                  <a:lnTo>
                    <a:pt x="3160684" y="399205"/>
                  </a:lnTo>
                  <a:lnTo>
                    <a:pt x="3172522" y="401664"/>
                  </a:lnTo>
                  <a:lnTo>
                    <a:pt x="3184360" y="403781"/>
                  </a:lnTo>
                  <a:lnTo>
                    <a:pt x="3196198" y="405599"/>
                  </a:lnTo>
                  <a:lnTo>
                    <a:pt x="3208035" y="407159"/>
                  </a:lnTo>
                  <a:lnTo>
                    <a:pt x="3219873" y="408495"/>
                  </a:lnTo>
                  <a:lnTo>
                    <a:pt x="3231711" y="409639"/>
                  </a:lnTo>
                  <a:lnTo>
                    <a:pt x="3243549" y="410618"/>
                  </a:lnTo>
                  <a:lnTo>
                    <a:pt x="3255387" y="411454"/>
                  </a:lnTo>
                  <a:lnTo>
                    <a:pt x="3267224" y="412168"/>
                  </a:lnTo>
                  <a:lnTo>
                    <a:pt x="3279062" y="412777"/>
                  </a:lnTo>
                  <a:lnTo>
                    <a:pt x="3290900" y="413297"/>
                  </a:lnTo>
                  <a:lnTo>
                    <a:pt x="3302738" y="413740"/>
                  </a:lnTo>
                  <a:lnTo>
                    <a:pt x="3314575" y="414118"/>
                  </a:lnTo>
                  <a:lnTo>
                    <a:pt x="3326413" y="414440"/>
                  </a:lnTo>
                  <a:lnTo>
                    <a:pt x="3338251" y="414714"/>
                  </a:lnTo>
                  <a:lnTo>
                    <a:pt x="3350089" y="414948"/>
                  </a:lnTo>
                  <a:lnTo>
                    <a:pt x="3361926" y="415147"/>
                  </a:lnTo>
                  <a:lnTo>
                    <a:pt x="3373764" y="415317"/>
                  </a:lnTo>
                  <a:lnTo>
                    <a:pt x="3385602" y="415461"/>
                  </a:lnTo>
                  <a:lnTo>
                    <a:pt x="3397440" y="415584"/>
                  </a:lnTo>
                  <a:lnTo>
                    <a:pt x="3409278" y="415688"/>
                  </a:lnTo>
                  <a:lnTo>
                    <a:pt x="3421115" y="415777"/>
                  </a:lnTo>
                  <a:lnTo>
                    <a:pt x="3432953" y="415853"/>
                  </a:lnTo>
                  <a:lnTo>
                    <a:pt x="3444791" y="415918"/>
                  </a:lnTo>
                  <a:lnTo>
                    <a:pt x="3456629" y="415972"/>
                  </a:lnTo>
                  <a:lnTo>
                    <a:pt x="3468466" y="416019"/>
                  </a:lnTo>
                  <a:lnTo>
                    <a:pt x="3480304" y="416059"/>
                  </a:lnTo>
                  <a:lnTo>
                    <a:pt x="3492142" y="416093"/>
                  </a:lnTo>
                  <a:lnTo>
                    <a:pt x="3503980" y="416121"/>
                  </a:lnTo>
                  <a:lnTo>
                    <a:pt x="3515818" y="416146"/>
                  </a:lnTo>
                  <a:lnTo>
                    <a:pt x="3515818" y="416216"/>
                  </a:lnTo>
                  <a:lnTo>
                    <a:pt x="3527655" y="416203"/>
                  </a:lnTo>
                  <a:lnTo>
                    <a:pt x="3539493" y="416189"/>
                  </a:lnTo>
                  <a:lnTo>
                    <a:pt x="3551331" y="416172"/>
                  </a:lnTo>
                  <a:lnTo>
                    <a:pt x="3563169" y="416152"/>
                  </a:lnTo>
                  <a:lnTo>
                    <a:pt x="3575006" y="416129"/>
                  </a:lnTo>
                  <a:lnTo>
                    <a:pt x="3586844" y="416102"/>
                  </a:lnTo>
                  <a:lnTo>
                    <a:pt x="3598682" y="416069"/>
                  </a:lnTo>
                  <a:lnTo>
                    <a:pt x="3610520" y="416031"/>
                  </a:lnTo>
                  <a:lnTo>
                    <a:pt x="3622357" y="415987"/>
                  </a:lnTo>
                  <a:lnTo>
                    <a:pt x="3634195" y="415935"/>
                  </a:lnTo>
                  <a:lnTo>
                    <a:pt x="3646033" y="415873"/>
                  </a:lnTo>
                  <a:lnTo>
                    <a:pt x="3657871" y="415801"/>
                  </a:lnTo>
                  <a:lnTo>
                    <a:pt x="3669709" y="415716"/>
                  </a:lnTo>
                  <a:lnTo>
                    <a:pt x="3681546" y="415617"/>
                  </a:lnTo>
                  <a:lnTo>
                    <a:pt x="3693384" y="415500"/>
                  </a:lnTo>
                  <a:lnTo>
                    <a:pt x="3705222" y="415363"/>
                  </a:lnTo>
                  <a:lnTo>
                    <a:pt x="3717060" y="415202"/>
                  </a:lnTo>
                  <a:lnTo>
                    <a:pt x="3728897" y="415013"/>
                  </a:lnTo>
                  <a:lnTo>
                    <a:pt x="3740735" y="414791"/>
                  </a:lnTo>
                  <a:lnTo>
                    <a:pt x="3752573" y="414531"/>
                  </a:lnTo>
                  <a:lnTo>
                    <a:pt x="3764411" y="414227"/>
                  </a:lnTo>
                  <a:lnTo>
                    <a:pt x="3776248" y="413870"/>
                  </a:lnTo>
                  <a:lnTo>
                    <a:pt x="3788086" y="413452"/>
                  </a:lnTo>
                  <a:lnTo>
                    <a:pt x="3799924" y="412962"/>
                  </a:lnTo>
                  <a:lnTo>
                    <a:pt x="3811762" y="412390"/>
                  </a:lnTo>
                  <a:lnTo>
                    <a:pt x="3823600" y="411722"/>
                  </a:lnTo>
                  <a:lnTo>
                    <a:pt x="3835437" y="410942"/>
                  </a:lnTo>
                  <a:lnTo>
                    <a:pt x="3847275" y="410033"/>
                  </a:lnTo>
                  <a:lnTo>
                    <a:pt x="3859113" y="408975"/>
                  </a:lnTo>
                  <a:lnTo>
                    <a:pt x="3870951" y="407745"/>
                  </a:lnTo>
                  <a:lnTo>
                    <a:pt x="3882788" y="406319"/>
                  </a:lnTo>
                  <a:lnTo>
                    <a:pt x="3894626" y="404668"/>
                  </a:lnTo>
                  <a:lnTo>
                    <a:pt x="3906464" y="402763"/>
                  </a:lnTo>
                  <a:lnTo>
                    <a:pt x="3918302" y="400570"/>
                  </a:lnTo>
                  <a:lnTo>
                    <a:pt x="3930139" y="398054"/>
                  </a:lnTo>
                  <a:lnTo>
                    <a:pt x="3941977" y="395181"/>
                  </a:lnTo>
                  <a:lnTo>
                    <a:pt x="3953815" y="391912"/>
                  </a:lnTo>
                  <a:lnTo>
                    <a:pt x="3965653" y="388214"/>
                  </a:lnTo>
                  <a:lnTo>
                    <a:pt x="3977491" y="384052"/>
                  </a:lnTo>
                  <a:lnTo>
                    <a:pt x="3989328" y="379400"/>
                  </a:lnTo>
                  <a:lnTo>
                    <a:pt x="4001166" y="374237"/>
                  </a:lnTo>
                  <a:lnTo>
                    <a:pt x="4013004" y="368553"/>
                  </a:lnTo>
                  <a:lnTo>
                    <a:pt x="4024842" y="362350"/>
                  </a:lnTo>
                  <a:lnTo>
                    <a:pt x="4036679" y="355645"/>
                  </a:lnTo>
                  <a:lnTo>
                    <a:pt x="4048517" y="348474"/>
                  </a:lnTo>
                  <a:lnTo>
                    <a:pt x="4060355" y="340888"/>
                  </a:lnTo>
                  <a:lnTo>
                    <a:pt x="4072193" y="332957"/>
                  </a:lnTo>
                  <a:lnTo>
                    <a:pt x="4084031" y="324767"/>
                  </a:lnTo>
                  <a:lnTo>
                    <a:pt x="4095868" y="316417"/>
                  </a:lnTo>
                  <a:lnTo>
                    <a:pt x="4107706" y="308011"/>
                  </a:lnTo>
                  <a:lnTo>
                    <a:pt x="4119544" y="299661"/>
                  </a:lnTo>
                  <a:lnTo>
                    <a:pt x="4131382" y="291471"/>
                  </a:lnTo>
                  <a:lnTo>
                    <a:pt x="4143219" y="283540"/>
                  </a:lnTo>
                  <a:lnTo>
                    <a:pt x="4155057" y="275954"/>
                  </a:lnTo>
                  <a:lnTo>
                    <a:pt x="4166895" y="268783"/>
                  </a:lnTo>
                  <a:lnTo>
                    <a:pt x="4178733" y="262078"/>
                  </a:lnTo>
                  <a:lnTo>
                    <a:pt x="4190570" y="255875"/>
                  </a:lnTo>
                  <a:lnTo>
                    <a:pt x="4202408" y="250191"/>
                  </a:lnTo>
                  <a:lnTo>
                    <a:pt x="4214246" y="245028"/>
                  </a:lnTo>
                  <a:lnTo>
                    <a:pt x="4226084" y="240376"/>
                  </a:lnTo>
                  <a:lnTo>
                    <a:pt x="4237922" y="236214"/>
                  </a:lnTo>
                  <a:lnTo>
                    <a:pt x="4249759" y="232516"/>
                  </a:lnTo>
                  <a:lnTo>
                    <a:pt x="4261597" y="229247"/>
                  </a:lnTo>
                  <a:lnTo>
                    <a:pt x="4273435" y="226374"/>
                  </a:lnTo>
                  <a:lnTo>
                    <a:pt x="4285273" y="223858"/>
                  </a:lnTo>
                  <a:lnTo>
                    <a:pt x="4297110" y="221665"/>
                  </a:lnTo>
                  <a:lnTo>
                    <a:pt x="4308948" y="219760"/>
                  </a:lnTo>
                  <a:lnTo>
                    <a:pt x="4320786" y="218109"/>
                  </a:lnTo>
                  <a:lnTo>
                    <a:pt x="4332624" y="216683"/>
                  </a:lnTo>
                  <a:lnTo>
                    <a:pt x="4344461" y="215453"/>
                  </a:lnTo>
                  <a:lnTo>
                    <a:pt x="4356299" y="214395"/>
                  </a:lnTo>
                  <a:lnTo>
                    <a:pt x="4368137" y="213486"/>
                  </a:lnTo>
                  <a:lnTo>
                    <a:pt x="4379975" y="212706"/>
                  </a:lnTo>
                  <a:lnTo>
                    <a:pt x="4391813" y="212038"/>
                  </a:lnTo>
                  <a:lnTo>
                    <a:pt x="4403650" y="211466"/>
                  </a:lnTo>
                  <a:lnTo>
                    <a:pt x="4415488" y="210977"/>
                  </a:lnTo>
                  <a:lnTo>
                    <a:pt x="4427326" y="210558"/>
                  </a:lnTo>
                  <a:lnTo>
                    <a:pt x="4439164" y="210202"/>
                  </a:lnTo>
                  <a:lnTo>
                    <a:pt x="4451001" y="209897"/>
                  </a:lnTo>
                  <a:lnTo>
                    <a:pt x="4462839" y="209637"/>
                  </a:lnTo>
                  <a:lnTo>
                    <a:pt x="4474677" y="209415"/>
                  </a:lnTo>
                  <a:lnTo>
                    <a:pt x="4486515" y="209226"/>
                  </a:lnTo>
                  <a:lnTo>
                    <a:pt x="4498352" y="209065"/>
                  </a:lnTo>
                  <a:lnTo>
                    <a:pt x="4510190" y="208928"/>
                  </a:lnTo>
                  <a:lnTo>
                    <a:pt x="4522028" y="208811"/>
                  </a:lnTo>
                  <a:lnTo>
                    <a:pt x="4533866" y="208712"/>
                  </a:lnTo>
                  <a:lnTo>
                    <a:pt x="4545704" y="208627"/>
                  </a:lnTo>
                  <a:lnTo>
                    <a:pt x="4557541" y="208555"/>
                  </a:lnTo>
                  <a:lnTo>
                    <a:pt x="4569379" y="208493"/>
                  </a:lnTo>
                  <a:lnTo>
                    <a:pt x="4581217" y="208441"/>
                  </a:lnTo>
                  <a:lnTo>
                    <a:pt x="4593055" y="208397"/>
                  </a:lnTo>
                  <a:lnTo>
                    <a:pt x="4604892" y="208359"/>
                  </a:lnTo>
                  <a:lnTo>
                    <a:pt x="4616730" y="208326"/>
                  </a:lnTo>
                  <a:lnTo>
                    <a:pt x="4628568" y="208299"/>
                  </a:lnTo>
                  <a:lnTo>
                    <a:pt x="4640406" y="208276"/>
                  </a:lnTo>
                  <a:lnTo>
                    <a:pt x="4652244" y="208256"/>
                  </a:lnTo>
                  <a:lnTo>
                    <a:pt x="4664081" y="208239"/>
                  </a:lnTo>
                  <a:lnTo>
                    <a:pt x="4675919" y="208225"/>
                  </a:lnTo>
                  <a:lnTo>
                    <a:pt x="4687757" y="208212"/>
                  </a:lnTo>
                </a:path>
              </a:pathLst>
            </a:custGeom>
            <a:ln w="40651" cap="flat">
              <a:solidFill>
                <a:srgbClr val="E8E8E8">
                  <a:alpha val="100000"/>
                </a:srgbClr>
              </a:solidFill>
              <a:prstDash val="solid"/>
              <a:round/>
            </a:ln>
          </p:spPr>
          <p:txBody>
            <a:bodyPr/>
            <a:lstStyle/>
            <a:p>
              <a:endParaRPr/>
            </a:p>
          </p:txBody>
        </p:sp>
        <p:sp>
          <p:nvSpPr>
            <p:cNvPr id="49" name="pl49"/>
            <p:cNvSpPr/>
            <p:nvPr/>
          </p:nvSpPr>
          <p:spPr>
            <a:xfrm>
              <a:off x="2482252" y="3605441"/>
              <a:ext cx="4687757" cy="832362"/>
            </a:xfrm>
            <a:custGeom>
              <a:avLst/>
              <a:gdLst/>
              <a:ahLst/>
              <a:cxnLst/>
              <a:rect l="0" t="0" r="0" b="0"/>
              <a:pathLst>
                <a:path w="4687757" h="832362">
                  <a:moveTo>
                    <a:pt x="0" y="832362"/>
                  </a:moveTo>
                  <a:lnTo>
                    <a:pt x="11837" y="832325"/>
                  </a:lnTo>
                  <a:lnTo>
                    <a:pt x="23675" y="832282"/>
                  </a:lnTo>
                  <a:lnTo>
                    <a:pt x="35513" y="832232"/>
                  </a:lnTo>
                  <a:lnTo>
                    <a:pt x="47351" y="832172"/>
                  </a:lnTo>
                  <a:lnTo>
                    <a:pt x="59188" y="832102"/>
                  </a:lnTo>
                  <a:lnTo>
                    <a:pt x="71026" y="832020"/>
                  </a:lnTo>
                  <a:lnTo>
                    <a:pt x="82864" y="831923"/>
                  </a:lnTo>
                  <a:lnTo>
                    <a:pt x="94702" y="831809"/>
                  </a:lnTo>
                  <a:lnTo>
                    <a:pt x="106539" y="831676"/>
                  </a:lnTo>
                  <a:lnTo>
                    <a:pt x="118377" y="831519"/>
                  </a:lnTo>
                  <a:lnTo>
                    <a:pt x="130215" y="831335"/>
                  </a:lnTo>
                  <a:lnTo>
                    <a:pt x="142053" y="831118"/>
                  </a:lnTo>
                  <a:lnTo>
                    <a:pt x="153891" y="830864"/>
                  </a:lnTo>
                  <a:lnTo>
                    <a:pt x="165728" y="830565"/>
                  </a:lnTo>
                  <a:lnTo>
                    <a:pt x="177566" y="830215"/>
                  </a:lnTo>
                  <a:lnTo>
                    <a:pt x="189404" y="829803"/>
                  </a:lnTo>
                  <a:lnTo>
                    <a:pt x="201242" y="829320"/>
                  </a:lnTo>
                  <a:lnTo>
                    <a:pt x="213079" y="828753"/>
                  </a:lnTo>
                  <a:lnTo>
                    <a:pt x="224917" y="828088"/>
                  </a:lnTo>
                  <a:lnTo>
                    <a:pt x="236755" y="827309"/>
                  </a:lnTo>
                  <a:lnTo>
                    <a:pt x="248593" y="826395"/>
                  </a:lnTo>
                  <a:lnTo>
                    <a:pt x="260430" y="825324"/>
                  </a:lnTo>
                  <a:lnTo>
                    <a:pt x="272268" y="824070"/>
                  </a:lnTo>
                  <a:lnTo>
                    <a:pt x="284106" y="822602"/>
                  </a:lnTo>
                  <a:lnTo>
                    <a:pt x="295944" y="820886"/>
                  </a:lnTo>
                  <a:lnTo>
                    <a:pt x="307782" y="818881"/>
                  </a:lnTo>
                  <a:lnTo>
                    <a:pt x="319619" y="816541"/>
                  </a:lnTo>
                  <a:lnTo>
                    <a:pt x="331457" y="813814"/>
                  </a:lnTo>
                  <a:lnTo>
                    <a:pt x="343295" y="810639"/>
                  </a:lnTo>
                  <a:lnTo>
                    <a:pt x="355133" y="806950"/>
                  </a:lnTo>
                  <a:lnTo>
                    <a:pt x="366970" y="802671"/>
                  </a:lnTo>
                  <a:lnTo>
                    <a:pt x="378808" y="797719"/>
                  </a:lnTo>
                  <a:lnTo>
                    <a:pt x="390646" y="792003"/>
                  </a:lnTo>
                  <a:lnTo>
                    <a:pt x="402484" y="785424"/>
                  </a:lnTo>
                  <a:lnTo>
                    <a:pt x="414321" y="777878"/>
                  </a:lnTo>
                  <a:lnTo>
                    <a:pt x="426159" y="769257"/>
                  </a:lnTo>
                  <a:lnTo>
                    <a:pt x="437997" y="759452"/>
                  </a:lnTo>
                  <a:lnTo>
                    <a:pt x="449835" y="748356"/>
                  </a:lnTo>
                  <a:lnTo>
                    <a:pt x="461673" y="735872"/>
                  </a:lnTo>
                  <a:lnTo>
                    <a:pt x="473510" y="721915"/>
                  </a:lnTo>
                  <a:lnTo>
                    <a:pt x="485348" y="706426"/>
                  </a:lnTo>
                  <a:lnTo>
                    <a:pt x="497186" y="689374"/>
                  </a:lnTo>
                  <a:lnTo>
                    <a:pt x="509024" y="670764"/>
                  </a:lnTo>
                  <a:lnTo>
                    <a:pt x="520861" y="650651"/>
                  </a:lnTo>
                  <a:lnTo>
                    <a:pt x="532699" y="629137"/>
                  </a:lnTo>
                  <a:lnTo>
                    <a:pt x="544537" y="606379"/>
                  </a:lnTo>
                  <a:lnTo>
                    <a:pt x="556375" y="582586"/>
                  </a:lnTo>
                  <a:lnTo>
                    <a:pt x="568213" y="558017"/>
                  </a:lnTo>
                  <a:lnTo>
                    <a:pt x="580050" y="532965"/>
                  </a:lnTo>
                  <a:lnTo>
                    <a:pt x="591888" y="507749"/>
                  </a:lnTo>
                  <a:lnTo>
                    <a:pt x="603726" y="482697"/>
                  </a:lnTo>
                  <a:lnTo>
                    <a:pt x="615564" y="458128"/>
                  </a:lnTo>
                  <a:lnTo>
                    <a:pt x="627401" y="434335"/>
                  </a:lnTo>
                  <a:lnTo>
                    <a:pt x="639239" y="411577"/>
                  </a:lnTo>
                  <a:lnTo>
                    <a:pt x="651077" y="390063"/>
                  </a:lnTo>
                  <a:lnTo>
                    <a:pt x="662915" y="369950"/>
                  </a:lnTo>
                  <a:lnTo>
                    <a:pt x="674752" y="351340"/>
                  </a:lnTo>
                  <a:lnTo>
                    <a:pt x="686590" y="334288"/>
                  </a:lnTo>
                  <a:lnTo>
                    <a:pt x="698428" y="318799"/>
                  </a:lnTo>
                  <a:lnTo>
                    <a:pt x="710266" y="304842"/>
                  </a:lnTo>
                  <a:lnTo>
                    <a:pt x="722104" y="292358"/>
                  </a:lnTo>
                  <a:lnTo>
                    <a:pt x="733941" y="281262"/>
                  </a:lnTo>
                  <a:lnTo>
                    <a:pt x="745779" y="271457"/>
                  </a:lnTo>
                  <a:lnTo>
                    <a:pt x="757617" y="262836"/>
                  </a:lnTo>
                  <a:lnTo>
                    <a:pt x="769455" y="255290"/>
                  </a:lnTo>
                  <a:lnTo>
                    <a:pt x="781292" y="248711"/>
                  </a:lnTo>
                  <a:lnTo>
                    <a:pt x="793130" y="242995"/>
                  </a:lnTo>
                  <a:lnTo>
                    <a:pt x="804968" y="238043"/>
                  </a:lnTo>
                  <a:lnTo>
                    <a:pt x="816806" y="233764"/>
                  </a:lnTo>
                  <a:lnTo>
                    <a:pt x="828643" y="230075"/>
                  </a:lnTo>
                  <a:lnTo>
                    <a:pt x="840481" y="226900"/>
                  </a:lnTo>
                  <a:lnTo>
                    <a:pt x="852319" y="224173"/>
                  </a:lnTo>
                  <a:lnTo>
                    <a:pt x="864157" y="221833"/>
                  </a:lnTo>
                  <a:lnTo>
                    <a:pt x="875995" y="219828"/>
                  </a:lnTo>
                  <a:lnTo>
                    <a:pt x="887832" y="218112"/>
                  </a:lnTo>
                  <a:lnTo>
                    <a:pt x="899670" y="216645"/>
                  </a:lnTo>
                  <a:lnTo>
                    <a:pt x="911508" y="215390"/>
                  </a:lnTo>
                  <a:lnTo>
                    <a:pt x="923346" y="214320"/>
                  </a:lnTo>
                  <a:lnTo>
                    <a:pt x="935183" y="213405"/>
                  </a:lnTo>
                  <a:lnTo>
                    <a:pt x="947021" y="212626"/>
                  </a:lnTo>
                  <a:lnTo>
                    <a:pt x="958859" y="211961"/>
                  </a:lnTo>
                  <a:lnTo>
                    <a:pt x="970697" y="211394"/>
                  </a:lnTo>
                  <a:lnTo>
                    <a:pt x="982534" y="210911"/>
                  </a:lnTo>
                  <a:lnTo>
                    <a:pt x="994372" y="210499"/>
                  </a:lnTo>
                  <a:lnTo>
                    <a:pt x="1006210" y="210149"/>
                  </a:lnTo>
                  <a:lnTo>
                    <a:pt x="1018048" y="209850"/>
                  </a:lnTo>
                  <a:lnTo>
                    <a:pt x="1029886" y="209596"/>
                  </a:lnTo>
                  <a:lnTo>
                    <a:pt x="1041723" y="209379"/>
                  </a:lnTo>
                  <a:lnTo>
                    <a:pt x="1053561" y="209195"/>
                  </a:lnTo>
                  <a:lnTo>
                    <a:pt x="1065399" y="209038"/>
                  </a:lnTo>
                  <a:lnTo>
                    <a:pt x="1077237" y="208905"/>
                  </a:lnTo>
                  <a:lnTo>
                    <a:pt x="1089074" y="208791"/>
                  </a:lnTo>
                  <a:lnTo>
                    <a:pt x="1100912" y="208694"/>
                  </a:lnTo>
                  <a:lnTo>
                    <a:pt x="1112750" y="208612"/>
                  </a:lnTo>
                  <a:lnTo>
                    <a:pt x="1124588" y="208542"/>
                  </a:lnTo>
                  <a:lnTo>
                    <a:pt x="1136426" y="208482"/>
                  </a:lnTo>
                  <a:lnTo>
                    <a:pt x="1148263" y="208432"/>
                  </a:lnTo>
                  <a:lnTo>
                    <a:pt x="1160101" y="208389"/>
                  </a:lnTo>
                  <a:lnTo>
                    <a:pt x="1171939" y="208352"/>
                  </a:lnTo>
                  <a:lnTo>
                    <a:pt x="1171939" y="208073"/>
                  </a:lnTo>
                  <a:lnTo>
                    <a:pt x="1183777" y="208060"/>
                  </a:lnTo>
                  <a:lnTo>
                    <a:pt x="1195614" y="208046"/>
                  </a:lnTo>
                  <a:lnTo>
                    <a:pt x="1207452" y="208029"/>
                  </a:lnTo>
                  <a:lnTo>
                    <a:pt x="1219290" y="208009"/>
                  </a:lnTo>
                  <a:lnTo>
                    <a:pt x="1231128" y="207986"/>
                  </a:lnTo>
                  <a:lnTo>
                    <a:pt x="1242965" y="207959"/>
                  </a:lnTo>
                  <a:lnTo>
                    <a:pt x="1254803" y="207926"/>
                  </a:lnTo>
                  <a:lnTo>
                    <a:pt x="1266641" y="207888"/>
                  </a:lnTo>
                  <a:lnTo>
                    <a:pt x="1278479" y="207844"/>
                  </a:lnTo>
                  <a:lnTo>
                    <a:pt x="1290317" y="207792"/>
                  </a:lnTo>
                  <a:lnTo>
                    <a:pt x="1302154" y="207730"/>
                  </a:lnTo>
                  <a:lnTo>
                    <a:pt x="1313992" y="207658"/>
                  </a:lnTo>
                  <a:lnTo>
                    <a:pt x="1325830" y="207573"/>
                  </a:lnTo>
                  <a:lnTo>
                    <a:pt x="1337668" y="207474"/>
                  </a:lnTo>
                  <a:lnTo>
                    <a:pt x="1349505" y="207357"/>
                  </a:lnTo>
                  <a:lnTo>
                    <a:pt x="1361343" y="207220"/>
                  </a:lnTo>
                  <a:lnTo>
                    <a:pt x="1373181" y="207059"/>
                  </a:lnTo>
                  <a:lnTo>
                    <a:pt x="1385019" y="206870"/>
                  </a:lnTo>
                  <a:lnTo>
                    <a:pt x="1396856" y="206648"/>
                  </a:lnTo>
                  <a:lnTo>
                    <a:pt x="1408694" y="206388"/>
                  </a:lnTo>
                  <a:lnTo>
                    <a:pt x="1420532" y="206084"/>
                  </a:lnTo>
                  <a:lnTo>
                    <a:pt x="1432370" y="205727"/>
                  </a:lnTo>
                  <a:lnTo>
                    <a:pt x="1444208" y="205309"/>
                  </a:lnTo>
                  <a:lnTo>
                    <a:pt x="1456045" y="204819"/>
                  </a:lnTo>
                  <a:lnTo>
                    <a:pt x="1467883" y="204247"/>
                  </a:lnTo>
                  <a:lnTo>
                    <a:pt x="1479721" y="203579"/>
                  </a:lnTo>
                  <a:lnTo>
                    <a:pt x="1491559" y="202799"/>
                  </a:lnTo>
                  <a:lnTo>
                    <a:pt x="1503396" y="201890"/>
                  </a:lnTo>
                  <a:lnTo>
                    <a:pt x="1515234" y="200832"/>
                  </a:lnTo>
                  <a:lnTo>
                    <a:pt x="1527072" y="199602"/>
                  </a:lnTo>
                  <a:lnTo>
                    <a:pt x="1538910" y="198176"/>
                  </a:lnTo>
                  <a:lnTo>
                    <a:pt x="1550748" y="196525"/>
                  </a:lnTo>
                  <a:lnTo>
                    <a:pt x="1562585" y="194620"/>
                  </a:lnTo>
                  <a:lnTo>
                    <a:pt x="1574423" y="192427"/>
                  </a:lnTo>
                  <a:lnTo>
                    <a:pt x="1586261" y="189911"/>
                  </a:lnTo>
                  <a:lnTo>
                    <a:pt x="1598099" y="187038"/>
                  </a:lnTo>
                  <a:lnTo>
                    <a:pt x="1609936" y="183769"/>
                  </a:lnTo>
                  <a:lnTo>
                    <a:pt x="1621774" y="180071"/>
                  </a:lnTo>
                  <a:lnTo>
                    <a:pt x="1633612" y="175909"/>
                  </a:lnTo>
                  <a:lnTo>
                    <a:pt x="1645450" y="171257"/>
                  </a:lnTo>
                  <a:lnTo>
                    <a:pt x="1657287" y="166094"/>
                  </a:lnTo>
                  <a:lnTo>
                    <a:pt x="1669125" y="160410"/>
                  </a:lnTo>
                  <a:lnTo>
                    <a:pt x="1680963" y="154207"/>
                  </a:lnTo>
                  <a:lnTo>
                    <a:pt x="1692801" y="147502"/>
                  </a:lnTo>
                  <a:lnTo>
                    <a:pt x="1704639" y="140331"/>
                  </a:lnTo>
                  <a:lnTo>
                    <a:pt x="1716476" y="132745"/>
                  </a:lnTo>
                  <a:lnTo>
                    <a:pt x="1728314" y="124814"/>
                  </a:lnTo>
                  <a:lnTo>
                    <a:pt x="1740152" y="116624"/>
                  </a:lnTo>
                  <a:lnTo>
                    <a:pt x="1751990" y="108274"/>
                  </a:lnTo>
                  <a:lnTo>
                    <a:pt x="1763827" y="99868"/>
                  </a:lnTo>
                  <a:lnTo>
                    <a:pt x="1775665" y="91518"/>
                  </a:lnTo>
                  <a:lnTo>
                    <a:pt x="1787503" y="83328"/>
                  </a:lnTo>
                  <a:lnTo>
                    <a:pt x="1799341" y="75397"/>
                  </a:lnTo>
                  <a:lnTo>
                    <a:pt x="1811178" y="67811"/>
                  </a:lnTo>
                  <a:lnTo>
                    <a:pt x="1823016" y="60640"/>
                  </a:lnTo>
                  <a:lnTo>
                    <a:pt x="1834854" y="53935"/>
                  </a:lnTo>
                  <a:lnTo>
                    <a:pt x="1846692" y="47732"/>
                  </a:lnTo>
                  <a:lnTo>
                    <a:pt x="1858530" y="42048"/>
                  </a:lnTo>
                  <a:lnTo>
                    <a:pt x="1870367" y="36885"/>
                  </a:lnTo>
                  <a:lnTo>
                    <a:pt x="1882205" y="32233"/>
                  </a:lnTo>
                  <a:lnTo>
                    <a:pt x="1894043" y="28071"/>
                  </a:lnTo>
                  <a:lnTo>
                    <a:pt x="1905881" y="24373"/>
                  </a:lnTo>
                  <a:lnTo>
                    <a:pt x="1917718" y="21104"/>
                  </a:lnTo>
                  <a:lnTo>
                    <a:pt x="1929556" y="18231"/>
                  </a:lnTo>
                  <a:lnTo>
                    <a:pt x="1941394" y="15715"/>
                  </a:lnTo>
                  <a:lnTo>
                    <a:pt x="1953232" y="13522"/>
                  </a:lnTo>
                  <a:lnTo>
                    <a:pt x="1965069" y="11617"/>
                  </a:lnTo>
                  <a:lnTo>
                    <a:pt x="1976907" y="9966"/>
                  </a:lnTo>
                  <a:lnTo>
                    <a:pt x="1988745" y="8540"/>
                  </a:lnTo>
                  <a:lnTo>
                    <a:pt x="2000583" y="7310"/>
                  </a:lnTo>
                  <a:lnTo>
                    <a:pt x="2012421" y="6252"/>
                  </a:lnTo>
                  <a:lnTo>
                    <a:pt x="2024258" y="5343"/>
                  </a:lnTo>
                  <a:lnTo>
                    <a:pt x="2036096" y="4563"/>
                  </a:lnTo>
                  <a:lnTo>
                    <a:pt x="2047934" y="3895"/>
                  </a:lnTo>
                  <a:lnTo>
                    <a:pt x="2059772" y="3323"/>
                  </a:lnTo>
                  <a:lnTo>
                    <a:pt x="2071609" y="2833"/>
                  </a:lnTo>
                  <a:lnTo>
                    <a:pt x="2083447" y="2415"/>
                  </a:lnTo>
                  <a:lnTo>
                    <a:pt x="2095285" y="2059"/>
                  </a:lnTo>
                  <a:lnTo>
                    <a:pt x="2107123" y="1754"/>
                  </a:lnTo>
                  <a:lnTo>
                    <a:pt x="2118961" y="1494"/>
                  </a:lnTo>
                  <a:lnTo>
                    <a:pt x="2130798" y="1272"/>
                  </a:lnTo>
                  <a:lnTo>
                    <a:pt x="2142636" y="1083"/>
                  </a:lnTo>
                  <a:lnTo>
                    <a:pt x="2154474" y="922"/>
                  </a:lnTo>
                  <a:lnTo>
                    <a:pt x="2166312" y="785"/>
                  </a:lnTo>
                  <a:lnTo>
                    <a:pt x="2178149" y="668"/>
                  </a:lnTo>
                  <a:lnTo>
                    <a:pt x="2189987" y="569"/>
                  </a:lnTo>
                  <a:lnTo>
                    <a:pt x="2201825" y="484"/>
                  </a:lnTo>
                  <a:lnTo>
                    <a:pt x="2213663" y="412"/>
                  </a:lnTo>
                  <a:lnTo>
                    <a:pt x="2225500" y="350"/>
                  </a:lnTo>
                  <a:lnTo>
                    <a:pt x="2237338" y="298"/>
                  </a:lnTo>
                  <a:lnTo>
                    <a:pt x="2249176" y="254"/>
                  </a:lnTo>
                  <a:lnTo>
                    <a:pt x="2261014" y="216"/>
                  </a:lnTo>
                  <a:lnTo>
                    <a:pt x="2272852" y="183"/>
                  </a:lnTo>
                  <a:lnTo>
                    <a:pt x="2284689" y="156"/>
                  </a:lnTo>
                  <a:lnTo>
                    <a:pt x="2296527" y="133"/>
                  </a:lnTo>
                  <a:lnTo>
                    <a:pt x="2308365" y="113"/>
                  </a:lnTo>
                  <a:lnTo>
                    <a:pt x="2320203" y="96"/>
                  </a:lnTo>
                  <a:lnTo>
                    <a:pt x="2332040" y="82"/>
                  </a:lnTo>
                  <a:lnTo>
                    <a:pt x="2343878" y="6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50" name="pl50"/>
            <p:cNvSpPr/>
            <p:nvPr/>
          </p:nvSpPr>
          <p:spPr>
            <a:xfrm>
              <a:off x="2482252" y="1732154"/>
              <a:ext cx="4687757" cy="416216"/>
            </a:xfrm>
            <a:custGeom>
              <a:avLst/>
              <a:gdLst/>
              <a:ahLst/>
              <a:cxnLst/>
              <a:rect l="0" t="0" r="0" b="0"/>
              <a:pathLst>
                <a:path w="4687757" h="416216">
                  <a:moveTo>
                    <a:pt x="0" y="69"/>
                  </a:moveTo>
                  <a:lnTo>
                    <a:pt x="11837" y="82"/>
                  </a:lnTo>
                  <a:lnTo>
                    <a:pt x="23675" y="96"/>
                  </a:lnTo>
                  <a:lnTo>
                    <a:pt x="35513" y="113"/>
                  </a:lnTo>
                  <a:lnTo>
                    <a:pt x="47351" y="133"/>
                  </a:lnTo>
                  <a:lnTo>
                    <a:pt x="59188" y="156"/>
                  </a:lnTo>
                  <a:lnTo>
                    <a:pt x="71026" y="183"/>
                  </a:lnTo>
                  <a:lnTo>
                    <a:pt x="82864" y="216"/>
                  </a:lnTo>
                  <a:lnTo>
                    <a:pt x="94702" y="254"/>
                  </a:lnTo>
                  <a:lnTo>
                    <a:pt x="106539" y="298"/>
                  </a:lnTo>
                  <a:lnTo>
                    <a:pt x="118377" y="350"/>
                  </a:lnTo>
                  <a:lnTo>
                    <a:pt x="130215" y="412"/>
                  </a:lnTo>
                  <a:lnTo>
                    <a:pt x="142053" y="484"/>
                  </a:lnTo>
                  <a:lnTo>
                    <a:pt x="153891" y="569"/>
                  </a:lnTo>
                  <a:lnTo>
                    <a:pt x="165728" y="668"/>
                  </a:lnTo>
                  <a:lnTo>
                    <a:pt x="177566" y="785"/>
                  </a:lnTo>
                  <a:lnTo>
                    <a:pt x="189404" y="922"/>
                  </a:lnTo>
                  <a:lnTo>
                    <a:pt x="201242" y="1083"/>
                  </a:lnTo>
                  <a:lnTo>
                    <a:pt x="213079" y="1272"/>
                  </a:lnTo>
                  <a:lnTo>
                    <a:pt x="224917" y="1494"/>
                  </a:lnTo>
                  <a:lnTo>
                    <a:pt x="236755" y="1754"/>
                  </a:lnTo>
                  <a:lnTo>
                    <a:pt x="248593" y="2059"/>
                  </a:lnTo>
                  <a:lnTo>
                    <a:pt x="260430" y="2415"/>
                  </a:lnTo>
                  <a:lnTo>
                    <a:pt x="272268" y="2833"/>
                  </a:lnTo>
                  <a:lnTo>
                    <a:pt x="284106" y="3323"/>
                  </a:lnTo>
                  <a:lnTo>
                    <a:pt x="295944" y="3895"/>
                  </a:lnTo>
                  <a:lnTo>
                    <a:pt x="307782" y="4563"/>
                  </a:lnTo>
                  <a:lnTo>
                    <a:pt x="319619" y="5343"/>
                  </a:lnTo>
                  <a:lnTo>
                    <a:pt x="331457" y="6252"/>
                  </a:lnTo>
                  <a:lnTo>
                    <a:pt x="343295" y="7310"/>
                  </a:lnTo>
                  <a:lnTo>
                    <a:pt x="355133" y="8540"/>
                  </a:lnTo>
                  <a:lnTo>
                    <a:pt x="366970" y="9966"/>
                  </a:lnTo>
                  <a:lnTo>
                    <a:pt x="378808" y="11617"/>
                  </a:lnTo>
                  <a:lnTo>
                    <a:pt x="390646" y="13522"/>
                  </a:lnTo>
                  <a:lnTo>
                    <a:pt x="402484" y="15715"/>
                  </a:lnTo>
                  <a:lnTo>
                    <a:pt x="414321" y="18231"/>
                  </a:lnTo>
                  <a:lnTo>
                    <a:pt x="426159" y="21104"/>
                  </a:lnTo>
                  <a:lnTo>
                    <a:pt x="437997" y="24373"/>
                  </a:lnTo>
                  <a:lnTo>
                    <a:pt x="449835" y="28071"/>
                  </a:lnTo>
                  <a:lnTo>
                    <a:pt x="461673" y="32233"/>
                  </a:lnTo>
                  <a:lnTo>
                    <a:pt x="473510" y="36885"/>
                  </a:lnTo>
                  <a:lnTo>
                    <a:pt x="485348" y="42048"/>
                  </a:lnTo>
                  <a:lnTo>
                    <a:pt x="497186" y="47732"/>
                  </a:lnTo>
                  <a:lnTo>
                    <a:pt x="509024" y="53935"/>
                  </a:lnTo>
                  <a:lnTo>
                    <a:pt x="520861" y="60640"/>
                  </a:lnTo>
                  <a:lnTo>
                    <a:pt x="532699" y="67811"/>
                  </a:lnTo>
                  <a:lnTo>
                    <a:pt x="544537" y="75397"/>
                  </a:lnTo>
                  <a:lnTo>
                    <a:pt x="556375" y="83328"/>
                  </a:lnTo>
                  <a:lnTo>
                    <a:pt x="568213" y="91518"/>
                  </a:lnTo>
                  <a:lnTo>
                    <a:pt x="580050" y="99868"/>
                  </a:lnTo>
                  <a:lnTo>
                    <a:pt x="591888" y="108274"/>
                  </a:lnTo>
                  <a:lnTo>
                    <a:pt x="603726" y="116624"/>
                  </a:lnTo>
                  <a:lnTo>
                    <a:pt x="615564" y="124814"/>
                  </a:lnTo>
                  <a:lnTo>
                    <a:pt x="627401" y="132745"/>
                  </a:lnTo>
                  <a:lnTo>
                    <a:pt x="639239" y="140331"/>
                  </a:lnTo>
                  <a:lnTo>
                    <a:pt x="651077" y="147502"/>
                  </a:lnTo>
                  <a:lnTo>
                    <a:pt x="662915" y="154207"/>
                  </a:lnTo>
                  <a:lnTo>
                    <a:pt x="674752" y="160410"/>
                  </a:lnTo>
                  <a:lnTo>
                    <a:pt x="686590" y="166094"/>
                  </a:lnTo>
                  <a:lnTo>
                    <a:pt x="698428" y="171257"/>
                  </a:lnTo>
                  <a:lnTo>
                    <a:pt x="710266" y="175909"/>
                  </a:lnTo>
                  <a:lnTo>
                    <a:pt x="722104" y="180071"/>
                  </a:lnTo>
                  <a:lnTo>
                    <a:pt x="733941" y="183769"/>
                  </a:lnTo>
                  <a:lnTo>
                    <a:pt x="745779" y="187038"/>
                  </a:lnTo>
                  <a:lnTo>
                    <a:pt x="757617" y="189911"/>
                  </a:lnTo>
                  <a:lnTo>
                    <a:pt x="769455" y="192427"/>
                  </a:lnTo>
                  <a:lnTo>
                    <a:pt x="781292" y="194620"/>
                  </a:lnTo>
                  <a:lnTo>
                    <a:pt x="793130" y="196525"/>
                  </a:lnTo>
                  <a:lnTo>
                    <a:pt x="804968" y="198176"/>
                  </a:lnTo>
                  <a:lnTo>
                    <a:pt x="816806" y="199602"/>
                  </a:lnTo>
                  <a:lnTo>
                    <a:pt x="828643" y="200832"/>
                  </a:lnTo>
                  <a:lnTo>
                    <a:pt x="840481" y="201890"/>
                  </a:lnTo>
                  <a:lnTo>
                    <a:pt x="852319" y="202799"/>
                  </a:lnTo>
                  <a:lnTo>
                    <a:pt x="864157" y="203579"/>
                  </a:lnTo>
                  <a:lnTo>
                    <a:pt x="875995" y="204247"/>
                  </a:lnTo>
                  <a:lnTo>
                    <a:pt x="887832" y="204819"/>
                  </a:lnTo>
                  <a:lnTo>
                    <a:pt x="899670" y="205309"/>
                  </a:lnTo>
                  <a:lnTo>
                    <a:pt x="911508" y="205727"/>
                  </a:lnTo>
                  <a:lnTo>
                    <a:pt x="923346" y="206084"/>
                  </a:lnTo>
                  <a:lnTo>
                    <a:pt x="935183" y="206388"/>
                  </a:lnTo>
                  <a:lnTo>
                    <a:pt x="947021" y="206648"/>
                  </a:lnTo>
                  <a:lnTo>
                    <a:pt x="958859" y="206870"/>
                  </a:lnTo>
                  <a:lnTo>
                    <a:pt x="970697" y="207059"/>
                  </a:lnTo>
                  <a:lnTo>
                    <a:pt x="982534" y="207220"/>
                  </a:lnTo>
                  <a:lnTo>
                    <a:pt x="994372" y="207357"/>
                  </a:lnTo>
                  <a:lnTo>
                    <a:pt x="1006210" y="207474"/>
                  </a:lnTo>
                  <a:lnTo>
                    <a:pt x="1018048" y="207573"/>
                  </a:lnTo>
                  <a:lnTo>
                    <a:pt x="1029886" y="207658"/>
                  </a:lnTo>
                  <a:lnTo>
                    <a:pt x="1041723" y="207730"/>
                  </a:lnTo>
                  <a:lnTo>
                    <a:pt x="1053561" y="207792"/>
                  </a:lnTo>
                  <a:lnTo>
                    <a:pt x="1065399" y="207844"/>
                  </a:lnTo>
                  <a:lnTo>
                    <a:pt x="1077237" y="207888"/>
                  </a:lnTo>
                  <a:lnTo>
                    <a:pt x="1089074" y="207926"/>
                  </a:lnTo>
                  <a:lnTo>
                    <a:pt x="1100912" y="207959"/>
                  </a:lnTo>
                  <a:lnTo>
                    <a:pt x="1112750" y="207986"/>
                  </a:lnTo>
                  <a:lnTo>
                    <a:pt x="1124588" y="208009"/>
                  </a:lnTo>
                  <a:lnTo>
                    <a:pt x="1136426" y="208029"/>
                  </a:lnTo>
                  <a:lnTo>
                    <a:pt x="1148263" y="208046"/>
                  </a:lnTo>
                  <a:lnTo>
                    <a:pt x="1160101" y="208060"/>
                  </a:lnTo>
                  <a:lnTo>
                    <a:pt x="1171939" y="208073"/>
                  </a:lnTo>
                  <a:lnTo>
                    <a:pt x="1171939" y="208212"/>
                  </a:lnTo>
                  <a:lnTo>
                    <a:pt x="1183777" y="208225"/>
                  </a:lnTo>
                  <a:lnTo>
                    <a:pt x="1195614" y="208239"/>
                  </a:lnTo>
                  <a:lnTo>
                    <a:pt x="1207452" y="208256"/>
                  </a:lnTo>
                  <a:lnTo>
                    <a:pt x="1219290" y="208276"/>
                  </a:lnTo>
                  <a:lnTo>
                    <a:pt x="1231128" y="208299"/>
                  </a:lnTo>
                  <a:lnTo>
                    <a:pt x="1242965" y="208326"/>
                  </a:lnTo>
                  <a:lnTo>
                    <a:pt x="1254803" y="208359"/>
                  </a:lnTo>
                  <a:lnTo>
                    <a:pt x="1266641" y="208397"/>
                  </a:lnTo>
                  <a:lnTo>
                    <a:pt x="1278479" y="208441"/>
                  </a:lnTo>
                  <a:lnTo>
                    <a:pt x="1290317" y="208493"/>
                  </a:lnTo>
                  <a:lnTo>
                    <a:pt x="1302154" y="208555"/>
                  </a:lnTo>
                  <a:lnTo>
                    <a:pt x="1313992" y="208627"/>
                  </a:lnTo>
                  <a:lnTo>
                    <a:pt x="1325830" y="208712"/>
                  </a:lnTo>
                  <a:lnTo>
                    <a:pt x="1337668" y="208811"/>
                  </a:lnTo>
                  <a:lnTo>
                    <a:pt x="1349505" y="208928"/>
                  </a:lnTo>
                  <a:lnTo>
                    <a:pt x="1361343" y="209065"/>
                  </a:lnTo>
                  <a:lnTo>
                    <a:pt x="1373181" y="209226"/>
                  </a:lnTo>
                  <a:lnTo>
                    <a:pt x="1385019" y="209415"/>
                  </a:lnTo>
                  <a:lnTo>
                    <a:pt x="1396856" y="209637"/>
                  </a:lnTo>
                  <a:lnTo>
                    <a:pt x="1408694" y="209897"/>
                  </a:lnTo>
                  <a:lnTo>
                    <a:pt x="1420532" y="210202"/>
                  </a:lnTo>
                  <a:lnTo>
                    <a:pt x="1432370" y="210558"/>
                  </a:lnTo>
                  <a:lnTo>
                    <a:pt x="1444208" y="210977"/>
                  </a:lnTo>
                  <a:lnTo>
                    <a:pt x="1456045" y="211466"/>
                  </a:lnTo>
                  <a:lnTo>
                    <a:pt x="1467883" y="212038"/>
                  </a:lnTo>
                  <a:lnTo>
                    <a:pt x="1479721" y="212706"/>
                  </a:lnTo>
                  <a:lnTo>
                    <a:pt x="1491559" y="213486"/>
                  </a:lnTo>
                  <a:lnTo>
                    <a:pt x="1503396" y="214395"/>
                  </a:lnTo>
                  <a:lnTo>
                    <a:pt x="1515234" y="215453"/>
                  </a:lnTo>
                  <a:lnTo>
                    <a:pt x="1527072" y="216683"/>
                  </a:lnTo>
                  <a:lnTo>
                    <a:pt x="1538910" y="218109"/>
                  </a:lnTo>
                  <a:lnTo>
                    <a:pt x="1550748" y="219760"/>
                  </a:lnTo>
                  <a:lnTo>
                    <a:pt x="1562585" y="221665"/>
                  </a:lnTo>
                  <a:lnTo>
                    <a:pt x="1574423" y="223858"/>
                  </a:lnTo>
                  <a:lnTo>
                    <a:pt x="1586261" y="226374"/>
                  </a:lnTo>
                  <a:lnTo>
                    <a:pt x="1598099" y="229247"/>
                  </a:lnTo>
                  <a:lnTo>
                    <a:pt x="1609936" y="232516"/>
                  </a:lnTo>
                  <a:lnTo>
                    <a:pt x="1621774" y="236214"/>
                  </a:lnTo>
                  <a:lnTo>
                    <a:pt x="1633612" y="240376"/>
                  </a:lnTo>
                  <a:lnTo>
                    <a:pt x="1645450" y="245028"/>
                  </a:lnTo>
                  <a:lnTo>
                    <a:pt x="1657287" y="250191"/>
                  </a:lnTo>
                  <a:lnTo>
                    <a:pt x="1669125" y="255875"/>
                  </a:lnTo>
                  <a:lnTo>
                    <a:pt x="1680963" y="262078"/>
                  </a:lnTo>
                  <a:lnTo>
                    <a:pt x="1692801" y="268783"/>
                  </a:lnTo>
                  <a:lnTo>
                    <a:pt x="1704639" y="275954"/>
                  </a:lnTo>
                  <a:lnTo>
                    <a:pt x="1716476" y="283540"/>
                  </a:lnTo>
                  <a:lnTo>
                    <a:pt x="1728314" y="291471"/>
                  </a:lnTo>
                  <a:lnTo>
                    <a:pt x="1740152" y="299661"/>
                  </a:lnTo>
                  <a:lnTo>
                    <a:pt x="1751990" y="308011"/>
                  </a:lnTo>
                  <a:lnTo>
                    <a:pt x="1763827" y="316417"/>
                  </a:lnTo>
                  <a:lnTo>
                    <a:pt x="1775665" y="324767"/>
                  </a:lnTo>
                  <a:lnTo>
                    <a:pt x="1787503" y="332957"/>
                  </a:lnTo>
                  <a:lnTo>
                    <a:pt x="1799341" y="340888"/>
                  </a:lnTo>
                  <a:lnTo>
                    <a:pt x="1811178" y="348474"/>
                  </a:lnTo>
                  <a:lnTo>
                    <a:pt x="1823016" y="355645"/>
                  </a:lnTo>
                  <a:lnTo>
                    <a:pt x="1834854" y="362350"/>
                  </a:lnTo>
                  <a:lnTo>
                    <a:pt x="1846692" y="368553"/>
                  </a:lnTo>
                  <a:lnTo>
                    <a:pt x="1858530" y="374237"/>
                  </a:lnTo>
                  <a:lnTo>
                    <a:pt x="1870367" y="379400"/>
                  </a:lnTo>
                  <a:lnTo>
                    <a:pt x="1882205" y="384052"/>
                  </a:lnTo>
                  <a:lnTo>
                    <a:pt x="1894043" y="388214"/>
                  </a:lnTo>
                  <a:lnTo>
                    <a:pt x="1905881" y="391912"/>
                  </a:lnTo>
                  <a:lnTo>
                    <a:pt x="1917718" y="395181"/>
                  </a:lnTo>
                  <a:lnTo>
                    <a:pt x="1929556" y="398054"/>
                  </a:lnTo>
                  <a:lnTo>
                    <a:pt x="1941394" y="400570"/>
                  </a:lnTo>
                  <a:lnTo>
                    <a:pt x="1953232" y="402763"/>
                  </a:lnTo>
                  <a:lnTo>
                    <a:pt x="1965069" y="404668"/>
                  </a:lnTo>
                  <a:lnTo>
                    <a:pt x="1976907" y="406319"/>
                  </a:lnTo>
                  <a:lnTo>
                    <a:pt x="1988745" y="407745"/>
                  </a:lnTo>
                  <a:lnTo>
                    <a:pt x="2000583" y="408975"/>
                  </a:lnTo>
                  <a:lnTo>
                    <a:pt x="2012421" y="410033"/>
                  </a:lnTo>
                  <a:lnTo>
                    <a:pt x="2024258" y="410942"/>
                  </a:lnTo>
                  <a:lnTo>
                    <a:pt x="2036096" y="411722"/>
                  </a:lnTo>
                  <a:lnTo>
                    <a:pt x="2047934" y="412390"/>
                  </a:lnTo>
                  <a:lnTo>
                    <a:pt x="2059772" y="412962"/>
                  </a:lnTo>
                  <a:lnTo>
                    <a:pt x="2071609" y="413452"/>
                  </a:lnTo>
                  <a:lnTo>
                    <a:pt x="2083447" y="413870"/>
                  </a:lnTo>
                  <a:lnTo>
                    <a:pt x="2095285" y="414227"/>
                  </a:lnTo>
                  <a:lnTo>
                    <a:pt x="2107123" y="414531"/>
                  </a:lnTo>
                  <a:lnTo>
                    <a:pt x="2118961" y="414791"/>
                  </a:lnTo>
                  <a:lnTo>
                    <a:pt x="2130798" y="415013"/>
                  </a:lnTo>
                  <a:lnTo>
                    <a:pt x="2142636" y="415202"/>
                  </a:lnTo>
                  <a:lnTo>
                    <a:pt x="2154474" y="415363"/>
                  </a:lnTo>
                  <a:lnTo>
                    <a:pt x="2166312" y="415500"/>
                  </a:lnTo>
                  <a:lnTo>
                    <a:pt x="2178149" y="415617"/>
                  </a:lnTo>
                  <a:lnTo>
                    <a:pt x="2189987" y="415716"/>
                  </a:lnTo>
                  <a:lnTo>
                    <a:pt x="2201825" y="415801"/>
                  </a:lnTo>
                  <a:lnTo>
                    <a:pt x="2213663" y="415873"/>
                  </a:lnTo>
                  <a:lnTo>
                    <a:pt x="2225500" y="415935"/>
                  </a:lnTo>
                  <a:lnTo>
                    <a:pt x="2237338" y="415987"/>
                  </a:lnTo>
                  <a:lnTo>
                    <a:pt x="2249176" y="416031"/>
                  </a:lnTo>
                  <a:lnTo>
                    <a:pt x="2261014" y="416069"/>
                  </a:lnTo>
                  <a:lnTo>
                    <a:pt x="2272852" y="416102"/>
                  </a:lnTo>
                  <a:lnTo>
                    <a:pt x="2284689" y="416129"/>
                  </a:lnTo>
                  <a:lnTo>
                    <a:pt x="2296527" y="416152"/>
                  </a:lnTo>
                  <a:lnTo>
                    <a:pt x="2308365" y="416172"/>
                  </a:lnTo>
                  <a:lnTo>
                    <a:pt x="2320203" y="416189"/>
                  </a:lnTo>
                  <a:lnTo>
                    <a:pt x="2332040" y="416203"/>
                  </a:lnTo>
                  <a:lnTo>
                    <a:pt x="2343878" y="416216"/>
                  </a:lnTo>
                  <a:lnTo>
                    <a:pt x="2343878" y="416146"/>
                  </a:lnTo>
                  <a:lnTo>
                    <a:pt x="2355716" y="416121"/>
                  </a:lnTo>
                  <a:lnTo>
                    <a:pt x="2367554" y="416093"/>
                  </a:lnTo>
                  <a:lnTo>
                    <a:pt x="2379391" y="416059"/>
                  </a:lnTo>
                  <a:lnTo>
                    <a:pt x="2391229" y="416019"/>
                  </a:lnTo>
                  <a:lnTo>
                    <a:pt x="2403067" y="415972"/>
                  </a:lnTo>
                  <a:lnTo>
                    <a:pt x="2414905" y="415918"/>
                  </a:lnTo>
                  <a:lnTo>
                    <a:pt x="2426743" y="415853"/>
                  </a:lnTo>
                  <a:lnTo>
                    <a:pt x="2438580" y="415777"/>
                  </a:lnTo>
                  <a:lnTo>
                    <a:pt x="2450418" y="415688"/>
                  </a:lnTo>
                  <a:lnTo>
                    <a:pt x="2462256" y="415584"/>
                  </a:lnTo>
                  <a:lnTo>
                    <a:pt x="2474094" y="415461"/>
                  </a:lnTo>
                  <a:lnTo>
                    <a:pt x="2485931" y="415317"/>
                  </a:lnTo>
                  <a:lnTo>
                    <a:pt x="2497769" y="415147"/>
                  </a:lnTo>
                  <a:lnTo>
                    <a:pt x="2509607" y="414948"/>
                  </a:lnTo>
                  <a:lnTo>
                    <a:pt x="2521445" y="414714"/>
                  </a:lnTo>
                  <a:lnTo>
                    <a:pt x="2533283" y="414440"/>
                  </a:lnTo>
                  <a:lnTo>
                    <a:pt x="2545120" y="414118"/>
                  </a:lnTo>
                  <a:lnTo>
                    <a:pt x="2556958" y="413740"/>
                  </a:lnTo>
                  <a:lnTo>
                    <a:pt x="2568796" y="413297"/>
                  </a:lnTo>
                  <a:lnTo>
                    <a:pt x="2580634" y="412777"/>
                  </a:lnTo>
                  <a:lnTo>
                    <a:pt x="2592471" y="412168"/>
                  </a:lnTo>
                  <a:lnTo>
                    <a:pt x="2604309" y="411454"/>
                  </a:lnTo>
                  <a:lnTo>
                    <a:pt x="2616147" y="410618"/>
                  </a:lnTo>
                  <a:lnTo>
                    <a:pt x="2627985" y="409639"/>
                  </a:lnTo>
                  <a:lnTo>
                    <a:pt x="2639822" y="408495"/>
                  </a:lnTo>
                  <a:lnTo>
                    <a:pt x="2651660" y="407159"/>
                  </a:lnTo>
                  <a:lnTo>
                    <a:pt x="2663498" y="405599"/>
                  </a:lnTo>
                  <a:lnTo>
                    <a:pt x="2675336" y="403781"/>
                  </a:lnTo>
                  <a:lnTo>
                    <a:pt x="2687174" y="401664"/>
                  </a:lnTo>
                  <a:lnTo>
                    <a:pt x="2699011" y="399205"/>
                  </a:lnTo>
                  <a:lnTo>
                    <a:pt x="2710849" y="396352"/>
                  </a:lnTo>
                  <a:lnTo>
                    <a:pt x="2722687" y="393051"/>
                  </a:lnTo>
                  <a:lnTo>
                    <a:pt x="2734525" y="389240"/>
                  </a:lnTo>
                  <a:lnTo>
                    <a:pt x="2746362" y="384854"/>
                  </a:lnTo>
                  <a:lnTo>
                    <a:pt x="2758200" y="379823"/>
                  </a:lnTo>
                  <a:lnTo>
                    <a:pt x="2770038" y="374076"/>
                  </a:lnTo>
                  <a:lnTo>
                    <a:pt x="2781876" y="367539"/>
                  </a:lnTo>
                  <a:lnTo>
                    <a:pt x="2793713" y="360142"/>
                  </a:lnTo>
                  <a:lnTo>
                    <a:pt x="2805551" y="351819"/>
                  </a:lnTo>
                  <a:lnTo>
                    <a:pt x="2817389" y="342515"/>
                  </a:lnTo>
                  <a:lnTo>
                    <a:pt x="2829227" y="332189"/>
                  </a:lnTo>
                  <a:lnTo>
                    <a:pt x="2841065" y="320820"/>
                  </a:lnTo>
                  <a:lnTo>
                    <a:pt x="2852902" y="308414"/>
                  </a:lnTo>
                  <a:lnTo>
                    <a:pt x="2864740" y="295005"/>
                  </a:lnTo>
                  <a:lnTo>
                    <a:pt x="2876578" y="280662"/>
                  </a:lnTo>
                  <a:lnTo>
                    <a:pt x="2888416" y="265490"/>
                  </a:lnTo>
                  <a:lnTo>
                    <a:pt x="2900253" y="249629"/>
                  </a:lnTo>
                  <a:lnTo>
                    <a:pt x="2912091" y="233249"/>
                  </a:lnTo>
                  <a:lnTo>
                    <a:pt x="2923929" y="216548"/>
                  </a:lnTo>
                  <a:lnTo>
                    <a:pt x="2935767" y="199737"/>
                  </a:lnTo>
                  <a:lnTo>
                    <a:pt x="2947604" y="183036"/>
                  </a:lnTo>
                  <a:lnTo>
                    <a:pt x="2959442" y="166656"/>
                  </a:lnTo>
                  <a:lnTo>
                    <a:pt x="2971280" y="150795"/>
                  </a:lnTo>
                  <a:lnTo>
                    <a:pt x="2983118" y="135623"/>
                  </a:lnTo>
                  <a:lnTo>
                    <a:pt x="2994956" y="121280"/>
                  </a:lnTo>
                  <a:lnTo>
                    <a:pt x="3006793" y="107871"/>
                  </a:lnTo>
                  <a:lnTo>
                    <a:pt x="3018631" y="95465"/>
                  </a:lnTo>
                  <a:lnTo>
                    <a:pt x="3030469" y="84096"/>
                  </a:lnTo>
                  <a:lnTo>
                    <a:pt x="3042307" y="73770"/>
                  </a:lnTo>
                  <a:lnTo>
                    <a:pt x="3054144" y="64466"/>
                  </a:lnTo>
                  <a:lnTo>
                    <a:pt x="3065982" y="56143"/>
                  </a:lnTo>
                  <a:lnTo>
                    <a:pt x="3077820" y="48746"/>
                  </a:lnTo>
                  <a:lnTo>
                    <a:pt x="3089658" y="42209"/>
                  </a:lnTo>
                  <a:lnTo>
                    <a:pt x="3101496" y="36462"/>
                  </a:lnTo>
                  <a:lnTo>
                    <a:pt x="3113333" y="31431"/>
                  </a:lnTo>
                  <a:lnTo>
                    <a:pt x="3125171" y="27045"/>
                  </a:lnTo>
                  <a:lnTo>
                    <a:pt x="3137009" y="23234"/>
                  </a:lnTo>
                  <a:lnTo>
                    <a:pt x="3148847" y="19933"/>
                  </a:lnTo>
                  <a:lnTo>
                    <a:pt x="3160684" y="17080"/>
                  </a:lnTo>
                  <a:lnTo>
                    <a:pt x="3172522" y="14621"/>
                  </a:lnTo>
                  <a:lnTo>
                    <a:pt x="3184360" y="12504"/>
                  </a:lnTo>
                  <a:lnTo>
                    <a:pt x="3196198" y="10686"/>
                  </a:lnTo>
                  <a:lnTo>
                    <a:pt x="3208035" y="9126"/>
                  </a:lnTo>
                  <a:lnTo>
                    <a:pt x="3219873" y="7790"/>
                  </a:lnTo>
                  <a:lnTo>
                    <a:pt x="3231711" y="6646"/>
                  </a:lnTo>
                  <a:lnTo>
                    <a:pt x="3243549" y="5667"/>
                  </a:lnTo>
                  <a:lnTo>
                    <a:pt x="3255387" y="4831"/>
                  </a:lnTo>
                  <a:lnTo>
                    <a:pt x="3267224" y="4118"/>
                  </a:lnTo>
                  <a:lnTo>
                    <a:pt x="3279062" y="3508"/>
                  </a:lnTo>
                  <a:lnTo>
                    <a:pt x="3290900" y="2988"/>
                  </a:lnTo>
                  <a:lnTo>
                    <a:pt x="3302738" y="2545"/>
                  </a:lnTo>
                  <a:lnTo>
                    <a:pt x="3314575" y="2167"/>
                  </a:lnTo>
                  <a:lnTo>
                    <a:pt x="3326413" y="1845"/>
                  </a:lnTo>
                  <a:lnTo>
                    <a:pt x="3338251" y="1571"/>
                  </a:lnTo>
                  <a:lnTo>
                    <a:pt x="3350089" y="1337"/>
                  </a:lnTo>
                  <a:lnTo>
                    <a:pt x="3361926" y="1138"/>
                  </a:lnTo>
                  <a:lnTo>
                    <a:pt x="3373764" y="968"/>
                  </a:lnTo>
                  <a:lnTo>
                    <a:pt x="3385602" y="824"/>
                  </a:lnTo>
                  <a:lnTo>
                    <a:pt x="3397440" y="701"/>
                  </a:lnTo>
                  <a:lnTo>
                    <a:pt x="3409278" y="597"/>
                  </a:lnTo>
                  <a:lnTo>
                    <a:pt x="3421115" y="508"/>
                  </a:lnTo>
                  <a:lnTo>
                    <a:pt x="3432953" y="432"/>
                  </a:lnTo>
                  <a:lnTo>
                    <a:pt x="3444791" y="367"/>
                  </a:lnTo>
                  <a:lnTo>
                    <a:pt x="3456629" y="313"/>
                  </a:lnTo>
                  <a:lnTo>
                    <a:pt x="3468466" y="266"/>
                  </a:lnTo>
                  <a:lnTo>
                    <a:pt x="3480304" y="226"/>
                  </a:lnTo>
                  <a:lnTo>
                    <a:pt x="3492142" y="192"/>
                  </a:lnTo>
                  <a:lnTo>
                    <a:pt x="3503980" y="164"/>
                  </a:lnTo>
                  <a:lnTo>
                    <a:pt x="3515818" y="13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a:endParaRPr/>
            </a:p>
          </p:txBody>
        </p:sp>
        <p:sp>
          <p:nvSpPr>
            <p:cNvPr id="51" name="pl51"/>
            <p:cNvSpPr/>
            <p:nvPr/>
          </p:nvSpPr>
          <p:spPr>
            <a:xfrm>
              <a:off x="2482252" y="4021727"/>
              <a:ext cx="4687757" cy="416216"/>
            </a:xfrm>
            <a:custGeom>
              <a:avLst/>
              <a:gdLst/>
              <a:ahLst/>
              <a:cxnLst/>
              <a:rect l="0" t="0" r="0" b="0"/>
              <a:pathLst>
                <a:path w="4687757" h="41621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9"/>
                  </a:lnTo>
                  <a:lnTo>
                    <a:pt x="1183777" y="82"/>
                  </a:lnTo>
                  <a:lnTo>
                    <a:pt x="1195614" y="96"/>
                  </a:lnTo>
                  <a:lnTo>
                    <a:pt x="1207452" y="113"/>
                  </a:lnTo>
                  <a:lnTo>
                    <a:pt x="1219290" y="133"/>
                  </a:lnTo>
                  <a:lnTo>
                    <a:pt x="1231128" y="156"/>
                  </a:lnTo>
                  <a:lnTo>
                    <a:pt x="1242965" y="183"/>
                  </a:lnTo>
                  <a:lnTo>
                    <a:pt x="1254803" y="216"/>
                  </a:lnTo>
                  <a:lnTo>
                    <a:pt x="1266641" y="254"/>
                  </a:lnTo>
                  <a:lnTo>
                    <a:pt x="1278479" y="298"/>
                  </a:lnTo>
                  <a:lnTo>
                    <a:pt x="1290317" y="350"/>
                  </a:lnTo>
                  <a:lnTo>
                    <a:pt x="1302154" y="412"/>
                  </a:lnTo>
                  <a:lnTo>
                    <a:pt x="1313992" y="484"/>
                  </a:lnTo>
                  <a:lnTo>
                    <a:pt x="1325830" y="569"/>
                  </a:lnTo>
                  <a:lnTo>
                    <a:pt x="1337668" y="668"/>
                  </a:lnTo>
                  <a:lnTo>
                    <a:pt x="1349505" y="785"/>
                  </a:lnTo>
                  <a:lnTo>
                    <a:pt x="1361343" y="922"/>
                  </a:lnTo>
                  <a:lnTo>
                    <a:pt x="1373181" y="1083"/>
                  </a:lnTo>
                  <a:lnTo>
                    <a:pt x="1385019" y="1272"/>
                  </a:lnTo>
                  <a:lnTo>
                    <a:pt x="1396856" y="1494"/>
                  </a:lnTo>
                  <a:lnTo>
                    <a:pt x="1408694" y="1754"/>
                  </a:lnTo>
                  <a:lnTo>
                    <a:pt x="1420532" y="2059"/>
                  </a:lnTo>
                  <a:lnTo>
                    <a:pt x="1432370" y="2415"/>
                  </a:lnTo>
                  <a:lnTo>
                    <a:pt x="1444208" y="2833"/>
                  </a:lnTo>
                  <a:lnTo>
                    <a:pt x="1456045" y="3323"/>
                  </a:lnTo>
                  <a:lnTo>
                    <a:pt x="1467883" y="3895"/>
                  </a:lnTo>
                  <a:lnTo>
                    <a:pt x="1479721" y="4563"/>
                  </a:lnTo>
                  <a:lnTo>
                    <a:pt x="1491559" y="5343"/>
                  </a:lnTo>
                  <a:lnTo>
                    <a:pt x="1503396" y="6252"/>
                  </a:lnTo>
                  <a:lnTo>
                    <a:pt x="1515234" y="7310"/>
                  </a:lnTo>
                  <a:lnTo>
                    <a:pt x="1527072" y="8540"/>
                  </a:lnTo>
                  <a:lnTo>
                    <a:pt x="1538910" y="9966"/>
                  </a:lnTo>
                  <a:lnTo>
                    <a:pt x="1550748" y="11617"/>
                  </a:lnTo>
                  <a:lnTo>
                    <a:pt x="1562585" y="13522"/>
                  </a:lnTo>
                  <a:lnTo>
                    <a:pt x="1574423" y="15715"/>
                  </a:lnTo>
                  <a:lnTo>
                    <a:pt x="1586261" y="18231"/>
                  </a:lnTo>
                  <a:lnTo>
                    <a:pt x="1598099" y="21104"/>
                  </a:lnTo>
                  <a:lnTo>
                    <a:pt x="1609936" y="24373"/>
                  </a:lnTo>
                  <a:lnTo>
                    <a:pt x="1621774" y="28071"/>
                  </a:lnTo>
                  <a:lnTo>
                    <a:pt x="1633612" y="32233"/>
                  </a:lnTo>
                  <a:lnTo>
                    <a:pt x="1645450" y="36885"/>
                  </a:lnTo>
                  <a:lnTo>
                    <a:pt x="1657287" y="42048"/>
                  </a:lnTo>
                  <a:lnTo>
                    <a:pt x="1669125" y="47732"/>
                  </a:lnTo>
                  <a:lnTo>
                    <a:pt x="1680963" y="53935"/>
                  </a:lnTo>
                  <a:lnTo>
                    <a:pt x="1692801" y="60640"/>
                  </a:lnTo>
                  <a:lnTo>
                    <a:pt x="1704639" y="67811"/>
                  </a:lnTo>
                  <a:lnTo>
                    <a:pt x="1716476" y="75397"/>
                  </a:lnTo>
                  <a:lnTo>
                    <a:pt x="1728314" y="83328"/>
                  </a:lnTo>
                  <a:lnTo>
                    <a:pt x="1740152" y="91518"/>
                  </a:lnTo>
                  <a:lnTo>
                    <a:pt x="1751990" y="99868"/>
                  </a:lnTo>
                  <a:lnTo>
                    <a:pt x="1763827" y="108274"/>
                  </a:lnTo>
                  <a:lnTo>
                    <a:pt x="1775665" y="116624"/>
                  </a:lnTo>
                  <a:lnTo>
                    <a:pt x="1787503" y="124814"/>
                  </a:lnTo>
                  <a:lnTo>
                    <a:pt x="1799341" y="132745"/>
                  </a:lnTo>
                  <a:lnTo>
                    <a:pt x="1811178" y="140331"/>
                  </a:lnTo>
                  <a:lnTo>
                    <a:pt x="1823016" y="147502"/>
                  </a:lnTo>
                  <a:lnTo>
                    <a:pt x="1834854" y="154207"/>
                  </a:lnTo>
                  <a:lnTo>
                    <a:pt x="1846692" y="160410"/>
                  </a:lnTo>
                  <a:lnTo>
                    <a:pt x="1858530" y="166094"/>
                  </a:lnTo>
                  <a:lnTo>
                    <a:pt x="1870367" y="171257"/>
                  </a:lnTo>
                  <a:lnTo>
                    <a:pt x="1882205" y="175909"/>
                  </a:lnTo>
                  <a:lnTo>
                    <a:pt x="1894043" y="180071"/>
                  </a:lnTo>
                  <a:lnTo>
                    <a:pt x="1905881" y="183769"/>
                  </a:lnTo>
                  <a:lnTo>
                    <a:pt x="1917718" y="187038"/>
                  </a:lnTo>
                  <a:lnTo>
                    <a:pt x="1929556" y="189911"/>
                  </a:lnTo>
                  <a:lnTo>
                    <a:pt x="1941394" y="192427"/>
                  </a:lnTo>
                  <a:lnTo>
                    <a:pt x="1953232" y="194620"/>
                  </a:lnTo>
                  <a:lnTo>
                    <a:pt x="1965069" y="196525"/>
                  </a:lnTo>
                  <a:lnTo>
                    <a:pt x="1976907" y="198176"/>
                  </a:lnTo>
                  <a:lnTo>
                    <a:pt x="1988745" y="199602"/>
                  </a:lnTo>
                  <a:lnTo>
                    <a:pt x="2000583" y="200832"/>
                  </a:lnTo>
                  <a:lnTo>
                    <a:pt x="2012421" y="201890"/>
                  </a:lnTo>
                  <a:lnTo>
                    <a:pt x="2024258" y="202799"/>
                  </a:lnTo>
                  <a:lnTo>
                    <a:pt x="2036096" y="203579"/>
                  </a:lnTo>
                  <a:lnTo>
                    <a:pt x="2047934" y="204247"/>
                  </a:lnTo>
                  <a:lnTo>
                    <a:pt x="2059772" y="204819"/>
                  </a:lnTo>
                  <a:lnTo>
                    <a:pt x="2071609" y="205309"/>
                  </a:lnTo>
                  <a:lnTo>
                    <a:pt x="2083447" y="205727"/>
                  </a:lnTo>
                  <a:lnTo>
                    <a:pt x="2095285" y="206084"/>
                  </a:lnTo>
                  <a:lnTo>
                    <a:pt x="2107123" y="206388"/>
                  </a:lnTo>
                  <a:lnTo>
                    <a:pt x="2118961" y="206648"/>
                  </a:lnTo>
                  <a:lnTo>
                    <a:pt x="2130798" y="206870"/>
                  </a:lnTo>
                  <a:lnTo>
                    <a:pt x="2142636" y="207059"/>
                  </a:lnTo>
                  <a:lnTo>
                    <a:pt x="2154474" y="207220"/>
                  </a:lnTo>
                  <a:lnTo>
                    <a:pt x="2166312" y="207357"/>
                  </a:lnTo>
                  <a:lnTo>
                    <a:pt x="2178149" y="207474"/>
                  </a:lnTo>
                  <a:lnTo>
                    <a:pt x="2189987" y="207573"/>
                  </a:lnTo>
                  <a:lnTo>
                    <a:pt x="2201825" y="207658"/>
                  </a:lnTo>
                  <a:lnTo>
                    <a:pt x="2213663" y="207730"/>
                  </a:lnTo>
                  <a:lnTo>
                    <a:pt x="2225500" y="207792"/>
                  </a:lnTo>
                  <a:lnTo>
                    <a:pt x="2237338" y="207844"/>
                  </a:lnTo>
                  <a:lnTo>
                    <a:pt x="2249176" y="207888"/>
                  </a:lnTo>
                  <a:lnTo>
                    <a:pt x="2261014" y="207926"/>
                  </a:lnTo>
                  <a:lnTo>
                    <a:pt x="2272852" y="207959"/>
                  </a:lnTo>
                  <a:lnTo>
                    <a:pt x="2284689" y="207986"/>
                  </a:lnTo>
                  <a:lnTo>
                    <a:pt x="2296527" y="208009"/>
                  </a:lnTo>
                  <a:lnTo>
                    <a:pt x="2308365" y="208029"/>
                  </a:lnTo>
                  <a:lnTo>
                    <a:pt x="2320203" y="208046"/>
                  </a:lnTo>
                  <a:lnTo>
                    <a:pt x="2332040" y="208060"/>
                  </a:lnTo>
                  <a:lnTo>
                    <a:pt x="2343878" y="208073"/>
                  </a:lnTo>
                  <a:lnTo>
                    <a:pt x="2343878" y="208212"/>
                  </a:lnTo>
                  <a:lnTo>
                    <a:pt x="2355716" y="208225"/>
                  </a:lnTo>
                  <a:lnTo>
                    <a:pt x="2367554" y="208239"/>
                  </a:lnTo>
                  <a:lnTo>
                    <a:pt x="2379391" y="208256"/>
                  </a:lnTo>
                  <a:lnTo>
                    <a:pt x="2391229" y="208276"/>
                  </a:lnTo>
                  <a:lnTo>
                    <a:pt x="2403067" y="208299"/>
                  </a:lnTo>
                  <a:lnTo>
                    <a:pt x="2414905" y="208326"/>
                  </a:lnTo>
                  <a:lnTo>
                    <a:pt x="2426743" y="208359"/>
                  </a:lnTo>
                  <a:lnTo>
                    <a:pt x="2438580" y="208397"/>
                  </a:lnTo>
                  <a:lnTo>
                    <a:pt x="2450418" y="208441"/>
                  </a:lnTo>
                  <a:lnTo>
                    <a:pt x="2462256" y="208493"/>
                  </a:lnTo>
                  <a:lnTo>
                    <a:pt x="2474094" y="208555"/>
                  </a:lnTo>
                  <a:lnTo>
                    <a:pt x="2485931" y="208627"/>
                  </a:lnTo>
                  <a:lnTo>
                    <a:pt x="2497769" y="208712"/>
                  </a:lnTo>
                  <a:lnTo>
                    <a:pt x="2509607" y="208811"/>
                  </a:lnTo>
                  <a:lnTo>
                    <a:pt x="2521445" y="208928"/>
                  </a:lnTo>
                  <a:lnTo>
                    <a:pt x="2533283" y="209065"/>
                  </a:lnTo>
                  <a:lnTo>
                    <a:pt x="2545120" y="209226"/>
                  </a:lnTo>
                  <a:lnTo>
                    <a:pt x="2556958" y="209415"/>
                  </a:lnTo>
                  <a:lnTo>
                    <a:pt x="2568796" y="209637"/>
                  </a:lnTo>
                  <a:lnTo>
                    <a:pt x="2580634" y="209897"/>
                  </a:lnTo>
                  <a:lnTo>
                    <a:pt x="2592471" y="210202"/>
                  </a:lnTo>
                  <a:lnTo>
                    <a:pt x="2604309" y="210558"/>
                  </a:lnTo>
                  <a:lnTo>
                    <a:pt x="2616147" y="210977"/>
                  </a:lnTo>
                  <a:lnTo>
                    <a:pt x="2627985" y="211466"/>
                  </a:lnTo>
                  <a:lnTo>
                    <a:pt x="2639822" y="212038"/>
                  </a:lnTo>
                  <a:lnTo>
                    <a:pt x="2651660" y="212706"/>
                  </a:lnTo>
                  <a:lnTo>
                    <a:pt x="2663498" y="213486"/>
                  </a:lnTo>
                  <a:lnTo>
                    <a:pt x="2675336" y="214395"/>
                  </a:lnTo>
                  <a:lnTo>
                    <a:pt x="2687174" y="215453"/>
                  </a:lnTo>
                  <a:lnTo>
                    <a:pt x="2699011" y="216683"/>
                  </a:lnTo>
                  <a:lnTo>
                    <a:pt x="2710849" y="218109"/>
                  </a:lnTo>
                  <a:lnTo>
                    <a:pt x="2722687" y="219760"/>
                  </a:lnTo>
                  <a:lnTo>
                    <a:pt x="2734525" y="221665"/>
                  </a:lnTo>
                  <a:lnTo>
                    <a:pt x="2746362" y="223858"/>
                  </a:lnTo>
                  <a:lnTo>
                    <a:pt x="2758200" y="226374"/>
                  </a:lnTo>
                  <a:lnTo>
                    <a:pt x="2770038" y="229247"/>
                  </a:lnTo>
                  <a:lnTo>
                    <a:pt x="2781876" y="232516"/>
                  </a:lnTo>
                  <a:lnTo>
                    <a:pt x="2793713" y="236214"/>
                  </a:lnTo>
                  <a:lnTo>
                    <a:pt x="2805551" y="240376"/>
                  </a:lnTo>
                  <a:lnTo>
                    <a:pt x="2817389" y="245028"/>
                  </a:lnTo>
                  <a:lnTo>
                    <a:pt x="2829227" y="250191"/>
                  </a:lnTo>
                  <a:lnTo>
                    <a:pt x="2841065" y="255875"/>
                  </a:lnTo>
                  <a:lnTo>
                    <a:pt x="2852902" y="262078"/>
                  </a:lnTo>
                  <a:lnTo>
                    <a:pt x="2864740" y="268783"/>
                  </a:lnTo>
                  <a:lnTo>
                    <a:pt x="2876578" y="275954"/>
                  </a:lnTo>
                  <a:lnTo>
                    <a:pt x="2888416" y="283540"/>
                  </a:lnTo>
                  <a:lnTo>
                    <a:pt x="2900253" y="291471"/>
                  </a:lnTo>
                  <a:lnTo>
                    <a:pt x="2912091" y="299661"/>
                  </a:lnTo>
                  <a:lnTo>
                    <a:pt x="2923929" y="308011"/>
                  </a:lnTo>
                  <a:lnTo>
                    <a:pt x="2935767" y="316417"/>
                  </a:lnTo>
                  <a:lnTo>
                    <a:pt x="2947604" y="324767"/>
                  </a:lnTo>
                  <a:lnTo>
                    <a:pt x="2959442" y="332957"/>
                  </a:lnTo>
                  <a:lnTo>
                    <a:pt x="2971280" y="340888"/>
                  </a:lnTo>
                  <a:lnTo>
                    <a:pt x="2983118" y="348474"/>
                  </a:lnTo>
                  <a:lnTo>
                    <a:pt x="2994956" y="355645"/>
                  </a:lnTo>
                  <a:lnTo>
                    <a:pt x="3006793" y="362350"/>
                  </a:lnTo>
                  <a:lnTo>
                    <a:pt x="3018631" y="368553"/>
                  </a:lnTo>
                  <a:lnTo>
                    <a:pt x="3030469" y="374237"/>
                  </a:lnTo>
                  <a:lnTo>
                    <a:pt x="3042307" y="379400"/>
                  </a:lnTo>
                  <a:lnTo>
                    <a:pt x="3054144" y="384052"/>
                  </a:lnTo>
                  <a:lnTo>
                    <a:pt x="3065982" y="388214"/>
                  </a:lnTo>
                  <a:lnTo>
                    <a:pt x="3077820" y="391912"/>
                  </a:lnTo>
                  <a:lnTo>
                    <a:pt x="3089658" y="395181"/>
                  </a:lnTo>
                  <a:lnTo>
                    <a:pt x="3101496" y="398054"/>
                  </a:lnTo>
                  <a:lnTo>
                    <a:pt x="3113333" y="400570"/>
                  </a:lnTo>
                  <a:lnTo>
                    <a:pt x="3125171" y="402763"/>
                  </a:lnTo>
                  <a:lnTo>
                    <a:pt x="3137009" y="404668"/>
                  </a:lnTo>
                  <a:lnTo>
                    <a:pt x="3148847" y="406319"/>
                  </a:lnTo>
                  <a:lnTo>
                    <a:pt x="3160684" y="407745"/>
                  </a:lnTo>
                  <a:lnTo>
                    <a:pt x="3172522" y="408975"/>
                  </a:lnTo>
                  <a:lnTo>
                    <a:pt x="3184360" y="410033"/>
                  </a:lnTo>
                  <a:lnTo>
                    <a:pt x="3196198" y="410942"/>
                  </a:lnTo>
                  <a:lnTo>
                    <a:pt x="3208035" y="411722"/>
                  </a:lnTo>
                  <a:lnTo>
                    <a:pt x="3219873" y="412390"/>
                  </a:lnTo>
                  <a:lnTo>
                    <a:pt x="3231711" y="412962"/>
                  </a:lnTo>
                  <a:lnTo>
                    <a:pt x="3243549" y="413452"/>
                  </a:lnTo>
                  <a:lnTo>
                    <a:pt x="3255387" y="413870"/>
                  </a:lnTo>
                  <a:lnTo>
                    <a:pt x="3267224" y="414227"/>
                  </a:lnTo>
                  <a:lnTo>
                    <a:pt x="3279062" y="414531"/>
                  </a:lnTo>
                  <a:lnTo>
                    <a:pt x="3290900" y="414791"/>
                  </a:lnTo>
                  <a:lnTo>
                    <a:pt x="3302738" y="415013"/>
                  </a:lnTo>
                  <a:lnTo>
                    <a:pt x="3314575" y="415202"/>
                  </a:lnTo>
                  <a:lnTo>
                    <a:pt x="3326413" y="415363"/>
                  </a:lnTo>
                  <a:lnTo>
                    <a:pt x="3338251" y="415500"/>
                  </a:lnTo>
                  <a:lnTo>
                    <a:pt x="3350089" y="415617"/>
                  </a:lnTo>
                  <a:lnTo>
                    <a:pt x="3361926" y="415716"/>
                  </a:lnTo>
                  <a:lnTo>
                    <a:pt x="3373764" y="415801"/>
                  </a:lnTo>
                  <a:lnTo>
                    <a:pt x="3385602" y="415873"/>
                  </a:lnTo>
                  <a:lnTo>
                    <a:pt x="3397440" y="415935"/>
                  </a:lnTo>
                  <a:lnTo>
                    <a:pt x="3409278" y="415987"/>
                  </a:lnTo>
                  <a:lnTo>
                    <a:pt x="3421115" y="416031"/>
                  </a:lnTo>
                  <a:lnTo>
                    <a:pt x="3432953" y="416069"/>
                  </a:lnTo>
                  <a:lnTo>
                    <a:pt x="3444791" y="416102"/>
                  </a:lnTo>
                  <a:lnTo>
                    <a:pt x="3456629" y="416129"/>
                  </a:lnTo>
                  <a:lnTo>
                    <a:pt x="3468466" y="416152"/>
                  </a:lnTo>
                  <a:lnTo>
                    <a:pt x="3480304" y="416172"/>
                  </a:lnTo>
                  <a:lnTo>
                    <a:pt x="3492142" y="416189"/>
                  </a:lnTo>
                  <a:lnTo>
                    <a:pt x="3503980" y="416203"/>
                  </a:lnTo>
                  <a:lnTo>
                    <a:pt x="3515818" y="416216"/>
                  </a:lnTo>
                  <a:lnTo>
                    <a:pt x="3515818" y="416146"/>
                  </a:lnTo>
                  <a:lnTo>
                    <a:pt x="3527655" y="416121"/>
                  </a:lnTo>
                  <a:lnTo>
                    <a:pt x="3539493" y="416093"/>
                  </a:lnTo>
                  <a:lnTo>
                    <a:pt x="3551331" y="416059"/>
                  </a:lnTo>
                  <a:lnTo>
                    <a:pt x="3563169" y="416019"/>
                  </a:lnTo>
                  <a:lnTo>
                    <a:pt x="3575006" y="415972"/>
                  </a:lnTo>
                  <a:lnTo>
                    <a:pt x="3586844" y="415918"/>
                  </a:lnTo>
                  <a:lnTo>
                    <a:pt x="3598682" y="415853"/>
                  </a:lnTo>
                  <a:lnTo>
                    <a:pt x="3610520" y="415777"/>
                  </a:lnTo>
                  <a:lnTo>
                    <a:pt x="3622357" y="415688"/>
                  </a:lnTo>
                  <a:lnTo>
                    <a:pt x="3634195" y="415584"/>
                  </a:lnTo>
                  <a:lnTo>
                    <a:pt x="3646033" y="415461"/>
                  </a:lnTo>
                  <a:lnTo>
                    <a:pt x="3657871" y="415317"/>
                  </a:lnTo>
                  <a:lnTo>
                    <a:pt x="3669709" y="415147"/>
                  </a:lnTo>
                  <a:lnTo>
                    <a:pt x="3681546" y="414948"/>
                  </a:lnTo>
                  <a:lnTo>
                    <a:pt x="3693384" y="414714"/>
                  </a:lnTo>
                  <a:lnTo>
                    <a:pt x="3705222" y="414440"/>
                  </a:lnTo>
                  <a:lnTo>
                    <a:pt x="3717060" y="414118"/>
                  </a:lnTo>
                  <a:lnTo>
                    <a:pt x="3728897" y="413740"/>
                  </a:lnTo>
                  <a:lnTo>
                    <a:pt x="3740735" y="413297"/>
                  </a:lnTo>
                  <a:lnTo>
                    <a:pt x="3752573" y="412777"/>
                  </a:lnTo>
                  <a:lnTo>
                    <a:pt x="3764411" y="412168"/>
                  </a:lnTo>
                  <a:lnTo>
                    <a:pt x="3776248" y="411454"/>
                  </a:lnTo>
                  <a:lnTo>
                    <a:pt x="3788086" y="410618"/>
                  </a:lnTo>
                  <a:lnTo>
                    <a:pt x="3799924" y="409639"/>
                  </a:lnTo>
                  <a:lnTo>
                    <a:pt x="3811762" y="408495"/>
                  </a:lnTo>
                  <a:lnTo>
                    <a:pt x="3823600" y="407159"/>
                  </a:lnTo>
                  <a:lnTo>
                    <a:pt x="3835437" y="405599"/>
                  </a:lnTo>
                  <a:lnTo>
                    <a:pt x="3847275" y="403781"/>
                  </a:lnTo>
                  <a:lnTo>
                    <a:pt x="3859113" y="401664"/>
                  </a:lnTo>
                  <a:lnTo>
                    <a:pt x="3870951" y="399205"/>
                  </a:lnTo>
                  <a:lnTo>
                    <a:pt x="3882788" y="396352"/>
                  </a:lnTo>
                  <a:lnTo>
                    <a:pt x="3894626" y="393051"/>
                  </a:lnTo>
                  <a:lnTo>
                    <a:pt x="3906464" y="389240"/>
                  </a:lnTo>
                  <a:lnTo>
                    <a:pt x="3918302" y="384854"/>
                  </a:lnTo>
                  <a:lnTo>
                    <a:pt x="3930139" y="379823"/>
                  </a:lnTo>
                  <a:lnTo>
                    <a:pt x="3941977" y="374076"/>
                  </a:lnTo>
                  <a:lnTo>
                    <a:pt x="3953815" y="367539"/>
                  </a:lnTo>
                  <a:lnTo>
                    <a:pt x="3965653" y="360142"/>
                  </a:lnTo>
                  <a:lnTo>
                    <a:pt x="3977491" y="351819"/>
                  </a:lnTo>
                  <a:lnTo>
                    <a:pt x="3989328" y="342515"/>
                  </a:lnTo>
                  <a:lnTo>
                    <a:pt x="4001166" y="332189"/>
                  </a:lnTo>
                  <a:lnTo>
                    <a:pt x="4013004" y="320820"/>
                  </a:lnTo>
                  <a:lnTo>
                    <a:pt x="4024842" y="308414"/>
                  </a:lnTo>
                  <a:lnTo>
                    <a:pt x="4036679" y="295005"/>
                  </a:lnTo>
                  <a:lnTo>
                    <a:pt x="4048517" y="280662"/>
                  </a:lnTo>
                  <a:lnTo>
                    <a:pt x="4060355" y="265490"/>
                  </a:lnTo>
                  <a:lnTo>
                    <a:pt x="4072193" y="249629"/>
                  </a:lnTo>
                  <a:lnTo>
                    <a:pt x="4084031" y="233249"/>
                  </a:lnTo>
                  <a:lnTo>
                    <a:pt x="4095868" y="216548"/>
                  </a:lnTo>
                  <a:lnTo>
                    <a:pt x="4107706" y="199737"/>
                  </a:lnTo>
                  <a:lnTo>
                    <a:pt x="4119544" y="183036"/>
                  </a:lnTo>
                  <a:lnTo>
                    <a:pt x="4131382" y="166656"/>
                  </a:lnTo>
                  <a:lnTo>
                    <a:pt x="4143219" y="150795"/>
                  </a:lnTo>
                  <a:lnTo>
                    <a:pt x="4155057" y="135623"/>
                  </a:lnTo>
                  <a:lnTo>
                    <a:pt x="4166895" y="121280"/>
                  </a:lnTo>
                  <a:lnTo>
                    <a:pt x="4178733" y="107871"/>
                  </a:lnTo>
                  <a:lnTo>
                    <a:pt x="4190570" y="95465"/>
                  </a:lnTo>
                  <a:lnTo>
                    <a:pt x="4202408" y="84096"/>
                  </a:lnTo>
                  <a:lnTo>
                    <a:pt x="4214246" y="73770"/>
                  </a:lnTo>
                  <a:lnTo>
                    <a:pt x="4226084" y="64466"/>
                  </a:lnTo>
                  <a:lnTo>
                    <a:pt x="4237922" y="56143"/>
                  </a:lnTo>
                  <a:lnTo>
                    <a:pt x="4249759" y="48746"/>
                  </a:lnTo>
                  <a:lnTo>
                    <a:pt x="4261597" y="42209"/>
                  </a:lnTo>
                  <a:lnTo>
                    <a:pt x="4273435" y="36462"/>
                  </a:lnTo>
                  <a:lnTo>
                    <a:pt x="4285273" y="31431"/>
                  </a:lnTo>
                  <a:lnTo>
                    <a:pt x="4297110" y="27045"/>
                  </a:lnTo>
                  <a:lnTo>
                    <a:pt x="4308948" y="23234"/>
                  </a:lnTo>
                  <a:lnTo>
                    <a:pt x="4320786" y="19933"/>
                  </a:lnTo>
                  <a:lnTo>
                    <a:pt x="4332624" y="17080"/>
                  </a:lnTo>
                  <a:lnTo>
                    <a:pt x="4344461" y="14621"/>
                  </a:lnTo>
                  <a:lnTo>
                    <a:pt x="4356299" y="12504"/>
                  </a:lnTo>
                  <a:lnTo>
                    <a:pt x="4368137" y="10686"/>
                  </a:lnTo>
                  <a:lnTo>
                    <a:pt x="4379975" y="9126"/>
                  </a:lnTo>
                  <a:lnTo>
                    <a:pt x="4391813" y="7790"/>
                  </a:lnTo>
                  <a:lnTo>
                    <a:pt x="4403650" y="6646"/>
                  </a:lnTo>
                  <a:lnTo>
                    <a:pt x="4415488" y="5667"/>
                  </a:lnTo>
                  <a:lnTo>
                    <a:pt x="4427326" y="4831"/>
                  </a:lnTo>
                  <a:lnTo>
                    <a:pt x="4439164" y="4118"/>
                  </a:lnTo>
                  <a:lnTo>
                    <a:pt x="4451001" y="3508"/>
                  </a:lnTo>
                  <a:lnTo>
                    <a:pt x="4462839" y="2988"/>
                  </a:lnTo>
                  <a:lnTo>
                    <a:pt x="4474677" y="2545"/>
                  </a:lnTo>
                  <a:lnTo>
                    <a:pt x="4486515" y="2167"/>
                  </a:lnTo>
                  <a:lnTo>
                    <a:pt x="4498352" y="1845"/>
                  </a:lnTo>
                  <a:lnTo>
                    <a:pt x="4510190" y="1571"/>
                  </a:lnTo>
                  <a:lnTo>
                    <a:pt x="4522028" y="1337"/>
                  </a:lnTo>
                  <a:lnTo>
                    <a:pt x="4533866" y="1138"/>
                  </a:lnTo>
                  <a:lnTo>
                    <a:pt x="4545704" y="968"/>
                  </a:lnTo>
                  <a:lnTo>
                    <a:pt x="4557541" y="824"/>
                  </a:lnTo>
                  <a:lnTo>
                    <a:pt x="4569379" y="701"/>
                  </a:lnTo>
                  <a:lnTo>
                    <a:pt x="4581217" y="597"/>
                  </a:lnTo>
                  <a:lnTo>
                    <a:pt x="4593055" y="508"/>
                  </a:lnTo>
                  <a:lnTo>
                    <a:pt x="4604892" y="432"/>
                  </a:lnTo>
                  <a:lnTo>
                    <a:pt x="4616730" y="367"/>
                  </a:lnTo>
                  <a:lnTo>
                    <a:pt x="4628568" y="313"/>
                  </a:lnTo>
                  <a:lnTo>
                    <a:pt x="4640406" y="266"/>
                  </a:lnTo>
                  <a:lnTo>
                    <a:pt x="4652244" y="226"/>
                  </a:lnTo>
                  <a:lnTo>
                    <a:pt x="4664081" y="192"/>
                  </a:lnTo>
                  <a:lnTo>
                    <a:pt x="4675919" y="164"/>
                  </a:lnTo>
                  <a:lnTo>
                    <a:pt x="4687757" y="139"/>
                  </a:lnTo>
                </a:path>
              </a:pathLst>
            </a:custGeom>
            <a:ln w="40651" cap="flat">
              <a:solidFill>
                <a:srgbClr val="E8E8E8">
                  <a:alpha val="100000"/>
                </a:srgbClr>
              </a:solidFill>
              <a:prstDash val="solid"/>
              <a:round/>
            </a:ln>
          </p:spPr>
          <p:txBody>
            <a:bodyPr/>
            <a:lstStyle/>
            <a:p>
              <a:endParaRPr/>
            </a:p>
          </p:txBody>
        </p:sp>
        <p:sp>
          <p:nvSpPr>
            <p:cNvPr id="52" name="pt52"/>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4767428"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711130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359548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5939367"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2423549" y="10490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359548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2423549"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593936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4767428"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4767428"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593936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242354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3595489"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7111307" y="12571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242354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93936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3595489"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242354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3595489"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242354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4767428"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3595489"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7111307" y="14653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4767428"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4767428"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7111307" y="16734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242354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4767428"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3595489"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593936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593936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7111307" y="188159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7111307" y="208973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4767428" y="250602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91" name="pt91"/>
            <p:cNvSpPr/>
            <p:nvPr/>
          </p:nvSpPr>
          <p:spPr>
            <a:xfrm>
              <a:off x="3595489" y="250602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92" name="pt92"/>
            <p:cNvSpPr/>
            <p:nvPr/>
          </p:nvSpPr>
          <p:spPr>
            <a:xfrm>
              <a:off x="7111307" y="22978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2423549" y="250602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94" name="pt94"/>
            <p:cNvSpPr/>
            <p:nvPr/>
          </p:nvSpPr>
          <p:spPr>
            <a:xfrm>
              <a:off x="5939367" y="22978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95" name="pt95"/>
            <p:cNvSpPr/>
            <p:nvPr/>
          </p:nvSpPr>
          <p:spPr>
            <a:xfrm>
              <a:off x="7111307" y="250602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96" name="pt96"/>
            <p:cNvSpPr/>
            <p:nvPr/>
          </p:nvSpPr>
          <p:spPr>
            <a:xfrm>
              <a:off x="5939367" y="250602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4767428"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242354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11130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0" name="pt100"/>
            <p:cNvSpPr/>
            <p:nvPr/>
          </p:nvSpPr>
          <p:spPr>
            <a:xfrm>
              <a:off x="5939367"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1" name="pt101"/>
            <p:cNvSpPr/>
            <p:nvPr/>
          </p:nvSpPr>
          <p:spPr>
            <a:xfrm>
              <a:off x="242354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2" name="pt102"/>
            <p:cNvSpPr/>
            <p:nvPr/>
          </p:nvSpPr>
          <p:spPr>
            <a:xfrm>
              <a:off x="4767428"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3" name="pt103"/>
            <p:cNvSpPr/>
            <p:nvPr/>
          </p:nvSpPr>
          <p:spPr>
            <a:xfrm>
              <a:off x="3595489" y="27141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4" name="pt104"/>
            <p:cNvSpPr/>
            <p:nvPr/>
          </p:nvSpPr>
          <p:spPr>
            <a:xfrm>
              <a:off x="3595489"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5" name="pt105"/>
            <p:cNvSpPr/>
            <p:nvPr/>
          </p:nvSpPr>
          <p:spPr>
            <a:xfrm>
              <a:off x="711130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6" name="pt106"/>
            <p:cNvSpPr/>
            <p:nvPr/>
          </p:nvSpPr>
          <p:spPr>
            <a:xfrm>
              <a:off x="5939367" y="292230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7" name="pt107"/>
            <p:cNvSpPr/>
            <p:nvPr/>
          </p:nvSpPr>
          <p:spPr>
            <a:xfrm>
              <a:off x="4767428"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8" name="pt108"/>
            <p:cNvSpPr/>
            <p:nvPr/>
          </p:nvSpPr>
          <p:spPr>
            <a:xfrm>
              <a:off x="359548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09" name="pt109"/>
            <p:cNvSpPr/>
            <p:nvPr/>
          </p:nvSpPr>
          <p:spPr>
            <a:xfrm>
              <a:off x="2423549"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0" name="pt110"/>
            <p:cNvSpPr/>
            <p:nvPr/>
          </p:nvSpPr>
          <p:spPr>
            <a:xfrm>
              <a:off x="242354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1" name="pt111"/>
            <p:cNvSpPr/>
            <p:nvPr/>
          </p:nvSpPr>
          <p:spPr>
            <a:xfrm>
              <a:off x="4767428"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2" name="pt112"/>
            <p:cNvSpPr/>
            <p:nvPr/>
          </p:nvSpPr>
          <p:spPr>
            <a:xfrm>
              <a:off x="3595489"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3" name="pt113"/>
            <p:cNvSpPr/>
            <p:nvPr/>
          </p:nvSpPr>
          <p:spPr>
            <a:xfrm>
              <a:off x="711130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4" name="pt114"/>
            <p:cNvSpPr/>
            <p:nvPr/>
          </p:nvSpPr>
          <p:spPr>
            <a:xfrm>
              <a:off x="242354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5" name="pt115"/>
            <p:cNvSpPr/>
            <p:nvPr/>
          </p:nvSpPr>
          <p:spPr>
            <a:xfrm>
              <a:off x="5939367" y="31304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6" name="pt116"/>
            <p:cNvSpPr/>
            <p:nvPr/>
          </p:nvSpPr>
          <p:spPr>
            <a:xfrm>
              <a:off x="711130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7" name="pt117"/>
            <p:cNvSpPr/>
            <p:nvPr/>
          </p:nvSpPr>
          <p:spPr>
            <a:xfrm>
              <a:off x="3595489"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8" name="pt118"/>
            <p:cNvSpPr/>
            <p:nvPr/>
          </p:nvSpPr>
          <p:spPr>
            <a:xfrm>
              <a:off x="5939367" y="33385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19" name="pt119"/>
            <p:cNvSpPr/>
            <p:nvPr/>
          </p:nvSpPr>
          <p:spPr>
            <a:xfrm>
              <a:off x="242354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0" name="pt120"/>
            <p:cNvSpPr/>
            <p:nvPr/>
          </p:nvSpPr>
          <p:spPr>
            <a:xfrm>
              <a:off x="711130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1" name="pt121"/>
            <p:cNvSpPr/>
            <p:nvPr/>
          </p:nvSpPr>
          <p:spPr>
            <a:xfrm>
              <a:off x="5939367"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2" name="pt122"/>
            <p:cNvSpPr/>
            <p:nvPr/>
          </p:nvSpPr>
          <p:spPr>
            <a:xfrm>
              <a:off x="4767428" y="354673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3" name="pt123"/>
            <p:cNvSpPr/>
            <p:nvPr/>
          </p:nvSpPr>
          <p:spPr>
            <a:xfrm>
              <a:off x="3595489"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4" name="pt124"/>
            <p:cNvSpPr/>
            <p:nvPr/>
          </p:nvSpPr>
          <p:spPr>
            <a:xfrm>
              <a:off x="593936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5" name="pt125"/>
            <p:cNvSpPr/>
            <p:nvPr/>
          </p:nvSpPr>
          <p:spPr>
            <a:xfrm>
              <a:off x="4767428"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6" name="pt126"/>
            <p:cNvSpPr/>
            <p:nvPr/>
          </p:nvSpPr>
          <p:spPr>
            <a:xfrm>
              <a:off x="242354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7" name="pt127"/>
            <p:cNvSpPr/>
            <p:nvPr/>
          </p:nvSpPr>
          <p:spPr>
            <a:xfrm>
              <a:off x="242354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8" name="pt128"/>
            <p:cNvSpPr/>
            <p:nvPr/>
          </p:nvSpPr>
          <p:spPr>
            <a:xfrm>
              <a:off x="7111307" y="37548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29" name="pt129"/>
            <p:cNvSpPr/>
            <p:nvPr/>
          </p:nvSpPr>
          <p:spPr>
            <a:xfrm>
              <a:off x="593936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0" name="pt130"/>
            <p:cNvSpPr/>
            <p:nvPr/>
          </p:nvSpPr>
          <p:spPr>
            <a:xfrm>
              <a:off x="4767428"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1" name="pt131"/>
            <p:cNvSpPr/>
            <p:nvPr/>
          </p:nvSpPr>
          <p:spPr>
            <a:xfrm>
              <a:off x="242354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2" name="pt132"/>
            <p:cNvSpPr/>
            <p:nvPr/>
          </p:nvSpPr>
          <p:spPr>
            <a:xfrm>
              <a:off x="593936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3" name="pt133"/>
            <p:cNvSpPr/>
            <p:nvPr/>
          </p:nvSpPr>
          <p:spPr>
            <a:xfrm>
              <a:off x="7111307"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4" name="pt134"/>
            <p:cNvSpPr/>
            <p:nvPr/>
          </p:nvSpPr>
          <p:spPr>
            <a:xfrm>
              <a:off x="593936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5" name="pt135"/>
            <p:cNvSpPr/>
            <p:nvPr/>
          </p:nvSpPr>
          <p:spPr>
            <a:xfrm>
              <a:off x="242354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6" name="pt136"/>
            <p:cNvSpPr/>
            <p:nvPr/>
          </p:nvSpPr>
          <p:spPr>
            <a:xfrm>
              <a:off x="4767428"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7" name="pt137"/>
            <p:cNvSpPr/>
            <p:nvPr/>
          </p:nvSpPr>
          <p:spPr>
            <a:xfrm>
              <a:off x="3595489" y="39630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8" name="pt138"/>
            <p:cNvSpPr/>
            <p:nvPr/>
          </p:nvSpPr>
          <p:spPr>
            <a:xfrm>
              <a:off x="593936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39" name="pt139"/>
            <p:cNvSpPr/>
            <p:nvPr/>
          </p:nvSpPr>
          <p:spPr>
            <a:xfrm>
              <a:off x="7111307"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0" name="pt140"/>
            <p:cNvSpPr/>
            <p:nvPr/>
          </p:nvSpPr>
          <p:spPr>
            <a:xfrm>
              <a:off x="7111307"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1" name="pt141"/>
            <p:cNvSpPr/>
            <p:nvPr/>
          </p:nvSpPr>
          <p:spPr>
            <a:xfrm>
              <a:off x="4767428"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2" name="pt142"/>
            <p:cNvSpPr/>
            <p:nvPr/>
          </p:nvSpPr>
          <p:spPr>
            <a:xfrm>
              <a:off x="3595489" y="41711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3" name="pt143"/>
            <p:cNvSpPr/>
            <p:nvPr/>
          </p:nvSpPr>
          <p:spPr>
            <a:xfrm>
              <a:off x="242354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4" name="pt144"/>
            <p:cNvSpPr/>
            <p:nvPr/>
          </p:nvSpPr>
          <p:spPr>
            <a:xfrm>
              <a:off x="3595489" y="43793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5" name="pt145"/>
            <p:cNvSpPr/>
            <p:nvPr/>
          </p:nvSpPr>
          <p:spPr>
            <a:xfrm>
              <a:off x="3595489"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6" name="pt146"/>
            <p:cNvSpPr/>
            <p:nvPr/>
          </p:nvSpPr>
          <p:spPr>
            <a:xfrm>
              <a:off x="4767428"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7" name="pt147"/>
            <p:cNvSpPr/>
            <p:nvPr/>
          </p:nvSpPr>
          <p:spPr>
            <a:xfrm>
              <a:off x="7111307" y="45874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8" name="pt148"/>
            <p:cNvSpPr/>
            <p:nvPr/>
          </p:nvSpPr>
          <p:spPr>
            <a:xfrm>
              <a:off x="711130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49" name="pt149"/>
            <p:cNvSpPr/>
            <p:nvPr/>
          </p:nvSpPr>
          <p:spPr>
            <a:xfrm>
              <a:off x="711130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0" name="pt150"/>
            <p:cNvSpPr/>
            <p:nvPr/>
          </p:nvSpPr>
          <p:spPr>
            <a:xfrm>
              <a:off x="5939367"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1" name="pt151"/>
            <p:cNvSpPr/>
            <p:nvPr/>
          </p:nvSpPr>
          <p:spPr>
            <a:xfrm>
              <a:off x="4767428"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2" name="pt152"/>
            <p:cNvSpPr/>
            <p:nvPr/>
          </p:nvSpPr>
          <p:spPr>
            <a:xfrm>
              <a:off x="3595489" y="47955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3" name="pt153"/>
            <p:cNvSpPr/>
            <p:nvPr/>
          </p:nvSpPr>
          <p:spPr>
            <a:xfrm>
              <a:off x="5939367"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4" name="pt154"/>
            <p:cNvSpPr/>
            <p:nvPr/>
          </p:nvSpPr>
          <p:spPr>
            <a:xfrm>
              <a:off x="242354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5" name="pt155"/>
            <p:cNvSpPr/>
            <p:nvPr/>
          </p:nvSpPr>
          <p:spPr>
            <a:xfrm>
              <a:off x="593936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6" name="pt156"/>
            <p:cNvSpPr/>
            <p:nvPr/>
          </p:nvSpPr>
          <p:spPr>
            <a:xfrm>
              <a:off x="4767428"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7" name="pt157"/>
            <p:cNvSpPr/>
            <p:nvPr/>
          </p:nvSpPr>
          <p:spPr>
            <a:xfrm>
              <a:off x="3595489" y="50037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8" name="pt158"/>
            <p:cNvSpPr/>
            <p:nvPr/>
          </p:nvSpPr>
          <p:spPr>
            <a:xfrm>
              <a:off x="7111307"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59" name="pt159"/>
            <p:cNvSpPr/>
            <p:nvPr/>
          </p:nvSpPr>
          <p:spPr>
            <a:xfrm>
              <a:off x="242354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0" name="pt160"/>
            <p:cNvSpPr/>
            <p:nvPr/>
          </p:nvSpPr>
          <p:spPr>
            <a:xfrm>
              <a:off x="3595489"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1" name="pt161"/>
            <p:cNvSpPr/>
            <p:nvPr/>
          </p:nvSpPr>
          <p:spPr>
            <a:xfrm>
              <a:off x="4767428" y="52118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2" name="pt162"/>
            <p:cNvSpPr/>
            <p:nvPr/>
          </p:nvSpPr>
          <p:spPr>
            <a:xfrm>
              <a:off x="711130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3" name="pt163"/>
            <p:cNvSpPr/>
            <p:nvPr/>
          </p:nvSpPr>
          <p:spPr>
            <a:xfrm>
              <a:off x="5939367"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4" name="pt164"/>
            <p:cNvSpPr/>
            <p:nvPr/>
          </p:nvSpPr>
          <p:spPr>
            <a:xfrm>
              <a:off x="4767428"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5" name="pt165"/>
            <p:cNvSpPr/>
            <p:nvPr/>
          </p:nvSpPr>
          <p:spPr>
            <a:xfrm>
              <a:off x="359548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6" name="pt166"/>
            <p:cNvSpPr/>
            <p:nvPr/>
          </p:nvSpPr>
          <p:spPr>
            <a:xfrm>
              <a:off x="2423549" y="542002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7" name="pt167"/>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8" name="pt168"/>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69" name="pt169"/>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0" name="pt170"/>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1" name="pt171"/>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172" name="tx172"/>
            <p:cNvSpPr/>
            <p:nvPr/>
          </p:nvSpPr>
          <p:spPr>
            <a:xfrm>
              <a:off x="1282384" y="826156"/>
              <a:ext cx="108267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Nigéria (2,980,000)</a:t>
              </a:r>
            </a:p>
          </p:txBody>
        </p:sp>
        <p:sp>
          <p:nvSpPr>
            <p:cNvPr id="173" name="tx173"/>
            <p:cNvSpPr/>
            <p:nvPr/>
          </p:nvSpPr>
          <p:spPr>
            <a:xfrm>
              <a:off x="1514518" y="1034299"/>
              <a:ext cx="8505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RDC (757,000)</a:t>
              </a:r>
            </a:p>
          </p:txBody>
        </p:sp>
        <p:sp>
          <p:nvSpPr>
            <p:cNvPr id="174" name="tx174"/>
            <p:cNvSpPr/>
            <p:nvPr/>
          </p:nvSpPr>
          <p:spPr>
            <a:xfrm>
              <a:off x="1198028" y="1242442"/>
              <a:ext cx="11670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Cameroun (216,000)</a:t>
              </a:r>
            </a:p>
          </p:txBody>
        </p:sp>
        <p:sp>
          <p:nvSpPr>
            <p:cNvPr id="175" name="tx175"/>
            <p:cNvSpPr/>
            <p:nvPr/>
          </p:nvSpPr>
          <p:spPr>
            <a:xfrm>
              <a:off x="1556634" y="1450585"/>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37016" y="1658728"/>
              <a:ext cx="9280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Tchad (154,000)</a:t>
              </a:r>
            </a:p>
          </p:txBody>
        </p:sp>
        <p:sp>
          <p:nvSpPr>
            <p:cNvPr id="177" name="tx177"/>
            <p:cNvSpPr/>
            <p:nvPr/>
          </p:nvSpPr>
          <p:spPr>
            <a:xfrm>
              <a:off x="1082486" y="1866871"/>
              <a:ext cx="128257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075014"/>
              <a:ext cx="9843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(136,000)</a:t>
              </a:r>
            </a:p>
          </p:txBody>
        </p:sp>
        <p:sp>
          <p:nvSpPr>
            <p:cNvPr id="179" name="tx179"/>
            <p:cNvSpPr/>
            <p:nvPr/>
          </p:nvSpPr>
          <p:spPr>
            <a:xfrm>
              <a:off x="354281" y="2283157"/>
              <a:ext cx="2010776"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80" name="tx180"/>
            <p:cNvSpPr/>
            <p:nvPr/>
          </p:nvSpPr>
          <p:spPr>
            <a:xfrm>
              <a:off x="1535391" y="2491300"/>
              <a:ext cx="8296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Bénin (89,000)</a:t>
              </a:r>
            </a:p>
          </p:txBody>
        </p:sp>
        <p:sp>
          <p:nvSpPr>
            <p:cNvPr id="181" name="tx181"/>
            <p:cNvSpPr/>
            <p:nvPr/>
          </p:nvSpPr>
          <p:spPr>
            <a:xfrm>
              <a:off x="1556634" y="2699443"/>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07586"/>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Sénégal (45,000)</a:t>
              </a:r>
            </a:p>
          </p:txBody>
        </p:sp>
        <p:sp>
          <p:nvSpPr>
            <p:cNvPr id="183" name="tx183"/>
            <p:cNvSpPr/>
            <p:nvPr/>
          </p:nvSpPr>
          <p:spPr>
            <a:xfrm>
              <a:off x="1486173" y="3115729"/>
              <a:ext cx="878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23872"/>
              <a:ext cx="125132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32015"/>
              <a:ext cx="88586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Libéria (30,000)</a:t>
              </a:r>
            </a:p>
          </p:txBody>
        </p:sp>
        <p:sp>
          <p:nvSpPr>
            <p:cNvPr id="186" name="tx186"/>
            <p:cNvSpPr/>
            <p:nvPr/>
          </p:nvSpPr>
          <p:spPr>
            <a:xfrm>
              <a:off x="1268366" y="3740158"/>
              <a:ext cx="109669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Mauritanie (21,000)</a:t>
              </a:r>
            </a:p>
          </p:txBody>
        </p:sp>
        <p:sp>
          <p:nvSpPr>
            <p:cNvPr id="187" name="tx187"/>
            <p:cNvSpPr/>
            <p:nvPr/>
          </p:nvSpPr>
          <p:spPr>
            <a:xfrm>
              <a:off x="1570591" y="3948301"/>
              <a:ext cx="7944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156444"/>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364587"/>
              <a:ext cx="123038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572730"/>
              <a:ext cx="94903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Gambie (14,000)</a:t>
              </a:r>
            </a:p>
          </p:txBody>
        </p:sp>
        <p:sp>
          <p:nvSpPr>
            <p:cNvPr id="191" name="tx191"/>
            <p:cNvSpPr/>
            <p:nvPr/>
          </p:nvSpPr>
          <p:spPr>
            <a:xfrm>
              <a:off x="790080" y="4780873"/>
              <a:ext cx="157497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92" name="tx192"/>
            <p:cNvSpPr/>
            <p:nvPr/>
          </p:nvSpPr>
          <p:spPr>
            <a:xfrm>
              <a:off x="1549471" y="4989016"/>
              <a:ext cx="81558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197159"/>
              <a:ext cx="126540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194" name="tx194"/>
            <p:cNvSpPr/>
            <p:nvPr/>
          </p:nvSpPr>
          <p:spPr>
            <a:xfrm>
              <a:off x="1285842" y="5405302"/>
              <a:ext cx="10792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730734" y="5613445"/>
              <a:ext cx="16343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96" name="tx196"/>
            <p:cNvSpPr/>
            <p:nvPr/>
          </p:nvSpPr>
          <p:spPr>
            <a:xfrm>
              <a:off x="7287203" y="826156"/>
              <a:ext cx="108267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Nigéria (2,174,000)</a:t>
              </a:r>
            </a:p>
          </p:txBody>
        </p:sp>
        <p:sp>
          <p:nvSpPr>
            <p:cNvPr id="197" name="tx197"/>
            <p:cNvSpPr/>
            <p:nvPr/>
          </p:nvSpPr>
          <p:spPr>
            <a:xfrm>
              <a:off x="7287203" y="1034299"/>
              <a:ext cx="8505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RDC (788,000)</a:t>
              </a:r>
            </a:p>
          </p:txBody>
        </p:sp>
        <p:sp>
          <p:nvSpPr>
            <p:cNvPr id="198" name="tx198"/>
            <p:cNvSpPr/>
            <p:nvPr/>
          </p:nvSpPr>
          <p:spPr>
            <a:xfrm>
              <a:off x="7287203" y="1242442"/>
              <a:ext cx="128257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50585"/>
              <a:ext cx="116702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Cameroun (132,000)</a:t>
              </a:r>
            </a:p>
          </p:txBody>
        </p:sp>
        <p:sp>
          <p:nvSpPr>
            <p:cNvPr id="200" name="tx200"/>
            <p:cNvSpPr/>
            <p:nvPr/>
          </p:nvSpPr>
          <p:spPr>
            <a:xfrm>
              <a:off x="7287203" y="1658728"/>
              <a:ext cx="92804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Tchad (121,000)</a:t>
              </a:r>
            </a:p>
          </p:txBody>
        </p:sp>
        <p:sp>
          <p:nvSpPr>
            <p:cNvPr id="201" name="tx201"/>
            <p:cNvSpPr/>
            <p:nvPr/>
          </p:nvSpPr>
          <p:spPr>
            <a:xfrm>
              <a:off x="7287203" y="1866871"/>
              <a:ext cx="984361"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(103,000)</a:t>
              </a:r>
            </a:p>
          </p:txBody>
        </p:sp>
        <p:sp>
          <p:nvSpPr>
            <p:cNvPr id="202" name="tx202"/>
            <p:cNvSpPr/>
            <p:nvPr/>
          </p:nvSpPr>
          <p:spPr>
            <a:xfrm>
              <a:off x="7287203" y="2075014"/>
              <a:ext cx="1940438"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République centrafricaine (97,000)</a:t>
              </a:r>
            </a:p>
          </p:txBody>
        </p:sp>
        <p:sp>
          <p:nvSpPr>
            <p:cNvPr id="203" name="tx203"/>
            <p:cNvSpPr/>
            <p:nvPr/>
          </p:nvSpPr>
          <p:spPr>
            <a:xfrm>
              <a:off x="7287203" y="2283157"/>
              <a:ext cx="7380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491300"/>
              <a:ext cx="8296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Bénin (84,000)</a:t>
              </a:r>
            </a:p>
          </p:txBody>
        </p:sp>
        <p:sp>
          <p:nvSpPr>
            <p:cNvPr id="205" name="tx205"/>
            <p:cNvSpPr/>
            <p:nvPr/>
          </p:nvSpPr>
          <p:spPr>
            <a:xfrm>
              <a:off x="7287203" y="2699443"/>
              <a:ext cx="80842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07586"/>
              <a:ext cx="125132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15729"/>
              <a:ext cx="970342"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Sénégal (32,000)</a:t>
              </a:r>
            </a:p>
          </p:txBody>
        </p:sp>
        <p:sp>
          <p:nvSpPr>
            <p:cNvPr id="208" name="tx208"/>
            <p:cNvSpPr/>
            <p:nvPr/>
          </p:nvSpPr>
          <p:spPr>
            <a:xfrm>
              <a:off x="7287203" y="3323872"/>
              <a:ext cx="88592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32015"/>
              <a:ext cx="123038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740158"/>
              <a:ext cx="88586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Libéria (15,000)</a:t>
              </a:r>
            </a:p>
          </p:txBody>
        </p:sp>
        <p:sp>
          <p:nvSpPr>
            <p:cNvPr id="211" name="tx211"/>
            <p:cNvSpPr/>
            <p:nvPr/>
          </p:nvSpPr>
          <p:spPr>
            <a:xfrm>
              <a:off x="7287203" y="3948301"/>
              <a:ext cx="79446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156444"/>
              <a:ext cx="87888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364587"/>
              <a:ext cx="94903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Gambie (13,000)</a:t>
              </a:r>
            </a:p>
          </p:txBody>
        </p:sp>
        <p:sp>
          <p:nvSpPr>
            <p:cNvPr id="214" name="tx214"/>
            <p:cNvSpPr/>
            <p:nvPr/>
          </p:nvSpPr>
          <p:spPr>
            <a:xfrm>
              <a:off x="7287203" y="4572730"/>
              <a:ext cx="150463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 équatoriale (9,000)</a:t>
              </a:r>
            </a:p>
          </p:txBody>
        </p:sp>
        <p:sp>
          <p:nvSpPr>
            <p:cNvPr id="215" name="tx215"/>
            <p:cNvSpPr/>
            <p:nvPr/>
          </p:nvSpPr>
          <p:spPr>
            <a:xfrm>
              <a:off x="7287203" y="4780873"/>
              <a:ext cx="815587"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4989016"/>
              <a:ext cx="1026353"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Mauritanie (9,000)</a:t>
              </a:r>
            </a:p>
          </p:txBody>
        </p:sp>
        <p:sp>
          <p:nvSpPr>
            <p:cNvPr id="217" name="tx217"/>
            <p:cNvSpPr/>
            <p:nvPr/>
          </p:nvSpPr>
          <p:spPr>
            <a:xfrm>
              <a:off x="7287203" y="5197159"/>
              <a:ext cx="126540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Guinée-Bissau (6,000)</a:t>
              </a:r>
            </a:p>
          </p:txBody>
        </p:sp>
        <p:sp>
          <p:nvSpPr>
            <p:cNvPr id="218" name="tx218"/>
            <p:cNvSpPr/>
            <p:nvPr/>
          </p:nvSpPr>
          <p:spPr>
            <a:xfrm>
              <a:off x="7287203" y="5405302"/>
              <a:ext cx="1739799"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219" name="tx219"/>
            <p:cNvSpPr/>
            <p:nvPr/>
          </p:nvSpPr>
          <p:spPr>
            <a:xfrm>
              <a:off x="7287203" y="5613445"/>
              <a:ext cx="1079215"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59254"/>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67397"/>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74122"/>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84011"/>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91881"/>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9860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09477"/>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1489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2303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3117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4068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14882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35555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56511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77189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98003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189543"/>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39632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0446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81260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02211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23025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436982"/>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646544"/>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702516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2021-2025</a:t>
              </a:r>
            </a:p>
          </p:txBody>
        </p:sp>
        <p:sp>
          <p:nvSpPr>
            <p:cNvPr id="250" name="tx250"/>
            <p:cNvSpPr/>
            <p:nvPr/>
          </p:nvSpPr>
          <p:spPr>
            <a:xfrm>
              <a:off x="4775852" y="63348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51" name="tx251"/>
            <p:cNvSpPr/>
            <p:nvPr/>
          </p:nvSpPr>
          <p:spPr>
            <a:xfrm>
              <a:off x="4341036" y="6447866"/>
              <a:ext cx="473337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52" name="tx252"/>
            <p:cNvSpPr/>
            <p:nvPr/>
          </p:nvSpPr>
          <p:spPr>
            <a:xfrm>
              <a:off x="6369305" y="6569876"/>
              <a:ext cx="2705104"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5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50" b="0" i="0" u="none" cap="none">
                <a:solidFill>
                  <a:srgbClr val="FFFFFF">
                    <a:alpha val="100000"/>
                  </a:srgbClr>
                </a:solidFill>
                <a:latin typeface="Arial"/>
                <a:cs typeface="Arial"/>
                <a:sym typeface="Arial"/>
              </a:rPr>
              <a:t>Ce graphique compare le classement des pays dans la région en fonction du nombre absolu d'enfants n'ayant reçu aucune dose, le rang 1 représentant le pays comptant le plus grand nombre d'enfants n'ayant reçu aucune dose.
En 2021, le Bénin occupait la 9e place sur 24 pays, avec 89 000 enfants n'ayant reçu aucune dose de vaccin.
En 2025, le Bénin occupait la 9e place sur 24 pays, avec 84 000 enfants n'ayant reçu aucune dose de vaccin.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3195790" y="1298448"/>
            <a:ext cx="12339790" cy="5486400"/>
            <a:chOff x="-3195790" y="1298448"/>
            <a:chExt cx="1233979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83899" y="4421505"/>
              <a:ext cx="7672982" cy="0"/>
            </a:xfrm>
            <a:custGeom>
              <a:avLst/>
              <a:gdLst/>
              <a:ahLst/>
              <a:cxnLst/>
              <a:rect l="0" t="0" r="0" b="0"/>
              <a:pathLst>
                <a:path w="7672982">
                  <a:moveTo>
                    <a:pt x="0" y="0"/>
                  </a:moveTo>
                  <a:lnTo>
                    <a:pt x="7672982" y="0"/>
                  </a:lnTo>
                  <a:lnTo>
                    <a:pt x="7672982"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83899" y="3663312"/>
              <a:ext cx="7672982" cy="0"/>
            </a:xfrm>
            <a:custGeom>
              <a:avLst/>
              <a:gdLst/>
              <a:ahLst/>
              <a:cxnLst/>
              <a:rect l="0" t="0" r="0" b="0"/>
              <a:pathLst>
                <a:path w="7672982">
                  <a:moveTo>
                    <a:pt x="0" y="0"/>
                  </a:moveTo>
                  <a:lnTo>
                    <a:pt x="7672982" y="0"/>
                  </a:lnTo>
                  <a:lnTo>
                    <a:pt x="767298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3899" y="2905119"/>
              <a:ext cx="7672982" cy="0"/>
            </a:xfrm>
            <a:custGeom>
              <a:avLst/>
              <a:gdLst/>
              <a:ahLst/>
              <a:cxnLst/>
              <a:rect l="0" t="0" r="0" b="0"/>
              <a:pathLst>
                <a:path w="7672982">
                  <a:moveTo>
                    <a:pt x="0" y="0"/>
                  </a:moveTo>
                  <a:lnTo>
                    <a:pt x="7672982" y="0"/>
                  </a:lnTo>
                  <a:lnTo>
                    <a:pt x="767298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3899" y="2146926"/>
              <a:ext cx="7672982" cy="0"/>
            </a:xfrm>
            <a:custGeom>
              <a:avLst/>
              <a:gdLst/>
              <a:ahLst/>
              <a:cxnLst/>
              <a:rect l="0" t="0" r="0" b="0"/>
              <a:pathLst>
                <a:path w="7672982">
                  <a:moveTo>
                    <a:pt x="0" y="0"/>
                  </a:moveTo>
                  <a:lnTo>
                    <a:pt x="7672982" y="0"/>
                  </a:lnTo>
                  <a:lnTo>
                    <a:pt x="767298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3899" y="4800601"/>
              <a:ext cx="7672982" cy="0"/>
            </a:xfrm>
            <a:custGeom>
              <a:avLst/>
              <a:gdLst/>
              <a:ahLst/>
              <a:cxnLst/>
              <a:rect l="0" t="0" r="0" b="0"/>
              <a:pathLst>
                <a:path w="7672982">
                  <a:moveTo>
                    <a:pt x="0" y="0"/>
                  </a:moveTo>
                  <a:lnTo>
                    <a:pt x="7672982" y="0"/>
                  </a:lnTo>
                  <a:lnTo>
                    <a:pt x="7672982"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83899" y="4042408"/>
              <a:ext cx="7672982" cy="0"/>
            </a:xfrm>
            <a:custGeom>
              <a:avLst/>
              <a:gdLst/>
              <a:ahLst/>
              <a:cxnLst/>
              <a:rect l="0" t="0" r="0" b="0"/>
              <a:pathLst>
                <a:path w="7672982">
                  <a:moveTo>
                    <a:pt x="0" y="0"/>
                  </a:moveTo>
                  <a:lnTo>
                    <a:pt x="7672982" y="0"/>
                  </a:lnTo>
                  <a:lnTo>
                    <a:pt x="767298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3899" y="3284215"/>
              <a:ext cx="7672982" cy="0"/>
            </a:xfrm>
            <a:custGeom>
              <a:avLst/>
              <a:gdLst/>
              <a:ahLst/>
              <a:cxnLst/>
              <a:rect l="0" t="0" r="0" b="0"/>
              <a:pathLst>
                <a:path w="7672982">
                  <a:moveTo>
                    <a:pt x="0" y="0"/>
                  </a:moveTo>
                  <a:lnTo>
                    <a:pt x="7672982" y="0"/>
                  </a:lnTo>
                  <a:lnTo>
                    <a:pt x="767298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3899" y="2526022"/>
              <a:ext cx="7672982" cy="0"/>
            </a:xfrm>
            <a:custGeom>
              <a:avLst/>
              <a:gdLst/>
              <a:ahLst/>
              <a:cxnLst/>
              <a:rect l="0" t="0" r="0" b="0"/>
              <a:pathLst>
                <a:path w="7672982">
                  <a:moveTo>
                    <a:pt x="0" y="0"/>
                  </a:moveTo>
                  <a:lnTo>
                    <a:pt x="7672982" y="0"/>
                  </a:lnTo>
                  <a:lnTo>
                    <a:pt x="767298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434255"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562966"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691678"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820390"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949102"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077814"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8206525"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723359"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949102"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174844"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400586"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626329"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852071"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077814" y="1773957"/>
              <a:ext cx="0" cy="3170770"/>
            </a:xfrm>
            <a:custGeom>
              <a:avLst/>
              <a:gdLst/>
              <a:ahLst/>
              <a:cxnLst/>
              <a:rect l="0" t="0" r="0" b="0"/>
              <a:pathLst>
                <a:path h="3170770">
                  <a:moveTo>
                    <a:pt x="0" y="317077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rc26"/>
            <p:cNvSpPr/>
            <p:nvPr/>
          </p:nvSpPr>
          <p:spPr>
            <a:xfrm>
              <a:off x="1332670" y="4125254"/>
              <a:ext cx="203168" cy="675346"/>
            </a:xfrm>
            <a:prstGeom prst="rect">
              <a:avLst/>
            </a:prstGeom>
            <a:solidFill>
              <a:srgbClr val="80BD41">
                <a:alpha val="100000"/>
              </a:srgbClr>
            </a:solidFill>
          </p:spPr>
          <p:txBody>
            <a:bodyPr/>
            <a:lstStyle/>
            <a:p>
              <a:endParaRPr/>
            </a:p>
          </p:txBody>
        </p:sp>
        <p:sp>
          <p:nvSpPr>
            <p:cNvPr id="27" name="rc27"/>
            <p:cNvSpPr/>
            <p:nvPr/>
          </p:nvSpPr>
          <p:spPr>
            <a:xfrm>
              <a:off x="1332670" y="3934772"/>
              <a:ext cx="203168" cy="95241"/>
            </a:xfrm>
            <a:prstGeom prst="rect">
              <a:avLst/>
            </a:prstGeom>
            <a:solidFill>
              <a:srgbClr val="0058AB">
                <a:alpha val="100000"/>
              </a:srgbClr>
            </a:solidFill>
          </p:spPr>
          <p:txBody>
            <a:bodyPr/>
            <a:lstStyle/>
            <a:p>
              <a:endParaRPr/>
            </a:p>
          </p:txBody>
        </p:sp>
        <p:sp>
          <p:nvSpPr>
            <p:cNvPr id="28" name="rc28"/>
            <p:cNvSpPr/>
            <p:nvPr/>
          </p:nvSpPr>
          <p:spPr>
            <a:xfrm>
              <a:off x="1332670" y="4030013"/>
              <a:ext cx="203168" cy="95241"/>
            </a:xfrm>
            <a:prstGeom prst="rect">
              <a:avLst/>
            </a:prstGeom>
            <a:solidFill>
              <a:srgbClr val="1CABE2">
                <a:alpha val="100000"/>
              </a:srgbClr>
            </a:solidFill>
          </p:spPr>
          <p:txBody>
            <a:bodyPr/>
            <a:lstStyle/>
            <a:p>
              <a:endParaRPr/>
            </a:p>
          </p:txBody>
        </p:sp>
        <p:sp>
          <p:nvSpPr>
            <p:cNvPr id="29" name="rc29"/>
            <p:cNvSpPr/>
            <p:nvPr/>
          </p:nvSpPr>
          <p:spPr>
            <a:xfrm>
              <a:off x="1558413" y="4127790"/>
              <a:ext cx="203168" cy="672811"/>
            </a:xfrm>
            <a:prstGeom prst="rect">
              <a:avLst/>
            </a:prstGeom>
            <a:solidFill>
              <a:srgbClr val="80BD41">
                <a:alpha val="100000"/>
              </a:srgbClr>
            </a:solidFill>
          </p:spPr>
          <p:txBody>
            <a:bodyPr/>
            <a:lstStyle/>
            <a:p>
              <a:endParaRPr/>
            </a:p>
          </p:txBody>
        </p:sp>
        <p:sp>
          <p:nvSpPr>
            <p:cNvPr id="30" name="rc30"/>
            <p:cNvSpPr/>
            <p:nvPr/>
          </p:nvSpPr>
          <p:spPr>
            <a:xfrm>
              <a:off x="1558413" y="3915323"/>
              <a:ext cx="203168" cy="106231"/>
            </a:xfrm>
            <a:prstGeom prst="rect">
              <a:avLst/>
            </a:prstGeom>
            <a:solidFill>
              <a:srgbClr val="0058AB">
                <a:alpha val="100000"/>
              </a:srgbClr>
            </a:solidFill>
          </p:spPr>
          <p:txBody>
            <a:bodyPr/>
            <a:lstStyle/>
            <a:p>
              <a:endParaRPr/>
            </a:p>
          </p:txBody>
        </p:sp>
        <p:sp>
          <p:nvSpPr>
            <p:cNvPr id="31" name="rc31"/>
            <p:cNvSpPr/>
            <p:nvPr/>
          </p:nvSpPr>
          <p:spPr>
            <a:xfrm>
              <a:off x="1558413" y="4021555"/>
              <a:ext cx="203168" cy="106234"/>
            </a:xfrm>
            <a:prstGeom prst="rect">
              <a:avLst/>
            </a:prstGeom>
            <a:solidFill>
              <a:srgbClr val="1CABE2">
                <a:alpha val="100000"/>
              </a:srgbClr>
            </a:solidFill>
          </p:spPr>
          <p:txBody>
            <a:bodyPr/>
            <a:lstStyle/>
            <a:p>
              <a:endParaRPr/>
            </a:p>
          </p:txBody>
        </p:sp>
        <p:sp>
          <p:nvSpPr>
            <p:cNvPr id="32" name="rc32"/>
            <p:cNvSpPr/>
            <p:nvPr/>
          </p:nvSpPr>
          <p:spPr>
            <a:xfrm>
              <a:off x="1784155" y="4119098"/>
              <a:ext cx="203168" cy="681503"/>
            </a:xfrm>
            <a:prstGeom prst="rect">
              <a:avLst/>
            </a:prstGeom>
            <a:solidFill>
              <a:srgbClr val="80BD41">
                <a:alpha val="100000"/>
              </a:srgbClr>
            </a:solidFill>
          </p:spPr>
          <p:txBody>
            <a:bodyPr/>
            <a:lstStyle/>
            <a:p>
              <a:endParaRPr/>
            </a:p>
          </p:txBody>
        </p:sp>
        <p:sp>
          <p:nvSpPr>
            <p:cNvPr id="33" name="rc33"/>
            <p:cNvSpPr/>
            <p:nvPr/>
          </p:nvSpPr>
          <p:spPr>
            <a:xfrm>
              <a:off x="1784155" y="3891931"/>
              <a:ext cx="203168" cy="118126"/>
            </a:xfrm>
            <a:prstGeom prst="rect">
              <a:avLst/>
            </a:prstGeom>
            <a:solidFill>
              <a:srgbClr val="0058AB">
                <a:alpha val="100000"/>
              </a:srgbClr>
            </a:solidFill>
          </p:spPr>
          <p:txBody>
            <a:bodyPr/>
            <a:lstStyle/>
            <a:p>
              <a:endParaRPr/>
            </a:p>
          </p:txBody>
        </p:sp>
        <p:sp>
          <p:nvSpPr>
            <p:cNvPr id="34" name="rc34"/>
            <p:cNvSpPr/>
            <p:nvPr/>
          </p:nvSpPr>
          <p:spPr>
            <a:xfrm>
              <a:off x="1784155" y="4010058"/>
              <a:ext cx="203168" cy="109040"/>
            </a:xfrm>
            <a:prstGeom prst="rect">
              <a:avLst/>
            </a:prstGeom>
            <a:solidFill>
              <a:srgbClr val="1CABE2">
                <a:alpha val="100000"/>
              </a:srgbClr>
            </a:solidFill>
          </p:spPr>
          <p:txBody>
            <a:bodyPr/>
            <a:lstStyle/>
            <a:p>
              <a:endParaRPr/>
            </a:p>
          </p:txBody>
        </p:sp>
        <p:sp>
          <p:nvSpPr>
            <p:cNvPr id="35" name="rc35"/>
            <p:cNvSpPr/>
            <p:nvPr/>
          </p:nvSpPr>
          <p:spPr>
            <a:xfrm>
              <a:off x="2009898" y="4116202"/>
              <a:ext cx="203168" cy="684399"/>
            </a:xfrm>
            <a:prstGeom prst="rect">
              <a:avLst/>
            </a:prstGeom>
            <a:solidFill>
              <a:srgbClr val="80BD41">
                <a:alpha val="100000"/>
              </a:srgbClr>
            </a:solidFill>
          </p:spPr>
          <p:txBody>
            <a:bodyPr/>
            <a:lstStyle/>
            <a:p>
              <a:endParaRPr/>
            </a:p>
          </p:txBody>
        </p:sp>
        <p:sp>
          <p:nvSpPr>
            <p:cNvPr id="36" name="rc36"/>
            <p:cNvSpPr/>
            <p:nvPr/>
          </p:nvSpPr>
          <p:spPr>
            <a:xfrm>
              <a:off x="2009898" y="3863068"/>
              <a:ext cx="203168" cy="131255"/>
            </a:xfrm>
            <a:prstGeom prst="rect">
              <a:avLst/>
            </a:prstGeom>
            <a:solidFill>
              <a:srgbClr val="0058AB">
                <a:alpha val="100000"/>
              </a:srgbClr>
            </a:solidFill>
          </p:spPr>
          <p:txBody>
            <a:bodyPr/>
            <a:lstStyle/>
            <a:p>
              <a:endParaRPr/>
            </a:p>
          </p:txBody>
        </p:sp>
        <p:sp>
          <p:nvSpPr>
            <p:cNvPr id="37" name="rc37"/>
            <p:cNvSpPr/>
            <p:nvPr/>
          </p:nvSpPr>
          <p:spPr>
            <a:xfrm>
              <a:off x="2009898" y="3994324"/>
              <a:ext cx="203168" cy="121877"/>
            </a:xfrm>
            <a:prstGeom prst="rect">
              <a:avLst/>
            </a:prstGeom>
            <a:solidFill>
              <a:srgbClr val="1CABE2">
                <a:alpha val="100000"/>
              </a:srgbClr>
            </a:solidFill>
          </p:spPr>
          <p:txBody>
            <a:bodyPr/>
            <a:lstStyle/>
            <a:p>
              <a:endParaRPr/>
            </a:p>
          </p:txBody>
        </p:sp>
        <p:sp>
          <p:nvSpPr>
            <p:cNvPr id="38" name="rc38"/>
            <p:cNvSpPr/>
            <p:nvPr/>
          </p:nvSpPr>
          <p:spPr>
            <a:xfrm>
              <a:off x="2235640" y="4106418"/>
              <a:ext cx="203168" cy="694183"/>
            </a:xfrm>
            <a:prstGeom prst="rect">
              <a:avLst/>
            </a:prstGeom>
            <a:solidFill>
              <a:srgbClr val="80BD41">
                <a:alpha val="100000"/>
              </a:srgbClr>
            </a:solidFill>
          </p:spPr>
          <p:txBody>
            <a:bodyPr/>
            <a:lstStyle/>
            <a:p>
              <a:endParaRPr/>
            </a:p>
          </p:txBody>
        </p:sp>
        <p:sp>
          <p:nvSpPr>
            <p:cNvPr id="39" name="rc39"/>
            <p:cNvSpPr/>
            <p:nvPr/>
          </p:nvSpPr>
          <p:spPr>
            <a:xfrm>
              <a:off x="2235640" y="3836459"/>
              <a:ext cx="203168" cy="144620"/>
            </a:xfrm>
            <a:prstGeom prst="rect">
              <a:avLst/>
            </a:prstGeom>
            <a:solidFill>
              <a:srgbClr val="0058AB">
                <a:alpha val="100000"/>
              </a:srgbClr>
            </a:solidFill>
          </p:spPr>
          <p:txBody>
            <a:bodyPr/>
            <a:lstStyle/>
            <a:p>
              <a:endParaRPr/>
            </a:p>
          </p:txBody>
        </p:sp>
        <p:sp>
          <p:nvSpPr>
            <p:cNvPr id="40" name="rc40"/>
            <p:cNvSpPr/>
            <p:nvPr/>
          </p:nvSpPr>
          <p:spPr>
            <a:xfrm>
              <a:off x="2235640" y="3981079"/>
              <a:ext cx="203168" cy="125338"/>
            </a:xfrm>
            <a:prstGeom prst="rect">
              <a:avLst/>
            </a:prstGeom>
            <a:solidFill>
              <a:srgbClr val="1CABE2">
                <a:alpha val="100000"/>
              </a:srgbClr>
            </a:solidFill>
          </p:spPr>
          <p:txBody>
            <a:bodyPr/>
            <a:lstStyle/>
            <a:p>
              <a:endParaRPr/>
            </a:p>
          </p:txBody>
        </p:sp>
        <p:sp>
          <p:nvSpPr>
            <p:cNvPr id="41" name="rc41"/>
            <p:cNvSpPr/>
            <p:nvPr/>
          </p:nvSpPr>
          <p:spPr>
            <a:xfrm>
              <a:off x="2461382" y="4107076"/>
              <a:ext cx="203168" cy="693525"/>
            </a:xfrm>
            <a:prstGeom prst="rect">
              <a:avLst/>
            </a:prstGeom>
            <a:solidFill>
              <a:srgbClr val="80BD41">
                <a:alpha val="100000"/>
              </a:srgbClr>
            </a:solidFill>
          </p:spPr>
          <p:txBody>
            <a:bodyPr/>
            <a:lstStyle/>
            <a:p>
              <a:endParaRPr/>
            </a:p>
          </p:txBody>
        </p:sp>
        <p:sp>
          <p:nvSpPr>
            <p:cNvPr id="42" name="rc42"/>
            <p:cNvSpPr/>
            <p:nvPr/>
          </p:nvSpPr>
          <p:spPr>
            <a:xfrm>
              <a:off x="2461382" y="3809849"/>
              <a:ext cx="203168" cy="158519"/>
            </a:xfrm>
            <a:prstGeom prst="rect">
              <a:avLst/>
            </a:prstGeom>
            <a:solidFill>
              <a:srgbClr val="0058AB">
                <a:alpha val="100000"/>
              </a:srgbClr>
            </a:solidFill>
          </p:spPr>
          <p:txBody>
            <a:bodyPr/>
            <a:lstStyle/>
            <a:p>
              <a:endParaRPr/>
            </a:p>
          </p:txBody>
        </p:sp>
        <p:sp>
          <p:nvSpPr>
            <p:cNvPr id="43" name="rc43"/>
            <p:cNvSpPr/>
            <p:nvPr/>
          </p:nvSpPr>
          <p:spPr>
            <a:xfrm>
              <a:off x="2461382" y="3968369"/>
              <a:ext cx="203168" cy="138706"/>
            </a:xfrm>
            <a:prstGeom prst="rect">
              <a:avLst/>
            </a:prstGeom>
            <a:solidFill>
              <a:srgbClr val="1CABE2">
                <a:alpha val="100000"/>
              </a:srgbClr>
            </a:solidFill>
          </p:spPr>
          <p:txBody>
            <a:bodyPr/>
            <a:lstStyle/>
            <a:p>
              <a:endParaRPr/>
            </a:p>
          </p:txBody>
        </p:sp>
        <p:sp>
          <p:nvSpPr>
            <p:cNvPr id="44" name="rc44"/>
            <p:cNvSpPr/>
            <p:nvPr/>
          </p:nvSpPr>
          <p:spPr>
            <a:xfrm>
              <a:off x="2687125" y="4038878"/>
              <a:ext cx="203168" cy="761723"/>
            </a:xfrm>
            <a:prstGeom prst="rect">
              <a:avLst/>
            </a:prstGeom>
            <a:solidFill>
              <a:srgbClr val="80BD41">
                <a:alpha val="100000"/>
              </a:srgbClr>
            </a:solidFill>
          </p:spPr>
          <p:txBody>
            <a:bodyPr/>
            <a:lstStyle/>
            <a:p>
              <a:endParaRPr/>
            </a:p>
          </p:txBody>
        </p:sp>
        <p:sp>
          <p:nvSpPr>
            <p:cNvPr id="45" name="rc45"/>
            <p:cNvSpPr/>
            <p:nvPr/>
          </p:nvSpPr>
          <p:spPr>
            <a:xfrm>
              <a:off x="2687125" y="3771245"/>
              <a:ext cx="203168" cy="113228"/>
            </a:xfrm>
            <a:prstGeom prst="rect">
              <a:avLst/>
            </a:prstGeom>
            <a:solidFill>
              <a:srgbClr val="0058AB">
                <a:alpha val="100000"/>
              </a:srgbClr>
            </a:solidFill>
          </p:spPr>
          <p:txBody>
            <a:bodyPr/>
            <a:lstStyle/>
            <a:p>
              <a:endParaRPr/>
            </a:p>
          </p:txBody>
        </p:sp>
        <p:sp>
          <p:nvSpPr>
            <p:cNvPr id="46" name="rc46"/>
            <p:cNvSpPr/>
            <p:nvPr/>
          </p:nvSpPr>
          <p:spPr>
            <a:xfrm>
              <a:off x="2687125" y="3884474"/>
              <a:ext cx="203168" cy="154404"/>
            </a:xfrm>
            <a:prstGeom prst="rect">
              <a:avLst/>
            </a:prstGeom>
            <a:solidFill>
              <a:srgbClr val="1CABE2">
                <a:alpha val="100000"/>
              </a:srgbClr>
            </a:solidFill>
          </p:spPr>
          <p:txBody>
            <a:bodyPr/>
            <a:lstStyle/>
            <a:p>
              <a:endParaRPr/>
            </a:p>
          </p:txBody>
        </p:sp>
        <p:sp>
          <p:nvSpPr>
            <p:cNvPr id="47" name="rc47"/>
            <p:cNvSpPr/>
            <p:nvPr/>
          </p:nvSpPr>
          <p:spPr>
            <a:xfrm>
              <a:off x="2912867" y="3938505"/>
              <a:ext cx="203168" cy="862095"/>
            </a:xfrm>
            <a:prstGeom prst="rect">
              <a:avLst/>
            </a:prstGeom>
            <a:solidFill>
              <a:srgbClr val="80BD41">
                <a:alpha val="100000"/>
              </a:srgbClr>
            </a:solidFill>
          </p:spPr>
          <p:txBody>
            <a:bodyPr/>
            <a:lstStyle/>
            <a:p>
              <a:endParaRPr/>
            </a:p>
          </p:txBody>
        </p:sp>
        <p:sp>
          <p:nvSpPr>
            <p:cNvPr id="48" name="rc48"/>
            <p:cNvSpPr/>
            <p:nvPr/>
          </p:nvSpPr>
          <p:spPr>
            <a:xfrm>
              <a:off x="2912867" y="3749264"/>
              <a:ext cx="203168" cy="63081"/>
            </a:xfrm>
            <a:prstGeom prst="rect">
              <a:avLst/>
            </a:prstGeom>
            <a:solidFill>
              <a:srgbClr val="0058AB">
                <a:alpha val="100000"/>
              </a:srgbClr>
            </a:solidFill>
          </p:spPr>
          <p:txBody>
            <a:bodyPr/>
            <a:lstStyle/>
            <a:p>
              <a:endParaRPr/>
            </a:p>
          </p:txBody>
        </p:sp>
        <p:sp>
          <p:nvSpPr>
            <p:cNvPr id="49" name="rc49"/>
            <p:cNvSpPr/>
            <p:nvPr/>
          </p:nvSpPr>
          <p:spPr>
            <a:xfrm>
              <a:off x="2912867" y="3812345"/>
              <a:ext cx="203168" cy="126160"/>
            </a:xfrm>
            <a:prstGeom prst="rect">
              <a:avLst/>
            </a:prstGeom>
            <a:solidFill>
              <a:srgbClr val="1CABE2">
                <a:alpha val="100000"/>
              </a:srgbClr>
            </a:solidFill>
          </p:spPr>
          <p:txBody>
            <a:bodyPr/>
            <a:lstStyle/>
            <a:p>
              <a:endParaRPr/>
            </a:p>
          </p:txBody>
        </p:sp>
        <p:sp>
          <p:nvSpPr>
            <p:cNvPr id="50" name="rc50"/>
            <p:cNvSpPr/>
            <p:nvPr/>
          </p:nvSpPr>
          <p:spPr>
            <a:xfrm>
              <a:off x="3138609" y="3999015"/>
              <a:ext cx="203168" cy="801585"/>
            </a:xfrm>
            <a:prstGeom prst="rect">
              <a:avLst/>
            </a:prstGeom>
            <a:solidFill>
              <a:srgbClr val="80BD41">
                <a:alpha val="100000"/>
              </a:srgbClr>
            </a:solidFill>
          </p:spPr>
          <p:txBody>
            <a:bodyPr/>
            <a:lstStyle/>
            <a:p>
              <a:endParaRPr/>
            </a:p>
          </p:txBody>
        </p:sp>
        <p:sp>
          <p:nvSpPr>
            <p:cNvPr id="51" name="rc51"/>
            <p:cNvSpPr/>
            <p:nvPr/>
          </p:nvSpPr>
          <p:spPr>
            <a:xfrm>
              <a:off x="3138609" y="3731819"/>
              <a:ext cx="203168" cy="96190"/>
            </a:xfrm>
            <a:prstGeom prst="rect">
              <a:avLst/>
            </a:prstGeom>
            <a:solidFill>
              <a:srgbClr val="0058AB">
                <a:alpha val="100000"/>
              </a:srgbClr>
            </a:solidFill>
          </p:spPr>
          <p:txBody>
            <a:bodyPr/>
            <a:lstStyle/>
            <a:p>
              <a:endParaRPr/>
            </a:p>
          </p:txBody>
        </p:sp>
        <p:sp>
          <p:nvSpPr>
            <p:cNvPr id="52" name="rc52"/>
            <p:cNvSpPr/>
            <p:nvPr/>
          </p:nvSpPr>
          <p:spPr>
            <a:xfrm>
              <a:off x="3138609" y="3828009"/>
              <a:ext cx="203168" cy="171005"/>
            </a:xfrm>
            <a:prstGeom prst="rect">
              <a:avLst/>
            </a:prstGeom>
            <a:solidFill>
              <a:srgbClr val="1CABE2">
                <a:alpha val="100000"/>
              </a:srgbClr>
            </a:solidFill>
          </p:spPr>
          <p:txBody>
            <a:bodyPr/>
            <a:lstStyle/>
            <a:p>
              <a:endParaRPr/>
            </a:p>
          </p:txBody>
        </p:sp>
        <p:sp>
          <p:nvSpPr>
            <p:cNvPr id="53" name="rc53"/>
            <p:cNvSpPr/>
            <p:nvPr/>
          </p:nvSpPr>
          <p:spPr>
            <a:xfrm>
              <a:off x="3364352" y="3938236"/>
              <a:ext cx="203168" cy="862365"/>
            </a:xfrm>
            <a:prstGeom prst="rect">
              <a:avLst/>
            </a:prstGeom>
            <a:solidFill>
              <a:srgbClr val="80BD41">
                <a:alpha val="100000"/>
              </a:srgbClr>
            </a:solidFill>
          </p:spPr>
          <p:txBody>
            <a:bodyPr/>
            <a:lstStyle/>
            <a:p>
              <a:endParaRPr/>
            </a:p>
          </p:txBody>
        </p:sp>
        <p:sp>
          <p:nvSpPr>
            <p:cNvPr id="54" name="rc54"/>
            <p:cNvSpPr/>
            <p:nvPr/>
          </p:nvSpPr>
          <p:spPr>
            <a:xfrm>
              <a:off x="3364352" y="3708997"/>
              <a:ext cx="203168" cy="120076"/>
            </a:xfrm>
            <a:prstGeom prst="rect">
              <a:avLst/>
            </a:prstGeom>
            <a:solidFill>
              <a:srgbClr val="0058AB">
                <a:alpha val="100000"/>
              </a:srgbClr>
            </a:solidFill>
          </p:spPr>
          <p:txBody>
            <a:bodyPr/>
            <a:lstStyle/>
            <a:p>
              <a:endParaRPr/>
            </a:p>
          </p:txBody>
        </p:sp>
        <p:sp>
          <p:nvSpPr>
            <p:cNvPr id="55" name="rc55"/>
            <p:cNvSpPr/>
            <p:nvPr/>
          </p:nvSpPr>
          <p:spPr>
            <a:xfrm>
              <a:off x="3364352" y="3829074"/>
              <a:ext cx="203168" cy="109161"/>
            </a:xfrm>
            <a:prstGeom prst="rect">
              <a:avLst/>
            </a:prstGeom>
            <a:solidFill>
              <a:srgbClr val="1CABE2">
                <a:alpha val="100000"/>
              </a:srgbClr>
            </a:solidFill>
          </p:spPr>
          <p:txBody>
            <a:bodyPr/>
            <a:lstStyle/>
            <a:p>
              <a:endParaRPr/>
            </a:p>
          </p:txBody>
        </p:sp>
        <p:sp>
          <p:nvSpPr>
            <p:cNvPr id="56" name="rc56"/>
            <p:cNvSpPr/>
            <p:nvPr/>
          </p:nvSpPr>
          <p:spPr>
            <a:xfrm>
              <a:off x="3590094" y="3949748"/>
              <a:ext cx="203168" cy="850853"/>
            </a:xfrm>
            <a:prstGeom prst="rect">
              <a:avLst/>
            </a:prstGeom>
            <a:solidFill>
              <a:srgbClr val="80BD41">
                <a:alpha val="100000"/>
              </a:srgbClr>
            </a:solidFill>
          </p:spPr>
          <p:txBody>
            <a:bodyPr/>
            <a:lstStyle/>
            <a:p>
              <a:endParaRPr/>
            </a:p>
          </p:txBody>
        </p:sp>
        <p:sp>
          <p:nvSpPr>
            <p:cNvPr id="57" name="rc57"/>
            <p:cNvSpPr/>
            <p:nvPr/>
          </p:nvSpPr>
          <p:spPr>
            <a:xfrm>
              <a:off x="3590094" y="3681056"/>
              <a:ext cx="203168" cy="145539"/>
            </a:xfrm>
            <a:prstGeom prst="rect">
              <a:avLst/>
            </a:prstGeom>
            <a:solidFill>
              <a:srgbClr val="0058AB">
                <a:alpha val="100000"/>
              </a:srgbClr>
            </a:solidFill>
          </p:spPr>
          <p:txBody>
            <a:bodyPr/>
            <a:lstStyle/>
            <a:p>
              <a:endParaRPr/>
            </a:p>
          </p:txBody>
        </p:sp>
        <p:sp>
          <p:nvSpPr>
            <p:cNvPr id="58" name="rc58"/>
            <p:cNvSpPr/>
            <p:nvPr/>
          </p:nvSpPr>
          <p:spPr>
            <a:xfrm>
              <a:off x="3590094" y="3826596"/>
              <a:ext cx="203168" cy="123151"/>
            </a:xfrm>
            <a:prstGeom prst="rect">
              <a:avLst/>
            </a:prstGeom>
            <a:solidFill>
              <a:srgbClr val="1CABE2">
                <a:alpha val="100000"/>
              </a:srgbClr>
            </a:solidFill>
          </p:spPr>
          <p:txBody>
            <a:bodyPr/>
            <a:lstStyle/>
            <a:p>
              <a:endParaRPr/>
            </a:p>
          </p:txBody>
        </p:sp>
        <p:sp>
          <p:nvSpPr>
            <p:cNvPr id="59" name="rc59"/>
            <p:cNvSpPr/>
            <p:nvPr/>
          </p:nvSpPr>
          <p:spPr>
            <a:xfrm>
              <a:off x="3815836" y="3936564"/>
              <a:ext cx="203168" cy="864036"/>
            </a:xfrm>
            <a:prstGeom prst="rect">
              <a:avLst/>
            </a:prstGeom>
            <a:solidFill>
              <a:srgbClr val="80BD41">
                <a:alpha val="100000"/>
              </a:srgbClr>
            </a:solidFill>
          </p:spPr>
          <p:txBody>
            <a:bodyPr/>
            <a:lstStyle/>
            <a:p>
              <a:endParaRPr/>
            </a:p>
          </p:txBody>
        </p:sp>
        <p:sp>
          <p:nvSpPr>
            <p:cNvPr id="60" name="rc60"/>
            <p:cNvSpPr/>
            <p:nvPr/>
          </p:nvSpPr>
          <p:spPr>
            <a:xfrm>
              <a:off x="3815836" y="3648554"/>
              <a:ext cx="203168" cy="172807"/>
            </a:xfrm>
            <a:prstGeom prst="rect">
              <a:avLst/>
            </a:prstGeom>
            <a:solidFill>
              <a:srgbClr val="0058AB">
                <a:alpha val="100000"/>
              </a:srgbClr>
            </a:solidFill>
          </p:spPr>
          <p:txBody>
            <a:bodyPr/>
            <a:lstStyle/>
            <a:p>
              <a:endParaRPr/>
            </a:p>
          </p:txBody>
        </p:sp>
        <p:sp>
          <p:nvSpPr>
            <p:cNvPr id="61" name="rc61"/>
            <p:cNvSpPr/>
            <p:nvPr/>
          </p:nvSpPr>
          <p:spPr>
            <a:xfrm>
              <a:off x="3815836" y="3821362"/>
              <a:ext cx="203168" cy="115202"/>
            </a:xfrm>
            <a:prstGeom prst="rect">
              <a:avLst/>
            </a:prstGeom>
            <a:solidFill>
              <a:srgbClr val="1CABE2">
                <a:alpha val="100000"/>
              </a:srgbClr>
            </a:solidFill>
          </p:spPr>
          <p:txBody>
            <a:bodyPr/>
            <a:lstStyle/>
            <a:p>
              <a:endParaRPr/>
            </a:p>
          </p:txBody>
        </p:sp>
        <p:sp>
          <p:nvSpPr>
            <p:cNvPr id="62" name="rc62"/>
            <p:cNvSpPr/>
            <p:nvPr/>
          </p:nvSpPr>
          <p:spPr>
            <a:xfrm>
              <a:off x="4041579" y="3850094"/>
              <a:ext cx="203168" cy="950507"/>
            </a:xfrm>
            <a:prstGeom prst="rect">
              <a:avLst/>
            </a:prstGeom>
            <a:solidFill>
              <a:srgbClr val="80BD41">
                <a:alpha val="100000"/>
              </a:srgbClr>
            </a:solidFill>
          </p:spPr>
          <p:txBody>
            <a:bodyPr/>
            <a:lstStyle/>
            <a:p>
              <a:endParaRPr/>
            </a:p>
          </p:txBody>
        </p:sp>
        <p:sp>
          <p:nvSpPr>
            <p:cNvPr id="63" name="rc63"/>
            <p:cNvSpPr/>
            <p:nvPr/>
          </p:nvSpPr>
          <p:spPr>
            <a:xfrm>
              <a:off x="4041579" y="3612467"/>
              <a:ext cx="203168" cy="130694"/>
            </a:xfrm>
            <a:prstGeom prst="rect">
              <a:avLst/>
            </a:prstGeom>
            <a:solidFill>
              <a:srgbClr val="0058AB">
                <a:alpha val="100000"/>
              </a:srgbClr>
            </a:solidFill>
          </p:spPr>
          <p:txBody>
            <a:bodyPr/>
            <a:lstStyle/>
            <a:p>
              <a:endParaRPr/>
            </a:p>
          </p:txBody>
        </p:sp>
        <p:sp>
          <p:nvSpPr>
            <p:cNvPr id="64" name="rc64"/>
            <p:cNvSpPr/>
            <p:nvPr/>
          </p:nvSpPr>
          <p:spPr>
            <a:xfrm>
              <a:off x="4041579" y="3743162"/>
              <a:ext cx="203168" cy="106932"/>
            </a:xfrm>
            <a:prstGeom prst="rect">
              <a:avLst/>
            </a:prstGeom>
            <a:solidFill>
              <a:srgbClr val="1CABE2">
                <a:alpha val="100000"/>
              </a:srgbClr>
            </a:solidFill>
          </p:spPr>
          <p:txBody>
            <a:bodyPr/>
            <a:lstStyle/>
            <a:p>
              <a:endParaRPr/>
            </a:p>
          </p:txBody>
        </p:sp>
        <p:sp>
          <p:nvSpPr>
            <p:cNvPr id="65" name="rc65"/>
            <p:cNvSpPr/>
            <p:nvPr/>
          </p:nvSpPr>
          <p:spPr>
            <a:xfrm>
              <a:off x="4267321" y="3860548"/>
              <a:ext cx="203168" cy="940053"/>
            </a:xfrm>
            <a:prstGeom prst="rect">
              <a:avLst/>
            </a:prstGeom>
            <a:solidFill>
              <a:srgbClr val="80BD41">
                <a:alpha val="100000"/>
              </a:srgbClr>
            </a:solidFill>
          </p:spPr>
          <p:txBody>
            <a:bodyPr/>
            <a:lstStyle/>
            <a:p>
              <a:endParaRPr/>
            </a:p>
          </p:txBody>
        </p:sp>
        <p:sp>
          <p:nvSpPr>
            <p:cNvPr id="66" name="rc66"/>
            <p:cNvSpPr/>
            <p:nvPr/>
          </p:nvSpPr>
          <p:spPr>
            <a:xfrm>
              <a:off x="4267321" y="3579753"/>
              <a:ext cx="203168" cy="170917"/>
            </a:xfrm>
            <a:prstGeom prst="rect">
              <a:avLst/>
            </a:prstGeom>
            <a:solidFill>
              <a:srgbClr val="0058AB">
                <a:alpha val="100000"/>
              </a:srgbClr>
            </a:solidFill>
          </p:spPr>
          <p:txBody>
            <a:bodyPr/>
            <a:lstStyle/>
            <a:p>
              <a:endParaRPr/>
            </a:p>
          </p:txBody>
        </p:sp>
        <p:sp>
          <p:nvSpPr>
            <p:cNvPr id="67" name="rc67"/>
            <p:cNvSpPr/>
            <p:nvPr/>
          </p:nvSpPr>
          <p:spPr>
            <a:xfrm>
              <a:off x="4267321" y="3750671"/>
              <a:ext cx="203168" cy="109877"/>
            </a:xfrm>
            <a:prstGeom prst="rect">
              <a:avLst/>
            </a:prstGeom>
            <a:solidFill>
              <a:srgbClr val="1CABE2">
                <a:alpha val="100000"/>
              </a:srgbClr>
            </a:solidFill>
          </p:spPr>
          <p:txBody>
            <a:bodyPr/>
            <a:lstStyle/>
            <a:p>
              <a:endParaRPr/>
            </a:p>
          </p:txBody>
        </p:sp>
        <p:sp>
          <p:nvSpPr>
            <p:cNvPr id="68" name="rc68"/>
            <p:cNvSpPr/>
            <p:nvPr/>
          </p:nvSpPr>
          <p:spPr>
            <a:xfrm>
              <a:off x="4493063" y="3875011"/>
              <a:ext cx="203168" cy="925589"/>
            </a:xfrm>
            <a:prstGeom prst="rect">
              <a:avLst/>
            </a:prstGeom>
            <a:solidFill>
              <a:srgbClr val="80BD41">
                <a:alpha val="100000"/>
              </a:srgbClr>
            </a:solidFill>
          </p:spPr>
          <p:txBody>
            <a:bodyPr/>
            <a:lstStyle/>
            <a:p>
              <a:endParaRPr/>
            </a:p>
          </p:txBody>
        </p:sp>
        <p:sp>
          <p:nvSpPr>
            <p:cNvPr id="69" name="rc69"/>
            <p:cNvSpPr/>
            <p:nvPr/>
          </p:nvSpPr>
          <p:spPr>
            <a:xfrm>
              <a:off x="4493063" y="3549804"/>
              <a:ext cx="203168" cy="175112"/>
            </a:xfrm>
            <a:prstGeom prst="rect">
              <a:avLst/>
            </a:prstGeom>
            <a:solidFill>
              <a:srgbClr val="0058AB">
                <a:alpha val="100000"/>
              </a:srgbClr>
            </a:solidFill>
          </p:spPr>
          <p:txBody>
            <a:bodyPr/>
            <a:lstStyle/>
            <a:p>
              <a:endParaRPr/>
            </a:p>
          </p:txBody>
        </p:sp>
        <p:sp>
          <p:nvSpPr>
            <p:cNvPr id="70" name="rc70"/>
            <p:cNvSpPr/>
            <p:nvPr/>
          </p:nvSpPr>
          <p:spPr>
            <a:xfrm>
              <a:off x="4493063" y="3724916"/>
              <a:ext cx="203168" cy="150094"/>
            </a:xfrm>
            <a:prstGeom prst="rect">
              <a:avLst/>
            </a:prstGeom>
            <a:solidFill>
              <a:srgbClr val="1CABE2">
                <a:alpha val="100000"/>
              </a:srgbClr>
            </a:solidFill>
          </p:spPr>
          <p:txBody>
            <a:bodyPr/>
            <a:lstStyle/>
            <a:p>
              <a:endParaRPr/>
            </a:p>
          </p:txBody>
        </p:sp>
        <p:sp>
          <p:nvSpPr>
            <p:cNvPr id="71" name="rc71"/>
            <p:cNvSpPr/>
            <p:nvPr/>
          </p:nvSpPr>
          <p:spPr>
            <a:xfrm>
              <a:off x="4718806" y="3854919"/>
              <a:ext cx="203168" cy="945681"/>
            </a:xfrm>
            <a:prstGeom prst="rect">
              <a:avLst/>
            </a:prstGeom>
            <a:solidFill>
              <a:srgbClr val="80BD41">
                <a:alpha val="100000"/>
              </a:srgbClr>
            </a:solidFill>
          </p:spPr>
          <p:txBody>
            <a:bodyPr/>
            <a:lstStyle/>
            <a:p>
              <a:endParaRPr/>
            </a:p>
          </p:txBody>
        </p:sp>
        <p:sp>
          <p:nvSpPr>
            <p:cNvPr id="72" name="rc72"/>
            <p:cNvSpPr/>
            <p:nvPr/>
          </p:nvSpPr>
          <p:spPr>
            <a:xfrm>
              <a:off x="4718806" y="3522652"/>
              <a:ext cx="203168" cy="230029"/>
            </a:xfrm>
            <a:prstGeom prst="rect">
              <a:avLst/>
            </a:prstGeom>
            <a:solidFill>
              <a:srgbClr val="0058AB">
                <a:alpha val="100000"/>
              </a:srgbClr>
            </a:solidFill>
          </p:spPr>
          <p:txBody>
            <a:bodyPr/>
            <a:lstStyle/>
            <a:p>
              <a:endParaRPr/>
            </a:p>
          </p:txBody>
        </p:sp>
        <p:sp>
          <p:nvSpPr>
            <p:cNvPr id="73" name="rc73"/>
            <p:cNvSpPr/>
            <p:nvPr/>
          </p:nvSpPr>
          <p:spPr>
            <a:xfrm>
              <a:off x="4718806" y="3752681"/>
              <a:ext cx="203168" cy="102237"/>
            </a:xfrm>
            <a:prstGeom prst="rect">
              <a:avLst/>
            </a:prstGeom>
            <a:solidFill>
              <a:srgbClr val="1CABE2">
                <a:alpha val="100000"/>
              </a:srgbClr>
            </a:solidFill>
          </p:spPr>
          <p:txBody>
            <a:bodyPr/>
            <a:lstStyle/>
            <a:p>
              <a:endParaRPr/>
            </a:p>
          </p:txBody>
        </p:sp>
        <p:sp>
          <p:nvSpPr>
            <p:cNvPr id="74" name="rc74"/>
            <p:cNvSpPr/>
            <p:nvPr/>
          </p:nvSpPr>
          <p:spPr>
            <a:xfrm>
              <a:off x="4944548" y="3785023"/>
              <a:ext cx="203168" cy="1015578"/>
            </a:xfrm>
            <a:prstGeom prst="rect">
              <a:avLst/>
            </a:prstGeom>
            <a:solidFill>
              <a:srgbClr val="80BD41">
                <a:alpha val="100000"/>
              </a:srgbClr>
            </a:solidFill>
          </p:spPr>
          <p:txBody>
            <a:bodyPr/>
            <a:lstStyle/>
            <a:p>
              <a:endParaRPr/>
            </a:p>
          </p:txBody>
        </p:sp>
        <p:sp>
          <p:nvSpPr>
            <p:cNvPr id="75" name="rc75"/>
            <p:cNvSpPr/>
            <p:nvPr/>
          </p:nvSpPr>
          <p:spPr>
            <a:xfrm>
              <a:off x="4944548" y="3498578"/>
              <a:ext cx="203168" cy="208324"/>
            </a:xfrm>
            <a:prstGeom prst="rect">
              <a:avLst/>
            </a:prstGeom>
            <a:solidFill>
              <a:srgbClr val="0058AB">
                <a:alpha val="100000"/>
              </a:srgbClr>
            </a:solidFill>
          </p:spPr>
          <p:txBody>
            <a:bodyPr/>
            <a:lstStyle/>
            <a:p>
              <a:endParaRPr/>
            </a:p>
          </p:txBody>
        </p:sp>
        <p:sp>
          <p:nvSpPr>
            <p:cNvPr id="76" name="rc76"/>
            <p:cNvSpPr/>
            <p:nvPr/>
          </p:nvSpPr>
          <p:spPr>
            <a:xfrm>
              <a:off x="4944548" y="3706902"/>
              <a:ext cx="203168" cy="78121"/>
            </a:xfrm>
            <a:prstGeom prst="rect">
              <a:avLst/>
            </a:prstGeom>
            <a:solidFill>
              <a:srgbClr val="1CABE2">
                <a:alpha val="100000"/>
              </a:srgbClr>
            </a:solidFill>
          </p:spPr>
          <p:txBody>
            <a:bodyPr/>
            <a:lstStyle/>
            <a:p>
              <a:endParaRPr/>
            </a:p>
          </p:txBody>
        </p:sp>
        <p:sp>
          <p:nvSpPr>
            <p:cNvPr id="77" name="rc77"/>
            <p:cNvSpPr/>
            <p:nvPr/>
          </p:nvSpPr>
          <p:spPr>
            <a:xfrm>
              <a:off x="5170291" y="3800153"/>
              <a:ext cx="203168" cy="1000447"/>
            </a:xfrm>
            <a:prstGeom prst="rect">
              <a:avLst/>
            </a:prstGeom>
            <a:solidFill>
              <a:srgbClr val="80BD41">
                <a:alpha val="100000"/>
              </a:srgbClr>
            </a:solidFill>
          </p:spPr>
          <p:txBody>
            <a:bodyPr/>
            <a:lstStyle/>
            <a:p>
              <a:endParaRPr/>
            </a:p>
          </p:txBody>
        </p:sp>
        <p:sp>
          <p:nvSpPr>
            <p:cNvPr id="78" name="rc78"/>
            <p:cNvSpPr/>
            <p:nvPr/>
          </p:nvSpPr>
          <p:spPr>
            <a:xfrm>
              <a:off x="5170291" y="3484224"/>
              <a:ext cx="203168" cy="223785"/>
            </a:xfrm>
            <a:prstGeom prst="rect">
              <a:avLst/>
            </a:prstGeom>
            <a:solidFill>
              <a:srgbClr val="0058AB">
                <a:alpha val="100000"/>
              </a:srgbClr>
            </a:solidFill>
          </p:spPr>
          <p:txBody>
            <a:bodyPr/>
            <a:lstStyle/>
            <a:p>
              <a:endParaRPr/>
            </a:p>
          </p:txBody>
        </p:sp>
        <p:sp>
          <p:nvSpPr>
            <p:cNvPr id="79" name="rc79"/>
            <p:cNvSpPr/>
            <p:nvPr/>
          </p:nvSpPr>
          <p:spPr>
            <a:xfrm>
              <a:off x="5170291" y="3708009"/>
              <a:ext cx="203168" cy="92144"/>
            </a:xfrm>
            <a:prstGeom prst="rect">
              <a:avLst/>
            </a:prstGeom>
            <a:solidFill>
              <a:srgbClr val="1CABE2">
                <a:alpha val="100000"/>
              </a:srgbClr>
            </a:solidFill>
          </p:spPr>
          <p:txBody>
            <a:bodyPr/>
            <a:lstStyle/>
            <a:p>
              <a:endParaRPr/>
            </a:p>
          </p:txBody>
        </p:sp>
        <p:sp>
          <p:nvSpPr>
            <p:cNvPr id="80" name="rc80"/>
            <p:cNvSpPr/>
            <p:nvPr/>
          </p:nvSpPr>
          <p:spPr>
            <a:xfrm>
              <a:off x="5396033" y="3821292"/>
              <a:ext cx="203168" cy="979309"/>
            </a:xfrm>
            <a:prstGeom prst="rect">
              <a:avLst/>
            </a:prstGeom>
            <a:solidFill>
              <a:srgbClr val="80BD41">
                <a:alpha val="100000"/>
              </a:srgbClr>
            </a:solidFill>
          </p:spPr>
          <p:txBody>
            <a:bodyPr/>
            <a:lstStyle/>
            <a:p>
              <a:endParaRPr/>
            </a:p>
          </p:txBody>
        </p:sp>
        <p:sp>
          <p:nvSpPr>
            <p:cNvPr id="81" name="rc81"/>
            <p:cNvSpPr/>
            <p:nvPr/>
          </p:nvSpPr>
          <p:spPr>
            <a:xfrm>
              <a:off x="5396033" y="3477212"/>
              <a:ext cx="203168" cy="238209"/>
            </a:xfrm>
            <a:prstGeom prst="rect">
              <a:avLst/>
            </a:prstGeom>
            <a:solidFill>
              <a:srgbClr val="0058AB">
                <a:alpha val="100000"/>
              </a:srgbClr>
            </a:solidFill>
          </p:spPr>
          <p:txBody>
            <a:bodyPr/>
            <a:lstStyle/>
            <a:p>
              <a:endParaRPr/>
            </a:p>
          </p:txBody>
        </p:sp>
        <p:sp>
          <p:nvSpPr>
            <p:cNvPr id="82" name="rc82"/>
            <p:cNvSpPr/>
            <p:nvPr/>
          </p:nvSpPr>
          <p:spPr>
            <a:xfrm>
              <a:off x="5396033" y="3715421"/>
              <a:ext cx="203168" cy="105871"/>
            </a:xfrm>
            <a:prstGeom prst="rect">
              <a:avLst/>
            </a:prstGeom>
            <a:solidFill>
              <a:srgbClr val="1CABE2">
                <a:alpha val="100000"/>
              </a:srgbClr>
            </a:solidFill>
          </p:spPr>
          <p:txBody>
            <a:bodyPr/>
            <a:lstStyle/>
            <a:p>
              <a:endParaRPr/>
            </a:p>
          </p:txBody>
        </p:sp>
        <p:sp>
          <p:nvSpPr>
            <p:cNvPr id="83" name="rc83"/>
            <p:cNvSpPr/>
            <p:nvPr/>
          </p:nvSpPr>
          <p:spPr>
            <a:xfrm>
              <a:off x="5621775" y="3844838"/>
              <a:ext cx="203168" cy="955762"/>
            </a:xfrm>
            <a:prstGeom prst="rect">
              <a:avLst/>
            </a:prstGeom>
            <a:solidFill>
              <a:srgbClr val="80BD41">
                <a:alpha val="100000"/>
              </a:srgbClr>
            </a:solidFill>
          </p:spPr>
          <p:txBody>
            <a:bodyPr/>
            <a:lstStyle/>
            <a:p>
              <a:endParaRPr/>
            </a:p>
          </p:txBody>
        </p:sp>
        <p:sp>
          <p:nvSpPr>
            <p:cNvPr id="84" name="rc84"/>
            <p:cNvSpPr/>
            <p:nvPr/>
          </p:nvSpPr>
          <p:spPr>
            <a:xfrm>
              <a:off x="5621775" y="3473154"/>
              <a:ext cx="203168" cy="252214"/>
            </a:xfrm>
            <a:prstGeom prst="rect">
              <a:avLst/>
            </a:prstGeom>
            <a:solidFill>
              <a:srgbClr val="0058AB">
                <a:alpha val="100000"/>
              </a:srgbClr>
            </a:solidFill>
          </p:spPr>
          <p:txBody>
            <a:bodyPr/>
            <a:lstStyle/>
            <a:p>
              <a:endParaRPr/>
            </a:p>
          </p:txBody>
        </p:sp>
        <p:sp>
          <p:nvSpPr>
            <p:cNvPr id="85" name="rc85"/>
            <p:cNvSpPr/>
            <p:nvPr/>
          </p:nvSpPr>
          <p:spPr>
            <a:xfrm>
              <a:off x="5621775" y="3725368"/>
              <a:ext cx="203168" cy="119469"/>
            </a:xfrm>
            <a:prstGeom prst="rect">
              <a:avLst/>
            </a:prstGeom>
            <a:solidFill>
              <a:srgbClr val="1CABE2">
                <a:alpha val="100000"/>
              </a:srgbClr>
            </a:solidFill>
          </p:spPr>
          <p:txBody>
            <a:bodyPr/>
            <a:lstStyle/>
            <a:p>
              <a:endParaRPr/>
            </a:p>
          </p:txBody>
        </p:sp>
        <p:sp>
          <p:nvSpPr>
            <p:cNvPr id="86" name="rc86"/>
            <p:cNvSpPr/>
            <p:nvPr/>
          </p:nvSpPr>
          <p:spPr>
            <a:xfrm>
              <a:off x="5847518" y="3864142"/>
              <a:ext cx="203168" cy="936459"/>
            </a:xfrm>
            <a:prstGeom prst="rect">
              <a:avLst/>
            </a:prstGeom>
            <a:solidFill>
              <a:srgbClr val="80BD41">
                <a:alpha val="100000"/>
              </a:srgbClr>
            </a:solidFill>
          </p:spPr>
          <p:txBody>
            <a:bodyPr/>
            <a:lstStyle/>
            <a:p>
              <a:endParaRPr/>
            </a:p>
          </p:txBody>
        </p:sp>
        <p:sp>
          <p:nvSpPr>
            <p:cNvPr id="87" name="rc87"/>
            <p:cNvSpPr/>
            <p:nvPr/>
          </p:nvSpPr>
          <p:spPr>
            <a:xfrm>
              <a:off x="5847518" y="3462803"/>
              <a:ext cx="203168" cy="267560"/>
            </a:xfrm>
            <a:prstGeom prst="rect">
              <a:avLst/>
            </a:prstGeom>
            <a:solidFill>
              <a:srgbClr val="0058AB">
                <a:alpha val="100000"/>
              </a:srgbClr>
            </a:solidFill>
          </p:spPr>
          <p:txBody>
            <a:bodyPr/>
            <a:lstStyle/>
            <a:p>
              <a:endParaRPr/>
            </a:p>
          </p:txBody>
        </p:sp>
        <p:sp>
          <p:nvSpPr>
            <p:cNvPr id="88" name="rc88"/>
            <p:cNvSpPr/>
            <p:nvPr/>
          </p:nvSpPr>
          <p:spPr>
            <a:xfrm>
              <a:off x="5847518" y="3730363"/>
              <a:ext cx="203168" cy="133778"/>
            </a:xfrm>
            <a:prstGeom prst="rect">
              <a:avLst/>
            </a:prstGeom>
            <a:solidFill>
              <a:srgbClr val="1CABE2">
                <a:alpha val="100000"/>
              </a:srgbClr>
            </a:solidFill>
          </p:spPr>
          <p:txBody>
            <a:bodyPr/>
            <a:lstStyle/>
            <a:p>
              <a:endParaRPr/>
            </a:p>
          </p:txBody>
        </p:sp>
        <p:sp>
          <p:nvSpPr>
            <p:cNvPr id="89" name="rc89"/>
            <p:cNvSpPr/>
            <p:nvPr/>
          </p:nvSpPr>
          <p:spPr>
            <a:xfrm>
              <a:off x="6073260" y="3853718"/>
              <a:ext cx="203168" cy="946882"/>
            </a:xfrm>
            <a:prstGeom prst="rect">
              <a:avLst/>
            </a:prstGeom>
            <a:solidFill>
              <a:srgbClr val="80BD41">
                <a:alpha val="100000"/>
              </a:srgbClr>
            </a:solidFill>
          </p:spPr>
          <p:txBody>
            <a:bodyPr/>
            <a:lstStyle/>
            <a:p>
              <a:endParaRPr/>
            </a:p>
          </p:txBody>
        </p:sp>
        <p:sp>
          <p:nvSpPr>
            <p:cNvPr id="90" name="rc90"/>
            <p:cNvSpPr/>
            <p:nvPr/>
          </p:nvSpPr>
          <p:spPr>
            <a:xfrm>
              <a:off x="6073260" y="3447912"/>
              <a:ext cx="203168" cy="270538"/>
            </a:xfrm>
            <a:prstGeom prst="rect">
              <a:avLst/>
            </a:prstGeom>
            <a:solidFill>
              <a:srgbClr val="0058AB">
                <a:alpha val="100000"/>
              </a:srgbClr>
            </a:solidFill>
          </p:spPr>
          <p:txBody>
            <a:bodyPr/>
            <a:lstStyle/>
            <a:p>
              <a:endParaRPr/>
            </a:p>
          </p:txBody>
        </p:sp>
        <p:sp>
          <p:nvSpPr>
            <p:cNvPr id="91" name="rc91"/>
            <p:cNvSpPr/>
            <p:nvPr/>
          </p:nvSpPr>
          <p:spPr>
            <a:xfrm>
              <a:off x="6073260" y="3718451"/>
              <a:ext cx="203168" cy="135267"/>
            </a:xfrm>
            <a:prstGeom prst="rect">
              <a:avLst/>
            </a:prstGeom>
            <a:solidFill>
              <a:srgbClr val="1CABE2">
                <a:alpha val="100000"/>
              </a:srgbClr>
            </a:solidFill>
          </p:spPr>
          <p:txBody>
            <a:bodyPr/>
            <a:lstStyle/>
            <a:p>
              <a:endParaRPr/>
            </a:p>
          </p:txBody>
        </p:sp>
        <p:sp>
          <p:nvSpPr>
            <p:cNvPr id="92" name="rc92"/>
            <p:cNvSpPr/>
            <p:nvPr/>
          </p:nvSpPr>
          <p:spPr>
            <a:xfrm>
              <a:off x="6299002" y="3854182"/>
              <a:ext cx="203168" cy="946418"/>
            </a:xfrm>
            <a:prstGeom prst="rect">
              <a:avLst/>
            </a:prstGeom>
            <a:solidFill>
              <a:srgbClr val="80BD41">
                <a:alpha val="100000"/>
              </a:srgbClr>
            </a:solidFill>
          </p:spPr>
          <p:txBody>
            <a:bodyPr/>
            <a:lstStyle/>
            <a:p>
              <a:endParaRPr/>
            </a:p>
          </p:txBody>
        </p:sp>
        <p:sp>
          <p:nvSpPr>
            <p:cNvPr id="93" name="rc93"/>
            <p:cNvSpPr/>
            <p:nvPr/>
          </p:nvSpPr>
          <p:spPr>
            <a:xfrm>
              <a:off x="6299002" y="3428982"/>
              <a:ext cx="203168" cy="288040"/>
            </a:xfrm>
            <a:prstGeom prst="rect">
              <a:avLst/>
            </a:prstGeom>
            <a:solidFill>
              <a:srgbClr val="0058AB">
                <a:alpha val="100000"/>
              </a:srgbClr>
            </a:solidFill>
          </p:spPr>
          <p:txBody>
            <a:bodyPr/>
            <a:lstStyle/>
            <a:p>
              <a:endParaRPr/>
            </a:p>
          </p:txBody>
        </p:sp>
        <p:sp>
          <p:nvSpPr>
            <p:cNvPr id="94" name="rc94"/>
            <p:cNvSpPr/>
            <p:nvPr/>
          </p:nvSpPr>
          <p:spPr>
            <a:xfrm>
              <a:off x="6299002" y="3717022"/>
              <a:ext cx="203168" cy="137160"/>
            </a:xfrm>
            <a:prstGeom prst="rect">
              <a:avLst/>
            </a:prstGeom>
            <a:solidFill>
              <a:srgbClr val="1CABE2">
                <a:alpha val="100000"/>
              </a:srgbClr>
            </a:solidFill>
          </p:spPr>
          <p:txBody>
            <a:bodyPr/>
            <a:lstStyle/>
            <a:p>
              <a:endParaRPr/>
            </a:p>
          </p:txBody>
        </p:sp>
        <p:sp>
          <p:nvSpPr>
            <p:cNvPr id="95" name="rc95"/>
            <p:cNvSpPr/>
            <p:nvPr/>
          </p:nvSpPr>
          <p:spPr>
            <a:xfrm>
              <a:off x="6524745" y="3842445"/>
              <a:ext cx="203168" cy="958155"/>
            </a:xfrm>
            <a:prstGeom prst="rect">
              <a:avLst/>
            </a:prstGeom>
            <a:solidFill>
              <a:srgbClr val="80BD41">
                <a:alpha val="100000"/>
              </a:srgbClr>
            </a:solidFill>
          </p:spPr>
          <p:txBody>
            <a:bodyPr/>
            <a:lstStyle/>
            <a:p>
              <a:endParaRPr/>
            </a:p>
          </p:txBody>
        </p:sp>
        <p:sp>
          <p:nvSpPr>
            <p:cNvPr id="96" name="rc96"/>
            <p:cNvSpPr/>
            <p:nvPr/>
          </p:nvSpPr>
          <p:spPr>
            <a:xfrm>
              <a:off x="6524745" y="3411968"/>
              <a:ext cx="203168" cy="291613"/>
            </a:xfrm>
            <a:prstGeom prst="rect">
              <a:avLst/>
            </a:prstGeom>
            <a:solidFill>
              <a:srgbClr val="0058AB">
                <a:alpha val="100000"/>
              </a:srgbClr>
            </a:solidFill>
          </p:spPr>
          <p:txBody>
            <a:bodyPr/>
            <a:lstStyle/>
            <a:p>
              <a:endParaRPr/>
            </a:p>
          </p:txBody>
        </p:sp>
        <p:sp>
          <p:nvSpPr>
            <p:cNvPr id="97" name="rc97"/>
            <p:cNvSpPr/>
            <p:nvPr/>
          </p:nvSpPr>
          <p:spPr>
            <a:xfrm>
              <a:off x="6524745" y="3703581"/>
              <a:ext cx="203168" cy="138864"/>
            </a:xfrm>
            <a:prstGeom prst="rect">
              <a:avLst/>
            </a:prstGeom>
            <a:solidFill>
              <a:srgbClr val="1CABE2">
                <a:alpha val="100000"/>
              </a:srgbClr>
            </a:solidFill>
          </p:spPr>
          <p:txBody>
            <a:bodyPr/>
            <a:lstStyle/>
            <a:p>
              <a:endParaRPr/>
            </a:p>
          </p:txBody>
        </p:sp>
        <p:sp>
          <p:nvSpPr>
            <p:cNvPr id="98" name="rc98"/>
            <p:cNvSpPr/>
            <p:nvPr/>
          </p:nvSpPr>
          <p:spPr>
            <a:xfrm>
              <a:off x="6750487" y="3831364"/>
              <a:ext cx="203168" cy="969237"/>
            </a:xfrm>
            <a:prstGeom prst="rect">
              <a:avLst/>
            </a:prstGeom>
            <a:solidFill>
              <a:srgbClr val="80BD41">
                <a:alpha val="100000"/>
              </a:srgbClr>
            </a:solidFill>
          </p:spPr>
          <p:txBody>
            <a:bodyPr/>
            <a:lstStyle/>
            <a:p>
              <a:endParaRPr/>
            </a:p>
          </p:txBody>
        </p:sp>
        <p:sp>
          <p:nvSpPr>
            <p:cNvPr id="99" name="rc99"/>
            <p:cNvSpPr/>
            <p:nvPr/>
          </p:nvSpPr>
          <p:spPr>
            <a:xfrm>
              <a:off x="6750487" y="3395909"/>
              <a:ext cx="203168" cy="266889"/>
            </a:xfrm>
            <a:prstGeom prst="rect">
              <a:avLst/>
            </a:prstGeom>
            <a:solidFill>
              <a:srgbClr val="0058AB">
                <a:alpha val="100000"/>
              </a:srgbClr>
            </a:solidFill>
          </p:spPr>
          <p:txBody>
            <a:bodyPr/>
            <a:lstStyle/>
            <a:p>
              <a:endParaRPr/>
            </a:p>
          </p:txBody>
        </p:sp>
        <p:sp>
          <p:nvSpPr>
            <p:cNvPr id="100" name="rc100"/>
            <p:cNvSpPr/>
            <p:nvPr/>
          </p:nvSpPr>
          <p:spPr>
            <a:xfrm>
              <a:off x="6750487" y="3662799"/>
              <a:ext cx="203168" cy="168564"/>
            </a:xfrm>
            <a:prstGeom prst="rect">
              <a:avLst/>
            </a:prstGeom>
            <a:solidFill>
              <a:srgbClr val="1CABE2">
                <a:alpha val="100000"/>
              </a:srgbClr>
            </a:solidFill>
          </p:spPr>
          <p:txBody>
            <a:bodyPr/>
            <a:lstStyle/>
            <a:p>
              <a:endParaRPr/>
            </a:p>
          </p:txBody>
        </p:sp>
        <p:sp>
          <p:nvSpPr>
            <p:cNvPr id="101" name="rc101"/>
            <p:cNvSpPr/>
            <p:nvPr/>
          </p:nvSpPr>
          <p:spPr>
            <a:xfrm>
              <a:off x="6976229" y="3818432"/>
              <a:ext cx="203168" cy="982169"/>
            </a:xfrm>
            <a:prstGeom prst="rect">
              <a:avLst/>
            </a:prstGeom>
            <a:solidFill>
              <a:srgbClr val="80BD41">
                <a:alpha val="100000"/>
              </a:srgbClr>
            </a:solidFill>
          </p:spPr>
          <p:txBody>
            <a:bodyPr/>
            <a:lstStyle/>
            <a:p>
              <a:endParaRPr/>
            </a:p>
          </p:txBody>
        </p:sp>
        <p:sp>
          <p:nvSpPr>
            <p:cNvPr id="102" name="rc102"/>
            <p:cNvSpPr/>
            <p:nvPr/>
          </p:nvSpPr>
          <p:spPr>
            <a:xfrm>
              <a:off x="6976229" y="3377167"/>
              <a:ext cx="203168" cy="256217"/>
            </a:xfrm>
            <a:prstGeom prst="rect">
              <a:avLst/>
            </a:prstGeom>
            <a:solidFill>
              <a:srgbClr val="0058AB">
                <a:alpha val="100000"/>
              </a:srgbClr>
            </a:solidFill>
          </p:spPr>
          <p:txBody>
            <a:bodyPr/>
            <a:lstStyle/>
            <a:p>
              <a:endParaRPr/>
            </a:p>
          </p:txBody>
        </p:sp>
        <p:sp>
          <p:nvSpPr>
            <p:cNvPr id="103" name="rc103"/>
            <p:cNvSpPr/>
            <p:nvPr/>
          </p:nvSpPr>
          <p:spPr>
            <a:xfrm>
              <a:off x="6976229" y="3633384"/>
              <a:ext cx="203168" cy="185047"/>
            </a:xfrm>
            <a:prstGeom prst="rect">
              <a:avLst/>
            </a:prstGeom>
            <a:solidFill>
              <a:srgbClr val="1CABE2">
                <a:alpha val="100000"/>
              </a:srgbClr>
            </a:solidFill>
          </p:spPr>
          <p:txBody>
            <a:bodyPr/>
            <a:lstStyle/>
            <a:p>
              <a:endParaRPr/>
            </a:p>
          </p:txBody>
        </p:sp>
        <p:sp>
          <p:nvSpPr>
            <p:cNvPr id="104" name="rc104"/>
            <p:cNvSpPr/>
            <p:nvPr/>
          </p:nvSpPr>
          <p:spPr>
            <a:xfrm>
              <a:off x="7201972" y="3363052"/>
              <a:ext cx="203168" cy="222349"/>
            </a:xfrm>
            <a:prstGeom prst="rect">
              <a:avLst/>
            </a:prstGeom>
            <a:solidFill>
              <a:srgbClr val="F26A21">
                <a:alpha val="100000"/>
              </a:srgbClr>
            </a:solidFill>
          </p:spPr>
          <p:txBody>
            <a:bodyPr/>
            <a:lstStyle/>
            <a:p>
              <a:endParaRPr/>
            </a:p>
          </p:txBody>
        </p:sp>
        <p:sp>
          <p:nvSpPr>
            <p:cNvPr id="105" name="rc105"/>
            <p:cNvSpPr/>
            <p:nvPr/>
          </p:nvSpPr>
          <p:spPr>
            <a:xfrm>
              <a:off x="7201972" y="3585401"/>
              <a:ext cx="203168" cy="1215199"/>
            </a:xfrm>
            <a:prstGeom prst="rect">
              <a:avLst/>
            </a:prstGeom>
            <a:solidFill>
              <a:srgbClr val="FFC20E">
                <a:alpha val="100000"/>
              </a:srgbClr>
            </a:solidFill>
          </p:spPr>
          <p:txBody>
            <a:bodyPr/>
            <a:lstStyle/>
            <a:p>
              <a:endParaRPr/>
            </a:p>
          </p:txBody>
        </p:sp>
        <p:sp>
          <p:nvSpPr>
            <p:cNvPr id="106" name="rc106"/>
            <p:cNvSpPr/>
            <p:nvPr/>
          </p:nvSpPr>
          <p:spPr>
            <a:xfrm>
              <a:off x="7427714" y="3346205"/>
              <a:ext cx="203168" cy="192957"/>
            </a:xfrm>
            <a:prstGeom prst="rect">
              <a:avLst/>
            </a:prstGeom>
            <a:solidFill>
              <a:srgbClr val="F26A21">
                <a:alpha val="100000"/>
              </a:srgbClr>
            </a:solidFill>
          </p:spPr>
          <p:txBody>
            <a:bodyPr/>
            <a:lstStyle/>
            <a:p>
              <a:endParaRPr/>
            </a:p>
          </p:txBody>
        </p:sp>
        <p:sp>
          <p:nvSpPr>
            <p:cNvPr id="107" name="rc107"/>
            <p:cNvSpPr/>
            <p:nvPr/>
          </p:nvSpPr>
          <p:spPr>
            <a:xfrm>
              <a:off x="7427714" y="3539163"/>
              <a:ext cx="203168" cy="1261438"/>
            </a:xfrm>
            <a:prstGeom prst="rect">
              <a:avLst/>
            </a:prstGeom>
            <a:solidFill>
              <a:srgbClr val="FFC20E">
                <a:alpha val="100000"/>
              </a:srgbClr>
            </a:solidFill>
          </p:spPr>
          <p:txBody>
            <a:bodyPr/>
            <a:lstStyle/>
            <a:p>
              <a:endParaRPr/>
            </a:p>
          </p:txBody>
        </p:sp>
        <p:sp>
          <p:nvSpPr>
            <p:cNvPr id="108" name="rc108"/>
            <p:cNvSpPr/>
            <p:nvPr/>
          </p:nvSpPr>
          <p:spPr>
            <a:xfrm>
              <a:off x="7653457" y="3335399"/>
              <a:ext cx="203168" cy="167450"/>
            </a:xfrm>
            <a:prstGeom prst="rect">
              <a:avLst/>
            </a:prstGeom>
            <a:solidFill>
              <a:srgbClr val="F26A21">
                <a:alpha val="100000"/>
              </a:srgbClr>
            </a:solidFill>
          </p:spPr>
          <p:txBody>
            <a:bodyPr/>
            <a:lstStyle/>
            <a:p>
              <a:endParaRPr/>
            </a:p>
          </p:txBody>
        </p:sp>
        <p:sp>
          <p:nvSpPr>
            <p:cNvPr id="109" name="rc109"/>
            <p:cNvSpPr/>
            <p:nvPr/>
          </p:nvSpPr>
          <p:spPr>
            <a:xfrm>
              <a:off x="7653457" y="3502850"/>
              <a:ext cx="203168" cy="1297750"/>
            </a:xfrm>
            <a:prstGeom prst="rect">
              <a:avLst/>
            </a:prstGeom>
            <a:solidFill>
              <a:srgbClr val="FFC20E">
                <a:alpha val="100000"/>
              </a:srgbClr>
            </a:solidFill>
          </p:spPr>
          <p:txBody>
            <a:bodyPr/>
            <a:lstStyle/>
            <a:p>
              <a:endParaRPr/>
            </a:p>
          </p:txBody>
        </p:sp>
        <p:sp>
          <p:nvSpPr>
            <p:cNvPr id="110" name="rc110"/>
            <p:cNvSpPr/>
            <p:nvPr/>
          </p:nvSpPr>
          <p:spPr>
            <a:xfrm>
              <a:off x="7879199" y="3316326"/>
              <a:ext cx="203168" cy="145316"/>
            </a:xfrm>
            <a:prstGeom prst="rect">
              <a:avLst/>
            </a:prstGeom>
            <a:solidFill>
              <a:srgbClr val="F26A21">
                <a:alpha val="100000"/>
              </a:srgbClr>
            </a:solidFill>
          </p:spPr>
          <p:txBody>
            <a:bodyPr/>
            <a:lstStyle/>
            <a:p>
              <a:endParaRPr/>
            </a:p>
          </p:txBody>
        </p:sp>
        <p:sp>
          <p:nvSpPr>
            <p:cNvPr id="111" name="rc111"/>
            <p:cNvSpPr/>
            <p:nvPr/>
          </p:nvSpPr>
          <p:spPr>
            <a:xfrm>
              <a:off x="7879199" y="3461642"/>
              <a:ext cx="203168" cy="1338958"/>
            </a:xfrm>
            <a:prstGeom prst="rect">
              <a:avLst/>
            </a:prstGeom>
            <a:solidFill>
              <a:srgbClr val="FFC20E">
                <a:alpha val="100000"/>
              </a:srgbClr>
            </a:solidFill>
          </p:spPr>
          <p:txBody>
            <a:bodyPr/>
            <a:lstStyle/>
            <a:p>
              <a:endParaRPr/>
            </a:p>
          </p:txBody>
        </p:sp>
        <p:sp>
          <p:nvSpPr>
            <p:cNvPr id="112" name="rc112"/>
            <p:cNvSpPr/>
            <p:nvPr/>
          </p:nvSpPr>
          <p:spPr>
            <a:xfrm>
              <a:off x="8104941" y="3301866"/>
              <a:ext cx="203168" cy="126107"/>
            </a:xfrm>
            <a:prstGeom prst="rect">
              <a:avLst/>
            </a:prstGeom>
            <a:solidFill>
              <a:srgbClr val="F26A21">
                <a:alpha val="100000"/>
              </a:srgbClr>
            </a:solidFill>
          </p:spPr>
          <p:txBody>
            <a:bodyPr/>
            <a:lstStyle/>
            <a:p>
              <a:endParaRPr/>
            </a:p>
          </p:txBody>
        </p:sp>
        <p:sp>
          <p:nvSpPr>
            <p:cNvPr id="113" name="rc113"/>
            <p:cNvSpPr/>
            <p:nvPr/>
          </p:nvSpPr>
          <p:spPr>
            <a:xfrm>
              <a:off x="8104941" y="3427973"/>
              <a:ext cx="203168" cy="1372627"/>
            </a:xfrm>
            <a:prstGeom prst="rect">
              <a:avLst/>
            </a:prstGeom>
            <a:solidFill>
              <a:srgbClr val="FFC20E">
                <a:alpha val="100000"/>
              </a:srgbClr>
            </a:solidFill>
          </p:spPr>
          <p:txBody>
            <a:bodyPr/>
            <a:lstStyle/>
            <a:p>
              <a:endParaRPr/>
            </a:p>
          </p:txBody>
        </p:sp>
        <p:sp>
          <p:nvSpPr>
            <p:cNvPr id="114" name="pl114"/>
            <p:cNvSpPr/>
            <p:nvPr/>
          </p:nvSpPr>
          <p:spPr>
            <a:xfrm>
              <a:off x="1434255" y="2220061"/>
              <a:ext cx="5643558" cy="411788"/>
            </a:xfrm>
            <a:custGeom>
              <a:avLst/>
              <a:gdLst/>
              <a:ahLst/>
              <a:cxnLst/>
              <a:rect l="0" t="0" r="0" b="0"/>
              <a:pathLst>
                <a:path w="5643558" h="411788">
                  <a:moveTo>
                    <a:pt x="0" y="137262"/>
                  </a:moveTo>
                  <a:lnTo>
                    <a:pt x="225742" y="164715"/>
                  </a:lnTo>
                  <a:lnTo>
                    <a:pt x="451484" y="192167"/>
                  </a:lnTo>
                  <a:lnTo>
                    <a:pt x="677227" y="219620"/>
                  </a:lnTo>
                  <a:lnTo>
                    <a:pt x="902969" y="247073"/>
                  </a:lnTo>
                  <a:lnTo>
                    <a:pt x="1128711" y="274525"/>
                  </a:lnTo>
                  <a:lnTo>
                    <a:pt x="1354454" y="137262"/>
                  </a:lnTo>
                  <a:lnTo>
                    <a:pt x="1580196" y="0"/>
                  </a:lnTo>
                  <a:lnTo>
                    <a:pt x="1805938" y="82357"/>
                  </a:lnTo>
                  <a:lnTo>
                    <a:pt x="2031681" y="137262"/>
                  </a:lnTo>
                  <a:lnTo>
                    <a:pt x="2257423" y="192167"/>
                  </a:lnTo>
                  <a:lnTo>
                    <a:pt x="2483165" y="247073"/>
                  </a:lnTo>
                  <a:lnTo>
                    <a:pt x="2708908" y="137262"/>
                  </a:lnTo>
                  <a:lnTo>
                    <a:pt x="2934650" y="219620"/>
                  </a:lnTo>
                  <a:lnTo>
                    <a:pt x="3160393" y="219620"/>
                  </a:lnTo>
                  <a:lnTo>
                    <a:pt x="3386135" y="329430"/>
                  </a:lnTo>
                  <a:lnTo>
                    <a:pt x="3611877" y="274525"/>
                  </a:lnTo>
                  <a:lnTo>
                    <a:pt x="3837620" y="301978"/>
                  </a:lnTo>
                  <a:lnTo>
                    <a:pt x="4063362" y="329430"/>
                  </a:lnTo>
                  <a:lnTo>
                    <a:pt x="4289104" y="356883"/>
                  </a:lnTo>
                  <a:lnTo>
                    <a:pt x="4514847" y="384335"/>
                  </a:lnTo>
                  <a:lnTo>
                    <a:pt x="4740589" y="384335"/>
                  </a:lnTo>
                  <a:lnTo>
                    <a:pt x="4966331" y="411788"/>
                  </a:lnTo>
                  <a:lnTo>
                    <a:pt x="5192074" y="411788"/>
                  </a:lnTo>
                  <a:lnTo>
                    <a:pt x="5417816" y="356883"/>
                  </a:lnTo>
                  <a:lnTo>
                    <a:pt x="5643558" y="329430"/>
                  </a:lnTo>
                </a:path>
              </a:pathLst>
            </a:custGeom>
            <a:ln w="27101" cap="flat">
              <a:solidFill>
                <a:srgbClr val="0058AB">
                  <a:alpha val="100000"/>
                </a:srgbClr>
              </a:solidFill>
              <a:prstDash val="solid"/>
              <a:round/>
            </a:ln>
          </p:spPr>
          <p:txBody>
            <a:bodyPr/>
            <a:lstStyle/>
            <a:p>
              <a:endParaRPr/>
            </a:p>
          </p:txBody>
        </p:sp>
        <p:sp>
          <p:nvSpPr>
            <p:cNvPr id="115" name="pl115"/>
            <p:cNvSpPr/>
            <p:nvPr/>
          </p:nvSpPr>
          <p:spPr>
            <a:xfrm>
              <a:off x="1434255" y="2549491"/>
              <a:ext cx="5643558" cy="356883"/>
            </a:xfrm>
            <a:custGeom>
              <a:avLst/>
              <a:gdLst/>
              <a:ahLst/>
              <a:cxnLst/>
              <a:rect l="0" t="0" r="0" b="0"/>
              <a:pathLst>
                <a:path w="5643558" h="356883">
                  <a:moveTo>
                    <a:pt x="0" y="109810"/>
                  </a:moveTo>
                  <a:lnTo>
                    <a:pt x="225742" y="164715"/>
                  </a:lnTo>
                  <a:lnTo>
                    <a:pt x="451484" y="192167"/>
                  </a:lnTo>
                  <a:lnTo>
                    <a:pt x="677227" y="247073"/>
                  </a:lnTo>
                  <a:lnTo>
                    <a:pt x="902969" y="274525"/>
                  </a:lnTo>
                  <a:lnTo>
                    <a:pt x="1128711" y="329430"/>
                  </a:lnTo>
                  <a:lnTo>
                    <a:pt x="1354454" y="219620"/>
                  </a:lnTo>
                  <a:lnTo>
                    <a:pt x="1580196" y="0"/>
                  </a:lnTo>
                  <a:lnTo>
                    <a:pt x="1805938" y="192167"/>
                  </a:lnTo>
                  <a:lnTo>
                    <a:pt x="2031681" y="82357"/>
                  </a:lnTo>
                  <a:lnTo>
                    <a:pt x="2257423" y="164715"/>
                  </a:lnTo>
                  <a:lnTo>
                    <a:pt x="2483165" y="192167"/>
                  </a:lnTo>
                  <a:lnTo>
                    <a:pt x="2708908" y="54905"/>
                  </a:lnTo>
                  <a:lnTo>
                    <a:pt x="2934650" y="137262"/>
                  </a:lnTo>
                  <a:lnTo>
                    <a:pt x="3160393" y="219620"/>
                  </a:lnTo>
                  <a:lnTo>
                    <a:pt x="3386135" y="219620"/>
                  </a:lnTo>
                  <a:lnTo>
                    <a:pt x="3611877" y="109810"/>
                  </a:lnTo>
                  <a:lnTo>
                    <a:pt x="3837620" y="164715"/>
                  </a:lnTo>
                  <a:lnTo>
                    <a:pt x="4063362" y="219620"/>
                  </a:lnTo>
                  <a:lnTo>
                    <a:pt x="4289104" y="274525"/>
                  </a:lnTo>
                  <a:lnTo>
                    <a:pt x="4514847" y="329430"/>
                  </a:lnTo>
                  <a:lnTo>
                    <a:pt x="4740589" y="329430"/>
                  </a:lnTo>
                  <a:lnTo>
                    <a:pt x="4966331" y="356883"/>
                  </a:lnTo>
                  <a:lnTo>
                    <a:pt x="5192074" y="356883"/>
                  </a:lnTo>
                  <a:lnTo>
                    <a:pt x="5417816" y="356883"/>
                  </a:lnTo>
                  <a:lnTo>
                    <a:pt x="5643558" y="356883"/>
                  </a:lnTo>
                </a:path>
              </a:pathLst>
            </a:custGeom>
            <a:ln w="27101" cap="flat">
              <a:solidFill>
                <a:srgbClr val="80BD41">
                  <a:alpha val="100000"/>
                </a:srgbClr>
              </a:solidFill>
              <a:prstDash val="solid"/>
              <a:round/>
            </a:ln>
          </p:spPr>
          <p:txBody>
            <a:bodyPr/>
            <a:lstStyle/>
            <a:p>
              <a:endParaRPr/>
            </a:p>
          </p:txBody>
        </p:sp>
        <p:sp>
          <p:nvSpPr>
            <p:cNvPr id="116" name="tx116"/>
            <p:cNvSpPr/>
            <p:nvPr/>
          </p:nvSpPr>
          <p:spPr>
            <a:xfrm>
              <a:off x="1365926" y="215319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89</a:t>
              </a:r>
            </a:p>
          </p:txBody>
        </p:sp>
        <p:sp>
          <p:nvSpPr>
            <p:cNvPr id="117" name="tx117"/>
            <p:cNvSpPr/>
            <p:nvPr/>
          </p:nvSpPr>
          <p:spPr>
            <a:xfrm>
              <a:off x="2494638" y="229045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84</a:t>
              </a:r>
            </a:p>
          </p:txBody>
        </p:sp>
        <p:sp>
          <p:nvSpPr>
            <p:cNvPr id="118" name="tx118"/>
            <p:cNvSpPr/>
            <p:nvPr/>
          </p:nvSpPr>
          <p:spPr>
            <a:xfrm>
              <a:off x="3623350" y="22080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87</a:t>
              </a:r>
            </a:p>
          </p:txBody>
        </p:sp>
        <p:sp>
          <p:nvSpPr>
            <p:cNvPr id="119" name="tx119"/>
            <p:cNvSpPr/>
            <p:nvPr/>
          </p:nvSpPr>
          <p:spPr>
            <a:xfrm>
              <a:off x="4752062" y="23453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82</a:t>
              </a:r>
            </a:p>
          </p:txBody>
        </p:sp>
        <p:sp>
          <p:nvSpPr>
            <p:cNvPr id="120" name="tx120"/>
            <p:cNvSpPr/>
            <p:nvPr/>
          </p:nvSpPr>
          <p:spPr>
            <a:xfrm>
              <a:off x="5655031" y="23728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21" name="tx121"/>
            <p:cNvSpPr/>
            <p:nvPr/>
          </p:nvSpPr>
          <p:spPr>
            <a:xfrm>
              <a:off x="5880773" y="24002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2" name="tx122"/>
            <p:cNvSpPr/>
            <p:nvPr/>
          </p:nvSpPr>
          <p:spPr>
            <a:xfrm>
              <a:off x="6106516" y="24002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80</a:t>
              </a:r>
            </a:p>
          </p:txBody>
        </p:sp>
        <p:sp>
          <p:nvSpPr>
            <p:cNvPr id="123" name="tx123"/>
            <p:cNvSpPr/>
            <p:nvPr/>
          </p:nvSpPr>
          <p:spPr>
            <a:xfrm>
              <a:off x="6332258" y="242771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79</a:t>
              </a:r>
            </a:p>
          </p:txBody>
        </p:sp>
        <p:sp>
          <p:nvSpPr>
            <p:cNvPr id="124" name="tx124"/>
            <p:cNvSpPr/>
            <p:nvPr/>
          </p:nvSpPr>
          <p:spPr>
            <a:xfrm>
              <a:off x="6558000" y="242771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79</a:t>
              </a:r>
            </a:p>
          </p:txBody>
        </p:sp>
        <p:sp>
          <p:nvSpPr>
            <p:cNvPr id="125" name="tx125"/>
            <p:cNvSpPr/>
            <p:nvPr/>
          </p:nvSpPr>
          <p:spPr>
            <a:xfrm>
              <a:off x="6783743" y="23728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81</a:t>
              </a:r>
            </a:p>
          </p:txBody>
        </p:sp>
        <p:sp>
          <p:nvSpPr>
            <p:cNvPr id="126" name="tx126"/>
            <p:cNvSpPr/>
            <p:nvPr/>
          </p:nvSpPr>
          <p:spPr>
            <a:xfrm>
              <a:off x="7009485" y="23453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58AB">
                      <a:alpha val="100000"/>
                    </a:srgbClr>
                  </a:solidFill>
                  <a:latin typeface="Arial"/>
                  <a:cs typeface="Arial"/>
                </a:rPr>
                <a:t>82</a:t>
              </a:r>
            </a:p>
          </p:txBody>
        </p:sp>
        <p:sp>
          <p:nvSpPr>
            <p:cNvPr id="127" name="tx127"/>
            <p:cNvSpPr/>
            <p:nvPr/>
          </p:nvSpPr>
          <p:spPr>
            <a:xfrm>
              <a:off x="1365926" y="272779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78</a:t>
              </a:r>
            </a:p>
          </p:txBody>
        </p:sp>
        <p:sp>
          <p:nvSpPr>
            <p:cNvPr id="128" name="tx128"/>
            <p:cNvSpPr/>
            <p:nvPr/>
          </p:nvSpPr>
          <p:spPr>
            <a:xfrm>
              <a:off x="2494638" y="29474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70</a:t>
              </a:r>
            </a:p>
          </p:txBody>
        </p:sp>
        <p:sp>
          <p:nvSpPr>
            <p:cNvPr id="129" name="tx129"/>
            <p:cNvSpPr/>
            <p:nvPr/>
          </p:nvSpPr>
          <p:spPr>
            <a:xfrm>
              <a:off x="3623350" y="27827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76</a:t>
              </a:r>
            </a:p>
          </p:txBody>
        </p:sp>
        <p:sp>
          <p:nvSpPr>
            <p:cNvPr id="130" name="tx130"/>
            <p:cNvSpPr/>
            <p:nvPr/>
          </p:nvSpPr>
          <p:spPr>
            <a:xfrm>
              <a:off x="4752062" y="2839468"/>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74</a:t>
              </a:r>
            </a:p>
          </p:txBody>
        </p:sp>
        <p:sp>
          <p:nvSpPr>
            <p:cNvPr id="131" name="tx131"/>
            <p:cNvSpPr/>
            <p:nvPr/>
          </p:nvSpPr>
          <p:spPr>
            <a:xfrm>
              <a:off x="5655031" y="289401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72</a:t>
              </a:r>
            </a:p>
          </p:txBody>
        </p:sp>
        <p:sp>
          <p:nvSpPr>
            <p:cNvPr id="132" name="tx132"/>
            <p:cNvSpPr/>
            <p:nvPr/>
          </p:nvSpPr>
          <p:spPr>
            <a:xfrm>
              <a:off x="5880773" y="29474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70</a:t>
              </a:r>
            </a:p>
          </p:txBody>
        </p:sp>
        <p:sp>
          <p:nvSpPr>
            <p:cNvPr id="133" name="tx133"/>
            <p:cNvSpPr/>
            <p:nvPr/>
          </p:nvSpPr>
          <p:spPr>
            <a:xfrm>
              <a:off x="6106516" y="29474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70</a:t>
              </a:r>
            </a:p>
          </p:txBody>
        </p:sp>
        <p:sp>
          <p:nvSpPr>
            <p:cNvPr id="134" name="tx134"/>
            <p:cNvSpPr/>
            <p:nvPr/>
          </p:nvSpPr>
          <p:spPr>
            <a:xfrm>
              <a:off x="6332258" y="29748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69</a:t>
              </a:r>
            </a:p>
          </p:txBody>
        </p:sp>
        <p:sp>
          <p:nvSpPr>
            <p:cNvPr id="135" name="tx135"/>
            <p:cNvSpPr/>
            <p:nvPr/>
          </p:nvSpPr>
          <p:spPr>
            <a:xfrm>
              <a:off x="6558000" y="29748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69</a:t>
              </a:r>
            </a:p>
          </p:txBody>
        </p:sp>
        <p:sp>
          <p:nvSpPr>
            <p:cNvPr id="136" name="tx136"/>
            <p:cNvSpPr/>
            <p:nvPr/>
          </p:nvSpPr>
          <p:spPr>
            <a:xfrm>
              <a:off x="6783743" y="29748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69</a:t>
              </a:r>
            </a:p>
          </p:txBody>
        </p:sp>
        <p:sp>
          <p:nvSpPr>
            <p:cNvPr id="137" name="tx137"/>
            <p:cNvSpPr/>
            <p:nvPr/>
          </p:nvSpPr>
          <p:spPr>
            <a:xfrm>
              <a:off x="7009485" y="29748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80BD41">
                      <a:alpha val="100000"/>
                    </a:srgbClr>
                  </a:solidFill>
                  <a:latin typeface="Arial"/>
                  <a:cs typeface="Arial"/>
                </a:rPr>
                <a:t>69</a:t>
              </a:r>
            </a:p>
          </p:txBody>
        </p:sp>
        <p:sp>
          <p:nvSpPr>
            <p:cNvPr id="138" name="tx138"/>
            <p:cNvSpPr/>
            <p:nvPr/>
          </p:nvSpPr>
          <p:spPr>
            <a:xfrm>
              <a:off x="857700" y="475796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984979"/>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250,000</a:t>
              </a:r>
            </a:p>
          </p:txBody>
        </p:sp>
        <p:sp>
          <p:nvSpPr>
            <p:cNvPr id="140" name="tx140"/>
            <p:cNvSpPr/>
            <p:nvPr/>
          </p:nvSpPr>
          <p:spPr>
            <a:xfrm>
              <a:off x="508103" y="3226786"/>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a:t>
              </a:r>
            </a:p>
          </p:txBody>
        </p:sp>
        <p:sp>
          <p:nvSpPr>
            <p:cNvPr id="141" name="tx141"/>
            <p:cNvSpPr/>
            <p:nvPr/>
          </p:nvSpPr>
          <p:spPr>
            <a:xfrm>
              <a:off x="508103" y="2468593"/>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750,000</a:t>
              </a:r>
            </a:p>
          </p:txBody>
        </p:sp>
        <p:sp>
          <p:nvSpPr>
            <p:cNvPr id="142" name="tx142"/>
            <p:cNvSpPr/>
            <p:nvPr/>
          </p:nvSpPr>
          <p:spPr>
            <a:xfrm>
              <a:off x="8719511" y="475796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4071648"/>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8533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700415"/>
              <a:ext cx="127136" cy="82153"/>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12706"/>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509269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509269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509271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104822" y="3307636"/>
              <a:ext cx="57476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a:t>
              </a:r>
            </a:p>
          </p:txBody>
        </p:sp>
        <p:sp>
          <p:nvSpPr>
            <p:cNvPr id="162" name="tx162"/>
            <p:cNvSpPr/>
            <p:nvPr/>
          </p:nvSpPr>
          <p:spPr>
            <a:xfrm rot="5400000">
              <a:off x="8566395" y="329378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63" name="rc163"/>
            <p:cNvSpPr/>
            <p:nvPr/>
          </p:nvSpPr>
          <p:spPr>
            <a:xfrm>
              <a:off x="1304261" y="5643592"/>
              <a:ext cx="201455" cy="201456"/>
            </a:xfrm>
            <a:prstGeom prst="rect">
              <a:avLst/>
            </a:prstGeom>
            <a:solidFill>
              <a:srgbClr val="80BD41">
                <a:alpha val="100000"/>
              </a:srgbClr>
            </a:solidFill>
          </p:spPr>
          <p:txBody>
            <a:bodyPr/>
            <a:lstStyle/>
            <a:p>
              <a:endParaRPr/>
            </a:p>
          </p:txBody>
        </p:sp>
        <p:sp>
          <p:nvSpPr>
            <p:cNvPr id="164" name="rc164"/>
            <p:cNvSpPr/>
            <p:nvPr/>
          </p:nvSpPr>
          <p:spPr>
            <a:xfrm>
              <a:off x="3277835" y="5643592"/>
              <a:ext cx="201456" cy="201456"/>
            </a:xfrm>
            <a:prstGeom prst="rect">
              <a:avLst/>
            </a:prstGeom>
            <a:solidFill>
              <a:srgbClr val="1CABE2">
                <a:alpha val="100000"/>
              </a:srgbClr>
            </a:solidFill>
          </p:spPr>
          <p:txBody>
            <a:bodyPr/>
            <a:lstStyle/>
            <a:p>
              <a:endParaRPr/>
            </a:p>
          </p:txBody>
        </p:sp>
        <p:sp>
          <p:nvSpPr>
            <p:cNvPr id="165" name="rc165"/>
            <p:cNvSpPr/>
            <p:nvPr/>
          </p:nvSpPr>
          <p:spPr>
            <a:xfrm>
              <a:off x="4335174" y="5643592"/>
              <a:ext cx="201456" cy="201456"/>
            </a:xfrm>
            <a:prstGeom prst="rect">
              <a:avLst/>
            </a:prstGeom>
            <a:solidFill>
              <a:srgbClr val="0058AB">
                <a:alpha val="100000"/>
              </a:srgbClr>
            </a:solidFill>
          </p:spPr>
          <p:txBody>
            <a:bodyPr/>
            <a:lstStyle/>
            <a:p>
              <a:endParaRPr/>
            </a:p>
          </p:txBody>
        </p:sp>
        <p:sp>
          <p:nvSpPr>
            <p:cNvPr id="166" name="rc166"/>
            <p:cNvSpPr/>
            <p:nvPr/>
          </p:nvSpPr>
          <p:spPr>
            <a:xfrm>
              <a:off x="5322799" y="5643592"/>
              <a:ext cx="201456" cy="201456"/>
            </a:xfrm>
            <a:prstGeom prst="rect">
              <a:avLst/>
            </a:prstGeom>
            <a:solidFill>
              <a:srgbClr val="FFC20E">
                <a:alpha val="100000"/>
              </a:srgbClr>
            </a:solidFill>
          </p:spPr>
          <p:txBody>
            <a:bodyPr/>
            <a:lstStyle/>
            <a:p>
              <a:endParaRPr/>
            </a:p>
          </p:txBody>
        </p:sp>
        <p:sp>
          <p:nvSpPr>
            <p:cNvPr id="167" name="rc167"/>
            <p:cNvSpPr/>
            <p:nvPr/>
          </p:nvSpPr>
          <p:spPr>
            <a:xfrm>
              <a:off x="7071544" y="5643592"/>
              <a:ext cx="201455" cy="201456"/>
            </a:xfrm>
            <a:prstGeom prst="rect">
              <a:avLst/>
            </a:prstGeom>
            <a:solidFill>
              <a:srgbClr val="F26A21">
                <a:alpha val="100000"/>
              </a:srgbClr>
            </a:solidFill>
          </p:spPr>
          <p:txBody>
            <a:bodyPr/>
            <a:lstStyle/>
            <a:p>
              <a:endParaRPr/>
            </a:p>
          </p:txBody>
        </p:sp>
        <p:sp>
          <p:nvSpPr>
            <p:cNvPr id="168" name="tx168"/>
            <p:cNvSpPr/>
            <p:nvPr/>
          </p:nvSpPr>
          <p:spPr>
            <a:xfrm>
              <a:off x="1584306" y="5664852"/>
              <a:ext cx="1614940" cy="12946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9" name="tx169"/>
            <p:cNvSpPr/>
            <p:nvPr/>
          </p:nvSpPr>
          <p:spPr>
            <a:xfrm>
              <a:off x="3557880" y="5666557"/>
              <a:ext cx="698704"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 partiel</a:t>
              </a:r>
            </a:p>
          </p:txBody>
        </p:sp>
        <p:sp>
          <p:nvSpPr>
            <p:cNvPr id="170" name="tx170"/>
            <p:cNvSpPr/>
            <p:nvPr/>
          </p:nvSpPr>
          <p:spPr>
            <a:xfrm>
              <a:off x="4615219" y="5692137"/>
              <a:ext cx="628991"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Zéro dose</a:t>
              </a:r>
            </a:p>
          </p:txBody>
        </p:sp>
        <p:sp>
          <p:nvSpPr>
            <p:cNvPr id="171" name="tx171"/>
            <p:cNvSpPr/>
            <p:nvPr/>
          </p:nvSpPr>
          <p:spPr>
            <a:xfrm>
              <a:off x="5602844" y="5690841"/>
              <a:ext cx="1390110"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2" name="tx172"/>
            <p:cNvSpPr/>
            <p:nvPr/>
          </p:nvSpPr>
          <p:spPr>
            <a:xfrm>
              <a:off x="7351589" y="5692137"/>
              <a:ext cx="99393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3" name="pl173"/>
            <p:cNvSpPr/>
            <p:nvPr/>
          </p:nvSpPr>
          <p:spPr>
            <a:xfrm>
              <a:off x="3462560" y="6242132"/>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74" name="pl174"/>
            <p:cNvSpPr/>
            <p:nvPr/>
          </p:nvSpPr>
          <p:spPr>
            <a:xfrm>
              <a:off x="4877130" y="6242132"/>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75" name="tx175"/>
            <p:cNvSpPr/>
            <p:nvPr/>
          </p:nvSpPr>
          <p:spPr>
            <a:xfrm>
              <a:off x="3729660" y="6190085"/>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6" name="tx176"/>
            <p:cNvSpPr/>
            <p:nvPr/>
          </p:nvSpPr>
          <p:spPr>
            <a:xfrm>
              <a:off x="5144229" y="6189949"/>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7" name="tx177"/>
            <p:cNvSpPr/>
            <p:nvPr/>
          </p:nvSpPr>
          <p:spPr>
            <a:xfrm>
              <a:off x="983899" y="1330710"/>
              <a:ext cx="793326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a:t>
              </a:r>
            </a:p>
          </p:txBody>
        </p:sp>
        <p:sp>
          <p:nvSpPr>
            <p:cNvPr id="178" name="tx178"/>
            <p:cNvSpPr/>
            <p:nvPr/>
          </p:nvSpPr>
          <p:spPr>
            <a:xfrm>
              <a:off x="983899" y="1511762"/>
              <a:ext cx="614579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entre 2000 et 2025 et projections pour 2030 sur la base de l'objectif IA2030 , Bénin</a:t>
              </a:r>
            </a:p>
          </p:txBody>
        </p:sp>
        <p:sp>
          <p:nvSpPr>
            <p:cNvPr id="179" name="tx179"/>
            <p:cNvSpPr/>
            <p:nvPr/>
          </p:nvSpPr>
          <p:spPr>
            <a:xfrm>
              <a:off x="-3195790" y="6466099"/>
              <a:ext cx="1185267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2025 ; Nations Unies, Département des affaires économiques et sociales, Division de la population (2024). World Population Prospects 2024, Online Edition.</a:t>
              </a:r>
            </a:p>
          </p:txBody>
        </p:sp>
        <p:sp>
          <p:nvSpPr>
            <p:cNvPr id="180" name="tx180"/>
            <p:cNvSpPr/>
            <p:nvPr/>
          </p:nvSpPr>
          <p:spPr>
            <a:xfrm>
              <a:off x="687215" y="6586855"/>
              <a:ext cx="79696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appelle tous les pays à réduire de moitié d'ici 2030 le nombre d'enfants non vaccinés en 2019. Ce graphique montre le nombre annuel d'enfants à vacciner pour atteindre l'objectif ZD.
L'initiative IA2030 appelle tous les pays à réduire de moitié d'ici 2030 le nombre d'enfants n'ayant reçu aucune dose de vaccin en 2019. Ce graphique indique le nombre annuel d'enfants devant être vaccinés pour atteindre l'objectif fixé concernant les enfants n'ayant reçu aucune dose.
Le Bénin devrait connaître une augmentation modérée (10 000 à 50 000) du nombre de nourrissons survivants d’ici 2030. Par conséquent, le maintien de la couverture vaccinale actuelle nécessite de vacciner un nombre croissant d’enfants.
Pour atteindre l’objectif « zéro dose » de l’IA2030, il faudra vacciner chaque année davantage d’enfants (~3,3 %) avec le DTP1. Cela nécessitera un renforcement des capacités du programme de vaccination et du système de santé.</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Il faut vacciner davantage d'enfants chaque année pour atteindre l'objectif IA2030 consistant à réduire de moitié le nombre d'enfants n'ayant reçu aucune dose d'ici 2030, alors qu'on prévoit une augmentation modérée du nombre de nourrissons survivants.</a:t>
            </a:r>
          </a:p>
        </p:txBody>
      </p:sp>
      <p:grpSp>
        <p:nvGrpSpPr>
          <p:cNvPr id="183" name="Group 182"/>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85"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983899" y="4521565"/>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983899" y="3693902"/>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3899" y="2866239"/>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3899" y="2038576"/>
              <a:ext cx="8090511" cy="0"/>
            </a:xfrm>
            <a:custGeom>
              <a:avLst/>
              <a:gdLst/>
              <a:ahLst/>
              <a:cxnLst/>
              <a:rect l="0" t="0" r="0" b="0"/>
              <a:pathLst>
                <a:path w="8090511">
                  <a:moveTo>
                    <a:pt x="0" y="0"/>
                  </a:moveTo>
                  <a:lnTo>
                    <a:pt x="8090511" y="0"/>
                  </a:lnTo>
                  <a:lnTo>
                    <a:pt x="80905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3899" y="4935397"/>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983899" y="4107734"/>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3899" y="3280070"/>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3899" y="2452407"/>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3899" y="1624744"/>
              <a:ext cx="8090511" cy="0"/>
            </a:xfrm>
            <a:custGeom>
              <a:avLst/>
              <a:gdLst/>
              <a:ahLst/>
              <a:cxnLst/>
              <a:rect l="0" t="0" r="0" b="0"/>
              <a:pathLst>
                <a:path w="8090511">
                  <a:moveTo>
                    <a:pt x="0" y="0"/>
                  </a:moveTo>
                  <a:lnTo>
                    <a:pt x="8090511" y="0"/>
                  </a:lnTo>
                  <a:lnTo>
                    <a:pt x="809051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58761"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69678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934813"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17284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410866"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648892"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886918"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124945"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362971"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0099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839023"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077050"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315076"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553102"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791128"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029154"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267181"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50520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743233"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5981259"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219286"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457312"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695338"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6933364"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171391"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40941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409417"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8599548" y="1592905"/>
              <a:ext cx="0" cy="3501657"/>
            </a:xfrm>
            <a:custGeom>
              <a:avLst/>
              <a:gdLst/>
              <a:ahLst/>
              <a:cxnLst/>
              <a:rect l="0" t="0" r="0" b="0"/>
              <a:pathLst>
                <a:path h="3501657">
                  <a:moveTo>
                    <a:pt x="0" y="3501657"/>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rc41"/>
            <p:cNvSpPr/>
            <p:nvPr/>
          </p:nvSpPr>
          <p:spPr>
            <a:xfrm>
              <a:off x="1351649" y="3895719"/>
              <a:ext cx="214223" cy="1039677"/>
            </a:xfrm>
            <a:prstGeom prst="rect">
              <a:avLst/>
            </a:prstGeom>
            <a:solidFill>
              <a:srgbClr val="0058AB">
                <a:alpha val="100000"/>
              </a:srgbClr>
            </a:solidFill>
          </p:spPr>
          <p:txBody>
            <a:bodyPr/>
            <a:lstStyle/>
            <a:p>
              <a:endParaRPr/>
            </a:p>
          </p:txBody>
        </p:sp>
        <p:sp>
          <p:nvSpPr>
            <p:cNvPr id="42" name="rc42"/>
            <p:cNvSpPr/>
            <p:nvPr/>
          </p:nvSpPr>
          <p:spPr>
            <a:xfrm>
              <a:off x="1589675" y="3775741"/>
              <a:ext cx="214223" cy="1159655"/>
            </a:xfrm>
            <a:prstGeom prst="rect">
              <a:avLst/>
            </a:prstGeom>
            <a:solidFill>
              <a:srgbClr val="0058AB">
                <a:alpha val="100000"/>
              </a:srgbClr>
            </a:solidFill>
          </p:spPr>
          <p:txBody>
            <a:bodyPr/>
            <a:lstStyle/>
            <a:p>
              <a:endParaRPr/>
            </a:p>
          </p:txBody>
        </p:sp>
        <p:sp>
          <p:nvSpPr>
            <p:cNvPr id="43" name="rc43"/>
            <p:cNvSpPr/>
            <p:nvPr/>
          </p:nvSpPr>
          <p:spPr>
            <a:xfrm>
              <a:off x="1827702" y="3645898"/>
              <a:ext cx="214223" cy="1289499"/>
            </a:xfrm>
            <a:prstGeom prst="rect">
              <a:avLst/>
            </a:prstGeom>
            <a:solidFill>
              <a:srgbClr val="0058AB">
                <a:alpha val="100000"/>
              </a:srgbClr>
            </a:solidFill>
          </p:spPr>
          <p:txBody>
            <a:bodyPr/>
            <a:lstStyle/>
            <a:p>
              <a:endParaRPr/>
            </a:p>
          </p:txBody>
        </p:sp>
        <p:sp>
          <p:nvSpPr>
            <p:cNvPr id="44" name="rc44"/>
            <p:cNvSpPr/>
            <p:nvPr/>
          </p:nvSpPr>
          <p:spPr>
            <a:xfrm>
              <a:off x="2065728" y="3502579"/>
              <a:ext cx="214223" cy="1432817"/>
            </a:xfrm>
            <a:prstGeom prst="rect">
              <a:avLst/>
            </a:prstGeom>
            <a:solidFill>
              <a:srgbClr val="0058AB">
                <a:alpha val="100000"/>
              </a:srgbClr>
            </a:solidFill>
          </p:spPr>
          <p:txBody>
            <a:bodyPr/>
            <a:lstStyle/>
            <a:p>
              <a:endParaRPr/>
            </a:p>
          </p:txBody>
        </p:sp>
        <p:sp>
          <p:nvSpPr>
            <p:cNvPr id="45" name="rc45"/>
            <p:cNvSpPr/>
            <p:nvPr/>
          </p:nvSpPr>
          <p:spPr>
            <a:xfrm>
              <a:off x="2303754" y="3356679"/>
              <a:ext cx="214223" cy="1578717"/>
            </a:xfrm>
            <a:prstGeom prst="rect">
              <a:avLst/>
            </a:prstGeom>
            <a:solidFill>
              <a:srgbClr val="0058AB">
                <a:alpha val="100000"/>
              </a:srgbClr>
            </a:solidFill>
          </p:spPr>
          <p:txBody>
            <a:bodyPr/>
            <a:lstStyle/>
            <a:p>
              <a:endParaRPr/>
            </a:p>
          </p:txBody>
        </p:sp>
        <p:sp>
          <p:nvSpPr>
            <p:cNvPr id="46" name="rc46"/>
            <p:cNvSpPr/>
            <p:nvPr/>
          </p:nvSpPr>
          <p:spPr>
            <a:xfrm>
              <a:off x="2541780" y="3204952"/>
              <a:ext cx="214223" cy="1730445"/>
            </a:xfrm>
            <a:prstGeom prst="rect">
              <a:avLst/>
            </a:prstGeom>
            <a:solidFill>
              <a:srgbClr val="0058AB">
                <a:alpha val="100000"/>
              </a:srgbClr>
            </a:solidFill>
          </p:spPr>
          <p:txBody>
            <a:bodyPr/>
            <a:lstStyle/>
            <a:p>
              <a:endParaRPr/>
            </a:p>
          </p:txBody>
        </p:sp>
        <p:sp>
          <p:nvSpPr>
            <p:cNvPr id="47" name="rc47"/>
            <p:cNvSpPr/>
            <p:nvPr/>
          </p:nvSpPr>
          <p:spPr>
            <a:xfrm>
              <a:off x="2779807" y="3699365"/>
              <a:ext cx="214223" cy="1236032"/>
            </a:xfrm>
            <a:prstGeom prst="rect">
              <a:avLst/>
            </a:prstGeom>
            <a:solidFill>
              <a:srgbClr val="0058AB">
                <a:alpha val="100000"/>
              </a:srgbClr>
            </a:solidFill>
          </p:spPr>
          <p:txBody>
            <a:bodyPr/>
            <a:lstStyle/>
            <a:p>
              <a:endParaRPr/>
            </a:p>
          </p:txBody>
        </p:sp>
        <p:sp>
          <p:nvSpPr>
            <p:cNvPr id="48" name="rc48"/>
            <p:cNvSpPr/>
            <p:nvPr/>
          </p:nvSpPr>
          <p:spPr>
            <a:xfrm>
              <a:off x="3017833" y="4246781"/>
              <a:ext cx="214223" cy="688615"/>
            </a:xfrm>
            <a:prstGeom prst="rect">
              <a:avLst/>
            </a:prstGeom>
            <a:solidFill>
              <a:srgbClr val="0058AB">
                <a:alpha val="100000"/>
              </a:srgbClr>
            </a:solidFill>
          </p:spPr>
          <p:txBody>
            <a:bodyPr/>
            <a:lstStyle/>
            <a:p>
              <a:endParaRPr/>
            </a:p>
          </p:txBody>
        </p:sp>
        <p:sp>
          <p:nvSpPr>
            <p:cNvPr id="49" name="rc49"/>
            <p:cNvSpPr/>
            <p:nvPr/>
          </p:nvSpPr>
          <p:spPr>
            <a:xfrm>
              <a:off x="3255859" y="3885357"/>
              <a:ext cx="214223" cy="1050039"/>
            </a:xfrm>
            <a:prstGeom prst="rect">
              <a:avLst/>
            </a:prstGeom>
            <a:solidFill>
              <a:srgbClr val="0058AB">
                <a:alpha val="100000"/>
              </a:srgbClr>
            </a:solidFill>
          </p:spPr>
          <p:txBody>
            <a:bodyPr/>
            <a:lstStyle/>
            <a:p>
              <a:endParaRPr/>
            </a:p>
          </p:txBody>
        </p:sp>
        <p:sp>
          <p:nvSpPr>
            <p:cNvPr id="50" name="rc50"/>
            <p:cNvSpPr/>
            <p:nvPr/>
          </p:nvSpPr>
          <p:spPr>
            <a:xfrm>
              <a:off x="3493885" y="3624610"/>
              <a:ext cx="214223" cy="1310786"/>
            </a:xfrm>
            <a:prstGeom prst="rect">
              <a:avLst/>
            </a:prstGeom>
            <a:solidFill>
              <a:srgbClr val="0058AB">
                <a:alpha val="100000"/>
              </a:srgbClr>
            </a:solidFill>
          </p:spPr>
          <p:txBody>
            <a:bodyPr/>
            <a:lstStyle/>
            <a:p>
              <a:endParaRPr/>
            </a:p>
          </p:txBody>
        </p:sp>
        <p:sp>
          <p:nvSpPr>
            <p:cNvPr id="51" name="rc51"/>
            <p:cNvSpPr/>
            <p:nvPr/>
          </p:nvSpPr>
          <p:spPr>
            <a:xfrm>
              <a:off x="3731911" y="3346648"/>
              <a:ext cx="214223" cy="1588749"/>
            </a:xfrm>
            <a:prstGeom prst="rect">
              <a:avLst/>
            </a:prstGeom>
            <a:solidFill>
              <a:srgbClr val="0058AB">
                <a:alpha val="100000"/>
              </a:srgbClr>
            </a:solidFill>
          </p:spPr>
          <p:txBody>
            <a:bodyPr/>
            <a:lstStyle/>
            <a:p>
              <a:endParaRPr/>
            </a:p>
          </p:txBody>
        </p:sp>
        <p:sp>
          <p:nvSpPr>
            <p:cNvPr id="52" name="rc52"/>
            <p:cNvSpPr/>
            <p:nvPr/>
          </p:nvSpPr>
          <p:spPr>
            <a:xfrm>
              <a:off x="3969938" y="3048987"/>
              <a:ext cx="214223" cy="1886410"/>
            </a:xfrm>
            <a:prstGeom prst="rect">
              <a:avLst/>
            </a:prstGeom>
            <a:solidFill>
              <a:srgbClr val="0058AB">
                <a:alpha val="100000"/>
              </a:srgbClr>
            </a:solidFill>
          </p:spPr>
          <p:txBody>
            <a:bodyPr/>
            <a:lstStyle/>
            <a:p>
              <a:endParaRPr/>
            </a:p>
          </p:txBody>
        </p:sp>
        <p:sp>
          <p:nvSpPr>
            <p:cNvPr id="53" name="rc53"/>
            <p:cNvSpPr/>
            <p:nvPr/>
          </p:nvSpPr>
          <p:spPr>
            <a:xfrm>
              <a:off x="4207964" y="3508704"/>
              <a:ext cx="214223" cy="1426692"/>
            </a:xfrm>
            <a:prstGeom prst="rect">
              <a:avLst/>
            </a:prstGeom>
            <a:solidFill>
              <a:srgbClr val="0058AB">
                <a:alpha val="100000"/>
              </a:srgbClr>
            </a:solidFill>
          </p:spPr>
          <p:txBody>
            <a:bodyPr/>
            <a:lstStyle/>
            <a:p>
              <a:endParaRPr/>
            </a:p>
          </p:txBody>
        </p:sp>
        <p:sp>
          <p:nvSpPr>
            <p:cNvPr id="54" name="rc54"/>
            <p:cNvSpPr/>
            <p:nvPr/>
          </p:nvSpPr>
          <p:spPr>
            <a:xfrm>
              <a:off x="4445990" y="3069612"/>
              <a:ext cx="214223" cy="1865784"/>
            </a:xfrm>
            <a:prstGeom prst="rect">
              <a:avLst/>
            </a:prstGeom>
            <a:solidFill>
              <a:srgbClr val="0058AB">
                <a:alpha val="100000"/>
              </a:srgbClr>
            </a:solidFill>
          </p:spPr>
          <p:txBody>
            <a:bodyPr/>
            <a:lstStyle/>
            <a:p>
              <a:endParaRPr/>
            </a:p>
          </p:txBody>
        </p:sp>
        <p:sp>
          <p:nvSpPr>
            <p:cNvPr id="55" name="rc55"/>
            <p:cNvSpPr/>
            <p:nvPr/>
          </p:nvSpPr>
          <p:spPr>
            <a:xfrm>
              <a:off x="4684016" y="3023826"/>
              <a:ext cx="214223" cy="1911570"/>
            </a:xfrm>
            <a:prstGeom prst="rect">
              <a:avLst/>
            </a:prstGeom>
            <a:solidFill>
              <a:srgbClr val="0058AB">
                <a:alpha val="100000"/>
              </a:srgbClr>
            </a:solidFill>
          </p:spPr>
          <p:txBody>
            <a:bodyPr/>
            <a:lstStyle/>
            <a:p>
              <a:endParaRPr/>
            </a:p>
          </p:txBody>
        </p:sp>
        <p:sp>
          <p:nvSpPr>
            <p:cNvPr id="56" name="rc56"/>
            <p:cNvSpPr/>
            <p:nvPr/>
          </p:nvSpPr>
          <p:spPr>
            <a:xfrm>
              <a:off x="4922043" y="2424333"/>
              <a:ext cx="214223" cy="2511063"/>
            </a:xfrm>
            <a:prstGeom prst="rect">
              <a:avLst/>
            </a:prstGeom>
            <a:solidFill>
              <a:srgbClr val="0058AB">
                <a:alpha val="100000"/>
              </a:srgbClr>
            </a:solidFill>
          </p:spPr>
          <p:txBody>
            <a:bodyPr/>
            <a:lstStyle/>
            <a:p>
              <a:endParaRPr/>
            </a:p>
          </p:txBody>
        </p:sp>
        <p:sp>
          <p:nvSpPr>
            <p:cNvPr id="57" name="rc57"/>
            <p:cNvSpPr/>
            <p:nvPr/>
          </p:nvSpPr>
          <p:spPr>
            <a:xfrm>
              <a:off x="5160069" y="2661276"/>
              <a:ext cx="214223" cy="2274120"/>
            </a:xfrm>
            <a:prstGeom prst="rect">
              <a:avLst/>
            </a:prstGeom>
            <a:solidFill>
              <a:srgbClr val="0058AB">
                <a:alpha val="100000"/>
              </a:srgbClr>
            </a:solidFill>
          </p:spPr>
          <p:txBody>
            <a:bodyPr/>
            <a:lstStyle/>
            <a:p>
              <a:endParaRPr/>
            </a:p>
          </p:txBody>
        </p:sp>
        <p:sp>
          <p:nvSpPr>
            <p:cNvPr id="58" name="rc58"/>
            <p:cNvSpPr/>
            <p:nvPr/>
          </p:nvSpPr>
          <p:spPr>
            <a:xfrm>
              <a:off x="5398095" y="2492499"/>
              <a:ext cx="214223" cy="2442897"/>
            </a:xfrm>
            <a:prstGeom prst="rect">
              <a:avLst/>
            </a:prstGeom>
            <a:solidFill>
              <a:srgbClr val="0058AB">
                <a:alpha val="100000"/>
              </a:srgbClr>
            </a:solidFill>
          </p:spPr>
          <p:txBody>
            <a:bodyPr/>
            <a:lstStyle/>
            <a:p>
              <a:endParaRPr/>
            </a:p>
          </p:txBody>
        </p:sp>
        <p:sp>
          <p:nvSpPr>
            <p:cNvPr id="59" name="rc59"/>
            <p:cNvSpPr/>
            <p:nvPr/>
          </p:nvSpPr>
          <p:spPr>
            <a:xfrm>
              <a:off x="5636121" y="2335045"/>
              <a:ext cx="214223" cy="2600352"/>
            </a:xfrm>
            <a:prstGeom prst="rect">
              <a:avLst/>
            </a:prstGeom>
            <a:solidFill>
              <a:srgbClr val="0058AB">
                <a:alpha val="100000"/>
              </a:srgbClr>
            </a:solidFill>
          </p:spPr>
          <p:txBody>
            <a:bodyPr/>
            <a:lstStyle/>
            <a:p>
              <a:endParaRPr/>
            </a:p>
          </p:txBody>
        </p:sp>
        <p:sp>
          <p:nvSpPr>
            <p:cNvPr id="60" name="rc60"/>
            <p:cNvSpPr/>
            <p:nvPr/>
          </p:nvSpPr>
          <p:spPr>
            <a:xfrm>
              <a:off x="5874148" y="2182159"/>
              <a:ext cx="214223" cy="2753238"/>
            </a:xfrm>
            <a:prstGeom prst="rect">
              <a:avLst/>
            </a:prstGeom>
            <a:solidFill>
              <a:srgbClr val="0058AB">
                <a:alpha val="100000"/>
              </a:srgbClr>
            </a:solidFill>
          </p:spPr>
          <p:txBody>
            <a:bodyPr/>
            <a:lstStyle/>
            <a:p>
              <a:endParaRPr/>
            </a:p>
          </p:txBody>
        </p:sp>
        <p:sp>
          <p:nvSpPr>
            <p:cNvPr id="61" name="rc61"/>
            <p:cNvSpPr/>
            <p:nvPr/>
          </p:nvSpPr>
          <p:spPr>
            <a:xfrm>
              <a:off x="6112174" y="2014640"/>
              <a:ext cx="214223" cy="2920757"/>
            </a:xfrm>
            <a:prstGeom prst="rect">
              <a:avLst/>
            </a:prstGeom>
            <a:solidFill>
              <a:srgbClr val="0058AB">
                <a:alpha val="100000"/>
              </a:srgbClr>
            </a:solidFill>
          </p:spPr>
          <p:txBody>
            <a:bodyPr/>
            <a:lstStyle/>
            <a:p>
              <a:endParaRPr/>
            </a:p>
          </p:txBody>
        </p:sp>
        <p:sp>
          <p:nvSpPr>
            <p:cNvPr id="62" name="rc62"/>
            <p:cNvSpPr/>
            <p:nvPr/>
          </p:nvSpPr>
          <p:spPr>
            <a:xfrm>
              <a:off x="6350200" y="1982129"/>
              <a:ext cx="214223" cy="2953267"/>
            </a:xfrm>
            <a:prstGeom prst="rect">
              <a:avLst/>
            </a:prstGeom>
            <a:solidFill>
              <a:srgbClr val="0058AB">
                <a:alpha val="100000"/>
              </a:srgbClr>
            </a:solidFill>
          </p:spPr>
          <p:txBody>
            <a:bodyPr/>
            <a:lstStyle/>
            <a:p>
              <a:endParaRPr/>
            </a:p>
          </p:txBody>
        </p:sp>
        <p:sp>
          <p:nvSpPr>
            <p:cNvPr id="63" name="rc63"/>
            <p:cNvSpPr/>
            <p:nvPr/>
          </p:nvSpPr>
          <p:spPr>
            <a:xfrm>
              <a:off x="6588226" y="1791071"/>
              <a:ext cx="214223" cy="3144325"/>
            </a:xfrm>
            <a:prstGeom prst="rect">
              <a:avLst/>
            </a:prstGeom>
            <a:solidFill>
              <a:srgbClr val="0058AB">
                <a:alpha val="100000"/>
              </a:srgbClr>
            </a:solidFill>
          </p:spPr>
          <p:txBody>
            <a:bodyPr/>
            <a:lstStyle/>
            <a:p>
              <a:endParaRPr/>
            </a:p>
          </p:txBody>
        </p:sp>
        <p:sp>
          <p:nvSpPr>
            <p:cNvPr id="64" name="rc64"/>
            <p:cNvSpPr/>
            <p:nvPr/>
          </p:nvSpPr>
          <p:spPr>
            <a:xfrm>
              <a:off x="6826253" y="1752072"/>
              <a:ext cx="214223" cy="3183325"/>
            </a:xfrm>
            <a:prstGeom prst="rect">
              <a:avLst/>
            </a:prstGeom>
            <a:solidFill>
              <a:srgbClr val="0058AB">
                <a:alpha val="100000"/>
              </a:srgbClr>
            </a:solidFill>
          </p:spPr>
          <p:txBody>
            <a:bodyPr/>
            <a:lstStyle/>
            <a:p>
              <a:endParaRPr/>
            </a:p>
          </p:txBody>
        </p:sp>
        <p:sp>
          <p:nvSpPr>
            <p:cNvPr id="65" name="rc65"/>
            <p:cNvSpPr/>
            <p:nvPr/>
          </p:nvSpPr>
          <p:spPr>
            <a:xfrm>
              <a:off x="7064279" y="2021956"/>
              <a:ext cx="214223" cy="2913440"/>
            </a:xfrm>
            <a:prstGeom prst="rect">
              <a:avLst/>
            </a:prstGeom>
            <a:solidFill>
              <a:srgbClr val="0058AB">
                <a:alpha val="100000"/>
              </a:srgbClr>
            </a:solidFill>
          </p:spPr>
          <p:txBody>
            <a:bodyPr/>
            <a:lstStyle/>
            <a:p>
              <a:endParaRPr/>
            </a:p>
          </p:txBody>
        </p:sp>
        <p:sp>
          <p:nvSpPr>
            <p:cNvPr id="66" name="rc66"/>
            <p:cNvSpPr/>
            <p:nvPr/>
          </p:nvSpPr>
          <p:spPr>
            <a:xfrm>
              <a:off x="7302305" y="2138458"/>
              <a:ext cx="214223" cy="2796938"/>
            </a:xfrm>
            <a:prstGeom prst="rect">
              <a:avLst/>
            </a:prstGeom>
            <a:solidFill>
              <a:srgbClr val="0058AB">
                <a:alpha val="100000"/>
              </a:srgbClr>
            </a:solidFill>
          </p:spPr>
          <p:txBody>
            <a:bodyPr/>
            <a:lstStyle/>
            <a:p>
              <a:endParaRPr/>
            </a:p>
          </p:txBody>
        </p:sp>
        <p:sp>
          <p:nvSpPr>
            <p:cNvPr id="67" name="rc67"/>
            <p:cNvSpPr/>
            <p:nvPr/>
          </p:nvSpPr>
          <p:spPr>
            <a:xfrm>
              <a:off x="8492436" y="3558761"/>
              <a:ext cx="214223" cy="1376635"/>
            </a:xfrm>
            <a:prstGeom prst="rect">
              <a:avLst/>
            </a:prstGeom>
            <a:solidFill>
              <a:srgbClr val="69DBFF">
                <a:alpha val="100000"/>
              </a:srgbClr>
            </a:solidFill>
          </p:spPr>
          <p:txBody>
            <a:bodyPr/>
            <a:lstStyle/>
            <a:p>
              <a:endParaRPr/>
            </a:p>
          </p:txBody>
        </p:sp>
        <p:sp>
          <p:nvSpPr>
            <p:cNvPr id="68" name="pl68"/>
            <p:cNvSpPr/>
            <p:nvPr/>
          </p:nvSpPr>
          <p:spPr>
            <a:xfrm>
              <a:off x="6219286" y="2182159"/>
              <a:ext cx="2380262" cy="1376619"/>
            </a:xfrm>
            <a:custGeom>
              <a:avLst/>
              <a:gdLst/>
              <a:ahLst/>
              <a:cxnLst/>
              <a:rect l="0" t="0" r="0" b="0"/>
              <a:pathLst>
                <a:path w="2380262" h="1376619">
                  <a:moveTo>
                    <a:pt x="0" y="0"/>
                  </a:moveTo>
                  <a:lnTo>
                    <a:pt x="238026" y="137661"/>
                  </a:lnTo>
                  <a:lnTo>
                    <a:pt x="476052" y="275323"/>
                  </a:lnTo>
                  <a:lnTo>
                    <a:pt x="714078" y="412985"/>
                  </a:lnTo>
                  <a:lnTo>
                    <a:pt x="952104" y="550647"/>
                  </a:lnTo>
                  <a:lnTo>
                    <a:pt x="1190131" y="688309"/>
                  </a:lnTo>
                  <a:lnTo>
                    <a:pt x="1428157" y="825971"/>
                  </a:lnTo>
                  <a:lnTo>
                    <a:pt x="1666183" y="963633"/>
                  </a:lnTo>
                  <a:lnTo>
                    <a:pt x="1904209" y="1101295"/>
                  </a:lnTo>
                  <a:lnTo>
                    <a:pt x="2142236" y="1238957"/>
                  </a:lnTo>
                  <a:lnTo>
                    <a:pt x="2380262" y="1376619"/>
                  </a:lnTo>
                </a:path>
              </a:pathLst>
            </a:custGeom>
            <a:ln w="13550" cap="flat">
              <a:solidFill>
                <a:srgbClr val="000000">
                  <a:alpha val="100000"/>
                </a:srgbClr>
              </a:solidFill>
              <a:prstDash val="solid"/>
              <a:round/>
            </a:ln>
          </p:spPr>
          <p:txBody>
            <a:bodyPr/>
            <a:lstStyle/>
            <a:p>
              <a:endParaRPr/>
            </a:p>
          </p:txBody>
        </p:sp>
        <p:sp>
          <p:nvSpPr>
            <p:cNvPr id="69" name="pt69"/>
            <p:cNvSpPr/>
            <p:nvPr/>
          </p:nvSpPr>
          <p:spPr>
            <a:xfrm>
              <a:off x="6194460" y="21573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0" name="pt70"/>
            <p:cNvSpPr/>
            <p:nvPr/>
          </p:nvSpPr>
          <p:spPr>
            <a:xfrm>
              <a:off x="6432486" y="22949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1" name="pt71"/>
            <p:cNvSpPr/>
            <p:nvPr/>
          </p:nvSpPr>
          <p:spPr>
            <a:xfrm>
              <a:off x="6670512" y="24326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2" name="pt72"/>
            <p:cNvSpPr/>
            <p:nvPr/>
          </p:nvSpPr>
          <p:spPr>
            <a:xfrm>
              <a:off x="6908538" y="25703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3" name="pt73"/>
            <p:cNvSpPr/>
            <p:nvPr/>
          </p:nvSpPr>
          <p:spPr>
            <a:xfrm>
              <a:off x="7146565" y="27079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4" name="pt74"/>
            <p:cNvSpPr/>
            <p:nvPr/>
          </p:nvSpPr>
          <p:spPr>
            <a:xfrm>
              <a:off x="7384591" y="28456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5" name="pt75"/>
            <p:cNvSpPr/>
            <p:nvPr/>
          </p:nvSpPr>
          <p:spPr>
            <a:xfrm>
              <a:off x="7622617" y="29833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6" name="pt76"/>
            <p:cNvSpPr/>
            <p:nvPr/>
          </p:nvSpPr>
          <p:spPr>
            <a:xfrm>
              <a:off x="7860643" y="31209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7" name="pt77"/>
            <p:cNvSpPr/>
            <p:nvPr/>
          </p:nvSpPr>
          <p:spPr>
            <a:xfrm>
              <a:off x="8098670" y="32586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8" name="pt78"/>
            <p:cNvSpPr/>
            <p:nvPr/>
          </p:nvSpPr>
          <p:spPr>
            <a:xfrm>
              <a:off x="8336696" y="33962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79" name="pt79"/>
            <p:cNvSpPr/>
            <p:nvPr/>
          </p:nvSpPr>
          <p:spPr>
            <a:xfrm>
              <a:off x="8574722" y="35339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80" name="tx80"/>
            <p:cNvSpPr/>
            <p:nvPr/>
          </p:nvSpPr>
          <p:spPr>
            <a:xfrm>
              <a:off x="857700" y="4892758"/>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050305"/>
              <a:ext cx="349597"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25,000</a:t>
              </a:r>
            </a:p>
          </p:txBody>
        </p:sp>
        <p:sp>
          <p:nvSpPr>
            <p:cNvPr id="82" name="tx82"/>
            <p:cNvSpPr/>
            <p:nvPr/>
          </p:nvSpPr>
          <p:spPr>
            <a:xfrm>
              <a:off x="571671" y="3222641"/>
              <a:ext cx="349597"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a:t>
              </a:r>
            </a:p>
          </p:txBody>
        </p:sp>
        <p:sp>
          <p:nvSpPr>
            <p:cNvPr id="83" name="tx83"/>
            <p:cNvSpPr/>
            <p:nvPr/>
          </p:nvSpPr>
          <p:spPr>
            <a:xfrm>
              <a:off x="571671" y="2394978"/>
              <a:ext cx="349597"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75,000</a:t>
              </a:r>
            </a:p>
          </p:txBody>
        </p:sp>
        <p:sp>
          <p:nvSpPr>
            <p:cNvPr id="84" name="tx84"/>
            <p:cNvSpPr/>
            <p:nvPr/>
          </p:nvSpPr>
          <p:spPr>
            <a:xfrm>
              <a:off x="508103" y="1567315"/>
              <a:ext cx="413165"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a:t>
              </a:r>
            </a:p>
          </p:txBody>
        </p:sp>
        <p:sp>
          <p:nvSpPr>
            <p:cNvPr id="85" name="tx85"/>
            <p:cNvSpPr/>
            <p:nvPr/>
          </p:nvSpPr>
          <p:spPr>
            <a:xfrm rot="-5400000">
              <a:off x="1337871"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75897"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813923"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2051923"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89976"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528002"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66028"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3004054"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242081"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80107"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718133"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5615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94185"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432185"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70238"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908264"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46290"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84317"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622343"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60369"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98395"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36422"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74448"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812448"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50500"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88527"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88527" y="5237813"/>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237787"/>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33001" y="3292029"/>
              <a:ext cx="125041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14" name="rc114"/>
            <p:cNvSpPr/>
            <p:nvPr/>
          </p:nvSpPr>
          <p:spPr>
            <a:xfrm>
              <a:off x="3693168" y="5779301"/>
              <a:ext cx="201456" cy="201456"/>
            </a:xfrm>
            <a:prstGeom prst="rect">
              <a:avLst/>
            </a:prstGeom>
            <a:solidFill>
              <a:srgbClr val="0058AB">
                <a:alpha val="100000"/>
              </a:srgbClr>
            </a:solidFill>
          </p:spPr>
          <p:txBody>
            <a:bodyPr/>
            <a:lstStyle/>
            <a:p>
              <a:endParaRPr/>
            </a:p>
          </p:txBody>
        </p:sp>
        <p:sp>
          <p:nvSpPr>
            <p:cNvPr id="115" name="rc115"/>
            <p:cNvSpPr/>
            <p:nvPr/>
          </p:nvSpPr>
          <p:spPr>
            <a:xfrm>
              <a:off x="4595254" y="5779301"/>
              <a:ext cx="201456" cy="201456"/>
            </a:xfrm>
            <a:prstGeom prst="rect">
              <a:avLst/>
            </a:prstGeom>
            <a:solidFill>
              <a:srgbClr val="69DBFF">
                <a:alpha val="100000"/>
              </a:srgbClr>
            </a:solidFill>
          </p:spPr>
          <p:txBody>
            <a:bodyPr/>
            <a:lstStyle/>
            <a:p>
              <a:endParaRPr/>
            </a:p>
          </p:txBody>
        </p:sp>
        <p:sp>
          <p:nvSpPr>
            <p:cNvPr id="116" name="tx116"/>
            <p:cNvSpPr/>
            <p:nvPr/>
          </p:nvSpPr>
          <p:spPr>
            <a:xfrm>
              <a:off x="3973213" y="5828392"/>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800220"/>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381102" y="1330710"/>
              <a:ext cx="729610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2000-2025 et objectif pour 2030, Bénin</a:t>
              </a:r>
            </a:p>
          </p:txBody>
        </p:sp>
        <p:sp>
          <p:nvSpPr>
            <p:cNvPr id="119" name="tx119"/>
            <p:cNvSpPr/>
            <p:nvPr/>
          </p:nvSpPr>
          <p:spPr>
            <a:xfrm>
              <a:off x="4775852" y="6111691"/>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20" name="tx120"/>
            <p:cNvSpPr/>
            <p:nvPr/>
          </p:nvSpPr>
          <p:spPr>
            <a:xfrm>
              <a:off x="418195" y="6224752"/>
              <a:ext cx="865621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21" name="tx121"/>
            <p:cNvSpPr/>
            <p:nvPr/>
          </p:nvSpPr>
          <p:spPr>
            <a:xfrm>
              <a:off x="635548" y="6345453"/>
              <a:ext cx="84388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2025, tandis que la barre bleu clair représente l'objectif à</a:t>
              </a:r>
            </a:p>
          </p:txBody>
        </p:sp>
        <p:sp>
          <p:nvSpPr>
            <p:cNvPr id="122" name="tx122"/>
            <p:cNvSpPr/>
            <p:nvPr/>
          </p:nvSpPr>
          <p:spPr>
            <a:xfrm>
              <a:off x="8108680" y="6489292"/>
              <a:ext cx="96573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23" name="tx123"/>
            <p:cNvSpPr/>
            <p:nvPr/>
          </p:nvSpPr>
          <p:spPr>
            <a:xfrm>
              <a:off x="1853448" y="6586855"/>
              <a:ext cx="722096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2000-2025 (barres bleu foncé)
• L'objectif zéro dose d'ici 2030 (barre bleu clair)
• Trajectoire pour atteindre l'objectif 2030 sur la base d'une diminution linéaire (points)
En 2025, le nombre d'enfants n'ayant reçu aucune dose était supérieur d'environ 35 % au nombre annuel prévu pour atteindre l'objectif, </a:t>
            </a:r>
            <a:r>
              <a:rPr lang="en-US" sz="1200" b="0" i="0" u="none" cap="none">
                <a:solidFill>
                  <a:srgbClr val="FFFFFF">
                    <a:alpha val="100000"/>
                  </a:srgbClr>
                </a:solidFill>
                <a:latin typeface="Arial"/>
                <a:cs typeface="Arial"/>
                <a:sym typeface="Arial"/>
              </a:rPr>
              <a:t>sur la base d'une</a:t>
            </a:r>
            <a:r>
              <a:rPr sz="1200" b="0" i="0" u="none" cap="none">
                <a:solidFill>
                  <a:srgbClr val="FFFFFF">
                    <a:alpha val="100000"/>
                  </a:srgbClr>
                </a:solidFill>
                <a:latin typeface="Arial"/>
                <a:cs typeface="Arial"/>
                <a:sym typeface="Arial"/>
              </a:rPr>
              <a:t> trajectoire de baisse linéaire.</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nombre d'enfants n'ayant reçu aucune dose dépassait de 35 % l'objectif annuel fixé par l'IA2030, ce qui compromettait sérieusement la réalisation de l'objectif de 2030 en l'absence de mesures accélérées.</a:t>
            </a:r>
          </a:p>
        </p:txBody>
      </p:sp>
      <p:grpSp>
        <p:nvGrpSpPr>
          <p:cNvPr id="126" name="Group 125"/>
          <p:cNvGrpSpPr/>
          <p:nvPr/>
        </p:nvGrpSpPr>
        <p:grpSpPr>
          <a:xfrm>
            <a:off x="292608" y="1051560"/>
            <a:ext cx="8595360" cy="28575"/>
            <a:chOff x="292608" y="1051560"/>
            <a:chExt cx="8595360" cy="28575"/>
          </a:xfrm>
        </p:grpSpPr>
        <p:sp>
          <p:nvSpPr>
            <p:cNvPr id="12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8"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4010356"/>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3415025"/>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2819695"/>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2224364"/>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430802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9913" y="371269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3117360"/>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252202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9913" y="192669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52654"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78557"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10446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30365"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91088"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56269"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21450"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663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5181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6992"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8217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333322" y="3702951"/>
              <a:ext cx="238662" cy="605070"/>
            </a:xfrm>
            <a:prstGeom prst="rect">
              <a:avLst/>
            </a:prstGeom>
            <a:solidFill>
              <a:srgbClr val="80BD41">
                <a:alpha val="100000"/>
              </a:srgbClr>
            </a:solidFill>
          </p:spPr>
          <p:txBody>
            <a:bodyPr/>
            <a:lstStyle/>
            <a:p>
              <a:endParaRPr/>
            </a:p>
          </p:txBody>
        </p:sp>
        <p:sp>
          <p:nvSpPr>
            <p:cNvPr id="26" name="rc26"/>
            <p:cNvSpPr/>
            <p:nvPr/>
          </p:nvSpPr>
          <p:spPr>
            <a:xfrm>
              <a:off x="1333322" y="3628177"/>
              <a:ext cx="238662" cy="74773"/>
            </a:xfrm>
            <a:prstGeom prst="rect">
              <a:avLst/>
            </a:prstGeom>
            <a:solidFill>
              <a:srgbClr val="1CABE2">
                <a:alpha val="100000"/>
              </a:srgbClr>
            </a:solidFill>
          </p:spPr>
          <p:txBody>
            <a:bodyPr/>
            <a:lstStyle/>
            <a:p>
              <a:endParaRPr/>
            </a:p>
          </p:txBody>
        </p:sp>
        <p:sp>
          <p:nvSpPr>
            <p:cNvPr id="27" name="rc27"/>
            <p:cNvSpPr/>
            <p:nvPr/>
          </p:nvSpPr>
          <p:spPr>
            <a:xfrm>
              <a:off x="1598503" y="3696307"/>
              <a:ext cx="238662" cy="611714"/>
            </a:xfrm>
            <a:prstGeom prst="rect">
              <a:avLst/>
            </a:prstGeom>
            <a:solidFill>
              <a:srgbClr val="80BD41">
                <a:alpha val="100000"/>
              </a:srgbClr>
            </a:solidFill>
          </p:spPr>
          <p:txBody>
            <a:bodyPr/>
            <a:lstStyle/>
            <a:p>
              <a:endParaRPr/>
            </a:p>
          </p:txBody>
        </p:sp>
        <p:sp>
          <p:nvSpPr>
            <p:cNvPr id="28" name="rc28"/>
            <p:cNvSpPr/>
            <p:nvPr/>
          </p:nvSpPr>
          <p:spPr>
            <a:xfrm>
              <a:off x="1598503" y="3612889"/>
              <a:ext cx="238662" cy="83417"/>
            </a:xfrm>
            <a:prstGeom prst="rect">
              <a:avLst/>
            </a:prstGeom>
            <a:solidFill>
              <a:srgbClr val="1CABE2">
                <a:alpha val="100000"/>
              </a:srgbClr>
            </a:solidFill>
          </p:spPr>
          <p:txBody>
            <a:bodyPr/>
            <a:lstStyle/>
            <a:p>
              <a:endParaRPr/>
            </a:p>
          </p:txBody>
        </p:sp>
        <p:sp>
          <p:nvSpPr>
            <p:cNvPr id="29" name="rc29"/>
            <p:cNvSpPr/>
            <p:nvPr/>
          </p:nvSpPr>
          <p:spPr>
            <a:xfrm>
              <a:off x="1863684" y="3687282"/>
              <a:ext cx="238662" cy="620739"/>
            </a:xfrm>
            <a:prstGeom prst="rect">
              <a:avLst/>
            </a:prstGeom>
            <a:solidFill>
              <a:srgbClr val="80BD41">
                <a:alpha val="100000"/>
              </a:srgbClr>
            </a:solidFill>
          </p:spPr>
          <p:txBody>
            <a:bodyPr/>
            <a:lstStyle/>
            <a:p>
              <a:endParaRPr/>
            </a:p>
          </p:txBody>
        </p:sp>
        <p:sp>
          <p:nvSpPr>
            <p:cNvPr id="30" name="rc30"/>
            <p:cNvSpPr/>
            <p:nvPr/>
          </p:nvSpPr>
          <p:spPr>
            <a:xfrm>
              <a:off x="1863684" y="3594529"/>
              <a:ext cx="238662" cy="92752"/>
            </a:xfrm>
            <a:prstGeom prst="rect">
              <a:avLst/>
            </a:prstGeom>
            <a:solidFill>
              <a:srgbClr val="1CABE2">
                <a:alpha val="100000"/>
              </a:srgbClr>
            </a:solidFill>
          </p:spPr>
          <p:txBody>
            <a:bodyPr/>
            <a:lstStyle/>
            <a:p>
              <a:endParaRPr/>
            </a:p>
          </p:txBody>
        </p:sp>
        <p:sp>
          <p:nvSpPr>
            <p:cNvPr id="31" name="rc31"/>
            <p:cNvSpPr/>
            <p:nvPr/>
          </p:nvSpPr>
          <p:spPr>
            <a:xfrm>
              <a:off x="2128865" y="3674923"/>
              <a:ext cx="238662" cy="633098"/>
            </a:xfrm>
            <a:prstGeom prst="rect">
              <a:avLst/>
            </a:prstGeom>
            <a:solidFill>
              <a:srgbClr val="80BD41">
                <a:alpha val="100000"/>
              </a:srgbClr>
            </a:solidFill>
          </p:spPr>
          <p:txBody>
            <a:bodyPr/>
            <a:lstStyle/>
            <a:p>
              <a:endParaRPr/>
            </a:p>
          </p:txBody>
        </p:sp>
        <p:sp>
          <p:nvSpPr>
            <p:cNvPr id="32" name="rc32"/>
            <p:cNvSpPr/>
            <p:nvPr/>
          </p:nvSpPr>
          <p:spPr>
            <a:xfrm>
              <a:off x="2128865" y="3571859"/>
              <a:ext cx="238662" cy="103063"/>
            </a:xfrm>
            <a:prstGeom prst="rect">
              <a:avLst/>
            </a:prstGeom>
            <a:solidFill>
              <a:srgbClr val="1CABE2">
                <a:alpha val="100000"/>
              </a:srgbClr>
            </a:solidFill>
          </p:spPr>
          <p:txBody>
            <a:bodyPr/>
            <a:lstStyle/>
            <a:p>
              <a:endParaRPr/>
            </a:p>
          </p:txBody>
        </p:sp>
        <p:sp>
          <p:nvSpPr>
            <p:cNvPr id="33" name="rc33"/>
            <p:cNvSpPr/>
            <p:nvPr/>
          </p:nvSpPr>
          <p:spPr>
            <a:xfrm>
              <a:off x="2394045" y="3664540"/>
              <a:ext cx="238662" cy="643480"/>
            </a:xfrm>
            <a:prstGeom prst="rect">
              <a:avLst/>
            </a:prstGeom>
            <a:solidFill>
              <a:srgbClr val="80BD41">
                <a:alpha val="100000"/>
              </a:srgbClr>
            </a:solidFill>
          </p:spPr>
          <p:txBody>
            <a:bodyPr/>
            <a:lstStyle/>
            <a:p>
              <a:endParaRPr/>
            </a:p>
          </p:txBody>
        </p:sp>
        <p:sp>
          <p:nvSpPr>
            <p:cNvPr id="34" name="rc34"/>
            <p:cNvSpPr/>
            <p:nvPr/>
          </p:nvSpPr>
          <p:spPr>
            <a:xfrm>
              <a:off x="2394045" y="3550975"/>
              <a:ext cx="238662" cy="113565"/>
            </a:xfrm>
            <a:prstGeom prst="rect">
              <a:avLst/>
            </a:prstGeom>
            <a:solidFill>
              <a:srgbClr val="1CABE2">
                <a:alpha val="100000"/>
              </a:srgbClr>
            </a:solidFill>
          </p:spPr>
          <p:txBody>
            <a:bodyPr/>
            <a:lstStyle/>
            <a:p>
              <a:endParaRPr/>
            </a:p>
          </p:txBody>
        </p:sp>
        <p:sp>
          <p:nvSpPr>
            <p:cNvPr id="35" name="rc35"/>
            <p:cNvSpPr/>
            <p:nvPr/>
          </p:nvSpPr>
          <p:spPr>
            <a:xfrm>
              <a:off x="2659226" y="3654563"/>
              <a:ext cx="238662" cy="653458"/>
            </a:xfrm>
            <a:prstGeom prst="rect">
              <a:avLst/>
            </a:prstGeom>
            <a:solidFill>
              <a:srgbClr val="80BD41">
                <a:alpha val="100000"/>
              </a:srgbClr>
            </a:solidFill>
          </p:spPr>
          <p:txBody>
            <a:bodyPr/>
            <a:lstStyle/>
            <a:p>
              <a:endParaRPr/>
            </a:p>
          </p:txBody>
        </p:sp>
        <p:sp>
          <p:nvSpPr>
            <p:cNvPr id="36" name="rc36"/>
            <p:cNvSpPr/>
            <p:nvPr/>
          </p:nvSpPr>
          <p:spPr>
            <a:xfrm>
              <a:off x="2659226" y="3530091"/>
              <a:ext cx="238662" cy="124471"/>
            </a:xfrm>
            <a:prstGeom prst="rect">
              <a:avLst/>
            </a:prstGeom>
            <a:solidFill>
              <a:srgbClr val="1CABE2">
                <a:alpha val="100000"/>
              </a:srgbClr>
            </a:solidFill>
          </p:spPr>
          <p:txBody>
            <a:bodyPr/>
            <a:lstStyle/>
            <a:p>
              <a:endParaRPr/>
            </a:p>
          </p:txBody>
        </p:sp>
        <p:sp>
          <p:nvSpPr>
            <p:cNvPr id="37" name="rc37"/>
            <p:cNvSpPr/>
            <p:nvPr/>
          </p:nvSpPr>
          <p:spPr>
            <a:xfrm>
              <a:off x="2924407" y="3588671"/>
              <a:ext cx="238662" cy="719349"/>
            </a:xfrm>
            <a:prstGeom prst="rect">
              <a:avLst/>
            </a:prstGeom>
            <a:solidFill>
              <a:srgbClr val="80BD41">
                <a:alpha val="100000"/>
              </a:srgbClr>
            </a:solidFill>
          </p:spPr>
          <p:txBody>
            <a:bodyPr/>
            <a:lstStyle/>
            <a:p>
              <a:endParaRPr/>
            </a:p>
          </p:txBody>
        </p:sp>
        <p:sp>
          <p:nvSpPr>
            <p:cNvPr id="38" name="rc38"/>
            <p:cNvSpPr/>
            <p:nvPr/>
          </p:nvSpPr>
          <p:spPr>
            <a:xfrm>
              <a:off x="2924407" y="3499753"/>
              <a:ext cx="238662" cy="88918"/>
            </a:xfrm>
            <a:prstGeom prst="rect">
              <a:avLst/>
            </a:prstGeom>
            <a:solidFill>
              <a:srgbClr val="1CABE2">
                <a:alpha val="100000"/>
              </a:srgbClr>
            </a:solidFill>
          </p:spPr>
          <p:txBody>
            <a:bodyPr/>
            <a:lstStyle/>
            <a:p>
              <a:endParaRPr/>
            </a:p>
          </p:txBody>
        </p:sp>
        <p:sp>
          <p:nvSpPr>
            <p:cNvPr id="39" name="rc39"/>
            <p:cNvSpPr/>
            <p:nvPr/>
          </p:nvSpPr>
          <p:spPr>
            <a:xfrm>
              <a:off x="3189588" y="3532044"/>
              <a:ext cx="238662" cy="775977"/>
            </a:xfrm>
            <a:prstGeom prst="rect">
              <a:avLst/>
            </a:prstGeom>
            <a:solidFill>
              <a:srgbClr val="80BD41">
                <a:alpha val="100000"/>
              </a:srgbClr>
            </a:solidFill>
          </p:spPr>
          <p:txBody>
            <a:bodyPr/>
            <a:lstStyle/>
            <a:p>
              <a:endParaRPr/>
            </a:p>
          </p:txBody>
        </p:sp>
        <p:sp>
          <p:nvSpPr>
            <p:cNvPr id="40" name="rc40"/>
            <p:cNvSpPr/>
            <p:nvPr/>
          </p:nvSpPr>
          <p:spPr>
            <a:xfrm>
              <a:off x="3189588" y="3482512"/>
              <a:ext cx="238662" cy="49531"/>
            </a:xfrm>
            <a:prstGeom prst="rect">
              <a:avLst/>
            </a:prstGeom>
            <a:solidFill>
              <a:srgbClr val="1CABE2">
                <a:alpha val="100000"/>
              </a:srgbClr>
            </a:solidFill>
          </p:spPr>
          <p:txBody>
            <a:bodyPr/>
            <a:lstStyle/>
            <a:p>
              <a:endParaRPr/>
            </a:p>
          </p:txBody>
        </p:sp>
        <p:sp>
          <p:nvSpPr>
            <p:cNvPr id="41" name="rc41"/>
            <p:cNvSpPr/>
            <p:nvPr/>
          </p:nvSpPr>
          <p:spPr>
            <a:xfrm>
              <a:off x="3454768" y="3544355"/>
              <a:ext cx="238662" cy="763666"/>
            </a:xfrm>
            <a:prstGeom prst="rect">
              <a:avLst/>
            </a:prstGeom>
            <a:solidFill>
              <a:srgbClr val="80BD41">
                <a:alpha val="100000"/>
              </a:srgbClr>
            </a:solidFill>
          </p:spPr>
          <p:txBody>
            <a:bodyPr/>
            <a:lstStyle/>
            <a:p>
              <a:endParaRPr/>
            </a:p>
          </p:txBody>
        </p:sp>
        <p:sp>
          <p:nvSpPr>
            <p:cNvPr id="42" name="rc42"/>
            <p:cNvSpPr/>
            <p:nvPr/>
          </p:nvSpPr>
          <p:spPr>
            <a:xfrm>
              <a:off x="3454768" y="3468819"/>
              <a:ext cx="238662" cy="75535"/>
            </a:xfrm>
            <a:prstGeom prst="rect">
              <a:avLst/>
            </a:prstGeom>
            <a:solidFill>
              <a:srgbClr val="1CABE2">
                <a:alpha val="100000"/>
              </a:srgbClr>
            </a:solidFill>
          </p:spPr>
          <p:txBody>
            <a:bodyPr/>
            <a:lstStyle/>
            <a:p>
              <a:endParaRPr/>
            </a:p>
          </p:txBody>
        </p:sp>
        <p:sp>
          <p:nvSpPr>
            <p:cNvPr id="43" name="rc43"/>
            <p:cNvSpPr/>
            <p:nvPr/>
          </p:nvSpPr>
          <p:spPr>
            <a:xfrm>
              <a:off x="3719949" y="3545188"/>
              <a:ext cx="238662" cy="762832"/>
            </a:xfrm>
            <a:prstGeom prst="rect">
              <a:avLst/>
            </a:prstGeom>
            <a:solidFill>
              <a:srgbClr val="80BD41">
                <a:alpha val="100000"/>
              </a:srgbClr>
            </a:solidFill>
          </p:spPr>
          <p:txBody>
            <a:bodyPr/>
            <a:lstStyle/>
            <a:p>
              <a:endParaRPr/>
            </a:p>
          </p:txBody>
        </p:sp>
        <p:sp>
          <p:nvSpPr>
            <p:cNvPr id="44" name="rc44"/>
            <p:cNvSpPr/>
            <p:nvPr/>
          </p:nvSpPr>
          <p:spPr>
            <a:xfrm>
              <a:off x="3719949" y="3450912"/>
              <a:ext cx="238662" cy="94276"/>
            </a:xfrm>
            <a:prstGeom prst="rect">
              <a:avLst/>
            </a:prstGeom>
            <a:solidFill>
              <a:srgbClr val="1CABE2">
                <a:alpha val="100000"/>
              </a:srgbClr>
            </a:solidFill>
          </p:spPr>
          <p:txBody>
            <a:bodyPr/>
            <a:lstStyle/>
            <a:p>
              <a:endParaRPr/>
            </a:p>
          </p:txBody>
        </p:sp>
        <p:sp>
          <p:nvSpPr>
            <p:cNvPr id="45" name="rc45"/>
            <p:cNvSpPr/>
            <p:nvPr/>
          </p:nvSpPr>
          <p:spPr>
            <a:xfrm>
              <a:off x="3985130" y="3543236"/>
              <a:ext cx="238662" cy="764785"/>
            </a:xfrm>
            <a:prstGeom prst="rect">
              <a:avLst/>
            </a:prstGeom>
            <a:solidFill>
              <a:srgbClr val="80BD41">
                <a:alpha val="100000"/>
              </a:srgbClr>
            </a:solidFill>
          </p:spPr>
          <p:txBody>
            <a:bodyPr/>
            <a:lstStyle/>
            <a:p>
              <a:endParaRPr/>
            </a:p>
          </p:txBody>
        </p:sp>
        <p:sp>
          <p:nvSpPr>
            <p:cNvPr id="46" name="rc46"/>
            <p:cNvSpPr/>
            <p:nvPr/>
          </p:nvSpPr>
          <p:spPr>
            <a:xfrm>
              <a:off x="3985130" y="3428956"/>
              <a:ext cx="238662" cy="114279"/>
            </a:xfrm>
            <a:prstGeom prst="rect">
              <a:avLst/>
            </a:prstGeom>
            <a:solidFill>
              <a:srgbClr val="1CABE2">
                <a:alpha val="100000"/>
              </a:srgbClr>
            </a:solidFill>
          </p:spPr>
          <p:txBody>
            <a:bodyPr/>
            <a:lstStyle/>
            <a:p>
              <a:endParaRPr/>
            </a:p>
          </p:txBody>
        </p:sp>
        <p:sp>
          <p:nvSpPr>
            <p:cNvPr id="47" name="rc47"/>
            <p:cNvSpPr/>
            <p:nvPr/>
          </p:nvSpPr>
          <p:spPr>
            <a:xfrm>
              <a:off x="4250311" y="3539116"/>
              <a:ext cx="238662" cy="768905"/>
            </a:xfrm>
            <a:prstGeom prst="rect">
              <a:avLst/>
            </a:prstGeom>
            <a:solidFill>
              <a:srgbClr val="80BD41">
                <a:alpha val="100000"/>
              </a:srgbClr>
            </a:solidFill>
          </p:spPr>
          <p:txBody>
            <a:bodyPr/>
            <a:lstStyle/>
            <a:p>
              <a:endParaRPr/>
            </a:p>
          </p:txBody>
        </p:sp>
        <p:sp>
          <p:nvSpPr>
            <p:cNvPr id="48" name="rc48"/>
            <p:cNvSpPr/>
            <p:nvPr/>
          </p:nvSpPr>
          <p:spPr>
            <a:xfrm>
              <a:off x="4250311" y="3403428"/>
              <a:ext cx="238662" cy="135687"/>
            </a:xfrm>
            <a:prstGeom prst="rect">
              <a:avLst/>
            </a:prstGeom>
            <a:solidFill>
              <a:srgbClr val="1CABE2">
                <a:alpha val="100000"/>
              </a:srgbClr>
            </a:solidFill>
          </p:spPr>
          <p:txBody>
            <a:bodyPr/>
            <a:lstStyle/>
            <a:p>
              <a:endParaRPr/>
            </a:p>
          </p:txBody>
        </p:sp>
        <p:sp>
          <p:nvSpPr>
            <p:cNvPr id="49" name="rc49"/>
            <p:cNvSpPr/>
            <p:nvPr/>
          </p:nvSpPr>
          <p:spPr>
            <a:xfrm>
              <a:off x="4515492" y="3477726"/>
              <a:ext cx="238662" cy="830295"/>
            </a:xfrm>
            <a:prstGeom prst="rect">
              <a:avLst/>
            </a:prstGeom>
            <a:solidFill>
              <a:srgbClr val="80BD41">
                <a:alpha val="100000"/>
              </a:srgbClr>
            </a:solidFill>
          </p:spPr>
          <p:txBody>
            <a:bodyPr/>
            <a:lstStyle/>
            <a:p>
              <a:endParaRPr/>
            </a:p>
          </p:txBody>
        </p:sp>
        <p:sp>
          <p:nvSpPr>
            <p:cNvPr id="50" name="rc50"/>
            <p:cNvSpPr/>
            <p:nvPr/>
          </p:nvSpPr>
          <p:spPr>
            <a:xfrm>
              <a:off x="4515492" y="3375114"/>
              <a:ext cx="238662" cy="102611"/>
            </a:xfrm>
            <a:prstGeom prst="rect">
              <a:avLst/>
            </a:prstGeom>
            <a:solidFill>
              <a:srgbClr val="1CABE2">
                <a:alpha val="100000"/>
              </a:srgbClr>
            </a:solidFill>
          </p:spPr>
          <p:txBody>
            <a:bodyPr/>
            <a:lstStyle/>
            <a:p>
              <a:endParaRPr/>
            </a:p>
          </p:txBody>
        </p:sp>
        <p:sp>
          <p:nvSpPr>
            <p:cNvPr id="51" name="rc51"/>
            <p:cNvSpPr/>
            <p:nvPr/>
          </p:nvSpPr>
          <p:spPr>
            <a:xfrm>
              <a:off x="4780672" y="3483607"/>
              <a:ext cx="238662" cy="824413"/>
            </a:xfrm>
            <a:prstGeom prst="rect">
              <a:avLst/>
            </a:prstGeom>
            <a:solidFill>
              <a:srgbClr val="80BD41">
                <a:alpha val="100000"/>
              </a:srgbClr>
            </a:solidFill>
          </p:spPr>
          <p:txBody>
            <a:bodyPr/>
            <a:lstStyle/>
            <a:p>
              <a:endParaRPr/>
            </a:p>
          </p:txBody>
        </p:sp>
        <p:sp>
          <p:nvSpPr>
            <p:cNvPr id="52" name="rc52"/>
            <p:cNvSpPr/>
            <p:nvPr/>
          </p:nvSpPr>
          <p:spPr>
            <a:xfrm>
              <a:off x="4780672" y="3349396"/>
              <a:ext cx="238662" cy="134211"/>
            </a:xfrm>
            <a:prstGeom prst="rect">
              <a:avLst/>
            </a:prstGeom>
            <a:solidFill>
              <a:srgbClr val="1CABE2">
                <a:alpha val="100000"/>
              </a:srgbClr>
            </a:solidFill>
          </p:spPr>
          <p:txBody>
            <a:bodyPr/>
            <a:lstStyle/>
            <a:p>
              <a:endParaRPr/>
            </a:p>
          </p:txBody>
        </p:sp>
        <p:sp>
          <p:nvSpPr>
            <p:cNvPr id="53" name="rc53"/>
            <p:cNvSpPr/>
            <p:nvPr/>
          </p:nvSpPr>
          <p:spPr>
            <a:xfrm>
              <a:off x="5045853" y="3463390"/>
              <a:ext cx="238662" cy="844631"/>
            </a:xfrm>
            <a:prstGeom prst="rect">
              <a:avLst/>
            </a:prstGeom>
            <a:solidFill>
              <a:srgbClr val="80BD41">
                <a:alpha val="100000"/>
              </a:srgbClr>
            </a:solidFill>
          </p:spPr>
          <p:txBody>
            <a:bodyPr/>
            <a:lstStyle/>
            <a:p>
              <a:endParaRPr/>
            </a:p>
          </p:txBody>
        </p:sp>
        <p:sp>
          <p:nvSpPr>
            <p:cNvPr id="54" name="rc54"/>
            <p:cNvSpPr/>
            <p:nvPr/>
          </p:nvSpPr>
          <p:spPr>
            <a:xfrm>
              <a:off x="5045853" y="3325892"/>
              <a:ext cx="238662" cy="137497"/>
            </a:xfrm>
            <a:prstGeom prst="rect">
              <a:avLst/>
            </a:prstGeom>
            <a:solidFill>
              <a:srgbClr val="1CABE2">
                <a:alpha val="100000"/>
              </a:srgbClr>
            </a:solidFill>
          </p:spPr>
          <p:txBody>
            <a:bodyPr/>
            <a:lstStyle/>
            <a:p>
              <a:endParaRPr/>
            </a:p>
          </p:txBody>
        </p:sp>
        <p:sp>
          <p:nvSpPr>
            <p:cNvPr id="55" name="rc55"/>
            <p:cNvSpPr/>
            <p:nvPr/>
          </p:nvSpPr>
          <p:spPr>
            <a:xfrm>
              <a:off x="5311034" y="3485203"/>
              <a:ext cx="238662" cy="822818"/>
            </a:xfrm>
            <a:prstGeom prst="rect">
              <a:avLst/>
            </a:prstGeom>
            <a:solidFill>
              <a:srgbClr val="80BD41">
                <a:alpha val="100000"/>
              </a:srgbClr>
            </a:solidFill>
          </p:spPr>
          <p:txBody>
            <a:bodyPr/>
            <a:lstStyle/>
            <a:p>
              <a:endParaRPr/>
            </a:p>
          </p:txBody>
        </p:sp>
        <p:sp>
          <p:nvSpPr>
            <p:cNvPr id="56" name="rc56"/>
            <p:cNvSpPr/>
            <p:nvPr/>
          </p:nvSpPr>
          <p:spPr>
            <a:xfrm>
              <a:off x="5311034" y="3304580"/>
              <a:ext cx="238662" cy="180623"/>
            </a:xfrm>
            <a:prstGeom prst="rect">
              <a:avLst/>
            </a:prstGeom>
            <a:solidFill>
              <a:srgbClr val="1CABE2">
                <a:alpha val="100000"/>
              </a:srgbClr>
            </a:solidFill>
          </p:spPr>
          <p:txBody>
            <a:bodyPr/>
            <a:lstStyle/>
            <a:p>
              <a:endParaRPr/>
            </a:p>
          </p:txBody>
        </p:sp>
        <p:sp>
          <p:nvSpPr>
            <p:cNvPr id="57" name="rc57"/>
            <p:cNvSpPr/>
            <p:nvPr/>
          </p:nvSpPr>
          <p:spPr>
            <a:xfrm>
              <a:off x="5576215" y="3449245"/>
              <a:ext cx="238662" cy="858776"/>
            </a:xfrm>
            <a:prstGeom prst="rect">
              <a:avLst/>
            </a:prstGeom>
            <a:solidFill>
              <a:srgbClr val="80BD41">
                <a:alpha val="100000"/>
              </a:srgbClr>
            </a:solidFill>
          </p:spPr>
          <p:txBody>
            <a:bodyPr/>
            <a:lstStyle/>
            <a:p>
              <a:endParaRPr/>
            </a:p>
          </p:txBody>
        </p:sp>
        <p:sp>
          <p:nvSpPr>
            <p:cNvPr id="58" name="rc58"/>
            <p:cNvSpPr/>
            <p:nvPr/>
          </p:nvSpPr>
          <p:spPr>
            <a:xfrm>
              <a:off x="5576215" y="3285672"/>
              <a:ext cx="238662" cy="163573"/>
            </a:xfrm>
            <a:prstGeom prst="rect">
              <a:avLst/>
            </a:prstGeom>
            <a:solidFill>
              <a:srgbClr val="1CABE2">
                <a:alpha val="100000"/>
              </a:srgbClr>
            </a:solidFill>
          </p:spPr>
          <p:txBody>
            <a:bodyPr/>
            <a:lstStyle/>
            <a:p>
              <a:endParaRPr/>
            </a:p>
          </p:txBody>
        </p:sp>
        <p:sp>
          <p:nvSpPr>
            <p:cNvPr id="59" name="rc59"/>
            <p:cNvSpPr/>
            <p:nvPr/>
          </p:nvSpPr>
          <p:spPr>
            <a:xfrm>
              <a:off x="5841395" y="3450126"/>
              <a:ext cx="238662" cy="857895"/>
            </a:xfrm>
            <a:prstGeom prst="rect">
              <a:avLst/>
            </a:prstGeom>
            <a:solidFill>
              <a:srgbClr val="80BD41">
                <a:alpha val="100000"/>
              </a:srgbClr>
            </a:solidFill>
          </p:spPr>
          <p:txBody>
            <a:bodyPr/>
            <a:lstStyle/>
            <a:p>
              <a:endParaRPr/>
            </a:p>
          </p:txBody>
        </p:sp>
        <p:sp>
          <p:nvSpPr>
            <p:cNvPr id="60" name="rc60"/>
            <p:cNvSpPr/>
            <p:nvPr/>
          </p:nvSpPr>
          <p:spPr>
            <a:xfrm>
              <a:off x="5841395" y="3274408"/>
              <a:ext cx="238662" cy="175717"/>
            </a:xfrm>
            <a:prstGeom prst="rect">
              <a:avLst/>
            </a:prstGeom>
            <a:solidFill>
              <a:srgbClr val="1CABE2">
                <a:alpha val="100000"/>
              </a:srgbClr>
            </a:solidFill>
          </p:spPr>
          <p:txBody>
            <a:bodyPr/>
            <a:lstStyle/>
            <a:p>
              <a:endParaRPr/>
            </a:p>
          </p:txBody>
        </p:sp>
        <p:sp>
          <p:nvSpPr>
            <p:cNvPr id="61" name="rc61"/>
            <p:cNvSpPr/>
            <p:nvPr/>
          </p:nvSpPr>
          <p:spPr>
            <a:xfrm>
              <a:off x="6106576" y="3455936"/>
              <a:ext cx="238662" cy="852084"/>
            </a:xfrm>
            <a:prstGeom prst="rect">
              <a:avLst/>
            </a:prstGeom>
            <a:solidFill>
              <a:srgbClr val="80BD41">
                <a:alpha val="100000"/>
              </a:srgbClr>
            </a:solidFill>
          </p:spPr>
          <p:txBody>
            <a:bodyPr/>
            <a:lstStyle/>
            <a:p>
              <a:endParaRPr/>
            </a:p>
          </p:txBody>
        </p:sp>
        <p:sp>
          <p:nvSpPr>
            <p:cNvPr id="62" name="rc62"/>
            <p:cNvSpPr/>
            <p:nvPr/>
          </p:nvSpPr>
          <p:spPr>
            <a:xfrm>
              <a:off x="6106576" y="3268907"/>
              <a:ext cx="238662" cy="187029"/>
            </a:xfrm>
            <a:prstGeom prst="rect">
              <a:avLst/>
            </a:prstGeom>
            <a:solidFill>
              <a:srgbClr val="1CABE2">
                <a:alpha val="100000"/>
              </a:srgbClr>
            </a:solidFill>
          </p:spPr>
          <p:txBody>
            <a:bodyPr/>
            <a:lstStyle/>
            <a:p>
              <a:endParaRPr/>
            </a:p>
          </p:txBody>
        </p:sp>
        <p:sp>
          <p:nvSpPr>
            <p:cNvPr id="63" name="rc63"/>
            <p:cNvSpPr/>
            <p:nvPr/>
          </p:nvSpPr>
          <p:spPr>
            <a:xfrm>
              <a:off x="6371757" y="3463747"/>
              <a:ext cx="238662" cy="844273"/>
            </a:xfrm>
            <a:prstGeom prst="rect">
              <a:avLst/>
            </a:prstGeom>
            <a:solidFill>
              <a:srgbClr val="80BD41">
                <a:alpha val="100000"/>
              </a:srgbClr>
            </a:solidFill>
          </p:spPr>
          <p:txBody>
            <a:bodyPr/>
            <a:lstStyle/>
            <a:p>
              <a:endParaRPr/>
            </a:p>
          </p:txBody>
        </p:sp>
        <p:sp>
          <p:nvSpPr>
            <p:cNvPr id="64" name="rc64"/>
            <p:cNvSpPr/>
            <p:nvPr/>
          </p:nvSpPr>
          <p:spPr>
            <a:xfrm>
              <a:off x="6371757" y="3265716"/>
              <a:ext cx="238662" cy="198030"/>
            </a:xfrm>
            <a:prstGeom prst="rect">
              <a:avLst/>
            </a:prstGeom>
            <a:solidFill>
              <a:srgbClr val="1CABE2">
                <a:alpha val="100000"/>
              </a:srgbClr>
            </a:solidFill>
          </p:spPr>
          <p:txBody>
            <a:bodyPr/>
            <a:lstStyle/>
            <a:p>
              <a:endParaRPr/>
            </a:p>
          </p:txBody>
        </p:sp>
        <p:sp>
          <p:nvSpPr>
            <p:cNvPr id="65" name="rc65"/>
            <p:cNvSpPr/>
            <p:nvPr/>
          </p:nvSpPr>
          <p:spPr>
            <a:xfrm>
              <a:off x="6636938" y="3467676"/>
              <a:ext cx="238662" cy="840344"/>
            </a:xfrm>
            <a:prstGeom prst="rect">
              <a:avLst/>
            </a:prstGeom>
            <a:solidFill>
              <a:srgbClr val="80BD41">
                <a:alpha val="100000"/>
              </a:srgbClr>
            </a:solidFill>
          </p:spPr>
          <p:txBody>
            <a:bodyPr/>
            <a:lstStyle/>
            <a:p>
              <a:endParaRPr/>
            </a:p>
          </p:txBody>
        </p:sp>
        <p:sp>
          <p:nvSpPr>
            <p:cNvPr id="66" name="rc66"/>
            <p:cNvSpPr/>
            <p:nvPr/>
          </p:nvSpPr>
          <p:spPr>
            <a:xfrm>
              <a:off x="6636938" y="3257596"/>
              <a:ext cx="238662" cy="210080"/>
            </a:xfrm>
            <a:prstGeom prst="rect">
              <a:avLst/>
            </a:prstGeom>
            <a:solidFill>
              <a:srgbClr val="1CABE2">
                <a:alpha val="100000"/>
              </a:srgbClr>
            </a:solidFill>
          </p:spPr>
          <p:txBody>
            <a:bodyPr/>
            <a:lstStyle/>
            <a:p>
              <a:endParaRPr/>
            </a:p>
          </p:txBody>
        </p:sp>
        <p:sp>
          <p:nvSpPr>
            <p:cNvPr id="67" name="rc67"/>
            <p:cNvSpPr/>
            <p:nvPr/>
          </p:nvSpPr>
          <p:spPr>
            <a:xfrm>
              <a:off x="6902119" y="3458318"/>
              <a:ext cx="238662" cy="849703"/>
            </a:xfrm>
            <a:prstGeom prst="rect">
              <a:avLst/>
            </a:prstGeom>
            <a:solidFill>
              <a:srgbClr val="80BD41">
                <a:alpha val="100000"/>
              </a:srgbClr>
            </a:solidFill>
          </p:spPr>
          <p:txBody>
            <a:bodyPr/>
            <a:lstStyle/>
            <a:p>
              <a:endParaRPr/>
            </a:p>
          </p:txBody>
        </p:sp>
        <p:sp>
          <p:nvSpPr>
            <p:cNvPr id="68" name="rc68"/>
            <p:cNvSpPr/>
            <p:nvPr/>
          </p:nvSpPr>
          <p:spPr>
            <a:xfrm>
              <a:off x="6902119" y="3245904"/>
              <a:ext cx="238662" cy="212413"/>
            </a:xfrm>
            <a:prstGeom prst="rect">
              <a:avLst/>
            </a:prstGeom>
            <a:solidFill>
              <a:srgbClr val="1CABE2">
                <a:alpha val="100000"/>
              </a:srgbClr>
            </a:solidFill>
          </p:spPr>
          <p:txBody>
            <a:bodyPr/>
            <a:lstStyle/>
            <a:p>
              <a:endParaRPr/>
            </a:p>
          </p:txBody>
        </p:sp>
        <p:sp>
          <p:nvSpPr>
            <p:cNvPr id="69" name="rc69"/>
            <p:cNvSpPr/>
            <p:nvPr/>
          </p:nvSpPr>
          <p:spPr>
            <a:xfrm>
              <a:off x="7167299" y="3457199"/>
              <a:ext cx="238662" cy="850822"/>
            </a:xfrm>
            <a:prstGeom prst="rect">
              <a:avLst/>
            </a:prstGeom>
            <a:solidFill>
              <a:srgbClr val="80BD41">
                <a:alpha val="100000"/>
              </a:srgbClr>
            </a:solidFill>
          </p:spPr>
          <p:txBody>
            <a:bodyPr/>
            <a:lstStyle/>
            <a:p>
              <a:endParaRPr/>
            </a:p>
          </p:txBody>
        </p:sp>
        <p:sp>
          <p:nvSpPr>
            <p:cNvPr id="70" name="rc70"/>
            <p:cNvSpPr/>
            <p:nvPr/>
          </p:nvSpPr>
          <p:spPr>
            <a:xfrm>
              <a:off x="7167299" y="3231021"/>
              <a:ext cx="238662" cy="226177"/>
            </a:xfrm>
            <a:prstGeom prst="rect">
              <a:avLst/>
            </a:prstGeom>
            <a:solidFill>
              <a:srgbClr val="1CABE2">
                <a:alpha val="100000"/>
              </a:srgbClr>
            </a:solidFill>
          </p:spPr>
          <p:txBody>
            <a:bodyPr/>
            <a:lstStyle/>
            <a:p>
              <a:endParaRPr/>
            </a:p>
          </p:txBody>
        </p:sp>
        <p:sp>
          <p:nvSpPr>
            <p:cNvPr id="71" name="rc71"/>
            <p:cNvSpPr/>
            <p:nvPr/>
          </p:nvSpPr>
          <p:spPr>
            <a:xfrm>
              <a:off x="7432480" y="3446649"/>
              <a:ext cx="238662" cy="861371"/>
            </a:xfrm>
            <a:prstGeom prst="rect">
              <a:avLst/>
            </a:prstGeom>
            <a:solidFill>
              <a:srgbClr val="80BD41">
                <a:alpha val="100000"/>
              </a:srgbClr>
            </a:solidFill>
          </p:spPr>
          <p:txBody>
            <a:bodyPr/>
            <a:lstStyle/>
            <a:p>
              <a:endParaRPr/>
            </a:p>
          </p:txBody>
        </p:sp>
        <p:sp>
          <p:nvSpPr>
            <p:cNvPr id="72" name="rc72"/>
            <p:cNvSpPr/>
            <p:nvPr/>
          </p:nvSpPr>
          <p:spPr>
            <a:xfrm>
              <a:off x="7432480" y="3217685"/>
              <a:ext cx="238662" cy="228964"/>
            </a:xfrm>
            <a:prstGeom prst="rect">
              <a:avLst/>
            </a:prstGeom>
            <a:solidFill>
              <a:srgbClr val="1CABE2">
                <a:alpha val="100000"/>
              </a:srgbClr>
            </a:solidFill>
          </p:spPr>
          <p:txBody>
            <a:bodyPr/>
            <a:lstStyle/>
            <a:p>
              <a:endParaRPr/>
            </a:p>
          </p:txBody>
        </p:sp>
        <p:sp>
          <p:nvSpPr>
            <p:cNvPr id="73" name="rc73"/>
            <p:cNvSpPr/>
            <p:nvPr/>
          </p:nvSpPr>
          <p:spPr>
            <a:xfrm>
              <a:off x="7697661" y="3414621"/>
              <a:ext cx="238662" cy="893400"/>
            </a:xfrm>
            <a:prstGeom prst="rect">
              <a:avLst/>
            </a:prstGeom>
            <a:solidFill>
              <a:srgbClr val="80BD41">
                <a:alpha val="100000"/>
              </a:srgbClr>
            </a:solidFill>
          </p:spPr>
          <p:txBody>
            <a:bodyPr/>
            <a:lstStyle/>
            <a:p>
              <a:endParaRPr/>
            </a:p>
          </p:txBody>
        </p:sp>
        <p:sp>
          <p:nvSpPr>
            <p:cNvPr id="74" name="rc74"/>
            <p:cNvSpPr/>
            <p:nvPr/>
          </p:nvSpPr>
          <p:spPr>
            <a:xfrm>
              <a:off x="7697661" y="3205064"/>
              <a:ext cx="238662" cy="209556"/>
            </a:xfrm>
            <a:prstGeom prst="rect">
              <a:avLst/>
            </a:prstGeom>
            <a:solidFill>
              <a:srgbClr val="1CABE2">
                <a:alpha val="100000"/>
              </a:srgbClr>
            </a:solidFill>
          </p:spPr>
          <p:txBody>
            <a:bodyPr/>
            <a:lstStyle/>
            <a:p>
              <a:endParaRPr/>
            </a:p>
          </p:txBody>
        </p:sp>
        <p:sp>
          <p:nvSpPr>
            <p:cNvPr id="75" name="rc75"/>
            <p:cNvSpPr/>
            <p:nvPr/>
          </p:nvSpPr>
          <p:spPr>
            <a:xfrm>
              <a:off x="7962842" y="3391522"/>
              <a:ext cx="238662" cy="916499"/>
            </a:xfrm>
            <a:prstGeom prst="rect">
              <a:avLst/>
            </a:prstGeom>
            <a:solidFill>
              <a:srgbClr val="80BD41">
                <a:alpha val="100000"/>
              </a:srgbClr>
            </a:solidFill>
          </p:spPr>
          <p:txBody>
            <a:bodyPr/>
            <a:lstStyle/>
            <a:p>
              <a:endParaRPr/>
            </a:p>
          </p:txBody>
        </p:sp>
        <p:sp>
          <p:nvSpPr>
            <p:cNvPr id="76" name="rc76"/>
            <p:cNvSpPr/>
            <p:nvPr/>
          </p:nvSpPr>
          <p:spPr>
            <a:xfrm>
              <a:off x="7962842" y="3190348"/>
              <a:ext cx="238662" cy="201174"/>
            </a:xfrm>
            <a:prstGeom prst="rect">
              <a:avLst/>
            </a:prstGeom>
            <a:solidFill>
              <a:srgbClr val="1CABE2">
                <a:alpha val="100000"/>
              </a:srgbClr>
            </a:solidFill>
          </p:spPr>
          <p:txBody>
            <a:bodyPr/>
            <a:lstStyle/>
            <a:p>
              <a:endParaRPr/>
            </a:p>
          </p:txBody>
        </p:sp>
        <p:sp>
          <p:nvSpPr>
            <p:cNvPr id="77" name="pl77"/>
            <p:cNvSpPr/>
            <p:nvPr/>
          </p:nvSpPr>
          <p:spPr>
            <a:xfrm>
              <a:off x="1452654" y="2206790"/>
              <a:ext cx="6629519" cy="335302"/>
            </a:xfrm>
            <a:custGeom>
              <a:avLst/>
              <a:gdLst/>
              <a:ahLst/>
              <a:cxnLst/>
              <a:rect l="0" t="0" r="0" b="0"/>
              <a:pathLst>
                <a:path w="6629519" h="335302">
                  <a:moveTo>
                    <a:pt x="0" y="111767"/>
                  </a:moveTo>
                  <a:lnTo>
                    <a:pt x="265180" y="134121"/>
                  </a:lnTo>
                  <a:lnTo>
                    <a:pt x="530361" y="156474"/>
                  </a:lnTo>
                  <a:lnTo>
                    <a:pt x="795542" y="178828"/>
                  </a:lnTo>
                  <a:lnTo>
                    <a:pt x="1060723" y="201181"/>
                  </a:lnTo>
                  <a:lnTo>
                    <a:pt x="1325903" y="223535"/>
                  </a:lnTo>
                  <a:lnTo>
                    <a:pt x="1591084" y="111767"/>
                  </a:lnTo>
                  <a:lnTo>
                    <a:pt x="1856265" y="0"/>
                  </a:lnTo>
                  <a:lnTo>
                    <a:pt x="2121446" y="67060"/>
                  </a:lnTo>
                  <a:lnTo>
                    <a:pt x="2386626" y="111767"/>
                  </a:lnTo>
                  <a:lnTo>
                    <a:pt x="2651807" y="156474"/>
                  </a:lnTo>
                  <a:lnTo>
                    <a:pt x="2916988" y="201181"/>
                  </a:lnTo>
                  <a:lnTo>
                    <a:pt x="3182169" y="111767"/>
                  </a:lnTo>
                  <a:lnTo>
                    <a:pt x="3447350" y="178828"/>
                  </a:lnTo>
                  <a:lnTo>
                    <a:pt x="3712530" y="178828"/>
                  </a:lnTo>
                  <a:lnTo>
                    <a:pt x="3977711" y="268242"/>
                  </a:lnTo>
                  <a:lnTo>
                    <a:pt x="4242892" y="223535"/>
                  </a:lnTo>
                  <a:lnTo>
                    <a:pt x="4508073" y="245888"/>
                  </a:lnTo>
                  <a:lnTo>
                    <a:pt x="4773253" y="268242"/>
                  </a:lnTo>
                  <a:lnTo>
                    <a:pt x="5038434" y="290595"/>
                  </a:lnTo>
                  <a:lnTo>
                    <a:pt x="5303615" y="312949"/>
                  </a:lnTo>
                  <a:lnTo>
                    <a:pt x="5568796" y="312949"/>
                  </a:lnTo>
                  <a:lnTo>
                    <a:pt x="5833977" y="335302"/>
                  </a:lnTo>
                  <a:lnTo>
                    <a:pt x="6099157" y="335302"/>
                  </a:lnTo>
                  <a:lnTo>
                    <a:pt x="6364338" y="290595"/>
                  </a:lnTo>
                  <a:lnTo>
                    <a:pt x="6629519" y="268242"/>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92364"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2718268"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4044172"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5370076"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6430799"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6695979"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6961160"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80</a:t>
              </a:r>
            </a:p>
          </p:txBody>
        </p:sp>
        <p:sp>
          <p:nvSpPr>
            <p:cNvPr id="85" name="tx85"/>
            <p:cNvSpPr/>
            <p:nvPr/>
          </p:nvSpPr>
          <p:spPr>
            <a:xfrm>
              <a:off x="7226341"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86" name="tx86"/>
            <p:cNvSpPr/>
            <p:nvPr/>
          </p:nvSpPr>
          <p:spPr>
            <a:xfrm>
              <a:off x="7491522"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79</a:t>
              </a:r>
            </a:p>
          </p:txBody>
        </p:sp>
        <p:sp>
          <p:nvSpPr>
            <p:cNvPr id="87" name="tx87"/>
            <p:cNvSpPr/>
            <p:nvPr/>
          </p:nvSpPr>
          <p:spPr>
            <a:xfrm>
              <a:off x="7756703"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81</a:t>
              </a:r>
            </a:p>
          </p:txBody>
        </p:sp>
        <p:sp>
          <p:nvSpPr>
            <p:cNvPr id="88" name="tx88"/>
            <p:cNvSpPr/>
            <p:nvPr/>
          </p:nvSpPr>
          <p:spPr>
            <a:xfrm>
              <a:off x="8021883"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1335100" y="349225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285.5</a:t>
              </a:r>
            </a:p>
          </p:txBody>
        </p:sp>
        <p:sp>
          <p:nvSpPr>
            <p:cNvPr id="90" name="tx90"/>
            <p:cNvSpPr/>
            <p:nvPr/>
          </p:nvSpPr>
          <p:spPr>
            <a:xfrm>
              <a:off x="2661004" y="339411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326.7</a:t>
              </a:r>
            </a:p>
          </p:txBody>
        </p:sp>
        <p:sp>
          <p:nvSpPr>
            <p:cNvPr id="91" name="tx91"/>
            <p:cNvSpPr/>
            <p:nvPr/>
          </p:nvSpPr>
          <p:spPr>
            <a:xfrm>
              <a:off x="3986908" y="329298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369.1</a:t>
              </a:r>
            </a:p>
          </p:txBody>
        </p:sp>
        <p:sp>
          <p:nvSpPr>
            <p:cNvPr id="92" name="tx92"/>
            <p:cNvSpPr/>
            <p:nvPr/>
          </p:nvSpPr>
          <p:spPr>
            <a:xfrm>
              <a:off x="5312812" y="3169800"/>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421.4</a:t>
              </a:r>
            </a:p>
          </p:txBody>
        </p:sp>
        <p:sp>
          <p:nvSpPr>
            <p:cNvPr id="93" name="tx93"/>
            <p:cNvSpPr/>
            <p:nvPr/>
          </p:nvSpPr>
          <p:spPr>
            <a:xfrm>
              <a:off x="6373535" y="312974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437.7</a:t>
              </a:r>
            </a:p>
          </p:txBody>
        </p:sp>
        <p:sp>
          <p:nvSpPr>
            <p:cNvPr id="94" name="tx94"/>
            <p:cNvSpPr/>
            <p:nvPr/>
          </p:nvSpPr>
          <p:spPr>
            <a:xfrm>
              <a:off x="6638716" y="3122817"/>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441.1</a:t>
              </a:r>
            </a:p>
          </p:txBody>
        </p:sp>
        <p:sp>
          <p:nvSpPr>
            <p:cNvPr id="95" name="tx95"/>
            <p:cNvSpPr/>
            <p:nvPr/>
          </p:nvSpPr>
          <p:spPr>
            <a:xfrm>
              <a:off x="6943073" y="3109978"/>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446</a:t>
              </a:r>
            </a:p>
          </p:txBody>
        </p:sp>
        <p:sp>
          <p:nvSpPr>
            <p:cNvPr id="96" name="tx96"/>
            <p:cNvSpPr/>
            <p:nvPr/>
          </p:nvSpPr>
          <p:spPr>
            <a:xfrm>
              <a:off x="7169077" y="309504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452.3</a:t>
              </a:r>
            </a:p>
          </p:txBody>
        </p:sp>
        <p:sp>
          <p:nvSpPr>
            <p:cNvPr id="97" name="tx97"/>
            <p:cNvSpPr/>
            <p:nvPr/>
          </p:nvSpPr>
          <p:spPr>
            <a:xfrm>
              <a:off x="7434258" y="308173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457.9</a:t>
              </a:r>
            </a:p>
          </p:txBody>
        </p:sp>
        <p:sp>
          <p:nvSpPr>
            <p:cNvPr id="98" name="tx98"/>
            <p:cNvSpPr/>
            <p:nvPr/>
          </p:nvSpPr>
          <p:spPr>
            <a:xfrm>
              <a:off x="7699439" y="306909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463.2</a:t>
              </a:r>
            </a:p>
          </p:txBody>
        </p:sp>
        <p:sp>
          <p:nvSpPr>
            <p:cNvPr id="99" name="tx99"/>
            <p:cNvSpPr/>
            <p:nvPr/>
          </p:nvSpPr>
          <p:spPr>
            <a:xfrm>
              <a:off x="7964620" y="305442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469.4</a:t>
              </a:r>
            </a:p>
          </p:txBody>
        </p:sp>
        <p:sp>
          <p:nvSpPr>
            <p:cNvPr id="100" name="pl100"/>
            <p:cNvSpPr/>
            <p:nvPr/>
          </p:nvSpPr>
          <p:spPr>
            <a:xfrm>
              <a:off x="1452654" y="2072669"/>
              <a:ext cx="0" cy="245888"/>
            </a:xfrm>
            <a:custGeom>
              <a:avLst/>
              <a:gdLst/>
              <a:ahLst/>
              <a:cxnLst/>
              <a:rect l="0" t="0" r="0" b="0"/>
              <a:pathLst>
                <a:path h="245888">
                  <a:moveTo>
                    <a:pt x="0" y="245888"/>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2778557" y="2072669"/>
              <a:ext cx="0" cy="357656"/>
            </a:xfrm>
            <a:custGeom>
              <a:avLst/>
              <a:gdLst/>
              <a:ahLst/>
              <a:cxnLst/>
              <a:rect l="0" t="0" r="0" b="0"/>
              <a:pathLst>
                <a:path h="357656">
                  <a:moveTo>
                    <a:pt x="0" y="357656"/>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4104461" y="2072669"/>
              <a:ext cx="0" cy="290595"/>
            </a:xfrm>
            <a:custGeom>
              <a:avLst/>
              <a:gdLst/>
              <a:ahLst/>
              <a:cxnLst/>
              <a:rect l="0" t="0" r="0" b="0"/>
              <a:pathLst>
                <a:path h="290595">
                  <a:moveTo>
                    <a:pt x="0" y="290595"/>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5430365" y="2072669"/>
              <a:ext cx="0" cy="402363"/>
            </a:xfrm>
            <a:custGeom>
              <a:avLst/>
              <a:gdLst/>
              <a:ahLst/>
              <a:cxnLst/>
              <a:rect l="0" t="0" r="0" b="0"/>
              <a:pathLst>
                <a:path h="402363">
                  <a:moveTo>
                    <a:pt x="0" y="402363"/>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6491088" y="2072669"/>
              <a:ext cx="0" cy="424716"/>
            </a:xfrm>
            <a:custGeom>
              <a:avLst/>
              <a:gdLst/>
              <a:ahLst/>
              <a:cxnLst/>
              <a:rect l="0" t="0" r="0" b="0"/>
              <a:pathLst>
                <a:path h="424716">
                  <a:moveTo>
                    <a:pt x="0" y="424716"/>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6756269" y="2072669"/>
              <a:ext cx="0" cy="447070"/>
            </a:xfrm>
            <a:custGeom>
              <a:avLst/>
              <a:gdLst/>
              <a:ahLst/>
              <a:cxnLst/>
              <a:rect l="0" t="0" r="0" b="0"/>
              <a:pathLst>
                <a:path h="447070">
                  <a:moveTo>
                    <a:pt x="0" y="447070"/>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7021450" y="2072669"/>
              <a:ext cx="0" cy="447070"/>
            </a:xfrm>
            <a:custGeom>
              <a:avLst/>
              <a:gdLst/>
              <a:ahLst/>
              <a:cxnLst/>
              <a:rect l="0" t="0" r="0" b="0"/>
              <a:pathLst>
                <a:path h="447070">
                  <a:moveTo>
                    <a:pt x="0" y="447070"/>
                  </a:moveTo>
                  <a:lnTo>
                    <a:pt x="0" y="0"/>
                  </a:lnTo>
                </a:path>
              </a:pathLst>
            </a:custGeom>
            <a:ln w="13550" cap="flat">
              <a:solidFill>
                <a:srgbClr val="0058AB">
                  <a:alpha val="100000"/>
                </a:srgbClr>
              </a:solidFill>
              <a:prstDash val="dot"/>
              <a:round/>
            </a:ln>
          </p:spPr>
          <p:txBody>
            <a:bodyPr/>
            <a:lstStyle/>
            <a:p>
              <a:endParaRPr/>
            </a:p>
          </p:txBody>
        </p:sp>
        <p:sp>
          <p:nvSpPr>
            <p:cNvPr id="107" name="pl107"/>
            <p:cNvSpPr/>
            <p:nvPr/>
          </p:nvSpPr>
          <p:spPr>
            <a:xfrm>
              <a:off x="7286631" y="2072669"/>
              <a:ext cx="0" cy="469423"/>
            </a:xfrm>
            <a:custGeom>
              <a:avLst/>
              <a:gdLst/>
              <a:ahLst/>
              <a:cxnLst/>
              <a:rect l="0" t="0" r="0" b="0"/>
              <a:pathLst>
                <a:path h="469423">
                  <a:moveTo>
                    <a:pt x="0" y="469423"/>
                  </a:moveTo>
                  <a:lnTo>
                    <a:pt x="0" y="0"/>
                  </a:lnTo>
                </a:path>
              </a:pathLst>
            </a:custGeom>
            <a:ln w="13550" cap="flat">
              <a:solidFill>
                <a:srgbClr val="0058AB">
                  <a:alpha val="100000"/>
                </a:srgbClr>
              </a:solidFill>
              <a:prstDash val="dot"/>
              <a:round/>
            </a:ln>
          </p:spPr>
          <p:txBody>
            <a:bodyPr/>
            <a:lstStyle/>
            <a:p>
              <a:endParaRPr/>
            </a:p>
          </p:txBody>
        </p:sp>
        <p:sp>
          <p:nvSpPr>
            <p:cNvPr id="108" name="pl108"/>
            <p:cNvSpPr/>
            <p:nvPr/>
          </p:nvSpPr>
          <p:spPr>
            <a:xfrm>
              <a:off x="7551811" y="2072669"/>
              <a:ext cx="0" cy="469423"/>
            </a:xfrm>
            <a:custGeom>
              <a:avLst/>
              <a:gdLst/>
              <a:ahLst/>
              <a:cxnLst/>
              <a:rect l="0" t="0" r="0" b="0"/>
              <a:pathLst>
                <a:path h="469423">
                  <a:moveTo>
                    <a:pt x="0" y="469423"/>
                  </a:moveTo>
                  <a:lnTo>
                    <a:pt x="0" y="0"/>
                  </a:lnTo>
                </a:path>
              </a:pathLst>
            </a:custGeom>
            <a:ln w="13550" cap="flat">
              <a:solidFill>
                <a:srgbClr val="0058AB">
                  <a:alpha val="100000"/>
                </a:srgbClr>
              </a:solidFill>
              <a:prstDash val="dot"/>
              <a:round/>
            </a:ln>
          </p:spPr>
          <p:txBody>
            <a:bodyPr/>
            <a:lstStyle/>
            <a:p>
              <a:endParaRPr/>
            </a:p>
          </p:txBody>
        </p:sp>
        <p:sp>
          <p:nvSpPr>
            <p:cNvPr id="109" name="pl109"/>
            <p:cNvSpPr/>
            <p:nvPr/>
          </p:nvSpPr>
          <p:spPr>
            <a:xfrm>
              <a:off x="7816992" y="2072669"/>
              <a:ext cx="0" cy="424716"/>
            </a:xfrm>
            <a:custGeom>
              <a:avLst/>
              <a:gdLst/>
              <a:ahLst/>
              <a:cxnLst/>
              <a:rect l="0" t="0" r="0" b="0"/>
              <a:pathLst>
                <a:path h="424716">
                  <a:moveTo>
                    <a:pt x="0" y="424716"/>
                  </a:moveTo>
                  <a:lnTo>
                    <a:pt x="0" y="0"/>
                  </a:lnTo>
                </a:path>
              </a:pathLst>
            </a:custGeom>
            <a:ln w="13550" cap="flat">
              <a:solidFill>
                <a:srgbClr val="0058AB">
                  <a:alpha val="100000"/>
                </a:srgbClr>
              </a:solidFill>
              <a:prstDash val="dot"/>
              <a:round/>
            </a:ln>
          </p:spPr>
          <p:txBody>
            <a:bodyPr/>
            <a:lstStyle/>
            <a:p>
              <a:endParaRPr/>
            </a:p>
          </p:txBody>
        </p:sp>
        <p:sp>
          <p:nvSpPr>
            <p:cNvPr id="110" name="pl110"/>
            <p:cNvSpPr/>
            <p:nvPr/>
          </p:nvSpPr>
          <p:spPr>
            <a:xfrm>
              <a:off x="8082173" y="2072669"/>
              <a:ext cx="0" cy="402363"/>
            </a:xfrm>
            <a:custGeom>
              <a:avLst/>
              <a:gdLst/>
              <a:ahLst/>
              <a:cxnLst/>
              <a:rect l="0" t="0" r="0" b="0"/>
              <a:pathLst>
                <a:path h="402363">
                  <a:moveTo>
                    <a:pt x="0" y="402363"/>
                  </a:moveTo>
                  <a:lnTo>
                    <a:pt x="0" y="0"/>
                  </a:lnTo>
                </a:path>
              </a:pathLst>
            </a:custGeom>
            <a:ln w="13550" cap="flat">
              <a:solidFill>
                <a:srgbClr val="0058AB">
                  <a:alpha val="100000"/>
                </a:srgbClr>
              </a:solidFill>
              <a:prstDash val="dot"/>
              <a:round/>
            </a:ln>
          </p:spPr>
          <p:txBody>
            <a:bodyPr/>
            <a:lstStyle/>
            <a:p>
              <a:endParaRPr/>
            </a:p>
          </p:txBody>
        </p:sp>
        <p:sp>
          <p:nvSpPr>
            <p:cNvPr id="111" name="tx111"/>
            <p:cNvSpPr/>
            <p:nvPr/>
          </p:nvSpPr>
          <p:spPr>
            <a:xfrm>
              <a:off x="1335100" y="397043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254.1</a:t>
              </a:r>
            </a:p>
          </p:txBody>
        </p:sp>
        <p:sp>
          <p:nvSpPr>
            <p:cNvPr id="112" name="tx112"/>
            <p:cNvSpPr/>
            <p:nvPr/>
          </p:nvSpPr>
          <p:spPr>
            <a:xfrm>
              <a:off x="1361226" y="3630470"/>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31.4</a:t>
              </a:r>
            </a:p>
          </p:txBody>
        </p:sp>
        <p:sp>
          <p:nvSpPr>
            <p:cNvPr id="113" name="tx113"/>
            <p:cNvSpPr/>
            <p:nvPr/>
          </p:nvSpPr>
          <p:spPr>
            <a:xfrm>
              <a:off x="2661004" y="3947391"/>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274.4</a:t>
              </a:r>
            </a:p>
          </p:txBody>
        </p:sp>
        <p:sp>
          <p:nvSpPr>
            <p:cNvPr id="114" name="tx114"/>
            <p:cNvSpPr/>
            <p:nvPr/>
          </p:nvSpPr>
          <p:spPr>
            <a:xfrm>
              <a:off x="2687130" y="3557233"/>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52.3</a:t>
              </a:r>
            </a:p>
          </p:txBody>
        </p:sp>
        <p:sp>
          <p:nvSpPr>
            <p:cNvPr id="115" name="tx115"/>
            <p:cNvSpPr/>
            <p:nvPr/>
          </p:nvSpPr>
          <p:spPr>
            <a:xfrm>
              <a:off x="3986908" y="389053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321.2</a:t>
              </a:r>
            </a:p>
          </p:txBody>
        </p:sp>
        <p:sp>
          <p:nvSpPr>
            <p:cNvPr id="116" name="tx116"/>
            <p:cNvSpPr/>
            <p:nvPr/>
          </p:nvSpPr>
          <p:spPr>
            <a:xfrm>
              <a:off x="4052210" y="3451048"/>
              <a:ext cx="104502"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48</a:t>
              </a:r>
            </a:p>
          </p:txBody>
        </p:sp>
        <p:sp>
          <p:nvSpPr>
            <p:cNvPr id="117" name="tx117"/>
            <p:cNvSpPr/>
            <p:nvPr/>
          </p:nvSpPr>
          <p:spPr>
            <a:xfrm>
              <a:off x="5312812" y="386151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345.5</a:t>
              </a:r>
            </a:p>
          </p:txBody>
        </p:sp>
        <p:sp>
          <p:nvSpPr>
            <p:cNvPr id="118" name="tx118"/>
            <p:cNvSpPr/>
            <p:nvPr/>
          </p:nvSpPr>
          <p:spPr>
            <a:xfrm>
              <a:off x="5338937" y="335984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75.8</a:t>
              </a:r>
            </a:p>
          </p:txBody>
        </p:sp>
        <p:sp>
          <p:nvSpPr>
            <p:cNvPr id="119" name="tx119"/>
            <p:cNvSpPr/>
            <p:nvPr/>
          </p:nvSpPr>
          <p:spPr>
            <a:xfrm>
              <a:off x="6373535" y="385079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354.5</a:t>
              </a:r>
            </a:p>
          </p:txBody>
        </p:sp>
        <p:sp>
          <p:nvSpPr>
            <p:cNvPr id="120" name="tx120"/>
            <p:cNvSpPr/>
            <p:nvPr/>
          </p:nvSpPr>
          <p:spPr>
            <a:xfrm>
              <a:off x="6399660" y="3329638"/>
              <a:ext cx="182855"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83.2</a:t>
              </a:r>
            </a:p>
          </p:txBody>
        </p:sp>
        <p:sp>
          <p:nvSpPr>
            <p:cNvPr id="121" name="tx121"/>
            <p:cNvSpPr/>
            <p:nvPr/>
          </p:nvSpPr>
          <p:spPr>
            <a:xfrm>
              <a:off x="6638716" y="385275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352.9</a:t>
              </a:r>
            </a:p>
          </p:txBody>
        </p:sp>
        <p:sp>
          <p:nvSpPr>
            <p:cNvPr id="122" name="tx122"/>
            <p:cNvSpPr/>
            <p:nvPr/>
          </p:nvSpPr>
          <p:spPr>
            <a:xfrm>
              <a:off x="6664841" y="3327588"/>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88.2</a:t>
              </a:r>
            </a:p>
          </p:txBody>
        </p:sp>
        <p:sp>
          <p:nvSpPr>
            <p:cNvPr id="123" name="tx123"/>
            <p:cNvSpPr/>
            <p:nvPr/>
          </p:nvSpPr>
          <p:spPr>
            <a:xfrm>
              <a:off x="6903896" y="384807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356.8</a:t>
              </a:r>
            </a:p>
          </p:txBody>
        </p:sp>
        <p:sp>
          <p:nvSpPr>
            <p:cNvPr id="124" name="tx124"/>
            <p:cNvSpPr/>
            <p:nvPr/>
          </p:nvSpPr>
          <p:spPr>
            <a:xfrm>
              <a:off x="6930022" y="3317063"/>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89.2</a:t>
              </a:r>
            </a:p>
          </p:txBody>
        </p:sp>
        <p:sp>
          <p:nvSpPr>
            <p:cNvPr id="125" name="tx125"/>
            <p:cNvSpPr/>
            <p:nvPr/>
          </p:nvSpPr>
          <p:spPr>
            <a:xfrm>
              <a:off x="7169077" y="3847516"/>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357.3</a:t>
              </a:r>
            </a:p>
          </p:txBody>
        </p:sp>
        <p:sp>
          <p:nvSpPr>
            <p:cNvPr id="126" name="tx126"/>
            <p:cNvSpPr/>
            <p:nvPr/>
          </p:nvSpPr>
          <p:spPr>
            <a:xfrm>
              <a:off x="7234380" y="3309061"/>
              <a:ext cx="104502"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95</a:t>
              </a:r>
            </a:p>
          </p:txBody>
        </p:sp>
        <p:sp>
          <p:nvSpPr>
            <p:cNvPr id="127" name="tx127"/>
            <p:cNvSpPr/>
            <p:nvPr/>
          </p:nvSpPr>
          <p:spPr>
            <a:xfrm>
              <a:off x="7434258" y="3842241"/>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361.7</a:t>
              </a:r>
            </a:p>
          </p:txBody>
        </p:sp>
        <p:sp>
          <p:nvSpPr>
            <p:cNvPr id="128" name="tx128"/>
            <p:cNvSpPr/>
            <p:nvPr/>
          </p:nvSpPr>
          <p:spPr>
            <a:xfrm>
              <a:off x="7460384" y="329711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96.2</a:t>
              </a:r>
            </a:p>
          </p:txBody>
        </p:sp>
        <p:sp>
          <p:nvSpPr>
            <p:cNvPr id="129" name="tx129"/>
            <p:cNvSpPr/>
            <p:nvPr/>
          </p:nvSpPr>
          <p:spPr>
            <a:xfrm>
              <a:off x="7699439" y="382622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375.2</a:t>
              </a:r>
            </a:p>
          </p:txBody>
        </p:sp>
        <p:sp>
          <p:nvSpPr>
            <p:cNvPr id="130" name="tx130"/>
            <p:cNvSpPr/>
            <p:nvPr/>
          </p:nvSpPr>
          <p:spPr>
            <a:xfrm>
              <a:off x="7764741" y="3274794"/>
              <a:ext cx="104502"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88</a:t>
              </a:r>
            </a:p>
          </p:txBody>
        </p:sp>
        <p:sp>
          <p:nvSpPr>
            <p:cNvPr id="131" name="tx131"/>
            <p:cNvSpPr/>
            <p:nvPr/>
          </p:nvSpPr>
          <p:spPr>
            <a:xfrm>
              <a:off x="7964620" y="381467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384.9</a:t>
              </a:r>
            </a:p>
          </p:txBody>
        </p:sp>
        <p:sp>
          <p:nvSpPr>
            <p:cNvPr id="132" name="tx132"/>
            <p:cNvSpPr/>
            <p:nvPr/>
          </p:nvSpPr>
          <p:spPr>
            <a:xfrm>
              <a:off x="7990745" y="325588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84.5</a:t>
              </a:r>
            </a:p>
          </p:txBody>
        </p:sp>
        <p:sp>
          <p:nvSpPr>
            <p:cNvPr id="133" name="tx133"/>
            <p:cNvSpPr/>
            <p:nvPr/>
          </p:nvSpPr>
          <p:spPr>
            <a:xfrm>
              <a:off x="849589"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60576"/>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06524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46991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856508"/>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93494" y="3068909"/>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5" name="tx155"/>
            <p:cNvSpPr/>
            <p:nvPr/>
          </p:nvSpPr>
          <p:spPr>
            <a:xfrm rot="5400000">
              <a:off x="8496806" y="306890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566776" y="528147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7" name="tx157"/>
            <p:cNvSpPr/>
            <p:nvPr/>
          </p:nvSpPr>
          <p:spPr>
            <a:xfrm>
              <a:off x="2833876" y="5229428"/>
              <a:ext cx="1055935" cy="102046"/>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8" name="rc158"/>
            <p:cNvSpPr/>
            <p:nvPr/>
          </p:nvSpPr>
          <p:spPr>
            <a:xfrm>
              <a:off x="4177167" y="5180747"/>
              <a:ext cx="201456" cy="201456"/>
            </a:xfrm>
            <a:prstGeom prst="rect">
              <a:avLst/>
            </a:prstGeom>
            <a:solidFill>
              <a:srgbClr val="1CABE2">
                <a:alpha val="100000"/>
              </a:srgbClr>
            </a:solidFill>
          </p:spPr>
          <p:txBody>
            <a:bodyPr/>
            <a:lstStyle/>
            <a:p>
              <a:endParaRPr/>
            </a:p>
          </p:txBody>
        </p:sp>
        <p:sp>
          <p:nvSpPr>
            <p:cNvPr id="159" name="rc159"/>
            <p:cNvSpPr/>
            <p:nvPr/>
          </p:nvSpPr>
          <p:spPr>
            <a:xfrm>
              <a:off x="6143102" y="5180747"/>
              <a:ext cx="201456" cy="201456"/>
            </a:xfrm>
            <a:prstGeom prst="rect">
              <a:avLst/>
            </a:prstGeom>
            <a:solidFill>
              <a:srgbClr val="80BD41">
                <a:alpha val="100000"/>
              </a:srgbClr>
            </a:solidFill>
          </p:spPr>
          <p:txBody>
            <a:bodyPr/>
            <a:lstStyle/>
            <a:p>
              <a:endParaRPr/>
            </a:p>
          </p:txBody>
        </p:sp>
        <p:sp>
          <p:nvSpPr>
            <p:cNvPr id="160" name="tx160"/>
            <p:cNvSpPr/>
            <p:nvPr/>
          </p:nvSpPr>
          <p:spPr>
            <a:xfrm>
              <a:off x="4457212" y="5200370"/>
              <a:ext cx="160730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61" name="tx161"/>
            <p:cNvSpPr/>
            <p:nvPr/>
          </p:nvSpPr>
          <p:spPr>
            <a:xfrm>
              <a:off x="6423147" y="5229292"/>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89913" y="1411841"/>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63" name="tx163"/>
            <p:cNvSpPr/>
            <p:nvPr/>
          </p:nvSpPr>
          <p:spPr>
            <a:xfrm>
              <a:off x="989913" y="1594284"/>
              <a:ext cx="1323602" cy="14439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Bénin, 2000-2025</a:t>
              </a:r>
            </a:p>
          </p:txBody>
        </p:sp>
        <p:sp>
          <p:nvSpPr>
            <p:cNvPr id="164" name="pl164"/>
            <p:cNvSpPr/>
            <p:nvPr/>
          </p:nvSpPr>
          <p:spPr>
            <a:xfrm>
              <a:off x="2030150"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5" name="pl165"/>
            <p:cNvSpPr/>
            <p:nvPr/>
          </p:nvSpPr>
          <p:spPr>
            <a:xfrm>
              <a:off x="3423807"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6" name="pl166"/>
            <p:cNvSpPr/>
            <p:nvPr/>
          </p:nvSpPr>
          <p:spPr>
            <a:xfrm>
              <a:off x="4817463"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7" name="pl167"/>
            <p:cNvSpPr/>
            <p:nvPr/>
          </p:nvSpPr>
          <p:spPr>
            <a:xfrm>
              <a:off x="6211119"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7604776"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989913" y="601951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989913" y="585815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989913" y="569678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1333322"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2726979"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4120635"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5514291"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6907947"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8301604"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rc178"/>
            <p:cNvSpPr/>
            <p:nvPr/>
          </p:nvSpPr>
          <p:spPr>
            <a:xfrm>
              <a:off x="1333322" y="5954972"/>
              <a:ext cx="4941069" cy="129091"/>
            </a:xfrm>
            <a:prstGeom prst="rect">
              <a:avLst/>
            </a:prstGeom>
            <a:solidFill>
              <a:srgbClr val="80BD41">
                <a:alpha val="100000"/>
              </a:srgbClr>
            </a:solidFill>
          </p:spPr>
          <p:txBody>
            <a:bodyPr/>
            <a:lstStyle/>
            <a:p>
              <a:endParaRPr/>
            </a:p>
          </p:txBody>
        </p:sp>
        <p:sp>
          <p:nvSpPr>
            <p:cNvPr id="179" name="rc179"/>
            <p:cNvSpPr/>
            <p:nvPr/>
          </p:nvSpPr>
          <p:spPr>
            <a:xfrm>
              <a:off x="6274391" y="5954972"/>
              <a:ext cx="1158964" cy="129091"/>
            </a:xfrm>
            <a:prstGeom prst="rect">
              <a:avLst/>
            </a:prstGeom>
            <a:solidFill>
              <a:srgbClr val="1CABE2">
                <a:alpha val="100000"/>
              </a:srgbClr>
            </a:solidFill>
          </p:spPr>
          <p:txBody>
            <a:bodyPr/>
            <a:lstStyle/>
            <a:p>
              <a:endParaRPr/>
            </a:p>
          </p:txBody>
        </p:sp>
        <p:sp>
          <p:nvSpPr>
            <p:cNvPr id="180" name="rc180"/>
            <p:cNvSpPr/>
            <p:nvPr/>
          </p:nvSpPr>
          <p:spPr>
            <a:xfrm>
              <a:off x="1333322" y="5793607"/>
              <a:ext cx="5228580" cy="129091"/>
            </a:xfrm>
            <a:prstGeom prst="rect">
              <a:avLst/>
            </a:prstGeom>
            <a:solidFill>
              <a:srgbClr val="80BD41">
                <a:alpha val="100000"/>
              </a:srgbClr>
            </a:solidFill>
          </p:spPr>
          <p:txBody>
            <a:bodyPr/>
            <a:lstStyle/>
            <a:p>
              <a:endParaRPr/>
            </a:p>
          </p:txBody>
        </p:sp>
        <p:sp>
          <p:nvSpPr>
            <p:cNvPr id="181" name="rc181"/>
            <p:cNvSpPr/>
            <p:nvPr/>
          </p:nvSpPr>
          <p:spPr>
            <a:xfrm>
              <a:off x="6561903" y="5793607"/>
              <a:ext cx="1226417" cy="129091"/>
            </a:xfrm>
            <a:prstGeom prst="rect">
              <a:avLst/>
            </a:prstGeom>
            <a:solidFill>
              <a:srgbClr val="1CABE2">
                <a:alpha val="100000"/>
              </a:srgbClr>
            </a:solidFill>
          </p:spPr>
          <p:txBody>
            <a:bodyPr/>
            <a:lstStyle/>
            <a:p>
              <a:endParaRPr/>
            </a:p>
          </p:txBody>
        </p:sp>
        <p:sp>
          <p:nvSpPr>
            <p:cNvPr id="182" name="rc182"/>
            <p:cNvSpPr/>
            <p:nvPr/>
          </p:nvSpPr>
          <p:spPr>
            <a:xfrm>
              <a:off x="1333322" y="5632243"/>
              <a:ext cx="5363764" cy="129091"/>
            </a:xfrm>
            <a:prstGeom prst="rect">
              <a:avLst/>
            </a:prstGeom>
            <a:solidFill>
              <a:srgbClr val="80BD41">
                <a:alpha val="100000"/>
              </a:srgbClr>
            </a:solidFill>
          </p:spPr>
          <p:txBody>
            <a:bodyPr/>
            <a:lstStyle/>
            <a:p>
              <a:endParaRPr/>
            </a:p>
          </p:txBody>
        </p:sp>
        <p:sp>
          <p:nvSpPr>
            <p:cNvPr id="183" name="rc183"/>
            <p:cNvSpPr/>
            <p:nvPr/>
          </p:nvSpPr>
          <p:spPr>
            <a:xfrm>
              <a:off x="6697087" y="5632243"/>
              <a:ext cx="1177360" cy="129091"/>
            </a:xfrm>
            <a:prstGeom prst="rect">
              <a:avLst/>
            </a:prstGeom>
            <a:solidFill>
              <a:srgbClr val="1CABE2">
                <a:alpha val="100000"/>
              </a:srgbClr>
            </a:solidFill>
          </p:spPr>
          <p:txBody>
            <a:bodyPr/>
            <a:lstStyle/>
            <a:p>
              <a:endParaRPr/>
            </a:p>
          </p:txBody>
        </p:sp>
        <p:sp>
          <p:nvSpPr>
            <p:cNvPr id="184" name="tx184"/>
            <p:cNvSpPr/>
            <p:nvPr/>
          </p:nvSpPr>
          <p:spPr>
            <a:xfrm>
              <a:off x="7593676" y="5976325"/>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437.7</a:t>
              </a:r>
            </a:p>
          </p:txBody>
        </p:sp>
        <p:sp>
          <p:nvSpPr>
            <p:cNvPr id="185" name="tx185"/>
            <p:cNvSpPr/>
            <p:nvPr/>
          </p:nvSpPr>
          <p:spPr>
            <a:xfrm>
              <a:off x="7966389" y="5814960"/>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463.2</a:t>
              </a:r>
            </a:p>
          </p:txBody>
        </p:sp>
        <p:sp>
          <p:nvSpPr>
            <p:cNvPr id="186" name="tx186"/>
            <p:cNvSpPr/>
            <p:nvPr/>
          </p:nvSpPr>
          <p:spPr>
            <a:xfrm>
              <a:off x="8056823" y="5653652"/>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469.4</a:t>
              </a:r>
            </a:p>
          </p:txBody>
        </p:sp>
        <p:sp>
          <p:nvSpPr>
            <p:cNvPr id="187" name="tx187"/>
            <p:cNvSpPr/>
            <p:nvPr/>
          </p:nvSpPr>
          <p:spPr>
            <a:xfrm>
              <a:off x="3668218" y="5979024"/>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354.5</a:t>
              </a:r>
            </a:p>
          </p:txBody>
        </p:sp>
        <p:sp>
          <p:nvSpPr>
            <p:cNvPr id="188" name="tx188"/>
            <p:cNvSpPr/>
            <p:nvPr/>
          </p:nvSpPr>
          <p:spPr>
            <a:xfrm>
              <a:off x="6748380" y="5979024"/>
              <a:ext cx="21098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83.2</a:t>
              </a:r>
            </a:p>
          </p:txBody>
        </p:sp>
        <p:sp>
          <p:nvSpPr>
            <p:cNvPr id="189" name="tx189"/>
            <p:cNvSpPr/>
            <p:nvPr/>
          </p:nvSpPr>
          <p:spPr>
            <a:xfrm>
              <a:off x="3811974" y="5817660"/>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375.2</a:t>
              </a:r>
            </a:p>
          </p:txBody>
        </p:sp>
        <p:sp>
          <p:nvSpPr>
            <p:cNvPr id="190" name="tx190"/>
            <p:cNvSpPr/>
            <p:nvPr/>
          </p:nvSpPr>
          <p:spPr>
            <a:xfrm>
              <a:off x="7114822" y="581771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88</a:t>
              </a:r>
            </a:p>
          </p:txBody>
        </p:sp>
        <p:sp>
          <p:nvSpPr>
            <p:cNvPr id="191" name="tx191"/>
            <p:cNvSpPr/>
            <p:nvPr/>
          </p:nvSpPr>
          <p:spPr>
            <a:xfrm>
              <a:off x="3879566" y="5656295"/>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384.9</a:t>
              </a:r>
            </a:p>
          </p:txBody>
        </p:sp>
        <p:sp>
          <p:nvSpPr>
            <p:cNvPr id="192" name="tx192"/>
            <p:cNvSpPr/>
            <p:nvPr/>
          </p:nvSpPr>
          <p:spPr>
            <a:xfrm>
              <a:off x="7180274" y="5656348"/>
              <a:ext cx="21098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84.5</a:t>
              </a:r>
            </a:p>
          </p:txBody>
        </p:sp>
        <p:sp>
          <p:nvSpPr>
            <p:cNvPr id="193" name="tx193"/>
            <p:cNvSpPr/>
            <p:nvPr/>
          </p:nvSpPr>
          <p:spPr>
            <a:xfrm>
              <a:off x="616505" y="59674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80603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6446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17685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10437"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4004093"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397749" y="6176783"/>
              <a:ext cx="233083"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791406"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185062"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25973" y="6312056"/>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5249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 taux de couverture du DTP1 en 2025 (82 %) est resté relativement stable, avec un écart inférieur à 1 % par rapport à 2019 (81 %).
Le nombre d’enfants vaccinés par le DTP1 a augmenté de 9 % par rapport à 2019.
Le nombre de nourrissons survivants a augmenté d’environ 7 % par rapport à 2019.
En 2025, davantage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Pour que la couverture vaccinale augmente, le nombre d'enfants vaccinés doit croître à un rythme plus rapide que celui de la croissance démographique.</a:t>
            </a:r>
          </a:p>
        </p:txBody>
      </p:sp>
      <p:grpSp>
        <p:nvGrpSpPr>
          <p:cNvPr id="206" name="Group 205"/>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8" name="rc4"/>
            <p:cNvSpPr/>
            <p:nvPr/>
          </p:nvSpPr>
          <p:spPr>
            <a:xfrm>
              <a:off x="292608" y="105156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Estimations OMS/UNICEF de la couverture vaccinale nationale (WUENIC), révision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représentatives données potentiellement trompeuses, et d'évaluer les niveaux de couverture les plus probables pour chaque pays.
L'OMS et l'UNICEF produisent des estimations spécifiques à chaque pays en examinant les données de chaque pays de manière indépendante, sans emprunter celles d'autres pays lorsque des données sont manquantes. Les estimations ne sont pas des ajustements ponctuels des chiffres déclarés et peuvent s'appuyer sur une seule source empirique, généralement la couverture déclarée au niveau national. Lorsqu'il n'existe aucune donnée pour un pays, un vaccin ou une année spécifiques, les données antérieures et postérieures sont interpolées. Si les sources sont contradictoires ou varient considérablement, l'estimation la plus plausible est sélectionnée après avoir pris en compte les biais potentiels.
Cette présentation PowerPoint présente les dernières estimations du WUENIC (publiées le 15 juillet 2026), en utilisant les projections démographiques mondiales du UNPD (WPP 2024) pour les moyennes pondérées en fonction de la population et pour calculer le nombre absolu d'enfants vaccinés et non vaccinés/n'ayant reçu aucune dose.</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300" b="0" i="0" u="none" cap="none">
                <a:solidFill>
                  <a:srgbClr val="FFC000">
                    <a:alpha val="100000"/>
                  </a:srgbClr>
                </a:solidFill>
                <a:latin typeface="Calibri"/>
                <a:cs typeface="Calibri"/>
                <a:sym typeface="Calibri"/>
              </a:rPr>
              <a:t>• </a:t>
            </a:r>
            <a:r>
              <a:rPr sz="1300" b="0" i="0" u="sng" cap="none">
                <a:hlinkClick r:id="rId2"/>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3"/>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4"/>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C000">
                    <a:alpha val="100000"/>
                  </a:srgbClr>
                </a:solidFill>
                <a:latin typeface="Calibri"/>
                <a:cs typeface="Calibri"/>
                <a:sym typeface="Calibri"/>
              </a:rPr>
              <a:t>• </a:t>
            </a:r>
            <a:r>
              <a:rPr sz="1300" b="0" i="0" u="sng" cap="none">
                <a:hlinkClick r:id="rId5"/>
              </a:rPr>
              <a:t>Danovaro-Holliday et al. 2021. Compliance of WUENIC with Guidelines for Accurate and Transparent Health Estimates Reporting (GATHER) criteria.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986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7518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6505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2583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9622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4375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91285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3881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6349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0423"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7988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5934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8236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0290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2241264"/>
              <a:ext cx="3397293" cy="272832"/>
            </a:xfrm>
            <a:custGeom>
              <a:avLst/>
              <a:gdLst/>
              <a:ahLst/>
              <a:cxnLst/>
              <a:rect l="0" t="0" r="0" b="0"/>
              <a:pathLst>
                <a:path w="3397293" h="272832">
                  <a:moveTo>
                    <a:pt x="0" y="83948"/>
                  </a:moveTo>
                  <a:lnTo>
                    <a:pt x="135891" y="125922"/>
                  </a:lnTo>
                  <a:lnTo>
                    <a:pt x="271783" y="146909"/>
                  </a:lnTo>
                  <a:lnTo>
                    <a:pt x="407675" y="188883"/>
                  </a:lnTo>
                  <a:lnTo>
                    <a:pt x="543566" y="209870"/>
                  </a:lnTo>
                  <a:lnTo>
                    <a:pt x="679458" y="251845"/>
                  </a:lnTo>
                  <a:lnTo>
                    <a:pt x="815350" y="167896"/>
                  </a:lnTo>
                  <a:lnTo>
                    <a:pt x="951242" y="0"/>
                  </a:lnTo>
                  <a:lnTo>
                    <a:pt x="1087133" y="146909"/>
                  </a:lnTo>
                  <a:lnTo>
                    <a:pt x="1223025" y="62961"/>
                  </a:lnTo>
                  <a:lnTo>
                    <a:pt x="1358917" y="125922"/>
                  </a:lnTo>
                  <a:lnTo>
                    <a:pt x="1494809" y="146909"/>
                  </a:lnTo>
                  <a:lnTo>
                    <a:pt x="1630700" y="41974"/>
                  </a:lnTo>
                  <a:lnTo>
                    <a:pt x="1766592" y="104935"/>
                  </a:lnTo>
                  <a:lnTo>
                    <a:pt x="1902484" y="167896"/>
                  </a:lnTo>
                  <a:lnTo>
                    <a:pt x="2038375" y="167896"/>
                  </a:lnTo>
                  <a:lnTo>
                    <a:pt x="2174267" y="83948"/>
                  </a:lnTo>
                  <a:lnTo>
                    <a:pt x="2310159" y="125922"/>
                  </a:lnTo>
                  <a:lnTo>
                    <a:pt x="2446051" y="167896"/>
                  </a:lnTo>
                  <a:lnTo>
                    <a:pt x="2581942" y="209870"/>
                  </a:lnTo>
                  <a:lnTo>
                    <a:pt x="2717834" y="251845"/>
                  </a:lnTo>
                  <a:lnTo>
                    <a:pt x="2853726" y="251845"/>
                  </a:lnTo>
                  <a:lnTo>
                    <a:pt x="2989618" y="272832"/>
                  </a:lnTo>
                  <a:lnTo>
                    <a:pt x="3125509" y="272832"/>
                  </a:lnTo>
                  <a:lnTo>
                    <a:pt x="3261401" y="272832"/>
                  </a:lnTo>
                  <a:lnTo>
                    <a:pt x="3397293" y="272832"/>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2157315"/>
              <a:ext cx="3397293" cy="293819"/>
            </a:xfrm>
            <a:custGeom>
              <a:avLst/>
              <a:gdLst/>
              <a:ahLst/>
              <a:cxnLst/>
              <a:rect l="0" t="0" r="0" b="0"/>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2451134"/>
              <a:ext cx="3397293" cy="671587"/>
            </a:xfrm>
            <a:custGeom>
              <a:avLst/>
              <a:gdLst/>
              <a:ahLst/>
              <a:cxnLst/>
              <a:rect l="0" t="0" r="0" b="0"/>
              <a:pathLst>
                <a:path w="3397293" h="671587">
                  <a:moveTo>
                    <a:pt x="0" y="650599"/>
                  </a:moveTo>
                  <a:lnTo>
                    <a:pt x="135891" y="671587"/>
                  </a:lnTo>
                  <a:lnTo>
                    <a:pt x="271783" y="629612"/>
                  </a:lnTo>
                  <a:lnTo>
                    <a:pt x="407675" y="545664"/>
                  </a:lnTo>
                  <a:lnTo>
                    <a:pt x="543566" y="440728"/>
                  </a:lnTo>
                  <a:lnTo>
                    <a:pt x="679458" y="356780"/>
                  </a:lnTo>
                  <a:lnTo>
                    <a:pt x="815350" y="293819"/>
                  </a:lnTo>
                  <a:lnTo>
                    <a:pt x="951242" y="251845"/>
                  </a:lnTo>
                  <a:lnTo>
                    <a:pt x="1087133" y="146909"/>
                  </a:lnTo>
                  <a:lnTo>
                    <a:pt x="1223025" y="41974"/>
                  </a:lnTo>
                  <a:lnTo>
                    <a:pt x="1358917" y="125922"/>
                  </a:lnTo>
                  <a:lnTo>
                    <a:pt x="1494809" y="167896"/>
                  </a:lnTo>
                  <a:lnTo>
                    <a:pt x="1630700" y="209870"/>
                  </a:lnTo>
                  <a:lnTo>
                    <a:pt x="1766592" y="209870"/>
                  </a:lnTo>
                  <a:lnTo>
                    <a:pt x="1902484" y="188883"/>
                  </a:lnTo>
                  <a:lnTo>
                    <a:pt x="2038375" y="209870"/>
                  </a:lnTo>
                  <a:lnTo>
                    <a:pt x="2174267" y="104935"/>
                  </a:lnTo>
                  <a:lnTo>
                    <a:pt x="2310159" y="83948"/>
                  </a:lnTo>
                  <a:lnTo>
                    <a:pt x="2446051" y="41974"/>
                  </a:lnTo>
                  <a:lnTo>
                    <a:pt x="2581942" y="0"/>
                  </a:lnTo>
                  <a:lnTo>
                    <a:pt x="2717834" y="62961"/>
                  </a:lnTo>
                  <a:lnTo>
                    <a:pt x="2853726" y="146909"/>
                  </a:lnTo>
                  <a:lnTo>
                    <a:pt x="2989618" y="104935"/>
                  </a:lnTo>
                  <a:lnTo>
                    <a:pt x="3125509" y="41974"/>
                  </a:lnTo>
                  <a:lnTo>
                    <a:pt x="3261401" y="20987"/>
                  </a:lnTo>
                  <a:lnTo>
                    <a:pt x="3397293" y="20987"/>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2241264"/>
              <a:ext cx="3397293" cy="272832"/>
            </a:xfrm>
            <a:custGeom>
              <a:avLst/>
              <a:gdLst/>
              <a:ahLst/>
              <a:cxnLst/>
              <a:rect l="0" t="0" r="0" b="0"/>
              <a:pathLst>
                <a:path w="3397293" h="272832">
                  <a:moveTo>
                    <a:pt x="0" y="83948"/>
                  </a:moveTo>
                  <a:lnTo>
                    <a:pt x="135891" y="125922"/>
                  </a:lnTo>
                  <a:lnTo>
                    <a:pt x="271783" y="146909"/>
                  </a:lnTo>
                  <a:lnTo>
                    <a:pt x="407675" y="188883"/>
                  </a:lnTo>
                  <a:lnTo>
                    <a:pt x="543566" y="209870"/>
                  </a:lnTo>
                  <a:lnTo>
                    <a:pt x="679458" y="251845"/>
                  </a:lnTo>
                  <a:lnTo>
                    <a:pt x="815350" y="167896"/>
                  </a:lnTo>
                  <a:lnTo>
                    <a:pt x="951242" y="0"/>
                  </a:lnTo>
                  <a:lnTo>
                    <a:pt x="1087133" y="146909"/>
                  </a:lnTo>
                  <a:lnTo>
                    <a:pt x="1223025" y="62961"/>
                  </a:lnTo>
                  <a:lnTo>
                    <a:pt x="1358917" y="125922"/>
                  </a:lnTo>
                  <a:lnTo>
                    <a:pt x="1494809" y="146909"/>
                  </a:lnTo>
                  <a:lnTo>
                    <a:pt x="1630700" y="41974"/>
                  </a:lnTo>
                  <a:lnTo>
                    <a:pt x="1766592" y="104935"/>
                  </a:lnTo>
                  <a:lnTo>
                    <a:pt x="1902484" y="167896"/>
                  </a:lnTo>
                  <a:lnTo>
                    <a:pt x="2038375" y="167896"/>
                  </a:lnTo>
                  <a:lnTo>
                    <a:pt x="2174267" y="83948"/>
                  </a:lnTo>
                  <a:lnTo>
                    <a:pt x="2310159" y="125922"/>
                  </a:lnTo>
                  <a:lnTo>
                    <a:pt x="2446051" y="167896"/>
                  </a:lnTo>
                  <a:lnTo>
                    <a:pt x="2581942" y="209870"/>
                  </a:lnTo>
                  <a:lnTo>
                    <a:pt x="2717834" y="251845"/>
                  </a:lnTo>
                  <a:lnTo>
                    <a:pt x="2853726" y="251845"/>
                  </a:lnTo>
                  <a:lnTo>
                    <a:pt x="2989618" y="272832"/>
                  </a:lnTo>
                  <a:lnTo>
                    <a:pt x="3125509" y="272832"/>
                  </a:lnTo>
                  <a:lnTo>
                    <a:pt x="3261401" y="272832"/>
                  </a:lnTo>
                  <a:lnTo>
                    <a:pt x="3397293" y="272832"/>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1821522"/>
              <a:ext cx="0" cy="503690"/>
            </a:xfrm>
            <a:custGeom>
              <a:avLst/>
              <a:gdLst/>
              <a:ahLst/>
              <a:cxnLst/>
              <a:rect l="0" t="0" r="0" b="0"/>
              <a:pathLst>
                <a:path h="503690">
                  <a:moveTo>
                    <a:pt x="0" y="0"/>
                  </a:moveTo>
                  <a:lnTo>
                    <a:pt x="0" y="503690"/>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00423" y="1821522"/>
              <a:ext cx="0" cy="671587"/>
            </a:xfrm>
            <a:custGeom>
              <a:avLst/>
              <a:gdLst/>
              <a:ahLst/>
              <a:cxnLst/>
              <a:rect l="0" t="0" r="0" b="0"/>
              <a:pathLst>
                <a:path h="671587">
                  <a:moveTo>
                    <a:pt x="0" y="0"/>
                  </a:moveTo>
                  <a:lnTo>
                    <a:pt x="0" y="671587"/>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479882" y="1821522"/>
              <a:ext cx="0" cy="545664"/>
            </a:xfrm>
            <a:custGeom>
              <a:avLst/>
              <a:gdLst/>
              <a:ahLst/>
              <a:cxnLst/>
              <a:rect l="0" t="0" r="0" b="0"/>
              <a:pathLst>
                <a:path h="545664">
                  <a:moveTo>
                    <a:pt x="0" y="0"/>
                  </a:moveTo>
                  <a:lnTo>
                    <a:pt x="0" y="545664"/>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159341" y="1821522"/>
              <a:ext cx="0" cy="587638"/>
            </a:xfrm>
            <a:custGeom>
              <a:avLst/>
              <a:gdLst/>
              <a:ahLst/>
              <a:cxnLst/>
              <a:rect l="0" t="0" r="0" b="0"/>
              <a:pathLst>
                <a:path h="587638">
                  <a:moveTo>
                    <a:pt x="0" y="0"/>
                  </a:moveTo>
                  <a:lnTo>
                    <a:pt x="0" y="587638"/>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702908" y="1821522"/>
              <a:ext cx="0" cy="629612"/>
            </a:xfrm>
            <a:custGeom>
              <a:avLst/>
              <a:gdLst/>
              <a:ahLst/>
              <a:cxnLst/>
              <a:rect l="0" t="0" r="0" b="0"/>
              <a:pathLst>
                <a:path h="629612">
                  <a:moveTo>
                    <a:pt x="0" y="0"/>
                  </a:moveTo>
                  <a:lnTo>
                    <a:pt x="0" y="629612"/>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82366" y="1821522"/>
              <a:ext cx="0" cy="692574"/>
            </a:xfrm>
            <a:custGeom>
              <a:avLst/>
              <a:gdLst/>
              <a:ahLst/>
              <a:cxnLst/>
              <a:rect l="0" t="0" r="0" b="0"/>
              <a:pathLst>
                <a:path h="692574">
                  <a:moveTo>
                    <a:pt x="0" y="0"/>
                  </a:moveTo>
                  <a:lnTo>
                    <a:pt x="0" y="692574"/>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1821522"/>
              <a:ext cx="0" cy="692574"/>
            </a:xfrm>
            <a:custGeom>
              <a:avLst/>
              <a:gdLst/>
              <a:ahLst/>
              <a:cxnLst/>
              <a:rect l="0" t="0" r="0" b="0"/>
              <a:pathLst>
                <a:path h="692574">
                  <a:moveTo>
                    <a:pt x="0" y="0"/>
                  </a:moveTo>
                  <a:lnTo>
                    <a:pt x="0" y="692574"/>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2241264"/>
              <a:ext cx="3397293" cy="272832"/>
            </a:xfrm>
            <a:custGeom>
              <a:avLst/>
              <a:gdLst/>
              <a:ahLst/>
              <a:cxnLst/>
              <a:rect l="0" t="0" r="0" b="0"/>
              <a:pathLst>
                <a:path w="3397293" h="272832">
                  <a:moveTo>
                    <a:pt x="0" y="83948"/>
                  </a:moveTo>
                  <a:lnTo>
                    <a:pt x="135891" y="125922"/>
                  </a:lnTo>
                  <a:lnTo>
                    <a:pt x="271783" y="146909"/>
                  </a:lnTo>
                  <a:lnTo>
                    <a:pt x="407675" y="188883"/>
                  </a:lnTo>
                  <a:lnTo>
                    <a:pt x="543566" y="209870"/>
                  </a:lnTo>
                  <a:lnTo>
                    <a:pt x="679458" y="251845"/>
                  </a:lnTo>
                  <a:lnTo>
                    <a:pt x="815350" y="167896"/>
                  </a:lnTo>
                  <a:lnTo>
                    <a:pt x="951242" y="0"/>
                  </a:lnTo>
                  <a:lnTo>
                    <a:pt x="1087133" y="146909"/>
                  </a:lnTo>
                  <a:lnTo>
                    <a:pt x="1223025" y="62961"/>
                  </a:lnTo>
                  <a:lnTo>
                    <a:pt x="1358917" y="125922"/>
                  </a:lnTo>
                  <a:lnTo>
                    <a:pt x="1494809" y="146909"/>
                  </a:lnTo>
                  <a:lnTo>
                    <a:pt x="1630700" y="41974"/>
                  </a:lnTo>
                  <a:lnTo>
                    <a:pt x="1766592" y="104935"/>
                  </a:lnTo>
                  <a:lnTo>
                    <a:pt x="1902484" y="167896"/>
                  </a:lnTo>
                  <a:lnTo>
                    <a:pt x="2038375" y="167896"/>
                  </a:lnTo>
                  <a:lnTo>
                    <a:pt x="2174267" y="83948"/>
                  </a:lnTo>
                  <a:lnTo>
                    <a:pt x="2310159" y="125922"/>
                  </a:lnTo>
                  <a:lnTo>
                    <a:pt x="2446051" y="167896"/>
                  </a:lnTo>
                  <a:lnTo>
                    <a:pt x="2581942" y="209870"/>
                  </a:lnTo>
                  <a:lnTo>
                    <a:pt x="2717834" y="251845"/>
                  </a:lnTo>
                  <a:lnTo>
                    <a:pt x="2853726" y="251845"/>
                  </a:lnTo>
                  <a:lnTo>
                    <a:pt x="2989618" y="272832"/>
                  </a:lnTo>
                  <a:lnTo>
                    <a:pt x="3125509" y="272832"/>
                  </a:lnTo>
                  <a:lnTo>
                    <a:pt x="3261401" y="272832"/>
                  </a:lnTo>
                  <a:lnTo>
                    <a:pt x="3397293" y="272832"/>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40134"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35" name="tx35"/>
            <p:cNvSpPr/>
            <p:nvPr/>
          </p:nvSpPr>
          <p:spPr>
            <a:xfrm>
              <a:off x="2419592"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76</a:t>
              </a:r>
            </a:p>
          </p:txBody>
        </p:sp>
        <p:sp>
          <p:nvSpPr>
            <p:cNvPr id="36" name="tx36"/>
            <p:cNvSpPr/>
            <p:nvPr/>
          </p:nvSpPr>
          <p:spPr>
            <a:xfrm>
              <a:off x="3099051" y="16927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74</a:t>
              </a:r>
            </a:p>
          </p:txBody>
        </p:sp>
        <p:sp>
          <p:nvSpPr>
            <p:cNvPr id="37" name="tx37"/>
            <p:cNvSpPr/>
            <p:nvPr/>
          </p:nvSpPr>
          <p:spPr>
            <a:xfrm>
              <a:off x="3642618" y="169246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72</a:t>
              </a:r>
            </a:p>
          </p:txBody>
        </p:sp>
        <p:sp>
          <p:nvSpPr>
            <p:cNvPr id="38" name="tx38"/>
            <p:cNvSpPr/>
            <p:nvPr/>
          </p:nvSpPr>
          <p:spPr>
            <a:xfrm>
              <a:off x="4322076"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69</a:t>
              </a:r>
            </a:p>
          </p:txBody>
        </p:sp>
        <p:sp>
          <p:nvSpPr>
            <p:cNvPr id="39" name="tx39"/>
            <p:cNvSpPr/>
            <p:nvPr/>
          </p:nvSpPr>
          <p:spPr>
            <a:xfrm>
              <a:off x="445796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69</a:t>
              </a:r>
            </a:p>
          </p:txBody>
        </p:sp>
        <p:sp>
          <p:nvSpPr>
            <p:cNvPr id="40" name="tx40"/>
            <p:cNvSpPr/>
            <p:nvPr/>
          </p:nvSpPr>
          <p:spPr>
            <a:xfrm>
              <a:off x="4602663" y="21378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330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391009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4443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4443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60370"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22824"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2011536" y="4888066"/>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Bénin</a:t>
              </a:r>
            </a:p>
          </p:txBody>
        </p:sp>
        <p:sp>
          <p:nvSpPr>
            <p:cNvPr id="60" name="tx60"/>
            <p:cNvSpPr/>
            <p:nvPr/>
          </p:nvSpPr>
          <p:spPr>
            <a:xfrm>
              <a:off x="2727469"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924"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9667" y="1415450"/>
              <a:ext cx="2439888" cy="13126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couverture, Bénin, 2000-2025</a:t>
              </a:r>
            </a:p>
          </p:txBody>
        </p:sp>
        <p:sp>
          <p:nvSpPr>
            <p:cNvPr id="63" name="pl63"/>
            <p:cNvSpPr/>
            <p:nvPr/>
          </p:nvSpPr>
          <p:spPr>
            <a:xfrm>
              <a:off x="5267799" y="366556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24178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281800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239422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197044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387745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5267799" y="345367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302989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260611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218233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175856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437664"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11712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79658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7476039"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01960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6990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834957"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437664" y="2182338"/>
              <a:ext cx="3397293" cy="550911"/>
            </a:xfrm>
            <a:custGeom>
              <a:avLst/>
              <a:gdLst/>
              <a:ahLst/>
              <a:cxnLst/>
              <a:rect l="0" t="0" r="0" b="0"/>
              <a:pathLst>
                <a:path w="3397293" h="550911">
                  <a:moveTo>
                    <a:pt x="0" y="169511"/>
                  </a:moveTo>
                  <a:lnTo>
                    <a:pt x="135891" y="254266"/>
                  </a:lnTo>
                  <a:lnTo>
                    <a:pt x="271783" y="296644"/>
                  </a:lnTo>
                  <a:lnTo>
                    <a:pt x="407675" y="381400"/>
                  </a:lnTo>
                  <a:lnTo>
                    <a:pt x="543566" y="423777"/>
                  </a:lnTo>
                  <a:lnTo>
                    <a:pt x="679458" y="508533"/>
                  </a:lnTo>
                  <a:lnTo>
                    <a:pt x="815350" y="339022"/>
                  </a:lnTo>
                  <a:lnTo>
                    <a:pt x="951242" y="0"/>
                  </a:lnTo>
                  <a:lnTo>
                    <a:pt x="1087133" y="296644"/>
                  </a:lnTo>
                  <a:lnTo>
                    <a:pt x="1223025" y="127133"/>
                  </a:lnTo>
                  <a:lnTo>
                    <a:pt x="1358917" y="254266"/>
                  </a:lnTo>
                  <a:lnTo>
                    <a:pt x="1494809" y="296644"/>
                  </a:lnTo>
                  <a:lnTo>
                    <a:pt x="1630700" y="84755"/>
                  </a:lnTo>
                  <a:lnTo>
                    <a:pt x="1766592" y="211888"/>
                  </a:lnTo>
                  <a:lnTo>
                    <a:pt x="1902484" y="339022"/>
                  </a:lnTo>
                  <a:lnTo>
                    <a:pt x="2038375" y="339022"/>
                  </a:lnTo>
                  <a:lnTo>
                    <a:pt x="2174267" y="169511"/>
                  </a:lnTo>
                  <a:lnTo>
                    <a:pt x="2310159" y="254266"/>
                  </a:lnTo>
                  <a:lnTo>
                    <a:pt x="2446051" y="339022"/>
                  </a:lnTo>
                  <a:lnTo>
                    <a:pt x="2581942" y="423777"/>
                  </a:lnTo>
                  <a:lnTo>
                    <a:pt x="2717834" y="508533"/>
                  </a:lnTo>
                  <a:lnTo>
                    <a:pt x="2853726" y="508533"/>
                  </a:lnTo>
                  <a:lnTo>
                    <a:pt x="2989618" y="550911"/>
                  </a:lnTo>
                  <a:lnTo>
                    <a:pt x="3125509" y="550911"/>
                  </a:lnTo>
                  <a:lnTo>
                    <a:pt x="3261401" y="550911"/>
                  </a:lnTo>
                  <a:lnTo>
                    <a:pt x="3397293" y="550911"/>
                  </a:lnTo>
                </a:path>
              </a:pathLst>
            </a:custGeom>
            <a:ln w="27101" cap="flat">
              <a:solidFill>
                <a:srgbClr val="0058AB">
                  <a:alpha val="100000"/>
                </a:srgbClr>
              </a:solidFill>
              <a:prstDash val="solid"/>
              <a:round/>
            </a:ln>
          </p:spPr>
          <p:txBody>
            <a:bodyPr/>
            <a:lstStyle/>
            <a:p>
              <a:endParaRPr/>
            </a:p>
          </p:txBody>
        </p:sp>
        <p:sp>
          <p:nvSpPr>
            <p:cNvPr id="82" name="pl82"/>
            <p:cNvSpPr/>
            <p:nvPr/>
          </p:nvSpPr>
          <p:spPr>
            <a:xfrm>
              <a:off x="5437664" y="2606116"/>
              <a:ext cx="3397293" cy="593289"/>
            </a:xfrm>
            <a:custGeom>
              <a:avLst/>
              <a:gdLst/>
              <a:ahLst/>
              <a:cxnLst/>
              <a:rect l="0" t="0" r="0" b="0"/>
              <a:pathLst>
                <a:path w="3397293" h="593289">
                  <a:moveTo>
                    <a:pt x="0" y="593289"/>
                  </a:moveTo>
                  <a:lnTo>
                    <a:pt x="135891" y="593289"/>
                  </a:lnTo>
                  <a:lnTo>
                    <a:pt x="271783" y="593289"/>
                  </a:lnTo>
                  <a:lnTo>
                    <a:pt x="407675" y="508533"/>
                  </a:lnTo>
                  <a:lnTo>
                    <a:pt x="543566" y="423777"/>
                  </a:lnTo>
                  <a:lnTo>
                    <a:pt x="679458" y="381400"/>
                  </a:lnTo>
                  <a:lnTo>
                    <a:pt x="815350" y="339022"/>
                  </a:lnTo>
                  <a:lnTo>
                    <a:pt x="951242" y="339022"/>
                  </a:lnTo>
                  <a:lnTo>
                    <a:pt x="1087133" y="211888"/>
                  </a:lnTo>
                  <a:lnTo>
                    <a:pt x="1223025" y="127133"/>
                  </a:lnTo>
                  <a:lnTo>
                    <a:pt x="1358917" y="127133"/>
                  </a:lnTo>
                  <a:lnTo>
                    <a:pt x="1494809" y="84755"/>
                  </a:lnTo>
                  <a:lnTo>
                    <a:pt x="1630700" y="84755"/>
                  </a:lnTo>
                  <a:lnTo>
                    <a:pt x="1766592" y="84755"/>
                  </a:lnTo>
                  <a:lnTo>
                    <a:pt x="1902484" y="84755"/>
                  </a:lnTo>
                  <a:lnTo>
                    <a:pt x="2038375" y="42377"/>
                  </a:lnTo>
                  <a:lnTo>
                    <a:pt x="2174267" y="0"/>
                  </a:lnTo>
                  <a:lnTo>
                    <a:pt x="2310159" y="0"/>
                  </a:lnTo>
                  <a:lnTo>
                    <a:pt x="2446051" y="0"/>
                  </a:lnTo>
                  <a:lnTo>
                    <a:pt x="2581942" y="0"/>
                  </a:lnTo>
                  <a:lnTo>
                    <a:pt x="2717834" y="127133"/>
                  </a:lnTo>
                  <a:lnTo>
                    <a:pt x="2853726" y="211888"/>
                  </a:lnTo>
                  <a:lnTo>
                    <a:pt x="2989618" y="42377"/>
                  </a:lnTo>
                  <a:lnTo>
                    <a:pt x="3125509" y="84755"/>
                  </a:lnTo>
                  <a:lnTo>
                    <a:pt x="3261401" y="84755"/>
                  </a:lnTo>
                  <a:lnTo>
                    <a:pt x="3397293" y="42377"/>
                  </a:lnTo>
                </a:path>
              </a:pathLst>
            </a:custGeom>
            <a:ln w="27101" cap="flat">
              <a:solidFill>
                <a:srgbClr val="80BD41">
                  <a:alpha val="100000"/>
                </a:srgbClr>
              </a:solidFill>
              <a:prstDash val="solid"/>
              <a:round/>
            </a:ln>
          </p:spPr>
          <p:txBody>
            <a:bodyPr/>
            <a:lstStyle/>
            <a:p>
              <a:endParaRPr/>
            </a:p>
          </p:txBody>
        </p:sp>
        <p:sp>
          <p:nvSpPr>
            <p:cNvPr id="83" name="pl83"/>
            <p:cNvSpPr/>
            <p:nvPr/>
          </p:nvSpPr>
          <p:spPr>
            <a:xfrm>
              <a:off x="5437664" y="2606116"/>
              <a:ext cx="3397293" cy="1356089"/>
            </a:xfrm>
            <a:custGeom>
              <a:avLst/>
              <a:gdLst/>
              <a:ahLst/>
              <a:cxnLst/>
              <a:rect l="0" t="0" r="0" b="0"/>
              <a:pathLst>
                <a:path w="3397293" h="1356089">
                  <a:moveTo>
                    <a:pt x="0" y="1313711"/>
                  </a:moveTo>
                  <a:lnTo>
                    <a:pt x="135891" y="1356089"/>
                  </a:lnTo>
                  <a:lnTo>
                    <a:pt x="271783" y="1271333"/>
                  </a:lnTo>
                  <a:lnTo>
                    <a:pt x="407675" y="1101822"/>
                  </a:lnTo>
                  <a:lnTo>
                    <a:pt x="543566" y="889933"/>
                  </a:lnTo>
                  <a:lnTo>
                    <a:pt x="679458" y="720422"/>
                  </a:lnTo>
                  <a:lnTo>
                    <a:pt x="815350" y="593289"/>
                  </a:lnTo>
                  <a:lnTo>
                    <a:pt x="951242" y="508533"/>
                  </a:lnTo>
                  <a:lnTo>
                    <a:pt x="1087133" y="296644"/>
                  </a:lnTo>
                  <a:lnTo>
                    <a:pt x="1223025" y="84755"/>
                  </a:lnTo>
                  <a:lnTo>
                    <a:pt x="1358917" y="254266"/>
                  </a:lnTo>
                  <a:lnTo>
                    <a:pt x="1494809" y="339022"/>
                  </a:lnTo>
                  <a:lnTo>
                    <a:pt x="1630700" y="423777"/>
                  </a:lnTo>
                  <a:lnTo>
                    <a:pt x="1766592" y="423777"/>
                  </a:lnTo>
                  <a:lnTo>
                    <a:pt x="1902484" y="381400"/>
                  </a:lnTo>
                  <a:lnTo>
                    <a:pt x="2038375" y="423777"/>
                  </a:lnTo>
                  <a:lnTo>
                    <a:pt x="2174267" y="211888"/>
                  </a:lnTo>
                  <a:lnTo>
                    <a:pt x="2310159" y="169511"/>
                  </a:lnTo>
                  <a:lnTo>
                    <a:pt x="2446051" y="84755"/>
                  </a:lnTo>
                  <a:lnTo>
                    <a:pt x="2581942" y="0"/>
                  </a:lnTo>
                  <a:lnTo>
                    <a:pt x="2717834" y="127133"/>
                  </a:lnTo>
                  <a:lnTo>
                    <a:pt x="2853726" y="296644"/>
                  </a:lnTo>
                  <a:lnTo>
                    <a:pt x="2989618" y="211888"/>
                  </a:lnTo>
                  <a:lnTo>
                    <a:pt x="3125509" y="84755"/>
                  </a:lnTo>
                  <a:lnTo>
                    <a:pt x="3261401" y="42377"/>
                  </a:lnTo>
                  <a:lnTo>
                    <a:pt x="3397293" y="42377"/>
                  </a:lnTo>
                </a:path>
              </a:pathLst>
            </a:custGeom>
            <a:ln w="27101" cap="flat">
              <a:solidFill>
                <a:srgbClr val="961A49">
                  <a:alpha val="100000"/>
                </a:srgbClr>
              </a:solidFill>
              <a:prstDash val="solid"/>
              <a:round/>
            </a:ln>
          </p:spPr>
          <p:txBody>
            <a:bodyPr/>
            <a:lstStyle/>
            <a:p>
              <a:endParaRPr/>
            </a:p>
          </p:txBody>
        </p:sp>
        <p:sp>
          <p:nvSpPr>
            <p:cNvPr id="84" name="pl84"/>
            <p:cNvSpPr/>
            <p:nvPr/>
          </p:nvSpPr>
          <p:spPr>
            <a:xfrm>
              <a:off x="5437664" y="2606116"/>
              <a:ext cx="3397293" cy="0"/>
            </a:xfrm>
            <a:custGeom>
              <a:avLst/>
              <a:gdLst/>
              <a:ahLst/>
              <a:cxnLst/>
              <a:rect l="0" t="0" r="0" b="0"/>
              <a:pathLst>
                <a:path w="3397293">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5" name="pl85"/>
            <p:cNvSpPr/>
            <p:nvPr/>
          </p:nvSpPr>
          <p:spPr>
            <a:xfrm>
              <a:off x="5437664" y="2182338"/>
              <a:ext cx="3397293" cy="550911"/>
            </a:xfrm>
            <a:custGeom>
              <a:avLst/>
              <a:gdLst/>
              <a:ahLst/>
              <a:cxnLst/>
              <a:rect l="0" t="0" r="0" b="0"/>
              <a:pathLst>
                <a:path w="3397293" h="550911">
                  <a:moveTo>
                    <a:pt x="0" y="169511"/>
                  </a:moveTo>
                  <a:lnTo>
                    <a:pt x="135891" y="254266"/>
                  </a:lnTo>
                  <a:lnTo>
                    <a:pt x="271783" y="296644"/>
                  </a:lnTo>
                  <a:lnTo>
                    <a:pt x="407675" y="381400"/>
                  </a:lnTo>
                  <a:lnTo>
                    <a:pt x="543566" y="423777"/>
                  </a:lnTo>
                  <a:lnTo>
                    <a:pt x="679458" y="508533"/>
                  </a:lnTo>
                  <a:lnTo>
                    <a:pt x="815350" y="339022"/>
                  </a:lnTo>
                  <a:lnTo>
                    <a:pt x="951242" y="0"/>
                  </a:lnTo>
                  <a:lnTo>
                    <a:pt x="1087133" y="296644"/>
                  </a:lnTo>
                  <a:lnTo>
                    <a:pt x="1223025" y="127133"/>
                  </a:lnTo>
                  <a:lnTo>
                    <a:pt x="1358917" y="254266"/>
                  </a:lnTo>
                  <a:lnTo>
                    <a:pt x="1494809" y="296644"/>
                  </a:lnTo>
                  <a:lnTo>
                    <a:pt x="1630700" y="84755"/>
                  </a:lnTo>
                  <a:lnTo>
                    <a:pt x="1766592" y="211888"/>
                  </a:lnTo>
                  <a:lnTo>
                    <a:pt x="1902484" y="339022"/>
                  </a:lnTo>
                  <a:lnTo>
                    <a:pt x="2038375" y="339022"/>
                  </a:lnTo>
                  <a:lnTo>
                    <a:pt x="2174267" y="169511"/>
                  </a:lnTo>
                  <a:lnTo>
                    <a:pt x="2310159" y="254266"/>
                  </a:lnTo>
                  <a:lnTo>
                    <a:pt x="2446051" y="339022"/>
                  </a:lnTo>
                  <a:lnTo>
                    <a:pt x="2581942" y="423777"/>
                  </a:lnTo>
                  <a:lnTo>
                    <a:pt x="2717834" y="508533"/>
                  </a:lnTo>
                  <a:lnTo>
                    <a:pt x="2853726" y="508533"/>
                  </a:lnTo>
                  <a:lnTo>
                    <a:pt x="2989618" y="550911"/>
                  </a:lnTo>
                  <a:lnTo>
                    <a:pt x="3125509" y="550911"/>
                  </a:lnTo>
                  <a:lnTo>
                    <a:pt x="3261401" y="550911"/>
                  </a:lnTo>
                  <a:lnTo>
                    <a:pt x="3397293" y="550911"/>
                  </a:lnTo>
                </a:path>
              </a:pathLst>
            </a:custGeom>
            <a:ln w="43362" cap="flat">
              <a:solidFill>
                <a:srgbClr val="000000">
                  <a:alpha val="100000"/>
                </a:srgbClr>
              </a:solidFill>
              <a:prstDash val="solid"/>
              <a:round/>
            </a:ln>
          </p:spPr>
          <p:txBody>
            <a:bodyPr/>
            <a:lstStyle/>
            <a:p>
              <a:endParaRPr/>
            </a:p>
          </p:txBody>
        </p:sp>
        <p:sp>
          <p:nvSpPr>
            <p:cNvPr id="86" name="pl86"/>
            <p:cNvSpPr/>
            <p:nvPr/>
          </p:nvSpPr>
          <p:spPr>
            <a:xfrm>
              <a:off x="5437664" y="1860267"/>
              <a:ext cx="0" cy="491582"/>
            </a:xfrm>
            <a:custGeom>
              <a:avLst/>
              <a:gdLst/>
              <a:ahLst/>
              <a:cxnLst/>
              <a:rect l="0" t="0" r="0" b="0"/>
              <a:pathLst>
                <a:path h="491582">
                  <a:moveTo>
                    <a:pt x="0" y="491582"/>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117122" y="1860267"/>
              <a:ext cx="0" cy="830604"/>
            </a:xfrm>
            <a:custGeom>
              <a:avLst/>
              <a:gdLst/>
              <a:ahLst/>
              <a:cxnLst/>
              <a:rect l="0" t="0" r="0" b="0"/>
              <a:pathLst>
                <a:path h="830604">
                  <a:moveTo>
                    <a:pt x="0" y="830604"/>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6796581" y="1860267"/>
              <a:ext cx="0" cy="576337"/>
            </a:xfrm>
            <a:custGeom>
              <a:avLst/>
              <a:gdLst/>
              <a:ahLst/>
              <a:cxnLst/>
              <a:rect l="0" t="0" r="0" b="0"/>
              <a:pathLst>
                <a:path h="576337">
                  <a:moveTo>
                    <a:pt x="0" y="576337"/>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7476039" y="1860267"/>
              <a:ext cx="0" cy="661093"/>
            </a:xfrm>
            <a:custGeom>
              <a:avLst/>
              <a:gdLst/>
              <a:ahLst/>
              <a:cxnLst/>
              <a:rect l="0" t="0" r="0" b="0"/>
              <a:pathLst>
                <a:path h="661093">
                  <a:moveTo>
                    <a:pt x="0" y="661093"/>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019606" y="1860267"/>
              <a:ext cx="0" cy="745849"/>
            </a:xfrm>
            <a:custGeom>
              <a:avLst/>
              <a:gdLst/>
              <a:ahLst/>
              <a:cxnLst/>
              <a:rect l="0" t="0" r="0" b="0"/>
              <a:pathLst>
                <a:path h="745849">
                  <a:moveTo>
                    <a:pt x="0" y="745849"/>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699065" y="1860267"/>
              <a:ext cx="0" cy="872982"/>
            </a:xfrm>
            <a:custGeom>
              <a:avLst/>
              <a:gdLst/>
              <a:ahLst/>
              <a:cxnLst/>
              <a:rect l="0" t="0" r="0" b="0"/>
              <a:pathLst>
                <a:path h="872982">
                  <a:moveTo>
                    <a:pt x="0" y="872982"/>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834957" y="1860267"/>
              <a:ext cx="0" cy="872982"/>
            </a:xfrm>
            <a:custGeom>
              <a:avLst/>
              <a:gdLst/>
              <a:ahLst/>
              <a:cxnLst/>
              <a:rect l="0" t="0" r="0" b="0"/>
              <a:pathLst>
                <a:path h="872982">
                  <a:moveTo>
                    <a:pt x="0" y="872982"/>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5437664" y="2182338"/>
              <a:ext cx="3397293" cy="550911"/>
            </a:xfrm>
            <a:custGeom>
              <a:avLst/>
              <a:gdLst/>
              <a:ahLst/>
              <a:cxnLst/>
              <a:rect l="0" t="0" r="0" b="0"/>
              <a:pathLst>
                <a:path w="3397293" h="550911">
                  <a:moveTo>
                    <a:pt x="0" y="169511"/>
                  </a:moveTo>
                  <a:lnTo>
                    <a:pt x="135891" y="254266"/>
                  </a:lnTo>
                  <a:lnTo>
                    <a:pt x="271783" y="296644"/>
                  </a:lnTo>
                  <a:lnTo>
                    <a:pt x="407675" y="381400"/>
                  </a:lnTo>
                  <a:lnTo>
                    <a:pt x="543566" y="423777"/>
                  </a:lnTo>
                  <a:lnTo>
                    <a:pt x="679458" y="508533"/>
                  </a:lnTo>
                  <a:lnTo>
                    <a:pt x="815350" y="339022"/>
                  </a:lnTo>
                  <a:lnTo>
                    <a:pt x="951242" y="0"/>
                  </a:lnTo>
                  <a:lnTo>
                    <a:pt x="1087133" y="296644"/>
                  </a:lnTo>
                  <a:lnTo>
                    <a:pt x="1223025" y="127133"/>
                  </a:lnTo>
                  <a:lnTo>
                    <a:pt x="1358917" y="254266"/>
                  </a:lnTo>
                  <a:lnTo>
                    <a:pt x="1494809" y="296644"/>
                  </a:lnTo>
                  <a:lnTo>
                    <a:pt x="1630700" y="84755"/>
                  </a:lnTo>
                  <a:lnTo>
                    <a:pt x="1766592" y="211888"/>
                  </a:lnTo>
                  <a:lnTo>
                    <a:pt x="1902484" y="339022"/>
                  </a:lnTo>
                  <a:lnTo>
                    <a:pt x="2038375" y="339022"/>
                  </a:lnTo>
                  <a:lnTo>
                    <a:pt x="2174267" y="169511"/>
                  </a:lnTo>
                  <a:lnTo>
                    <a:pt x="2310159" y="254266"/>
                  </a:lnTo>
                  <a:lnTo>
                    <a:pt x="2446051" y="339022"/>
                  </a:lnTo>
                  <a:lnTo>
                    <a:pt x="2581942" y="423777"/>
                  </a:lnTo>
                  <a:lnTo>
                    <a:pt x="2717834" y="508533"/>
                  </a:lnTo>
                  <a:lnTo>
                    <a:pt x="2853726" y="508533"/>
                  </a:lnTo>
                  <a:lnTo>
                    <a:pt x="2989618" y="550911"/>
                  </a:lnTo>
                  <a:lnTo>
                    <a:pt x="3125509" y="550911"/>
                  </a:lnTo>
                  <a:lnTo>
                    <a:pt x="3261401" y="550911"/>
                  </a:lnTo>
                  <a:lnTo>
                    <a:pt x="3397293" y="550911"/>
                  </a:lnTo>
                </a:path>
              </a:pathLst>
            </a:custGeom>
            <a:ln w="27101" cap="flat">
              <a:solidFill>
                <a:srgbClr val="0058AB">
                  <a:alpha val="100000"/>
                </a:srgbClr>
              </a:solidFill>
              <a:prstDash val="solid"/>
              <a:round/>
            </a:ln>
          </p:spPr>
          <p:txBody>
            <a:bodyPr/>
            <a:lstStyle/>
            <a:p>
              <a:endParaRPr/>
            </a:p>
          </p:txBody>
        </p:sp>
        <p:sp>
          <p:nvSpPr>
            <p:cNvPr id="94" name="tx94"/>
            <p:cNvSpPr/>
            <p:nvPr/>
          </p:nvSpPr>
          <p:spPr>
            <a:xfrm>
              <a:off x="5407519" y="18028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068928" y="1804199"/>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766436" y="180451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445895" y="1804199"/>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989462" y="180287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180282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786762" y="1802823"/>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902429" y="260937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609377"/>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825267"/>
              <a:ext cx="201910"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401557"/>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977779"/>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55400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13022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70644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788871"/>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7" name="pl117"/>
            <p:cNvSpPr/>
            <p:nvPr/>
          </p:nvSpPr>
          <p:spPr>
            <a:xfrm>
              <a:off x="606113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8" name="pl118"/>
            <p:cNvSpPr/>
            <p:nvPr/>
          </p:nvSpPr>
          <p:spPr>
            <a:xfrm>
              <a:off x="606113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9" name="pl119"/>
            <p:cNvSpPr/>
            <p:nvPr/>
          </p:nvSpPr>
          <p:spPr>
            <a:xfrm>
              <a:off x="6777069"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20" name="pl120"/>
            <p:cNvSpPr/>
            <p:nvPr/>
          </p:nvSpPr>
          <p:spPr>
            <a:xfrm>
              <a:off x="7539523"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21" name="tx121"/>
            <p:cNvSpPr/>
            <p:nvPr/>
          </p:nvSpPr>
          <p:spPr>
            <a:xfrm>
              <a:off x="6328235" y="4888066"/>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Bénin</a:t>
              </a:r>
            </a:p>
          </p:txBody>
        </p:sp>
        <p:sp>
          <p:nvSpPr>
            <p:cNvPr id="122" name="tx122"/>
            <p:cNvSpPr/>
            <p:nvPr/>
          </p:nvSpPr>
          <p:spPr>
            <a:xfrm>
              <a:off x="7044168"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06622"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653759" y="1405479"/>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5" name="pl125"/>
            <p:cNvSpPr/>
            <p:nvPr/>
          </p:nvSpPr>
          <p:spPr>
            <a:xfrm>
              <a:off x="2575188"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5091207"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7607226"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951100" y="582758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951100" y="5689861"/>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951100" y="5552133"/>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13171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3833197"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6349216"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8865235"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rc135"/>
            <p:cNvSpPr/>
            <p:nvPr/>
          </p:nvSpPr>
          <p:spPr>
            <a:xfrm>
              <a:off x="1317178" y="5772498"/>
              <a:ext cx="6167064" cy="110182"/>
            </a:xfrm>
            <a:prstGeom prst="rect">
              <a:avLst/>
            </a:prstGeom>
            <a:solidFill>
              <a:srgbClr val="1CABE2">
                <a:alpha val="80000"/>
              </a:srgbClr>
            </a:solidFill>
          </p:spPr>
          <p:txBody>
            <a:bodyPr/>
            <a:lstStyle/>
            <a:p>
              <a:endParaRPr/>
            </a:p>
          </p:txBody>
        </p:sp>
        <p:sp>
          <p:nvSpPr>
            <p:cNvPr id="136" name="rc136"/>
            <p:cNvSpPr/>
            <p:nvPr/>
          </p:nvSpPr>
          <p:spPr>
            <a:xfrm>
              <a:off x="1317178" y="5634770"/>
              <a:ext cx="7225151" cy="110182"/>
            </a:xfrm>
            <a:prstGeom prst="rect">
              <a:avLst/>
            </a:prstGeom>
            <a:solidFill>
              <a:srgbClr val="1CABE2">
                <a:alpha val="80000"/>
              </a:srgbClr>
            </a:solidFill>
          </p:spPr>
          <p:txBody>
            <a:bodyPr/>
            <a:lstStyle/>
            <a:p>
              <a:endParaRPr/>
            </a:p>
          </p:txBody>
        </p:sp>
        <p:sp>
          <p:nvSpPr>
            <p:cNvPr id="137" name="rc137"/>
            <p:cNvSpPr/>
            <p:nvPr/>
          </p:nvSpPr>
          <p:spPr>
            <a:xfrm>
              <a:off x="1317178" y="5497042"/>
              <a:ext cx="7321564" cy="110182"/>
            </a:xfrm>
            <a:prstGeom prst="rect">
              <a:avLst/>
            </a:prstGeom>
            <a:solidFill>
              <a:srgbClr val="1CABE2">
                <a:alpha val="80000"/>
              </a:srgbClr>
            </a:solidFill>
          </p:spPr>
          <p:txBody>
            <a:bodyPr/>
            <a:lstStyle/>
            <a:p>
              <a:endParaRPr/>
            </a:p>
          </p:txBody>
        </p:sp>
        <p:sp>
          <p:nvSpPr>
            <p:cNvPr id="138" name="tx138"/>
            <p:cNvSpPr/>
            <p:nvPr/>
          </p:nvSpPr>
          <p:spPr>
            <a:xfrm>
              <a:off x="6974829" y="5773122"/>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123,000</a:t>
              </a:r>
            </a:p>
          </p:txBody>
        </p:sp>
        <p:sp>
          <p:nvSpPr>
            <p:cNvPr id="139" name="tx139"/>
            <p:cNvSpPr/>
            <p:nvPr/>
          </p:nvSpPr>
          <p:spPr>
            <a:xfrm>
              <a:off x="8032916" y="5635394"/>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144,000</a:t>
              </a:r>
            </a:p>
          </p:txBody>
        </p:sp>
        <p:sp>
          <p:nvSpPr>
            <p:cNvPr id="140" name="tx140"/>
            <p:cNvSpPr/>
            <p:nvPr/>
          </p:nvSpPr>
          <p:spPr>
            <a:xfrm>
              <a:off x="8129330" y="5497666"/>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145,000</a:t>
              </a:r>
            </a:p>
          </p:txBody>
        </p:sp>
        <p:sp>
          <p:nvSpPr>
            <p:cNvPr id="141" name="tx141"/>
            <p:cNvSpPr/>
            <p:nvPr/>
          </p:nvSpPr>
          <p:spPr>
            <a:xfrm>
              <a:off x="577692" y="5775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3774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5000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59854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3405912"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50,000</a:t>
              </a:r>
            </a:p>
          </p:txBody>
        </p:sp>
        <p:sp>
          <p:nvSpPr>
            <p:cNvPr id="146" name="tx146"/>
            <p:cNvSpPr/>
            <p:nvPr/>
          </p:nvSpPr>
          <p:spPr>
            <a:xfrm>
              <a:off x="5844236" y="5967364"/>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8360255" y="5967364"/>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150,000</a:t>
              </a:r>
            </a:p>
          </p:txBody>
        </p:sp>
        <p:sp>
          <p:nvSpPr>
            <p:cNvPr id="148" name="tx148"/>
            <p:cNvSpPr/>
            <p:nvPr/>
          </p:nvSpPr>
          <p:spPr>
            <a:xfrm>
              <a:off x="951100" y="5235303"/>
              <a:ext cx="4705647"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vaccinés et sous-vaccinés, 2019, 2024 et 2025</a:t>
              </a:r>
            </a:p>
          </p:txBody>
        </p:sp>
        <p:sp>
          <p:nvSpPr>
            <p:cNvPr id="149" name="tx149"/>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0" name="tx150"/>
            <p:cNvSpPr/>
            <p:nvPr/>
          </p:nvSpPr>
          <p:spPr>
            <a:xfrm>
              <a:off x="2320013" y="6397874"/>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1" name="tx151"/>
            <p:cNvSpPr/>
            <p:nvPr/>
          </p:nvSpPr>
          <p:spPr>
            <a:xfrm>
              <a:off x="4873412" y="6518575"/>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la couverture du DTP3 au Bénin (69 %) était inférieure de 16 points de pourcentage à la moyenne mondiale (85 %) et de 2 points de pourcentage à la moyenne de l'ensemble des pays de la &lt;keep&gt;WCAR&lt;/keep&gt; (71 %).
La couverture nationale de la DTP3 était inférieure de 3 points de pourcentage à celle de 2019 (72 %).
Cela correspond à 145 000 enfants non vaccinés ou sous-vaccinés en 2025, contre 123 000 enfants non vaccinés ou sous-vaccinés en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du DTP3 au Bénin s'élevait à 69 %, soit 3 points de pourcentage de moins qu'en 2019 et un niveau inférieur aux moyennes mondiales et régionales.</a:t>
            </a:r>
          </a:p>
        </p:txBody>
      </p:sp>
      <p:grpSp>
        <p:nvGrpSpPr>
          <p:cNvPr id="154" name="Group 153"/>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6"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2025, le Bénin occupait la 6e place sur 24 pays en termes de couverture la plus faible pour la DTP3 (sur la base d’ex æquo).
Le Bénin figurait parmi les 10 pays comptant le plus grand nombre d’enfants non vaccinés ou sous-vaccinés (8e place).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Bénin figurait parmi les pays affichant la couverture vaccinale la plus élevée, mais il faisait également partie des dix pays de la région comptant le plus grand nombre d'enfants non vaccinés ou sous-vaccinés.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3925940"/>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3353803"/>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2781666"/>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2209528"/>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421200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9913" y="3639872"/>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3067734"/>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249559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9913" y="192345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52654"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7855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104461"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3036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9108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5626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2145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6631"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51811"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6992"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82173"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333322" y="3702395"/>
              <a:ext cx="238662" cy="509614"/>
            </a:xfrm>
            <a:prstGeom prst="rect">
              <a:avLst/>
            </a:prstGeom>
            <a:solidFill>
              <a:srgbClr val="80BD41">
                <a:alpha val="100000"/>
              </a:srgbClr>
            </a:solidFill>
          </p:spPr>
          <p:txBody>
            <a:bodyPr/>
            <a:lstStyle/>
            <a:p>
              <a:endParaRPr/>
            </a:p>
          </p:txBody>
        </p:sp>
        <p:sp>
          <p:nvSpPr>
            <p:cNvPr id="26" name="rc26"/>
            <p:cNvSpPr/>
            <p:nvPr/>
          </p:nvSpPr>
          <p:spPr>
            <a:xfrm>
              <a:off x="1333322" y="3558651"/>
              <a:ext cx="238662" cy="143743"/>
            </a:xfrm>
            <a:prstGeom prst="rect">
              <a:avLst/>
            </a:prstGeom>
            <a:solidFill>
              <a:srgbClr val="1CABE2">
                <a:alpha val="100000"/>
              </a:srgbClr>
            </a:solidFill>
          </p:spPr>
          <p:txBody>
            <a:bodyPr/>
            <a:lstStyle/>
            <a:p>
              <a:endParaRPr/>
            </a:p>
          </p:txBody>
        </p:sp>
        <p:sp>
          <p:nvSpPr>
            <p:cNvPr id="27" name="rc27"/>
            <p:cNvSpPr/>
            <p:nvPr/>
          </p:nvSpPr>
          <p:spPr>
            <a:xfrm>
              <a:off x="1598503" y="3704294"/>
              <a:ext cx="238662" cy="507714"/>
            </a:xfrm>
            <a:prstGeom prst="rect">
              <a:avLst/>
            </a:prstGeom>
            <a:solidFill>
              <a:srgbClr val="80BD41">
                <a:alpha val="100000"/>
              </a:srgbClr>
            </a:solidFill>
          </p:spPr>
          <p:txBody>
            <a:bodyPr/>
            <a:lstStyle/>
            <a:p>
              <a:endParaRPr/>
            </a:p>
          </p:txBody>
        </p:sp>
        <p:sp>
          <p:nvSpPr>
            <p:cNvPr id="28" name="rc28"/>
            <p:cNvSpPr/>
            <p:nvPr/>
          </p:nvSpPr>
          <p:spPr>
            <a:xfrm>
              <a:off x="1598503" y="3543959"/>
              <a:ext cx="238662" cy="160335"/>
            </a:xfrm>
            <a:prstGeom prst="rect">
              <a:avLst/>
            </a:prstGeom>
            <a:solidFill>
              <a:srgbClr val="1CABE2">
                <a:alpha val="100000"/>
              </a:srgbClr>
            </a:solidFill>
          </p:spPr>
          <p:txBody>
            <a:bodyPr/>
            <a:lstStyle/>
            <a:p>
              <a:endParaRPr/>
            </a:p>
          </p:txBody>
        </p:sp>
        <p:sp>
          <p:nvSpPr>
            <p:cNvPr id="29" name="rc29"/>
            <p:cNvSpPr/>
            <p:nvPr/>
          </p:nvSpPr>
          <p:spPr>
            <a:xfrm>
              <a:off x="1863684" y="3697749"/>
              <a:ext cx="238662" cy="514260"/>
            </a:xfrm>
            <a:prstGeom prst="rect">
              <a:avLst/>
            </a:prstGeom>
            <a:solidFill>
              <a:srgbClr val="80BD41">
                <a:alpha val="100000"/>
              </a:srgbClr>
            </a:solidFill>
          </p:spPr>
          <p:txBody>
            <a:bodyPr/>
            <a:lstStyle/>
            <a:p>
              <a:endParaRPr/>
            </a:p>
          </p:txBody>
        </p:sp>
        <p:sp>
          <p:nvSpPr>
            <p:cNvPr id="30" name="rc30"/>
            <p:cNvSpPr/>
            <p:nvPr/>
          </p:nvSpPr>
          <p:spPr>
            <a:xfrm>
              <a:off x="1863684" y="3526337"/>
              <a:ext cx="238662" cy="171412"/>
            </a:xfrm>
            <a:prstGeom prst="rect">
              <a:avLst/>
            </a:prstGeom>
            <a:solidFill>
              <a:srgbClr val="1CABE2">
                <a:alpha val="100000"/>
              </a:srgbClr>
            </a:solidFill>
          </p:spPr>
          <p:txBody>
            <a:bodyPr/>
            <a:lstStyle/>
            <a:p>
              <a:endParaRPr/>
            </a:p>
          </p:txBody>
        </p:sp>
        <p:sp>
          <p:nvSpPr>
            <p:cNvPr id="31" name="rc31"/>
            <p:cNvSpPr/>
            <p:nvPr/>
          </p:nvSpPr>
          <p:spPr>
            <a:xfrm>
              <a:off x="2128865" y="3695552"/>
              <a:ext cx="238662" cy="516457"/>
            </a:xfrm>
            <a:prstGeom prst="rect">
              <a:avLst/>
            </a:prstGeom>
            <a:solidFill>
              <a:srgbClr val="80BD41">
                <a:alpha val="100000"/>
              </a:srgbClr>
            </a:solidFill>
          </p:spPr>
          <p:txBody>
            <a:bodyPr/>
            <a:lstStyle/>
            <a:p>
              <a:endParaRPr/>
            </a:p>
          </p:txBody>
        </p:sp>
        <p:sp>
          <p:nvSpPr>
            <p:cNvPr id="32" name="rc32"/>
            <p:cNvSpPr/>
            <p:nvPr/>
          </p:nvSpPr>
          <p:spPr>
            <a:xfrm>
              <a:off x="2128865" y="3504527"/>
              <a:ext cx="238662" cy="191025"/>
            </a:xfrm>
            <a:prstGeom prst="rect">
              <a:avLst/>
            </a:prstGeom>
            <a:solidFill>
              <a:srgbClr val="1CABE2">
                <a:alpha val="100000"/>
              </a:srgbClr>
            </a:solidFill>
          </p:spPr>
          <p:txBody>
            <a:bodyPr/>
            <a:lstStyle/>
            <a:p>
              <a:endParaRPr/>
            </a:p>
          </p:txBody>
        </p:sp>
        <p:sp>
          <p:nvSpPr>
            <p:cNvPr id="33" name="rc33"/>
            <p:cNvSpPr/>
            <p:nvPr/>
          </p:nvSpPr>
          <p:spPr>
            <a:xfrm>
              <a:off x="2394045" y="3688183"/>
              <a:ext cx="238662" cy="523826"/>
            </a:xfrm>
            <a:prstGeom prst="rect">
              <a:avLst/>
            </a:prstGeom>
            <a:solidFill>
              <a:srgbClr val="80BD41">
                <a:alpha val="100000"/>
              </a:srgbClr>
            </a:solidFill>
          </p:spPr>
          <p:txBody>
            <a:bodyPr/>
            <a:lstStyle/>
            <a:p>
              <a:endParaRPr/>
            </a:p>
          </p:txBody>
        </p:sp>
        <p:sp>
          <p:nvSpPr>
            <p:cNvPr id="34" name="rc34"/>
            <p:cNvSpPr/>
            <p:nvPr/>
          </p:nvSpPr>
          <p:spPr>
            <a:xfrm>
              <a:off x="2394045" y="3484479"/>
              <a:ext cx="238662" cy="203703"/>
            </a:xfrm>
            <a:prstGeom prst="rect">
              <a:avLst/>
            </a:prstGeom>
            <a:solidFill>
              <a:srgbClr val="1CABE2">
                <a:alpha val="100000"/>
              </a:srgbClr>
            </a:solidFill>
          </p:spPr>
          <p:txBody>
            <a:bodyPr/>
            <a:lstStyle/>
            <a:p>
              <a:endParaRPr/>
            </a:p>
          </p:txBody>
        </p:sp>
        <p:sp>
          <p:nvSpPr>
            <p:cNvPr id="35" name="rc35"/>
            <p:cNvSpPr/>
            <p:nvPr/>
          </p:nvSpPr>
          <p:spPr>
            <a:xfrm>
              <a:off x="2659226" y="3688664"/>
              <a:ext cx="238662" cy="523345"/>
            </a:xfrm>
            <a:prstGeom prst="rect">
              <a:avLst/>
            </a:prstGeom>
            <a:solidFill>
              <a:srgbClr val="80BD41">
                <a:alpha val="100000"/>
              </a:srgbClr>
            </a:solidFill>
          </p:spPr>
          <p:txBody>
            <a:bodyPr/>
            <a:lstStyle/>
            <a:p>
              <a:endParaRPr/>
            </a:p>
          </p:txBody>
        </p:sp>
        <p:sp>
          <p:nvSpPr>
            <p:cNvPr id="36" name="rc36"/>
            <p:cNvSpPr/>
            <p:nvPr/>
          </p:nvSpPr>
          <p:spPr>
            <a:xfrm>
              <a:off x="2659226" y="3464386"/>
              <a:ext cx="238662" cy="224277"/>
            </a:xfrm>
            <a:prstGeom prst="rect">
              <a:avLst/>
            </a:prstGeom>
            <a:solidFill>
              <a:srgbClr val="1CABE2">
                <a:alpha val="100000"/>
              </a:srgbClr>
            </a:solidFill>
          </p:spPr>
          <p:txBody>
            <a:bodyPr/>
            <a:lstStyle/>
            <a:p>
              <a:endParaRPr/>
            </a:p>
          </p:txBody>
        </p:sp>
        <p:sp>
          <p:nvSpPr>
            <p:cNvPr id="37" name="rc37"/>
            <p:cNvSpPr/>
            <p:nvPr/>
          </p:nvSpPr>
          <p:spPr>
            <a:xfrm>
              <a:off x="2924407" y="3637217"/>
              <a:ext cx="238662" cy="574792"/>
            </a:xfrm>
            <a:prstGeom prst="rect">
              <a:avLst/>
            </a:prstGeom>
            <a:solidFill>
              <a:srgbClr val="80BD41">
                <a:alpha val="100000"/>
              </a:srgbClr>
            </a:solidFill>
          </p:spPr>
          <p:txBody>
            <a:bodyPr/>
            <a:lstStyle/>
            <a:p>
              <a:endParaRPr/>
            </a:p>
          </p:txBody>
        </p:sp>
        <p:sp>
          <p:nvSpPr>
            <p:cNvPr id="38" name="rc38"/>
            <p:cNvSpPr/>
            <p:nvPr/>
          </p:nvSpPr>
          <p:spPr>
            <a:xfrm>
              <a:off x="2924407" y="3435252"/>
              <a:ext cx="238662" cy="201964"/>
            </a:xfrm>
            <a:prstGeom prst="rect">
              <a:avLst/>
            </a:prstGeom>
            <a:solidFill>
              <a:srgbClr val="1CABE2">
                <a:alpha val="100000"/>
              </a:srgbClr>
            </a:solidFill>
          </p:spPr>
          <p:txBody>
            <a:bodyPr/>
            <a:lstStyle/>
            <a:p>
              <a:endParaRPr/>
            </a:p>
          </p:txBody>
        </p:sp>
        <p:sp>
          <p:nvSpPr>
            <p:cNvPr id="39" name="rc39"/>
            <p:cNvSpPr/>
            <p:nvPr/>
          </p:nvSpPr>
          <p:spPr>
            <a:xfrm>
              <a:off x="3189588" y="3561466"/>
              <a:ext cx="238662" cy="650543"/>
            </a:xfrm>
            <a:prstGeom prst="rect">
              <a:avLst/>
            </a:prstGeom>
            <a:solidFill>
              <a:srgbClr val="80BD41">
                <a:alpha val="100000"/>
              </a:srgbClr>
            </a:solidFill>
          </p:spPr>
          <p:txBody>
            <a:bodyPr/>
            <a:lstStyle/>
            <a:p>
              <a:endParaRPr/>
            </a:p>
          </p:txBody>
        </p:sp>
        <p:sp>
          <p:nvSpPr>
            <p:cNvPr id="40" name="rc40"/>
            <p:cNvSpPr/>
            <p:nvPr/>
          </p:nvSpPr>
          <p:spPr>
            <a:xfrm>
              <a:off x="3189588" y="3418661"/>
              <a:ext cx="238662" cy="142805"/>
            </a:xfrm>
            <a:prstGeom prst="rect">
              <a:avLst/>
            </a:prstGeom>
            <a:solidFill>
              <a:srgbClr val="1CABE2">
                <a:alpha val="100000"/>
              </a:srgbClr>
            </a:solidFill>
          </p:spPr>
          <p:txBody>
            <a:bodyPr/>
            <a:lstStyle/>
            <a:p>
              <a:endParaRPr/>
            </a:p>
          </p:txBody>
        </p:sp>
        <p:sp>
          <p:nvSpPr>
            <p:cNvPr id="41" name="rc41"/>
            <p:cNvSpPr/>
            <p:nvPr/>
          </p:nvSpPr>
          <p:spPr>
            <a:xfrm>
              <a:off x="3454768" y="3607123"/>
              <a:ext cx="238662" cy="604886"/>
            </a:xfrm>
            <a:prstGeom prst="rect">
              <a:avLst/>
            </a:prstGeom>
            <a:solidFill>
              <a:srgbClr val="80BD41">
                <a:alpha val="100000"/>
              </a:srgbClr>
            </a:solidFill>
          </p:spPr>
          <p:txBody>
            <a:bodyPr/>
            <a:lstStyle/>
            <a:p>
              <a:endParaRPr/>
            </a:p>
          </p:txBody>
        </p:sp>
        <p:sp>
          <p:nvSpPr>
            <p:cNvPr id="42" name="rc42"/>
            <p:cNvSpPr/>
            <p:nvPr/>
          </p:nvSpPr>
          <p:spPr>
            <a:xfrm>
              <a:off x="3454768" y="3405501"/>
              <a:ext cx="238662" cy="201621"/>
            </a:xfrm>
            <a:prstGeom prst="rect">
              <a:avLst/>
            </a:prstGeom>
            <a:solidFill>
              <a:srgbClr val="1CABE2">
                <a:alpha val="100000"/>
              </a:srgbClr>
            </a:solidFill>
          </p:spPr>
          <p:txBody>
            <a:bodyPr/>
            <a:lstStyle/>
            <a:p>
              <a:endParaRPr/>
            </a:p>
          </p:txBody>
        </p:sp>
        <p:sp>
          <p:nvSpPr>
            <p:cNvPr id="43" name="rc43"/>
            <p:cNvSpPr/>
            <p:nvPr/>
          </p:nvSpPr>
          <p:spPr>
            <a:xfrm>
              <a:off x="3719949" y="3561260"/>
              <a:ext cx="238662" cy="650749"/>
            </a:xfrm>
            <a:prstGeom prst="rect">
              <a:avLst/>
            </a:prstGeom>
            <a:solidFill>
              <a:srgbClr val="80BD41">
                <a:alpha val="100000"/>
              </a:srgbClr>
            </a:solidFill>
          </p:spPr>
          <p:txBody>
            <a:bodyPr/>
            <a:lstStyle/>
            <a:p>
              <a:endParaRPr/>
            </a:p>
          </p:txBody>
        </p:sp>
        <p:sp>
          <p:nvSpPr>
            <p:cNvPr id="44" name="rc44"/>
            <p:cNvSpPr/>
            <p:nvPr/>
          </p:nvSpPr>
          <p:spPr>
            <a:xfrm>
              <a:off x="3719949" y="3388269"/>
              <a:ext cx="238662" cy="172991"/>
            </a:xfrm>
            <a:prstGeom prst="rect">
              <a:avLst/>
            </a:prstGeom>
            <a:solidFill>
              <a:srgbClr val="1CABE2">
                <a:alpha val="100000"/>
              </a:srgbClr>
            </a:solidFill>
          </p:spPr>
          <p:txBody>
            <a:bodyPr/>
            <a:lstStyle/>
            <a:p>
              <a:endParaRPr/>
            </a:p>
          </p:txBody>
        </p:sp>
        <p:sp>
          <p:nvSpPr>
            <p:cNvPr id="45" name="rc45"/>
            <p:cNvSpPr/>
            <p:nvPr/>
          </p:nvSpPr>
          <p:spPr>
            <a:xfrm>
              <a:off x="3985130" y="3569957"/>
              <a:ext cx="238662" cy="642052"/>
            </a:xfrm>
            <a:prstGeom prst="rect">
              <a:avLst/>
            </a:prstGeom>
            <a:solidFill>
              <a:srgbClr val="80BD41">
                <a:alpha val="100000"/>
              </a:srgbClr>
            </a:solidFill>
          </p:spPr>
          <p:txBody>
            <a:bodyPr/>
            <a:lstStyle/>
            <a:p>
              <a:endParaRPr/>
            </a:p>
          </p:txBody>
        </p:sp>
        <p:sp>
          <p:nvSpPr>
            <p:cNvPr id="46" name="rc46"/>
            <p:cNvSpPr/>
            <p:nvPr/>
          </p:nvSpPr>
          <p:spPr>
            <a:xfrm>
              <a:off x="3985130" y="3367191"/>
              <a:ext cx="238662" cy="202765"/>
            </a:xfrm>
            <a:prstGeom prst="rect">
              <a:avLst/>
            </a:prstGeom>
            <a:solidFill>
              <a:srgbClr val="1CABE2">
                <a:alpha val="100000"/>
              </a:srgbClr>
            </a:solidFill>
          </p:spPr>
          <p:txBody>
            <a:bodyPr/>
            <a:lstStyle/>
            <a:p>
              <a:endParaRPr/>
            </a:p>
          </p:txBody>
        </p:sp>
        <p:sp>
          <p:nvSpPr>
            <p:cNvPr id="47" name="rc47"/>
            <p:cNvSpPr/>
            <p:nvPr/>
          </p:nvSpPr>
          <p:spPr>
            <a:xfrm>
              <a:off x="4250311" y="3560001"/>
              <a:ext cx="238662" cy="652007"/>
            </a:xfrm>
            <a:prstGeom prst="rect">
              <a:avLst/>
            </a:prstGeom>
            <a:solidFill>
              <a:srgbClr val="80BD41">
                <a:alpha val="100000"/>
              </a:srgbClr>
            </a:solidFill>
          </p:spPr>
          <p:txBody>
            <a:bodyPr/>
            <a:lstStyle/>
            <a:p>
              <a:endParaRPr/>
            </a:p>
          </p:txBody>
        </p:sp>
        <p:sp>
          <p:nvSpPr>
            <p:cNvPr id="48" name="rc48"/>
            <p:cNvSpPr/>
            <p:nvPr/>
          </p:nvSpPr>
          <p:spPr>
            <a:xfrm>
              <a:off x="4250311" y="3342658"/>
              <a:ext cx="238662" cy="217343"/>
            </a:xfrm>
            <a:prstGeom prst="rect">
              <a:avLst/>
            </a:prstGeom>
            <a:solidFill>
              <a:srgbClr val="1CABE2">
                <a:alpha val="100000"/>
              </a:srgbClr>
            </a:solidFill>
          </p:spPr>
          <p:txBody>
            <a:bodyPr/>
            <a:lstStyle/>
            <a:p>
              <a:endParaRPr/>
            </a:p>
          </p:txBody>
        </p:sp>
        <p:sp>
          <p:nvSpPr>
            <p:cNvPr id="49" name="rc49"/>
            <p:cNvSpPr/>
            <p:nvPr/>
          </p:nvSpPr>
          <p:spPr>
            <a:xfrm>
              <a:off x="4515492" y="3494755"/>
              <a:ext cx="238662" cy="717254"/>
            </a:xfrm>
            <a:prstGeom prst="rect">
              <a:avLst/>
            </a:prstGeom>
            <a:solidFill>
              <a:srgbClr val="80BD41">
                <a:alpha val="100000"/>
              </a:srgbClr>
            </a:solidFill>
          </p:spPr>
          <p:txBody>
            <a:bodyPr/>
            <a:lstStyle/>
            <a:p>
              <a:endParaRPr/>
            </a:p>
          </p:txBody>
        </p:sp>
        <p:sp>
          <p:nvSpPr>
            <p:cNvPr id="50" name="rc50"/>
            <p:cNvSpPr/>
            <p:nvPr/>
          </p:nvSpPr>
          <p:spPr>
            <a:xfrm>
              <a:off x="4515492" y="3315447"/>
              <a:ext cx="238662" cy="179307"/>
            </a:xfrm>
            <a:prstGeom prst="rect">
              <a:avLst/>
            </a:prstGeom>
            <a:solidFill>
              <a:srgbClr val="1CABE2">
                <a:alpha val="100000"/>
              </a:srgbClr>
            </a:solidFill>
          </p:spPr>
          <p:txBody>
            <a:bodyPr/>
            <a:lstStyle/>
            <a:p>
              <a:endParaRPr/>
            </a:p>
          </p:txBody>
        </p:sp>
        <p:sp>
          <p:nvSpPr>
            <p:cNvPr id="51" name="rc51"/>
            <p:cNvSpPr/>
            <p:nvPr/>
          </p:nvSpPr>
          <p:spPr>
            <a:xfrm>
              <a:off x="4780672" y="3502650"/>
              <a:ext cx="238662" cy="709358"/>
            </a:xfrm>
            <a:prstGeom prst="rect">
              <a:avLst/>
            </a:prstGeom>
            <a:solidFill>
              <a:srgbClr val="80BD41">
                <a:alpha val="100000"/>
              </a:srgbClr>
            </a:solidFill>
          </p:spPr>
          <p:txBody>
            <a:bodyPr/>
            <a:lstStyle/>
            <a:p>
              <a:endParaRPr/>
            </a:p>
          </p:txBody>
        </p:sp>
        <p:sp>
          <p:nvSpPr>
            <p:cNvPr id="52" name="rc52"/>
            <p:cNvSpPr/>
            <p:nvPr/>
          </p:nvSpPr>
          <p:spPr>
            <a:xfrm>
              <a:off x="4780672" y="3290753"/>
              <a:ext cx="238662" cy="211896"/>
            </a:xfrm>
            <a:prstGeom prst="rect">
              <a:avLst/>
            </a:prstGeom>
            <a:solidFill>
              <a:srgbClr val="1CABE2">
                <a:alpha val="100000"/>
              </a:srgbClr>
            </a:solidFill>
          </p:spPr>
          <p:txBody>
            <a:bodyPr/>
            <a:lstStyle/>
            <a:p>
              <a:endParaRPr/>
            </a:p>
          </p:txBody>
        </p:sp>
        <p:sp>
          <p:nvSpPr>
            <p:cNvPr id="53" name="rc53"/>
            <p:cNvSpPr/>
            <p:nvPr/>
          </p:nvSpPr>
          <p:spPr>
            <a:xfrm>
              <a:off x="5045853" y="3513544"/>
              <a:ext cx="238662" cy="698465"/>
            </a:xfrm>
            <a:prstGeom prst="rect">
              <a:avLst/>
            </a:prstGeom>
            <a:solidFill>
              <a:srgbClr val="80BD41">
                <a:alpha val="100000"/>
              </a:srgbClr>
            </a:solidFill>
          </p:spPr>
          <p:txBody>
            <a:bodyPr/>
            <a:lstStyle/>
            <a:p>
              <a:endParaRPr/>
            </a:p>
          </p:txBody>
        </p:sp>
        <p:sp>
          <p:nvSpPr>
            <p:cNvPr id="54" name="rc54"/>
            <p:cNvSpPr/>
            <p:nvPr/>
          </p:nvSpPr>
          <p:spPr>
            <a:xfrm>
              <a:off x="5045853" y="3268143"/>
              <a:ext cx="238662" cy="245401"/>
            </a:xfrm>
            <a:prstGeom prst="rect">
              <a:avLst/>
            </a:prstGeom>
            <a:solidFill>
              <a:srgbClr val="1CABE2">
                <a:alpha val="100000"/>
              </a:srgbClr>
            </a:solidFill>
          </p:spPr>
          <p:txBody>
            <a:bodyPr/>
            <a:lstStyle/>
            <a:p>
              <a:endParaRPr/>
            </a:p>
          </p:txBody>
        </p:sp>
        <p:sp>
          <p:nvSpPr>
            <p:cNvPr id="55" name="rc55"/>
            <p:cNvSpPr/>
            <p:nvPr/>
          </p:nvSpPr>
          <p:spPr>
            <a:xfrm>
              <a:off x="5311034" y="3498394"/>
              <a:ext cx="238662" cy="713615"/>
            </a:xfrm>
            <a:prstGeom prst="rect">
              <a:avLst/>
            </a:prstGeom>
            <a:solidFill>
              <a:srgbClr val="80BD41">
                <a:alpha val="100000"/>
              </a:srgbClr>
            </a:solidFill>
          </p:spPr>
          <p:txBody>
            <a:bodyPr/>
            <a:lstStyle/>
            <a:p>
              <a:endParaRPr/>
            </a:p>
          </p:txBody>
        </p:sp>
        <p:sp>
          <p:nvSpPr>
            <p:cNvPr id="56" name="rc56"/>
            <p:cNvSpPr/>
            <p:nvPr/>
          </p:nvSpPr>
          <p:spPr>
            <a:xfrm>
              <a:off x="5311034" y="3247660"/>
              <a:ext cx="238662" cy="250733"/>
            </a:xfrm>
            <a:prstGeom prst="rect">
              <a:avLst/>
            </a:prstGeom>
            <a:solidFill>
              <a:srgbClr val="1CABE2">
                <a:alpha val="100000"/>
              </a:srgbClr>
            </a:solidFill>
          </p:spPr>
          <p:txBody>
            <a:bodyPr/>
            <a:lstStyle/>
            <a:p>
              <a:endParaRPr/>
            </a:p>
          </p:txBody>
        </p:sp>
        <p:sp>
          <p:nvSpPr>
            <p:cNvPr id="57" name="rc57"/>
            <p:cNvSpPr/>
            <p:nvPr/>
          </p:nvSpPr>
          <p:spPr>
            <a:xfrm>
              <a:off x="5576215" y="3445643"/>
              <a:ext cx="238662" cy="766366"/>
            </a:xfrm>
            <a:prstGeom prst="rect">
              <a:avLst/>
            </a:prstGeom>
            <a:solidFill>
              <a:srgbClr val="80BD41">
                <a:alpha val="100000"/>
              </a:srgbClr>
            </a:solidFill>
          </p:spPr>
          <p:txBody>
            <a:bodyPr/>
            <a:lstStyle/>
            <a:p>
              <a:endParaRPr/>
            </a:p>
          </p:txBody>
        </p:sp>
        <p:sp>
          <p:nvSpPr>
            <p:cNvPr id="58" name="rc58"/>
            <p:cNvSpPr/>
            <p:nvPr/>
          </p:nvSpPr>
          <p:spPr>
            <a:xfrm>
              <a:off x="5576215" y="3229489"/>
              <a:ext cx="238662" cy="216153"/>
            </a:xfrm>
            <a:prstGeom prst="rect">
              <a:avLst/>
            </a:prstGeom>
            <a:solidFill>
              <a:srgbClr val="1CABE2">
                <a:alpha val="100000"/>
              </a:srgbClr>
            </a:solidFill>
          </p:spPr>
          <p:txBody>
            <a:bodyPr/>
            <a:lstStyle/>
            <a:p>
              <a:endParaRPr/>
            </a:p>
          </p:txBody>
        </p:sp>
        <p:sp>
          <p:nvSpPr>
            <p:cNvPr id="59" name="rc59"/>
            <p:cNvSpPr/>
            <p:nvPr/>
          </p:nvSpPr>
          <p:spPr>
            <a:xfrm>
              <a:off x="5841395" y="3457062"/>
              <a:ext cx="238662" cy="754946"/>
            </a:xfrm>
            <a:prstGeom prst="rect">
              <a:avLst/>
            </a:prstGeom>
            <a:solidFill>
              <a:srgbClr val="80BD41">
                <a:alpha val="100000"/>
              </a:srgbClr>
            </a:solidFill>
          </p:spPr>
          <p:txBody>
            <a:bodyPr/>
            <a:lstStyle/>
            <a:p>
              <a:endParaRPr/>
            </a:p>
          </p:txBody>
        </p:sp>
        <p:sp>
          <p:nvSpPr>
            <p:cNvPr id="60" name="rc60"/>
            <p:cNvSpPr/>
            <p:nvPr/>
          </p:nvSpPr>
          <p:spPr>
            <a:xfrm>
              <a:off x="5841395" y="3218664"/>
              <a:ext cx="238662" cy="238398"/>
            </a:xfrm>
            <a:prstGeom prst="rect">
              <a:avLst/>
            </a:prstGeom>
            <a:solidFill>
              <a:srgbClr val="1CABE2">
                <a:alpha val="100000"/>
              </a:srgbClr>
            </a:solidFill>
          </p:spPr>
          <p:txBody>
            <a:bodyPr/>
            <a:lstStyle/>
            <a:p>
              <a:endParaRPr/>
            </a:p>
          </p:txBody>
        </p:sp>
        <p:sp>
          <p:nvSpPr>
            <p:cNvPr id="61" name="rc61"/>
            <p:cNvSpPr/>
            <p:nvPr/>
          </p:nvSpPr>
          <p:spPr>
            <a:xfrm>
              <a:off x="6106576" y="3473014"/>
              <a:ext cx="238662" cy="738995"/>
            </a:xfrm>
            <a:prstGeom prst="rect">
              <a:avLst/>
            </a:prstGeom>
            <a:solidFill>
              <a:srgbClr val="80BD41">
                <a:alpha val="100000"/>
              </a:srgbClr>
            </a:solidFill>
          </p:spPr>
          <p:txBody>
            <a:bodyPr/>
            <a:lstStyle/>
            <a:p>
              <a:endParaRPr/>
            </a:p>
          </p:txBody>
        </p:sp>
        <p:sp>
          <p:nvSpPr>
            <p:cNvPr id="62" name="rc62"/>
            <p:cNvSpPr/>
            <p:nvPr/>
          </p:nvSpPr>
          <p:spPr>
            <a:xfrm>
              <a:off x="6106576" y="3213378"/>
              <a:ext cx="238662" cy="259635"/>
            </a:xfrm>
            <a:prstGeom prst="rect">
              <a:avLst/>
            </a:prstGeom>
            <a:solidFill>
              <a:srgbClr val="1CABE2">
                <a:alpha val="100000"/>
              </a:srgbClr>
            </a:solidFill>
          </p:spPr>
          <p:txBody>
            <a:bodyPr/>
            <a:lstStyle/>
            <a:p>
              <a:endParaRPr/>
            </a:p>
          </p:txBody>
        </p:sp>
        <p:sp>
          <p:nvSpPr>
            <p:cNvPr id="63" name="rc63"/>
            <p:cNvSpPr/>
            <p:nvPr/>
          </p:nvSpPr>
          <p:spPr>
            <a:xfrm>
              <a:off x="6371757" y="3490796"/>
              <a:ext cx="238662" cy="721213"/>
            </a:xfrm>
            <a:prstGeom prst="rect">
              <a:avLst/>
            </a:prstGeom>
            <a:solidFill>
              <a:srgbClr val="80BD41">
                <a:alpha val="100000"/>
              </a:srgbClr>
            </a:solidFill>
          </p:spPr>
          <p:txBody>
            <a:bodyPr/>
            <a:lstStyle/>
            <a:p>
              <a:endParaRPr/>
            </a:p>
          </p:txBody>
        </p:sp>
        <p:sp>
          <p:nvSpPr>
            <p:cNvPr id="64" name="rc64"/>
            <p:cNvSpPr/>
            <p:nvPr/>
          </p:nvSpPr>
          <p:spPr>
            <a:xfrm>
              <a:off x="6371757" y="3210311"/>
              <a:ext cx="238662" cy="280484"/>
            </a:xfrm>
            <a:prstGeom prst="rect">
              <a:avLst/>
            </a:prstGeom>
            <a:solidFill>
              <a:srgbClr val="1CABE2">
                <a:alpha val="100000"/>
              </a:srgbClr>
            </a:solidFill>
          </p:spPr>
          <p:txBody>
            <a:bodyPr/>
            <a:lstStyle/>
            <a:p>
              <a:endParaRPr/>
            </a:p>
          </p:txBody>
        </p:sp>
        <p:sp>
          <p:nvSpPr>
            <p:cNvPr id="65" name="rc65"/>
            <p:cNvSpPr/>
            <p:nvPr/>
          </p:nvSpPr>
          <p:spPr>
            <a:xfrm>
              <a:off x="6636938" y="3505351"/>
              <a:ext cx="238662" cy="706658"/>
            </a:xfrm>
            <a:prstGeom prst="rect">
              <a:avLst/>
            </a:prstGeom>
            <a:solidFill>
              <a:srgbClr val="80BD41">
                <a:alpha val="100000"/>
              </a:srgbClr>
            </a:solidFill>
          </p:spPr>
          <p:txBody>
            <a:bodyPr/>
            <a:lstStyle/>
            <a:p>
              <a:endParaRPr/>
            </a:p>
          </p:txBody>
        </p:sp>
        <p:sp>
          <p:nvSpPr>
            <p:cNvPr id="66" name="rc66"/>
            <p:cNvSpPr/>
            <p:nvPr/>
          </p:nvSpPr>
          <p:spPr>
            <a:xfrm>
              <a:off x="6636938" y="3202507"/>
              <a:ext cx="238662" cy="302843"/>
            </a:xfrm>
            <a:prstGeom prst="rect">
              <a:avLst/>
            </a:prstGeom>
            <a:solidFill>
              <a:srgbClr val="1CABE2">
                <a:alpha val="100000"/>
              </a:srgbClr>
            </a:solidFill>
          </p:spPr>
          <p:txBody>
            <a:bodyPr/>
            <a:lstStyle/>
            <a:p>
              <a:endParaRPr/>
            </a:p>
          </p:txBody>
        </p:sp>
        <p:sp>
          <p:nvSpPr>
            <p:cNvPr id="67" name="rc67"/>
            <p:cNvSpPr/>
            <p:nvPr/>
          </p:nvSpPr>
          <p:spPr>
            <a:xfrm>
              <a:off x="6902119" y="3497478"/>
              <a:ext cx="238662" cy="714531"/>
            </a:xfrm>
            <a:prstGeom prst="rect">
              <a:avLst/>
            </a:prstGeom>
            <a:solidFill>
              <a:srgbClr val="80BD41">
                <a:alpha val="100000"/>
              </a:srgbClr>
            </a:solidFill>
          </p:spPr>
          <p:txBody>
            <a:bodyPr/>
            <a:lstStyle/>
            <a:p>
              <a:endParaRPr/>
            </a:p>
          </p:txBody>
        </p:sp>
        <p:sp>
          <p:nvSpPr>
            <p:cNvPr id="68" name="rc68"/>
            <p:cNvSpPr/>
            <p:nvPr/>
          </p:nvSpPr>
          <p:spPr>
            <a:xfrm>
              <a:off x="6902119" y="3191247"/>
              <a:ext cx="238662" cy="306230"/>
            </a:xfrm>
            <a:prstGeom prst="rect">
              <a:avLst/>
            </a:prstGeom>
            <a:solidFill>
              <a:srgbClr val="1CABE2">
                <a:alpha val="100000"/>
              </a:srgbClr>
            </a:solidFill>
          </p:spPr>
          <p:txBody>
            <a:bodyPr/>
            <a:lstStyle/>
            <a:p>
              <a:endParaRPr/>
            </a:p>
          </p:txBody>
        </p:sp>
        <p:sp>
          <p:nvSpPr>
            <p:cNvPr id="69" name="rc69"/>
            <p:cNvSpPr/>
            <p:nvPr/>
          </p:nvSpPr>
          <p:spPr>
            <a:xfrm>
              <a:off x="7167299" y="3497844"/>
              <a:ext cx="238662" cy="714164"/>
            </a:xfrm>
            <a:prstGeom prst="rect">
              <a:avLst/>
            </a:prstGeom>
            <a:solidFill>
              <a:srgbClr val="80BD41">
                <a:alpha val="100000"/>
              </a:srgbClr>
            </a:solidFill>
          </p:spPr>
          <p:txBody>
            <a:bodyPr/>
            <a:lstStyle/>
            <a:p>
              <a:endParaRPr/>
            </a:p>
          </p:txBody>
        </p:sp>
        <p:sp>
          <p:nvSpPr>
            <p:cNvPr id="70" name="rc70"/>
            <p:cNvSpPr/>
            <p:nvPr/>
          </p:nvSpPr>
          <p:spPr>
            <a:xfrm>
              <a:off x="7167299" y="3176990"/>
              <a:ext cx="238662" cy="320854"/>
            </a:xfrm>
            <a:prstGeom prst="rect">
              <a:avLst/>
            </a:prstGeom>
            <a:solidFill>
              <a:srgbClr val="1CABE2">
                <a:alpha val="100000"/>
              </a:srgbClr>
            </a:solidFill>
          </p:spPr>
          <p:txBody>
            <a:bodyPr/>
            <a:lstStyle/>
            <a:p>
              <a:endParaRPr/>
            </a:p>
          </p:txBody>
        </p:sp>
        <p:sp>
          <p:nvSpPr>
            <p:cNvPr id="71" name="rc71"/>
            <p:cNvSpPr/>
            <p:nvPr/>
          </p:nvSpPr>
          <p:spPr>
            <a:xfrm>
              <a:off x="7432480" y="3488988"/>
              <a:ext cx="238662" cy="723021"/>
            </a:xfrm>
            <a:prstGeom prst="rect">
              <a:avLst/>
            </a:prstGeom>
            <a:solidFill>
              <a:srgbClr val="80BD41">
                <a:alpha val="100000"/>
              </a:srgbClr>
            </a:solidFill>
          </p:spPr>
          <p:txBody>
            <a:bodyPr/>
            <a:lstStyle/>
            <a:p>
              <a:endParaRPr/>
            </a:p>
          </p:txBody>
        </p:sp>
        <p:sp>
          <p:nvSpPr>
            <p:cNvPr id="72" name="rc72"/>
            <p:cNvSpPr/>
            <p:nvPr/>
          </p:nvSpPr>
          <p:spPr>
            <a:xfrm>
              <a:off x="7432480" y="3164151"/>
              <a:ext cx="238662" cy="324836"/>
            </a:xfrm>
            <a:prstGeom prst="rect">
              <a:avLst/>
            </a:prstGeom>
            <a:solidFill>
              <a:srgbClr val="1CABE2">
                <a:alpha val="100000"/>
              </a:srgbClr>
            </a:solidFill>
          </p:spPr>
          <p:txBody>
            <a:bodyPr/>
            <a:lstStyle/>
            <a:p>
              <a:endParaRPr/>
            </a:p>
          </p:txBody>
        </p:sp>
        <p:sp>
          <p:nvSpPr>
            <p:cNvPr id="73" name="rc73"/>
            <p:cNvSpPr/>
            <p:nvPr/>
          </p:nvSpPr>
          <p:spPr>
            <a:xfrm>
              <a:off x="7697661" y="3480612"/>
              <a:ext cx="238662" cy="731397"/>
            </a:xfrm>
            <a:prstGeom prst="rect">
              <a:avLst/>
            </a:prstGeom>
            <a:solidFill>
              <a:srgbClr val="80BD41">
                <a:alpha val="100000"/>
              </a:srgbClr>
            </a:solidFill>
          </p:spPr>
          <p:txBody>
            <a:bodyPr/>
            <a:lstStyle/>
            <a:p>
              <a:endParaRPr/>
            </a:p>
          </p:txBody>
        </p:sp>
        <p:sp>
          <p:nvSpPr>
            <p:cNvPr id="74" name="rc74"/>
            <p:cNvSpPr/>
            <p:nvPr/>
          </p:nvSpPr>
          <p:spPr>
            <a:xfrm>
              <a:off x="7697661" y="3152022"/>
              <a:ext cx="238662" cy="328589"/>
            </a:xfrm>
            <a:prstGeom prst="rect">
              <a:avLst/>
            </a:prstGeom>
            <a:solidFill>
              <a:srgbClr val="1CABE2">
                <a:alpha val="100000"/>
              </a:srgbClr>
            </a:solidFill>
          </p:spPr>
          <p:txBody>
            <a:bodyPr/>
            <a:lstStyle/>
            <a:p>
              <a:endParaRPr/>
            </a:p>
          </p:txBody>
        </p:sp>
        <p:sp>
          <p:nvSpPr>
            <p:cNvPr id="75" name="rc75"/>
            <p:cNvSpPr/>
            <p:nvPr/>
          </p:nvSpPr>
          <p:spPr>
            <a:xfrm>
              <a:off x="7962842" y="3470862"/>
              <a:ext cx="238662" cy="741146"/>
            </a:xfrm>
            <a:prstGeom prst="rect">
              <a:avLst/>
            </a:prstGeom>
            <a:solidFill>
              <a:srgbClr val="80BD41">
                <a:alpha val="100000"/>
              </a:srgbClr>
            </a:solidFill>
          </p:spPr>
          <p:txBody>
            <a:bodyPr/>
            <a:lstStyle/>
            <a:p>
              <a:endParaRPr/>
            </a:p>
          </p:txBody>
        </p:sp>
        <p:sp>
          <p:nvSpPr>
            <p:cNvPr id="76" name="rc76"/>
            <p:cNvSpPr/>
            <p:nvPr/>
          </p:nvSpPr>
          <p:spPr>
            <a:xfrm>
              <a:off x="7962842" y="3137878"/>
              <a:ext cx="238662" cy="332983"/>
            </a:xfrm>
            <a:prstGeom prst="rect">
              <a:avLst/>
            </a:prstGeom>
            <a:solidFill>
              <a:srgbClr val="1CABE2">
                <a:alpha val="100000"/>
              </a:srgbClr>
            </a:solidFill>
          </p:spPr>
          <p:txBody>
            <a:bodyPr/>
            <a:lstStyle/>
            <a:p>
              <a:endParaRPr/>
            </a:p>
          </p:txBody>
        </p:sp>
        <p:sp>
          <p:nvSpPr>
            <p:cNvPr id="77" name="pl77"/>
            <p:cNvSpPr/>
            <p:nvPr/>
          </p:nvSpPr>
          <p:spPr>
            <a:xfrm>
              <a:off x="1452654" y="2450431"/>
              <a:ext cx="6629519" cy="279274"/>
            </a:xfrm>
            <a:custGeom>
              <a:avLst/>
              <a:gdLst/>
              <a:ahLst/>
              <a:cxnLst/>
              <a:rect l="0" t="0" r="0" b="0"/>
              <a:pathLst>
                <a:path w="6629519" h="279274">
                  <a:moveTo>
                    <a:pt x="0" y="85930"/>
                  </a:moveTo>
                  <a:lnTo>
                    <a:pt x="265180" y="128895"/>
                  </a:lnTo>
                  <a:lnTo>
                    <a:pt x="530361" y="150378"/>
                  </a:lnTo>
                  <a:lnTo>
                    <a:pt x="795542" y="193343"/>
                  </a:lnTo>
                  <a:lnTo>
                    <a:pt x="1060723" y="214826"/>
                  </a:lnTo>
                  <a:lnTo>
                    <a:pt x="1325903" y="257791"/>
                  </a:lnTo>
                  <a:lnTo>
                    <a:pt x="1591084" y="171861"/>
                  </a:lnTo>
                  <a:lnTo>
                    <a:pt x="1856265" y="0"/>
                  </a:lnTo>
                  <a:lnTo>
                    <a:pt x="2121446" y="150378"/>
                  </a:lnTo>
                  <a:lnTo>
                    <a:pt x="2386626" y="64447"/>
                  </a:lnTo>
                  <a:lnTo>
                    <a:pt x="2651807" y="128895"/>
                  </a:lnTo>
                  <a:lnTo>
                    <a:pt x="2916988" y="150378"/>
                  </a:lnTo>
                  <a:lnTo>
                    <a:pt x="3182169" y="42965"/>
                  </a:lnTo>
                  <a:lnTo>
                    <a:pt x="3447350" y="107413"/>
                  </a:lnTo>
                  <a:lnTo>
                    <a:pt x="3712530" y="171861"/>
                  </a:lnTo>
                  <a:lnTo>
                    <a:pt x="3977711" y="171861"/>
                  </a:lnTo>
                  <a:lnTo>
                    <a:pt x="4242892" y="85930"/>
                  </a:lnTo>
                  <a:lnTo>
                    <a:pt x="4508073" y="128895"/>
                  </a:lnTo>
                  <a:lnTo>
                    <a:pt x="4773253" y="171861"/>
                  </a:lnTo>
                  <a:lnTo>
                    <a:pt x="5038434" y="214826"/>
                  </a:lnTo>
                  <a:lnTo>
                    <a:pt x="5303615" y="257791"/>
                  </a:lnTo>
                  <a:lnTo>
                    <a:pt x="5568796" y="257791"/>
                  </a:lnTo>
                  <a:lnTo>
                    <a:pt x="5833977" y="279274"/>
                  </a:lnTo>
                  <a:lnTo>
                    <a:pt x="6099157" y="279274"/>
                  </a:lnTo>
                  <a:lnTo>
                    <a:pt x="6364338" y="279274"/>
                  </a:lnTo>
                  <a:lnTo>
                    <a:pt x="6629519" y="279274"/>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92364"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78</a:t>
              </a:r>
            </a:p>
          </p:txBody>
        </p:sp>
        <p:sp>
          <p:nvSpPr>
            <p:cNvPr id="79" name="tx79"/>
            <p:cNvSpPr/>
            <p:nvPr/>
          </p:nvSpPr>
          <p:spPr>
            <a:xfrm>
              <a:off x="2718268"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4044172"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5370076" y="1943179"/>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6430799" y="194286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72</a:t>
              </a:r>
            </a:p>
          </p:txBody>
        </p:sp>
        <p:sp>
          <p:nvSpPr>
            <p:cNvPr id="83" name="tx83"/>
            <p:cNvSpPr/>
            <p:nvPr/>
          </p:nvSpPr>
          <p:spPr>
            <a:xfrm>
              <a:off x="6695979"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6961160"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7226341"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69</a:t>
              </a:r>
            </a:p>
          </p:txBody>
        </p:sp>
        <p:sp>
          <p:nvSpPr>
            <p:cNvPr id="86" name="tx86"/>
            <p:cNvSpPr/>
            <p:nvPr/>
          </p:nvSpPr>
          <p:spPr>
            <a:xfrm>
              <a:off x="7491522"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69</a:t>
              </a:r>
            </a:p>
          </p:txBody>
        </p:sp>
        <p:sp>
          <p:nvSpPr>
            <p:cNvPr id="87" name="tx87"/>
            <p:cNvSpPr/>
            <p:nvPr/>
          </p:nvSpPr>
          <p:spPr>
            <a:xfrm>
              <a:off x="7756703"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69</a:t>
              </a:r>
            </a:p>
          </p:txBody>
        </p:sp>
        <p:sp>
          <p:nvSpPr>
            <p:cNvPr id="88" name="tx88"/>
            <p:cNvSpPr/>
            <p:nvPr/>
          </p:nvSpPr>
          <p:spPr>
            <a:xfrm>
              <a:off x="8021883" y="19415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69</a:t>
              </a:r>
            </a:p>
          </p:txBody>
        </p:sp>
        <p:sp>
          <p:nvSpPr>
            <p:cNvPr id="89" name="tx89"/>
            <p:cNvSpPr/>
            <p:nvPr/>
          </p:nvSpPr>
          <p:spPr>
            <a:xfrm>
              <a:off x="1335100" y="342272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285.5</a:t>
              </a:r>
            </a:p>
          </p:txBody>
        </p:sp>
        <p:sp>
          <p:nvSpPr>
            <p:cNvPr id="90" name="tx90"/>
            <p:cNvSpPr/>
            <p:nvPr/>
          </p:nvSpPr>
          <p:spPr>
            <a:xfrm>
              <a:off x="2661004" y="332841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326.7</a:t>
              </a:r>
            </a:p>
          </p:txBody>
        </p:sp>
        <p:sp>
          <p:nvSpPr>
            <p:cNvPr id="91" name="tx91"/>
            <p:cNvSpPr/>
            <p:nvPr/>
          </p:nvSpPr>
          <p:spPr>
            <a:xfrm>
              <a:off x="3986908" y="323121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369.1</a:t>
              </a:r>
            </a:p>
          </p:txBody>
        </p:sp>
        <p:sp>
          <p:nvSpPr>
            <p:cNvPr id="92" name="tx92"/>
            <p:cNvSpPr/>
            <p:nvPr/>
          </p:nvSpPr>
          <p:spPr>
            <a:xfrm>
              <a:off x="5312812" y="3112881"/>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421.4</a:t>
              </a:r>
            </a:p>
          </p:txBody>
        </p:sp>
        <p:sp>
          <p:nvSpPr>
            <p:cNvPr id="93" name="tx93"/>
            <p:cNvSpPr/>
            <p:nvPr/>
          </p:nvSpPr>
          <p:spPr>
            <a:xfrm>
              <a:off x="6373535" y="307433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437.7</a:t>
              </a:r>
            </a:p>
          </p:txBody>
        </p:sp>
        <p:sp>
          <p:nvSpPr>
            <p:cNvPr id="94" name="tx94"/>
            <p:cNvSpPr/>
            <p:nvPr/>
          </p:nvSpPr>
          <p:spPr>
            <a:xfrm>
              <a:off x="6638716" y="3067728"/>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441.1</a:t>
              </a:r>
            </a:p>
          </p:txBody>
        </p:sp>
        <p:sp>
          <p:nvSpPr>
            <p:cNvPr id="95" name="tx95"/>
            <p:cNvSpPr/>
            <p:nvPr/>
          </p:nvSpPr>
          <p:spPr>
            <a:xfrm>
              <a:off x="6943073" y="3055344"/>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446</a:t>
              </a:r>
            </a:p>
          </p:txBody>
        </p:sp>
        <p:sp>
          <p:nvSpPr>
            <p:cNvPr id="96" name="tx96"/>
            <p:cNvSpPr/>
            <p:nvPr/>
          </p:nvSpPr>
          <p:spPr>
            <a:xfrm>
              <a:off x="7169077" y="304099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452.3</a:t>
              </a:r>
            </a:p>
          </p:txBody>
        </p:sp>
        <p:sp>
          <p:nvSpPr>
            <p:cNvPr id="97" name="tx97"/>
            <p:cNvSpPr/>
            <p:nvPr/>
          </p:nvSpPr>
          <p:spPr>
            <a:xfrm>
              <a:off x="7434258" y="302820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457.9</a:t>
              </a:r>
            </a:p>
          </p:txBody>
        </p:sp>
        <p:sp>
          <p:nvSpPr>
            <p:cNvPr id="98" name="tx98"/>
            <p:cNvSpPr/>
            <p:nvPr/>
          </p:nvSpPr>
          <p:spPr>
            <a:xfrm>
              <a:off x="7699439" y="301605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463.2</a:t>
              </a:r>
            </a:p>
          </p:txBody>
        </p:sp>
        <p:sp>
          <p:nvSpPr>
            <p:cNvPr id="99" name="tx99"/>
            <p:cNvSpPr/>
            <p:nvPr/>
          </p:nvSpPr>
          <p:spPr>
            <a:xfrm>
              <a:off x="7964620" y="300195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469.4</a:t>
              </a:r>
            </a:p>
          </p:txBody>
        </p:sp>
        <p:sp>
          <p:nvSpPr>
            <p:cNvPr id="100" name="pl100"/>
            <p:cNvSpPr/>
            <p:nvPr/>
          </p:nvSpPr>
          <p:spPr>
            <a:xfrm>
              <a:off x="1452654" y="2063743"/>
              <a:ext cx="0" cy="472618"/>
            </a:xfrm>
            <a:custGeom>
              <a:avLst/>
              <a:gdLst/>
              <a:ahLst/>
              <a:cxnLst/>
              <a:rect l="0" t="0" r="0" b="0"/>
              <a:pathLst>
                <a:path h="472618">
                  <a:moveTo>
                    <a:pt x="0" y="472618"/>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2778557" y="2063743"/>
              <a:ext cx="0" cy="644479"/>
            </a:xfrm>
            <a:custGeom>
              <a:avLst/>
              <a:gdLst/>
              <a:ahLst/>
              <a:cxnLst/>
              <a:rect l="0" t="0" r="0" b="0"/>
              <a:pathLst>
                <a:path h="644479">
                  <a:moveTo>
                    <a:pt x="0" y="644479"/>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4104461" y="2063743"/>
              <a:ext cx="0" cy="515583"/>
            </a:xfrm>
            <a:custGeom>
              <a:avLst/>
              <a:gdLst/>
              <a:ahLst/>
              <a:cxnLst/>
              <a:rect l="0" t="0" r="0" b="0"/>
              <a:pathLst>
                <a:path h="515583">
                  <a:moveTo>
                    <a:pt x="0" y="515583"/>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5430365" y="2063743"/>
              <a:ext cx="0" cy="558549"/>
            </a:xfrm>
            <a:custGeom>
              <a:avLst/>
              <a:gdLst/>
              <a:ahLst/>
              <a:cxnLst/>
              <a:rect l="0" t="0" r="0" b="0"/>
              <a:pathLst>
                <a:path h="558549">
                  <a:moveTo>
                    <a:pt x="0" y="558549"/>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6491088" y="2063743"/>
              <a:ext cx="0" cy="601514"/>
            </a:xfrm>
            <a:custGeom>
              <a:avLst/>
              <a:gdLst/>
              <a:ahLst/>
              <a:cxnLst/>
              <a:rect l="0" t="0" r="0" b="0"/>
              <a:pathLst>
                <a:path h="601514">
                  <a:moveTo>
                    <a:pt x="0" y="601514"/>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6756269" y="2063743"/>
              <a:ext cx="0" cy="644479"/>
            </a:xfrm>
            <a:custGeom>
              <a:avLst/>
              <a:gdLst/>
              <a:ahLst/>
              <a:cxnLst/>
              <a:rect l="0" t="0" r="0" b="0"/>
              <a:pathLst>
                <a:path h="644479">
                  <a:moveTo>
                    <a:pt x="0" y="644479"/>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7021450" y="2063743"/>
              <a:ext cx="0" cy="644479"/>
            </a:xfrm>
            <a:custGeom>
              <a:avLst/>
              <a:gdLst/>
              <a:ahLst/>
              <a:cxnLst/>
              <a:rect l="0" t="0" r="0" b="0"/>
              <a:pathLst>
                <a:path h="644479">
                  <a:moveTo>
                    <a:pt x="0" y="644479"/>
                  </a:moveTo>
                  <a:lnTo>
                    <a:pt x="0" y="0"/>
                  </a:lnTo>
                </a:path>
              </a:pathLst>
            </a:custGeom>
            <a:ln w="13550" cap="flat">
              <a:solidFill>
                <a:srgbClr val="0058AB">
                  <a:alpha val="100000"/>
                </a:srgbClr>
              </a:solidFill>
              <a:prstDash val="dot"/>
              <a:round/>
            </a:ln>
          </p:spPr>
          <p:txBody>
            <a:bodyPr/>
            <a:lstStyle/>
            <a:p>
              <a:endParaRPr/>
            </a:p>
          </p:txBody>
        </p:sp>
        <p:sp>
          <p:nvSpPr>
            <p:cNvPr id="107" name="pl107"/>
            <p:cNvSpPr/>
            <p:nvPr/>
          </p:nvSpPr>
          <p:spPr>
            <a:xfrm>
              <a:off x="7286631" y="2063743"/>
              <a:ext cx="0" cy="665962"/>
            </a:xfrm>
            <a:custGeom>
              <a:avLst/>
              <a:gdLst/>
              <a:ahLst/>
              <a:cxnLst/>
              <a:rect l="0" t="0" r="0" b="0"/>
              <a:pathLst>
                <a:path h="665962">
                  <a:moveTo>
                    <a:pt x="0" y="665962"/>
                  </a:moveTo>
                  <a:lnTo>
                    <a:pt x="0" y="0"/>
                  </a:lnTo>
                </a:path>
              </a:pathLst>
            </a:custGeom>
            <a:ln w="13550" cap="flat">
              <a:solidFill>
                <a:srgbClr val="0058AB">
                  <a:alpha val="100000"/>
                </a:srgbClr>
              </a:solidFill>
              <a:prstDash val="dot"/>
              <a:round/>
            </a:ln>
          </p:spPr>
          <p:txBody>
            <a:bodyPr/>
            <a:lstStyle/>
            <a:p>
              <a:endParaRPr/>
            </a:p>
          </p:txBody>
        </p:sp>
        <p:sp>
          <p:nvSpPr>
            <p:cNvPr id="108" name="pl108"/>
            <p:cNvSpPr/>
            <p:nvPr/>
          </p:nvSpPr>
          <p:spPr>
            <a:xfrm>
              <a:off x="7551811" y="2063743"/>
              <a:ext cx="0" cy="665962"/>
            </a:xfrm>
            <a:custGeom>
              <a:avLst/>
              <a:gdLst/>
              <a:ahLst/>
              <a:cxnLst/>
              <a:rect l="0" t="0" r="0" b="0"/>
              <a:pathLst>
                <a:path h="665962">
                  <a:moveTo>
                    <a:pt x="0" y="665962"/>
                  </a:moveTo>
                  <a:lnTo>
                    <a:pt x="0" y="0"/>
                  </a:lnTo>
                </a:path>
              </a:pathLst>
            </a:custGeom>
            <a:ln w="13550" cap="flat">
              <a:solidFill>
                <a:srgbClr val="0058AB">
                  <a:alpha val="100000"/>
                </a:srgbClr>
              </a:solidFill>
              <a:prstDash val="dot"/>
              <a:round/>
            </a:ln>
          </p:spPr>
          <p:txBody>
            <a:bodyPr/>
            <a:lstStyle/>
            <a:p>
              <a:endParaRPr/>
            </a:p>
          </p:txBody>
        </p:sp>
        <p:sp>
          <p:nvSpPr>
            <p:cNvPr id="109" name="pl109"/>
            <p:cNvSpPr/>
            <p:nvPr/>
          </p:nvSpPr>
          <p:spPr>
            <a:xfrm>
              <a:off x="7816992" y="2063743"/>
              <a:ext cx="0" cy="665962"/>
            </a:xfrm>
            <a:custGeom>
              <a:avLst/>
              <a:gdLst/>
              <a:ahLst/>
              <a:cxnLst/>
              <a:rect l="0" t="0" r="0" b="0"/>
              <a:pathLst>
                <a:path h="665962">
                  <a:moveTo>
                    <a:pt x="0" y="665962"/>
                  </a:moveTo>
                  <a:lnTo>
                    <a:pt x="0" y="0"/>
                  </a:lnTo>
                </a:path>
              </a:pathLst>
            </a:custGeom>
            <a:ln w="13550" cap="flat">
              <a:solidFill>
                <a:srgbClr val="0058AB">
                  <a:alpha val="100000"/>
                </a:srgbClr>
              </a:solidFill>
              <a:prstDash val="dot"/>
              <a:round/>
            </a:ln>
          </p:spPr>
          <p:txBody>
            <a:bodyPr/>
            <a:lstStyle/>
            <a:p>
              <a:endParaRPr/>
            </a:p>
          </p:txBody>
        </p:sp>
        <p:sp>
          <p:nvSpPr>
            <p:cNvPr id="110" name="pl110"/>
            <p:cNvSpPr/>
            <p:nvPr/>
          </p:nvSpPr>
          <p:spPr>
            <a:xfrm>
              <a:off x="8082173" y="2063743"/>
              <a:ext cx="0" cy="665962"/>
            </a:xfrm>
            <a:custGeom>
              <a:avLst/>
              <a:gdLst/>
              <a:ahLst/>
              <a:cxnLst/>
              <a:rect l="0" t="0" r="0" b="0"/>
              <a:pathLst>
                <a:path h="665962">
                  <a:moveTo>
                    <a:pt x="0" y="665962"/>
                  </a:moveTo>
                  <a:lnTo>
                    <a:pt x="0" y="0"/>
                  </a:lnTo>
                </a:path>
              </a:pathLst>
            </a:custGeom>
            <a:ln w="13550" cap="flat">
              <a:solidFill>
                <a:srgbClr val="0058AB">
                  <a:alpha val="100000"/>
                </a:srgbClr>
              </a:solidFill>
              <a:prstDash val="dot"/>
              <a:round/>
            </a:ln>
          </p:spPr>
          <p:txBody>
            <a:bodyPr/>
            <a:lstStyle/>
            <a:p>
              <a:endParaRPr/>
            </a:p>
          </p:txBody>
        </p:sp>
        <p:sp>
          <p:nvSpPr>
            <p:cNvPr id="111" name="tx111"/>
            <p:cNvSpPr/>
            <p:nvPr/>
          </p:nvSpPr>
          <p:spPr>
            <a:xfrm>
              <a:off x="1335100" y="3923301"/>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222.7</a:t>
              </a:r>
            </a:p>
          </p:txBody>
        </p:sp>
        <p:sp>
          <p:nvSpPr>
            <p:cNvPr id="112" name="tx112"/>
            <p:cNvSpPr/>
            <p:nvPr/>
          </p:nvSpPr>
          <p:spPr>
            <a:xfrm>
              <a:off x="1361226" y="3595475"/>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62.8</a:t>
              </a:r>
            </a:p>
          </p:txBody>
        </p:sp>
        <p:sp>
          <p:nvSpPr>
            <p:cNvPr id="113" name="tx113"/>
            <p:cNvSpPr/>
            <p:nvPr/>
          </p:nvSpPr>
          <p:spPr>
            <a:xfrm>
              <a:off x="2661004" y="3915288"/>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228.7</a:t>
              </a:r>
            </a:p>
          </p:txBody>
        </p:sp>
        <p:sp>
          <p:nvSpPr>
            <p:cNvPr id="114" name="tx114"/>
            <p:cNvSpPr/>
            <p:nvPr/>
          </p:nvSpPr>
          <p:spPr>
            <a:xfrm>
              <a:off x="2726306" y="3541477"/>
              <a:ext cx="104502"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98</a:t>
              </a:r>
            </a:p>
          </p:txBody>
        </p:sp>
        <p:sp>
          <p:nvSpPr>
            <p:cNvPr id="115" name="tx115"/>
            <p:cNvSpPr/>
            <p:nvPr/>
          </p:nvSpPr>
          <p:spPr>
            <a:xfrm>
              <a:off x="3986908" y="385593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280.6</a:t>
              </a:r>
            </a:p>
          </p:txBody>
        </p:sp>
        <p:sp>
          <p:nvSpPr>
            <p:cNvPr id="116" name="tx116"/>
            <p:cNvSpPr/>
            <p:nvPr/>
          </p:nvSpPr>
          <p:spPr>
            <a:xfrm>
              <a:off x="4013033" y="3433526"/>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88.6</a:t>
              </a:r>
            </a:p>
          </p:txBody>
        </p:sp>
        <p:sp>
          <p:nvSpPr>
            <p:cNvPr id="117" name="tx117"/>
            <p:cNvSpPr/>
            <p:nvPr/>
          </p:nvSpPr>
          <p:spPr>
            <a:xfrm>
              <a:off x="5312812" y="382010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311.8</a:t>
              </a:r>
            </a:p>
          </p:txBody>
        </p:sp>
        <p:sp>
          <p:nvSpPr>
            <p:cNvPr id="118" name="tx118"/>
            <p:cNvSpPr/>
            <p:nvPr/>
          </p:nvSpPr>
          <p:spPr>
            <a:xfrm>
              <a:off x="5312812" y="333797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109.6</a:t>
              </a:r>
            </a:p>
          </p:txBody>
        </p:sp>
        <p:sp>
          <p:nvSpPr>
            <p:cNvPr id="119" name="tx119"/>
            <p:cNvSpPr/>
            <p:nvPr/>
          </p:nvSpPr>
          <p:spPr>
            <a:xfrm>
              <a:off x="6373535" y="3816308"/>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315.1</a:t>
              </a:r>
            </a:p>
          </p:txBody>
        </p:sp>
        <p:sp>
          <p:nvSpPr>
            <p:cNvPr id="120" name="tx120"/>
            <p:cNvSpPr/>
            <p:nvPr/>
          </p:nvSpPr>
          <p:spPr>
            <a:xfrm>
              <a:off x="6373535" y="331550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122.6</a:t>
              </a:r>
            </a:p>
          </p:txBody>
        </p:sp>
        <p:sp>
          <p:nvSpPr>
            <p:cNvPr id="121" name="tx121"/>
            <p:cNvSpPr/>
            <p:nvPr/>
          </p:nvSpPr>
          <p:spPr>
            <a:xfrm>
              <a:off x="6638716" y="3823586"/>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308.8</a:t>
              </a:r>
            </a:p>
          </p:txBody>
        </p:sp>
        <p:sp>
          <p:nvSpPr>
            <p:cNvPr id="122" name="tx122"/>
            <p:cNvSpPr/>
            <p:nvPr/>
          </p:nvSpPr>
          <p:spPr>
            <a:xfrm>
              <a:off x="6638716" y="3318835"/>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132.3</a:t>
              </a:r>
            </a:p>
          </p:txBody>
        </p:sp>
        <p:sp>
          <p:nvSpPr>
            <p:cNvPr id="123" name="tx123"/>
            <p:cNvSpPr/>
            <p:nvPr/>
          </p:nvSpPr>
          <p:spPr>
            <a:xfrm>
              <a:off x="6903896" y="381965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312.2</a:t>
              </a:r>
            </a:p>
          </p:txBody>
        </p:sp>
        <p:sp>
          <p:nvSpPr>
            <p:cNvPr id="124" name="tx124"/>
            <p:cNvSpPr/>
            <p:nvPr/>
          </p:nvSpPr>
          <p:spPr>
            <a:xfrm>
              <a:off x="6903896" y="330926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133.8</a:t>
              </a:r>
            </a:p>
          </p:txBody>
        </p:sp>
        <p:sp>
          <p:nvSpPr>
            <p:cNvPr id="125" name="tx125"/>
            <p:cNvSpPr/>
            <p:nvPr/>
          </p:nvSpPr>
          <p:spPr>
            <a:xfrm>
              <a:off x="7169077" y="381983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312.1</a:t>
              </a:r>
            </a:p>
          </p:txBody>
        </p:sp>
        <p:sp>
          <p:nvSpPr>
            <p:cNvPr id="126" name="tx126"/>
            <p:cNvSpPr/>
            <p:nvPr/>
          </p:nvSpPr>
          <p:spPr>
            <a:xfrm>
              <a:off x="7169077" y="3302369"/>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140.2</a:t>
              </a:r>
            </a:p>
          </p:txBody>
        </p:sp>
        <p:sp>
          <p:nvSpPr>
            <p:cNvPr id="127" name="tx127"/>
            <p:cNvSpPr/>
            <p:nvPr/>
          </p:nvSpPr>
          <p:spPr>
            <a:xfrm>
              <a:off x="7434258" y="381540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315.9</a:t>
              </a:r>
            </a:p>
          </p:txBody>
        </p:sp>
        <p:sp>
          <p:nvSpPr>
            <p:cNvPr id="128" name="tx128"/>
            <p:cNvSpPr/>
            <p:nvPr/>
          </p:nvSpPr>
          <p:spPr>
            <a:xfrm>
              <a:off x="7434258" y="329152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141.9</a:t>
              </a:r>
            </a:p>
          </p:txBody>
        </p:sp>
        <p:sp>
          <p:nvSpPr>
            <p:cNvPr id="129" name="tx129"/>
            <p:cNvSpPr/>
            <p:nvPr/>
          </p:nvSpPr>
          <p:spPr>
            <a:xfrm>
              <a:off x="7699439" y="3811216"/>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319.6</a:t>
              </a:r>
            </a:p>
          </p:txBody>
        </p:sp>
        <p:sp>
          <p:nvSpPr>
            <p:cNvPr id="130" name="tx130"/>
            <p:cNvSpPr/>
            <p:nvPr/>
          </p:nvSpPr>
          <p:spPr>
            <a:xfrm>
              <a:off x="7699439" y="3281223"/>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143.6</a:t>
              </a:r>
            </a:p>
          </p:txBody>
        </p:sp>
        <p:sp>
          <p:nvSpPr>
            <p:cNvPr id="131" name="tx131"/>
            <p:cNvSpPr/>
            <p:nvPr/>
          </p:nvSpPr>
          <p:spPr>
            <a:xfrm>
              <a:off x="7964620" y="380634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323.9</a:t>
              </a:r>
            </a:p>
          </p:txBody>
        </p:sp>
        <p:sp>
          <p:nvSpPr>
            <p:cNvPr id="132" name="tx132"/>
            <p:cNvSpPr/>
            <p:nvPr/>
          </p:nvSpPr>
          <p:spPr>
            <a:xfrm>
              <a:off x="7964620" y="3269322"/>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145.5</a:t>
              </a:r>
            </a:p>
          </p:txBody>
        </p:sp>
        <p:sp>
          <p:nvSpPr>
            <p:cNvPr id="133" name="tx133"/>
            <p:cNvSpPr/>
            <p:nvPr/>
          </p:nvSpPr>
          <p:spPr>
            <a:xfrm>
              <a:off x="849589"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587757"/>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015620"/>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44348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853268"/>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93494" y="3018617"/>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5" name="tx155"/>
            <p:cNvSpPr/>
            <p:nvPr/>
          </p:nvSpPr>
          <p:spPr>
            <a:xfrm rot="5400000">
              <a:off x="8496806" y="301861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939457" y="5180891"/>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7" name="tx157"/>
            <p:cNvSpPr/>
            <p:nvPr/>
          </p:nvSpPr>
          <p:spPr>
            <a:xfrm>
              <a:off x="3206557" y="5128708"/>
              <a:ext cx="1055935"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8" name="rc158"/>
            <p:cNvSpPr/>
            <p:nvPr/>
          </p:nvSpPr>
          <p:spPr>
            <a:xfrm>
              <a:off x="4549849" y="5080163"/>
              <a:ext cx="201456" cy="201456"/>
            </a:xfrm>
            <a:prstGeom prst="rect">
              <a:avLst/>
            </a:prstGeom>
            <a:solidFill>
              <a:srgbClr val="1CABE2">
                <a:alpha val="100000"/>
              </a:srgbClr>
            </a:solidFill>
          </p:spPr>
          <p:txBody>
            <a:bodyPr/>
            <a:lstStyle/>
            <a:p>
              <a:endParaRPr/>
            </a:p>
          </p:txBody>
        </p:sp>
        <p:sp>
          <p:nvSpPr>
            <p:cNvPr id="159" name="rc159"/>
            <p:cNvSpPr/>
            <p:nvPr/>
          </p:nvSpPr>
          <p:spPr>
            <a:xfrm>
              <a:off x="5770421" y="5080163"/>
              <a:ext cx="201456" cy="201456"/>
            </a:xfrm>
            <a:prstGeom prst="rect">
              <a:avLst/>
            </a:prstGeom>
            <a:solidFill>
              <a:srgbClr val="80BD41">
                <a:alpha val="100000"/>
              </a:srgbClr>
            </a:solidFill>
          </p:spPr>
          <p:txBody>
            <a:bodyPr/>
            <a:lstStyle/>
            <a:p>
              <a:endParaRPr/>
            </a:p>
          </p:txBody>
        </p:sp>
        <p:sp>
          <p:nvSpPr>
            <p:cNvPr id="160" name="tx160"/>
            <p:cNvSpPr/>
            <p:nvPr/>
          </p:nvSpPr>
          <p:spPr>
            <a:xfrm>
              <a:off x="4829894" y="5128708"/>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61" name="tx161"/>
            <p:cNvSpPr/>
            <p:nvPr/>
          </p:nvSpPr>
          <p:spPr>
            <a:xfrm>
              <a:off x="6050466" y="5128708"/>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89913" y="1411841"/>
              <a:ext cx="541784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63" name="tx163"/>
            <p:cNvSpPr/>
            <p:nvPr/>
          </p:nvSpPr>
          <p:spPr>
            <a:xfrm>
              <a:off x="989913" y="1594284"/>
              <a:ext cx="1323602" cy="14439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Bénin, 2000-2025</a:t>
              </a:r>
            </a:p>
          </p:txBody>
        </p:sp>
        <p:sp>
          <p:nvSpPr>
            <p:cNvPr id="164" name="pl164"/>
            <p:cNvSpPr/>
            <p:nvPr/>
          </p:nvSpPr>
          <p:spPr>
            <a:xfrm>
              <a:off x="2030150"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5" name="pl165"/>
            <p:cNvSpPr/>
            <p:nvPr/>
          </p:nvSpPr>
          <p:spPr>
            <a:xfrm>
              <a:off x="3423807"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6" name="pl166"/>
            <p:cNvSpPr/>
            <p:nvPr/>
          </p:nvSpPr>
          <p:spPr>
            <a:xfrm>
              <a:off x="481746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7" name="pl167"/>
            <p:cNvSpPr/>
            <p:nvPr/>
          </p:nvSpPr>
          <p:spPr>
            <a:xfrm>
              <a:off x="6211119"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7604776"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989913" y="590258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989913" y="574751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989913" y="559243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1333322"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2726979"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4120635"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5514291"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6907947"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8301604"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rc178"/>
            <p:cNvSpPr/>
            <p:nvPr/>
          </p:nvSpPr>
          <p:spPr>
            <a:xfrm>
              <a:off x="1333322" y="5840557"/>
              <a:ext cx="4391968" cy="124062"/>
            </a:xfrm>
            <a:prstGeom prst="rect">
              <a:avLst/>
            </a:prstGeom>
            <a:solidFill>
              <a:srgbClr val="80BD41">
                <a:alpha val="100000"/>
              </a:srgbClr>
            </a:solidFill>
          </p:spPr>
          <p:txBody>
            <a:bodyPr/>
            <a:lstStyle/>
            <a:p>
              <a:endParaRPr/>
            </a:p>
          </p:txBody>
        </p:sp>
        <p:sp>
          <p:nvSpPr>
            <p:cNvPr id="179" name="rc179"/>
            <p:cNvSpPr/>
            <p:nvPr/>
          </p:nvSpPr>
          <p:spPr>
            <a:xfrm>
              <a:off x="5725291" y="5840557"/>
              <a:ext cx="1708065" cy="124062"/>
            </a:xfrm>
            <a:prstGeom prst="rect">
              <a:avLst/>
            </a:prstGeom>
            <a:solidFill>
              <a:srgbClr val="1CABE2">
                <a:alpha val="100000"/>
              </a:srgbClr>
            </a:solidFill>
          </p:spPr>
          <p:txBody>
            <a:bodyPr/>
            <a:lstStyle/>
            <a:p>
              <a:endParaRPr/>
            </a:p>
          </p:txBody>
        </p:sp>
        <p:sp>
          <p:nvSpPr>
            <p:cNvPr id="180" name="rc180"/>
            <p:cNvSpPr/>
            <p:nvPr/>
          </p:nvSpPr>
          <p:spPr>
            <a:xfrm>
              <a:off x="1333322" y="5685479"/>
              <a:ext cx="4453986" cy="124062"/>
            </a:xfrm>
            <a:prstGeom prst="rect">
              <a:avLst/>
            </a:prstGeom>
            <a:solidFill>
              <a:srgbClr val="80BD41">
                <a:alpha val="100000"/>
              </a:srgbClr>
            </a:solidFill>
          </p:spPr>
          <p:txBody>
            <a:bodyPr/>
            <a:lstStyle/>
            <a:p>
              <a:endParaRPr/>
            </a:p>
          </p:txBody>
        </p:sp>
        <p:sp>
          <p:nvSpPr>
            <p:cNvPr id="181" name="rc181"/>
            <p:cNvSpPr/>
            <p:nvPr/>
          </p:nvSpPr>
          <p:spPr>
            <a:xfrm>
              <a:off x="5787308" y="5685479"/>
              <a:ext cx="2001011" cy="124062"/>
            </a:xfrm>
            <a:prstGeom prst="rect">
              <a:avLst/>
            </a:prstGeom>
            <a:solidFill>
              <a:srgbClr val="1CABE2">
                <a:alpha val="100000"/>
              </a:srgbClr>
            </a:solidFill>
          </p:spPr>
          <p:txBody>
            <a:bodyPr/>
            <a:lstStyle/>
            <a:p>
              <a:endParaRPr/>
            </a:p>
          </p:txBody>
        </p:sp>
        <p:sp>
          <p:nvSpPr>
            <p:cNvPr id="182" name="rc182"/>
            <p:cNvSpPr/>
            <p:nvPr/>
          </p:nvSpPr>
          <p:spPr>
            <a:xfrm>
              <a:off x="1333322" y="5530401"/>
              <a:ext cx="4513355" cy="124062"/>
            </a:xfrm>
            <a:prstGeom prst="rect">
              <a:avLst/>
            </a:prstGeom>
            <a:solidFill>
              <a:srgbClr val="80BD41">
                <a:alpha val="100000"/>
              </a:srgbClr>
            </a:solidFill>
          </p:spPr>
          <p:txBody>
            <a:bodyPr/>
            <a:lstStyle/>
            <a:p>
              <a:endParaRPr/>
            </a:p>
          </p:txBody>
        </p:sp>
        <p:sp>
          <p:nvSpPr>
            <p:cNvPr id="183" name="rc183"/>
            <p:cNvSpPr/>
            <p:nvPr/>
          </p:nvSpPr>
          <p:spPr>
            <a:xfrm>
              <a:off x="5846678" y="5530401"/>
              <a:ext cx="2027769" cy="124062"/>
            </a:xfrm>
            <a:prstGeom prst="rect">
              <a:avLst/>
            </a:prstGeom>
            <a:solidFill>
              <a:srgbClr val="1CABE2">
                <a:alpha val="100000"/>
              </a:srgbClr>
            </a:solidFill>
          </p:spPr>
          <p:txBody>
            <a:bodyPr/>
            <a:lstStyle/>
            <a:p>
              <a:endParaRPr/>
            </a:p>
          </p:txBody>
        </p:sp>
        <p:sp>
          <p:nvSpPr>
            <p:cNvPr id="184" name="tx184"/>
            <p:cNvSpPr/>
            <p:nvPr/>
          </p:nvSpPr>
          <p:spPr>
            <a:xfrm>
              <a:off x="7593676" y="5859396"/>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437.7</a:t>
              </a:r>
            </a:p>
          </p:txBody>
        </p:sp>
        <p:sp>
          <p:nvSpPr>
            <p:cNvPr id="185" name="tx185"/>
            <p:cNvSpPr/>
            <p:nvPr/>
          </p:nvSpPr>
          <p:spPr>
            <a:xfrm>
              <a:off x="7966389" y="5704318"/>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463.2</a:t>
              </a:r>
            </a:p>
          </p:txBody>
        </p:sp>
        <p:sp>
          <p:nvSpPr>
            <p:cNvPr id="186" name="tx186"/>
            <p:cNvSpPr/>
            <p:nvPr/>
          </p:nvSpPr>
          <p:spPr>
            <a:xfrm>
              <a:off x="8056823" y="5549296"/>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469.4</a:t>
              </a:r>
            </a:p>
          </p:txBody>
        </p:sp>
        <p:sp>
          <p:nvSpPr>
            <p:cNvPr id="187" name="tx187"/>
            <p:cNvSpPr/>
            <p:nvPr/>
          </p:nvSpPr>
          <p:spPr>
            <a:xfrm>
              <a:off x="3393668" y="5862095"/>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315.1</a:t>
              </a:r>
            </a:p>
          </p:txBody>
        </p:sp>
        <p:sp>
          <p:nvSpPr>
            <p:cNvPr id="188" name="tx188"/>
            <p:cNvSpPr/>
            <p:nvPr/>
          </p:nvSpPr>
          <p:spPr>
            <a:xfrm>
              <a:off x="6443685" y="5862148"/>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122.6</a:t>
              </a:r>
            </a:p>
          </p:txBody>
        </p:sp>
        <p:sp>
          <p:nvSpPr>
            <p:cNvPr id="189" name="tx189"/>
            <p:cNvSpPr/>
            <p:nvPr/>
          </p:nvSpPr>
          <p:spPr>
            <a:xfrm>
              <a:off x="3424677" y="5707018"/>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319.6</a:t>
              </a:r>
            </a:p>
          </p:txBody>
        </p:sp>
        <p:sp>
          <p:nvSpPr>
            <p:cNvPr id="190" name="tx190"/>
            <p:cNvSpPr/>
            <p:nvPr/>
          </p:nvSpPr>
          <p:spPr>
            <a:xfrm>
              <a:off x="6652176" y="5707018"/>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143.6</a:t>
              </a:r>
            </a:p>
          </p:txBody>
        </p:sp>
        <p:sp>
          <p:nvSpPr>
            <p:cNvPr id="191" name="tx191"/>
            <p:cNvSpPr/>
            <p:nvPr/>
          </p:nvSpPr>
          <p:spPr>
            <a:xfrm>
              <a:off x="3454362" y="5551940"/>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323.9</a:t>
              </a:r>
            </a:p>
          </p:txBody>
        </p:sp>
        <p:sp>
          <p:nvSpPr>
            <p:cNvPr id="192" name="tx192"/>
            <p:cNvSpPr/>
            <p:nvPr/>
          </p:nvSpPr>
          <p:spPr>
            <a:xfrm>
              <a:off x="6724925" y="5551992"/>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145.5</a:t>
              </a:r>
            </a:p>
          </p:txBody>
        </p:sp>
        <p:sp>
          <p:nvSpPr>
            <p:cNvPr id="193" name="tx193"/>
            <p:cNvSpPr/>
            <p:nvPr/>
          </p:nvSpPr>
          <p:spPr>
            <a:xfrm>
              <a:off x="616505"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05615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10437" y="605615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4004093" y="605615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397749" y="6056083"/>
              <a:ext cx="233083"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791406" y="605615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185062" y="605615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25973" y="6191355"/>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204" name="tx204"/>
            <p:cNvSpPr/>
            <p:nvPr/>
          </p:nvSpPr>
          <p:spPr>
            <a:xfrm>
              <a:off x="3550093" y="6518575"/>
              <a:ext cx="499482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 taux de couverture du DTP3 en 2025 (69 %) était inférieur à celui de 2019 (72 %).
Le nombre d’enfants vaccinés par le DTP3 a augmenté de 3 % par rapport à 2019.
Le nombre de nourrissons survivants a augmenté d’environ 7 % par rapport à 2019.
En 2025, davantage d’enfants ont été vaccinés qu’en 2019.
En 2025, le nombre de nourrissons en vie (population cible) était plus élevé qu’en 2019.
Pour que la couverture vaccinale augmente, le nombre d’enfants vaccinés doit croître à un rythme plus rapide que celui de la croissance démographique.</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Pour que la couverture vaccinale augmente, le nombre d'enfants vaccinés doit croître à un rythme plus rapide que celui de la croissance démographique.</a:t>
            </a:r>
          </a:p>
        </p:txBody>
      </p:sp>
      <p:grpSp>
        <p:nvGrpSpPr>
          <p:cNvPr id="207" name="Group 206"/>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9"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83092" y="3976793"/>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83092" y="3506362"/>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83092" y="3035930"/>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83092" y="2565499"/>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83092" y="2095067"/>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1083092" y="4212009"/>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83092" y="3741578"/>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83092" y="3271146"/>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83092" y="2800715"/>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3092" y="2330283"/>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083092" y="1859852"/>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54012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84967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15922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6877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51641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77832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4023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30215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6406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2597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878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rc27"/>
            <p:cNvSpPr/>
            <p:nvPr/>
          </p:nvSpPr>
          <p:spPr>
            <a:xfrm>
              <a:off x="1422266" y="4050845"/>
              <a:ext cx="235719" cy="161164"/>
            </a:xfrm>
            <a:prstGeom prst="rect">
              <a:avLst/>
            </a:prstGeom>
            <a:solidFill>
              <a:srgbClr val="E2231A">
                <a:alpha val="90196"/>
              </a:srgbClr>
            </a:solidFill>
          </p:spPr>
          <p:txBody>
            <a:bodyPr/>
            <a:lstStyle/>
            <a:p>
              <a:endParaRPr/>
            </a:p>
          </p:txBody>
        </p:sp>
        <p:sp>
          <p:nvSpPr>
            <p:cNvPr id="28" name="rc28"/>
            <p:cNvSpPr/>
            <p:nvPr/>
          </p:nvSpPr>
          <p:spPr>
            <a:xfrm>
              <a:off x="1684176" y="4036239"/>
              <a:ext cx="235719" cy="175770"/>
            </a:xfrm>
            <a:prstGeom prst="rect">
              <a:avLst/>
            </a:prstGeom>
            <a:solidFill>
              <a:srgbClr val="E2231A">
                <a:alpha val="90196"/>
              </a:srgbClr>
            </a:solidFill>
          </p:spPr>
          <p:txBody>
            <a:bodyPr/>
            <a:lstStyle/>
            <a:p>
              <a:endParaRPr/>
            </a:p>
          </p:txBody>
        </p:sp>
        <p:sp>
          <p:nvSpPr>
            <p:cNvPr id="29" name="rc29"/>
            <p:cNvSpPr/>
            <p:nvPr/>
          </p:nvSpPr>
          <p:spPr>
            <a:xfrm>
              <a:off x="1946086" y="4020318"/>
              <a:ext cx="235719" cy="191691"/>
            </a:xfrm>
            <a:prstGeom prst="rect">
              <a:avLst/>
            </a:prstGeom>
            <a:solidFill>
              <a:srgbClr val="E2231A">
                <a:alpha val="90196"/>
              </a:srgbClr>
            </a:solidFill>
          </p:spPr>
          <p:txBody>
            <a:bodyPr/>
            <a:lstStyle/>
            <a:p>
              <a:endParaRPr/>
            </a:p>
          </p:txBody>
        </p:sp>
        <p:sp>
          <p:nvSpPr>
            <p:cNvPr id="30" name="rc30"/>
            <p:cNvSpPr/>
            <p:nvPr/>
          </p:nvSpPr>
          <p:spPr>
            <a:xfrm>
              <a:off x="2207996" y="4008412"/>
              <a:ext cx="235719" cy="203597"/>
            </a:xfrm>
            <a:prstGeom prst="rect">
              <a:avLst/>
            </a:prstGeom>
            <a:solidFill>
              <a:srgbClr val="E2231A">
                <a:alpha val="90196"/>
              </a:srgbClr>
            </a:solidFill>
          </p:spPr>
          <p:txBody>
            <a:bodyPr/>
            <a:lstStyle/>
            <a:p>
              <a:endParaRPr/>
            </a:p>
          </p:txBody>
        </p:sp>
        <p:sp>
          <p:nvSpPr>
            <p:cNvPr id="31" name="rc31"/>
            <p:cNvSpPr/>
            <p:nvPr/>
          </p:nvSpPr>
          <p:spPr>
            <a:xfrm>
              <a:off x="2469906" y="3990669"/>
              <a:ext cx="235719" cy="221339"/>
            </a:xfrm>
            <a:prstGeom prst="rect">
              <a:avLst/>
            </a:prstGeom>
            <a:solidFill>
              <a:srgbClr val="E2231A">
                <a:alpha val="90196"/>
              </a:srgbClr>
            </a:solidFill>
          </p:spPr>
          <p:txBody>
            <a:bodyPr/>
            <a:lstStyle/>
            <a:p>
              <a:endParaRPr/>
            </a:p>
          </p:txBody>
        </p:sp>
        <p:sp>
          <p:nvSpPr>
            <p:cNvPr id="32" name="rc32"/>
            <p:cNvSpPr/>
            <p:nvPr/>
          </p:nvSpPr>
          <p:spPr>
            <a:xfrm>
              <a:off x="2731817" y="3972266"/>
              <a:ext cx="235719" cy="239743"/>
            </a:xfrm>
            <a:prstGeom prst="rect">
              <a:avLst/>
            </a:prstGeom>
            <a:solidFill>
              <a:srgbClr val="E2231A">
                <a:alpha val="90196"/>
              </a:srgbClr>
            </a:solidFill>
          </p:spPr>
          <p:txBody>
            <a:bodyPr/>
            <a:lstStyle/>
            <a:p>
              <a:endParaRPr/>
            </a:p>
          </p:txBody>
        </p:sp>
        <p:sp>
          <p:nvSpPr>
            <p:cNvPr id="33" name="rc33"/>
            <p:cNvSpPr/>
            <p:nvPr/>
          </p:nvSpPr>
          <p:spPr>
            <a:xfrm>
              <a:off x="2993727" y="3994858"/>
              <a:ext cx="235719" cy="217151"/>
            </a:xfrm>
            <a:prstGeom prst="rect">
              <a:avLst/>
            </a:prstGeom>
            <a:solidFill>
              <a:srgbClr val="E2231A">
                <a:alpha val="90196"/>
              </a:srgbClr>
            </a:solidFill>
          </p:spPr>
          <p:txBody>
            <a:bodyPr/>
            <a:lstStyle/>
            <a:p>
              <a:endParaRPr/>
            </a:p>
          </p:txBody>
        </p:sp>
        <p:sp>
          <p:nvSpPr>
            <p:cNvPr id="34" name="rc34"/>
            <p:cNvSpPr/>
            <p:nvPr/>
          </p:nvSpPr>
          <p:spPr>
            <a:xfrm>
              <a:off x="3255637" y="4016313"/>
              <a:ext cx="235719" cy="195695"/>
            </a:xfrm>
            <a:prstGeom prst="rect">
              <a:avLst/>
            </a:prstGeom>
            <a:solidFill>
              <a:srgbClr val="E2231A">
                <a:alpha val="90196"/>
              </a:srgbClr>
            </a:solidFill>
          </p:spPr>
          <p:txBody>
            <a:bodyPr/>
            <a:lstStyle/>
            <a:p>
              <a:endParaRPr/>
            </a:p>
          </p:txBody>
        </p:sp>
        <p:sp>
          <p:nvSpPr>
            <p:cNvPr id="35" name="rc35"/>
            <p:cNvSpPr/>
            <p:nvPr/>
          </p:nvSpPr>
          <p:spPr>
            <a:xfrm>
              <a:off x="3517547" y="3986541"/>
              <a:ext cx="235719" cy="225468"/>
            </a:xfrm>
            <a:prstGeom prst="rect">
              <a:avLst/>
            </a:prstGeom>
            <a:solidFill>
              <a:srgbClr val="E2231A">
                <a:alpha val="90196"/>
              </a:srgbClr>
            </a:solidFill>
          </p:spPr>
          <p:txBody>
            <a:bodyPr/>
            <a:lstStyle/>
            <a:p>
              <a:endParaRPr/>
            </a:p>
          </p:txBody>
        </p:sp>
        <p:sp>
          <p:nvSpPr>
            <p:cNvPr id="36" name="rc36"/>
            <p:cNvSpPr/>
            <p:nvPr/>
          </p:nvSpPr>
          <p:spPr>
            <a:xfrm>
              <a:off x="3779457" y="4015593"/>
              <a:ext cx="235719" cy="196416"/>
            </a:xfrm>
            <a:prstGeom prst="rect">
              <a:avLst/>
            </a:prstGeom>
            <a:solidFill>
              <a:srgbClr val="E2231A">
                <a:alpha val="90196"/>
              </a:srgbClr>
            </a:solidFill>
          </p:spPr>
          <p:txBody>
            <a:bodyPr/>
            <a:lstStyle/>
            <a:p>
              <a:endParaRPr/>
            </a:p>
          </p:txBody>
        </p:sp>
        <p:sp>
          <p:nvSpPr>
            <p:cNvPr id="37" name="rc37"/>
            <p:cNvSpPr/>
            <p:nvPr/>
          </p:nvSpPr>
          <p:spPr>
            <a:xfrm>
              <a:off x="4041368" y="3989725"/>
              <a:ext cx="235719" cy="222284"/>
            </a:xfrm>
            <a:prstGeom prst="rect">
              <a:avLst/>
            </a:prstGeom>
            <a:solidFill>
              <a:srgbClr val="E2231A">
                <a:alpha val="90196"/>
              </a:srgbClr>
            </a:solidFill>
          </p:spPr>
          <p:txBody>
            <a:bodyPr/>
            <a:lstStyle/>
            <a:p>
              <a:endParaRPr/>
            </a:p>
          </p:txBody>
        </p:sp>
        <p:sp>
          <p:nvSpPr>
            <p:cNvPr id="38" name="rc38"/>
            <p:cNvSpPr/>
            <p:nvPr/>
          </p:nvSpPr>
          <p:spPr>
            <a:xfrm>
              <a:off x="4303278" y="3997568"/>
              <a:ext cx="235719" cy="214441"/>
            </a:xfrm>
            <a:prstGeom prst="rect">
              <a:avLst/>
            </a:prstGeom>
            <a:solidFill>
              <a:srgbClr val="E2231A">
                <a:alpha val="90196"/>
              </a:srgbClr>
            </a:solidFill>
          </p:spPr>
          <p:txBody>
            <a:bodyPr/>
            <a:lstStyle/>
            <a:p>
              <a:endParaRPr/>
            </a:p>
          </p:txBody>
        </p:sp>
        <p:sp>
          <p:nvSpPr>
            <p:cNvPr id="39" name="rc39"/>
            <p:cNvSpPr/>
            <p:nvPr/>
          </p:nvSpPr>
          <p:spPr>
            <a:xfrm>
              <a:off x="4565188" y="4020338"/>
              <a:ext cx="235719" cy="191670"/>
            </a:xfrm>
            <a:prstGeom prst="rect">
              <a:avLst/>
            </a:prstGeom>
            <a:solidFill>
              <a:srgbClr val="E2231A">
                <a:alpha val="90196"/>
              </a:srgbClr>
            </a:solidFill>
          </p:spPr>
          <p:txBody>
            <a:bodyPr/>
            <a:lstStyle/>
            <a:p>
              <a:endParaRPr/>
            </a:p>
          </p:txBody>
        </p:sp>
        <p:sp>
          <p:nvSpPr>
            <p:cNvPr id="40" name="rc40"/>
            <p:cNvSpPr/>
            <p:nvPr/>
          </p:nvSpPr>
          <p:spPr>
            <a:xfrm>
              <a:off x="4827098" y="3969611"/>
              <a:ext cx="235719" cy="242398"/>
            </a:xfrm>
            <a:prstGeom prst="rect">
              <a:avLst/>
            </a:prstGeom>
            <a:solidFill>
              <a:srgbClr val="E2231A">
                <a:alpha val="90196"/>
              </a:srgbClr>
            </a:solidFill>
          </p:spPr>
          <p:txBody>
            <a:bodyPr/>
            <a:lstStyle/>
            <a:p>
              <a:endParaRPr/>
            </a:p>
          </p:txBody>
        </p:sp>
        <p:sp>
          <p:nvSpPr>
            <p:cNvPr id="41" name="rc41"/>
            <p:cNvSpPr/>
            <p:nvPr/>
          </p:nvSpPr>
          <p:spPr>
            <a:xfrm>
              <a:off x="5089008" y="3940384"/>
              <a:ext cx="235719" cy="271625"/>
            </a:xfrm>
            <a:prstGeom prst="rect">
              <a:avLst/>
            </a:prstGeom>
            <a:solidFill>
              <a:srgbClr val="E2231A">
                <a:alpha val="90196"/>
              </a:srgbClr>
            </a:solidFill>
          </p:spPr>
          <p:txBody>
            <a:bodyPr/>
            <a:lstStyle/>
            <a:p>
              <a:endParaRPr/>
            </a:p>
          </p:txBody>
        </p:sp>
        <p:sp>
          <p:nvSpPr>
            <p:cNvPr id="42" name="rc42"/>
            <p:cNvSpPr/>
            <p:nvPr/>
          </p:nvSpPr>
          <p:spPr>
            <a:xfrm>
              <a:off x="5350919" y="3950346"/>
              <a:ext cx="235719" cy="261663"/>
            </a:xfrm>
            <a:prstGeom prst="rect">
              <a:avLst/>
            </a:prstGeom>
            <a:solidFill>
              <a:srgbClr val="E2231A">
                <a:alpha val="90196"/>
              </a:srgbClr>
            </a:solidFill>
          </p:spPr>
          <p:txBody>
            <a:bodyPr/>
            <a:lstStyle/>
            <a:p>
              <a:endParaRPr/>
            </a:p>
          </p:txBody>
        </p:sp>
        <p:sp>
          <p:nvSpPr>
            <p:cNvPr id="43" name="rc43"/>
            <p:cNvSpPr/>
            <p:nvPr/>
          </p:nvSpPr>
          <p:spPr>
            <a:xfrm>
              <a:off x="5612829" y="3953494"/>
              <a:ext cx="235719" cy="258515"/>
            </a:xfrm>
            <a:prstGeom prst="rect">
              <a:avLst/>
            </a:prstGeom>
            <a:solidFill>
              <a:srgbClr val="E2231A">
                <a:alpha val="90196"/>
              </a:srgbClr>
            </a:solidFill>
          </p:spPr>
          <p:txBody>
            <a:bodyPr/>
            <a:lstStyle/>
            <a:p>
              <a:endParaRPr/>
            </a:p>
          </p:txBody>
        </p:sp>
        <p:sp>
          <p:nvSpPr>
            <p:cNvPr id="44" name="rc44"/>
            <p:cNvSpPr/>
            <p:nvPr/>
          </p:nvSpPr>
          <p:spPr>
            <a:xfrm>
              <a:off x="5874739" y="3926141"/>
              <a:ext cx="235719" cy="285868"/>
            </a:xfrm>
            <a:prstGeom prst="rect">
              <a:avLst/>
            </a:prstGeom>
            <a:solidFill>
              <a:srgbClr val="E2231A">
                <a:alpha val="90196"/>
              </a:srgbClr>
            </a:solidFill>
          </p:spPr>
          <p:txBody>
            <a:bodyPr/>
            <a:lstStyle/>
            <a:p>
              <a:endParaRPr/>
            </a:p>
          </p:txBody>
        </p:sp>
        <p:sp>
          <p:nvSpPr>
            <p:cNvPr id="45" name="rc45"/>
            <p:cNvSpPr/>
            <p:nvPr/>
          </p:nvSpPr>
          <p:spPr>
            <a:xfrm>
              <a:off x="6136649" y="3891773"/>
              <a:ext cx="235719" cy="320235"/>
            </a:xfrm>
            <a:prstGeom prst="rect">
              <a:avLst/>
            </a:prstGeom>
            <a:solidFill>
              <a:srgbClr val="E2231A">
                <a:alpha val="90196"/>
              </a:srgbClr>
            </a:solidFill>
          </p:spPr>
          <p:txBody>
            <a:bodyPr/>
            <a:lstStyle/>
            <a:p>
              <a:endParaRPr/>
            </a:p>
          </p:txBody>
        </p:sp>
        <p:sp>
          <p:nvSpPr>
            <p:cNvPr id="46" name="rc46"/>
            <p:cNvSpPr/>
            <p:nvPr/>
          </p:nvSpPr>
          <p:spPr>
            <a:xfrm>
              <a:off x="6398559" y="3866084"/>
              <a:ext cx="235719" cy="345925"/>
            </a:xfrm>
            <a:prstGeom prst="rect">
              <a:avLst/>
            </a:prstGeom>
            <a:solidFill>
              <a:srgbClr val="E2231A">
                <a:alpha val="90196"/>
              </a:srgbClr>
            </a:solidFill>
          </p:spPr>
          <p:txBody>
            <a:bodyPr/>
            <a:lstStyle/>
            <a:p>
              <a:endParaRPr/>
            </a:p>
          </p:txBody>
        </p:sp>
        <p:sp>
          <p:nvSpPr>
            <p:cNvPr id="47" name="rc47"/>
            <p:cNvSpPr/>
            <p:nvPr/>
          </p:nvSpPr>
          <p:spPr>
            <a:xfrm>
              <a:off x="6660470" y="3830184"/>
              <a:ext cx="235719" cy="381824"/>
            </a:xfrm>
            <a:prstGeom prst="rect">
              <a:avLst/>
            </a:prstGeom>
            <a:solidFill>
              <a:srgbClr val="E2231A">
                <a:alpha val="90196"/>
              </a:srgbClr>
            </a:solidFill>
          </p:spPr>
          <p:txBody>
            <a:bodyPr/>
            <a:lstStyle/>
            <a:p>
              <a:endParaRPr/>
            </a:p>
          </p:txBody>
        </p:sp>
        <p:sp>
          <p:nvSpPr>
            <p:cNvPr id="48" name="rc48"/>
            <p:cNvSpPr/>
            <p:nvPr/>
          </p:nvSpPr>
          <p:spPr>
            <a:xfrm>
              <a:off x="6922380" y="3817541"/>
              <a:ext cx="235719" cy="394468"/>
            </a:xfrm>
            <a:prstGeom prst="rect">
              <a:avLst/>
            </a:prstGeom>
            <a:solidFill>
              <a:srgbClr val="E2231A">
                <a:alpha val="90196"/>
              </a:srgbClr>
            </a:solidFill>
          </p:spPr>
          <p:txBody>
            <a:bodyPr/>
            <a:lstStyle/>
            <a:p>
              <a:endParaRPr/>
            </a:p>
          </p:txBody>
        </p:sp>
        <p:sp>
          <p:nvSpPr>
            <p:cNvPr id="49" name="rc49"/>
            <p:cNvSpPr/>
            <p:nvPr/>
          </p:nvSpPr>
          <p:spPr>
            <a:xfrm>
              <a:off x="7184290" y="3803509"/>
              <a:ext cx="235719" cy="408500"/>
            </a:xfrm>
            <a:prstGeom prst="rect">
              <a:avLst/>
            </a:prstGeom>
            <a:solidFill>
              <a:srgbClr val="E2231A">
                <a:alpha val="90196"/>
              </a:srgbClr>
            </a:solidFill>
          </p:spPr>
          <p:txBody>
            <a:bodyPr/>
            <a:lstStyle/>
            <a:p>
              <a:endParaRPr/>
            </a:p>
          </p:txBody>
        </p:sp>
        <p:sp>
          <p:nvSpPr>
            <p:cNvPr id="50" name="rc50"/>
            <p:cNvSpPr/>
            <p:nvPr/>
          </p:nvSpPr>
          <p:spPr>
            <a:xfrm>
              <a:off x="7446200" y="3798443"/>
              <a:ext cx="235719" cy="413565"/>
            </a:xfrm>
            <a:prstGeom prst="rect">
              <a:avLst/>
            </a:prstGeom>
            <a:solidFill>
              <a:srgbClr val="E2231A">
                <a:alpha val="90196"/>
              </a:srgbClr>
            </a:solidFill>
          </p:spPr>
          <p:txBody>
            <a:bodyPr/>
            <a:lstStyle/>
            <a:p>
              <a:endParaRPr/>
            </a:p>
          </p:txBody>
        </p:sp>
        <p:sp>
          <p:nvSpPr>
            <p:cNvPr id="51" name="rc51"/>
            <p:cNvSpPr/>
            <p:nvPr/>
          </p:nvSpPr>
          <p:spPr>
            <a:xfrm>
              <a:off x="7708110" y="3784944"/>
              <a:ext cx="235719" cy="427065"/>
            </a:xfrm>
            <a:prstGeom prst="rect">
              <a:avLst/>
            </a:prstGeom>
            <a:solidFill>
              <a:srgbClr val="E2231A">
                <a:alpha val="90196"/>
              </a:srgbClr>
            </a:solidFill>
          </p:spPr>
          <p:txBody>
            <a:bodyPr/>
            <a:lstStyle/>
            <a:p>
              <a:endParaRPr/>
            </a:p>
          </p:txBody>
        </p:sp>
        <p:sp>
          <p:nvSpPr>
            <p:cNvPr id="52" name="rc52"/>
            <p:cNvSpPr/>
            <p:nvPr/>
          </p:nvSpPr>
          <p:spPr>
            <a:xfrm>
              <a:off x="7970021" y="3761582"/>
              <a:ext cx="235719" cy="450426"/>
            </a:xfrm>
            <a:prstGeom prst="rect">
              <a:avLst/>
            </a:prstGeom>
            <a:solidFill>
              <a:srgbClr val="E2231A">
                <a:alpha val="90196"/>
              </a:srgbClr>
            </a:solidFill>
          </p:spPr>
          <p:txBody>
            <a:bodyPr/>
            <a:lstStyle/>
            <a:p>
              <a:endParaRPr/>
            </a:p>
          </p:txBody>
        </p:sp>
        <p:sp>
          <p:nvSpPr>
            <p:cNvPr id="53" name="rc53"/>
            <p:cNvSpPr/>
            <p:nvPr/>
          </p:nvSpPr>
          <p:spPr>
            <a:xfrm>
              <a:off x="7970021" y="3567529"/>
              <a:ext cx="235719" cy="194052"/>
            </a:xfrm>
            <a:prstGeom prst="rect">
              <a:avLst/>
            </a:prstGeom>
            <a:solidFill>
              <a:srgbClr val="B3B3B3">
                <a:alpha val="90196"/>
              </a:srgbClr>
            </a:solidFill>
          </p:spPr>
          <p:txBody>
            <a:bodyPr/>
            <a:lstStyle/>
            <a:p>
              <a:endParaRPr/>
            </a:p>
          </p:txBody>
        </p:sp>
        <p:sp>
          <p:nvSpPr>
            <p:cNvPr id="54" name="pl54"/>
            <p:cNvSpPr/>
            <p:nvPr/>
          </p:nvSpPr>
          <p:spPr>
            <a:xfrm>
              <a:off x="1540125" y="2622292"/>
              <a:ext cx="6547754" cy="537066"/>
            </a:xfrm>
            <a:custGeom>
              <a:avLst/>
              <a:gdLst/>
              <a:ahLst/>
              <a:cxnLst/>
              <a:rect l="0" t="0" r="0" b="0"/>
              <a:pathLst>
                <a:path w="6547754" h="537066">
                  <a:moveTo>
                    <a:pt x="0" y="85930"/>
                  </a:moveTo>
                  <a:lnTo>
                    <a:pt x="261910" y="128895"/>
                  </a:lnTo>
                  <a:lnTo>
                    <a:pt x="523820" y="171861"/>
                  </a:lnTo>
                  <a:lnTo>
                    <a:pt x="785730" y="193343"/>
                  </a:lnTo>
                  <a:lnTo>
                    <a:pt x="1047640" y="236309"/>
                  </a:lnTo>
                  <a:lnTo>
                    <a:pt x="1309550" y="279274"/>
                  </a:lnTo>
                  <a:lnTo>
                    <a:pt x="1571461" y="171861"/>
                  </a:lnTo>
                  <a:lnTo>
                    <a:pt x="1833371" y="85930"/>
                  </a:lnTo>
                  <a:lnTo>
                    <a:pt x="2095281" y="171861"/>
                  </a:lnTo>
                  <a:lnTo>
                    <a:pt x="2357191" y="64447"/>
                  </a:lnTo>
                  <a:lnTo>
                    <a:pt x="2619101" y="128895"/>
                  </a:lnTo>
                  <a:lnTo>
                    <a:pt x="2881012" y="85930"/>
                  </a:lnTo>
                  <a:lnTo>
                    <a:pt x="3142922" y="0"/>
                  </a:lnTo>
                  <a:lnTo>
                    <a:pt x="3404832" y="128895"/>
                  </a:lnTo>
                  <a:lnTo>
                    <a:pt x="3666742" y="193343"/>
                  </a:lnTo>
                  <a:lnTo>
                    <a:pt x="3928652" y="150378"/>
                  </a:lnTo>
                  <a:lnTo>
                    <a:pt x="4190563" y="128895"/>
                  </a:lnTo>
                  <a:lnTo>
                    <a:pt x="4452473" y="193343"/>
                  </a:lnTo>
                  <a:lnTo>
                    <a:pt x="4714383" y="279274"/>
                  </a:lnTo>
                  <a:lnTo>
                    <a:pt x="4976293" y="343722"/>
                  </a:lnTo>
                  <a:lnTo>
                    <a:pt x="5238203" y="429653"/>
                  </a:lnTo>
                  <a:lnTo>
                    <a:pt x="5500114" y="451135"/>
                  </a:lnTo>
                  <a:lnTo>
                    <a:pt x="5762024" y="472618"/>
                  </a:lnTo>
                  <a:lnTo>
                    <a:pt x="6023934" y="472618"/>
                  </a:lnTo>
                  <a:lnTo>
                    <a:pt x="6285844" y="494101"/>
                  </a:lnTo>
                  <a:lnTo>
                    <a:pt x="6547754" y="537066"/>
                  </a:lnTo>
                </a:path>
              </a:pathLst>
            </a:custGeom>
            <a:ln w="27101" cap="flat">
              <a:solidFill>
                <a:srgbClr val="3283FE">
                  <a:alpha val="100000"/>
                </a:srgbClr>
              </a:solidFill>
              <a:prstDash val="solid"/>
              <a:round/>
            </a:ln>
          </p:spPr>
          <p:txBody>
            <a:bodyPr/>
            <a:lstStyle/>
            <a:p>
              <a:endParaRPr/>
            </a:p>
          </p:txBody>
        </p:sp>
        <p:sp>
          <p:nvSpPr>
            <p:cNvPr id="55" name="tx55"/>
            <p:cNvSpPr/>
            <p:nvPr/>
          </p:nvSpPr>
          <p:spPr>
            <a:xfrm>
              <a:off x="1469787" y="25252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70</a:t>
              </a:r>
            </a:p>
          </p:txBody>
        </p:sp>
        <p:sp>
          <p:nvSpPr>
            <p:cNvPr id="56" name="tx56"/>
            <p:cNvSpPr/>
            <p:nvPr/>
          </p:nvSpPr>
          <p:spPr>
            <a:xfrm>
              <a:off x="2779338" y="271858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61</a:t>
              </a:r>
            </a:p>
          </p:txBody>
        </p:sp>
        <p:sp>
          <p:nvSpPr>
            <p:cNvPr id="57" name="tx57"/>
            <p:cNvSpPr/>
            <p:nvPr/>
          </p:nvSpPr>
          <p:spPr>
            <a:xfrm>
              <a:off x="4088889" y="256821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68</a:t>
              </a:r>
            </a:p>
          </p:txBody>
        </p:sp>
        <p:sp>
          <p:nvSpPr>
            <p:cNvPr id="58" name="tx58"/>
            <p:cNvSpPr/>
            <p:nvPr/>
          </p:nvSpPr>
          <p:spPr>
            <a:xfrm>
              <a:off x="5398440" y="25896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67</a:t>
              </a:r>
            </a:p>
          </p:txBody>
        </p:sp>
        <p:sp>
          <p:nvSpPr>
            <p:cNvPr id="59" name="tx59"/>
            <p:cNvSpPr/>
            <p:nvPr/>
          </p:nvSpPr>
          <p:spPr>
            <a:xfrm>
              <a:off x="6446081" y="27830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58</a:t>
              </a:r>
            </a:p>
          </p:txBody>
        </p:sp>
        <p:sp>
          <p:nvSpPr>
            <p:cNvPr id="60" name="tx60"/>
            <p:cNvSpPr/>
            <p:nvPr/>
          </p:nvSpPr>
          <p:spPr>
            <a:xfrm>
              <a:off x="6707991" y="2869338"/>
              <a:ext cx="140675" cy="9207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54</a:t>
              </a:r>
            </a:p>
          </p:txBody>
        </p:sp>
        <p:sp>
          <p:nvSpPr>
            <p:cNvPr id="61" name="tx61"/>
            <p:cNvSpPr/>
            <p:nvPr/>
          </p:nvSpPr>
          <p:spPr>
            <a:xfrm>
              <a:off x="6969901" y="289038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53</a:t>
              </a:r>
            </a:p>
          </p:txBody>
        </p:sp>
        <p:sp>
          <p:nvSpPr>
            <p:cNvPr id="62" name="tx62"/>
            <p:cNvSpPr/>
            <p:nvPr/>
          </p:nvSpPr>
          <p:spPr>
            <a:xfrm>
              <a:off x="7231812" y="291193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52</a:t>
              </a:r>
            </a:p>
          </p:txBody>
        </p:sp>
        <p:sp>
          <p:nvSpPr>
            <p:cNvPr id="63" name="tx63"/>
            <p:cNvSpPr/>
            <p:nvPr/>
          </p:nvSpPr>
          <p:spPr>
            <a:xfrm>
              <a:off x="7493722" y="291193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52</a:t>
              </a:r>
            </a:p>
          </p:txBody>
        </p:sp>
        <p:sp>
          <p:nvSpPr>
            <p:cNvPr id="64" name="tx64"/>
            <p:cNvSpPr/>
            <p:nvPr/>
          </p:nvSpPr>
          <p:spPr>
            <a:xfrm>
              <a:off x="7755632" y="293341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51</a:t>
              </a:r>
            </a:p>
          </p:txBody>
        </p:sp>
        <p:sp>
          <p:nvSpPr>
            <p:cNvPr id="65" name="tx65"/>
            <p:cNvSpPr/>
            <p:nvPr/>
          </p:nvSpPr>
          <p:spPr>
            <a:xfrm>
              <a:off x="8017542" y="29763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49</a:t>
              </a:r>
            </a:p>
          </p:txBody>
        </p:sp>
        <p:sp>
          <p:nvSpPr>
            <p:cNvPr id="66" name="tx66"/>
            <p:cNvSpPr/>
            <p:nvPr/>
          </p:nvSpPr>
          <p:spPr>
            <a:xfrm>
              <a:off x="8017542" y="377930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23</a:t>
              </a:r>
            </a:p>
          </p:txBody>
        </p:sp>
        <p:sp>
          <p:nvSpPr>
            <p:cNvPr id="67" name="tx67"/>
            <p:cNvSpPr/>
            <p:nvPr/>
          </p:nvSpPr>
          <p:spPr>
            <a:xfrm>
              <a:off x="1479836" y="40909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86</a:t>
              </a:r>
            </a:p>
          </p:txBody>
        </p:sp>
        <p:sp>
          <p:nvSpPr>
            <p:cNvPr id="68" name="tx68"/>
            <p:cNvSpPr/>
            <p:nvPr/>
          </p:nvSpPr>
          <p:spPr>
            <a:xfrm>
              <a:off x="2759242" y="4053021"/>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127</a:t>
              </a:r>
            </a:p>
          </p:txBody>
        </p:sp>
        <p:sp>
          <p:nvSpPr>
            <p:cNvPr id="69" name="tx69"/>
            <p:cNvSpPr/>
            <p:nvPr/>
          </p:nvSpPr>
          <p:spPr>
            <a:xfrm>
              <a:off x="4068793" y="406042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118</a:t>
              </a:r>
            </a:p>
          </p:txBody>
        </p:sp>
        <p:sp>
          <p:nvSpPr>
            <p:cNvPr id="70" name="tx70"/>
            <p:cNvSpPr/>
            <p:nvPr/>
          </p:nvSpPr>
          <p:spPr>
            <a:xfrm>
              <a:off x="5378344" y="404068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139</a:t>
              </a:r>
            </a:p>
          </p:txBody>
        </p:sp>
        <p:sp>
          <p:nvSpPr>
            <p:cNvPr id="71" name="tx71"/>
            <p:cNvSpPr/>
            <p:nvPr/>
          </p:nvSpPr>
          <p:spPr>
            <a:xfrm>
              <a:off x="6425984" y="399860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184</a:t>
              </a:r>
            </a:p>
          </p:txBody>
        </p:sp>
        <p:sp>
          <p:nvSpPr>
            <p:cNvPr id="72" name="tx72"/>
            <p:cNvSpPr/>
            <p:nvPr/>
          </p:nvSpPr>
          <p:spPr>
            <a:xfrm>
              <a:off x="6687895" y="398060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203</a:t>
              </a:r>
            </a:p>
          </p:txBody>
        </p:sp>
        <p:sp>
          <p:nvSpPr>
            <p:cNvPr id="73" name="tx73"/>
            <p:cNvSpPr/>
            <p:nvPr/>
          </p:nvSpPr>
          <p:spPr>
            <a:xfrm>
              <a:off x="6949805" y="397433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210</a:t>
              </a:r>
            </a:p>
          </p:txBody>
        </p:sp>
        <p:sp>
          <p:nvSpPr>
            <p:cNvPr id="74" name="tx74"/>
            <p:cNvSpPr/>
            <p:nvPr/>
          </p:nvSpPr>
          <p:spPr>
            <a:xfrm>
              <a:off x="7211715" y="3968642"/>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217</a:t>
              </a:r>
            </a:p>
          </p:txBody>
        </p:sp>
        <p:sp>
          <p:nvSpPr>
            <p:cNvPr id="75" name="tx75"/>
            <p:cNvSpPr/>
            <p:nvPr/>
          </p:nvSpPr>
          <p:spPr>
            <a:xfrm>
              <a:off x="7473625" y="396478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220</a:t>
              </a:r>
            </a:p>
          </p:txBody>
        </p:sp>
        <p:sp>
          <p:nvSpPr>
            <p:cNvPr id="76" name="tx76"/>
            <p:cNvSpPr/>
            <p:nvPr/>
          </p:nvSpPr>
          <p:spPr>
            <a:xfrm>
              <a:off x="7735535" y="3959360"/>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227</a:t>
              </a:r>
            </a:p>
          </p:txBody>
        </p:sp>
        <p:sp>
          <p:nvSpPr>
            <p:cNvPr id="77" name="tx77"/>
            <p:cNvSpPr/>
            <p:nvPr/>
          </p:nvSpPr>
          <p:spPr>
            <a:xfrm>
              <a:off x="7997446" y="394630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239</a:t>
              </a:r>
            </a:p>
          </p:txBody>
        </p:sp>
        <p:sp>
          <p:nvSpPr>
            <p:cNvPr id="78" name="tx78"/>
            <p:cNvSpPr/>
            <p:nvPr/>
          </p:nvSpPr>
          <p:spPr>
            <a:xfrm>
              <a:off x="7997446" y="362406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103</a:t>
              </a:r>
            </a:p>
          </p:txBody>
        </p:sp>
        <p:sp>
          <p:nvSpPr>
            <p:cNvPr id="79" name="tx79"/>
            <p:cNvSpPr/>
            <p:nvPr/>
          </p:nvSpPr>
          <p:spPr>
            <a:xfrm>
              <a:off x="8006489" y="3461247"/>
              <a:ext cx="162782"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342</a:t>
              </a:r>
            </a:p>
          </p:txBody>
        </p:sp>
        <p:sp>
          <p:nvSpPr>
            <p:cNvPr id="80" name="tx80"/>
            <p:cNvSpPr/>
            <p:nvPr/>
          </p:nvSpPr>
          <p:spPr>
            <a:xfrm>
              <a:off x="849589" y="4159895"/>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81" name="tx81"/>
            <p:cNvSpPr/>
            <p:nvPr/>
          </p:nvSpPr>
          <p:spPr>
            <a:xfrm>
              <a:off x="694200" y="36894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250K</a:t>
              </a:r>
            </a:p>
          </p:txBody>
        </p:sp>
        <p:sp>
          <p:nvSpPr>
            <p:cNvPr id="82" name="tx82"/>
            <p:cNvSpPr/>
            <p:nvPr/>
          </p:nvSpPr>
          <p:spPr>
            <a:xfrm>
              <a:off x="694200" y="321903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500K</a:t>
              </a:r>
            </a:p>
          </p:txBody>
        </p:sp>
        <p:sp>
          <p:nvSpPr>
            <p:cNvPr id="83" name="tx83"/>
            <p:cNvSpPr/>
            <p:nvPr/>
          </p:nvSpPr>
          <p:spPr>
            <a:xfrm>
              <a:off x="694200" y="2748600"/>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750K</a:t>
              </a:r>
            </a:p>
          </p:txBody>
        </p:sp>
        <p:sp>
          <p:nvSpPr>
            <p:cNvPr id="84" name="tx84"/>
            <p:cNvSpPr/>
            <p:nvPr/>
          </p:nvSpPr>
          <p:spPr>
            <a:xfrm>
              <a:off x="577692" y="2278169"/>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1 000K</a:t>
              </a:r>
            </a:p>
          </p:txBody>
        </p:sp>
        <p:sp>
          <p:nvSpPr>
            <p:cNvPr id="85" name="tx85"/>
            <p:cNvSpPr/>
            <p:nvPr/>
          </p:nvSpPr>
          <p:spPr>
            <a:xfrm>
              <a:off x="577692" y="1807737"/>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1 250K</a:t>
              </a:r>
            </a:p>
          </p:txBody>
        </p:sp>
        <p:sp>
          <p:nvSpPr>
            <p:cNvPr id="86" name="tx86"/>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88" name="tx88"/>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89" name="tx89"/>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90" name="tx90"/>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91" name="tx91"/>
            <p:cNvSpPr/>
            <p:nvPr/>
          </p:nvSpPr>
          <p:spPr>
            <a:xfrm rot="-5400000">
              <a:off x="138367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69323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400278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5312332"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635997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62188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88379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71457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740757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66952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9314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988345" y="3018617"/>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03" name="tx103"/>
            <p:cNvSpPr/>
            <p:nvPr/>
          </p:nvSpPr>
          <p:spPr>
            <a:xfrm rot="5400000">
              <a:off x="8322181" y="3018617"/>
              <a:ext cx="12963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04" name="pl104"/>
            <p:cNvSpPr/>
            <p:nvPr/>
          </p:nvSpPr>
          <p:spPr>
            <a:xfrm>
              <a:off x="3055434" y="5180891"/>
              <a:ext cx="175564" cy="0"/>
            </a:xfrm>
            <a:custGeom>
              <a:avLst/>
              <a:gdLst/>
              <a:ahLst/>
              <a:cxnLst/>
              <a:rect l="0" t="0" r="0" b="0"/>
              <a:pathLst>
                <a:path w="175564">
                  <a:moveTo>
                    <a:pt x="0" y="0"/>
                  </a:moveTo>
                  <a:lnTo>
                    <a:pt x="175564" y="0"/>
                  </a:lnTo>
                </a:path>
              </a:pathLst>
            </a:custGeom>
            <a:ln w="27101" cap="flat">
              <a:solidFill>
                <a:srgbClr val="3283FE">
                  <a:alpha val="100000"/>
                </a:srgbClr>
              </a:solidFill>
              <a:prstDash val="solid"/>
              <a:round/>
            </a:ln>
          </p:spPr>
          <p:txBody>
            <a:bodyPr/>
            <a:lstStyle/>
            <a:p>
              <a:endParaRPr/>
            </a:p>
          </p:txBody>
        </p:sp>
        <p:sp>
          <p:nvSpPr>
            <p:cNvPr id="105" name="pl105"/>
            <p:cNvSpPr/>
            <p:nvPr/>
          </p:nvSpPr>
          <p:spPr>
            <a:xfrm>
              <a:off x="3802199" y="5180891"/>
              <a:ext cx="175564" cy="0"/>
            </a:xfrm>
            <a:custGeom>
              <a:avLst/>
              <a:gdLst/>
              <a:ahLst/>
              <a:cxnLst/>
              <a:rect l="0" t="0" r="0" b="0"/>
              <a:pathLst>
                <a:path w="175564">
                  <a:moveTo>
                    <a:pt x="0" y="0"/>
                  </a:moveTo>
                  <a:lnTo>
                    <a:pt x="175564" y="0"/>
                  </a:lnTo>
                </a:path>
              </a:pathLst>
            </a:custGeom>
            <a:ln w="27101" cap="flat">
              <a:solidFill>
                <a:srgbClr val="FFA500">
                  <a:alpha val="100000"/>
                </a:srgbClr>
              </a:solidFill>
              <a:prstDash val="solid"/>
              <a:round/>
            </a:ln>
          </p:spPr>
          <p:txBody>
            <a:bodyPr/>
            <a:lstStyle/>
            <a:p>
              <a:endParaRPr/>
            </a:p>
          </p:txBody>
        </p:sp>
        <p:sp>
          <p:nvSpPr>
            <p:cNvPr id="106" name="tx106"/>
            <p:cNvSpPr/>
            <p:nvPr/>
          </p:nvSpPr>
          <p:spPr>
            <a:xfrm>
              <a:off x="3322533"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07" name="tx107"/>
            <p:cNvSpPr/>
            <p:nvPr/>
          </p:nvSpPr>
          <p:spPr>
            <a:xfrm>
              <a:off x="4069299"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08" name="rc108"/>
            <p:cNvSpPr/>
            <p:nvPr/>
          </p:nvSpPr>
          <p:spPr>
            <a:xfrm>
              <a:off x="4744786" y="5080163"/>
              <a:ext cx="201456" cy="201456"/>
            </a:xfrm>
            <a:prstGeom prst="rect">
              <a:avLst/>
            </a:prstGeom>
            <a:solidFill>
              <a:srgbClr val="E2231A">
                <a:alpha val="90196"/>
              </a:srgbClr>
            </a:solidFill>
          </p:spPr>
          <p:txBody>
            <a:bodyPr/>
            <a:lstStyle/>
            <a:p>
              <a:endParaRPr/>
            </a:p>
          </p:txBody>
        </p:sp>
        <p:sp>
          <p:nvSpPr>
            <p:cNvPr id="109" name="rc109"/>
            <p:cNvSpPr/>
            <p:nvPr/>
          </p:nvSpPr>
          <p:spPr>
            <a:xfrm>
              <a:off x="5708946" y="5080163"/>
              <a:ext cx="201456" cy="201456"/>
            </a:xfrm>
            <a:prstGeom prst="rect">
              <a:avLst/>
            </a:prstGeom>
            <a:solidFill>
              <a:srgbClr val="B3B3B3">
                <a:alpha val="90196"/>
              </a:srgbClr>
            </a:solidFill>
          </p:spPr>
          <p:txBody>
            <a:bodyPr/>
            <a:lstStyle/>
            <a:p>
              <a:endParaRPr/>
            </a:p>
          </p:txBody>
        </p:sp>
        <p:sp>
          <p:nvSpPr>
            <p:cNvPr id="110" name="tx110"/>
            <p:cNvSpPr/>
            <p:nvPr/>
          </p:nvSpPr>
          <p:spPr>
            <a:xfrm>
              <a:off x="5024831"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11" name="tx111"/>
            <p:cNvSpPr/>
            <p:nvPr/>
          </p:nvSpPr>
          <p:spPr>
            <a:xfrm>
              <a:off x="5988991"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12" name="tx112"/>
            <p:cNvSpPr/>
            <p:nvPr/>
          </p:nvSpPr>
          <p:spPr>
            <a:xfrm>
              <a:off x="1083092" y="1402264"/>
              <a:ext cx="770088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13" name="tx113"/>
            <p:cNvSpPr/>
            <p:nvPr/>
          </p:nvSpPr>
          <p:spPr>
            <a:xfrm>
              <a:off x="1083092" y="1594284"/>
              <a:ext cx="1323602" cy="14439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Bénin, 2000-2025</a:t>
              </a:r>
            </a:p>
          </p:txBody>
        </p:sp>
        <p:sp>
          <p:nvSpPr>
            <p:cNvPr id="114" name="pl114"/>
            <p:cNvSpPr/>
            <p:nvPr/>
          </p:nvSpPr>
          <p:spPr>
            <a:xfrm>
              <a:off x="241257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4393182"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637379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8354404"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1083092" y="5902589"/>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1083092" y="5747511"/>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1083092" y="5592433"/>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142226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3402877"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5383488"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7364099"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rc125"/>
            <p:cNvSpPr/>
            <p:nvPr/>
          </p:nvSpPr>
          <p:spPr>
            <a:xfrm>
              <a:off x="1422266" y="5840557"/>
              <a:ext cx="3641036" cy="124062"/>
            </a:xfrm>
            <a:prstGeom prst="rect">
              <a:avLst/>
            </a:prstGeom>
            <a:solidFill>
              <a:srgbClr val="E2231A">
                <a:alpha val="90196"/>
              </a:srgbClr>
            </a:solidFill>
          </p:spPr>
          <p:txBody>
            <a:bodyPr/>
            <a:lstStyle/>
            <a:p>
              <a:endParaRPr/>
            </a:p>
          </p:txBody>
        </p:sp>
        <p:sp>
          <p:nvSpPr>
            <p:cNvPr id="126" name="rc126"/>
            <p:cNvSpPr/>
            <p:nvPr/>
          </p:nvSpPr>
          <p:spPr>
            <a:xfrm>
              <a:off x="1422266" y="5685479"/>
              <a:ext cx="4495076" cy="124062"/>
            </a:xfrm>
            <a:prstGeom prst="rect">
              <a:avLst/>
            </a:prstGeom>
            <a:solidFill>
              <a:srgbClr val="E2231A">
                <a:alpha val="90196"/>
              </a:srgbClr>
            </a:solidFill>
          </p:spPr>
          <p:txBody>
            <a:bodyPr/>
            <a:lstStyle/>
            <a:p>
              <a:endParaRPr/>
            </a:p>
          </p:txBody>
        </p:sp>
        <p:sp>
          <p:nvSpPr>
            <p:cNvPr id="127" name="rc127"/>
            <p:cNvSpPr/>
            <p:nvPr/>
          </p:nvSpPr>
          <p:spPr>
            <a:xfrm>
              <a:off x="1422266" y="5530401"/>
              <a:ext cx="4740968" cy="124062"/>
            </a:xfrm>
            <a:prstGeom prst="rect">
              <a:avLst/>
            </a:prstGeom>
            <a:solidFill>
              <a:srgbClr val="E2231A">
                <a:alpha val="90196"/>
              </a:srgbClr>
            </a:solidFill>
          </p:spPr>
          <p:txBody>
            <a:bodyPr/>
            <a:lstStyle/>
            <a:p>
              <a:endParaRPr/>
            </a:p>
          </p:txBody>
        </p:sp>
        <p:sp>
          <p:nvSpPr>
            <p:cNvPr id="128" name="rc128"/>
            <p:cNvSpPr/>
            <p:nvPr/>
          </p:nvSpPr>
          <p:spPr>
            <a:xfrm>
              <a:off x="6163235" y="5530401"/>
              <a:ext cx="2042505" cy="124062"/>
            </a:xfrm>
            <a:prstGeom prst="rect">
              <a:avLst/>
            </a:prstGeom>
            <a:solidFill>
              <a:srgbClr val="B3B3B3">
                <a:alpha val="90196"/>
              </a:srgbClr>
            </a:solidFill>
          </p:spPr>
          <p:txBody>
            <a:bodyPr/>
            <a:lstStyle/>
            <a:p>
              <a:endParaRPr/>
            </a:p>
          </p:txBody>
        </p:sp>
        <p:sp>
          <p:nvSpPr>
            <p:cNvPr id="129" name="tx129"/>
            <p:cNvSpPr/>
            <p:nvPr/>
          </p:nvSpPr>
          <p:spPr>
            <a:xfrm>
              <a:off x="8350421" y="5549240"/>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342.5</a:t>
              </a:r>
            </a:p>
          </p:txBody>
        </p:sp>
        <p:sp>
          <p:nvSpPr>
            <p:cNvPr id="130" name="tx130"/>
            <p:cNvSpPr/>
            <p:nvPr/>
          </p:nvSpPr>
          <p:spPr>
            <a:xfrm>
              <a:off x="3098103" y="5859396"/>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183.8</a:t>
              </a:r>
            </a:p>
          </p:txBody>
        </p:sp>
        <p:sp>
          <p:nvSpPr>
            <p:cNvPr id="131" name="tx131"/>
            <p:cNvSpPr/>
            <p:nvPr/>
          </p:nvSpPr>
          <p:spPr>
            <a:xfrm>
              <a:off x="3573340" y="5705786"/>
              <a:ext cx="192927"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227</a:t>
              </a:r>
            </a:p>
          </p:txBody>
        </p:sp>
        <p:sp>
          <p:nvSpPr>
            <p:cNvPr id="132" name="tx132"/>
            <p:cNvSpPr/>
            <p:nvPr/>
          </p:nvSpPr>
          <p:spPr>
            <a:xfrm>
              <a:off x="3648069" y="5549240"/>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239.4</a:t>
              </a:r>
            </a:p>
          </p:txBody>
        </p:sp>
        <p:sp>
          <p:nvSpPr>
            <p:cNvPr id="133" name="tx133"/>
            <p:cNvSpPr/>
            <p:nvPr/>
          </p:nvSpPr>
          <p:spPr>
            <a:xfrm>
              <a:off x="7039806" y="5549240"/>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103.1</a:t>
              </a:r>
            </a:p>
          </p:txBody>
        </p:sp>
        <p:sp>
          <p:nvSpPr>
            <p:cNvPr id="134" name="tx134"/>
            <p:cNvSpPr/>
            <p:nvPr/>
          </p:nvSpPr>
          <p:spPr>
            <a:xfrm>
              <a:off x="709684"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709684"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709684"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336829" y="6056151"/>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38" name="tx138"/>
            <p:cNvSpPr/>
            <p:nvPr/>
          </p:nvSpPr>
          <p:spPr>
            <a:xfrm>
              <a:off x="3239746" y="6056151"/>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139" name="tx139"/>
            <p:cNvSpPr/>
            <p:nvPr/>
          </p:nvSpPr>
          <p:spPr>
            <a:xfrm>
              <a:off x="5220357" y="6056151"/>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40" name="tx140"/>
            <p:cNvSpPr/>
            <p:nvPr/>
          </p:nvSpPr>
          <p:spPr>
            <a:xfrm>
              <a:off x="7200968" y="6056083"/>
              <a:ext cx="32626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300K</a:t>
              </a:r>
            </a:p>
          </p:txBody>
        </p:sp>
        <p:sp>
          <p:nvSpPr>
            <p:cNvPr id="141" name="tx141"/>
            <p:cNvSpPr/>
            <p:nvPr/>
          </p:nvSpPr>
          <p:spPr>
            <a:xfrm>
              <a:off x="3377712" y="6191355"/>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42" name="tx142"/>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3" name="tx143"/>
            <p:cNvSpPr/>
            <p:nvPr/>
          </p:nvSpPr>
          <p:spPr>
            <a:xfrm>
              <a:off x="4367447" y="6517265"/>
              <a:ext cx="41774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a baissé à 49 %. Ce chiffre est inférieur à celui de 2019, où la couverture était de 58 %.
239 000 enfants n’ont pas reçu leur première dose de vaccin contre la rougeole dans le cadre du calendrier de vaccination systématique.
La deuxième dose du vaccin contre la rougeole (MCV2) est généralement administrée aux enfants âgés de 18 mois à 5 ans. Le taux de couverture de la MCV2 s’élevait à 23 % en 2025.</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200" b="0" i="0" u="none" cap="none">
                <a:solidFill>
                  <a:srgbClr val="000000">
                    <a:alpha val="100000"/>
                  </a:srgbClr>
                </a:solidFill>
                <a:latin typeface="Arial"/>
                <a:cs typeface="Arial"/>
                <a:sym typeface="Arial"/>
              </a:rPr>
              <a:t>La couverture vaccinale contre la rougeole (MCV1) a reculé, passant de 51 % en 2024 à 49 % en 2025, soit un niveau inférieur aux 95 % nécessaires pour prévenir les épidémies, laissant ainsi 239 000 enfants sans aucune protection contre la rougeole. La couverture vaccinale de la deuxième campagne de vaccination contre la rougeole (MCV2) est passée de NA % en 2024 à 23 % en 2025, soit un taux inférieur à l’objectif de 90 % fixé par l’IA2030.</a:t>
            </a:r>
          </a:p>
        </p:txBody>
      </p:sp>
      <p:grpSp>
        <p:nvGrpSpPr>
          <p:cNvPr id="146" name="Group 145"/>
          <p:cNvGrpSpPr/>
          <p:nvPr/>
        </p:nvGrpSpPr>
        <p:grpSpPr>
          <a:xfrm>
            <a:off x="292608" y="1097280"/>
            <a:ext cx="8595360" cy="28575"/>
            <a:chOff x="292608" y="1097280"/>
            <a:chExt cx="8595360" cy="28575"/>
          </a:xfrm>
        </p:grpSpPr>
        <p:sp>
          <p:nvSpPr>
            <p:cNvPr id="14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8" name="rc4"/>
            <p:cNvSpPr/>
            <p:nvPr/>
          </p:nvSpPr>
          <p:spPr>
            <a:xfrm>
              <a:off x="292608" y="1097280"/>
              <a:ext cx="8595360" cy="28575"/>
            </a:xfrm>
            <a:prstGeom prst="rect">
              <a:avLst/>
            </a:prstGeom>
            <a:solidFill>
              <a:srgbClr val="000000">
                <a:alpha val="100000"/>
              </a:srgbClr>
            </a:solidFill>
          </p:spPr>
          <p:txBody>
            <a:bodyPr/>
            <a:lstStyle/>
            <a:p>
              <a:endParaRPr/>
            </a:p>
          </p:txBody>
        </p:sp>
      </p:grpSp>
      <p:sp>
        <p:nvSpPr>
          <p:cNvPr id="159"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a baissé à 49 %. Ce chiffre est inférieur à celui de 2019, où la couverture était de 58 %.
239 000 enfants n’ont pas reçu leur première dose de vaccin contre la rougeole dans le cadre du calendrier de vaccination systématique.
La deuxième dose du vaccin contre la rougeole (MCV2) est généralement administrée aux enfants âgés de 18 mois à 5 ans. Le taux de couverture de la MCV2 s’élevait à 23 % en 2025.</a:t>
            </a:r>
          </a:p>
        </p:txBody>
      </p:sp>
      <p:sp>
        <p:nvSpPr>
          <p:cNvPr id="160"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200" b="0" i="0" u="none" cap="none">
                <a:solidFill>
                  <a:srgbClr val="000000">
                    <a:alpha val="100000"/>
                  </a:srgbClr>
                </a:solidFill>
                <a:latin typeface="Arial"/>
                <a:cs typeface="Arial"/>
                <a:sym typeface="Arial"/>
              </a:rPr>
              <a:t>La couverture vaccinale contre la rougeole (MCV1) a reculé, passant de 51 % en 2024 à 49 % en 2025, soit un niveau inférieur aux 95 % nécessaires pour prévenir les épidémies, laissant ainsi 239 000 enfants sans aucune protection contre la rougeole. La couverture vaccinale de la deuxième campagne de vaccination contre la rougeole (MCV2) est passée de NA % en 2024 à 23 % en 2025, soit un taux inférieur à l’objectif de 90 % fixé par l’IA2030.</a:t>
            </a:r>
          </a:p>
        </p:txBody>
      </p:sp>
      <p:grpSp>
        <p:nvGrpSpPr>
          <p:cNvPr id="163" name="Group 162"/>
          <p:cNvGrpSpPr/>
          <p:nvPr/>
        </p:nvGrpSpPr>
        <p:grpSpPr>
          <a:xfrm>
            <a:off x="292608" y="1097280"/>
            <a:ext cx="8595360" cy="28575"/>
            <a:chOff x="292608" y="1097280"/>
            <a:chExt cx="8595360" cy="28575"/>
          </a:xfrm>
        </p:grpSpPr>
        <p:sp>
          <p:nvSpPr>
            <p:cNvPr id="16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62" name="rc4"/>
            <p:cNvSpPr/>
            <p:nvPr/>
          </p:nvSpPr>
          <p:spPr>
            <a:xfrm>
              <a:off x="292608" y="1097280"/>
              <a:ext cx="8595360" cy="28575"/>
            </a:xfrm>
            <a:prstGeom prst="rect">
              <a:avLst/>
            </a:prstGeom>
            <a:solidFill>
              <a:srgbClr val="000000">
                <a:alpha val="100000"/>
              </a:srgbClr>
            </a:solidFill>
          </p:spPr>
          <p:txBody>
            <a:bodyPr/>
            <a:lstStyle/>
            <a:p>
              <a:endParaRPr/>
            </a:p>
          </p:txBody>
        </p:sp>
      </p:grpSp>
      <p:sp>
        <p:nvSpPr>
          <p:cNvPr id="154"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ayant reçu la première dose du vaccin contre la rougeole (MCV1) – généralement à l’âge de 9 ou 12 mois, selon le calendrier national de vaccination – a baissé à 49 %. Ce chiffre est inférieur à celui de 2019, où la couverture était de 58 %.
239 000 enfants n’ont pas reçu leur première dose de vaccin contre la rougeole dans le cadre du calendrier de vaccination systématique.
La deuxième dose du vaccin contre la rougeole (MCV2) est généralement administrée aux enfants âgés de 18 mois à 5 ans. Le taux de couverture de la MCV2 s’élevait à 23 % en 2025.</a:t>
            </a:r>
          </a:p>
        </p:txBody>
      </p:sp>
      <p:sp>
        <p:nvSpPr>
          <p:cNvPr id="155"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200" b="0" i="0" u="none" cap="none">
                <a:solidFill>
                  <a:srgbClr val="000000">
                    <a:alpha val="100000"/>
                  </a:srgbClr>
                </a:solidFill>
                <a:latin typeface="Arial"/>
                <a:cs typeface="Arial"/>
                <a:sym typeface="Arial"/>
              </a:rPr>
              <a:t>La couverture vaccinale contre la rougeole (MCV1) a reculé, passant de 51 % en 2024 à 49 % en 2025, soit un niveau inférieur aux 95 % nécessaires pour prévenir les épidémies, laissant ainsi 239 000 enfants sans aucune protection contre la rougeole. La couverture vaccinale de la deuxième campagne de vaccination contre la rougeole (MCV2) est passée de NA % en 2024 à 23 % en 2025, soit un taux inférieur à l’objectif de 90 % fixé par l’IA2030.</a:t>
            </a:r>
          </a:p>
        </p:txBody>
      </p:sp>
      <p:grpSp>
        <p:nvGrpSpPr>
          <p:cNvPr id="158" name="Group 157"/>
          <p:cNvGrpSpPr/>
          <p:nvPr/>
        </p:nvGrpSpPr>
        <p:grpSpPr>
          <a:xfrm>
            <a:off x="292608" y="1097280"/>
            <a:ext cx="8595360" cy="28575"/>
            <a:chOff x="292608" y="1097280"/>
            <a:chExt cx="8595360" cy="28575"/>
          </a:xfrm>
        </p:grpSpPr>
        <p:sp>
          <p:nvSpPr>
            <p:cNvPr id="15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5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69986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317518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26505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212583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51100" y="39622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51100" y="343752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51100" y="291285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51100" y="238817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51100" y="186349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209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800423"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47988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15934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38236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370290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518258"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120965" y="2409160"/>
              <a:ext cx="3397293" cy="524677"/>
            </a:xfrm>
            <a:custGeom>
              <a:avLst/>
              <a:gdLst/>
              <a:ahLst/>
              <a:cxnLst/>
              <a:rect l="0" t="0" r="0" b="0"/>
              <a:pathLst>
                <a:path w="3397293" h="524677">
                  <a:moveTo>
                    <a:pt x="0" y="83948"/>
                  </a:moveTo>
                  <a:lnTo>
                    <a:pt x="135891" y="125922"/>
                  </a:lnTo>
                  <a:lnTo>
                    <a:pt x="271783" y="167896"/>
                  </a:lnTo>
                  <a:lnTo>
                    <a:pt x="407675" y="188883"/>
                  </a:lnTo>
                  <a:lnTo>
                    <a:pt x="543566" y="230858"/>
                  </a:lnTo>
                  <a:lnTo>
                    <a:pt x="679458" y="272832"/>
                  </a:lnTo>
                  <a:lnTo>
                    <a:pt x="815350" y="167896"/>
                  </a:lnTo>
                  <a:lnTo>
                    <a:pt x="951242" y="83948"/>
                  </a:lnTo>
                  <a:lnTo>
                    <a:pt x="1087133" y="167896"/>
                  </a:lnTo>
                  <a:lnTo>
                    <a:pt x="1223025" y="62961"/>
                  </a:lnTo>
                  <a:lnTo>
                    <a:pt x="1358917" y="125922"/>
                  </a:lnTo>
                  <a:lnTo>
                    <a:pt x="1494809" y="83948"/>
                  </a:lnTo>
                  <a:lnTo>
                    <a:pt x="1630700" y="0"/>
                  </a:lnTo>
                  <a:lnTo>
                    <a:pt x="1766592" y="125922"/>
                  </a:lnTo>
                  <a:lnTo>
                    <a:pt x="1902484" y="188883"/>
                  </a:lnTo>
                  <a:lnTo>
                    <a:pt x="2038375" y="146909"/>
                  </a:lnTo>
                  <a:lnTo>
                    <a:pt x="2174267" y="125922"/>
                  </a:lnTo>
                  <a:lnTo>
                    <a:pt x="2310159" y="188883"/>
                  </a:lnTo>
                  <a:lnTo>
                    <a:pt x="2446051" y="272832"/>
                  </a:lnTo>
                  <a:lnTo>
                    <a:pt x="2581942" y="335793"/>
                  </a:lnTo>
                  <a:lnTo>
                    <a:pt x="2717834" y="419741"/>
                  </a:lnTo>
                  <a:lnTo>
                    <a:pt x="2853726" y="440728"/>
                  </a:lnTo>
                  <a:lnTo>
                    <a:pt x="2989618" y="461716"/>
                  </a:lnTo>
                  <a:lnTo>
                    <a:pt x="3125509" y="461716"/>
                  </a:lnTo>
                  <a:lnTo>
                    <a:pt x="3261401" y="482703"/>
                  </a:lnTo>
                  <a:lnTo>
                    <a:pt x="3397293" y="524677"/>
                  </a:lnTo>
                </a:path>
              </a:pathLst>
            </a:custGeom>
            <a:ln w="27101" cap="flat">
              <a:solidFill>
                <a:srgbClr val="0058AB">
                  <a:alpha val="100000"/>
                </a:srgbClr>
              </a:solidFill>
              <a:prstDash val="solid"/>
              <a:round/>
            </a:ln>
          </p:spPr>
          <p:txBody>
            <a:bodyPr/>
            <a:lstStyle/>
            <a:p>
              <a:endParaRPr/>
            </a:p>
          </p:txBody>
        </p:sp>
        <p:sp>
          <p:nvSpPr>
            <p:cNvPr id="22" name="pl22"/>
            <p:cNvSpPr/>
            <p:nvPr/>
          </p:nvSpPr>
          <p:spPr>
            <a:xfrm>
              <a:off x="1120965" y="2157315"/>
              <a:ext cx="3397293" cy="314806"/>
            </a:xfrm>
            <a:custGeom>
              <a:avLst/>
              <a:gdLst/>
              <a:ahLst/>
              <a:cxnLst/>
              <a:rect l="0" t="0" r="0" b="0"/>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a:endParaRPr/>
            </a:p>
          </p:txBody>
        </p:sp>
        <p:sp>
          <p:nvSpPr>
            <p:cNvPr id="23" name="pl23"/>
            <p:cNvSpPr/>
            <p:nvPr/>
          </p:nvSpPr>
          <p:spPr>
            <a:xfrm>
              <a:off x="1120965" y="2535083"/>
              <a:ext cx="3397293" cy="566651"/>
            </a:xfrm>
            <a:custGeom>
              <a:avLst/>
              <a:gdLst/>
              <a:ahLst/>
              <a:cxnLst/>
              <a:rect l="0" t="0" r="0" b="0"/>
              <a:pathLst>
                <a:path w="3397293" h="566651">
                  <a:moveTo>
                    <a:pt x="0" y="566651"/>
                  </a:moveTo>
                  <a:lnTo>
                    <a:pt x="135891" y="524677"/>
                  </a:lnTo>
                  <a:lnTo>
                    <a:pt x="271783" y="503690"/>
                  </a:lnTo>
                  <a:lnTo>
                    <a:pt x="407675" y="419741"/>
                  </a:lnTo>
                  <a:lnTo>
                    <a:pt x="543566" y="335793"/>
                  </a:lnTo>
                  <a:lnTo>
                    <a:pt x="679458" y="251845"/>
                  </a:lnTo>
                  <a:lnTo>
                    <a:pt x="815350" y="209870"/>
                  </a:lnTo>
                  <a:lnTo>
                    <a:pt x="951242" y="209870"/>
                  </a:lnTo>
                  <a:lnTo>
                    <a:pt x="1087133" y="125922"/>
                  </a:lnTo>
                  <a:lnTo>
                    <a:pt x="1223025" y="0"/>
                  </a:lnTo>
                  <a:lnTo>
                    <a:pt x="1358917" y="62961"/>
                  </a:lnTo>
                  <a:lnTo>
                    <a:pt x="1494809" y="125922"/>
                  </a:lnTo>
                  <a:lnTo>
                    <a:pt x="1630700" y="146909"/>
                  </a:lnTo>
                  <a:lnTo>
                    <a:pt x="1766592" y="146909"/>
                  </a:lnTo>
                  <a:lnTo>
                    <a:pt x="1902484" y="167896"/>
                  </a:lnTo>
                  <a:lnTo>
                    <a:pt x="2038375" y="167896"/>
                  </a:lnTo>
                  <a:lnTo>
                    <a:pt x="2174267" y="125922"/>
                  </a:lnTo>
                  <a:lnTo>
                    <a:pt x="2310159" y="83948"/>
                  </a:lnTo>
                  <a:lnTo>
                    <a:pt x="2446051" y="83948"/>
                  </a:lnTo>
                  <a:lnTo>
                    <a:pt x="2581942" y="62961"/>
                  </a:lnTo>
                  <a:lnTo>
                    <a:pt x="2717834" y="83948"/>
                  </a:lnTo>
                  <a:lnTo>
                    <a:pt x="2853726" y="167896"/>
                  </a:lnTo>
                  <a:lnTo>
                    <a:pt x="2989618" y="167896"/>
                  </a:lnTo>
                  <a:lnTo>
                    <a:pt x="3125509" y="125922"/>
                  </a:lnTo>
                  <a:lnTo>
                    <a:pt x="3261401" y="62961"/>
                  </a:lnTo>
                  <a:lnTo>
                    <a:pt x="3397293" y="83948"/>
                  </a:lnTo>
                </a:path>
              </a:pathLst>
            </a:custGeom>
            <a:ln w="27101" cap="flat">
              <a:solidFill>
                <a:srgbClr val="961A49">
                  <a:alpha val="100000"/>
                </a:srgbClr>
              </a:solidFill>
              <a:prstDash val="solid"/>
              <a:round/>
            </a:ln>
          </p:spPr>
          <p:txBody>
            <a:bodyPr/>
            <a:lstStyle/>
            <a:p>
              <a:endParaRPr/>
            </a:p>
          </p:txBody>
        </p:sp>
        <p:sp>
          <p:nvSpPr>
            <p:cNvPr id="24" name="pl24"/>
            <p:cNvSpPr/>
            <p:nvPr/>
          </p:nvSpPr>
          <p:spPr>
            <a:xfrm>
              <a:off x="1120965" y="2409160"/>
              <a:ext cx="3397293" cy="524677"/>
            </a:xfrm>
            <a:custGeom>
              <a:avLst/>
              <a:gdLst/>
              <a:ahLst/>
              <a:cxnLst/>
              <a:rect l="0" t="0" r="0" b="0"/>
              <a:pathLst>
                <a:path w="3397293" h="524677">
                  <a:moveTo>
                    <a:pt x="0" y="83948"/>
                  </a:moveTo>
                  <a:lnTo>
                    <a:pt x="135891" y="125922"/>
                  </a:lnTo>
                  <a:lnTo>
                    <a:pt x="271783" y="167896"/>
                  </a:lnTo>
                  <a:lnTo>
                    <a:pt x="407675" y="188883"/>
                  </a:lnTo>
                  <a:lnTo>
                    <a:pt x="543566" y="230858"/>
                  </a:lnTo>
                  <a:lnTo>
                    <a:pt x="679458" y="272832"/>
                  </a:lnTo>
                  <a:lnTo>
                    <a:pt x="815350" y="167896"/>
                  </a:lnTo>
                  <a:lnTo>
                    <a:pt x="951242" y="83948"/>
                  </a:lnTo>
                  <a:lnTo>
                    <a:pt x="1087133" y="167896"/>
                  </a:lnTo>
                  <a:lnTo>
                    <a:pt x="1223025" y="62961"/>
                  </a:lnTo>
                  <a:lnTo>
                    <a:pt x="1358917" y="125922"/>
                  </a:lnTo>
                  <a:lnTo>
                    <a:pt x="1494809" y="83948"/>
                  </a:lnTo>
                  <a:lnTo>
                    <a:pt x="1630700" y="0"/>
                  </a:lnTo>
                  <a:lnTo>
                    <a:pt x="1766592" y="125922"/>
                  </a:lnTo>
                  <a:lnTo>
                    <a:pt x="1902484" y="188883"/>
                  </a:lnTo>
                  <a:lnTo>
                    <a:pt x="2038375" y="146909"/>
                  </a:lnTo>
                  <a:lnTo>
                    <a:pt x="2174267" y="125922"/>
                  </a:lnTo>
                  <a:lnTo>
                    <a:pt x="2310159" y="188883"/>
                  </a:lnTo>
                  <a:lnTo>
                    <a:pt x="2446051" y="272832"/>
                  </a:lnTo>
                  <a:lnTo>
                    <a:pt x="2581942" y="335793"/>
                  </a:lnTo>
                  <a:lnTo>
                    <a:pt x="2717834" y="419741"/>
                  </a:lnTo>
                  <a:lnTo>
                    <a:pt x="2853726" y="440728"/>
                  </a:lnTo>
                  <a:lnTo>
                    <a:pt x="2989618" y="461716"/>
                  </a:lnTo>
                  <a:lnTo>
                    <a:pt x="3125509" y="461716"/>
                  </a:lnTo>
                  <a:lnTo>
                    <a:pt x="3261401" y="482703"/>
                  </a:lnTo>
                  <a:lnTo>
                    <a:pt x="3397293" y="524677"/>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1120965" y="1821522"/>
              <a:ext cx="0" cy="671587"/>
            </a:xfrm>
            <a:custGeom>
              <a:avLst/>
              <a:gdLst/>
              <a:ahLst/>
              <a:cxnLst/>
              <a:rect l="0" t="0" r="0" b="0"/>
              <a:pathLst>
                <a:path h="671587">
                  <a:moveTo>
                    <a:pt x="0" y="0"/>
                  </a:moveTo>
                  <a:lnTo>
                    <a:pt x="0" y="671587"/>
                  </a:lnTo>
                </a:path>
              </a:pathLst>
            </a:custGeom>
            <a:ln w="13550" cap="flat">
              <a:solidFill>
                <a:srgbClr val="0058AB">
                  <a:alpha val="100000"/>
                </a:srgbClr>
              </a:solidFill>
              <a:prstDash val="dot"/>
              <a:round/>
            </a:ln>
          </p:spPr>
          <p:txBody>
            <a:bodyPr/>
            <a:lstStyle/>
            <a:p>
              <a:endParaRPr/>
            </a:p>
          </p:txBody>
        </p:sp>
        <p:sp>
          <p:nvSpPr>
            <p:cNvPr id="26" name="pl26"/>
            <p:cNvSpPr/>
            <p:nvPr/>
          </p:nvSpPr>
          <p:spPr>
            <a:xfrm>
              <a:off x="1800423" y="1821522"/>
              <a:ext cx="0" cy="860470"/>
            </a:xfrm>
            <a:custGeom>
              <a:avLst/>
              <a:gdLst/>
              <a:ahLst/>
              <a:cxnLst/>
              <a:rect l="0" t="0" r="0" b="0"/>
              <a:pathLst>
                <a:path h="860470">
                  <a:moveTo>
                    <a:pt x="0" y="0"/>
                  </a:moveTo>
                  <a:lnTo>
                    <a:pt x="0" y="860470"/>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2479882" y="1821522"/>
              <a:ext cx="0" cy="713561"/>
            </a:xfrm>
            <a:custGeom>
              <a:avLst/>
              <a:gdLst/>
              <a:ahLst/>
              <a:cxnLst/>
              <a:rect l="0" t="0" r="0" b="0"/>
              <a:pathLst>
                <a:path h="713561">
                  <a:moveTo>
                    <a:pt x="0" y="0"/>
                  </a:moveTo>
                  <a:lnTo>
                    <a:pt x="0" y="713561"/>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3159341" y="1821522"/>
              <a:ext cx="0" cy="734548"/>
            </a:xfrm>
            <a:custGeom>
              <a:avLst/>
              <a:gdLst/>
              <a:ahLst/>
              <a:cxnLst/>
              <a:rect l="0" t="0" r="0" b="0"/>
              <a:pathLst>
                <a:path h="734548">
                  <a:moveTo>
                    <a:pt x="0" y="0"/>
                  </a:moveTo>
                  <a:lnTo>
                    <a:pt x="0" y="734548"/>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702908" y="1821522"/>
              <a:ext cx="0" cy="923432"/>
            </a:xfrm>
            <a:custGeom>
              <a:avLst/>
              <a:gdLst/>
              <a:ahLst/>
              <a:cxnLst/>
              <a:rect l="0" t="0" r="0" b="0"/>
              <a:pathLst>
                <a:path h="923432">
                  <a:moveTo>
                    <a:pt x="0" y="0"/>
                  </a:moveTo>
                  <a:lnTo>
                    <a:pt x="0" y="923432"/>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4382366" y="1821522"/>
              <a:ext cx="0" cy="1070341"/>
            </a:xfrm>
            <a:custGeom>
              <a:avLst/>
              <a:gdLst/>
              <a:ahLst/>
              <a:cxnLst/>
              <a:rect l="0" t="0" r="0" b="0"/>
              <a:pathLst>
                <a:path h="1070341">
                  <a:moveTo>
                    <a:pt x="0" y="0"/>
                  </a:moveTo>
                  <a:lnTo>
                    <a:pt x="0" y="1070341"/>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518258" y="1821522"/>
              <a:ext cx="0" cy="1112316"/>
            </a:xfrm>
            <a:custGeom>
              <a:avLst/>
              <a:gdLst/>
              <a:ahLst/>
              <a:cxnLst/>
              <a:rect l="0" t="0" r="0" b="0"/>
              <a:pathLst>
                <a:path h="1112316">
                  <a:moveTo>
                    <a:pt x="0" y="0"/>
                  </a:moveTo>
                  <a:lnTo>
                    <a:pt x="0" y="1112316"/>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1120965" y="2409160"/>
              <a:ext cx="3397293" cy="524677"/>
            </a:xfrm>
            <a:custGeom>
              <a:avLst/>
              <a:gdLst/>
              <a:ahLst/>
              <a:cxnLst/>
              <a:rect l="0" t="0" r="0" b="0"/>
              <a:pathLst>
                <a:path w="3397293" h="524677">
                  <a:moveTo>
                    <a:pt x="0" y="83948"/>
                  </a:moveTo>
                  <a:lnTo>
                    <a:pt x="135891" y="125922"/>
                  </a:lnTo>
                  <a:lnTo>
                    <a:pt x="271783" y="167896"/>
                  </a:lnTo>
                  <a:lnTo>
                    <a:pt x="407675" y="188883"/>
                  </a:lnTo>
                  <a:lnTo>
                    <a:pt x="543566" y="230858"/>
                  </a:lnTo>
                  <a:lnTo>
                    <a:pt x="679458" y="272832"/>
                  </a:lnTo>
                  <a:lnTo>
                    <a:pt x="815350" y="167896"/>
                  </a:lnTo>
                  <a:lnTo>
                    <a:pt x="951242" y="83948"/>
                  </a:lnTo>
                  <a:lnTo>
                    <a:pt x="1087133" y="167896"/>
                  </a:lnTo>
                  <a:lnTo>
                    <a:pt x="1223025" y="62961"/>
                  </a:lnTo>
                  <a:lnTo>
                    <a:pt x="1358917" y="125922"/>
                  </a:lnTo>
                  <a:lnTo>
                    <a:pt x="1494809" y="83948"/>
                  </a:lnTo>
                  <a:lnTo>
                    <a:pt x="1630700" y="0"/>
                  </a:lnTo>
                  <a:lnTo>
                    <a:pt x="1766592" y="125922"/>
                  </a:lnTo>
                  <a:lnTo>
                    <a:pt x="1902484" y="188883"/>
                  </a:lnTo>
                  <a:lnTo>
                    <a:pt x="2038375" y="146909"/>
                  </a:lnTo>
                  <a:lnTo>
                    <a:pt x="2174267" y="125922"/>
                  </a:lnTo>
                  <a:lnTo>
                    <a:pt x="2310159" y="188883"/>
                  </a:lnTo>
                  <a:lnTo>
                    <a:pt x="2446051" y="272832"/>
                  </a:lnTo>
                  <a:lnTo>
                    <a:pt x="2581942" y="335793"/>
                  </a:lnTo>
                  <a:lnTo>
                    <a:pt x="2717834" y="419741"/>
                  </a:lnTo>
                  <a:lnTo>
                    <a:pt x="2853726" y="440728"/>
                  </a:lnTo>
                  <a:lnTo>
                    <a:pt x="2989618" y="461716"/>
                  </a:lnTo>
                  <a:lnTo>
                    <a:pt x="3125509" y="461716"/>
                  </a:lnTo>
                  <a:lnTo>
                    <a:pt x="3261401" y="482703"/>
                  </a:lnTo>
                  <a:lnTo>
                    <a:pt x="3397293" y="524677"/>
                  </a:lnTo>
                </a:path>
              </a:pathLst>
            </a:custGeom>
            <a:ln w="27101" cap="flat">
              <a:solidFill>
                <a:srgbClr val="0058AB">
                  <a:alpha val="100000"/>
                </a:srgbClr>
              </a:solidFill>
              <a:prstDash val="solid"/>
              <a:round/>
            </a:ln>
          </p:spPr>
          <p:txBody>
            <a:bodyPr/>
            <a:lstStyle/>
            <a:p>
              <a:endParaRPr/>
            </a:p>
          </p:txBody>
        </p:sp>
        <p:sp>
          <p:nvSpPr>
            <p:cNvPr id="33" name="tx33"/>
            <p:cNvSpPr/>
            <p:nvPr/>
          </p:nvSpPr>
          <p:spPr>
            <a:xfrm>
              <a:off x="1060675"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40134"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61</a:t>
              </a:r>
            </a:p>
          </p:txBody>
        </p:sp>
        <p:sp>
          <p:nvSpPr>
            <p:cNvPr id="35" name="tx35"/>
            <p:cNvSpPr/>
            <p:nvPr/>
          </p:nvSpPr>
          <p:spPr>
            <a:xfrm>
              <a:off x="2419592"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36" name="tx36"/>
            <p:cNvSpPr/>
            <p:nvPr/>
          </p:nvSpPr>
          <p:spPr>
            <a:xfrm>
              <a:off x="3099051"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37" name="tx37"/>
            <p:cNvSpPr/>
            <p:nvPr/>
          </p:nvSpPr>
          <p:spPr>
            <a:xfrm>
              <a:off x="364261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58</a:t>
              </a:r>
            </a:p>
          </p:txBody>
        </p:sp>
        <p:sp>
          <p:nvSpPr>
            <p:cNvPr id="38" name="tx38"/>
            <p:cNvSpPr/>
            <p:nvPr/>
          </p:nvSpPr>
          <p:spPr>
            <a:xfrm>
              <a:off x="4322076"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51</a:t>
              </a:r>
            </a:p>
          </p:txBody>
        </p:sp>
        <p:sp>
          <p:nvSpPr>
            <p:cNvPr id="39" name="tx39"/>
            <p:cNvSpPr/>
            <p:nvPr/>
          </p:nvSpPr>
          <p:spPr>
            <a:xfrm>
              <a:off x="4457968" y="1691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49</a:t>
              </a:r>
            </a:p>
          </p:txBody>
        </p:sp>
        <p:sp>
          <p:nvSpPr>
            <p:cNvPr id="40" name="tx40"/>
            <p:cNvSpPr/>
            <p:nvPr/>
          </p:nvSpPr>
          <p:spPr>
            <a:xfrm>
              <a:off x="4602663" y="215884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5785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391009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25622" y="2794830"/>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4443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6" name="pl56"/>
            <p:cNvSpPr/>
            <p:nvPr/>
          </p:nvSpPr>
          <p:spPr>
            <a:xfrm>
              <a:off x="1744437"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57" name="pl57"/>
            <p:cNvSpPr/>
            <p:nvPr/>
          </p:nvSpPr>
          <p:spPr>
            <a:xfrm>
              <a:off x="2460370"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58" name="pl58"/>
            <p:cNvSpPr/>
            <p:nvPr/>
          </p:nvSpPr>
          <p:spPr>
            <a:xfrm>
              <a:off x="3222824"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59" name="tx59"/>
            <p:cNvSpPr/>
            <p:nvPr/>
          </p:nvSpPr>
          <p:spPr>
            <a:xfrm>
              <a:off x="2011536" y="4888066"/>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Bénin</a:t>
              </a:r>
            </a:p>
          </p:txBody>
        </p:sp>
        <p:sp>
          <p:nvSpPr>
            <p:cNvPr id="60" name="tx60"/>
            <p:cNvSpPr/>
            <p:nvPr/>
          </p:nvSpPr>
          <p:spPr>
            <a:xfrm>
              <a:off x="2727469"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924"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82738" y="1414185"/>
              <a:ext cx="2473746" cy="13253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couverture, Bénin, 2000-2025</a:t>
              </a:r>
            </a:p>
          </p:txBody>
        </p:sp>
        <p:sp>
          <p:nvSpPr>
            <p:cNvPr id="63" name="pl63"/>
            <p:cNvSpPr/>
            <p:nvPr/>
          </p:nvSpPr>
          <p:spPr>
            <a:xfrm>
              <a:off x="5267799" y="400627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267799" y="356554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267799" y="312482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267799" y="268409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5267799" y="224336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5267799" y="180263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5267799" y="378591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267799" y="334518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5267799" y="290445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267799" y="246372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267799" y="202299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437664"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6117122"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796581"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7476039"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8019606"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699065"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834957" y="1648378"/>
              <a:ext cx="0" cy="2424009"/>
            </a:xfrm>
            <a:custGeom>
              <a:avLst/>
              <a:gdLst/>
              <a:ahLst/>
              <a:cxnLst/>
              <a:rect l="0" t="0" r="0" b="0"/>
              <a:pathLst>
                <a:path h="2424009">
                  <a:moveTo>
                    <a:pt x="0" y="2424009"/>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437664" y="2199289"/>
              <a:ext cx="3397293" cy="1101822"/>
            </a:xfrm>
            <a:custGeom>
              <a:avLst/>
              <a:gdLst/>
              <a:ahLst/>
              <a:cxnLst/>
              <a:rect l="0" t="0" r="0" b="0"/>
              <a:pathLst>
                <a:path w="3397293" h="1101822">
                  <a:moveTo>
                    <a:pt x="0" y="176291"/>
                  </a:moveTo>
                  <a:lnTo>
                    <a:pt x="135891" y="264437"/>
                  </a:lnTo>
                  <a:lnTo>
                    <a:pt x="271783" y="352583"/>
                  </a:lnTo>
                  <a:lnTo>
                    <a:pt x="407675" y="396656"/>
                  </a:lnTo>
                  <a:lnTo>
                    <a:pt x="543566" y="484801"/>
                  </a:lnTo>
                  <a:lnTo>
                    <a:pt x="679458" y="572947"/>
                  </a:lnTo>
                  <a:lnTo>
                    <a:pt x="815350" y="352583"/>
                  </a:lnTo>
                  <a:lnTo>
                    <a:pt x="951242" y="176291"/>
                  </a:lnTo>
                  <a:lnTo>
                    <a:pt x="1087133" y="352583"/>
                  </a:lnTo>
                  <a:lnTo>
                    <a:pt x="1223025" y="132218"/>
                  </a:lnTo>
                  <a:lnTo>
                    <a:pt x="1358917" y="264437"/>
                  </a:lnTo>
                  <a:lnTo>
                    <a:pt x="1494809" y="176291"/>
                  </a:lnTo>
                  <a:lnTo>
                    <a:pt x="1630700" y="0"/>
                  </a:lnTo>
                  <a:lnTo>
                    <a:pt x="1766592" y="264437"/>
                  </a:lnTo>
                  <a:lnTo>
                    <a:pt x="1902484" y="396656"/>
                  </a:lnTo>
                  <a:lnTo>
                    <a:pt x="2038375" y="308510"/>
                  </a:lnTo>
                  <a:lnTo>
                    <a:pt x="2174267" y="264437"/>
                  </a:lnTo>
                  <a:lnTo>
                    <a:pt x="2310159" y="396656"/>
                  </a:lnTo>
                  <a:lnTo>
                    <a:pt x="2446051" y="572947"/>
                  </a:lnTo>
                  <a:lnTo>
                    <a:pt x="2581942" y="705166"/>
                  </a:lnTo>
                  <a:lnTo>
                    <a:pt x="2717834" y="881457"/>
                  </a:lnTo>
                  <a:lnTo>
                    <a:pt x="2853726" y="925530"/>
                  </a:lnTo>
                  <a:lnTo>
                    <a:pt x="2989618" y="969603"/>
                  </a:lnTo>
                  <a:lnTo>
                    <a:pt x="3125509" y="969603"/>
                  </a:lnTo>
                  <a:lnTo>
                    <a:pt x="3261401" y="1013676"/>
                  </a:lnTo>
                  <a:lnTo>
                    <a:pt x="3397293" y="1101822"/>
                  </a:lnTo>
                </a:path>
              </a:pathLst>
            </a:custGeom>
            <a:ln w="27101" cap="flat">
              <a:solidFill>
                <a:srgbClr val="0058AB">
                  <a:alpha val="100000"/>
                </a:srgbClr>
              </a:solidFill>
              <a:prstDash val="solid"/>
              <a:round/>
            </a:ln>
          </p:spPr>
          <p:txBody>
            <a:bodyPr/>
            <a:lstStyle/>
            <a:p>
              <a:endParaRPr/>
            </a:p>
          </p:txBody>
        </p:sp>
        <p:sp>
          <p:nvSpPr>
            <p:cNvPr id="82" name="pl82"/>
            <p:cNvSpPr/>
            <p:nvPr/>
          </p:nvSpPr>
          <p:spPr>
            <a:xfrm>
              <a:off x="5437664" y="2904456"/>
              <a:ext cx="3397293" cy="661093"/>
            </a:xfrm>
            <a:custGeom>
              <a:avLst/>
              <a:gdLst/>
              <a:ahLst/>
              <a:cxnLst/>
              <a:rect l="0" t="0" r="0" b="0"/>
              <a:pathLst>
                <a:path w="3397293" h="661093">
                  <a:moveTo>
                    <a:pt x="0" y="661093"/>
                  </a:moveTo>
                  <a:lnTo>
                    <a:pt x="135891" y="617020"/>
                  </a:lnTo>
                  <a:lnTo>
                    <a:pt x="271783" y="617020"/>
                  </a:lnTo>
                  <a:lnTo>
                    <a:pt x="407675" y="572947"/>
                  </a:lnTo>
                  <a:lnTo>
                    <a:pt x="543566" y="484801"/>
                  </a:lnTo>
                  <a:lnTo>
                    <a:pt x="679458" y="396656"/>
                  </a:lnTo>
                  <a:lnTo>
                    <a:pt x="815350" y="308510"/>
                  </a:lnTo>
                  <a:lnTo>
                    <a:pt x="951242" y="308510"/>
                  </a:lnTo>
                  <a:lnTo>
                    <a:pt x="1087133" y="220364"/>
                  </a:lnTo>
                  <a:lnTo>
                    <a:pt x="1223025" y="132218"/>
                  </a:lnTo>
                  <a:lnTo>
                    <a:pt x="1358917" y="88145"/>
                  </a:lnTo>
                  <a:lnTo>
                    <a:pt x="1494809" y="88145"/>
                  </a:lnTo>
                  <a:lnTo>
                    <a:pt x="1630700" y="88145"/>
                  </a:lnTo>
                  <a:lnTo>
                    <a:pt x="1766592" y="88145"/>
                  </a:lnTo>
                  <a:lnTo>
                    <a:pt x="1902484" y="88145"/>
                  </a:lnTo>
                  <a:lnTo>
                    <a:pt x="2038375" y="88145"/>
                  </a:lnTo>
                  <a:lnTo>
                    <a:pt x="2174267" y="44072"/>
                  </a:lnTo>
                  <a:lnTo>
                    <a:pt x="2310159" y="44072"/>
                  </a:lnTo>
                  <a:lnTo>
                    <a:pt x="2446051" y="0"/>
                  </a:lnTo>
                  <a:lnTo>
                    <a:pt x="2581942" y="0"/>
                  </a:lnTo>
                  <a:lnTo>
                    <a:pt x="2717834" y="132218"/>
                  </a:lnTo>
                  <a:lnTo>
                    <a:pt x="2853726" y="220364"/>
                  </a:lnTo>
                  <a:lnTo>
                    <a:pt x="2989618" y="132218"/>
                  </a:lnTo>
                  <a:lnTo>
                    <a:pt x="3125509" y="132218"/>
                  </a:lnTo>
                  <a:lnTo>
                    <a:pt x="3261401" y="88145"/>
                  </a:lnTo>
                  <a:lnTo>
                    <a:pt x="3397293" y="88145"/>
                  </a:lnTo>
                </a:path>
              </a:pathLst>
            </a:custGeom>
            <a:ln w="27101" cap="flat">
              <a:solidFill>
                <a:srgbClr val="80BD41">
                  <a:alpha val="100000"/>
                </a:srgbClr>
              </a:solidFill>
              <a:prstDash val="solid"/>
              <a:round/>
            </a:ln>
          </p:spPr>
          <p:txBody>
            <a:bodyPr/>
            <a:lstStyle/>
            <a:p>
              <a:endParaRPr/>
            </a:p>
          </p:txBody>
        </p:sp>
        <p:sp>
          <p:nvSpPr>
            <p:cNvPr id="83" name="pl83"/>
            <p:cNvSpPr/>
            <p:nvPr/>
          </p:nvSpPr>
          <p:spPr>
            <a:xfrm>
              <a:off x="5437664" y="2772237"/>
              <a:ext cx="3397293" cy="1189968"/>
            </a:xfrm>
            <a:custGeom>
              <a:avLst/>
              <a:gdLst/>
              <a:ahLst/>
              <a:cxnLst/>
              <a:rect l="0" t="0" r="0" b="0"/>
              <a:pathLst>
                <a:path w="3397293" h="1189968">
                  <a:moveTo>
                    <a:pt x="0" y="1189968"/>
                  </a:moveTo>
                  <a:lnTo>
                    <a:pt x="135891" y="1101822"/>
                  </a:lnTo>
                  <a:lnTo>
                    <a:pt x="271783" y="1057749"/>
                  </a:lnTo>
                  <a:lnTo>
                    <a:pt x="407675" y="881457"/>
                  </a:lnTo>
                  <a:lnTo>
                    <a:pt x="543566" y="705166"/>
                  </a:lnTo>
                  <a:lnTo>
                    <a:pt x="679458" y="528874"/>
                  </a:lnTo>
                  <a:lnTo>
                    <a:pt x="815350" y="440728"/>
                  </a:lnTo>
                  <a:lnTo>
                    <a:pt x="951242" y="440728"/>
                  </a:lnTo>
                  <a:lnTo>
                    <a:pt x="1087133" y="264437"/>
                  </a:lnTo>
                  <a:lnTo>
                    <a:pt x="1223025" y="0"/>
                  </a:lnTo>
                  <a:lnTo>
                    <a:pt x="1358917" y="132218"/>
                  </a:lnTo>
                  <a:lnTo>
                    <a:pt x="1494809" y="264437"/>
                  </a:lnTo>
                  <a:lnTo>
                    <a:pt x="1630700" y="308510"/>
                  </a:lnTo>
                  <a:lnTo>
                    <a:pt x="1766592" y="308510"/>
                  </a:lnTo>
                  <a:lnTo>
                    <a:pt x="1902484" y="352583"/>
                  </a:lnTo>
                  <a:lnTo>
                    <a:pt x="2038375" y="352583"/>
                  </a:lnTo>
                  <a:lnTo>
                    <a:pt x="2174267" y="264437"/>
                  </a:lnTo>
                  <a:lnTo>
                    <a:pt x="2310159" y="176291"/>
                  </a:lnTo>
                  <a:lnTo>
                    <a:pt x="2446051" y="176291"/>
                  </a:lnTo>
                  <a:lnTo>
                    <a:pt x="2581942" y="132218"/>
                  </a:lnTo>
                  <a:lnTo>
                    <a:pt x="2717834" y="176291"/>
                  </a:lnTo>
                  <a:lnTo>
                    <a:pt x="2853726" y="352583"/>
                  </a:lnTo>
                  <a:lnTo>
                    <a:pt x="2989618" y="352583"/>
                  </a:lnTo>
                  <a:lnTo>
                    <a:pt x="3125509" y="264437"/>
                  </a:lnTo>
                  <a:lnTo>
                    <a:pt x="3261401" y="132218"/>
                  </a:lnTo>
                  <a:lnTo>
                    <a:pt x="3397293" y="176291"/>
                  </a:lnTo>
                </a:path>
              </a:pathLst>
            </a:custGeom>
            <a:ln w="27101" cap="flat">
              <a:solidFill>
                <a:srgbClr val="961A49">
                  <a:alpha val="100000"/>
                </a:srgbClr>
              </a:solidFill>
              <a:prstDash val="solid"/>
              <a:round/>
            </a:ln>
          </p:spPr>
          <p:txBody>
            <a:bodyPr/>
            <a:lstStyle/>
            <a:p>
              <a:endParaRPr/>
            </a:p>
          </p:txBody>
        </p:sp>
        <p:sp>
          <p:nvSpPr>
            <p:cNvPr id="84" name="pl84"/>
            <p:cNvSpPr/>
            <p:nvPr/>
          </p:nvSpPr>
          <p:spPr>
            <a:xfrm>
              <a:off x="5437664" y="2904456"/>
              <a:ext cx="3397293" cy="0"/>
            </a:xfrm>
            <a:custGeom>
              <a:avLst/>
              <a:gdLst/>
              <a:ahLst/>
              <a:cxnLst/>
              <a:rect l="0" t="0" r="0" b="0"/>
              <a:pathLst>
                <a:path w="3397293">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85" name="pl85"/>
            <p:cNvSpPr/>
            <p:nvPr/>
          </p:nvSpPr>
          <p:spPr>
            <a:xfrm>
              <a:off x="5437664" y="2199289"/>
              <a:ext cx="3397293" cy="1101822"/>
            </a:xfrm>
            <a:custGeom>
              <a:avLst/>
              <a:gdLst/>
              <a:ahLst/>
              <a:cxnLst/>
              <a:rect l="0" t="0" r="0" b="0"/>
              <a:pathLst>
                <a:path w="3397293" h="1101822">
                  <a:moveTo>
                    <a:pt x="0" y="176291"/>
                  </a:moveTo>
                  <a:lnTo>
                    <a:pt x="135891" y="264437"/>
                  </a:lnTo>
                  <a:lnTo>
                    <a:pt x="271783" y="352583"/>
                  </a:lnTo>
                  <a:lnTo>
                    <a:pt x="407675" y="396656"/>
                  </a:lnTo>
                  <a:lnTo>
                    <a:pt x="543566" y="484801"/>
                  </a:lnTo>
                  <a:lnTo>
                    <a:pt x="679458" y="572947"/>
                  </a:lnTo>
                  <a:lnTo>
                    <a:pt x="815350" y="352583"/>
                  </a:lnTo>
                  <a:lnTo>
                    <a:pt x="951242" y="176291"/>
                  </a:lnTo>
                  <a:lnTo>
                    <a:pt x="1087133" y="352583"/>
                  </a:lnTo>
                  <a:lnTo>
                    <a:pt x="1223025" y="132218"/>
                  </a:lnTo>
                  <a:lnTo>
                    <a:pt x="1358917" y="264437"/>
                  </a:lnTo>
                  <a:lnTo>
                    <a:pt x="1494809" y="176291"/>
                  </a:lnTo>
                  <a:lnTo>
                    <a:pt x="1630700" y="0"/>
                  </a:lnTo>
                  <a:lnTo>
                    <a:pt x="1766592" y="264437"/>
                  </a:lnTo>
                  <a:lnTo>
                    <a:pt x="1902484" y="396656"/>
                  </a:lnTo>
                  <a:lnTo>
                    <a:pt x="2038375" y="308510"/>
                  </a:lnTo>
                  <a:lnTo>
                    <a:pt x="2174267" y="264437"/>
                  </a:lnTo>
                  <a:lnTo>
                    <a:pt x="2310159" y="396656"/>
                  </a:lnTo>
                  <a:lnTo>
                    <a:pt x="2446051" y="572947"/>
                  </a:lnTo>
                  <a:lnTo>
                    <a:pt x="2581942" y="705166"/>
                  </a:lnTo>
                  <a:lnTo>
                    <a:pt x="2717834" y="881457"/>
                  </a:lnTo>
                  <a:lnTo>
                    <a:pt x="2853726" y="925530"/>
                  </a:lnTo>
                  <a:lnTo>
                    <a:pt x="2989618" y="969603"/>
                  </a:lnTo>
                  <a:lnTo>
                    <a:pt x="3125509" y="969603"/>
                  </a:lnTo>
                  <a:lnTo>
                    <a:pt x="3261401" y="1013676"/>
                  </a:lnTo>
                  <a:lnTo>
                    <a:pt x="3397293" y="1101822"/>
                  </a:lnTo>
                </a:path>
              </a:pathLst>
            </a:custGeom>
            <a:ln w="43362" cap="flat">
              <a:solidFill>
                <a:srgbClr val="000000">
                  <a:alpha val="100000"/>
                </a:srgbClr>
              </a:solidFill>
              <a:prstDash val="solid"/>
              <a:round/>
            </a:ln>
          </p:spPr>
          <p:txBody>
            <a:bodyPr/>
            <a:lstStyle/>
            <a:p>
              <a:endParaRPr/>
            </a:p>
          </p:txBody>
        </p:sp>
        <p:sp>
          <p:nvSpPr>
            <p:cNvPr id="86" name="pl86"/>
            <p:cNvSpPr/>
            <p:nvPr/>
          </p:nvSpPr>
          <p:spPr>
            <a:xfrm>
              <a:off x="5437664" y="2128773"/>
              <a:ext cx="0" cy="246808"/>
            </a:xfrm>
            <a:custGeom>
              <a:avLst/>
              <a:gdLst/>
              <a:ahLst/>
              <a:cxnLst/>
              <a:rect l="0" t="0" r="0" b="0"/>
              <a:pathLst>
                <a:path h="246808">
                  <a:moveTo>
                    <a:pt x="0" y="246808"/>
                  </a:moveTo>
                  <a:lnTo>
                    <a:pt x="0" y="0"/>
                  </a:lnTo>
                </a:path>
              </a:pathLst>
            </a:custGeom>
            <a:ln w="13550" cap="flat">
              <a:solidFill>
                <a:srgbClr val="0058AB">
                  <a:alpha val="100000"/>
                </a:srgbClr>
              </a:solidFill>
              <a:prstDash val="dot"/>
              <a:round/>
            </a:ln>
          </p:spPr>
          <p:txBody>
            <a:bodyPr/>
            <a:lstStyle/>
            <a:p>
              <a:endParaRPr/>
            </a:p>
          </p:txBody>
        </p:sp>
        <p:sp>
          <p:nvSpPr>
            <p:cNvPr id="87" name="pl87"/>
            <p:cNvSpPr/>
            <p:nvPr/>
          </p:nvSpPr>
          <p:spPr>
            <a:xfrm>
              <a:off x="6117122" y="2128773"/>
              <a:ext cx="0" cy="643464"/>
            </a:xfrm>
            <a:custGeom>
              <a:avLst/>
              <a:gdLst/>
              <a:ahLst/>
              <a:cxnLst/>
              <a:rect l="0" t="0" r="0" b="0"/>
              <a:pathLst>
                <a:path h="643464">
                  <a:moveTo>
                    <a:pt x="0" y="643464"/>
                  </a:moveTo>
                  <a:lnTo>
                    <a:pt x="0" y="0"/>
                  </a:lnTo>
                </a:path>
              </a:pathLst>
            </a:custGeom>
            <a:ln w="13550" cap="flat">
              <a:solidFill>
                <a:srgbClr val="0058AB">
                  <a:alpha val="100000"/>
                </a:srgbClr>
              </a:solidFill>
              <a:prstDash val="dot"/>
              <a:round/>
            </a:ln>
          </p:spPr>
          <p:txBody>
            <a:bodyPr/>
            <a:lstStyle/>
            <a:p>
              <a:endParaRPr/>
            </a:p>
          </p:txBody>
        </p:sp>
        <p:sp>
          <p:nvSpPr>
            <p:cNvPr id="88" name="pl88"/>
            <p:cNvSpPr/>
            <p:nvPr/>
          </p:nvSpPr>
          <p:spPr>
            <a:xfrm>
              <a:off x="6796581" y="2128773"/>
              <a:ext cx="0" cy="334954"/>
            </a:xfrm>
            <a:custGeom>
              <a:avLst/>
              <a:gdLst/>
              <a:ahLst/>
              <a:cxnLst/>
              <a:rect l="0" t="0" r="0" b="0"/>
              <a:pathLst>
                <a:path h="334954">
                  <a:moveTo>
                    <a:pt x="0" y="334954"/>
                  </a:moveTo>
                  <a:lnTo>
                    <a:pt x="0" y="0"/>
                  </a:lnTo>
                </a:path>
              </a:pathLst>
            </a:custGeom>
            <a:ln w="13550" cap="flat">
              <a:solidFill>
                <a:srgbClr val="0058AB">
                  <a:alpha val="100000"/>
                </a:srgbClr>
              </a:solidFill>
              <a:prstDash val="dot"/>
              <a:round/>
            </a:ln>
          </p:spPr>
          <p:txBody>
            <a:bodyPr/>
            <a:lstStyle/>
            <a:p>
              <a:endParaRPr/>
            </a:p>
          </p:txBody>
        </p:sp>
        <p:sp>
          <p:nvSpPr>
            <p:cNvPr id="89" name="pl89"/>
            <p:cNvSpPr/>
            <p:nvPr/>
          </p:nvSpPr>
          <p:spPr>
            <a:xfrm>
              <a:off x="7476039" y="2128773"/>
              <a:ext cx="0" cy="379026"/>
            </a:xfrm>
            <a:custGeom>
              <a:avLst/>
              <a:gdLst/>
              <a:ahLst/>
              <a:cxnLst/>
              <a:rect l="0" t="0" r="0" b="0"/>
              <a:pathLst>
                <a:path h="379026">
                  <a:moveTo>
                    <a:pt x="0" y="379026"/>
                  </a:moveTo>
                  <a:lnTo>
                    <a:pt x="0" y="0"/>
                  </a:lnTo>
                </a:path>
              </a:pathLst>
            </a:custGeom>
            <a:ln w="13550" cap="flat">
              <a:solidFill>
                <a:srgbClr val="0058AB">
                  <a:alpha val="100000"/>
                </a:srgbClr>
              </a:solidFill>
              <a:prstDash val="dot"/>
              <a:round/>
            </a:ln>
          </p:spPr>
          <p:txBody>
            <a:bodyPr/>
            <a:lstStyle/>
            <a:p>
              <a:endParaRPr/>
            </a:p>
          </p:txBody>
        </p:sp>
        <p:sp>
          <p:nvSpPr>
            <p:cNvPr id="90" name="pl90"/>
            <p:cNvSpPr/>
            <p:nvPr/>
          </p:nvSpPr>
          <p:spPr>
            <a:xfrm>
              <a:off x="8019606" y="2128773"/>
              <a:ext cx="0" cy="775683"/>
            </a:xfrm>
            <a:custGeom>
              <a:avLst/>
              <a:gdLst/>
              <a:ahLst/>
              <a:cxnLst/>
              <a:rect l="0" t="0" r="0" b="0"/>
              <a:pathLst>
                <a:path h="775683">
                  <a:moveTo>
                    <a:pt x="0" y="775683"/>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8699065" y="2128773"/>
              <a:ext cx="0" cy="1084193"/>
            </a:xfrm>
            <a:custGeom>
              <a:avLst/>
              <a:gdLst/>
              <a:ahLst/>
              <a:cxnLst/>
              <a:rect l="0" t="0" r="0" b="0"/>
              <a:pathLst>
                <a:path h="1084193">
                  <a:moveTo>
                    <a:pt x="0" y="1084193"/>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8834957" y="2128773"/>
              <a:ext cx="0" cy="1172339"/>
            </a:xfrm>
            <a:custGeom>
              <a:avLst/>
              <a:gdLst/>
              <a:ahLst/>
              <a:cxnLst/>
              <a:rect l="0" t="0" r="0" b="0"/>
              <a:pathLst>
                <a:path h="1172339">
                  <a:moveTo>
                    <a:pt x="0" y="1172339"/>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5437664" y="2199289"/>
              <a:ext cx="3397293" cy="1101822"/>
            </a:xfrm>
            <a:custGeom>
              <a:avLst/>
              <a:gdLst/>
              <a:ahLst/>
              <a:cxnLst/>
              <a:rect l="0" t="0" r="0" b="0"/>
              <a:pathLst>
                <a:path w="3397293" h="1101822">
                  <a:moveTo>
                    <a:pt x="0" y="176291"/>
                  </a:moveTo>
                  <a:lnTo>
                    <a:pt x="135891" y="264437"/>
                  </a:lnTo>
                  <a:lnTo>
                    <a:pt x="271783" y="352583"/>
                  </a:lnTo>
                  <a:lnTo>
                    <a:pt x="407675" y="396656"/>
                  </a:lnTo>
                  <a:lnTo>
                    <a:pt x="543566" y="484801"/>
                  </a:lnTo>
                  <a:lnTo>
                    <a:pt x="679458" y="572947"/>
                  </a:lnTo>
                  <a:lnTo>
                    <a:pt x="815350" y="352583"/>
                  </a:lnTo>
                  <a:lnTo>
                    <a:pt x="951242" y="176291"/>
                  </a:lnTo>
                  <a:lnTo>
                    <a:pt x="1087133" y="352583"/>
                  </a:lnTo>
                  <a:lnTo>
                    <a:pt x="1223025" y="132218"/>
                  </a:lnTo>
                  <a:lnTo>
                    <a:pt x="1358917" y="264437"/>
                  </a:lnTo>
                  <a:lnTo>
                    <a:pt x="1494809" y="176291"/>
                  </a:lnTo>
                  <a:lnTo>
                    <a:pt x="1630700" y="0"/>
                  </a:lnTo>
                  <a:lnTo>
                    <a:pt x="1766592" y="264437"/>
                  </a:lnTo>
                  <a:lnTo>
                    <a:pt x="1902484" y="396656"/>
                  </a:lnTo>
                  <a:lnTo>
                    <a:pt x="2038375" y="308510"/>
                  </a:lnTo>
                  <a:lnTo>
                    <a:pt x="2174267" y="264437"/>
                  </a:lnTo>
                  <a:lnTo>
                    <a:pt x="2310159" y="396656"/>
                  </a:lnTo>
                  <a:lnTo>
                    <a:pt x="2446051" y="572947"/>
                  </a:lnTo>
                  <a:lnTo>
                    <a:pt x="2581942" y="705166"/>
                  </a:lnTo>
                  <a:lnTo>
                    <a:pt x="2717834" y="881457"/>
                  </a:lnTo>
                  <a:lnTo>
                    <a:pt x="2853726" y="925530"/>
                  </a:lnTo>
                  <a:lnTo>
                    <a:pt x="2989618" y="969603"/>
                  </a:lnTo>
                  <a:lnTo>
                    <a:pt x="3125509" y="969603"/>
                  </a:lnTo>
                  <a:lnTo>
                    <a:pt x="3261401" y="1013676"/>
                  </a:lnTo>
                  <a:lnTo>
                    <a:pt x="3397293" y="1101822"/>
                  </a:lnTo>
                </a:path>
              </a:pathLst>
            </a:custGeom>
            <a:ln w="27101" cap="flat">
              <a:solidFill>
                <a:srgbClr val="0058AB">
                  <a:alpha val="100000"/>
                </a:srgbClr>
              </a:solidFill>
              <a:prstDash val="solid"/>
              <a:round/>
            </a:ln>
          </p:spPr>
          <p:txBody>
            <a:bodyPr/>
            <a:lstStyle/>
            <a:p>
              <a:endParaRPr/>
            </a:p>
          </p:txBody>
        </p:sp>
        <p:sp>
          <p:nvSpPr>
            <p:cNvPr id="94" name="tx94"/>
            <p:cNvSpPr/>
            <p:nvPr/>
          </p:nvSpPr>
          <p:spPr>
            <a:xfrm>
              <a:off x="5377374" y="207202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6086977" y="2070650"/>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736291" y="20707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7445895" y="207070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7989462" y="2070703"/>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073350"/>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786762" y="2070703"/>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-9</a:t>
              </a:r>
            </a:p>
          </p:txBody>
        </p:sp>
        <p:sp>
          <p:nvSpPr>
            <p:cNvPr id="101" name="tx101"/>
            <p:cNvSpPr/>
            <p:nvPr/>
          </p:nvSpPr>
          <p:spPr>
            <a:xfrm>
              <a:off x="8902429" y="295348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90941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733799"/>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293070"/>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8523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41161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97088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23934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788871"/>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6" name="pl116"/>
            <p:cNvSpPr/>
            <p:nvPr/>
          </p:nvSpPr>
          <p:spPr>
            <a:xfrm>
              <a:off x="606113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7" name="pl117"/>
            <p:cNvSpPr/>
            <p:nvPr/>
          </p:nvSpPr>
          <p:spPr>
            <a:xfrm>
              <a:off x="6061135" y="4940249"/>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18" name="pl118"/>
            <p:cNvSpPr/>
            <p:nvPr/>
          </p:nvSpPr>
          <p:spPr>
            <a:xfrm>
              <a:off x="6777069" y="4940249"/>
              <a:ext cx="175564" cy="0"/>
            </a:xfrm>
            <a:custGeom>
              <a:avLst/>
              <a:gdLst/>
              <a:ahLst/>
              <a:cxnLst/>
              <a:rect l="0" t="0" r="0" b="0"/>
              <a:pathLst>
                <a:path w="175564">
                  <a:moveTo>
                    <a:pt x="0" y="0"/>
                  </a:moveTo>
                  <a:lnTo>
                    <a:pt x="175564" y="0"/>
                  </a:lnTo>
                </a:path>
              </a:pathLst>
            </a:custGeom>
            <a:ln w="27101" cap="flat">
              <a:solidFill>
                <a:srgbClr val="80BD41">
                  <a:alpha val="100000"/>
                </a:srgbClr>
              </a:solidFill>
              <a:prstDash val="solid"/>
              <a:round/>
            </a:ln>
          </p:spPr>
          <p:txBody>
            <a:bodyPr/>
            <a:lstStyle/>
            <a:p>
              <a:endParaRPr/>
            </a:p>
          </p:txBody>
        </p:sp>
        <p:sp>
          <p:nvSpPr>
            <p:cNvPr id="119" name="pl119"/>
            <p:cNvSpPr/>
            <p:nvPr/>
          </p:nvSpPr>
          <p:spPr>
            <a:xfrm>
              <a:off x="7539523" y="4940249"/>
              <a:ext cx="175564" cy="0"/>
            </a:xfrm>
            <a:custGeom>
              <a:avLst/>
              <a:gdLst/>
              <a:ahLst/>
              <a:cxnLst/>
              <a:rect l="0" t="0" r="0" b="0"/>
              <a:pathLst>
                <a:path w="175564">
                  <a:moveTo>
                    <a:pt x="0" y="0"/>
                  </a:moveTo>
                  <a:lnTo>
                    <a:pt x="175564" y="0"/>
                  </a:lnTo>
                </a:path>
              </a:pathLst>
            </a:custGeom>
            <a:ln w="27101" cap="flat">
              <a:solidFill>
                <a:srgbClr val="961A49">
                  <a:alpha val="100000"/>
                </a:srgbClr>
              </a:solidFill>
              <a:prstDash val="solid"/>
              <a:round/>
            </a:ln>
          </p:spPr>
          <p:txBody>
            <a:bodyPr/>
            <a:lstStyle/>
            <a:p>
              <a:endParaRPr/>
            </a:p>
          </p:txBody>
        </p:sp>
        <p:sp>
          <p:nvSpPr>
            <p:cNvPr id="120" name="tx120"/>
            <p:cNvSpPr/>
            <p:nvPr/>
          </p:nvSpPr>
          <p:spPr>
            <a:xfrm>
              <a:off x="6328235" y="4888066"/>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Bénin</a:t>
              </a:r>
            </a:p>
          </p:txBody>
        </p:sp>
        <p:sp>
          <p:nvSpPr>
            <p:cNvPr id="121" name="tx121"/>
            <p:cNvSpPr/>
            <p:nvPr/>
          </p:nvSpPr>
          <p:spPr>
            <a:xfrm>
              <a:off x="7044168" y="4886838"/>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06622" y="4886838"/>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653759" y="1405479"/>
              <a:ext cx="2965102"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4" name="pl124"/>
            <p:cNvSpPr/>
            <p:nvPr/>
          </p:nvSpPr>
          <p:spPr>
            <a:xfrm>
              <a:off x="2081852"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3611199"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5140546"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6669893"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8199239" y="5469496"/>
              <a:ext cx="0" cy="440728"/>
            </a:xfrm>
            <a:custGeom>
              <a:avLst/>
              <a:gdLst/>
              <a:ahLst/>
              <a:cxnLst/>
              <a:rect l="0" t="0" r="0" b="0"/>
              <a:pathLst>
                <a:path h="440728">
                  <a:moveTo>
                    <a:pt x="0" y="440728"/>
                  </a:moveTo>
                  <a:lnTo>
                    <a:pt x="0" y="0"/>
                  </a:lnTo>
                  <a:lnTo>
                    <a:pt x="0"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951100" y="582758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951100" y="5689861"/>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951100" y="5552133"/>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1317178"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2846525"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4375872"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5905219"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7434566"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8963913" y="5469496"/>
              <a:ext cx="0" cy="440728"/>
            </a:xfrm>
            <a:custGeom>
              <a:avLst/>
              <a:gdLst/>
              <a:ahLst/>
              <a:cxnLst/>
              <a:rect l="0" t="0" r="0" b="0"/>
              <a:pathLst>
                <a:path h="440728">
                  <a:moveTo>
                    <a:pt x="0" y="440728"/>
                  </a:moveTo>
                  <a:lnTo>
                    <a:pt x="0" y="0"/>
                  </a:lnTo>
                  <a:lnTo>
                    <a:pt x="0" y="0"/>
                  </a:lnTo>
                </a:path>
              </a:pathLst>
            </a:custGeom>
            <a:ln w="13550" cap="flat">
              <a:solidFill>
                <a:srgbClr val="EBEBEB">
                  <a:alpha val="100000"/>
                </a:srgbClr>
              </a:solidFill>
              <a:prstDash val="solid"/>
              <a:round/>
            </a:ln>
          </p:spPr>
          <p:txBody>
            <a:bodyPr/>
            <a:lstStyle/>
            <a:p>
              <a:endParaRPr/>
            </a:p>
          </p:txBody>
        </p:sp>
        <p:sp>
          <p:nvSpPr>
            <p:cNvPr id="138" name="rc138"/>
            <p:cNvSpPr/>
            <p:nvPr/>
          </p:nvSpPr>
          <p:spPr>
            <a:xfrm>
              <a:off x="1317178" y="5772498"/>
              <a:ext cx="5622919" cy="110182"/>
            </a:xfrm>
            <a:prstGeom prst="rect">
              <a:avLst/>
            </a:prstGeom>
            <a:solidFill>
              <a:srgbClr val="E2231A">
                <a:alpha val="80000"/>
              </a:srgbClr>
            </a:solidFill>
          </p:spPr>
          <p:txBody>
            <a:bodyPr/>
            <a:lstStyle/>
            <a:p>
              <a:endParaRPr/>
            </a:p>
          </p:txBody>
        </p:sp>
        <p:sp>
          <p:nvSpPr>
            <p:cNvPr id="139" name="rc139"/>
            <p:cNvSpPr/>
            <p:nvPr/>
          </p:nvSpPr>
          <p:spPr>
            <a:xfrm>
              <a:off x="1317178" y="5634770"/>
              <a:ext cx="6941828" cy="110182"/>
            </a:xfrm>
            <a:prstGeom prst="rect">
              <a:avLst/>
            </a:prstGeom>
            <a:solidFill>
              <a:srgbClr val="E2231A">
                <a:alpha val="80000"/>
              </a:srgbClr>
            </a:solidFill>
          </p:spPr>
          <p:txBody>
            <a:bodyPr/>
            <a:lstStyle/>
            <a:p>
              <a:endParaRPr/>
            </a:p>
          </p:txBody>
        </p:sp>
        <p:sp>
          <p:nvSpPr>
            <p:cNvPr id="140" name="rc140"/>
            <p:cNvSpPr/>
            <p:nvPr/>
          </p:nvSpPr>
          <p:spPr>
            <a:xfrm>
              <a:off x="1317178" y="5497042"/>
              <a:ext cx="7321564" cy="110182"/>
            </a:xfrm>
            <a:prstGeom prst="rect">
              <a:avLst/>
            </a:prstGeom>
            <a:solidFill>
              <a:srgbClr val="E2231A">
                <a:alpha val="80000"/>
              </a:srgbClr>
            </a:solidFill>
          </p:spPr>
          <p:txBody>
            <a:bodyPr/>
            <a:lstStyle/>
            <a:p>
              <a:endParaRPr/>
            </a:p>
          </p:txBody>
        </p:sp>
        <p:sp>
          <p:nvSpPr>
            <p:cNvPr id="141" name="tx141"/>
            <p:cNvSpPr/>
            <p:nvPr/>
          </p:nvSpPr>
          <p:spPr>
            <a:xfrm>
              <a:off x="6430684" y="5773122"/>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184,000</a:t>
              </a:r>
            </a:p>
          </p:txBody>
        </p:sp>
        <p:sp>
          <p:nvSpPr>
            <p:cNvPr id="142" name="tx142"/>
            <p:cNvSpPr/>
            <p:nvPr/>
          </p:nvSpPr>
          <p:spPr>
            <a:xfrm>
              <a:off x="7749593" y="5635394"/>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227,000</a:t>
              </a:r>
            </a:p>
          </p:txBody>
        </p:sp>
        <p:sp>
          <p:nvSpPr>
            <p:cNvPr id="143" name="tx143"/>
            <p:cNvSpPr/>
            <p:nvPr/>
          </p:nvSpPr>
          <p:spPr>
            <a:xfrm>
              <a:off x="8129330" y="5497666"/>
              <a:ext cx="391856" cy="9326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239,000</a:t>
              </a:r>
            </a:p>
          </p:txBody>
        </p:sp>
        <p:sp>
          <p:nvSpPr>
            <p:cNvPr id="144" name="tx144"/>
            <p:cNvSpPr/>
            <p:nvPr/>
          </p:nvSpPr>
          <p:spPr>
            <a:xfrm>
              <a:off x="577692" y="5775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63774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577692" y="55000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a:off x="1239484" y="59854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419240" y="5967364"/>
              <a:ext cx="427285"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50,000</a:t>
              </a:r>
            </a:p>
          </p:txBody>
        </p:sp>
        <p:sp>
          <p:nvSpPr>
            <p:cNvPr id="149" name="tx149"/>
            <p:cNvSpPr/>
            <p:nvPr/>
          </p:nvSpPr>
          <p:spPr>
            <a:xfrm>
              <a:off x="3870892" y="5967364"/>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100,000</a:t>
              </a:r>
            </a:p>
          </p:txBody>
        </p:sp>
        <p:sp>
          <p:nvSpPr>
            <p:cNvPr id="150" name="tx150"/>
            <p:cNvSpPr/>
            <p:nvPr/>
          </p:nvSpPr>
          <p:spPr>
            <a:xfrm>
              <a:off x="5400239" y="5967364"/>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150,000</a:t>
              </a:r>
            </a:p>
          </p:txBody>
        </p:sp>
        <p:sp>
          <p:nvSpPr>
            <p:cNvPr id="151" name="tx151"/>
            <p:cNvSpPr/>
            <p:nvPr/>
          </p:nvSpPr>
          <p:spPr>
            <a:xfrm>
              <a:off x="6929586" y="5967364"/>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200,000</a:t>
              </a:r>
            </a:p>
          </p:txBody>
        </p:sp>
        <p:sp>
          <p:nvSpPr>
            <p:cNvPr id="152" name="tx152"/>
            <p:cNvSpPr/>
            <p:nvPr/>
          </p:nvSpPr>
          <p:spPr>
            <a:xfrm>
              <a:off x="8458933" y="5967364"/>
              <a:ext cx="504980"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250,000</a:t>
              </a:r>
            </a:p>
          </p:txBody>
        </p:sp>
        <p:sp>
          <p:nvSpPr>
            <p:cNvPr id="153" name="tx153"/>
            <p:cNvSpPr/>
            <p:nvPr/>
          </p:nvSpPr>
          <p:spPr>
            <a:xfrm>
              <a:off x="951100" y="5224811"/>
              <a:ext cx="479077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2024 et 2025</a:t>
              </a:r>
            </a:p>
          </p:txBody>
        </p:sp>
        <p:sp>
          <p:nvSpPr>
            <p:cNvPr id="154" name="tx154"/>
            <p:cNvSpPr/>
            <p:nvPr/>
          </p:nvSpPr>
          <p:spPr>
            <a:xfrm>
              <a:off x="4706263" y="62835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5" name="tx155"/>
            <p:cNvSpPr/>
            <p:nvPr/>
          </p:nvSpPr>
          <p:spPr>
            <a:xfrm>
              <a:off x="2320013" y="6397874"/>
              <a:ext cx="6684808"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6" name="tx156"/>
            <p:cNvSpPr/>
            <p:nvPr/>
          </p:nvSpPr>
          <p:spPr>
            <a:xfrm>
              <a:off x="4873412" y="6518575"/>
              <a:ext cx="4131409"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la couverture vaccinale contre le MCV1 au Bénin (49 %) était inférieure de 35 points de pourcentage à la moyenne mondiale (84 %) et de 15 points de pourcentage à la moyenne de l’ensemble des pays de la &lt;keep&gt;WCAR&lt;/keep&gt; (64 %).
La couverture nationale du MCV1 était inférieure de 9 points de pourcentage à celle de 2019 (58 %).
Cela correspond à 239 000 enfants non vaccinés en 2025, contre 184 000</a:t>
            </a:r>
            <a:r>
              <a:rPr lang="en-US" sz="1200" b="0" i="0" u="none" cap="none">
                <a:solidFill>
                  <a:srgbClr val="FFFFFF">
                    <a:alpha val="100000"/>
                  </a:srgbClr>
                </a:solidFill>
                <a:latin typeface="Arial"/>
                <a:cs typeface="Arial"/>
                <a:sym typeface="Arial"/>
              </a:rPr>
              <a:t> enfants non vaccinés </a:t>
            </a:r>
            <a:r>
              <a:rPr sz="1200" b="0" i="0" u="none" cap="none">
                <a:solidFill>
                  <a:srgbClr val="FFFFFF">
                    <a:alpha val="100000"/>
                  </a:srgbClr>
                </a:solidFill>
                <a:latin typeface="Arial"/>
                <a:cs typeface="Arial"/>
                <a:sym typeface="Arial"/>
              </a:rPr>
              <a:t>en 2019.</a:t>
            </a:r>
          </a:p>
        </p:txBody>
      </p:sp>
      <p:sp>
        <p:nvSpPr>
          <p:cNvPr id="15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taux de couverture du programme MCV1 au Bénin s'élevait à 49 %, soit 9 points de pourcentage de moins qu'en 2019 et plus de 10 points de pourcentage de moins que les moyennes mondiales et régionales.</a:t>
            </a:r>
          </a:p>
        </p:txBody>
      </p:sp>
      <p:grpSp>
        <p:nvGrpSpPr>
          <p:cNvPr id="159" name="Group 158"/>
          <p:cNvGrpSpPr/>
          <p:nvPr/>
        </p:nvGrpSpPr>
        <p:grpSpPr>
          <a:xfrm>
            <a:off x="292608" y="1005840"/>
            <a:ext cx="8595360" cy="28575"/>
            <a:chOff x="292608" y="1005840"/>
            <a:chExt cx="8595360" cy="28575"/>
          </a:xfrm>
        </p:grpSpPr>
        <p:sp>
          <p:nvSpPr>
            <p:cNvPr id="16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61"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contre la MCV1 dans les pays de WCAR, classés du plus faible au plus élevé, ainsi que le classement des 10 pays comptant le plus grand nombre d'enfants non vaccinés, en chiffres absolus.
En 2025, le Bénin occupait la 2e place sur 24 pays en termes de couverture vaccinale la plus faible contre le MCV1 (sur la base d'ex æquo).
Le Bénin figurait parmi les 10 pays comptant le plus grand nombre d'enfants non vaccinés (6e place).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Bénin figurait parmi les pays présentant la couverture vaccinale la plus faible et figurait dans le top 10 des pays de la région comptant le plus grand nombre d'enfants non vaccinés.</a:t>
            </a:r>
          </a:p>
        </p:txBody>
      </p:sp>
      <p:grpSp>
        <p:nvGrpSpPr>
          <p:cNvPr id="5" name="Group 4"/>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913" y="4010356"/>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913" y="3415025"/>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913" y="2819695"/>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89913" y="2224364"/>
              <a:ext cx="7555000" cy="0"/>
            </a:xfrm>
            <a:custGeom>
              <a:avLst/>
              <a:gdLst/>
              <a:ahLst/>
              <a:cxnLst/>
              <a:rect l="0" t="0" r="0" b="0"/>
              <a:pathLst>
                <a:path w="7555000">
                  <a:moveTo>
                    <a:pt x="0" y="0"/>
                  </a:moveTo>
                  <a:lnTo>
                    <a:pt x="7555000" y="0"/>
                  </a:lnTo>
                  <a:lnTo>
                    <a:pt x="755500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989913" y="430802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989913" y="3712691"/>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989913" y="3117360"/>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989913" y="252202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89913" y="192669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52654"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2778557"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410446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5430365"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491088"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756269"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021450"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28663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51811"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816992"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82173" y="1843546"/>
              <a:ext cx="0" cy="2581831"/>
            </a:xfrm>
            <a:custGeom>
              <a:avLst/>
              <a:gdLst/>
              <a:ahLst/>
              <a:cxnLst/>
              <a:rect l="0" t="0" r="0" b="0"/>
              <a:pathLst>
                <a:path h="2581831">
                  <a:moveTo>
                    <a:pt x="0" y="258183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1333322" y="3832138"/>
              <a:ext cx="238662" cy="475883"/>
            </a:xfrm>
            <a:prstGeom prst="rect">
              <a:avLst/>
            </a:prstGeom>
            <a:solidFill>
              <a:srgbClr val="80BD41">
                <a:alpha val="100000"/>
              </a:srgbClr>
            </a:solidFill>
          </p:spPr>
          <p:txBody>
            <a:bodyPr/>
            <a:lstStyle/>
            <a:p>
              <a:endParaRPr/>
            </a:p>
          </p:txBody>
        </p:sp>
        <p:sp>
          <p:nvSpPr>
            <p:cNvPr id="26" name="rc26"/>
            <p:cNvSpPr/>
            <p:nvPr/>
          </p:nvSpPr>
          <p:spPr>
            <a:xfrm>
              <a:off x="1333322" y="3628177"/>
              <a:ext cx="238662" cy="203960"/>
            </a:xfrm>
            <a:prstGeom prst="rect">
              <a:avLst/>
            </a:prstGeom>
            <a:solidFill>
              <a:srgbClr val="E2231A">
                <a:alpha val="100000"/>
              </a:srgbClr>
            </a:solidFill>
          </p:spPr>
          <p:txBody>
            <a:bodyPr/>
            <a:lstStyle/>
            <a:p>
              <a:endParaRPr/>
            </a:p>
          </p:txBody>
        </p:sp>
        <p:sp>
          <p:nvSpPr>
            <p:cNvPr id="27" name="rc27"/>
            <p:cNvSpPr/>
            <p:nvPr/>
          </p:nvSpPr>
          <p:spPr>
            <a:xfrm>
              <a:off x="1598503" y="3835329"/>
              <a:ext cx="238662" cy="472692"/>
            </a:xfrm>
            <a:prstGeom prst="rect">
              <a:avLst/>
            </a:prstGeom>
            <a:solidFill>
              <a:srgbClr val="80BD41">
                <a:alpha val="100000"/>
              </a:srgbClr>
            </a:solidFill>
          </p:spPr>
          <p:txBody>
            <a:bodyPr/>
            <a:lstStyle/>
            <a:p>
              <a:endParaRPr/>
            </a:p>
          </p:txBody>
        </p:sp>
        <p:sp>
          <p:nvSpPr>
            <p:cNvPr id="28" name="rc28"/>
            <p:cNvSpPr/>
            <p:nvPr/>
          </p:nvSpPr>
          <p:spPr>
            <a:xfrm>
              <a:off x="1598503" y="3612889"/>
              <a:ext cx="238662" cy="222439"/>
            </a:xfrm>
            <a:prstGeom prst="rect">
              <a:avLst/>
            </a:prstGeom>
            <a:solidFill>
              <a:srgbClr val="E2231A">
                <a:alpha val="100000"/>
              </a:srgbClr>
            </a:solidFill>
          </p:spPr>
          <p:txBody>
            <a:bodyPr/>
            <a:lstStyle/>
            <a:p>
              <a:endParaRPr/>
            </a:p>
          </p:txBody>
        </p:sp>
        <p:sp>
          <p:nvSpPr>
            <p:cNvPr id="29" name="rc29"/>
            <p:cNvSpPr/>
            <p:nvPr/>
          </p:nvSpPr>
          <p:spPr>
            <a:xfrm>
              <a:off x="1863684" y="3837115"/>
              <a:ext cx="238662" cy="470906"/>
            </a:xfrm>
            <a:prstGeom prst="rect">
              <a:avLst/>
            </a:prstGeom>
            <a:solidFill>
              <a:srgbClr val="80BD41">
                <a:alpha val="100000"/>
              </a:srgbClr>
            </a:solidFill>
          </p:spPr>
          <p:txBody>
            <a:bodyPr/>
            <a:lstStyle/>
            <a:p>
              <a:endParaRPr/>
            </a:p>
          </p:txBody>
        </p:sp>
        <p:sp>
          <p:nvSpPr>
            <p:cNvPr id="30" name="rc30"/>
            <p:cNvSpPr/>
            <p:nvPr/>
          </p:nvSpPr>
          <p:spPr>
            <a:xfrm>
              <a:off x="1863684" y="3594529"/>
              <a:ext cx="238662" cy="242585"/>
            </a:xfrm>
            <a:prstGeom prst="rect">
              <a:avLst/>
            </a:prstGeom>
            <a:solidFill>
              <a:srgbClr val="E2231A">
                <a:alpha val="100000"/>
              </a:srgbClr>
            </a:solidFill>
          </p:spPr>
          <p:txBody>
            <a:bodyPr/>
            <a:lstStyle/>
            <a:p>
              <a:endParaRPr/>
            </a:p>
          </p:txBody>
        </p:sp>
        <p:sp>
          <p:nvSpPr>
            <p:cNvPr id="31" name="rc31"/>
            <p:cNvSpPr/>
            <p:nvPr/>
          </p:nvSpPr>
          <p:spPr>
            <a:xfrm>
              <a:off x="2128865" y="3829518"/>
              <a:ext cx="238662" cy="478502"/>
            </a:xfrm>
            <a:prstGeom prst="rect">
              <a:avLst/>
            </a:prstGeom>
            <a:solidFill>
              <a:srgbClr val="80BD41">
                <a:alpha val="100000"/>
              </a:srgbClr>
            </a:solidFill>
          </p:spPr>
          <p:txBody>
            <a:bodyPr/>
            <a:lstStyle/>
            <a:p>
              <a:endParaRPr/>
            </a:p>
          </p:txBody>
        </p:sp>
        <p:sp>
          <p:nvSpPr>
            <p:cNvPr id="32" name="rc32"/>
            <p:cNvSpPr/>
            <p:nvPr/>
          </p:nvSpPr>
          <p:spPr>
            <a:xfrm>
              <a:off x="2128865" y="3571859"/>
              <a:ext cx="238662" cy="257659"/>
            </a:xfrm>
            <a:prstGeom prst="rect">
              <a:avLst/>
            </a:prstGeom>
            <a:solidFill>
              <a:srgbClr val="E2231A">
                <a:alpha val="100000"/>
              </a:srgbClr>
            </a:solidFill>
          </p:spPr>
          <p:txBody>
            <a:bodyPr/>
            <a:lstStyle/>
            <a:p>
              <a:endParaRPr/>
            </a:p>
          </p:txBody>
        </p:sp>
        <p:sp>
          <p:nvSpPr>
            <p:cNvPr id="33" name="rc33"/>
            <p:cNvSpPr/>
            <p:nvPr/>
          </p:nvSpPr>
          <p:spPr>
            <a:xfrm>
              <a:off x="2394045" y="3831090"/>
              <a:ext cx="238662" cy="476931"/>
            </a:xfrm>
            <a:prstGeom prst="rect">
              <a:avLst/>
            </a:prstGeom>
            <a:solidFill>
              <a:srgbClr val="80BD41">
                <a:alpha val="100000"/>
              </a:srgbClr>
            </a:solidFill>
          </p:spPr>
          <p:txBody>
            <a:bodyPr/>
            <a:lstStyle/>
            <a:p>
              <a:endParaRPr/>
            </a:p>
          </p:txBody>
        </p:sp>
        <p:sp>
          <p:nvSpPr>
            <p:cNvPr id="34" name="rc34"/>
            <p:cNvSpPr/>
            <p:nvPr/>
          </p:nvSpPr>
          <p:spPr>
            <a:xfrm>
              <a:off x="2394045" y="3550975"/>
              <a:ext cx="238662" cy="280114"/>
            </a:xfrm>
            <a:prstGeom prst="rect">
              <a:avLst/>
            </a:prstGeom>
            <a:solidFill>
              <a:srgbClr val="E2231A">
                <a:alpha val="100000"/>
              </a:srgbClr>
            </a:solidFill>
          </p:spPr>
          <p:txBody>
            <a:bodyPr/>
            <a:lstStyle/>
            <a:p>
              <a:endParaRPr/>
            </a:p>
          </p:txBody>
        </p:sp>
        <p:sp>
          <p:nvSpPr>
            <p:cNvPr id="35" name="rc35"/>
            <p:cNvSpPr/>
            <p:nvPr/>
          </p:nvSpPr>
          <p:spPr>
            <a:xfrm>
              <a:off x="2659226" y="3833471"/>
              <a:ext cx="238662" cy="474549"/>
            </a:xfrm>
            <a:prstGeom prst="rect">
              <a:avLst/>
            </a:prstGeom>
            <a:solidFill>
              <a:srgbClr val="80BD41">
                <a:alpha val="100000"/>
              </a:srgbClr>
            </a:solidFill>
          </p:spPr>
          <p:txBody>
            <a:bodyPr/>
            <a:lstStyle/>
            <a:p>
              <a:endParaRPr/>
            </a:p>
          </p:txBody>
        </p:sp>
        <p:sp>
          <p:nvSpPr>
            <p:cNvPr id="36" name="rc36"/>
            <p:cNvSpPr/>
            <p:nvPr/>
          </p:nvSpPr>
          <p:spPr>
            <a:xfrm>
              <a:off x="2659226" y="3530067"/>
              <a:ext cx="238662" cy="303404"/>
            </a:xfrm>
            <a:prstGeom prst="rect">
              <a:avLst/>
            </a:prstGeom>
            <a:solidFill>
              <a:srgbClr val="E2231A">
                <a:alpha val="100000"/>
              </a:srgbClr>
            </a:solidFill>
          </p:spPr>
          <p:txBody>
            <a:bodyPr/>
            <a:lstStyle/>
            <a:p>
              <a:endParaRPr/>
            </a:p>
          </p:txBody>
        </p:sp>
        <p:sp>
          <p:nvSpPr>
            <p:cNvPr id="37" name="rc37"/>
            <p:cNvSpPr/>
            <p:nvPr/>
          </p:nvSpPr>
          <p:spPr>
            <a:xfrm>
              <a:off x="2924407" y="3774581"/>
              <a:ext cx="238662" cy="533439"/>
            </a:xfrm>
            <a:prstGeom prst="rect">
              <a:avLst/>
            </a:prstGeom>
            <a:solidFill>
              <a:srgbClr val="80BD41">
                <a:alpha val="100000"/>
              </a:srgbClr>
            </a:solidFill>
          </p:spPr>
          <p:txBody>
            <a:bodyPr/>
            <a:lstStyle/>
            <a:p>
              <a:endParaRPr/>
            </a:p>
          </p:txBody>
        </p:sp>
        <p:sp>
          <p:nvSpPr>
            <p:cNvPr id="38" name="rc38"/>
            <p:cNvSpPr/>
            <p:nvPr/>
          </p:nvSpPr>
          <p:spPr>
            <a:xfrm>
              <a:off x="2924407" y="3499777"/>
              <a:ext cx="238662" cy="274804"/>
            </a:xfrm>
            <a:prstGeom prst="rect">
              <a:avLst/>
            </a:prstGeom>
            <a:solidFill>
              <a:srgbClr val="E2231A">
                <a:alpha val="100000"/>
              </a:srgbClr>
            </a:solidFill>
          </p:spPr>
          <p:txBody>
            <a:bodyPr/>
            <a:lstStyle/>
            <a:p>
              <a:endParaRPr/>
            </a:p>
          </p:txBody>
        </p:sp>
        <p:sp>
          <p:nvSpPr>
            <p:cNvPr id="39" name="rc39"/>
            <p:cNvSpPr/>
            <p:nvPr/>
          </p:nvSpPr>
          <p:spPr>
            <a:xfrm>
              <a:off x="3189588" y="3730170"/>
              <a:ext cx="238662" cy="577851"/>
            </a:xfrm>
            <a:prstGeom prst="rect">
              <a:avLst/>
            </a:prstGeom>
            <a:solidFill>
              <a:srgbClr val="80BD41">
                <a:alpha val="100000"/>
              </a:srgbClr>
            </a:solidFill>
          </p:spPr>
          <p:txBody>
            <a:bodyPr/>
            <a:lstStyle/>
            <a:p>
              <a:endParaRPr/>
            </a:p>
          </p:txBody>
        </p:sp>
        <p:sp>
          <p:nvSpPr>
            <p:cNvPr id="40" name="rc40"/>
            <p:cNvSpPr/>
            <p:nvPr/>
          </p:nvSpPr>
          <p:spPr>
            <a:xfrm>
              <a:off x="3189588" y="3482512"/>
              <a:ext cx="238662" cy="247657"/>
            </a:xfrm>
            <a:prstGeom prst="rect">
              <a:avLst/>
            </a:prstGeom>
            <a:solidFill>
              <a:srgbClr val="E2231A">
                <a:alpha val="100000"/>
              </a:srgbClr>
            </a:solidFill>
          </p:spPr>
          <p:txBody>
            <a:bodyPr/>
            <a:lstStyle/>
            <a:p>
              <a:endParaRPr/>
            </a:p>
          </p:txBody>
        </p:sp>
        <p:sp>
          <p:nvSpPr>
            <p:cNvPr id="41" name="rc41"/>
            <p:cNvSpPr/>
            <p:nvPr/>
          </p:nvSpPr>
          <p:spPr>
            <a:xfrm>
              <a:off x="3454768" y="3754149"/>
              <a:ext cx="238662" cy="553871"/>
            </a:xfrm>
            <a:prstGeom prst="rect">
              <a:avLst/>
            </a:prstGeom>
            <a:solidFill>
              <a:srgbClr val="80BD41">
                <a:alpha val="100000"/>
              </a:srgbClr>
            </a:solidFill>
          </p:spPr>
          <p:txBody>
            <a:bodyPr/>
            <a:lstStyle/>
            <a:p>
              <a:endParaRPr/>
            </a:p>
          </p:txBody>
        </p:sp>
        <p:sp>
          <p:nvSpPr>
            <p:cNvPr id="42" name="rc42"/>
            <p:cNvSpPr/>
            <p:nvPr/>
          </p:nvSpPr>
          <p:spPr>
            <a:xfrm>
              <a:off x="3454768" y="3468819"/>
              <a:ext cx="238662" cy="285330"/>
            </a:xfrm>
            <a:prstGeom prst="rect">
              <a:avLst/>
            </a:prstGeom>
            <a:solidFill>
              <a:srgbClr val="E2231A">
                <a:alpha val="100000"/>
              </a:srgbClr>
            </a:solidFill>
          </p:spPr>
          <p:txBody>
            <a:bodyPr/>
            <a:lstStyle/>
            <a:p>
              <a:endParaRPr/>
            </a:p>
          </p:txBody>
        </p:sp>
        <p:sp>
          <p:nvSpPr>
            <p:cNvPr id="43" name="rc43"/>
            <p:cNvSpPr/>
            <p:nvPr/>
          </p:nvSpPr>
          <p:spPr>
            <a:xfrm>
              <a:off x="3719949" y="3699450"/>
              <a:ext cx="238662" cy="608570"/>
            </a:xfrm>
            <a:prstGeom prst="rect">
              <a:avLst/>
            </a:prstGeom>
            <a:solidFill>
              <a:srgbClr val="80BD41">
                <a:alpha val="100000"/>
              </a:srgbClr>
            </a:solidFill>
          </p:spPr>
          <p:txBody>
            <a:bodyPr/>
            <a:lstStyle/>
            <a:p>
              <a:endParaRPr/>
            </a:p>
          </p:txBody>
        </p:sp>
        <p:sp>
          <p:nvSpPr>
            <p:cNvPr id="44" name="rc44"/>
            <p:cNvSpPr/>
            <p:nvPr/>
          </p:nvSpPr>
          <p:spPr>
            <a:xfrm>
              <a:off x="3719949" y="3450888"/>
              <a:ext cx="238662" cy="248562"/>
            </a:xfrm>
            <a:prstGeom prst="rect">
              <a:avLst/>
            </a:prstGeom>
            <a:solidFill>
              <a:srgbClr val="E2231A">
                <a:alpha val="100000"/>
              </a:srgbClr>
            </a:solidFill>
          </p:spPr>
          <p:txBody>
            <a:bodyPr/>
            <a:lstStyle/>
            <a:p>
              <a:endParaRPr/>
            </a:p>
          </p:txBody>
        </p:sp>
        <p:sp>
          <p:nvSpPr>
            <p:cNvPr id="45" name="rc45"/>
            <p:cNvSpPr/>
            <p:nvPr/>
          </p:nvSpPr>
          <p:spPr>
            <a:xfrm>
              <a:off x="3985130" y="3710262"/>
              <a:ext cx="238662" cy="597759"/>
            </a:xfrm>
            <a:prstGeom prst="rect">
              <a:avLst/>
            </a:prstGeom>
            <a:solidFill>
              <a:srgbClr val="80BD41">
                <a:alpha val="100000"/>
              </a:srgbClr>
            </a:solidFill>
          </p:spPr>
          <p:txBody>
            <a:bodyPr/>
            <a:lstStyle/>
            <a:p>
              <a:endParaRPr/>
            </a:p>
          </p:txBody>
        </p:sp>
        <p:sp>
          <p:nvSpPr>
            <p:cNvPr id="46" name="rc46"/>
            <p:cNvSpPr/>
            <p:nvPr/>
          </p:nvSpPr>
          <p:spPr>
            <a:xfrm>
              <a:off x="3985130" y="3428956"/>
              <a:ext cx="238662" cy="281305"/>
            </a:xfrm>
            <a:prstGeom prst="rect">
              <a:avLst/>
            </a:prstGeom>
            <a:solidFill>
              <a:srgbClr val="E2231A">
                <a:alpha val="100000"/>
              </a:srgbClr>
            </a:solidFill>
          </p:spPr>
          <p:txBody>
            <a:bodyPr/>
            <a:lstStyle/>
            <a:p>
              <a:endParaRPr/>
            </a:p>
          </p:txBody>
        </p:sp>
        <p:sp>
          <p:nvSpPr>
            <p:cNvPr id="47" name="rc47"/>
            <p:cNvSpPr/>
            <p:nvPr/>
          </p:nvSpPr>
          <p:spPr>
            <a:xfrm>
              <a:off x="4250311" y="3674804"/>
              <a:ext cx="238662" cy="633217"/>
            </a:xfrm>
            <a:prstGeom prst="rect">
              <a:avLst/>
            </a:prstGeom>
            <a:solidFill>
              <a:srgbClr val="80BD41">
                <a:alpha val="100000"/>
              </a:srgbClr>
            </a:solidFill>
          </p:spPr>
          <p:txBody>
            <a:bodyPr/>
            <a:lstStyle/>
            <a:p>
              <a:endParaRPr/>
            </a:p>
          </p:txBody>
        </p:sp>
        <p:sp>
          <p:nvSpPr>
            <p:cNvPr id="48" name="rc48"/>
            <p:cNvSpPr/>
            <p:nvPr/>
          </p:nvSpPr>
          <p:spPr>
            <a:xfrm>
              <a:off x="4250311" y="3403428"/>
              <a:ext cx="238662" cy="271375"/>
            </a:xfrm>
            <a:prstGeom prst="rect">
              <a:avLst/>
            </a:prstGeom>
            <a:solidFill>
              <a:srgbClr val="E2231A">
                <a:alpha val="100000"/>
              </a:srgbClr>
            </a:solidFill>
          </p:spPr>
          <p:txBody>
            <a:bodyPr/>
            <a:lstStyle/>
            <a:p>
              <a:endParaRPr/>
            </a:p>
          </p:txBody>
        </p:sp>
        <p:sp>
          <p:nvSpPr>
            <p:cNvPr id="49" name="rc49"/>
            <p:cNvSpPr/>
            <p:nvPr/>
          </p:nvSpPr>
          <p:spPr>
            <a:xfrm>
              <a:off x="4515492" y="3617652"/>
              <a:ext cx="238662" cy="690369"/>
            </a:xfrm>
            <a:prstGeom prst="rect">
              <a:avLst/>
            </a:prstGeom>
            <a:solidFill>
              <a:srgbClr val="80BD41">
                <a:alpha val="100000"/>
              </a:srgbClr>
            </a:solidFill>
          </p:spPr>
          <p:txBody>
            <a:bodyPr/>
            <a:lstStyle/>
            <a:p>
              <a:endParaRPr/>
            </a:p>
          </p:txBody>
        </p:sp>
        <p:sp>
          <p:nvSpPr>
            <p:cNvPr id="50" name="rc50"/>
            <p:cNvSpPr/>
            <p:nvPr/>
          </p:nvSpPr>
          <p:spPr>
            <a:xfrm>
              <a:off x="4515492" y="3375091"/>
              <a:ext cx="238662" cy="242561"/>
            </a:xfrm>
            <a:prstGeom prst="rect">
              <a:avLst/>
            </a:prstGeom>
            <a:solidFill>
              <a:srgbClr val="E2231A">
                <a:alpha val="100000"/>
              </a:srgbClr>
            </a:solidFill>
          </p:spPr>
          <p:txBody>
            <a:bodyPr/>
            <a:lstStyle/>
            <a:p>
              <a:endParaRPr/>
            </a:p>
          </p:txBody>
        </p:sp>
        <p:sp>
          <p:nvSpPr>
            <p:cNvPr id="51" name="rc51"/>
            <p:cNvSpPr/>
            <p:nvPr/>
          </p:nvSpPr>
          <p:spPr>
            <a:xfrm>
              <a:off x="4780672" y="3656158"/>
              <a:ext cx="238662" cy="651863"/>
            </a:xfrm>
            <a:prstGeom prst="rect">
              <a:avLst/>
            </a:prstGeom>
            <a:solidFill>
              <a:srgbClr val="80BD41">
                <a:alpha val="100000"/>
              </a:srgbClr>
            </a:solidFill>
          </p:spPr>
          <p:txBody>
            <a:bodyPr/>
            <a:lstStyle/>
            <a:p>
              <a:endParaRPr/>
            </a:p>
          </p:txBody>
        </p:sp>
        <p:sp>
          <p:nvSpPr>
            <p:cNvPr id="52" name="rc52"/>
            <p:cNvSpPr/>
            <p:nvPr/>
          </p:nvSpPr>
          <p:spPr>
            <a:xfrm>
              <a:off x="4780672" y="3349396"/>
              <a:ext cx="238662" cy="306761"/>
            </a:xfrm>
            <a:prstGeom prst="rect">
              <a:avLst/>
            </a:prstGeom>
            <a:solidFill>
              <a:srgbClr val="E2231A">
                <a:alpha val="100000"/>
              </a:srgbClr>
            </a:solidFill>
          </p:spPr>
          <p:txBody>
            <a:bodyPr/>
            <a:lstStyle/>
            <a:p>
              <a:endParaRPr/>
            </a:p>
          </p:txBody>
        </p:sp>
        <p:sp>
          <p:nvSpPr>
            <p:cNvPr id="53" name="rc53"/>
            <p:cNvSpPr/>
            <p:nvPr/>
          </p:nvSpPr>
          <p:spPr>
            <a:xfrm>
              <a:off x="5045853" y="3669636"/>
              <a:ext cx="238662" cy="638384"/>
            </a:xfrm>
            <a:prstGeom prst="rect">
              <a:avLst/>
            </a:prstGeom>
            <a:solidFill>
              <a:srgbClr val="80BD41">
                <a:alpha val="100000"/>
              </a:srgbClr>
            </a:solidFill>
          </p:spPr>
          <p:txBody>
            <a:bodyPr/>
            <a:lstStyle/>
            <a:p>
              <a:endParaRPr/>
            </a:p>
          </p:txBody>
        </p:sp>
        <p:sp>
          <p:nvSpPr>
            <p:cNvPr id="54" name="rc54"/>
            <p:cNvSpPr/>
            <p:nvPr/>
          </p:nvSpPr>
          <p:spPr>
            <a:xfrm>
              <a:off x="5045853" y="3325892"/>
              <a:ext cx="238662" cy="343743"/>
            </a:xfrm>
            <a:prstGeom prst="rect">
              <a:avLst/>
            </a:prstGeom>
            <a:solidFill>
              <a:srgbClr val="E2231A">
                <a:alpha val="100000"/>
              </a:srgbClr>
            </a:solidFill>
          </p:spPr>
          <p:txBody>
            <a:bodyPr/>
            <a:lstStyle/>
            <a:p>
              <a:endParaRPr/>
            </a:p>
          </p:txBody>
        </p:sp>
        <p:sp>
          <p:nvSpPr>
            <p:cNvPr id="55" name="rc55"/>
            <p:cNvSpPr/>
            <p:nvPr/>
          </p:nvSpPr>
          <p:spPr>
            <a:xfrm>
              <a:off x="5311034" y="3635726"/>
              <a:ext cx="238662" cy="672294"/>
            </a:xfrm>
            <a:prstGeom prst="rect">
              <a:avLst/>
            </a:prstGeom>
            <a:solidFill>
              <a:srgbClr val="80BD41">
                <a:alpha val="100000"/>
              </a:srgbClr>
            </a:solidFill>
          </p:spPr>
          <p:txBody>
            <a:bodyPr/>
            <a:lstStyle/>
            <a:p>
              <a:endParaRPr/>
            </a:p>
          </p:txBody>
        </p:sp>
        <p:sp>
          <p:nvSpPr>
            <p:cNvPr id="56" name="rc56"/>
            <p:cNvSpPr/>
            <p:nvPr/>
          </p:nvSpPr>
          <p:spPr>
            <a:xfrm>
              <a:off x="5311034" y="3304580"/>
              <a:ext cx="238662" cy="331146"/>
            </a:xfrm>
            <a:prstGeom prst="rect">
              <a:avLst/>
            </a:prstGeom>
            <a:solidFill>
              <a:srgbClr val="E2231A">
                <a:alpha val="100000"/>
              </a:srgbClr>
            </a:solidFill>
          </p:spPr>
          <p:txBody>
            <a:bodyPr/>
            <a:lstStyle/>
            <a:p>
              <a:endParaRPr/>
            </a:p>
          </p:txBody>
        </p:sp>
        <p:sp>
          <p:nvSpPr>
            <p:cNvPr id="57" name="rc57"/>
            <p:cNvSpPr/>
            <p:nvPr/>
          </p:nvSpPr>
          <p:spPr>
            <a:xfrm>
              <a:off x="5576215" y="3612818"/>
              <a:ext cx="238662" cy="695203"/>
            </a:xfrm>
            <a:prstGeom prst="rect">
              <a:avLst/>
            </a:prstGeom>
            <a:solidFill>
              <a:srgbClr val="80BD41">
                <a:alpha val="100000"/>
              </a:srgbClr>
            </a:solidFill>
          </p:spPr>
          <p:txBody>
            <a:bodyPr/>
            <a:lstStyle/>
            <a:p>
              <a:endParaRPr/>
            </a:p>
          </p:txBody>
        </p:sp>
        <p:sp>
          <p:nvSpPr>
            <p:cNvPr id="58" name="rc58"/>
            <p:cNvSpPr/>
            <p:nvPr/>
          </p:nvSpPr>
          <p:spPr>
            <a:xfrm>
              <a:off x="5576215" y="3285672"/>
              <a:ext cx="238662" cy="327146"/>
            </a:xfrm>
            <a:prstGeom prst="rect">
              <a:avLst/>
            </a:prstGeom>
            <a:solidFill>
              <a:srgbClr val="E2231A">
                <a:alpha val="100000"/>
              </a:srgbClr>
            </a:solidFill>
          </p:spPr>
          <p:txBody>
            <a:bodyPr/>
            <a:lstStyle/>
            <a:p>
              <a:endParaRPr/>
            </a:p>
          </p:txBody>
        </p:sp>
        <p:sp>
          <p:nvSpPr>
            <p:cNvPr id="59" name="rc59"/>
            <p:cNvSpPr/>
            <p:nvPr/>
          </p:nvSpPr>
          <p:spPr>
            <a:xfrm>
              <a:off x="5841395" y="3636179"/>
              <a:ext cx="238662" cy="671842"/>
            </a:xfrm>
            <a:prstGeom prst="rect">
              <a:avLst/>
            </a:prstGeom>
            <a:solidFill>
              <a:srgbClr val="80BD41">
                <a:alpha val="100000"/>
              </a:srgbClr>
            </a:solidFill>
          </p:spPr>
          <p:txBody>
            <a:bodyPr/>
            <a:lstStyle/>
            <a:p>
              <a:endParaRPr/>
            </a:p>
          </p:txBody>
        </p:sp>
        <p:sp>
          <p:nvSpPr>
            <p:cNvPr id="60" name="rc60"/>
            <p:cNvSpPr/>
            <p:nvPr/>
          </p:nvSpPr>
          <p:spPr>
            <a:xfrm>
              <a:off x="5841395" y="3274408"/>
              <a:ext cx="238662" cy="361770"/>
            </a:xfrm>
            <a:prstGeom prst="rect">
              <a:avLst/>
            </a:prstGeom>
            <a:solidFill>
              <a:srgbClr val="E2231A">
                <a:alpha val="100000"/>
              </a:srgbClr>
            </a:solidFill>
          </p:spPr>
          <p:txBody>
            <a:bodyPr/>
            <a:lstStyle/>
            <a:p>
              <a:endParaRPr/>
            </a:p>
          </p:txBody>
        </p:sp>
        <p:sp>
          <p:nvSpPr>
            <p:cNvPr id="61" name="rc61"/>
            <p:cNvSpPr/>
            <p:nvPr/>
          </p:nvSpPr>
          <p:spPr>
            <a:xfrm>
              <a:off x="6106576" y="3674161"/>
              <a:ext cx="238662" cy="633860"/>
            </a:xfrm>
            <a:prstGeom prst="rect">
              <a:avLst/>
            </a:prstGeom>
            <a:solidFill>
              <a:srgbClr val="80BD41">
                <a:alpha val="100000"/>
              </a:srgbClr>
            </a:solidFill>
          </p:spPr>
          <p:txBody>
            <a:bodyPr/>
            <a:lstStyle/>
            <a:p>
              <a:endParaRPr/>
            </a:p>
          </p:txBody>
        </p:sp>
        <p:sp>
          <p:nvSpPr>
            <p:cNvPr id="62" name="rc62"/>
            <p:cNvSpPr/>
            <p:nvPr/>
          </p:nvSpPr>
          <p:spPr>
            <a:xfrm>
              <a:off x="6106576" y="3268907"/>
              <a:ext cx="238662" cy="405253"/>
            </a:xfrm>
            <a:prstGeom prst="rect">
              <a:avLst/>
            </a:prstGeom>
            <a:solidFill>
              <a:srgbClr val="E2231A">
                <a:alpha val="100000"/>
              </a:srgbClr>
            </a:solidFill>
          </p:spPr>
          <p:txBody>
            <a:bodyPr/>
            <a:lstStyle/>
            <a:p>
              <a:endParaRPr/>
            </a:p>
          </p:txBody>
        </p:sp>
        <p:sp>
          <p:nvSpPr>
            <p:cNvPr id="63" name="rc63"/>
            <p:cNvSpPr/>
            <p:nvPr/>
          </p:nvSpPr>
          <p:spPr>
            <a:xfrm>
              <a:off x="6371757" y="3703475"/>
              <a:ext cx="238662" cy="604546"/>
            </a:xfrm>
            <a:prstGeom prst="rect">
              <a:avLst/>
            </a:prstGeom>
            <a:solidFill>
              <a:srgbClr val="80BD41">
                <a:alpha val="100000"/>
              </a:srgbClr>
            </a:solidFill>
          </p:spPr>
          <p:txBody>
            <a:bodyPr/>
            <a:lstStyle/>
            <a:p>
              <a:endParaRPr/>
            </a:p>
          </p:txBody>
        </p:sp>
        <p:sp>
          <p:nvSpPr>
            <p:cNvPr id="64" name="rc64"/>
            <p:cNvSpPr/>
            <p:nvPr/>
          </p:nvSpPr>
          <p:spPr>
            <a:xfrm>
              <a:off x="6371757" y="3265716"/>
              <a:ext cx="238662" cy="437758"/>
            </a:xfrm>
            <a:prstGeom prst="rect">
              <a:avLst/>
            </a:prstGeom>
            <a:solidFill>
              <a:srgbClr val="E2231A">
                <a:alpha val="100000"/>
              </a:srgbClr>
            </a:solidFill>
          </p:spPr>
          <p:txBody>
            <a:bodyPr/>
            <a:lstStyle/>
            <a:p>
              <a:endParaRPr/>
            </a:p>
          </p:txBody>
        </p:sp>
        <p:sp>
          <p:nvSpPr>
            <p:cNvPr id="65" name="rc65"/>
            <p:cNvSpPr/>
            <p:nvPr/>
          </p:nvSpPr>
          <p:spPr>
            <a:xfrm>
              <a:off x="6636938" y="3740790"/>
              <a:ext cx="238662" cy="567230"/>
            </a:xfrm>
            <a:prstGeom prst="rect">
              <a:avLst/>
            </a:prstGeom>
            <a:solidFill>
              <a:srgbClr val="80BD41">
                <a:alpha val="100000"/>
              </a:srgbClr>
            </a:solidFill>
          </p:spPr>
          <p:txBody>
            <a:bodyPr/>
            <a:lstStyle/>
            <a:p>
              <a:endParaRPr/>
            </a:p>
          </p:txBody>
        </p:sp>
        <p:sp>
          <p:nvSpPr>
            <p:cNvPr id="66" name="rc66"/>
            <p:cNvSpPr/>
            <p:nvPr/>
          </p:nvSpPr>
          <p:spPr>
            <a:xfrm>
              <a:off x="6636938" y="3257596"/>
              <a:ext cx="238662" cy="483194"/>
            </a:xfrm>
            <a:prstGeom prst="rect">
              <a:avLst/>
            </a:prstGeom>
            <a:solidFill>
              <a:srgbClr val="E2231A">
                <a:alpha val="100000"/>
              </a:srgbClr>
            </a:solidFill>
          </p:spPr>
          <p:txBody>
            <a:bodyPr/>
            <a:lstStyle/>
            <a:p>
              <a:endParaRPr/>
            </a:p>
          </p:txBody>
        </p:sp>
        <p:sp>
          <p:nvSpPr>
            <p:cNvPr id="67" name="rc67"/>
            <p:cNvSpPr/>
            <p:nvPr/>
          </p:nvSpPr>
          <p:spPr>
            <a:xfrm>
              <a:off x="6902119" y="3745100"/>
              <a:ext cx="238662" cy="562920"/>
            </a:xfrm>
            <a:prstGeom prst="rect">
              <a:avLst/>
            </a:prstGeom>
            <a:solidFill>
              <a:srgbClr val="80BD41">
                <a:alpha val="100000"/>
              </a:srgbClr>
            </a:solidFill>
          </p:spPr>
          <p:txBody>
            <a:bodyPr/>
            <a:lstStyle/>
            <a:p>
              <a:endParaRPr/>
            </a:p>
          </p:txBody>
        </p:sp>
        <p:sp>
          <p:nvSpPr>
            <p:cNvPr id="68" name="rc68"/>
            <p:cNvSpPr/>
            <p:nvPr/>
          </p:nvSpPr>
          <p:spPr>
            <a:xfrm>
              <a:off x="6902119" y="3245904"/>
              <a:ext cx="238662" cy="499196"/>
            </a:xfrm>
            <a:prstGeom prst="rect">
              <a:avLst/>
            </a:prstGeom>
            <a:solidFill>
              <a:srgbClr val="E2231A">
                <a:alpha val="100000"/>
              </a:srgbClr>
            </a:solidFill>
          </p:spPr>
          <p:txBody>
            <a:bodyPr/>
            <a:lstStyle/>
            <a:p>
              <a:endParaRPr/>
            </a:p>
          </p:txBody>
        </p:sp>
        <p:sp>
          <p:nvSpPr>
            <p:cNvPr id="69" name="rc69"/>
            <p:cNvSpPr/>
            <p:nvPr/>
          </p:nvSpPr>
          <p:spPr>
            <a:xfrm>
              <a:off x="7167299" y="3747982"/>
              <a:ext cx="238662" cy="560039"/>
            </a:xfrm>
            <a:prstGeom prst="rect">
              <a:avLst/>
            </a:prstGeom>
            <a:solidFill>
              <a:srgbClr val="80BD41">
                <a:alpha val="100000"/>
              </a:srgbClr>
            </a:solidFill>
          </p:spPr>
          <p:txBody>
            <a:bodyPr/>
            <a:lstStyle/>
            <a:p>
              <a:endParaRPr/>
            </a:p>
          </p:txBody>
        </p:sp>
        <p:sp>
          <p:nvSpPr>
            <p:cNvPr id="70" name="rc70"/>
            <p:cNvSpPr/>
            <p:nvPr/>
          </p:nvSpPr>
          <p:spPr>
            <a:xfrm>
              <a:off x="7167299" y="3231021"/>
              <a:ext cx="238662" cy="516961"/>
            </a:xfrm>
            <a:prstGeom prst="rect">
              <a:avLst/>
            </a:prstGeom>
            <a:solidFill>
              <a:srgbClr val="E2231A">
                <a:alpha val="100000"/>
              </a:srgbClr>
            </a:solidFill>
          </p:spPr>
          <p:txBody>
            <a:bodyPr/>
            <a:lstStyle/>
            <a:p>
              <a:endParaRPr/>
            </a:p>
          </p:txBody>
        </p:sp>
        <p:sp>
          <p:nvSpPr>
            <p:cNvPr id="71" name="rc71"/>
            <p:cNvSpPr/>
            <p:nvPr/>
          </p:nvSpPr>
          <p:spPr>
            <a:xfrm>
              <a:off x="7432480" y="3741028"/>
              <a:ext cx="238662" cy="566992"/>
            </a:xfrm>
            <a:prstGeom prst="rect">
              <a:avLst/>
            </a:prstGeom>
            <a:solidFill>
              <a:srgbClr val="80BD41">
                <a:alpha val="100000"/>
              </a:srgbClr>
            </a:solidFill>
          </p:spPr>
          <p:txBody>
            <a:bodyPr/>
            <a:lstStyle/>
            <a:p>
              <a:endParaRPr/>
            </a:p>
          </p:txBody>
        </p:sp>
        <p:sp>
          <p:nvSpPr>
            <p:cNvPr id="72" name="rc72"/>
            <p:cNvSpPr/>
            <p:nvPr/>
          </p:nvSpPr>
          <p:spPr>
            <a:xfrm>
              <a:off x="7432480" y="3217661"/>
              <a:ext cx="238662" cy="523367"/>
            </a:xfrm>
            <a:prstGeom prst="rect">
              <a:avLst/>
            </a:prstGeom>
            <a:solidFill>
              <a:srgbClr val="E2231A">
                <a:alpha val="100000"/>
              </a:srgbClr>
            </a:solidFill>
          </p:spPr>
          <p:txBody>
            <a:bodyPr/>
            <a:lstStyle/>
            <a:p>
              <a:endParaRPr/>
            </a:p>
          </p:txBody>
        </p:sp>
        <p:sp>
          <p:nvSpPr>
            <p:cNvPr id="73" name="rc73"/>
            <p:cNvSpPr/>
            <p:nvPr/>
          </p:nvSpPr>
          <p:spPr>
            <a:xfrm>
              <a:off x="7697661" y="3745505"/>
              <a:ext cx="238662" cy="562515"/>
            </a:xfrm>
            <a:prstGeom prst="rect">
              <a:avLst/>
            </a:prstGeom>
            <a:solidFill>
              <a:srgbClr val="80BD41">
                <a:alpha val="100000"/>
              </a:srgbClr>
            </a:solidFill>
          </p:spPr>
          <p:txBody>
            <a:bodyPr/>
            <a:lstStyle/>
            <a:p>
              <a:endParaRPr/>
            </a:p>
          </p:txBody>
        </p:sp>
        <p:sp>
          <p:nvSpPr>
            <p:cNvPr id="74" name="rc74"/>
            <p:cNvSpPr/>
            <p:nvPr/>
          </p:nvSpPr>
          <p:spPr>
            <a:xfrm>
              <a:off x="7697661" y="3205064"/>
              <a:ext cx="238662" cy="540441"/>
            </a:xfrm>
            <a:prstGeom prst="rect">
              <a:avLst/>
            </a:prstGeom>
            <a:solidFill>
              <a:srgbClr val="E2231A">
                <a:alpha val="100000"/>
              </a:srgbClr>
            </a:solidFill>
          </p:spPr>
          <p:txBody>
            <a:bodyPr/>
            <a:lstStyle/>
            <a:p>
              <a:endParaRPr/>
            </a:p>
          </p:txBody>
        </p:sp>
        <p:sp>
          <p:nvSpPr>
            <p:cNvPr id="75" name="rc75"/>
            <p:cNvSpPr/>
            <p:nvPr/>
          </p:nvSpPr>
          <p:spPr>
            <a:xfrm>
              <a:off x="7962842" y="3760365"/>
              <a:ext cx="238662" cy="547656"/>
            </a:xfrm>
            <a:prstGeom prst="rect">
              <a:avLst/>
            </a:prstGeom>
            <a:solidFill>
              <a:srgbClr val="80BD41">
                <a:alpha val="100000"/>
              </a:srgbClr>
            </a:solidFill>
          </p:spPr>
          <p:txBody>
            <a:bodyPr/>
            <a:lstStyle/>
            <a:p>
              <a:endParaRPr/>
            </a:p>
          </p:txBody>
        </p:sp>
        <p:sp>
          <p:nvSpPr>
            <p:cNvPr id="76" name="rc76"/>
            <p:cNvSpPr/>
            <p:nvPr/>
          </p:nvSpPr>
          <p:spPr>
            <a:xfrm>
              <a:off x="7962842" y="3190348"/>
              <a:ext cx="238662" cy="570017"/>
            </a:xfrm>
            <a:prstGeom prst="rect">
              <a:avLst/>
            </a:prstGeom>
            <a:solidFill>
              <a:srgbClr val="E2231A">
                <a:alpha val="100000"/>
              </a:srgbClr>
            </a:solidFill>
          </p:spPr>
          <p:txBody>
            <a:bodyPr/>
            <a:lstStyle/>
            <a:p>
              <a:endParaRPr/>
            </a:p>
          </p:txBody>
        </p:sp>
        <p:sp>
          <p:nvSpPr>
            <p:cNvPr id="77" name="pl77"/>
            <p:cNvSpPr/>
            <p:nvPr/>
          </p:nvSpPr>
          <p:spPr>
            <a:xfrm>
              <a:off x="1452654" y="2653861"/>
              <a:ext cx="6629519" cy="558837"/>
            </a:xfrm>
            <a:custGeom>
              <a:avLst/>
              <a:gdLst/>
              <a:ahLst/>
              <a:cxnLst/>
              <a:rect l="0" t="0" r="0" b="0"/>
              <a:pathLst>
                <a:path w="6629519" h="558837">
                  <a:moveTo>
                    <a:pt x="0" y="89414"/>
                  </a:moveTo>
                  <a:lnTo>
                    <a:pt x="265180" y="134121"/>
                  </a:lnTo>
                  <a:lnTo>
                    <a:pt x="530361" y="178828"/>
                  </a:lnTo>
                  <a:lnTo>
                    <a:pt x="795542" y="201181"/>
                  </a:lnTo>
                  <a:lnTo>
                    <a:pt x="1060723" y="245888"/>
                  </a:lnTo>
                  <a:lnTo>
                    <a:pt x="1325903" y="290595"/>
                  </a:lnTo>
                  <a:lnTo>
                    <a:pt x="1591084" y="178828"/>
                  </a:lnTo>
                  <a:lnTo>
                    <a:pt x="1856265" y="89414"/>
                  </a:lnTo>
                  <a:lnTo>
                    <a:pt x="2121446" y="178828"/>
                  </a:lnTo>
                  <a:lnTo>
                    <a:pt x="2386626" y="67060"/>
                  </a:lnTo>
                  <a:lnTo>
                    <a:pt x="2651807" y="134121"/>
                  </a:lnTo>
                  <a:lnTo>
                    <a:pt x="2916988" y="89414"/>
                  </a:lnTo>
                  <a:lnTo>
                    <a:pt x="3182169" y="0"/>
                  </a:lnTo>
                  <a:lnTo>
                    <a:pt x="3447350" y="134121"/>
                  </a:lnTo>
                  <a:lnTo>
                    <a:pt x="3712530" y="201181"/>
                  </a:lnTo>
                  <a:lnTo>
                    <a:pt x="3977711" y="156474"/>
                  </a:lnTo>
                  <a:lnTo>
                    <a:pt x="4242892" y="134121"/>
                  </a:lnTo>
                  <a:lnTo>
                    <a:pt x="4508073" y="201181"/>
                  </a:lnTo>
                  <a:lnTo>
                    <a:pt x="4773253" y="290595"/>
                  </a:lnTo>
                  <a:lnTo>
                    <a:pt x="5038434" y="357656"/>
                  </a:lnTo>
                  <a:lnTo>
                    <a:pt x="5303615" y="447070"/>
                  </a:lnTo>
                  <a:lnTo>
                    <a:pt x="5568796" y="469423"/>
                  </a:lnTo>
                  <a:lnTo>
                    <a:pt x="5833977" y="491777"/>
                  </a:lnTo>
                  <a:lnTo>
                    <a:pt x="6099157" y="491777"/>
                  </a:lnTo>
                  <a:lnTo>
                    <a:pt x="6364338" y="514130"/>
                  </a:lnTo>
                  <a:lnTo>
                    <a:pt x="6629519" y="558837"/>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92364"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2718268"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61</a:t>
              </a:r>
            </a:p>
          </p:txBody>
        </p:sp>
        <p:sp>
          <p:nvSpPr>
            <p:cNvPr id="80" name="tx80"/>
            <p:cNvSpPr/>
            <p:nvPr/>
          </p:nvSpPr>
          <p:spPr>
            <a:xfrm>
              <a:off x="4044172"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5370076"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6430799"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58</a:t>
              </a:r>
            </a:p>
          </p:txBody>
        </p:sp>
        <p:sp>
          <p:nvSpPr>
            <p:cNvPr id="83" name="tx83"/>
            <p:cNvSpPr/>
            <p:nvPr/>
          </p:nvSpPr>
          <p:spPr>
            <a:xfrm>
              <a:off x="6695979" y="1949040"/>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54</a:t>
              </a:r>
            </a:p>
          </p:txBody>
        </p:sp>
        <p:sp>
          <p:nvSpPr>
            <p:cNvPr id="84" name="tx84"/>
            <p:cNvSpPr/>
            <p:nvPr/>
          </p:nvSpPr>
          <p:spPr>
            <a:xfrm>
              <a:off x="6961160" y="19486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53</a:t>
              </a:r>
            </a:p>
          </p:txBody>
        </p:sp>
        <p:sp>
          <p:nvSpPr>
            <p:cNvPr id="85" name="tx85"/>
            <p:cNvSpPr/>
            <p:nvPr/>
          </p:nvSpPr>
          <p:spPr>
            <a:xfrm>
              <a:off x="7226341"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52</a:t>
              </a:r>
            </a:p>
          </p:txBody>
        </p:sp>
        <p:sp>
          <p:nvSpPr>
            <p:cNvPr id="86" name="tx86"/>
            <p:cNvSpPr/>
            <p:nvPr/>
          </p:nvSpPr>
          <p:spPr>
            <a:xfrm>
              <a:off x="7491522"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52</a:t>
              </a:r>
            </a:p>
          </p:txBody>
        </p:sp>
        <p:sp>
          <p:nvSpPr>
            <p:cNvPr id="87" name="tx87"/>
            <p:cNvSpPr/>
            <p:nvPr/>
          </p:nvSpPr>
          <p:spPr>
            <a:xfrm>
              <a:off x="7756703"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51</a:t>
              </a:r>
            </a:p>
          </p:txBody>
        </p:sp>
        <p:sp>
          <p:nvSpPr>
            <p:cNvPr id="88" name="tx88"/>
            <p:cNvSpPr/>
            <p:nvPr/>
          </p:nvSpPr>
          <p:spPr>
            <a:xfrm>
              <a:off x="8021883" y="194872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49</a:t>
              </a:r>
            </a:p>
          </p:txBody>
        </p:sp>
        <p:sp>
          <p:nvSpPr>
            <p:cNvPr id="89" name="tx89"/>
            <p:cNvSpPr/>
            <p:nvPr/>
          </p:nvSpPr>
          <p:spPr>
            <a:xfrm>
              <a:off x="1335100" y="349225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285.5</a:t>
              </a:r>
            </a:p>
          </p:txBody>
        </p:sp>
        <p:sp>
          <p:nvSpPr>
            <p:cNvPr id="90" name="tx90"/>
            <p:cNvSpPr/>
            <p:nvPr/>
          </p:nvSpPr>
          <p:spPr>
            <a:xfrm>
              <a:off x="2661004" y="339411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326.7</a:t>
              </a:r>
            </a:p>
          </p:txBody>
        </p:sp>
        <p:sp>
          <p:nvSpPr>
            <p:cNvPr id="91" name="tx91"/>
            <p:cNvSpPr/>
            <p:nvPr/>
          </p:nvSpPr>
          <p:spPr>
            <a:xfrm>
              <a:off x="3986908" y="329298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369.1</a:t>
              </a:r>
            </a:p>
          </p:txBody>
        </p:sp>
        <p:sp>
          <p:nvSpPr>
            <p:cNvPr id="92" name="tx92"/>
            <p:cNvSpPr/>
            <p:nvPr/>
          </p:nvSpPr>
          <p:spPr>
            <a:xfrm>
              <a:off x="5312812" y="3169800"/>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421.4</a:t>
              </a:r>
            </a:p>
          </p:txBody>
        </p:sp>
        <p:sp>
          <p:nvSpPr>
            <p:cNvPr id="93" name="tx93"/>
            <p:cNvSpPr/>
            <p:nvPr/>
          </p:nvSpPr>
          <p:spPr>
            <a:xfrm>
              <a:off x="6373535" y="312974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437.7</a:t>
              </a:r>
            </a:p>
          </p:txBody>
        </p:sp>
        <p:sp>
          <p:nvSpPr>
            <p:cNvPr id="94" name="tx94"/>
            <p:cNvSpPr/>
            <p:nvPr/>
          </p:nvSpPr>
          <p:spPr>
            <a:xfrm>
              <a:off x="6638716" y="3122817"/>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441.1</a:t>
              </a:r>
            </a:p>
          </p:txBody>
        </p:sp>
        <p:sp>
          <p:nvSpPr>
            <p:cNvPr id="95" name="tx95"/>
            <p:cNvSpPr/>
            <p:nvPr/>
          </p:nvSpPr>
          <p:spPr>
            <a:xfrm>
              <a:off x="6943073" y="3109978"/>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446</a:t>
              </a:r>
            </a:p>
          </p:txBody>
        </p:sp>
        <p:sp>
          <p:nvSpPr>
            <p:cNvPr id="96" name="tx96"/>
            <p:cNvSpPr/>
            <p:nvPr/>
          </p:nvSpPr>
          <p:spPr>
            <a:xfrm>
              <a:off x="7169077" y="309504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452.3</a:t>
              </a:r>
            </a:p>
          </p:txBody>
        </p:sp>
        <p:sp>
          <p:nvSpPr>
            <p:cNvPr id="97" name="tx97"/>
            <p:cNvSpPr/>
            <p:nvPr/>
          </p:nvSpPr>
          <p:spPr>
            <a:xfrm>
              <a:off x="7434258" y="308173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457.9</a:t>
              </a:r>
            </a:p>
          </p:txBody>
        </p:sp>
        <p:sp>
          <p:nvSpPr>
            <p:cNvPr id="98" name="tx98"/>
            <p:cNvSpPr/>
            <p:nvPr/>
          </p:nvSpPr>
          <p:spPr>
            <a:xfrm>
              <a:off x="7699439" y="306909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463.2</a:t>
              </a:r>
            </a:p>
          </p:txBody>
        </p:sp>
        <p:sp>
          <p:nvSpPr>
            <p:cNvPr id="99" name="tx99"/>
            <p:cNvSpPr/>
            <p:nvPr/>
          </p:nvSpPr>
          <p:spPr>
            <a:xfrm>
              <a:off x="7964620" y="305442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000000">
                      <a:alpha val="100000"/>
                    </a:srgbClr>
                  </a:solidFill>
                  <a:latin typeface="Arial"/>
                  <a:cs typeface="Arial"/>
                </a:rPr>
                <a:t>469.4</a:t>
              </a:r>
            </a:p>
          </p:txBody>
        </p:sp>
        <p:sp>
          <p:nvSpPr>
            <p:cNvPr id="100" name="pl100"/>
            <p:cNvSpPr/>
            <p:nvPr/>
          </p:nvSpPr>
          <p:spPr>
            <a:xfrm>
              <a:off x="1452654" y="2072669"/>
              <a:ext cx="0" cy="670605"/>
            </a:xfrm>
            <a:custGeom>
              <a:avLst/>
              <a:gdLst/>
              <a:ahLst/>
              <a:cxnLst/>
              <a:rect l="0" t="0" r="0" b="0"/>
              <a:pathLst>
                <a:path h="670605">
                  <a:moveTo>
                    <a:pt x="0" y="670605"/>
                  </a:moveTo>
                  <a:lnTo>
                    <a:pt x="0" y="0"/>
                  </a:lnTo>
                </a:path>
              </a:pathLst>
            </a:custGeom>
            <a:ln w="13550" cap="flat">
              <a:solidFill>
                <a:srgbClr val="0058AB">
                  <a:alpha val="100000"/>
                </a:srgbClr>
              </a:solidFill>
              <a:prstDash val="dot"/>
              <a:round/>
            </a:ln>
          </p:spPr>
          <p:txBody>
            <a:bodyPr/>
            <a:lstStyle/>
            <a:p>
              <a:endParaRPr/>
            </a:p>
          </p:txBody>
        </p:sp>
        <p:sp>
          <p:nvSpPr>
            <p:cNvPr id="101" name="pl101"/>
            <p:cNvSpPr/>
            <p:nvPr/>
          </p:nvSpPr>
          <p:spPr>
            <a:xfrm>
              <a:off x="2778557" y="2072669"/>
              <a:ext cx="0" cy="871787"/>
            </a:xfrm>
            <a:custGeom>
              <a:avLst/>
              <a:gdLst/>
              <a:ahLst/>
              <a:cxnLst/>
              <a:rect l="0" t="0" r="0" b="0"/>
              <a:pathLst>
                <a:path h="871787">
                  <a:moveTo>
                    <a:pt x="0" y="871787"/>
                  </a:moveTo>
                  <a:lnTo>
                    <a:pt x="0" y="0"/>
                  </a:lnTo>
                </a:path>
              </a:pathLst>
            </a:custGeom>
            <a:ln w="13550" cap="flat">
              <a:solidFill>
                <a:srgbClr val="0058AB">
                  <a:alpha val="100000"/>
                </a:srgbClr>
              </a:solidFill>
              <a:prstDash val="dot"/>
              <a:round/>
            </a:ln>
          </p:spPr>
          <p:txBody>
            <a:bodyPr/>
            <a:lstStyle/>
            <a:p>
              <a:endParaRPr/>
            </a:p>
          </p:txBody>
        </p:sp>
        <p:sp>
          <p:nvSpPr>
            <p:cNvPr id="102" name="pl102"/>
            <p:cNvSpPr/>
            <p:nvPr/>
          </p:nvSpPr>
          <p:spPr>
            <a:xfrm>
              <a:off x="4104461" y="2072669"/>
              <a:ext cx="0" cy="715312"/>
            </a:xfrm>
            <a:custGeom>
              <a:avLst/>
              <a:gdLst/>
              <a:ahLst/>
              <a:cxnLst/>
              <a:rect l="0" t="0" r="0" b="0"/>
              <a:pathLst>
                <a:path h="715312">
                  <a:moveTo>
                    <a:pt x="0" y="715312"/>
                  </a:moveTo>
                  <a:lnTo>
                    <a:pt x="0" y="0"/>
                  </a:lnTo>
                </a:path>
              </a:pathLst>
            </a:custGeom>
            <a:ln w="13550" cap="flat">
              <a:solidFill>
                <a:srgbClr val="0058AB">
                  <a:alpha val="100000"/>
                </a:srgbClr>
              </a:solidFill>
              <a:prstDash val="dot"/>
              <a:round/>
            </a:ln>
          </p:spPr>
          <p:txBody>
            <a:bodyPr/>
            <a:lstStyle/>
            <a:p>
              <a:endParaRPr/>
            </a:p>
          </p:txBody>
        </p:sp>
        <p:sp>
          <p:nvSpPr>
            <p:cNvPr id="103" name="pl103"/>
            <p:cNvSpPr/>
            <p:nvPr/>
          </p:nvSpPr>
          <p:spPr>
            <a:xfrm>
              <a:off x="5430365" y="2072669"/>
              <a:ext cx="0" cy="737666"/>
            </a:xfrm>
            <a:custGeom>
              <a:avLst/>
              <a:gdLst/>
              <a:ahLst/>
              <a:cxnLst/>
              <a:rect l="0" t="0" r="0" b="0"/>
              <a:pathLst>
                <a:path h="737666">
                  <a:moveTo>
                    <a:pt x="0" y="737666"/>
                  </a:moveTo>
                  <a:lnTo>
                    <a:pt x="0" y="0"/>
                  </a:lnTo>
                </a:path>
              </a:pathLst>
            </a:custGeom>
            <a:ln w="13550" cap="flat">
              <a:solidFill>
                <a:srgbClr val="0058AB">
                  <a:alpha val="100000"/>
                </a:srgbClr>
              </a:solidFill>
              <a:prstDash val="dot"/>
              <a:round/>
            </a:ln>
          </p:spPr>
          <p:txBody>
            <a:bodyPr/>
            <a:lstStyle/>
            <a:p>
              <a:endParaRPr/>
            </a:p>
          </p:txBody>
        </p:sp>
        <p:sp>
          <p:nvSpPr>
            <p:cNvPr id="104" name="pl104"/>
            <p:cNvSpPr/>
            <p:nvPr/>
          </p:nvSpPr>
          <p:spPr>
            <a:xfrm>
              <a:off x="6491088" y="2072669"/>
              <a:ext cx="0" cy="938847"/>
            </a:xfrm>
            <a:custGeom>
              <a:avLst/>
              <a:gdLst/>
              <a:ahLst/>
              <a:cxnLst/>
              <a:rect l="0" t="0" r="0" b="0"/>
              <a:pathLst>
                <a:path h="938847">
                  <a:moveTo>
                    <a:pt x="0" y="938847"/>
                  </a:moveTo>
                  <a:lnTo>
                    <a:pt x="0" y="0"/>
                  </a:lnTo>
                </a:path>
              </a:pathLst>
            </a:custGeom>
            <a:ln w="13550" cap="flat">
              <a:solidFill>
                <a:srgbClr val="0058AB">
                  <a:alpha val="100000"/>
                </a:srgbClr>
              </a:solidFill>
              <a:prstDash val="dot"/>
              <a:round/>
            </a:ln>
          </p:spPr>
          <p:txBody>
            <a:bodyPr/>
            <a:lstStyle/>
            <a:p>
              <a:endParaRPr/>
            </a:p>
          </p:txBody>
        </p:sp>
        <p:sp>
          <p:nvSpPr>
            <p:cNvPr id="105" name="pl105"/>
            <p:cNvSpPr/>
            <p:nvPr/>
          </p:nvSpPr>
          <p:spPr>
            <a:xfrm>
              <a:off x="6756269" y="2072669"/>
              <a:ext cx="0" cy="1028261"/>
            </a:xfrm>
            <a:custGeom>
              <a:avLst/>
              <a:gdLst/>
              <a:ahLst/>
              <a:cxnLst/>
              <a:rect l="0" t="0" r="0" b="0"/>
              <a:pathLst>
                <a:path h="1028261">
                  <a:moveTo>
                    <a:pt x="0" y="1028261"/>
                  </a:moveTo>
                  <a:lnTo>
                    <a:pt x="0" y="0"/>
                  </a:lnTo>
                </a:path>
              </a:pathLst>
            </a:custGeom>
            <a:ln w="13550" cap="flat">
              <a:solidFill>
                <a:srgbClr val="0058AB">
                  <a:alpha val="100000"/>
                </a:srgbClr>
              </a:solidFill>
              <a:prstDash val="dot"/>
              <a:round/>
            </a:ln>
          </p:spPr>
          <p:txBody>
            <a:bodyPr/>
            <a:lstStyle/>
            <a:p>
              <a:endParaRPr/>
            </a:p>
          </p:txBody>
        </p:sp>
        <p:sp>
          <p:nvSpPr>
            <p:cNvPr id="106" name="pl106"/>
            <p:cNvSpPr/>
            <p:nvPr/>
          </p:nvSpPr>
          <p:spPr>
            <a:xfrm>
              <a:off x="7021450" y="2072669"/>
              <a:ext cx="0" cy="1050615"/>
            </a:xfrm>
            <a:custGeom>
              <a:avLst/>
              <a:gdLst/>
              <a:ahLst/>
              <a:cxnLst/>
              <a:rect l="0" t="0" r="0" b="0"/>
              <a:pathLst>
                <a:path h="1050615">
                  <a:moveTo>
                    <a:pt x="0" y="1050615"/>
                  </a:moveTo>
                  <a:lnTo>
                    <a:pt x="0" y="0"/>
                  </a:lnTo>
                </a:path>
              </a:pathLst>
            </a:custGeom>
            <a:ln w="13550" cap="flat">
              <a:solidFill>
                <a:srgbClr val="0058AB">
                  <a:alpha val="100000"/>
                </a:srgbClr>
              </a:solidFill>
              <a:prstDash val="dot"/>
              <a:round/>
            </a:ln>
          </p:spPr>
          <p:txBody>
            <a:bodyPr/>
            <a:lstStyle/>
            <a:p>
              <a:endParaRPr/>
            </a:p>
          </p:txBody>
        </p:sp>
        <p:sp>
          <p:nvSpPr>
            <p:cNvPr id="107" name="pl107"/>
            <p:cNvSpPr/>
            <p:nvPr/>
          </p:nvSpPr>
          <p:spPr>
            <a:xfrm>
              <a:off x="7286631" y="2072669"/>
              <a:ext cx="0" cy="1072968"/>
            </a:xfrm>
            <a:custGeom>
              <a:avLst/>
              <a:gdLst/>
              <a:ahLst/>
              <a:cxnLst/>
              <a:rect l="0" t="0" r="0" b="0"/>
              <a:pathLst>
                <a:path h="1072968">
                  <a:moveTo>
                    <a:pt x="0" y="1072968"/>
                  </a:moveTo>
                  <a:lnTo>
                    <a:pt x="0" y="0"/>
                  </a:lnTo>
                </a:path>
              </a:pathLst>
            </a:custGeom>
            <a:ln w="13550" cap="flat">
              <a:solidFill>
                <a:srgbClr val="0058AB">
                  <a:alpha val="100000"/>
                </a:srgbClr>
              </a:solidFill>
              <a:prstDash val="dot"/>
              <a:round/>
            </a:ln>
          </p:spPr>
          <p:txBody>
            <a:bodyPr/>
            <a:lstStyle/>
            <a:p>
              <a:endParaRPr/>
            </a:p>
          </p:txBody>
        </p:sp>
        <p:sp>
          <p:nvSpPr>
            <p:cNvPr id="108" name="pl108"/>
            <p:cNvSpPr/>
            <p:nvPr/>
          </p:nvSpPr>
          <p:spPr>
            <a:xfrm>
              <a:off x="7551811" y="2072669"/>
              <a:ext cx="0" cy="1072968"/>
            </a:xfrm>
            <a:custGeom>
              <a:avLst/>
              <a:gdLst/>
              <a:ahLst/>
              <a:cxnLst/>
              <a:rect l="0" t="0" r="0" b="0"/>
              <a:pathLst>
                <a:path h="1072968">
                  <a:moveTo>
                    <a:pt x="0" y="1072968"/>
                  </a:moveTo>
                  <a:lnTo>
                    <a:pt x="0" y="0"/>
                  </a:lnTo>
                </a:path>
              </a:pathLst>
            </a:custGeom>
            <a:ln w="13550" cap="flat">
              <a:solidFill>
                <a:srgbClr val="0058AB">
                  <a:alpha val="100000"/>
                </a:srgbClr>
              </a:solidFill>
              <a:prstDash val="dot"/>
              <a:round/>
            </a:ln>
          </p:spPr>
          <p:txBody>
            <a:bodyPr/>
            <a:lstStyle/>
            <a:p>
              <a:endParaRPr/>
            </a:p>
          </p:txBody>
        </p:sp>
        <p:sp>
          <p:nvSpPr>
            <p:cNvPr id="109" name="pl109"/>
            <p:cNvSpPr/>
            <p:nvPr/>
          </p:nvSpPr>
          <p:spPr>
            <a:xfrm>
              <a:off x="7816992" y="2072669"/>
              <a:ext cx="0" cy="1095322"/>
            </a:xfrm>
            <a:custGeom>
              <a:avLst/>
              <a:gdLst/>
              <a:ahLst/>
              <a:cxnLst/>
              <a:rect l="0" t="0" r="0" b="0"/>
              <a:pathLst>
                <a:path h="1095322">
                  <a:moveTo>
                    <a:pt x="0" y="1095322"/>
                  </a:moveTo>
                  <a:lnTo>
                    <a:pt x="0" y="0"/>
                  </a:lnTo>
                </a:path>
              </a:pathLst>
            </a:custGeom>
            <a:ln w="13550" cap="flat">
              <a:solidFill>
                <a:srgbClr val="0058AB">
                  <a:alpha val="100000"/>
                </a:srgbClr>
              </a:solidFill>
              <a:prstDash val="dot"/>
              <a:round/>
            </a:ln>
          </p:spPr>
          <p:txBody>
            <a:bodyPr/>
            <a:lstStyle/>
            <a:p>
              <a:endParaRPr/>
            </a:p>
          </p:txBody>
        </p:sp>
        <p:sp>
          <p:nvSpPr>
            <p:cNvPr id="110" name="pl110"/>
            <p:cNvSpPr/>
            <p:nvPr/>
          </p:nvSpPr>
          <p:spPr>
            <a:xfrm>
              <a:off x="8082173" y="2072669"/>
              <a:ext cx="0" cy="1140029"/>
            </a:xfrm>
            <a:custGeom>
              <a:avLst/>
              <a:gdLst/>
              <a:ahLst/>
              <a:cxnLst/>
              <a:rect l="0" t="0" r="0" b="0"/>
              <a:pathLst>
                <a:path h="1140029">
                  <a:moveTo>
                    <a:pt x="0" y="1140029"/>
                  </a:moveTo>
                  <a:lnTo>
                    <a:pt x="0" y="0"/>
                  </a:lnTo>
                </a:path>
              </a:pathLst>
            </a:custGeom>
            <a:ln w="13550" cap="flat">
              <a:solidFill>
                <a:srgbClr val="0058AB">
                  <a:alpha val="100000"/>
                </a:srgbClr>
              </a:solidFill>
              <a:prstDash val="dot"/>
              <a:round/>
            </a:ln>
          </p:spPr>
          <p:txBody>
            <a:bodyPr/>
            <a:lstStyle/>
            <a:p>
              <a:endParaRPr/>
            </a:p>
          </p:txBody>
        </p:sp>
        <p:sp>
          <p:nvSpPr>
            <p:cNvPr id="111" name="tx111"/>
            <p:cNvSpPr/>
            <p:nvPr/>
          </p:nvSpPr>
          <p:spPr>
            <a:xfrm>
              <a:off x="1335100" y="403503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199.8</a:t>
              </a:r>
            </a:p>
          </p:txBody>
        </p:sp>
        <p:sp>
          <p:nvSpPr>
            <p:cNvPr id="112" name="tx112"/>
            <p:cNvSpPr/>
            <p:nvPr/>
          </p:nvSpPr>
          <p:spPr>
            <a:xfrm>
              <a:off x="1361226" y="3695109"/>
              <a:ext cx="182855"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85.7</a:t>
              </a:r>
            </a:p>
          </p:txBody>
        </p:sp>
        <p:sp>
          <p:nvSpPr>
            <p:cNvPr id="113" name="tx113"/>
            <p:cNvSpPr/>
            <p:nvPr/>
          </p:nvSpPr>
          <p:spPr>
            <a:xfrm>
              <a:off x="2661004" y="403565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199.3</a:t>
              </a:r>
            </a:p>
          </p:txBody>
        </p:sp>
        <p:sp>
          <p:nvSpPr>
            <p:cNvPr id="114" name="tx114"/>
            <p:cNvSpPr/>
            <p:nvPr/>
          </p:nvSpPr>
          <p:spPr>
            <a:xfrm>
              <a:off x="2661004" y="3647868"/>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127.4</a:t>
              </a:r>
            </a:p>
          </p:txBody>
        </p:sp>
        <p:sp>
          <p:nvSpPr>
            <p:cNvPr id="115" name="tx115"/>
            <p:cNvSpPr/>
            <p:nvPr/>
          </p:nvSpPr>
          <p:spPr>
            <a:xfrm>
              <a:off x="4026085" y="3974093"/>
              <a:ext cx="156753"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251</a:t>
              </a:r>
            </a:p>
          </p:txBody>
        </p:sp>
        <p:sp>
          <p:nvSpPr>
            <p:cNvPr id="116" name="tx116"/>
            <p:cNvSpPr/>
            <p:nvPr/>
          </p:nvSpPr>
          <p:spPr>
            <a:xfrm>
              <a:off x="3986908" y="3534561"/>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118.1</a:t>
              </a:r>
            </a:p>
          </p:txBody>
        </p:sp>
        <p:sp>
          <p:nvSpPr>
            <p:cNvPr id="117" name="tx117"/>
            <p:cNvSpPr/>
            <p:nvPr/>
          </p:nvSpPr>
          <p:spPr>
            <a:xfrm>
              <a:off x="5312812" y="3936780"/>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282.3</a:t>
              </a:r>
            </a:p>
          </p:txBody>
        </p:sp>
        <p:sp>
          <p:nvSpPr>
            <p:cNvPr id="118" name="tx118"/>
            <p:cNvSpPr/>
            <p:nvPr/>
          </p:nvSpPr>
          <p:spPr>
            <a:xfrm>
              <a:off x="5312812" y="343505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139.1</a:t>
              </a:r>
            </a:p>
          </p:txBody>
        </p:sp>
        <p:sp>
          <p:nvSpPr>
            <p:cNvPr id="119" name="tx119"/>
            <p:cNvSpPr/>
            <p:nvPr/>
          </p:nvSpPr>
          <p:spPr>
            <a:xfrm>
              <a:off x="6373535" y="3970654"/>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253.9</a:t>
              </a:r>
            </a:p>
          </p:txBody>
        </p:sp>
        <p:sp>
          <p:nvSpPr>
            <p:cNvPr id="120" name="tx120"/>
            <p:cNvSpPr/>
            <p:nvPr/>
          </p:nvSpPr>
          <p:spPr>
            <a:xfrm>
              <a:off x="6373535" y="344950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183.8</a:t>
              </a:r>
            </a:p>
          </p:txBody>
        </p:sp>
        <p:sp>
          <p:nvSpPr>
            <p:cNvPr id="121" name="tx121"/>
            <p:cNvSpPr/>
            <p:nvPr/>
          </p:nvSpPr>
          <p:spPr>
            <a:xfrm>
              <a:off x="6638716" y="398931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238.2</a:t>
              </a:r>
            </a:p>
          </p:txBody>
        </p:sp>
        <p:sp>
          <p:nvSpPr>
            <p:cNvPr id="122" name="tx122"/>
            <p:cNvSpPr/>
            <p:nvPr/>
          </p:nvSpPr>
          <p:spPr>
            <a:xfrm>
              <a:off x="6638716" y="3464145"/>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202.9</a:t>
              </a:r>
            </a:p>
          </p:txBody>
        </p:sp>
        <p:sp>
          <p:nvSpPr>
            <p:cNvPr id="123" name="tx123"/>
            <p:cNvSpPr/>
            <p:nvPr/>
          </p:nvSpPr>
          <p:spPr>
            <a:xfrm>
              <a:off x="6903896" y="399146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236.4</a:t>
              </a:r>
            </a:p>
          </p:txBody>
        </p:sp>
        <p:sp>
          <p:nvSpPr>
            <p:cNvPr id="124" name="tx124"/>
            <p:cNvSpPr/>
            <p:nvPr/>
          </p:nvSpPr>
          <p:spPr>
            <a:xfrm>
              <a:off x="6903896" y="3460454"/>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209.6</a:t>
              </a:r>
            </a:p>
          </p:txBody>
        </p:sp>
        <p:sp>
          <p:nvSpPr>
            <p:cNvPr id="125" name="tx125"/>
            <p:cNvSpPr/>
            <p:nvPr/>
          </p:nvSpPr>
          <p:spPr>
            <a:xfrm>
              <a:off x="7169077" y="3992907"/>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235.2</a:t>
              </a:r>
            </a:p>
          </p:txBody>
        </p:sp>
        <p:sp>
          <p:nvSpPr>
            <p:cNvPr id="126" name="tx126"/>
            <p:cNvSpPr/>
            <p:nvPr/>
          </p:nvSpPr>
          <p:spPr>
            <a:xfrm>
              <a:off x="7169077" y="3455600"/>
              <a:ext cx="235106" cy="67527"/>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217.1</a:t>
              </a:r>
            </a:p>
          </p:txBody>
        </p:sp>
        <p:sp>
          <p:nvSpPr>
            <p:cNvPr id="127" name="tx127"/>
            <p:cNvSpPr/>
            <p:nvPr/>
          </p:nvSpPr>
          <p:spPr>
            <a:xfrm>
              <a:off x="7434258" y="3989431"/>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238.1</a:t>
              </a:r>
            </a:p>
          </p:txBody>
        </p:sp>
        <p:sp>
          <p:nvSpPr>
            <p:cNvPr id="128" name="tx128"/>
            <p:cNvSpPr/>
            <p:nvPr/>
          </p:nvSpPr>
          <p:spPr>
            <a:xfrm>
              <a:off x="7434258" y="344429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219.8</a:t>
              </a:r>
            </a:p>
          </p:txBody>
        </p:sp>
        <p:sp>
          <p:nvSpPr>
            <p:cNvPr id="129" name="tx129"/>
            <p:cNvSpPr/>
            <p:nvPr/>
          </p:nvSpPr>
          <p:spPr>
            <a:xfrm>
              <a:off x="7699439" y="3991669"/>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236.2</a:t>
              </a:r>
            </a:p>
          </p:txBody>
        </p:sp>
        <p:sp>
          <p:nvSpPr>
            <p:cNvPr id="130" name="tx130"/>
            <p:cNvSpPr/>
            <p:nvPr/>
          </p:nvSpPr>
          <p:spPr>
            <a:xfrm>
              <a:off x="7699439" y="3440237"/>
              <a:ext cx="235106" cy="68674"/>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226.9</a:t>
              </a:r>
            </a:p>
          </p:txBody>
        </p:sp>
        <p:sp>
          <p:nvSpPr>
            <p:cNvPr id="131" name="tx131"/>
            <p:cNvSpPr/>
            <p:nvPr/>
          </p:nvSpPr>
          <p:spPr>
            <a:xfrm>
              <a:off x="8003796" y="3999099"/>
              <a:ext cx="156753"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230</a:t>
              </a:r>
            </a:p>
          </p:txBody>
        </p:sp>
        <p:sp>
          <p:nvSpPr>
            <p:cNvPr id="132" name="tx132"/>
            <p:cNvSpPr/>
            <p:nvPr/>
          </p:nvSpPr>
          <p:spPr>
            <a:xfrm>
              <a:off x="7964620" y="3440262"/>
              <a:ext cx="235106" cy="68720"/>
            </a:xfrm>
            <a:prstGeom prst="rect">
              <a:avLst/>
            </a:prstGeom>
            <a:noFill/>
          </p:spPr>
          <p:txBody>
            <a:bodyPr wrap="none" lIns="0" tIns="0" rIns="0" bIns="0" anchor="ctr" anchorCtr="1"/>
            <a:lstStyle/>
            <a:p>
              <a:pPr marL="0" marR="0" indent="0" algn="l">
                <a:lnSpc>
                  <a:spcPts val="739"/>
                </a:lnSpc>
                <a:spcBef>
                  <a:spcPts val="0"/>
                </a:spcBef>
                <a:spcAft>
                  <a:spcPts val="0"/>
                </a:spcAft>
              </a:pPr>
              <a:r>
                <a:rPr sz="739">
                  <a:solidFill>
                    <a:srgbClr val="FFFFFF">
                      <a:alpha val="100000"/>
                    </a:srgbClr>
                  </a:solidFill>
                  <a:latin typeface="Arial"/>
                  <a:cs typeface="Arial"/>
                </a:rPr>
                <a:t>239.4</a:t>
              </a:r>
            </a:p>
          </p:txBody>
        </p:sp>
        <p:sp>
          <p:nvSpPr>
            <p:cNvPr id="133" name="tx133"/>
            <p:cNvSpPr/>
            <p:nvPr/>
          </p:nvSpPr>
          <p:spPr>
            <a:xfrm>
              <a:off x="849589"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60576"/>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06524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46991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856508"/>
              <a:ext cx="349591" cy="12019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25590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93494" y="3068909"/>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55" name="tx155"/>
            <p:cNvSpPr/>
            <p:nvPr/>
          </p:nvSpPr>
          <p:spPr>
            <a:xfrm rot="5400000">
              <a:off x="8496806" y="3068909"/>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56" name="pl156"/>
            <p:cNvSpPr/>
            <p:nvPr/>
          </p:nvSpPr>
          <p:spPr>
            <a:xfrm>
              <a:off x="2923939" y="5281475"/>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57" name="tx157"/>
            <p:cNvSpPr/>
            <p:nvPr/>
          </p:nvSpPr>
          <p:spPr>
            <a:xfrm>
              <a:off x="3191038" y="5228064"/>
              <a:ext cx="1086972"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8" name="rc158"/>
            <p:cNvSpPr/>
            <p:nvPr/>
          </p:nvSpPr>
          <p:spPr>
            <a:xfrm>
              <a:off x="4565367" y="5180747"/>
              <a:ext cx="201456" cy="201456"/>
            </a:xfrm>
            <a:prstGeom prst="rect">
              <a:avLst/>
            </a:prstGeom>
            <a:solidFill>
              <a:srgbClr val="E2231A">
                <a:alpha val="100000"/>
              </a:srgbClr>
            </a:solidFill>
          </p:spPr>
          <p:txBody>
            <a:bodyPr/>
            <a:lstStyle/>
            <a:p>
              <a:endParaRPr/>
            </a:p>
          </p:txBody>
        </p:sp>
        <p:sp>
          <p:nvSpPr>
            <p:cNvPr id="159" name="rc159"/>
            <p:cNvSpPr/>
            <p:nvPr/>
          </p:nvSpPr>
          <p:spPr>
            <a:xfrm>
              <a:off x="5785939" y="5180747"/>
              <a:ext cx="201456" cy="201456"/>
            </a:xfrm>
            <a:prstGeom prst="rect">
              <a:avLst/>
            </a:prstGeom>
            <a:solidFill>
              <a:srgbClr val="80BD41">
                <a:alpha val="100000"/>
              </a:srgbClr>
            </a:solidFill>
          </p:spPr>
          <p:txBody>
            <a:bodyPr/>
            <a:lstStyle/>
            <a:p>
              <a:endParaRPr/>
            </a:p>
          </p:txBody>
        </p:sp>
        <p:sp>
          <p:nvSpPr>
            <p:cNvPr id="160" name="tx160"/>
            <p:cNvSpPr/>
            <p:nvPr/>
          </p:nvSpPr>
          <p:spPr>
            <a:xfrm>
              <a:off x="4845412" y="5229292"/>
              <a:ext cx="86193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Non Vaccinés</a:t>
              </a:r>
            </a:p>
          </p:txBody>
        </p:sp>
        <p:sp>
          <p:nvSpPr>
            <p:cNvPr id="161" name="tx161"/>
            <p:cNvSpPr/>
            <p:nvPr/>
          </p:nvSpPr>
          <p:spPr>
            <a:xfrm>
              <a:off x="6065984" y="5229292"/>
              <a:ext cx="56684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Vaccinés</a:t>
              </a:r>
            </a:p>
          </p:txBody>
        </p:sp>
        <p:sp>
          <p:nvSpPr>
            <p:cNvPr id="162" name="tx162"/>
            <p:cNvSpPr/>
            <p:nvPr/>
          </p:nvSpPr>
          <p:spPr>
            <a:xfrm>
              <a:off x="989913" y="1411841"/>
              <a:ext cx="5455094"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63" name="tx163"/>
            <p:cNvSpPr/>
            <p:nvPr/>
          </p:nvSpPr>
          <p:spPr>
            <a:xfrm>
              <a:off x="989913" y="1594284"/>
              <a:ext cx="1323602" cy="14439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Bénin, 2000-2025</a:t>
              </a:r>
            </a:p>
          </p:txBody>
        </p:sp>
        <p:sp>
          <p:nvSpPr>
            <p:cNvPr id="164" name="pl164"/>
            <p:cNvSpPr/>
            <p:nvPr/>
          </p:nvSpPr>
          <p:spPr>
            <a:xfrm>
              <a:off x="2030150"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5" name="pl165"/>
            <p:cNvSpPr/>
            <p:nvPr/>
          </p:nvSpPr>
          <p:spPr>
            <a:xfrm>
              <a:off x="3423807"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6" name="pl166"/>
            <p:cNvSpPr/>
            <p:nvPr/>
          </p:nvSpPr>
          <p:spPr>
            <a:xfrm>
              <a:off x="4817463"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7" name="pl167"/>
            <p:cNvSpPr/>
            <p:nvPr/>
          </p:nvSpPr>
          <p:spPr>
            <a:xfrm>
              <a:off x="6211119"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8" name="pl168"/>
            <p:cNvSpPr/>
            <p:nvPr/>
          </p:nvSpPr>
          <p:spPr>
            <a:xfrm>
              <a:off x="7604776" y="5599970"/>
              <a:ext cx="0" cy="516366"/>
            </a:xfrm>
            <a:custGeom>
              <a:avLst/>
              <a:gdLst/>
              <a:ahLst/>
              <a:cxnLst/>
              <a:rect l="0" t="0" r="0" b="0"/>
              <a:pathLst>
                <a:path h="516366">
                  <a:moveTo>
                    <a:pt x="0" y="516366"/>
                  </a:moveTo>
                  <a:lnTo>
                    <a:pt x="0" y="0"/>
                  </a:lnTo>
                  <a:lnTo>
                    <a:pt x="0" y="0"/>
                  </a:lnTo>
                </a:path>
              </a:pathLst>
            </a:custGeom>
            <a:ln w="6775" cap="flat">
              <a:solidFill>
                <a:srgbClr val="EBEBEB">
                  <a:alpha val="100000"/>
                </a:srgbClr>
              </a:solidFill>
              <a:prstDash val="solid"/>
              <a:round/>
            </a:ln>
          </p:spPr>
          <p:txBody>
            <a:bodyPr/>
            <a:lstStyle/>
            <a:p>
              <a:endParaRPr/>
            </a:p>
          </p:txBody>
        </p:sp>
        <p:sp>
          <p:nvSpPr>
            <p:cNvPr id="169" name="pl169"/>
            <p:cNvSpPr/>
            <p:nvPr/>
          </p:nvSpPr>
          <p:spPr>
            <a:xfrm>
              <a:off x="989913" y="6019517"/>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989913" y="5858153"/>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989913" y="5696789"/>
              <a:ext cx="7555000" cy="0"/>
            </a:xfrm>
            <a:custGeom>
              <a:avLst/>
              <a:gdLst/>
              <a:ahLst/>
              <a:cxnLst/>
              <a:rect l="0" t="0" r="0" b="0"/>
              <a:pathLst>
                <a:path w="7555000">
                  <a:moveTo>
                    <a:pt x="0" y="0"/>
                  </a:moveTo>
                  <a:lnTo>
                    <a:pt x="7555000" y="0"/>
                  </a:lnTo>
                  <a:lnTo>
                    <a:pt x="755500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1333322"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2726979"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4120635"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5514291"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6907947"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8301604" y="5599970"/>
              <a:ext cx="0" cy="516366"/>
            </a:xfrm>
            <a:custGeom>
              <a:avLst/>
              <a:gdLst/>
              <a:ahLst/>
              <a:cxnLst/>
              <a:rect l="0" t="0" r="0" b="0"/>
              <a:pathLst>
                <a:path h="516366">
                  <a:moveTo>
                    <a:pt x="0" y="51636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rc178"/>
            <p:cNvSpPr/>
            <p:nvPr/>
          </p:nvSpPr>
          <p:spPr>
            <a:xfrm>
              <a:off x="1333322" y="5954972"/>
              <a:ext cx="3538075" cy="129091"/>
            </a:xfrm>
            <a:prstGeom prst="rect">
              <a:avLst/>
            </a:prstGeom>
            <a:solidFill>
              <a:srgbClr val="80BD41">
                <a:alpha val="100000"/>
              </a:srgbClr>
            </a:solidFill>
          </p:spPr>
          <p:txBody>
            <a:bodyPr/>
            <a:lstStyle/>
            <a:p>
              <a:endParaRPr/>
            </a:p>
          </p:txBody>
        </p:sp>
        <p:sp>
          <p:nvSpPr>
            <p:cNvPr id="179" name="rc179"/>
            <p:cNvSpPr/>
            <p:nvPr/>
          </p:nvSpPr>
          <p:spPr>
            <a:xfrm>
              <a:off x="4871397" y="5954972"/>
              <a:ext cx="2561958" cy="129091"/>
            </a:xfrm>
            <a:prstGeom prst="rect">
              <a:avLst/>
            </a:prstGeom>
            <a:solidFill>
              <a:srgbClr val="E2231A">
                <a:alpha val="100000"/>
              </a:srgbClr>
            </a:solidFill>
          </p:spPr>
          <p:txBody>
            <a:bodyPr/>
            <a:lstStyle/>
            <a:p>
              <a:endParaRPr/>
            </a:p>
          </p:txBody>
        </p:sp>
        <p:sp>
          <p:nvSpPr>
            <p:cNvPr id="180" name="rc180"/>
            <p:cNvSpPr/>
            <p:nvPr/>
          </p:nvSpPr>
          <p:spPr>
            <a:xfrm>
              <a:off x="1333322" y="5793607"/>
              <a:ext cx="3292094" cy="129091"/>
            </a:xfrm>
            <a:prstGeom prst="rect">
              <a:avLst/>
            </a:prstGeom>
            <a:solidFill>
              <a:srgbClr val="80BD41">
                <a:alpha val="100000"/>
              </a:srgbClr>
            </a:solidFill>
          </p:spPr>
          <p:txBody>
            <a:bodyPr/>
            <a:lstStyle/>
            <a:p>
              <a:endParaRPr/>
            </a:p>
          </p:txBody>
        </p:sp>
        <p:sp>
          <p:nvSpPr>
            <p:cNvPr id="181" name="rc181"/>
            <p:cNvSpPr/>
            <p:nvPr/>
          </p:nvSpPr>
          <p:spPr>
            <a:xfrm>
              <a:off x="4625417" y="5793607"/>
              <a:ext cx="3162902" cy="129091"/>
            </a:xfrm>
            <a:prstGeom prst="rect">
              <a:avLst/>
            </a:prstGeom>
            <a:solidFill>
              <a:srgbClr val="E2231A">
                <a:alpha val="100000"/>
              </a:srgbClr>
            </a:solidFill>
          </p:spPr>
          <p:txBody>
            <a:bodyPr/>
            <a:lstStyle/>
            <a:p>
              <a:endParaRPr/>
            </a:p>
          </p:txBody>
        </p:sp>
        <p:sp>
          <p:nvSpPr>
            <p:cNvPr id="182" name="rc182"/>
            <p:cNvSpPr/>
            <p:nvPr/>
          </p:nvSpPr>
          <p:spPr>
            <a:xfrm>
              <a:off x="1333322" y="5632243"/>
              <a:ext cx="3205130" cy="129091"/>
            </a:xfrm>
            <a:prstGeom prst="rect">
              <a:avLst/>
            </a:prstGeom>
            <a:solidFill>
              <a:srgbClr val="80BD41">
                <a:alpha val="100000"/>
              </a:srgbClr>
            </a:solidFill>
          </p:spPr>
          <p:txBody>
            <a:bodyPr/>
            <a:lstStyle/>
            <a:p>
              <a:endParaRPr/>
            </a:p>
          </p:txBody>
        </p:sp>
        <p:sp>
          <p:nvSpPr>
            <p:cNvPr id="183" name="rc183"/>
            <p:cNvSpPr/>
            <p:nvPr/>
          </p:nvSpPr>
          <p:spPr>
            <a:xfrm>
              <a:off x="4538453" y="5632243"/>
              <a:ext cx="3335995" cy="129091"/>
            </a:xfrm>
            <a:prstGeom prst="rect">
              <a:avLst/>
            </a:prstGeom>
            <a:solidFill>
              <a:srgbClr val="E2231A">
                <a:alpha val="100000"/>
              </a:srgbClr>
            </a:solidFill>
          </p:spPr>
          <p:txBody>
            <a:bodyPr/>
            <a:lstStyle/>
            <a:p>
              <a:endParaRPr/>
            </a:p>
          </p:txBody>
        </p:sp>
        <p:sp>
          <p:nvSpPr>
            <p:cNvPr id="184" name="tx184"/>
            <p:cNvSpPr/>
            <p:nvPr/>
          </p:nvSpPr>
          <p:spPr>
            <a:xfrm>
              <a:off x="7593676" y="5976325"/>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437.7</a:t>
              </a:r>
            </a:p>
          </p:txBody>
        </p:sp>
        <p:sp>
          <p:nvSpPr>
            <p:cNvPr id="185" name="tx185"/>
            <p:cNvSpPr/>
            <p:nvPr/>
          </p:nvSpPr>
          <p:spPr>
            <a:xfrm>
              <a:off x="7966389" y="5814960"/>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463.2</a:t>
              </a:r>
            </a:p>
          </p:txBody>
        </p:sp>
        <p:sp>
          <p:nvSpPr>
            <p:cNvPr id="186" name="tx186"/>
            <p:cNvSpPr/>
            <p:nvPr/>
          </p:nvSpPr>
          <p:spPr>
            <a:xfrm>
              <a:off x="8056823" y="5653652"/>
              <a:ext cx="289362" cy="84522"/>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469.4</a:t>
              </a:r>
            </a:p>
          </p:txBody>
        </p:sp>
        <p:sp>
          <p:nvSpPr>
            <p:cNvPr id="187" name="tx187"/>
            <p:cNvSpPr/>
            <p:nvPr/>
          </p:nvSpPr>
          <p:spPr>
            <a:xfrm>
              <a:off x="2966721" y="5979024"/>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253.9</a:t>
              </a:r>
            </a:p>
          </p:txBody>
        </p:sp>
        <p:sp>
          <p:nvSpPr>
            <p:cNvPr id="188" name="tx188"/>
            <p:cNvSpPr/>
            <p:nvPr/>
          </p:nvSpPr>
          <p:spPr>
            <a:xfrm>
              <a:off x="6016738" y="5979024"/>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183.8</a:t>
              </a:r>
            </a:p>
          </p:txBody>
        </p:sp>
        <p:sp>
          <p:nvSpPr>
            <p:cNvPr id="189" name="tx189"/>
            <p:cNvSpPr/>
            <p:nvPr/>
          </p:nvSpPr>
          <p:spPr>
            <a:xfrm>
              <a:off x="2843731" y="5817660"/>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236.2</a:t>
              </a:r>
            </a:p>
          </p:txBody>
        </p:sp>
        <p:sp>
          <p:nvSpPr>
            <p:cNvPr id="190" name="tx190"/>
            <p:cNvSpPr/>
            <p:nvPr/>
          </p:nvSpPr>
          <p:spPr>
            <a:xfrm>
              <a:off x="6071230" y="5817713"/>
              <a:ext cx="27127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226.9</a:t>
              </a:r>
            </a:p>
          </p:txBody>
        </p:sp>
        <p:sp>
          <p:nvSpPr>
            <p:cNvPr id="191" name="tx191"/>
            <p:cNvSpPr/>
            <p:nvPr/>
          </p:nvSpPr>
          <p:spPr>
            <a:xfrm>
              <a:off x="2845453" y="5656295"/>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230</a:t>
              </a:r>
            </a:p>
          </p:txBody>
        </p:sp>
        <p:sp>
          <p:nvSpPr>
            <p:cNvPr id="192" name="tx192"/>
            <p:cNvSpPr/>
            <p:nvPr/>
          </p:nvSpPr>
          <p:spPr>
            <a:xfrm>
              <a:off x="6070812" y="5656295"/>
              <a:ext cx="27127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239.4</a:t>
              </a:r>
            </a:p>
          </p:txBody>
        </p:sp>
        <p:sp>
          <p:nvSpPr>
            <p:cNvPr id="193" name="tx193"/>
            <p:cNvSpPr/>
            <p:nvPr/>
          </p:nvSpPr>
          <p:spPr>
            <a:xfrm>
              <a:off x="616505" y="59674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80603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6446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17685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10437"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4004093"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397749" y="6176783"/>
              <a:ext cx="233083"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791406"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185062" y="6176852"/>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25973" y="6312056"/>
              <a:ext cx="148288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203" name="tx203"/>
            <p:cNvSpPr/>
            <p:nvPr/>
          </p:nvSpPr>
          <p:spPr>
            <a:xfrm>
              <a:off x="4246355" y="65249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 couverture vaccinale contre le MCV1 en 2025 (49 %) était inférieure à celle de 2019 (58 %).
Le nombre d’enfants vaccinés par le MCV1 a diminué de 9 % par rapport à 2019.
Le nombre de nourrissons survivants a augmenté d’environ 7 % par rapport à 2019.
En 2025, le nombre d’enfants vaccinés était inférieur à celui de 2019.
En 2025, le nombre de nourrissons survivants (population cible) était plus élevé qu’en 2019.
Pour que la couverture vaccinale augmente, le nombre d’enfants vaccinés doit croître à un rythme plus rapide que celui de la croissance démographique.</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Pour que la couverture vaccinale augmente, le nombre d'enfants vaccinés doit croître à un rythme plus rapide que celui de la croissance démographique.</a:t>
            </a:r>
          </a:p>
        </p:txBody>
      </p:sp>
      <p:grpSp>
        <p:nvGrpSpPr>
          <p:cNvPr id="206" name="Group 205"/>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208"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88543" y="4327306"/>
              <a:ext cx="7747148" cy="0"/>
            </a:xfrm>
            <a:custGeom>
              <a:avLst/>
              <a:gdLst/>
              <a:ahLst/>
              <a:cxnLst/>
              <a:rect l="0" t="0" r="0" b="0"/>
              <a:pathLst>
                <a:path w="7747148">
                  <a:moveTo>
                    <a:pt x="0" y="0"/>
                  </a:moveTo>
                  <a:lnTo>
                    <a:pt x="7747148" y="0"/>
                  </a:lnTo>
                  <a:lnTo>
                    <a:pt x="774714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88543" y="3307081"/>
              <a:ext cx="7747148" cy="0"/>
            </a:xfrm>
            <a:custGeom>
              <a:avLst/>
              <a:gdLst/>
              <a:ahLst/>
              <a:cxnLst/>
              <a:rect l="0" t="0" r="0" b="0"/>
              <a:pathLst>
                <a:path w="7747148">
                  <a:moveTo>
                    <a:pt x="0" y="0"/>
                  </a:moveTo>
                  <a:lnTo>
                    <a:pt x="7747148" y="0"/>
                  </a:lnTo>
                  <a:lnTo>
                    <a:pt x="774714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88543" y="2286856"/>
              <a:ext cx="7747148" cy="0"/>
            </a:xfrm>
            <a:custGeom>
              <a:avLst/>
              <a:gdLst/>
              <a:ahLst/>
              <a:cxnLst/>
              <a:rect l="0" t="0" r="0" b="0"/>
              <a:pathLst>
                <a:path w="7747148">
                  <a:moveTo>
                    <a:pt x="0" y="0"/>
                  </a:moveTo>
                  <a:lnTo>
                    <a:pt x="7747148" y="0"/>
                  </a:lnTo>
                  <a:lnTo>
                    <a:pt x="774714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88543" y="4837418"/>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888543" y="3817193"/>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88543" y="2796968"/>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88543" y="1776743"/>
              <a:ext cx="7747148" cy="0"/>
            </a:xfrm>
            <a:custGeom>
              <a:avLst/>
              <a:gdLst/>
              <a:ahLst/>
              <a:cxnLst/>
              <a:rect l="0" t="0" r="0" b="0"/>
              <a:pathLst>
                <a:path w="7747148">
                  <a:moveTo>
                    <a:pt x="0" y="0"/>
                  </a:moveTo>
                  <a:lnTo>
                    <a:pt x="7747148" y="0"/>
                  </a:lnTo>
                  <a:lnTo>
                    <a:pt x="774714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68561"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635256"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2101952"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2568648"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035343"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3502039"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968735"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435431"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902126"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5368822"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5835518"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302213"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768909"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235605" y="1578789"/>
              <a:ext cx="0" cy="3413801"/>
            </a:xfrm>
            <a:custGeom>
              <a:avLst/>
              <a:gdLst/>
              <a:ahLst/>
              <a:cxnLst/>
              <a:rect l="0" t="0" r="0" b="0"/>
              <a:pathLst>
                <a:path h="3413801">
                  <a:moveTo>
                    <a:pt x="0" y="3413801"/>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rc25"/>
            <p:cNvSpPr/>
            <p:nvPr/>
          </p:nvSpPr>
          <p:spPr>
            <a:xfrm>
              <a:off x="958547" y="4547674"/>
              <a:ext cx="420026" cy="289743"/>
            </a:xfrm>
            <a:prstGeom prst="rect">
              <a:avLst/>
            </a:prstGeom>
            <a:solidFill>
              <a:srgbClr val="1CABE2">
                <a:alpha val="100000"/>
              </a:srgbClr>
            </a:solidFill>
          </p:spPr>
          <p:txBody>
            <a:bodyPr/>
            <a:lstStyle/>
            <a:p>
              <a:endParaRPr/>
            </a:p>
          </p:txBody>
        </p:sp>
        <p:sp>
          <p:nvSpPr>
            <p:cNvPr id="26" name="rc26"/>
            <p:cNvSpPr/>
            <p:nvPr/>
          </p:nvSpPr>
          <p:spPr>
            <a:xfrm>
              <a:off x="1425243" y="4062047"/>
              <a:ext cx="420026" cy="775370"/>
            </a:xfrm>
            <a:prstGeom prst="rect">
              <a:avLst/>
            </a:prstGeom>
            <a:solidFill>
              <a:srgbClr val="1CABE2">
                <a:alpha val="100000"/>
              </a:srgbClr>
            </a:solidFill>
          </p:spPr>
          <p:txBody>
            <a:bodyPr/>
            <a:lstStyle/>
            <a:p>
              <a:endParaRPr/>
            </a:p>
          </p:txBody>
        </p:sp>
        <p:sp>
          <p:nvSpPr>
            <p:cNvPr id="27" name="rc27"/>
            <p:cNvSpPr/>
            <p:nvPr/>
          </p:nvSpPr>
          <p:spPr>
            <a:xfrm>
              <a:off x="1891939" y="4054906"/>
              <a:ext cx="420026" cy="782512"/>
            </a:xfrm>
            <a:prstGeom prst="rect">
              <a:avLst/>
            </a:prstGeom>
            <a:solidFill>
              <a:srgbClr val="1CABE2">
                <a:alpha val="100000"/>
              </a:srgbClr>
            </a:solidFill>
          </p:spPr>
          <p:txBody>
            <a:bodyPr/>
            <a:lstStyle/>
            <a:p>
              <a:endParaRPr/>
            </a:p>
          </p:txBody>
        </p:sp>
        <p:sp>
          <p:nvSpPr>
            <p:cNvPr id="28" name="rc28"/>
            <p:cNvSpPr/>
            <p:nvPr/>
          </p:nvSpPr>
          <p:spPr>
            <a:xfrm>
              <a:off x="2358635" y="4783346"/>
              <a:ext cx="420026" cy="54071"/>
            </a:xfrm>
            <a:prstGeom prst="rect">
              <a:avLst/>
            </a:prstGeom>
            <a:solidFill>
              <a:srgbClr val="1CABE2">
                <a:alpha val="100000"/>
              </a:srgbClr>
            </a:solidFill>
          </p:spPr>
          <p:txBody>
            <a:bodyPr/>
            <a:lstStyle/>
            <a:p>
              <a:endParaRPr/>
            </a:p>
          </p:txBody>
        </p:sp>
        <p:sp>
          <p:nvSpPr>
            <p:cNvPr id="29" name="rc29"/>
            <p:cNvSpPr/>
            <p:nvPr/>
          </p:nvSpPr>
          <p:spPr>
            <a:xfrm>
              <a:off x="2825330" y="4737436"/>
              <a:ext cx="420026" cy="99982"/>
            </a:xfrm>
            <a:prstGeom prst="rect">
              <a:avLst/>
            </a:prstGeom>
            <a:solidFill>
              <a:srgbClr val="1CABE2">
                <a:alpha val="100000"/>
              </a:srgbClr>
            </a:solidFill>
          </p:spPr>
          <p:txBody>
            <a:bodyPr/>
            <a:lstStyle/>
            <a:p>
              <a:endParaRPr/>
            </a:p>
          </p:txBody>
        </p:sp>
        <p:sp>
          <p:nvSpPr>
            <p:cNvPr id="30" name="rc30"/>
            <p:cNvSpPr/>
            <p:nvPr/>
          </p:nvSpPr>
          <p:spPr>
            <a:xfrm>
              <a:off x="3292026" y="4641535"/>
              <a:ext cx="420026" cy="195883"/>
            </a:xfrm>
            <a:prstGeom prst="rect">
              <a:avLst/>
            </a:prstGeom>
            <a:solidFill>
              <a:srgbClr val="1CABE2">
                <a:alpha val="100000"/>
              </a:srgbClr>
            </a:solidFill>
          </p:spPr>
          <p:txBody>
            <a:bodyPr/>
            <a:lstStyle/>
            <a:p>
              <a:endParaRPr/>
            </a:p>
          </p:txBody>
        </p:sp>
        <p:sp>
          <p:nvSpPr>
            <p:cNvPr id="31" name="rc31"/>
            <p:cNvSpPr/>
            <p:nvPr/>
          </p:nvSpPr>
          <p:spPr>
            <a:xfrm>
              <a:off x="3758722" y="3933499"/>
              <a:ext cx="420026" cy="903919"/>
            </a:xfrm>
            <a:prstGeom prst="rect">
              <a:avLst/>
            </a:prstGeom>
            <a:solidFill>
              <a:srgbClr val="1CABE2">
                <a:alpha val="100000"/>
              </a:srgbClr>
            </a:solidFill>
          </p:spPr>
          <p:txBody>
            <a:bodyPr/>
            <a:lstStyle/>
            <a:p>
              <a:endParaRPr/>
            </a:p>
          </p:txBody>
        </p:sp>
        <p:sp>
          <p:nvSpPr>
            <p:cNvPr id="32" name="rc32"/>
            <p:cNvSpPr/>
            <p:nvPr/>
          </p:nvSpPr>
          <p:spPr>
            <a:xfrm>
              <a:off x="4225417" y="4344650"/>
              <a:ext cx="420026" cy="492768"/>
            </a:xfrm>
            <a:prstGeom prst="rect">
              <a:avLst/>
            </a:prstGeom>
            <a:solidFill>
              <a:srgbClr val="1CABE2">
                <a:alpha val="100000"/>
              </a:srgbClr>
            </a:solidFill>
          </p:spPr>
          <p:txBody>
            <a:bodyPr/>
            <a:lstStyle/>
            <a:p>
              <a:endParaRPr/>
            </a:p>
          </p:txBody>
        </p:sp>
        <p:sp>
          <p:nvSpPr>
            <p:cNvPr id="33" name="rc33"/>
            <p:cNvSpPr/>
            <p:nvPr/>
          </p:nvSpPr>
          <p:spPr>
            <a:xfrm>
              <a:off x="4692113" y="4806811"/>
              <a:ext cx="420026" cy="30606"/>
            </a:xfrm>
            <a:prstGeom prst="rect">
              <a:avLst/>
            </a:prstGeom>
            <a:solidFill>
              <a:srgbClr val="1CABE2">
                <a:alpha val="100000"/>
              </a:srgbClr>
            </a:solidFill>
          </p:spPr>
          <p:txBody>
            <a:bodyPr/>
            <a:lstStyle/>
            <a:p>
              <a:endParaRPr/>
            </a:p>
          </p:txBody>
        </p:sp>
        <p:sp>
          <p:nvSpPr>
            <p:cNvPr id="34" name="rc34"/>
            <p:cNvSpPr/>
            <p:nvPr/>
          </p:nvSpPr>
          <p:spPr>
            <a:xfrm>
              <a:off x="5158809" y="4809872"/>
              <a:ext cx="420026" cy="27546"/>
            </a:xfrm>
            <a:prstGeom prst="rect">
              <a:avLst/>
            </a:prstGeom>
            <a:solidFill>
              <a:srgbClr val="1CABE2">
                <a:alpha val="100000"/>
              </a:srgbClr>
            </a:solidFill>
          </p:spPr>
          <p:txBody>
            <a:bodyPr/>
            <a:lstStyle/>
            <a:p>
              <a:endParaRPr/>
            </a:p>
          </p:txBody>
        </p:sp>
        <p:sp>
          <p:nvSpPr>
            <p:cNvPr id="35" name="rc35"/>
            <p:cNvSpPr/>
            <p:nvPr/>
          </p:nvSpPr>
          <p:spPr>
            <a:xfrm>
              <a:off x="5625505" y="4391580"/>
              <a:ext cx="420026" cy="445838"/>
            </a:xfrm>
            <a:prstGeom prst="rect">
              <a:avLst/>
            </a:prstGeom>
            <a:solidFill>
              <a:srgbClr val="1CABE2">
                <a:alpha val="100000"/>
              </a:srgbClr>
            </a:solidFill>
          </p:spPr>
          <p:txBody>
            <a:bodyPr/>
            <a:lstStyle/>
            <a:p>
              <a:endParaRPr/>
            </a:p>
          </p:txBody>
        </p:sp>
        <p:sp>
          <p:nvSpPr>
            <p:cNvPr id="36" name="rc36"/>
            <p:cNvSpPr/>
            <p:nvPr/>
          </p:nvSpPr>
          <p:spPr>
            <a:xfrm>
              <a:off x="6092200" y="4345670"/>
              <a:ext cx="420026" cy="491748"/>
            </a:xfrm>
            <a:prstGeom prst="rect">
              <a:avLst/>
            </a:prstGeom>
            <a:solidFill>
              <a:srgbClr val="1CABE2">
                <a:alpha val="100000"/>
              </a:srgbClr>
            </a:solidFill>
          </p:spPr>
          <p:txBody>
            <a:bodyPr/>
            <a:lstStyle/>
            <a:p>
              <a:endParaRPr/>
            </a:p>
          </p:txBody>
        </p:sp>
        <p:sp>
          <p:nvSpPr>
            <p:cNvPr id="37" name="rc37"/>
            <p:cNvSpPr/>
            <p:nvPr/>
          </p:nvSpPr>
          <p:spPr>
            <a:xfrm>
              <a:off x="6558896" y="4042663"/>
              <a:ext cx="420026" cy="794755"/>
            </a:xfrm>
            <a:prstGeom prst="rect">
              <a:avLst/>
            </a:prstGeom>
            <a:solidFill>
              <a:srgbClr val="1CABE2">
                <a:alpha val="100000"/>
              </a:srgbClr>
            </a:solidFill>
          </p:spPr>
          <p:txBody>
            <a:bodyPr/>
            <a:lstStyle/>
            <a:p>
              <a:endParaRPr/>
            </a:p>
          </p:txBody>
        </p:sp>
        <p:sp>
          <p:nvSpPr>
            <p:cNvPr id="38" name="rc38"/>
            <p:cNvSpPr/>
            <p:nvPr/>
          </p:nvSpPr>
          <p:spPr>
            <a:xfrm>
              <a:off x="7025592" y="4364034"/>
              <a:ext cx="420026" cy="473384"/>
            </a:xfrm>
            <a:prstGeom prst="rect">
              <a:avLst/>
            </a:prstGeom>
            <a:solidFill>
              <a:srgbClr val="1CABE2">
                <a:alpha val="100000"/>
              </a:srgbClr>
            </a:solidFill>
          </p:spPr>
          <p:txBody>
            <a:bodyPr/>
            <a:lstStyle/>
            <a:p>
              <a:endParaRPr/>
            </a:p>
          </p:txBody>
        </p:sp>
        <p:sp>
          <p:nvSpPr>
            <p:cNvPr id="39" name="pl39"/>
            <p:cNvSpPr/>
            <p:nvPr/>
          </p:nvSpPr>
          <p:spPr>
            <a:xfrm>
              <a:off x="1168561" y="2607751"/>
              <a:ext cx="6067044" cy="753266"/>
            </a:xfrm>
            <a:custGeom>
              <a:avLst/>
              <a:gdLst/>
              <a:ahLst/>
              <a:cxnLst/>
              <a:rect l="0" t="0" r="0" b="0"/>
              <a:pathLst>
                <a:path w="6067044" h="753266">
                  <a:moveTo>
                    <a:pt x="0" y="0"/>
                  </a:moveTo>
                  <a:lnTo>
                    <a:pt x="466695" y="180783"/>
                  </a:lnTo>
                  <a:lnTo>
                    <a:pt x="933391" y="271175"/>
                  </a:lnTo>
                  <a:lnTo>
                    <a:pt x="1400087" y="210914"/>
                  </a:lnTo>
                  <a:lnTo>
                    <a:pt x="1866782" y="180783"/>
                  </a:lnTo>
                  <a:lnTo>
                    <a:pt x="2333478" y="271175"/>
                  </a:lnTo>
                  <a:lnTo>
                    <a:pt x="2800174" y="391698"/>
                  </a:lnTo>
                  <a:lnTo>
                    <a:pt x="3266869" y="482090"/>
                  </a:lnTo>
                  <a:lnTo>
                    <a:pt x="3733565" y="602612"/>
                  </a:lnTo>
                  <a:lnTo>
                    <a:pt x="4200261" y="632743"/>
                  </a:lnTo>
                  <a:lnTo>
                    <a:pt x="4666957" y="662874"/>
                  </a:lnTo>
                  <a:lnTo>
                    <a:pt x="5133652" y="662874"/>
                  </a:lnTo>
                  <a:lnTo>
                    <a:pt x="5600348" y="693004"/>
                  </a:lnTo>
                  <a:lnTo>
                    <a:pt x="6067044" y="753266"/>
                  </a:lnTo>
                </a:path>
              </a:pathLst>
            </a:custGeom>
            <a:ln w="27101" cap="flat">
              <a:solidFill>
                <a:srgbClr val="00833D">
                  <a:alpha val="100000"/>
                </a:srgbClr>
              </a:solidFill>
              <a:prstDash val="solid"/>
              <a:round/>
            </a:ln>
          </p:spPr>
          <p:txBody>
            <a:bodyPr/>
            <a:lstStyle/>
            <a:p>
              <a:endParaRPr/>
            </a:p>
          </p:txBody>
        </p:sp>
        <p:sp>
          <p:nvSpPr>
            <p:cNvPr id="40" name="pt40"/>
            <p:cNvSpPr/>
            <p:nvPr/>
          </p:nvSpPr>
          <p:spPr>
            <a:xfrm>
              <a:off x="1136959" y="25761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1" name="pt41"/>
            <p:cNvSpPr/>
            <p:nvPr/>
          </p:nvSpPr>
          <p:spPr>
            <a:xfrm>
              <a:off x="1603655" y="27569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2" name="pt42"/>
            <p:cNvSpPr/>
            <p:nvPr/>
          </p:nvSpPr>
          <p:spPr>
            <a:xfrm>
              <a:off x="2070351" y="28473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3" name="pt43"/>
            <p:cNvSpPr/>
            <p:nvPr/>
          </p:nvSpPr>
          <p:spPr>
            <a:xfrm>
              <a:off x="2537046" y="27870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4" name="pt44"/>
            <p:cNvSpPr/>
            <p:nvPr/>
          </p:nvSpPr>
          <p:spPr>
            <a:xfrm>
              <a:off x="3003742" y="27569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5" name="pt45"/>
            <p:cNvSpPr/>
            <p:nvPr/>
          </p:nvSpPr>
          <p:spPr>
            <a:xfrm>
              <a:off x="3470438" y="284732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6" name="pt46"/>
            <p:cNvSpPr/>
            <p:nvPr/>
          </p:nvSpPr>
          <p:spPr>
            <a:xfrm>
              <a:off x="3937134" y="29678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7" name="pt47"/>
            <p:cNvSpPr/>
            <p:nvPr/>
          </p:nvSpPr>
          <p:spPr>
            <a:xfrm>
              <a:off x="4403829" y="30582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8" name="pt48"/>
            <p:cNvSpPr/>
            <p:nvPr/>
          </p:nvSpPr>
          <p:spPr>
            <a:xfrm>
              <a:off x="4870525" y="31787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49" name="pt49"/>
            <p:cNvSpPr/>
            <p:nvPr/>
          </p:nvSpPr>
          <p:spPr>
            <a:xfrm>
              <a:off x="5337221" y="32088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0" name="pt50"/>
            <p:cNvSpPr/>
            <p:nvPr/>
          </p:nvSpPr>
          <p:spPr>
            <a:xfrm>
              <a:off x="5803916" y="3239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1" name="pt51"/>
            <p:cNvSpPr/>
            <p:nvPr/>
          </p:nvSpPr>
          <p:spPr>
            <a:xfrm>
              <a:off x="6270612" y="3239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2" name="pt52"/>
            <p:cNvSpPr/>
            <p:nvPr/>
          </p:nvSpPr>
          <p:spPr>
            <a:xfrm>
              <a:off x="6737308" y="32691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3" name="pt53"/>
            <p:cNvSpPr/>
            <p:nvPr/>
          </p:nvSpPr>
          <p:spPr>
            <a:xfrm>
              <a:off x="7204004" y="33294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54" name="pt54"/>
            <p:cNvSpPr/>
            <p:nvPr/>
          </p:nvSpPr>
          <p:spPr>
            <a:xfrm>
              <a:off x="7204004" y="41128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55" name="tx55"/>
            <p:cNvSpPr/>
            <p:nvPr/>
          </p:nvSpPr>
          <p:spPr>
            <a:xfrm>
              <a:off x="1069083" y="4417832"/>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284</a:t>
              </a:r>
            </a:p>
          </p:txBody>
        </p:sp>
        <p:sp>
          <p:nvSpPr>
            <p:cNvPr id="56" name="tx56"/>
            <p:cNvSpPr/>
            <p:nvPr/>
          </p:nvSpPr>
          <p:spPr>
            <a:xfrm>
              <a:off x="1535778" y="3932205"/>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760</a:t>
              </a:r>
            </a:p>
          </p:txBody>
        </p:sp>
        <p:sp>
          <p:nvSpPr>
            <p:cNvPr id="57" name="tx57"/>
            <p:cNvSpPr/>
            <p:nvPr/>
          </p:nvSpPr>
          <p:spPr>
            <a:xfrm>
              <a:off x="2002474" y="3925063"/>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767</a:t>
              </a:r>
            </a:p>
          </p:txBody>
        </p:sp>
        <p:sp>
          <p:nvSpPr>
            <p:cNvPr id="58" name="tx58"/>
            <p:cNvSpPr/>
            <p:nvPr/>
          </p:nvSpPr>
          <p:spPr>
            <a:xfrm>
              <a:off x="2502329" y="4653446"/>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53</a:t>
              </a:r>
            </a:p>
          </p:txBody>
        </p:sp>
        <p:sp>
          <p:nvSpPr>
            <p:cNvPr id="59" name="tx59"/>
            <p:cNvSpPr/>
            <p:nvPr/>
          </p:nvSpPr>
          <p:spPr>
            <a:xfrm>
              <a:off x="2969025" y="4607594"/>
              <a:ext cx="132637"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98</a:t>
              </a:r>
            </a:p>
          </p:txBody>
        </p:sp>
        <p:sp>
          <p:nvSpPr>
            <p:cNvPr id="60" name="tx60"/>
            <p:cNvSpPr/>
            <p:nvPr/>
          </p:nvSpPr>
          <p:spPr>
            <a:xfrm>
              <a:off x="3402561" y="4511692"/>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192</a:t>
              </a:r>
            </a:p>
          </p:txBody>
        </p:sp>
        <p:sp>
          <p:nvSpPr>
            <p:cNvPr id="61" name="tx61"/>
            <p:cNvSpPr/>
            <p:nvPr/>
          </p:nvSpPr>
          <p:spPr>
            <a:xfrm>
              <a:off x="3869257" y="3803656"/>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886</a:t>
              </a:r>
            </a:p>
          </p:txBody>
        </p:sp>
        <p:sp>
          <p:nvSpPr>
            <p:cNvPr id="62" name="tx62"/>
            <p:cNvSpPr/>
            <p:nvPr/>
          </p:nvSpPr>
          <p:spPr>
            <a:xfrm>
              <a:off x="4335953" y="4214749"/>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483</a:t>
              </a:r>
            </a:p>
          </p:txBody>
        </p:sp>
        <p:sp>
          <p:nvSpPr>
            <p:cNvPr id="63" name="tx63"/>
            <p:cNvSpPr/>
            <p:nvPr/>
          </p:nvSpPr>
          <p:spPr>
            <a:xfrm>
              <a:off x="4835808" y="4676911"/>
              <a:ext cx="132637"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30</a:t>
              </a:r>
            </a:p>
          </p:txBody>
        </p:sp>
        <p:sp>
          <p:nvSpPr>
            <p:cNvPr id="64" name="tx64"/>
            <p:cNvSpPr/>
            <p:nvPr/>
          </p:nvSpPr>
          <p:spPr>
            <a:xfrm>
              <a:off x="5302503" y="4681485"/>
              <a:ext cx="132637" cy="85707"/>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27</a:t>
              </a:r>
            </a:p>
          </p:txBody>
        </p:sp>
        <p:sp>
          <p:nvSpPr>
            <p:cNvPr id="65" name="tx65"/>
            <p:cNvSpPr/>
            <p:nvPr/>
          </p:nvSpPr>
          <p:spPr>
            <a:xfrm>
              <a:off x="5736040" y="4261679"/>
              <a:ext cx="198955" cy="87221"/>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437</a:t>
              </a:r>
            </a:p>
          </p:txBody>
        </p:sp>
        <p:sp>
          <p:nvSpPr>
            <p:cNvPr id="66" name="tx66"/>
            <p:cNvSpPr/>
            <p:nvPr/>
          </p:nvSpPr>
          <p:spPr>
            <a:xfrm>
              <a:off x="6202735" y="4215827"/>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482</a:t>
              </a:r>
            </a:p>
          </p:txBody>
        </p:sp>
        <p:sp>
          <p:nvSpPr>
            <p:cNvPr id="67" name="tx67"/>
            <p:cNvSpPr/>
            <p:nvPr/>
          </p:nvSpPr>
          <p:spPr>
            <a:xfrm>
              <a:off x="6669431" y="3912820"/>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779</a:t>
              </a:r>
            </a:p>
          </p:txBody>
        </p:sp>
        <p:sp>
          <p:nvSpPr>
            <p:cNvPr id="68" name="tx68"/>
            <p:cNvSpPr/>
            <p:nvPr/>
          </p:nvSpPr>
          <p:spPr>
            <a:xfrm>
              <a:off x="7136127" y="4234191"/>
              <a:ext cx="198955" cy="87163"/>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58AB">
                      <a:alpha val="100000"/>
                    </a:srgbClr>
                  </a:solidFill>
                  <a:latin typeface="Arial"/>
                  <a:cs typeface="Arial"/>
                </a:rPr>
                <a:t>464</a:t>
              </a:r>
            </a:p>
          </p:txBody>
        </p:sp>
        <p:sp>
          <p:nvSpPr>
            <p:cNvPr id="69" name="pl69"/>
            <p:cNvSpPr/>
            <p:nvPr/>
          </p:nvSpPr>
          <p:spPr>
            <a:xfrm>
              <a:off x="7254862" y="3361079"/>
              <a:ext cx="607441" cy="1981"/>
            </a:xfrm>
            <a:custGeom>
              <a:avLst/>
              <a:gdLst/>
              <a:ahLst/>
              <a:cxnLst/>
              <a:rect l="0" t="0" r="0" b="0"/>
              <a:pathLst>
                <a:path w="607441" h="1981">
                  <a:moveTo>
                    <a:pt x="607441" y="1981"/>
                  </a:moveTo>
                  <a:lnTo>
                    <a:pt x="0" y="0"/>
                  </a:lnTo>
                </a:path>
              </a:pathLst>
            </a:custGeom>
          </p:spPr>
          <p:txBody>
            <a:bodyPr/>
            <a:lstStyle/>
            <a:p>
              <a:endParaRPr/>
            </a:p>
          </p:txBody>
        </p:sp>
        <p:sp>
          <p:nvSpPr>
            <p:cNvPr id="70" name="pl70"/>
            <p:cNvSpPr/>
            <p:nvPr/>
          </p:nvSpPr>
          <p:spPr>
            <a:xfrm>
              <a:off x="7254861" y="4144504"/>
              <a:ext cx="607442" cy="2860"/>
            </a:xfrm>
            <a:custGeom>
              <a:avLst/>
              <a:gdLst/>
              <a:ahLst/>
              <a:cxnLst/>
              <a:rect l="0" t="0" r="0" b="0"/>
              <a:pathLst>
                <a:path w="607442" h="2860">
                  <a:moveTo>
                    <a:pt x="607442" y="2860"/>
                  </a:moveTo>
                  <a:lnTo>
                    <a:pt x="0" y="0"/>
                  </a:lnTo>
                </a:path>
              </a:pathLst>
            </a:custGeom>
          </p:spPr>
          <p:txBody>
            <a:bodyPr/>
            <a:lstStyle/>
            <a:p>
              <a:endParaRPr/>
            </a:p>
          </p:txBody>
        </p:sp>
        <p:sp>
          <p:nvSpPr>
            <p:cNvPr id="71" name="pg71"/>
            <p:cNvSpPr/>
            <p:nvPr/>
          </p:nvSpPr>
          <p:spPr>
            <a:xfrm>
              <a:off x="7793724" y="3274662"/>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a:endParaRPr/>
            </a:p>
          </p:txBody>
        </p:sp>
        <p:sp>
          <p:nvSpPr>
            <p:cNvPr id="72" name="tx72"/>
            <p:cNvSpPr/>
            <p:nvPr/>
          </p:nvSpPr>
          <p:spPr>
            <a:xfrm>
              <a:off x="7816584" y="3315782"/>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833D">
                      <a:alpha val="100000"/>
                    </a:srgbClr>
                  </a:solidFill>
                  <a:latin typeface="Arial"/>
                  <a:cs typeface="Arial"/>
                </a:rPr>
                <a:t>MCV1: 49%</a:t>
              </a:r>
            </a:p>
          </p:txBody>
        </p:sp>
        <p:sp>
          <p:nvSpPr>
            <p:cNvPr id="73" name="pg73"/>
            <p:cNvSpPr/>
            <p:nvPr/>
          </p:nvSpPr>
          <p:spPr>
            <a:xfrm>
              <a:off x="7793724" y="4058966"/>
              <a:ext cx="727668" cy="176798"/>
            </a:xfrm>
            <a:custGeom>
              <a:avLst/>
              <a:gdLst/>
              <a:ahLst/>
              <a:cxnLst/>
              <a:rect l="0" t="0" r="0" b="0"/>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74" name="tx74"/>
            <p:cNvSpPr/>
            <p:nvPr/>
          </p:nvSpPr>
          <p:spPr>
            <a:xfrm>
              <a:off x="7816584" y="4100086"/>
              <a:ext cx="636228" cy="89958"/>
            </a:xfrm>
            <a:prstGeom prst="rect">
              <a:avLst/>
            </a:prstGeom>
            <a:noFill/>
          </p:spPr>
          <p:txBody>
            <a:bodyPr wrap="none" lIns="0" tIns="0" rIns="0" bIns="0" anchor="ctr" anchorCtr="1"/>
            <a:lstStyle/>
            <a:p>
              <a:pPr marL="0" marR="0" indent="0" algn="l">
                <a:lnSpc>
                  <a:spcPts val="938"/>
                </a:lnSpc>
                <a:spcBef>
                  <a:spcPts val="0"/>
                </a:spcBef>
                <a:spcAft>
                  <a:spcPts val="0"/>
                </a:spcAft>
              </a:pPr>
              <a:r>
                <a:rPr sz="938">
                  <a:solidFill>
                    <a:srgbClr val="002759">
                      <a:alpha val="100000"/>
                    </a:srgbClr>
                  </a:solidFill>
                  <a:latin typeface="Arial"/>
                  <a:cs typeface="Arial"/>
                </a:rPr>
                <a:t>MCV2: 23%</a:t>
              </a:r>
            </a:p>
          </p:txBody>
        </p:sp>
        <p:sp>
          <p:nvSpPr>
            <p:cNvPr id="75" name="rc75"/>
            <p:cNvSpPr/>
            <p:nvPr/>
          </p:nvSpPr>
          <p:spPr>
            <a:xfrm>
              <a:off x="888543" y="1578789"/>
              <a:ext cx="7747148" cy="3413801"/>
            </a:xfrm>
            <a:prstGeom prst="rect">
              <a:avLst/>
            </a:prstGeom>
            <a:ln w="13550" cap="rnd">
              <a:solidFill>
                <a:srgbClr val="BEBEBE">
                  <a:alpha val="100000"/>
                </a:srgbClr>
              </a:solidFill>
              <a:prstDash val="solid"/>
              <a:round/>
            </a:ln>
          </p:spPr>
          <p:txBody>
            <a:bodyPr/>
            <a:lstStyle/>
            <a:p>
              <a:endParaRPr/>
            </a:p>
          </p:txBody>
        </p:sp>
        <p:sp>
          <p:nvSpPr>
            <p:cNvPr id="76" name="tx76"/>
            <p:cNvSpPr/>
            <p:nvPr/>
          </p:nvSpPr>
          <p:spPr>
            <a:xfrm>
              <a:off x="755282" y="479004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3753383"/>
              <a:ext cx="317810"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1,000</a:t>
              </a:r>
            </a:p>
          </p:txBody>
        </p:sp>
        <p:sp>
          <p:nvSpPr>
            <p:cNvPr id="78" name="tx78"/>
            <p:cNvSpPr/>
            <p:nvPr/>
          </p:nvSpPr>
          <p:spPr>
            <a:xfrm>
              <a:off x="508103" y="2733158"/>
              <a:ext cx="317810"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2,000</a:t>
              </a:r>
            </a:p>
          </p:txBody>
        </p:sp>
        <p:sp>
          <p:nvSpPr>
            <p:cNvPr id="79" name="tx79"/>
            <p:cNvSpPr/>
            <p:nvPr/>
          </p:nvSpPr>
          <p:spPr>
            <a:xfrm>
              <a:off x="508103" y="1712933"/>
              <a:ext cx="317810" cy="109264"/>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3,000</a:t>
              </a:r>
            </a:p>
          </p:txBody>
        </p:sp>
        <p:sp>
          <p:nvSpPr>
            <p:cNvPr id="80" name="tx80"/>
            <p:cNvSpPr/>
            <p:nvPr/>
          </p:nvSpPr>
          <p:spPr>
            <a:xfrm>
              <a:off x="8698322" y="4790041"/>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8698322" y="448873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a:t>
              </a:r>
            </a:p>
          </p:txBody>
        </p:sp>
        <p:sp>
          <p:nvSpPr>
            <p:cNvPr id="82" name="tx82"/>
            <p:cNvSpPr/>
            <p:nvPr/>
          </p:nvSpPr>
          <p:spPr>
            <a:xfrm>
              <a:off x="8698322" y="418742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a:t>
              </a:r>
            </a:p>
          </p:txBody>
        </p:sp>
        <p:sp>
          <p:nvSpPr>
            <p:cNvPr id="83" name="tx83"/>
            <p:cNvSpPr/>
            <p:nvPr/>
          </p:nvSpPr>
          <p:spPr>
            <a:xfrm>
              <a:off x="8698322" y="3886060"/>
              <a:ext cx="141262"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30</a:t>
              </a:r>
            </a:p>
          </p:txBody>
        </p:sp>
        <p:sp>
          <p:nvSpPr>
            <p:cNvPr id="84" name="tx84"/>
            <p:cNvSpPr/>
            <p:nvPr/>
          </p:nvSpPr>
          <p:spPr>
            <a:xfrm>
              <a:off x="8698322" y="3584815"/>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40</a:t>
              </a:r>
            </a:p>
          </p:txBody>
        </p:sp>
        <p:sp>
          <p:nvSpPr>
            <p:cNvPr id="85" name="tx85"/>
            <p:cNvSpPr/>
            <p:nvPr/>
          </p:nvSpPr>
          <p:spPr>
            <a:xfrm>
              <a:off x="8698322" y="328350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86" name="tx86"/>
            <p:cNvSpPr/>
            <p:nvPr/>
          </p:nvSpPr>
          <p:spPr>
            <a:xfrm>
              <a:off x="8698322" y="298220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60</a:t>
              </a:r>
            </a:p>
          </p:txBody>
        </p:sp>
        <p:sp>
          <p:nvSpPr>
            <p:cNvPr id="87" name="tx87"/>
            <p:cNvSpPr/>
            <p:nvPr/>
          </p:nvSpPr>
          <p:spPr>
            <a:xfrm>
              <a:off x="8698322" y="2680896"/>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70</a:t>
              </a:r>
            </a:p>
          </p:txBody>
        </p:sp>
        <p:sp>
          <p:nvSpPr>
            <p:cNvPr id="88" name="tx88"/>
            <p:cNvSpPr/>
            <p:nvPr/>
          </p:nvSpPr>
          <p:spPr>
            <a:xfrm>
              <a:off x="8698322" y="237959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80</a:t>
              </a:r>
            </a:p>
          </p:txBody>
        </p:sp>
        <p:sp>
          <p:nvSpPr>
            <p:cNvPr id="89" name="tx89"/>
            <p:cNvSpPr/>
            <p:nvPr/>
          </p:nvSpPr>
          <p:spPr>
            <a:xfrm>
              <a:off x="8698322" y="207828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90</a:t>
              </a:r>
            </a:p>
          </p:txBody>
        </p:sp>
        <p:sp>
          <p:nvSpPr>
            <p:cNvPr id="90" name="tx90"/>
            <p:cNvSpPr/>
            <p:nvPr/>
          </p:nvSpPr>
          <p:spPr>
            <a:xfrm>
              <a:off x="8698322" y="1776977"/>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91" name="tx91"/>
            <p:cNvSpPr/>
            <p:nvPr/>
          </p:nvSpPr>
          <p:spPr>
            <a:xfrm rot="-5400000">
              <a:off x="1026337"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2012</a:t>
              </a:r>
            </a:p>
          </p:txBody>
        </p:sp>
        <p:sp>
          <p:nvSpPr>
            <p:cNvPr id="92" name="tx92"/>
            <p:cNvSpPr/>
            <p:nvPr/>
          </p:nvSpPr>
          <p:spPr>
            <a:xfrm rot="-5400000">
              <a:off x="1493001" y="5150037"/>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2013</a:t>
              </a:r>
            </a:p>
          </p:txBody>
        </p:sp>
        <p:sp>
          <p:nvSpPr>
            <p:cNvPr id="93" name="tx93"/>
            <p:cNvSpPr/>
            <p:nvPr/>
          </p:nvSpPr>
          <p:spPr>
            <a:xfrm rot="-5400000">
              <a:off x="1959728"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2014</a:t>
              </a:r>
            </a:p>
          </p:txBody>
        </p:sp>
        <p:sp>
          <p:nvSpPr>
            <p:cNvPr id="94" name="tx94"/>
            <p:cNvSpPr/>
            <p:nvPr/>
          </p:nvSpPr>
          <p:spPr>
            <a:xfrm rot="-5400000">
              <a:off x="2426424"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2015</a:t>
              </a:r>
            </a:p>
          </p:txBody>
        </p:sp>
        <p:sp>
          <p:nvSpPr>
            <p:cNvPr id="95" name="tx95"/>
            <p:cNvSpPr/>
            <p:nvPr/>
          </p:nvSpPr>
          <p:spPr>
            <a:xfrm rot="-5400000">
              <a:off x="2893120"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2016</a:t>
              </a:r>
            </a:p>
          </p:txBody>
        </p:sp>
        <p:sp>
          <p:nvSpPr>
            <p:cNvPr id="96" name="tx96"/>
            <p:cNvSpPr/>
            <p:nvPr/>
          </p:nvSpPr>
          <p:spPr>
            <a:xfrm rot="-5400000">
              <a:off x="3359815"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2017</a:t>
              </a:r>
            </a:p>
          </p:txBody>
        </p:sp>
        <p:sp>
          <p:nvSpPr>
            <p:cNvPr id="97" name="tx97"/>
            <p:cNvSpPr/>
            <p:nvPr/>
          </p:nvSpPr>
          <p:spPr>
            <a:xfrm rot="-5400000">
              <a:off x="3826511"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2018</a:t>
              </a:r>
            </a:p>
          </p:txBody>
        </p:sp>
        <p:sp>
          <p:nvSpPr>
            <p:cNvPr id="98" name="tx98"/>
            <p:cNvSpPr/>
            <p:nvPr/>
          </p:nvSpPr>
          <p:spPr>
            <a:xfrm rot="-5400000">
              <a:off x="4293207"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2019</a:t>
              </a:r>
            </a:p>
          </p:txBody>
        </p:sp>
        <p:sp>
          <p:nvSpPr>
            <p:cNvPr id="99" name="tx99"/>
            <p:cNvSpPr/>
            <p:nvPr/>
          </p:nvSpPr>
          <p:spPr>
            <a:xfrm rot="-5400000">
              <a:off x="4759902"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2020</a:t>
              </a:r>
            </a:p>
          </p:txBody>
        </p:sp>
        <p:sp>
          <p:nvSpPr>
            <p:cNvPr id="100" name="tx100"/>
            <p:cNvSpPr/>
            <p:nvPr/>
          </p:nvSpPr>
          <p:spPr>
            <a:xfrm rot="-5400000">
              <a:off x="5226598"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2021</a:t>
              </a:r>
            </a:p>
          </p:txBody>
        </p:sp>
        <p:sp>
          <p:nvSpPr>
            <p:cNvPr id="101" name="tx101"/>
            <p:cNvSpPr/>
            <p:nvPr/>
          </p:nvSpPr>
          <p:spPr>
            <a:xfrm rot="-5400000">
              <a:off x="5693294"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2022</a:t>
              </a:r>
            </a:p>
          </p:txBody>
        </p:sp>
        <p:sp>
          <p:nvSpPr>
            <p:cNvPr id="102" name="tx102"/>
            <p:cNvSpPr/>
            <p:nvPr/>
          </p:nvSpPr>
          <p:spPr>
            <a:xfrm rot="-5400000">
              <a:off x="6159958" y="5150037"/>
              <a:ext cx="282525" cy="92893"/>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2023</a:t>
              </a:r>
            </a:p>
          </p:txBody>
        </p:sp>
        <p:sp>
          <p:nvSpPr>
            <p:cNvPr id="103" name="tx103"/>
            <p:cNvSpPr/>
            <p:nvPr/>
          </p:nvSpPr>
          <p:spPr>
            <a:xfrm rot="-5400000">
              <a:off x="6596299" y="5179276"/>
              <a:ext cx="342118" cy="94009"/>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2024^</a:t>
              </a:r>
            </a:p>
          </p:txBody>
        </p:sp>
        <p:sp>
          <p:nvSpPr>
            <p:cNvPr id="104" name="tx104"/>
            <p:cNvSpPr/>
            <p:nvPr/>
          </p:nvSpPr>
          <p:spPr>
            <a:xfrm rot="-5400000">
              <a:off x="7093381" y="5150068"/>
              <a:ext cx="282525"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2025</a:t>
              </a:r>
            </a:p>
          </p:txBody>
        </p:sp>
        <p:sp>
          <p:nvSpPr>
            <p:cNvPr id="105" name="tx105"/>
            <p:cNvSpPr/>
            <p:nvPr/>
          </p:nvSpPr>
          <p:spPr>
            <a:xfrm rot="-5400000">
              <a:off x="-482797" y="3220990"/>
              <a:ext cx="1724012"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06" name="tx106"/>
            <p:cNvSpPr/>
            <p:nvPr/>
          </p:nvSpPr>
          <p:spPr>
            <a:xfrm rot="5400000">
              <a:off x="8255788" y="3220137"/>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07" name="pl107"/>
            <p:cNvSpPr/>
            <p:nvPr/>
          </p:nvSpPr>
          <p:spPr>
            <a:xfrm>
              <a:off x="2712913" y="5880029"/>
              <a:ext cx="175564" cy="0"/>
            </a:xfrm>
            <a:custGeom>
              <a:avLst/>
              <a:gdLst/>
              <a:ahLst/>
              <a:cxnLst/>
              <a:rect l="0" t="0" r="0" b="0"/>
              <a:pathLst>
                <a:path w="175564">
                  <a:moveTo>
                    <a:pt x="0" y="0"/>
                  </a:moveTo>
                  <a:lnTo>
                    <a:pt x="175564" y="0"/>
                  </a:lnTo>
                </a:path>
              </a:pathLst>
            </a:custGeom>
            <a:ln w="27101" cap="flat">
              <a:solidFill>
                <a:srgbClr val="00833D">
                  <a:alpha val="100000"/>
                </a:srgbClr>
              </a:solidFill>
              <a:prstDash val="solid"/>
              <a:round/>
            </a:ln>
          </p:spPr>
          <p:txBody>
            <a:bodyPr/>
            <a:lstStyle/>
            <a:p>
              <a:endParaRPr/>
            </a:p>
          </p:txBody>
        </p:sp>
        <p:sp>
          <p:nvSpPr>
            <p:cNvPr id="108" name="pt108"/>
            <p:cNvSpPr/>
            <p:nvPr/>
          </p:nvSpPr>
          <p:spPr>
            <a:xfrm>
              <a:off x="2769094" y="584842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09" name="pl109"/>
            <p:cNvSpPr/>
            <p:nvPr/>
          </p:nvSpPr>
          <p:spPr>
            <a:xfrm>
              <a:off x="4073185" y="5880029"/>
              <a:ext cx="175564" cy="0"/>
            </a:xfrm>
            <a:custGeom>
              <a:avLst/>
              <a:gdLst/>
              <a:ahLst/>
              <a:cxnLst/>
              <a:rect l="0" t="0" r="0" b="0"/>
              <a:pathLst>
                <a:path w="175564">
                  <a:moveTo>
                    <a:pt x="0" y="0"/>
                  </a:moveTo>
                  <a:lnTo>
                    <a:pt x="175564" y="0"/>
                  </a:lnTo>
                </a:path>
              </a:pathLst>
            </a:custGeom>
            <a:ln w="27101" cap="flat">
              <a:solidFill>
                <a:srgbClr val="002759">
                  <a:alpha val="100000"/>
                </a:srgbClr>
              </a:solidFill>
              <a:prstDash val="solid"/>
              <a:round/>
            </a:ln>
          </p:spPr>
          <p:txBody>
            <a:bodyPr/>
            <a:lstStyle/>
            <a:p>
              <a:endParaRPr/>
            </a:p>
          </p:txBody>
        </p:sp>
        <p:sp>
          <p:nvSpPr>
            <p:cNvPr id="110" name="pt110"/>
            <p:cNvSpPr/>
            <p:nvPr/>
          </p:nvSpPr>
          <p:spPr>
            <a:xfrm>
              <a:off x="4129366" y="584842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111" name="tx111"/>
            <p:cNvSpPr/>
            <p:nvPr/>
          </p:nvSpPr>
          <p:spPr>
            <a:xfrm>
              <a:off x="2980012" y="5798924"/>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a:t>
              </a:r>
            </a:p>
          </p:txBody>
        </p:sp>
        <p:sp>
          <p:nvSpPr>
            <p:cNvPr id="112" name="tx112"/>
            <p:cNvSpPr/>
            <p:nvPr/>
          </p:nvSpPr>
          <p:spPr>
            <a:xfrm>
              <a:off x="4340285" y="5798924"/>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 coverage</a:t>
              </a:r>
            </a:p>
          </p:txBody>
        </p:sp>
        <p:sp>
          <p:nvSpPr>
            <p:cNvPr id="113" name="rc113"/>
            <p:cNvSpPr/>
            <p:nvPr/>
          </p:nvSpPr>
          <p:spPr>
            <a:xfrm>
              <a:off x="5629279" y="5779301"/>
              <a:ext cx="201456" cy="201456"/>
            </a:xfrm>
            <a:prstGeom prst="rect">
              <a:avLst/>
            </a:prstGeom>
            <a:solidFill>
              <a:srgbClr val="1CABE2">
                <a:alpha val="100000"/>
              </a:srgbClr>
            </a:solidFill>
          </p:spPr>
          <p:txBody>
            <a:bodyPr/>
            <a:lstStyle/>
            <a:p>
              <a:endParaRPr/>
            </a:p>
          </p:txBody>
        </p:sp>
        <p:sp>
          <p:nvSpPr>
            <p:cNvPr id="114" name="tx114"/>
            <p:cNvSpPr/>
            <p:nvPr/>
          </p:nvSpPr>
          <p:spPr>
            <a:xfrm>
              <a:off x="5909324" y="5828392"/>
              <a:ext cx="923943"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Measles cases</a:t>
              </a:r>
            </a:p>
          </p:txBody>
        </p:sp>
        <p:sp>
          <p:nvSpPr>
            <p:cNvPr id="115" name="tx115"/>
            <p:cNvSpPr/>
            <p:nvPr/>
          </p:nvSpPr>
          <p:spPr>
            <a:xfrm>
              <a:off x="1504642" y="1334104"/>
              <a:ext cx="651495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Bénin, 2012-2025</a:t>
              </a:r>
            </a:p>
          </p:txBody>
        </p:sp>
        <p:sp>
          <p:nvSpPr>
            <p:cNvPr id="116" name="tx116"/>
            <p:cNvSpPr/>
            <p:nvPr/>
          </p:nvSpPr>
          <p:spPr>
            <a:xfrm>
              <a:off x="4306083" y="6111691"/>
              <a:ext cx="432960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17" name="tx117"/>
            <p:cNvSpPr/>
            <p:nvPr/>
          </p:nvSpPr>
          <p:spPr>
            <a:xfrm>
              <a:off x="3243981" y="6205925"/>
              <a:ext cx="5391710" cy="1237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12 juin 2026.</a:t>
              </a:r>
            </a:p>
          </p:txBody>
        </p:sp>
        <p:sp>
          <p:nvSpPr>
            <p:cNvPr id="118" name="tx118"/>
            <p:cNvSpPr/>
            <p:nvPr/>
          </p:nvSpPr>
          <p:spPr>
            <a:xfrm>
              <a:off x="3271758" y="6345398"/>
              <a:ext cx="5363934"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12 juin 2026.</a:t>
              </a:r>
            </a:p>
          </p:txBody>
        </p:sp>
        <p:sp>
          <p:nvSpPr>
            <p:cNvPr id="119" name="tx119"/>
            <p:cNvSpPr/>
            <p:nvPr/>
          </p:nvSpPr>
          <p:spPr>
            <a:xfrm>
              <a:off x="2408346" y="6466154"/>
              <a:ext cx="62273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20" name="tx120"/>
            <p:cNvSpPr/>
            <p:nvPr/>
          </p:nvSpPr>
          <p:spPr>
            <a:xfrm>
              <a:off x="2323162" y="6586855"/>
              <a:ext cx="631253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En 2025, on a recensé au total 464 cas confirmés de rougeole au Bénin. La même année, le taux de couverture vaccinale pour la première dose (MCV1) était de 49 % et celui pour la deuxième dose (MCV2) de 23 %.
Le nombre de cas en 2025 était inférieur de 40 % à celui de 2024 (n = 779).
C'est en 2018 que le nombre de cas de rougeole a été le plus élevé (n = 886). Cette année-là, la couverture vaccinale pour la première dose (MCV1) était de 61 %.
Des campagnes ou actions de vaccination complémentaires </a:t>
            </a:r>
            <a:r>
              <a:rPr lang="en-US" sz="1200" b="0" i="0" u="none" cap="none">
                <a:solidFill>
                  <a:srgbClr val="FFFFFF">
                    <a:alpha val="100000"/>
                  </a:srgbClr>
                </a:solidFill>
                <a:latin typeface="Arial"/>
                <a:cs typeface="Arial"/>
                <a:sym typeface="Arial"/>
              </a:rPr>
              <a:t>comprenant un vaccin contre</a:t>
            </a:r>
            <a:r>
              <a:rPr sz="1200" b="0" i="0" u="none" cap="none">
                <a:solidFill>
                  <a:srgbClr val="FFFFFF">
                    <a:alpha val="100000"/>
                  </a:srgbClr>
                </a:solidFill>
                <a:latin typeface="Arial"/>
                <a:cs typeface="Arial"/>
                <a:sym typeface="Arial"/>
              </a:rPr>
              <a:t> la rougeole ont été menées en 2024.</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Bénin a enregistré une baisse du nombre de cas de rougeole par rapport à 2024, tandis que la couverture vaccinale pour la première dose de vaccin contre la rougeole (MCV1) s'élevait à 49 % et celle pour la deuxième dose (MCV2) à 23 %.</a:t>
            </a:r>
          </a:p>
        </p:txBody>
      </p:sp>
      <p:grpSp>
        <p:nvGrpSpPr>
          <p:cNvPr id="123" name="Group 122"/>
          <p:cNvGrpSpPr/>
          <p:nvPr/>
        </p:nvGrpSpPr>
        <p:grpSpPr>
          <a:xfrm>
            <a:off x="292608" y="1097280"/>
            <a:ext cx="8595360" cy="28575"/>
            <a:chOff x="292608" y="1097280"/>
            <a:chExt cx="8595360" cy="28575"/>
          </a:xfrm>
        </p:grpSpPr>
        <p:sp>
          <p:nvSpPr>
            <p:cNvPr id="124"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25"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Définitions des termes relatifs à la vaccination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marL="0" marR="0" algn="l">
              <a:lnSpc>
                <a:spcPct val="100000"/>
              </a:lnSpc>
              <a:spcBef>
                <a:spcPts val="0"/>
              </a:spcBef>
              <a:spcAft>
                <a:spcPts val="0"/>
              </a:spcAft>
              <a:buNone/>
            </a:pPr>
            <a:r>
              <a:rPr sz="1270" b="1" i="0" u="none" cap="none">
                <a:solidFill>
                  <a:srgbClr val="FFFFFF">
                    <a:alpha val="100000"/>
                  </a:srgbClr>
                </a:solidFill>
                <a:latin typeface="Aptos (Body)"/>
                <a:cs typeface="Aptos (Body)"/>
                <a:sym typeface="Aptos (Body)"/>
              </a:rPr>
              <a:t>Couverture vaccinale
</a:t>
            </a:r>
            <a:r>
              <a:rPr sz="1270" b="0" i="0" u="none" cap="none">
                <a:solidFill>
                  <a:srgbClr val="FFFFFF">
                    <a:alpha val="100000"/>
                  </a:srgbClr>
                </a:solidFill>
                <a:latin typeface="Aptos (Body)"/>
                <a:cs typeface="Aptos (Body)"/>
                <a:sym typeface="Aptos (Body)"/>
              </a:rPr>
              <a:t>Pourcentage de nourrissons (enfants de moins d'un an) ayant reçu certaines doses de vaccin. Par exemple, la couverture du DTC3 est le pourcentage de nourrissons ayant reçu les trois doses de vaccin contre la diphtérie, le tétanos et la coqueluche (DTC). 
</a:t>
            </a:r>
            <a:r>
              <a:rPr sz="1270" b="1" i="0" u="none" cap="none">
                <a:solidFill>
                  <a:srgbClr val="FFFFFF">
                    <a:alpha val="100000"/>
                  </a:srgbClr>
                </a:solidFill>
                <a:latin typeface="Aptos (Body)"/>
                <a:cs typeface="Aptos (Body)"/>
                <a:sym typeface="Aptos (Body)"/>
              </a:rPr>
              <a:t>Non vacciné
</a:t>
            </a:r>
            <a:r>
              <a:rPr sz="1270" b="0" i="0" u="none" cap="none">
                <a:solidFill>
                  <a:srgbClr val="FFFFFF">
                    <a:alpha val="100000"/>
                  </a:srgbClr>
                </a:solidFill>
                <a:latin typeface="Aptos (Body)"/>
                <a:cs typeface="Aptos (Body)"/>
                <a:sym typeface="Aptos (Body)"/>
              </a:rPr>
              <a:t>Un nourrisson qui n'a pas reçu la première dose d'une série de vaccins. Le terme « zéro dose » est utilisé pour décrire les enfants qui n'ont pas reçu la première dose du DTC1.
</a:t>
            </a:r>
            <a:r>
              <a:rPr sz="1270" b="1" i="0" u="none" cap="none">
                <a:solidFill>
                  <a:srgbClr val="FFFFFF">
                    <a:alpha val="100000"/>
                  </a:srgbClr>
                </a:solidFill>
                <a:latin typeface="Aptos (Body)"/>
                <a:cs typeface="Aptos (Body)"/>
                <a:sym typeface="Aptos (Body)"/>
              </a:rPr>
              <a:t>Sous-vacciné
</a:t>
            </a:r>
            <a:r>
              <a:rPr sz="1270" b="0" i="0" u="none" cap="none">
                <a:solidFill>
                  <a:srgbClr val="FFFFFF">
                    <a:alpha val="100000"/>
                  </a:srgbClr>
                </a:solidFill>
                <a:latin typeface="Aptos (Body)"/>
                <a:cs typeface="Aptos (Body)"/>
                <a:sym typeface="Aptos (Body)"/>
              </a:rPr>
              <a:t>Nourrisson qui a reçu certaines des doses de vaccin recommandées dans le calendrier national, mais pas toutes. 
</a:t>
            </a:r>
            <a:r>
              <a:rPr sz="1270" b="1" i="0" u="none" cap="none">
                <a:solidFill>
                  <a:srgbClr val="FFFFFF">
                    <a:alpha val="100000"/>
                  </a:srgbClr>
                </a:solidFill>
                <a:latin typeface="Aptos (Body)"/>
                <a:cs typeface="Aptos (Body)"/>
                <a:sym typeface="Aptos (Body)"/>
              </a:rPr>
              <a:t>Doses de vaccin
</a:t>
            </a:r>
            <a:r>
              <a:rPr sz="1270" b="0" i="0" u="none" cap="none">
                <a:solidFill>
                  <a:srgbClr val="FFFFFF">
                    <a:alpha val="100000"/>
                  </a:srgbClr>
                </a:solidFill>
                <a:latin typeface="Aptos (Body)"/>
                <a:cs typeface="Aptos (Body)"/>
                <a:sym typeface="Aptos (Body)"/>
              </a:rPr>
              <a:t>•  Bacille de Calmette-Guérin (BCG) : vaccin contre la tuberculose
•  Hépatite B : dose de naissance, administrée dans les 24 heures suivant la naissance (HepBB)
•  Vaccin contre la diphtérie, le tétanos et la coqueluche, première dose (DTP1) et troisième dose (DTP3)
•  Vaccin contre l'hépatite B, troisième dose (HepB3)
•  Vaccin contre l'haemophilus influenzae de type b, troisième dose (Hib3)
•  Vaccin antipoliomyélitique inactivé, première dose (IPV1) et dernière dose (IPVC) 
•  Vaccin contenant de la rougeole, première dose (MCV1) et deuxième dose (MCV2)
•  Vaccin antirotavirus, dernière dose (RotaC)
•  Vaccin antipneumococcique, dernière dose (PCVC)
•  Vaccin contre la fièvre jaune (YFV) 
•  Vaccin méningococcique A (MengA) 
•  Vaccin contre le papillomavirus humain, première dose (HPV1) et dernière dose (HPVc) : vaccin destiné à protéger contre certains types de papillomavirus humains pouvant entraîner un cancer ou des verrues génitales.
</a:t>
            </a:r>
            <a:r>
              <a:rPr sz="1270" b="1" i="0" u="none" cap="none">
                <a:solidFill>
                  <a:srgbClr val="FFFFFF">
                    <a:alpha val="100000"/>
                  </a:srgbClr>
                </a:solidFill>
                <a:latin typeface="Aptos (Body)"/>
                <a:cs typeface="Aptos (Body)"/>
                <a:sym typeface="Aptos (Body)"/>
              </a:rPr>
              <a:t>L'Agenda 2030 pour la vaccination (IA2030)
</a:t>
            </a:r>
            <a:r>
              <a:rPr sz="1270" b="0" i="0" u="none" cap="none">
                <a:solidFill>
                  <a:srgbClr val="FFFFFF">
                    <a:alpha val="100000"/>
                  </a:srgbClr>
                </a:solidFill>
                <a:latin typeface="Aptos (Body)"/>
                <a:cs typeface="Aptos (Body)"/>
                <a:sym typeface="Aptos (Body)"/>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67459" y="5083590"/>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7459" y="4320132"/>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7459" y="3556673"/>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7459" y="2793215"/>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7459" y="2029756"/>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67459" y="4701861"/>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67459" y="3938402"/>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67459" y="3174944"/>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67459" y="2411485"/>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943464"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647484"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2351504"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305552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3618741"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4322761"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446356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943464" y="4091094"/>
              <a:ext cx="3520101" cy="839804"/>
            </a:xfrm>
            <a:custGeom>
              <a:avLst/>
              <a:gdLst/>
              <a:ahLst/>
              <a:cxnLst/>
              <a:rect l="0" t="0" r="0" b="0"/>
              <a:pathLst>
                <a:path w="3520101" h="839804">
                  <a:moveTo>
                    <a:pt x="0" y="458075"/>
                  </a:moveTo>
                  <a:lnTo>
                    <a:pt x="140804" y="305383"/>
                  </a:lnTo>
                  <a:lnTo>
                    <a:pt x="281608" y="305383"/>
                  </a:lnTo>
                  <a:lnTo>
                    <a:pt x="422412" y="229037"/>
                  </a:lnTo>
                  <a:lnTo>
                    <a:pt x="563216" y="229037"/>
                  </a:lnTo>
                  <a:lnTo>
                    <a:pt x="704020" y="76345"/>
                  </a:lnTo>
                  <a:lnTo>
                    <a:pt x="844824" y="76345"/>
                  </a:lnTo>
                  <a:lnTo>
                    <a:pt x="985628" y="381729"/>
                  </a:lnTo>
                  <a:lnTo>
                    <a:pt x="1126432" y="0"/>
                  </a:lnTo>
                  <a:lnTo>
                    <a:pt x="1267236" y="534420"/>
                  </a:lnTo>
                  <a:lnTo>
                    <a:pt x="1408040" y="381729"/>
                  </a:lnTo>
                  <a:lnTo>
                    <a:pt x="1548844" y="458075"/>
                  </a:lnTo>
                  <a:lnTo>
                    <a:pt x="1689648" y="610766"/>
                  </a:lnTo>
                  <a:lnTo>
                    <a:pt x="1830452" y="610766"/>
                  </a:lnTo>
                  <a:lnTo>
                    <a:pt x="1971256" y="305383"/>
                  </a:lnTo>
                  <a:lnTo>
                    <a:pt x="2112061" y="610766"/>
                  </a:lnTo>
                  <a:lnTo>
                    <a:pt x="2252865" y="839804"/>
                  </a:lnTo>
                  <a:lnTo>
                    <a:pt x="2393669" y="763458"/>
                  </a:lnTo>
                  <a:lnTo>
                    <a:pt x="2534473" y="610766"/>
                  </a:lnTo>
                  <a:lnTo>
                    <a:pt x="2675277" y="534420"/>
                  </a:lnTo>
                  <a:lnTo>
                    <a:pt x="2816081" y="458075"/>
                  </a:lnTo>
                  <a:lnTo>
                    <a:pt x="2956885" y="458075"/>
                  </a:lnTo>
                  <a:lnTo>
                    <a:pt x="3097689" y="381729"/>
                  </a:lnTo>
                  <a:lnTo>
                    <a:pt x="3238493" y="381729"/>
                  </a:lnTo>
                  <a:lnTo>
                    <a:pt x="3379297" y="229037"/>
                  </a:lnTo>
                  <a:lnTo>
                    <a:pt x="3520101" y="152691"/>
                  </a:lnTo>
                </a:path>
              </a:pathLst>
            </a:custGeom>
            <a:ln w="27101" cap="flat">
              <a:solidFill>
                <a:srgbClr val="0058AB">
                  <a:alpha val="80000"/>
                </a:srgbClr>
              </a:solidFill>
              <a:prstDash val="solid"/>
              <a:round/>
            </a:ln>
          </p:spPr>
          <p:txBody>
            <a:bodyPr/>
            <a:lstStyle/>
            <a:p>
              <a:endParaRPr/>
            </a:p>
          </p:txBody>
        </p:sp>
        <p:sp>
          <p:nvSpPr>
            <p:cNvPr id="22" name="pl22"/>
            <p:cNvSpPr/>
            <p:nvPr/>
          </p:nvSpPr>
          <p:spPr>
            <a:xfrm>
              <a:off x="943464" y="4472823"/>
              <a:ext cx="3520101" cy="687112"/>
            </a:xfrm>
            <a:custGeom>
              <a:avLst/>
              <a:gdLst/>
              <a:ahLst/>
              <a:cxnLst/>
              <a:rect l="0" t="0" r="0" b="0"/>
              <a:pathLst>
                <a:path w="3520101" h="687112">
                  <a:moveTo>
                    <a:pt x="0" y="0"/>
                  </a:moveTo>
                  <a:lnTo>
                    <a:pt x="140804" y="76345"/>
                  </a:lnTo>
                  <a:lnTo>
                    <a:pt x="281608" y="0"/>
                  </a:lnTo>
                  <a:lnTo>
                    <a:pt x="422412" y="152691"/>
                  </a:lnTo>
                  <a:lnTo>
                    <a:pt x="563216" y="229037"/>
                  </a:lnTo>
                  <a:lnTo>
                    <a:pt x="704020" y="152691"/>
                  </a:lnTo>
                  <a:lnTo>
                    <a:pt x="844824" y="229037"/>
                  </a:lnTo>
                  <a:lnTo>
                    <a:pt x="985628" y="229037"/>
                  </a:lnTo>
                  <a:lnTo>
                    <a:pt x="1126432" y="381729"/>
                  </a:lnTo>
                  <a:lnTo>
                    <a:pt x="1267236" y="458075"/>
                  </a:lnTo>
                  <a:lnTo>
                    <a:pt x="1408040" y="534420"/>
                  </a:lnTo>
                  <a:lnTo>
                    <a:pt x="1548844" y="534420"/>
                  </a:lnTo>
                  <a:lnTo>
                    <a:pt x="1689648" y="534420"/>
                  </a:lnTo>
                  <a:lnTo>
                    <a:pt x="1830452" y="534420"/>
                  </a:lnTo>
                  <a:lnTo>
                    <a:pt x="1971256" y="610766"/>
                  </a:lnTo>
                  <a:lnTo>
                    <a:pt x="2112061" y="610766"/>
                  </a:lnTo>
                  <a:lnTo>
                    <a:pt x="2252865" y="610766"/>
                  </a:lnTo>
                  <a:lnTo>
                    <a:pt x="2393669" y="610766"/>
                  </a:lnTo>
                  <a:lnTo>
                    <a:pt x="2534473" y="687112"/>
                  </a:lnTo>
                  <a:lnTo>
                    <a:pt x="2675277" y="687112"/>
                  </a:lnTo>
                  <a:lnTo>
                    <a:pt x="2816081" y="610766"/>
                  </a:lnTo>
                  <a:lnTo>
                    <a:pt x="2956885" y="534420"/>
                  </a:lnTo>
                  <a:lnTo>
                    <a:pt x="3097689" y="534420"/>
                  </a:lnTo>
                  <a:lnTo>
                    <a:pt x="3238493" y="534420"/>
                  </a:lnTo>
                  <a:lnTo>
                    <a:pt x="3379297" y="610766"/>
                  </a:lnTo>
                  <a:lnTo>
                    <a:pt x="3520101" y="610766"/>
                  </a:lnTo>
                </a:path>
              </a:pathLst>
            </a:custGeom>
            <a:ln w="27101" cap="flat">
              <a:solidFill>
                <a:srgbClr val="1CABE2">
                  <a:alpha val="80000"/>
                </a:srgbClr>
              </a:solidFill>
              <a:prstDash val="solid"/>
              <a:round/>
            </a:ln>
          </p:spPr>
          <p:txBody>
            <a:bodyPr/>
            <a:lstStyle/>
            <a:p>
              <a:endParaRPr/>
            </a:p>
          </p:txBody>
        </p:sp>
        <p:sp>
          <p:nvSpPr>
            <p:cNvPr id="23" name="pl23"/>
            <p:cNvSpPr/>
            <p:nvPr/>
          </p:nvSpPr>
          <p:spPr>
            <a:xfrm>
              <a:off x="943464" y="3251290"/>
              <a:ext cx="3520101" cy="1450571"/>
            </a:xfrm>
            <a:custGeom>
              <a:avLst/>
              <a:gdLst/>
              <a:ahLst/>
              <a:cxnLst/>
              <a:rect l="0" t="0" r="0" b="0"/>
              <a:pathLst>
                <a:path w="3520101" h="1450571">
                  <a:moveTo>
                    <a:pt x="0" y="76345"/>
                  </a:moveTo>
                  <a:lnTo>
                    <a:pt x="140804" y="0"/>
                  </a:lnTo>
                  <a:lnTo>
                    <a:pt x="281608" y="229037"/>
                  </a:lnTo>
                  <a:lnTo>
                    <a:pt x="422412" y="458075"/>
                  </a:lnTo>
                  <a:lnTo>
                    <a:pt x="563216" y="687112"/>
                  </a:lnTo>
                  <a:lnTo>
                    <a:pt x="704020" y="992496"/>
                  </a:lnTo>
                  <a:lnTo>
                    <a:pt x="844824" y="1068841"/>
                  </a:lnTo>
                  <a:lnTo>
                    <a:pt x="985628" y="1145187"/>
                  </a:lnTo>
                  <a:lnTo>
                    <a:pt x="1126432" y="1221533"/>
                  </a:lnTo>
                  <a:lnTo>
                    <a:pt x="1267236" y="1297879"/>
                  </a:lnTo>
                  <a:lnTo>
                    <a:pt x="1408040" y="1450571"/>
                  </a:lnTo>
                  <a:lnTo>
                    <a:pt x="1548844" y="1297879"/>
                  </a:lnTo>
                  <a:lnTo>
                    <a:pt x="1689648" y="1297879"/>
                  </a:lnTo>
                  <a:lnTo>
                    <a:pt x="1830452" y="1374225"/>
                  </a:lnTo>
                  <a:lnTo>
                    <a:pt x="1971256" y="1374225"/>
                  </a:lnTo>
                  <a:lnTo>
                    <a:pt x="2112061" y="1221533"/>
                  </a:lnTo>
                  <a:lnTo>
                    <a:pt x="2252865" y="1297879"/>
                  </a:lnTo>
                  <a:lnTo>
                    <a:pt x="2393669" y="1297879"/>
                  </a:lnTo>
                  <a:lnTo>
                    <a:pt x="2534473" y="1374225"/>
                  </a:lnTo>
                  <a:lnTo>
                    <a:pt x="2675277" y="1450571"/>
                  </a:lnTo>
                  <a:lnTo>
                    <a:pt x="2816081" y="1297879"/>
                  </a:lnTo>
                  <a:lnTo>
                    <a:pt x="2956885" y="1221533"/>
                  </a:lnTo>
                  <a:lnTo>
                    <a:pt x="3097689" y="1221533"/>
                  </a:lnTo>
                  <a:lnTo>
                    <a:pt x="3238493" y="1221533"/>
                  </a:lnTo>
                  <a:lnTo>
                    <a:pt x="3379297" y="1297879"/>
                  </a:lnTo>
                  <a:lnTo>
                    <a:pt x="3520101" y="1297879"/>
                  </a:lnTo>
                </a:path>
              </a:pathLst>
            </a:custGeom>
            <a:ln w="27101" cap="flat">
              <a:solidFill>
                <a:srgbClr val="00833D">
                  <a:alpha val="80000"/>
                </a:srgbClr>
              </a:solidFill>
              <a:prstDash val="solid"/>
              <a:round/>
            </a:ln>
          </p:spPr>
          <p:txBody>
            <a:bodyPr/>
            <a:lstStyle/>
            <a:p>
              <a:endParaRPr/>
            </a:p>
          </p:txBody>
        </p:sp>
        <p:sp>
          <p:nvSpPr>
            <p:cNvPr id="24" name="pl24"/>
            <p:cNvSpPr/>
            <p:nvPr/>
          </p:nvSpPr>
          <p:spPr>
            <a:xfrm>
              <a:off x="943464" y="4091094"/>
              <a:ext cx="3520101" cy="839804"/>
            </a:xfrm>
            <a:custGeom>
              <a:avLst/>
              <a:gdLst/>
              <a:ahLst/>
              <a:cxnLst/>
              <a:rect l="0" t="0" r="0" b="0"/>
              <a:pathLst>
                <a:path w="3520101" h="839804">
                  <a:moveTo>
                    <a:pt x="0" y="458075"/>
                  </a:moveTo>
                  <a:lnTo>
                    <a:pt x="140804" y="305383"/>
                  </a:lnTo>
                  <a:lnTo>
                    <a:pt x="281608" y="305383"/>
                  </a:lnTo>
                  <a:lnTo>
                    <a:pt x="422412" y="229037"/>
                  </a:lnTo>
                  <a:lnTo>
                    <a:pt x="563216" y="229037"/>
                  </a:lnTo>
                  <a:lnTo>
                    <a:pt x="704020" y="76345"/>
                  </a:lnTo>
                  <a:lnTo>
                    <a:pt x="844824" y="76345"/>
                  </a:lnTo>
                  <a:lnTo>
                    <a:pt x="985628" y="381729"/>
                  </a:lnTo>
                  <a:lnTo>
                    <a:pt x="1126432" y="0"/>
                  </a:lnTo>
                  <a:lnTo>
                    <a:pt x="1267236" y="534420"/>
                  </a:lnTo>
                  <a:lnTo>
                    <a:pt x="1408040" y="381729"/>
                  </a:lnTo>
                  <a:lnTo>
                    <a:pt x="1548844" y="458075"/>
                  </a:lnTo>
                  <a:lnTo>
                    <a:pt x="1689648" y="610766"/>
                  </a:lnTo>
                  <a:lnTo>
                    <a:pt x="1830452" y="610766"/>
                  </a:lnTo>
                  <a:lnTo>
                    <a:pt x="1971256" y="305383"/>
                  </a:lnTo>
                  <a:lnTo>
                    <a:pt x="2112061" y="610766"/>
                  </a:lnTo>
                  <a:lnTo>
                    <a:pt x="2252865" y="839804"/>
                  </a:lnTo>
                  <a:lnTo>
                    <a:pt x="2393669" y="763458"/>
                  </a:lnTo>
                  <a:lnTo>
                    <a:pt x="2534473" y="610766"/>
                  </a:lnTo>
                  <a:lnTo>
                    <a:pt x="2675277" y="534420"/>
                  </a:lnTo>
                  <a:lnTo>
                    <a:pt x="2816081" y="458075"/>
                  </a:lnTo>
                  <a:lnTo>
                    <a:pt x="2956885" y="458075"/>
                  </a:lnTo>
                  <a:lnTo>
                    <a:pt x="3097689" y="381729"/>
                  </a:lnTo>
                  <a:lnTo>
                    <a:pt x="3238493" y="381729"/>
                  </a:lnTo>
                  <a:lnTo>
                    <a:pt x="3379297" y="229037"/>
                  </a:lnTo>
                  <a:lnTo>
                    <a:pt x="3520101" y="152691"/>
                  </a:lnTo>
                </a:path>
              </a:pathLst>
            </a:custGeom>
            <a:ln w="43362" cap="flat">
              <a:solidFill>
                <a:srgbClr val="000000">
                  <a:alpha val="100000"/>
                </a:srgbClr>
              </a:solidFill>
              <a:prstDash val="solid"/>
              <a:round/>
            </a:ln>
          </p:spPr>
          <p:txBody>
            <a:bodyPr/>
            <a:lstStyle/>
            <a:p>
              <a:endParaRPr/>
            </a:p>
          </p:txBody>
        </p:sp>
        <p:sp>
          <p:nvSpPr>
            <p:cNvPr id="25" name="pl25"/>
            <p:cNvSpPr/>
            <p:nvPr/>
          </p:nvSpPr>
          <p:spPr>
            <a:xfrm>
              <a:off x="943464" y="4091094"/>
              <a:ext cx="3520101" cy="839804"/>
            </a:xfrm>
            <a:custGeom>
              <a:avLst/>
              <a:gdLst/>
              <a:ahLst/>
              <a:cxnLst/>
              <a:rect l="0" t="0" r="0" b="0"/>
              <a:pathLst>
                <a:path w="3520101" h="839804">
                  <a:moveTo>
                    <a:pt x="0" y="458075"/>
                  </a:moveTo>
                  <a:lnTo>
                    <a:pt x="140804" y="305383"/>
                  </a:lnTo>
                  <a:lnTo>
                    <a:pt x="281608" y="305383"/>
                  </a:lnTo>
                  <a:lnTo>
                    <a:pt x="422412" y="229037"/>
                  </a:lnTo>
                  <a:lnTo>
                    <a:pt x="563216" y="229037"/>
                  </a:lnTo>
                  <a:lnTo>
                    <a:pt x="704020" y="76345"/>
                  </a:lnTo>
                  <a:lnTo>
                    <a:pt x="844824" y="76345"/>
                  </a:lnTo>
                  <a:lnTo>
                    <a:pt x="985628" y="381729"/>
                  </a:lnTo>
                  <a:lnTo>
                    <a:pt x="1126432" y="0"/>
                  </a:lnTo>
                  <a:lnTo>
                    <a:pt x="1267236" y="534420"/>
                  </a:lnTo>
                  <a:lnTo>
                    <a:pt x="1408040" y="381729"/>
                  </a:lnTo>
                  <a:lnTo>
                    <a:pt x="1548844" y="458075"/>
                  </a:lnTo>
                  <a:lnTo>
                    <a:pt x="1689648" y="610766"/>
                  </a:lnTo>
                  <a:lnTo>
                    <a:pt x="1830452" y="610766"/>
                  </a:lnTo>
                  <a:lnTo>
                    <a:pt x="1971256" y="305383"/>
                  </a:lnTo>
                  <a:lnTo>
                    <a:pt x="2112061" y="610766"/>
                  </a:lnTo>
                  <a:lnTo>
                    <a:pt x="2252865" y="839804"/>
                  </a:lnTo>
                  <a:lnTo>
                    <a:pt x="2393669" y="763458"/>
                  </a:lnTo>
                  <a:lnTo>
                    <a:pt x="2534473" y="610766"/>
                  </a:lnTo>
                  <a:lnTo>
                    <a:pt x="2675277" y="534420"/>
                  </a:lnTo>
                  <a:lnTo>
                    <a:pt x="2816081" y="458075"/>
                  </a:lnTo>
                  <a:lnTo>
                    <a:pt x="2956885" y="458075"/>
                  </a:lnTo>
                  <a:lnTo>
                    <a:pt x="3097689" y="381729"/>
                  </a:lnTo>
                  <a:lnTo>
                    <a:pt x="3238493" y="381729"/>
                  </a:lnTo>
                  <a:lnTo>
                    <a:pt x="3379297" y="229037"/>
                  </a:lnTo>
                  <a:lnTo>
                    <a:pt x="3520101" y="152691"/>
                  </a:lnTo>
                </a:path>
              </a:pathLst>
            </a:custGeom>
            <a:ln w="27101" cap="flat">
              <a:solidFill>
                <a:srgbClr val="0058AB">
                  <a:alpha val="100000"/>
                </a:srgbClr>
              </a:solidFill>
              <a:prstDash val="solid"/>
              <a:round/>
            </a:ln>
          </p:spPr>
          <p:txBody>
            <a:bodyPr/>
            <a:lstStyle/>
            <a:p>
              <a:endParaRPr/>
            </a:p>
          </p:txBody>
        </p:sp>
        <p:sp>
          <p:nvSpPr>
            <p:cNvPr id="26" name="pl26"/>
            <p:cNvSpPr/>
            <p:nvPr/>
          </p:nvSpPr>
          <p:spPr>
            <a:xfrm>
              <a:off x="943464" y="4320132"/>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27" name="pl27"/>
            <p:cNvSpPr/>
            <p:nvPr/>
          </p:nvSpPr>
          <p:spPr>
            <a:xfrm>
              <a:off x="1647484" y="3938402"/>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28" name="pl28"/>
            <p:cNvSpPr/>
            <p:nvPr/>
          </p:nvSpPr>
          <p:spPr>
            <a:xfrm>
              <a:off x="2351504" y="4243786"/>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29" name="pl29"/>
            <p:cNvSpPr/>
            <p:nvPr/>
          </p:nvSpPr>
          <p:spPr>
            <a:xfrm>
              <a:off x="3055525" y="4472823"/>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30" name="pl30"/>
            <p:cNvSpPr/>
            <p:nvPr/>
          </p:nvSpPr>
          <p:spPr>
            <a:xfrm>
              <a:off x="3618741" y="4396478"/>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31" name="pl31"/>
            <p:cNvSpPr/>
            <p:nvPr/>
          </p:nvSpPr>
          <p:spPr>
            <a:xfrm>
              <a:off x="4322761" y="4091094"/>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32" name="pl32"/>
            <p:cNvSpPr/>
            <p:nvPr/>
          </p:nvSpPr>
          <p:spPr>
            <a:xfrm>
              <a:off x="4463565" y="4014748"/>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33" name="pg33"/>
            <p:cNvSpPr/>
            <p:nvPr/>
          </p:nvSpPr>
          <p:spPr>
            <a:xfrm>
              <a:off x="856840" y="425356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4" name="tx34"/>
            <p:cNvSpPr/>
            <p:nvPr/>
          </p:nvSpPr>
          <p:spPr>
            <a:xfrm>
              <a:off x="887193" y="4283623"/>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12</a:t>
              </a:r>
            </a:p>
          </p:txBody>
        </p:sp>
        <p:sp>
          <p:nvSpPr>
            <p:cNvPr id="35" name="pg35"/>
            <p:cNvSpPr/>
            <p:nvPr/>
          </p:nvSpPr>
          <p:spPr>
            <a:xfrm>
              <a:off x="1560860" y="3871836"/>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6" name="tx36"/>
            <p:cNvSpPr/>
            <p:nvPr/>
          </p:nvSpPr>
          <p:spPr>
            <a:xfrm>
              <a:off x="1591214" y="3901893"/>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17</a:t>
              </a:r>
            </a:p>
          </p:txBody>
        </p:sp>
        <p:sp>
          <p:nvSpPr>
            <p:cNvPr id="37" name="pg37"/>
            <p:cNvSpPr/>
            <p:nvPr/>
          </p:nvSpPr>
          <p:spPr>
            <a:xfrm>
              <a:off x="2264881" y="417722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8" name="tx38"/>
            <p:cNvSpPr/>
            <p:nvPr/>
          </p:nvSpPr>
          <p:spPr>
            <a:xfrm>
              <a:off x="2295234" y="4205992"/>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13</a:t>
              </a:r>
            </a:p>
          </p:txBody>
        </p:sp>
        <p:sp>
          <p:nvSpPr>
            <p:cNvPr id="39" name="pg39"/>
            <p:cNvSpPr/>
            <p:nvPr/>
          </p:nvSpPr>
          <p:spPr>
            <a:xfrm>
              <a:off x="2968901" y="4406257"/>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0" name="tx40"/>
            <p:cNvSpPr/>
            <p:nvPr/>
          </p:nvSpPr>
          <p:spPr>
            <a:xfrm>
              <a:off x="2999254" y="4435079"/>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10</a:t>
              </a:r>
            </a:p>
          </p:txBody>
        </p:sp>
        <p:sp>
          <p:nvSpPr>
            <p:cNvPr id="41" name="pg41"/>
            <p:cNvSpPr/>
            <p:nvPr/>
          </p:nvSpPr>
          <p:spPr>
            <a:xfrm>
              <a:off x="3532117" y="4329911"/>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2" name="tx42"/>
            <p:cNvSpPr/>
            <p:nvPr/>
          </p:nvSpPr>
          <p:spPr>
            <a:xfrm>
              <a:off x="3562471" y="4359968"/>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11</a:t>
              </a:r>
            </a:p>
          </p:txBody>
        </p:sp>
        <p:sp>
          <p:nvSpPr>
            <p:cNvPr id="43" name="pg43"/>
            <p:cNvSpPr/>
            <p:nvPr/>
          </p:nvSpPr>
          <p:spPr>
            <a:xfrm>
              <a:off x="4236138" y="402452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4" name="tx44"/>
            <p:cNvSpPr/>
            <p:nvPr/>
          </p:nvSpPr>
          <p:spPr>
            <a:xfrm>
              <a:off x="4266491" y="4053350"/>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15</a:t>
              </a:r>
            </a:p>
          </p:txBody>
        </p:sp>
        <p:sp>
          <p:nvSpPr>
            <p:cNvPr id="45" name="pg45"/>
            <p:cNvSpPr/>
            <p:nvPr/>
          </p:nvSpPr>
          <p:spPr>
            <a:xfrm>
              <a:off x="4376942" y="3948182"/>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46" name="tx46"/>
            <p:cNvSpPr/>
            <p:nvPr/>
          </p:nvSpPr>
          <p:spPr>
            <a:xfrm>
              <a:off x="4407295" y="3977004"/>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16</a:t>
              </a:r>
            </a:p>
          </p:txBody>
        </p:sp>
        <p:sp>
          <p:nvSpPr>
            <p:cNvPr id="47" name="tx47"/>
            <p:cNvSpPr/>
            <p:nvPr/>
          </p:nvSpPr>
          <p:spPr>
            <a:xfrm>
              <a:off x="4523855" y="504452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45100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12</a:t>
              </a:r>
            </a:p>
          </p:txBody>
        </p:sp>
        <p:sp>
          <p:nvSpPr>
            <p:cNvPr id="49" name="tx49"/>
            <p:cNvSpPr/>
            <p:nvPr/>
          </p:nvSpPr>
          <p:spPr>
            <a:xfrm>
              <a:off x="577692" y="465922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389576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3132249"/>
              <a:ext cx="127136"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a:off x="577692" y="236884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53" name="tx53"/>
            <p:cNvSpPr/>
            <p:nvPr/>
          </p:nvSpPr>
          <p:spPr>
            <a:xfrm rot="-5400000">
              <a:off x="787017"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178896" y="3529293"/>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61" name="pl61"/>
            <p:cNvSpPr/>
            <p:nvPr/>
          </p:nvSpPr>
          <p:spPr>
            <a:xfrm>
              <a:off x="1628340" y="6172543"/>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62" name="pl62"/>
            <p:cNvSpPr/>
            <p:nvPr/>
          </p:nvSpPr>
          <p:spPr>
            <a:xfrm>
              <a:off x="1628340" y="61725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63" name="pl63"/>
            <p:cNvSpPr/>
            <p:nvPr/>
          </p:nvSpPr>
          <p:spPr>
            <a:xfrm>
              <a:off x="2344273" y="6172543"/>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64" name="pl64"/>
            <p:cNvSpPr/>
            <p:nvPr/>
          </p:nvSpPr>
          <p:spPr>
            <a:xfrm>
              <a:off x="3106727" y="6172543"/>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65" name="tx65"/>
            <p:cNvSpPr/>
            <p:nvPr/>
          </p:nvSpPr>
          <p:spPr>
            <a:xfrm>
              <a:off x="1895439" y="6120360"/>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Bénin</a:t>
              </a:r>
            </a:p>
          </p:txBody>
        </p:sp>
        <p:sp>
          <p:nvSpPr>
            <p:cNvPr id="66" name="tx66"/>
            <p:cNvSpPr/>
            <p:nvPr/>
          </p:nvSpPr>
          <p:spPr>
            <a:xfrm>
              <a:off x="2611372"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73827" y="611913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99657" y="1658699"/>
              <a:ext cx="1007715" cy="11288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DTC3</a:t>
              </a:r>
            </a:p>
          </p:txBody>
        </p:sp>
        <p:sp>
          <p:nvSpPr>
            <p:cNvPr id="69" name="pl69"/>
            <p:cNvSpPr/>
            <p:nvPr/>
          </p:nvSpPr>
          <p:spPr>
            <a:xfrm>
              <a:off x="5132709" y="5083590"/>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5132709" y="4320132"/>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132709" y="3556673"/>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5132709" y="2793215"/>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5132709" y="2029756"/>
              <a:ext cx="3872111" cy="0"/>
            </a:xfrm>
            <a:custGeom>
              <a:avLst/>
              <a:gdLst/>
              <a:ahLst/>
              <a:cxnLst/>
              <a:rect l="0" t="0" r="0" b="0"/>
              <a:pathLst>
                <a:path w="3872111">
                  <a:moveTo>
                    <a:pt x="0" y="0"/>
                  </a:moveTo>
                  <a:lnTo>
                    <a:pt x="3872111" y="0"/>
                  </a:lnTo>
                  <a:lnTo>
                    <a:pt x="3872111"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5132709" y="4701861"/>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132709" y="3938402"/>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5132709" y="3174944"/>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5132709" y="2411485"/>
              <a:ext cx="3872111" cy="0"/>
            </a:xfrm>
            <a:custGeom>
              <a:avLst/>
              <a:gdLst/>
              <a:ahLst/>
              <a:cxnLst/>
              <a:rect l="0" t="0" r="0" b="0"/>
              <a:pathLst>
                <a:path w="3872111">
                  <a:moveTo>
                    <a:pt x="0" y="0"/>
                  </a:moveTo>
                  <a:lnTo>
                    <a:pt x="3872111" y="0"/>
                  </a:lnTo>
                  <a:lnTo>
                    <a:pt x="3872111"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530871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601273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6716755"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7420776"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7983992"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8688012"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8828816" y="1873247"/>
              <a:ext cx="0" cy="3443198"/>
            </a:xfrm>
            <a:custGeom>
              <a:avLst/>
              <a:gdLst/>
              <a:ahLst/>
              <a:cxnLst/>
              <a:rect l="0" t="0" r="0" b="0"/>
              <a:pathLst>
                <a:path h="3443198">
                  <a:moveTo>
                    <a:pt x="0" y="3443198"/>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5308715" y="2411485"/>
              <a:ext cx="3520101" cy="1755954"/>
            </a:xfrm>
            <a:custGeom>
              <a:avLst/>
              <a:gdLst/>
              <a:ahLst/>
              <a:cxnLst/>
              <a:rect l="0" t="0" r="0" b="0"/>
              <a:pathLst>
                <a:path w="3520101" h="1755954">
                  <a:moveTo>
                    <a:pt x="0" y="1450571"/>
                  </a:moveTo>
                  <a:lnTo>
                    <a:pt x="140804" y="1297879"/>
                  </a:lnTo>
                  <a:lnTo>
                    <a:pt x="281608" y="1221533"/>
                  </a:lnTo>
                  <a:lnTo>
                    <a:pt x="422412" y="1221533"/>
                  </a:lnTo>
                  <a:lnTo>
                    <a:pt x="563216" y="1068841"/>
                  </a:lnTo>
                  <a:lnTo>
                    <a:pt x="704020" y="992496"/>
                  </a:lnTo>
                  <a:lnTo>
                    <a:pt x="844824" y="1068841"/>
                  </a:lnTo>
                  <a:lnTo>
                    <a:pt x="985628" y="1068841"/>
                  </a:lnTo>
                  <a:lnTo>
                    <a:pt x="1126432" y="992496"/>
                  </a:lnTo>
                  <a:lnTo>
                    <a:pt x="1267236" y="1526917"/>
                  </a:lnTo>
                  <a:lnTo>
                    <a:pt x="1408040" y="1374225"/>
                  </a:lnTo>
                  <a:lnTo>
                    <a:pt x="1548844" y="1679608"/>
                  </a:lnTo>
                  <a:lnTo>
                    <a:pt x="1689648" y="1755954"/>
                  </a:lnTo>
                  <a:lnTo>
                    <a:pt x="1830452" y="1450571"/>
                  </a:lnTo>
                  <a:lnTo>
                    <a:pt x="1971256" y="1221533"/>
                  </a:lnTo>
                  <a:lnTo>
                    <a:pt x="2112061" y="1679608"/>
                  </a:lnTo>
                  <a:lnTo>
                    <a:pt x="2252865" y="1603262"/>
                  </a:lnTo>
                  <a:lnTo>
                    <a:pt x="2393669" y="1374225"/>
                  </a:lnTo>
                  <a:lnTo>
                    <a:pt x="2534473" y="1068841"/>
                  </a:lnTo>
                  <a:lnTo>
                    <a:pt x="2675277" y="916150"/>
                  </a:lnTo>
                  <a:lnTo>
                    <a:pt x="2816081" y="610766"/>
                  </a:lnTo>
                  <a:lnTo>
                    <a:pt x="2956885" y="458075"/>
                  </a:lnTo>
                  <a:lnTo>
                    <a:pt x="3097689" y="458075"/>
                  </a:lnTo>
                  <a:lnTo>
                    <a:pt x="3238493" y="458075"/>
                  </a:lnTo>
                  <a:lnTo>
                    <a:pt x="3379297" y="229037"/>
                  </a:lnTo>
                  <a:lnTo>
                    <a:pt x="3520101" y="0"/>
                  </a:lnTo>
                </a:path>
              </a:pathLst>
            </a:custGeom>
            <a:ln w="27101" cap="flat">
              <a:solidFill>
                <a:srgbClr val="0058AB">
                  <a:alpha val="80000"/>
                </a:srgbClr>
              </a:solidFill>
              <a:prstDash val="solid"/>
              <a:round/>
            </a:ln>
          </p:spPr>
          <p:txBody>
            <a:bodyPr/>
            <a:lstStyle/>
            <a:p>
              <a:endParaRPr/>
            </a:p>
          </p:txBody>
        </p:sp>
        <p:sp>
          <p:nvSpPr>
            <p:cNvPr id="86" name="pl86"/>
            <p:cNvSpPr/>
            <p:nvPr/>
          </p:nvSpPr>
          <p:spPr>
            <a:xfrm>
              <a:off x="5308715" y="4396478"/>
              <a:ext cx="3520101" cy="687112"/>
            </a:xfrm>
            <a:custGeom>
              <a:avLst/>
              <a:gdLst/>
              <a:ahLst/>
              <a:cxnLst/>
              <a:rect l="0" t="0" r="0" b="0"/>
              <a:pathLst>
                <a:path w="3520101" h="687112">
                  <a:moveTo>
                    <a:pt x="0" y="0"/>
                  </a:moveTo>
                  <a:lnTo>
                    <a:pt x="140804" y="76345"/>
                  </a:lnTo>
                  <a:lnTo>
                    <a:pt x="281608" y="76345"/>
                  </a:lnTo>
                  <a:lnTo>
                    <a:pt x="422412" y="152691"/>
                  </a:lnTo>
                  <a:lnTo>
                    <a:pt x="563216" y="229037"/>
                  </a:lnTo>
                  <a:lnTo>
                    <a:pt x="704020" y="229037"/>
                  </a:lnTo>
                  <a:lnTo>
                    <a:pt x="844824" y="305383"/>
                  </a:lnTo>
                  <a:lnTo>
                    <a:pt x="985628" y="381729"/>
                  </a:lnTo>
                  <a:lnTo>
                    <a:pt x="1126432" y="458075"/>
                  </a:lnTo>
                  <a:lnTo>
                    <a:pt x="1267236" y="534420"/>
                  </a:lnTo>
                  <a:lnTo>
                    <a:pt x="1408040" y="610766"/>
                  </a:lnTo>
                  <a:lnTo>
                    <a:pt x="1548844" y="610766"/>
                  </a:lnTo>
                  <a:lnTo>
                    <a:pt x="1689648" y="610766"/>
                  </a:lnTo>
                  <a:lnTo>
                    <a:pt x="1830452" y="610766"/>
                  </a:lnTo>
                  <a:lnTo>
                    <a:pt x="1971256" y="610766"/>
                  </a:lnTo>
                  <a:lnTo>
                    <a:pt x="2112061" y="687112"/>
                  </a:lnTo>
                  <a:lnTo>
                    <a:pt x="2252865" y="610766"/>
                  </a:lnTo>
                  <a:lnTo>
                    <a:pt x="2393669" y="610766"/>
                  </a:lnTo>
                  <a:lnTo>
                    <a:pt x="2534473" y="687112"/>
                  </a:lnTo>
                  <a:lnTo>
                    <a:pt x="2675277" y="687112"/>
                  </a:lnTo>
                  <a:lnTo>
                    <a:pt x="2816081" y="687112"/>
                  </a:lnTo>
                  <a:lnTo>
                    <a:pt x="2956885" y="610766"/>
                  </a:lnTo>
                  <a:lnTo>
                    <a:pt x="3097689" y="534420"/>
                  </a:lnTo>
                  <a:lnTo>
                    <a:pt x="3238493" y="534420"/>
                  </a:lnTo>
                  <a:lnTo>
                    <a:pt x="3379297" y="610766"/>
                  </a:lnTo>
                  <a:lnTo>
                    <a:pt x="3520101" y="610766"/>
                  </a:lnTo>
                </a:path>
              </a:pathLst>
            </a:custGeom>
            <a:ln w="27101" cap="flat">
              <a:solidFill>
                <a:srgbClr val="1CABE2">
                  <a:alpha val="80000"/>
                </a:srgbClr>
              </a:solidFill>
              <a:prstDash val="solid"/>
              <a:round/>
            </a:ln>
          </p:spPr>
          <p:txBody>
            <a:bodyPr/>
            <a:lstStyle/>
            <a:p>
              <a:endParaRPr/>
            </a:p>
          </p:txBody>
        </p:sp>
        <p:sp>
          <p:nvSpPr>
            <p:cNvPr id="87" name="pl87"/>
            <p:cNvSpPr/>
            <p:nvPr/>
          </p:nvSpPr>
          <p:spPr>
            <a:xfrm>
              <a:off x="5308715" y="3403981"/>
              <a:ext cx="3520101" cy="1221533"/>
            </a:xfrm>
            <a:custGeom>
              <a:avLst/>
              <a:gdLst/>
              <a:ahLst/>
              <a:cxnLst/>
              <a:rect l="0" t="0" r="0" b="0"/>
              <a:pathLst>
                <a:path w="3520101" h="1221533">
                  <a:moveTo>
                    <a:pt x="0" y="0"/>
                  </a:moveTo>
                  <a:lnTo>
                    <a:pt x="140804" y="152691"/>
                  </a:lnTo>
                  <a:lnTo>
                    <a:pt x="281608" y="229037"/>
                  </a:lnTo>
                  <a:lnTo>
                    <a:pt x="422412" y="534420"/>
                  </a:lnTo>
                  <a:lnTo>
                    <a:pt x="563216" y="687112"/>
                  </a:lnTo>
                  <a:lnTo>
                    <a:pt x="704020" y="916150"/>
                  </a:lnTo>
                  <a:lnTo>
                    <a:pt x="844824" y="992496"/>
                  </a:lnTo>
                  <a:lnTo>
                    <a:pt x="985628" y="687112"/>
                  </a:lnTo>
                  <a:lnTo>
                    <a:pt x="1126432" y="763458"/>
                  </a:lnTo>
                  <a:lnTo>
                    <a:pt x="1267236" y="916150"/>
                  </a:lnTo>
                  <a:lnTo>
                    <a:pt x="1408040" y="1221533"/>
                  </a:lnTo>
                  <a:lnTo>
                    <a:pt x="1548844" y="992496"/>
                  </a:lnTo>
                  <a:lnTo>
                    <a:pt x="1689648" y="992496"/>
                  </a:lnTo>
                  <a:lnTo>
                    <a:pt x="1830452" y="1145187"/>
                  </a:lnTo>
                  <a:lnTo>
                    <a:pt x="1971256" y="992496"/>
                  </a:lnTo>
                  <a:lnTo>
                    <a:pt x="2112061" y="839804"/>
                  </a:lnTo>
                  <a:lnTo>
                    <a:pt x="2252865" y="610766"/>
                  </a:lnTo>
                  <a:lnTo>
                    <a:pt x="2393669" y="763458"/>
                  </a:lnTo>
                  <a:lnTo>
                    <a:pt x="2534473" y="687112"/>
                  </a:lnTo>
                  <a:lnTo>
                    <a:pt x="2675277" y="687112"/>
                  </a:lnTo>
                  <a:lnTo>
                    <a:pt x="2816081" y="687112"/>
                  </a:lnTo>
                  <a:lnTo>
                    <a:pt x="2956885" y="534420"/>
                  </a:lnTo>
                  <a:lnTo>
                    <a:pt x="3097689" y="381729"/>
                  </a:lnTo>
                  <a:lnTo>
                    <a:pt x="3238493" y="381729"/>
                  </a:lnTo>
                  <a:lnTo>
                    <a:pt x="3379297" y="534420"/>
                  </a:lnTo>
                  <a:lnTo>
                    <a:pt x="3520101" y="458075"/>
                  </a:lnTo>
                </a:path>
              </a:pathLst>
            </a:custGeom>
            <a:ln w="27101" cap="flat">
              <a:solidFill>
                <a:srgbClr val="00833D">
                  <a:alpha val="80000"/>
                </a:srgbClr>
              </a:solidFill>
              <a:prstDash val="solid"/>
              <a:round/>
            </a:ln>
          </p:spPr>
          <p:txBody>
            <a:bodyPr/>
            <a:lstStyle/>
            <a:p>
              <a:endParaRPr/>
            </a:p>
          </p:txBody>
        </p:sp>
        <p:sp>
          <p:nvSpPr>
            <p:cNvPr id="88" name="pl88"/>
            <p:cNvSpPr/>
            <p:nvPr/>
          </p:nvSpPr>
          <p:spPr>
            <a:xfrm>
              <a:off x="5308715" y="2411485"/>
              <a:ext cx="3520101" cy="1755954"/>
            </a:xfrm>
            <a:custGeom>
              <a:avLst/>
              <a:gdLst/>
              <a:ahLst/>
              <a:cxnLst/>
              <a:rect l="0" t="0" r="0" b="0"/>
              <a:pathLst>
                <a:path w="3520101" h="1755954">
                  <a:moveTo>
                    <a:pt x="0" y="1450571"/>
                  </a:moveTo>
                  <a:lnTo>
                    <a:pt x="140804" y="1297879"/>
                  </a:lnTo>
                  <a:lnTo>
                    <a:pt x="281608" y="1221533"/>
                  </a:lnTo>
                  <a:lnTo>
                    <a:pt x="422412" y="1221533"/>
                  </a:lnTo>
                  <a:lnTo>
                    <a:pt x="563216" y="1068841"/>
                  </a:lnTo>
                  <a:lnTo>
                    <a:pt x="704020" y="992496"/>
                  </a:lnTo>
                  <a:lnTo>
                    <a:pt x="844824" y="1068841"/>
                  </a:lnTo>
                  <a:lnTo>
                    <a:pt x="985628" y="1068841"/>
                  </a:lnTo>
                  <a:lnTo>
                    <a:pt x="1126432" y="992496"/>
                  </a:lnTo>
                  <a:lnTo>
                    <a:pt x="1267236" y="1526917"/>
                  </a:lnTo>
                  <a:lnTo>
                    <a:pt x="1408040" y="1374225"/>
                  </a:lnTo>
                  <a:lnTo>
                    <a:pt x="1548844" y="1679608"/>
                  </a:lnTo>
                  <a:lnTo>
                    <a:pt x="1689648" y="1755954"/>
                  </a:lnTo>
                  <a:lnTo>
                    <a:pt x="1830452" y="1450571"/>
                  </a:lnTo>
                  <a:lnTo>
                    <a:pt x="1971256" y="1221533"/>
                  </a:lnTo>
                  <a:lnTo>
                    <a:pt x="2112061" y="1679608"/>
                  </a:lnTo>
                  <a:lnTo>
                    <a:pt x="2252865" y="1603262"/>
                  </a:lnTo>
                  <a:lnTo>
                    <a:pt x="2393669" y="1374225"/>
                  </a:lnTo>
                  <a:lnTo>
                    <a:pt x="2534473" y="1068841"/>
                  </a:lnTo>
                  <a:lnTo>
                    <a:pt x="2675277" y="916150"/>
                  </a:lnTo>
                  <a:lnTo>
                    <a:pt x="2816081" y="610766"/>
                  </a:lnTo>
                  <a:lnTo>
                    <a:pt x="2956885" y="458075"/>
                  </a:lnTo>
                  <a:lnTo>
                    <a:pt x="3097689" y="458075"/>
                  </a:lnTo>
                  <a:lnTo>
                    <a:pt x="3238493" y="458075"/>
                  </a:lnTo>
                  <a:lnTo>
                    <a:pt x="3379297" y="229037"/>
                  </a:lnTo>
                  <a:lnTo>
                    <a:pt x="3520101" y="0"/>
                  </a:lnTo>
                </a:path>
              </a:pathLst>
            </a:custGeom>
            <a:ln w="43362" cap="flat">
              <a:solidFill>
                <a:srgbClr val="000000">
                  <a:alpha val="100000"/>
                </a:srgbClr>
              </a:solidFill>
              <a:prstDash val="solid"/>
              <a:round/>
            </a:ln>
          </p:spPr>
          <p:txBody>
            <a:bodyPr/>
            <a:lstStyle/>
            <a:p>
              <a:endParaRPr/>
            </a:p>
          </p:txBody>
        </p:sp>
        <p:sp>
          <p:nvSpPr>
            <p:cNvPr id="89" name="pl89"/>
            <p:cNvSpPr/>
            <p:nvPr/>
          </p:nvSpPr>
          <p:spPr>
            <a:xfrm>
              <a:off x="5308715" y="2411485"/>
              <a:ext cx="3520101" cy="1755954"/>
            </a:xfrm>
            <a:custGeom>
              <a:avLst/>
              <a:gdLst/>
              <a:ahLst/>
              <a:cxnLst/>
              <a:rect l="0" t="0" r="0" b="0"/>
              <a:pathLst>
                <a:path w="3520101" h="1755954">
                  <a:moveTo>
                    <a:pt x="0" y="1450571"/>
                  </a:moveTo>
                  <a:lnTo>
                    <a:pt x="140804" y="1297879"/>
                  </a:lnTo>
                  <a:lnTo>
                    <a:pt x="281608" y="1221533"/>
                  </a:lnTo>
                  <a:lnTo>
                    <a:pt x="422412" y="1221533"/>
                  </a:lnTo>
                  <a:lnTo>
                    <a:pt x="563216" y="1068841"/>
                  </a:lnTo>
                  <a:lnTo>
                    <a:pt x="704020" y="992496"/>
                  </a:lnTo>
                  <a:lnTo>
                    <a:pt x="844824" y="1068841"/>
                  </a:lnTo>
                  <a:lnTo>
                    <a:pt x="985628" y="1068841"/>
                  </a:lnTo>
                  <a:lnTo>
                    <a:pt x="1126432" y="992496"/>
                  </a:lnTo>
                  <a:lnTo>
                    <a:pt x="1267236" y="1526917"/>
                  </a:lnTo>
                  <a:lnTo>
                    <a:pt x="1408040" y="1374225"/>
                  </a:lnTo>
                  <a:lnTo>
                    <a:pt x="1548844" y="1679608"/>
                  </a:lnTo>
                  <a:lnTo>
                    <a:pt x="1689648" y="1755954"/>
                  </a:lnTo>
                  <a:lnTo>
                    <a:pt x="1830452" y="1450571"/>
                  </a:lnTo>
                  <a:lnTo>
                    <a:pt x="1971256" y="1221533"/>
                  </a:lnTo>
                  <a:lnTo>
                    <a:pt x="2112061" y="1679608"/>
                  </a:lnTo>
                  <a:lnTo>
                    <a:pt x="2252865" y="1603262"/>
                  </a:lnTo>
                  <a:lnTo>
                    <a:pt x="2393669" y="1374225"/>
                  </a:lnTo>
                  <a:lnTo>
                    <a:pt x="2534473" y="1068841"/>
                  </a:lnTo>
                  <a:lnTo>
                    <a:pt x="2675277" y="916150"/>
                  </a:lnTo>
                  <a:lnTo>
                    <a:pt x="2816081" y="610766"/>
                  </a:lnTo>
                  <a:lnTo>
                    <a:pt x="2956885" y="458075"/>
                  </a:lnTo>
                  <a:lnTo>
                    <a:pt x="3097689" y="458075"/>
                  </a:lnTo>
                  <a:lnTo>
                    <a:pt x="3238493" y="458075"/>
                  </a:lnTo>
                  <a:lnTo>
                    <a:pt x="3379297" y="229037"/>
                  </a:lnTo>
                  <a:lnTo>
                    <a:pt x="3520101" y="0"/>
                  </a:lnTo>
                </a:path>
              </a:pathLst>
            </a:custGeom>
            <a:ln w="27101" cap="flat">
              <a:solidFill>
                <a:srgbClr val="0058AB">
                  <a:alpha val="100000"/>
                </a:srgbClr>
              </a:solidFill>
              <a:prstDash val="solid"/>
              <a:round/>
            </a:ln>
          </p:spPr>
          <p:txBody>
            <a:bodyPr/>
            <a:lstStyle/>
            <a:p>
              <a:endParaRPr/>
            </a:p>
          </p:txBody>
        </p:sp>
        <p:sp>
          <p:nvSpPr>
            <p:cNvPr id="90" name="pl90"/>
            <p:cNvSpPr/>
            <p:nvPr/>
          </p:nvSpPr>
          <p:spPr>
            <a:xfrm>
              <a:off x="5308715" y="3633019"/>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91" name="pl91"/>
            <p:cNvSpPr/>
            <p:nvPr/>
          </p:nvSpPr>
          <p:spPr>
            <a:xfrm>
              <a:off x="6012735" y="3174944"/>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92" name="pl92"/>
            <p:cNvSpPr/>
            <p:nvPr/>
          </p:nvSpPr>
          <p:spPr>
            <a:xfrm>
              <a:off x="6716755" y="3556673"/>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93" name="pl93"/>
            <p:cNvSpPr/>
            <p:nvPr/>
          </p:nvSpPr>
          <p:spPr>
            <a:xfrm>
              <a:off x="7420776" y="3862057"/>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94" name="pl94"/>
            <p:cNvSpPr/>
            <p:nvPr/>
          </p:nvSpPr>
          <p:spPr>
            <a:xfrm>
              <a:off x="7983992" y="3098598"/>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95" name="pl95"/>
            <p:cNvSpPr/>
            <p:nvPr/>
          </p:nvSpPr>
          <p:spPr>
            <a:xfrm>
              <a:off x="8688012" y="2411485"/>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96" name="pl96"/>
            <p:cNvSpPr/>
            <p:nvPr/>
          </p:nvSpPr>
          <p:spPr>
            <a:xfrm>
              <a:off x="8828816" y="2182448"/>
              <a:ext cx="0" cy="229037"/>
            </a:xfrm>
            <a:custGeom>
              <a:avLst/>
              <a:gdLst/>
              <a:ahLst/>
              <a:cxnLst/>
              <a:rect l="0" t="0" r="0" b="0"/>
              <a:pathLst>
                <a:path h="229037">
                  <a:moveTo>
                    <a:pt x="0" y="229037"/>
                  </a:moveTo>
                  <a:lnTo>
                    <a:pt x="0" y="0"/>
                  </a:lnTo>
                </a:path>
              </a:pathLst>
            </a:custGeom>
            <a:ln w="13550" cap="flat">
              <a:solidFill>
                <a:srgbClr val="0058AB">
                  <a:alpha val="100000"/>
                </a:srgbClr>
              </a:solidFill>
              <a:prstDash val="dot"/>
              <a:round/>
            </a:ln>
          </p:spPr>
          <p:txBody>
            <a:bodyPr/>
            <a:lstStyle/>
            <a:p>
              <a:endParaRPr/>
            </a:p>
          </p:txBody>
        </p:sp>
        <p:sp>
          <p:nvSpPr>
            <p:cNvPr id="97" name="pg97"/>
            <p:cNvSpPr/>
            <p:nvPr/>
          </p:nvSpPr>
          <p:spPr>
            <a:xfrm>
              <a:off x="5222091" y="3566453"/>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8" name="tx98"/>
            <p:cNvSpPr/>
            <p:nvPr/>
          </p:nvSpPr>
          <p:spPr>
            <a:xfrm>
              <a:off x="5252444" y="3596510"/>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21</a:t>
              </a:r>
            </a:p>
          </p:txBody>
        </p:sp>
        <p:sp>
          <p:nvSpPr>
            <p:cNvPr id="99" name="pg99"/>
            <p:cNvSpPr/>
            <p:nvPr/>
          </p:nvSpPr>
          <p:spPr>
            <a:xfrm>
              <a:off x="5926111" y="3108378"/>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0" name="tx100"/>
            <p:cNvSpPr/>
            <p:nvPr/>
          </p:nvSpPr>
          <p:spPr>
            <a:xfrm>
              <a:off x="5956465" y="3138435"/>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27</a:t>
              </a:r>
            </a:p>
          </p:txBody>
        </p:sp>
        <p:sp>
          <p:nvSpPr>
            <p:cNvPr id="101" name="pg101"/>
            <p:cNvSpPr/>
            <p:nvPr/>
          </p:nvSpPr>
          <p:spPr>
            <a:xfrm>
              <a:off x="6630131" y="3490107"/>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2" name="tx102"/>
            <p:cNvSpPr/>
            <p:nvPr/>
          </p:nvSpPr>
          <p:spPr>
            <a:xfrm>
              <a:off x="6660485" y="3520164"/>
              <a:ext cx="112540" cy="72721"/>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22</a:t>
              </a:r>
            </a:p>
          </p:txBody>
        </p:sp>
        <p:sp>
          <p:nvSpPr>
            <p:cNvPr id="103" name="pg103"/>
            <p:cNvSpPr/>
            <p:nvPr/>
          </p:nvSpPr>
          <p:spPr>
            <a:xfrm>
              <a:off x="7334152" y="3795490"/>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4" name="tx104"/>
            <p:cNvSpPr/>
            <p:nvPr/>
          </p:nvSpPr>
          <p:spPr>
            <a:xfrm>
              <a:off x="7364505" y="3824312"/>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18</a:t>
              </a:r>
            </a:p>
          </p:txBody>
        </p:sp>
        <p:sp>
          <p:nvSpPr>
            <p:cNvPr id="105" name="pg105"/>
            <p:cNvSpPr/>
            <p:nvPr/>
          </p:nvSpPr>
          <p:spPr>
            <a:xfrm>
              <a:off x="7897368" y="3032032"/>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6" name="tx106"/>
            <p:cNvSpPr/>
            <p:nvPr/>
          </p:nvSpPr>
          <p:spPr>
            <a:xfrm>
              <a:off x="7927722" y="3060854"/>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28</a:t>
              </a:r>
            </a:p>
          </p:txBody>
        </p:sp>
        <p:sp>
          <p:nvSpPr>
            <p:cNvPr id="107" name="pg107"/>
            <p:cNvSpPr/>
            <p:nvPr/>
          </p:nvSpPr>
          <p:spPr>
            <a:xfrm>
              <a:off x="8601388" y="2344919"/>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08" name="tx108"/>
            <p:cNvSpPr/>
            <p:nvPr/>
          </p:nvSpPr>
          <p:spPr>
            <a:xfrm>
              <a:off x="8631742" y="2373692"/>
              <a:ext cx="112540" cy="7400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37</a:t>
              </a:r>
            </a:p>
          </p:txBody>
        </p:sp>
        <p:sp>
          <p:nvSpPr>
            <p:cNvPr id="109" name="pg109"/>
            <p:cNvSpPr/>
            <p:nvPr/>
          </p:nvSpPr>
          <p:spPr>
            <a:xfrm>
              <a:off x="8742193" y="2115882"/>
              <a:ext cx="173247" cy="133132"/>
            </a:xfrm>
            <a:custGeom>
              <a:avLst/>
              <a:gdLst/>
              <a:ahLst/>
              <a:cxnLst/>
              <a:rect l="0" t="0" r="0" b="0"/>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110" name="tx110"/>
            <p:cNvSpPr/>
            <p:nvPr/>
          </p:nvSpPr>
          <p:spPr>
            <a:xfrm>
              <a:off x="8772546" y="2144704"/>
              <a:ext cx="112540" cy="73956"/>
            </a:xfrm>
            <a:prstGeom prst="rect">
              <a:avLst/>
            </a:prstGeom>
            <a:noFill/>
          </p:spPr>
          <p:txBody>
            <a:bodyPr wrap="none" lIns="0" tIns="0" rIns="0" bIns="0" anchor="ctr" anchorCtr="1"/>
            <a:lstStyle/>
            <a:p>
              <a:pPr marL="0" marR="0" indent="0" algn="l">
                <a:lnSpc>
                  <a:spcPts val="796"/>
                </a:lnSpc>
                <a:spcBef>
                  <a:spcPts val="0"/>
                </a:spcBef>
                <a:spcAft>
                  <a:spcPts val="0"/>
                </a:spcAft>
              </a:pPr>
              <a:r>
                <a:rPr sz="796">
                  <a:solidFill>
                    <a:srgbClr val="000000">
                      <a:alpha val="100000"/>
                    </a:srgbClr>
                  </a:solidFill>
                  <a:latin typeface="Arial"/>
                  <a:cs typeface="Arial"/>
                </a:rPr>
                <a:t>40</a:t>
              </a:r>
            </a:p>
          </p:txBody>
        </p:sp>
        <p:sp>
          <p:nvSpPr>
            <p:cNvPr id="111" name="tx111"/>
            <p:cNvSpPr/>
            <p:nvPr/>
          </p:nvSpPr>
          <p:spPr>
            <a:xfrm>
              <a:off x="8889106" y="496680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8229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21</a:t>
              </a:r>
            </a:p>
          </p:txBody>
        </p:sp>
        <p:sp>
          <p:nvSpPr>
            <p:cNvPr id="113" name="tx113"/>
            <p:cNvSpPr/>
            <p:nvPr/>
          </p:nvSpPr>
          <p:spPr>
            <a:xfrm>
              <a:off x="4942943" y="465922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42943" y="389576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a:off x="4942943" y="3132249"/>
              <a:ext cx="127136"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30</a:t>
              </a:r>
            </a:p>
          </p:txBody>
        </p:sp>
        <p:sp>
          <p:nvSpPr>
            <p:cNvPr id="116" name="tx116"/>
            <p:cNvSpPr/>
            <p:nvPr/>
          </p:nvSpPr>
          <p:spPr>
            <a:xfrm>
              <a:off x="4942943" y="236884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117" name="tx117"/>
            <p:cNvSpPr/>
            <p:nvPr/>
          </p:nvSpPr>
          <p:spPr>
            <a:xfrm rot="-5400000">
              <a:off x="5152268"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186354" y="3529293"/>
              <a:ext cx="125368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5" name="pl125"/>
            <p:cNvSpPr/>
            <p:nvPr/>
          </p:nvSpPr>
          <p:spPr>
            <a:xfrm>
              <a:off x="5993591" y="6172543"/>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26" name="pl126"/>
            <p:cNvSpPr/>
            <p:nvPr/>
          </p:nvSpPr>
          <p:spPr>
            <a:xfrm>
              <a:off x="5993591" y="6172543"/>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27" name="pl127"/>
            <p:cNvSpPr/>
            <p:nvPr/>
          </p:nvSpPr>
          <p:spPr>
            <a:xfrm>
              <a:off x="6709524" y="6172543"/>
              <a:ext cx="175564" cy="0"/>
            </a:xfrm>
            <a:custGeom>
              <a:avLst/>
              <a:gdLst/>
              <a:ahLst/>
              <a:cxnLst/>
              <a:rect l="0" t="0" r="0" b="0"/>
              <a:pathLst>
                <a:path w="175564">
                  <a:moveTo>
                    <a:pt x="0" y="0"/>
                  </a:moveTo>
                  <a:lnTo>
                    <a:pt x="175564" y="0"/>
                  </a:lnTo>
                </a:path>
              </a:pathLst>
            </a:custGeom>
            <a:ln w="27101" cap="flat">
              <a:solidFill>
                <a:srgbClr val="1CABE2">
                  <a:alpha val="80000"/>
                </a:srgbClr>
              </a:solidFill>
              <a:prstDash val="solid"/>
              <a:round/>
            </a:ln>
          </p:spPr>
          <p:txBody>
            <a:bodyPr/>
            <a:lstStyle/>
            <a:p>
              <a:endParaRPr/>
            </a:p>
          </p:txBody>
        </p:sp>
        <p:sp>
          <p:nvSpPr>
            <p:cNvPr id="128" name="pl128"/>
            <p:cNvSpPr/>
            <p:nvPr/>
          </p:nvSpPr>
          <p:spPr>
            <a:xfrm>
              <a:off x="7471978" y="6172543"/>
              <a:ext cx="175564" cy="0"/>
            </a:xfrm>
            <a:custGeom>
              <a:avLst/>
              <a:gdLst/>
              <a:ahLst/>
              <a:cxnLst/>
              <a:rect l="0" t="0" r="0" b="0"/>
              <a:pathLst>
                <a:path w="175564">
                  <a:moveTo>
                    <a:pt x="0" y="0"/>
                  </a:moveTo>
                  <a:lnTo>
                    <a:pt x="175564" y="0"/>
                  </a:lnTo>
                </a:path>
              </a:pathLst>
            </a:custGeom>
            <a:ln w="27101" cap="flat">
              <a:solidFill>
                <a:srgbClr val="00833D">
                  <a:alpha val="80000"/>
                </a:srgbClr>
              </a:solidFill>
              <a:prstDash val="solid"/>
              <a:round/>
            </a:ln>
          </p:spPr>
          <p:txBody>
            <a:bodyPr/>
            <a:lstStyle/>
            <a:p>
              <a:endParaRPr/>
            </a:p>
          </p:txBody>
        </p:sp>
        <p:sp>
          <p:nvSpPr>
            <p:cNvPr id="129" name="tx129"/>
            <p:cNvSpPr/>
            <p:nvPr/>
          </p:nvSpPr>
          <p:spPr>
            <a:xfrm>
              <a:off x="6260690" y="6120360"/>
              <a:ext cx="357299"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Bénin</a:t>
              </a:r>
            </a:p>
          </p:txBody>
        </p:sp>
        <p:sp>
          <p:nvSpPr>
            <p:cNvPr id="130" name="tx130"/>
            <p:cNvSpPr/>
            <p:nvPr/>
          </p:nvSpPr>
          <p:spPr>
            <a:xfrm>
              <a:off x="6976623" y="6119132"/>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39078" y="6119132"/>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552183" y="1658774"/>
              <a:ext cx="1033164"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DTC1 et MCV1</a:t>
              </a:r>
            </a:p>
          </p:txBody>
        </p:sp>
        <p:sp>
          <p:nvSpPr>
            <p:cNvPr id="133" name="tx133"/>
            <p:cNvSpPr/>
            <p:nvPr/>
          </p:nvSpPr>
          <p:spPr>
            <a:xfrm>
              <a:off x="4706263"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34" name="tx134"/>
            <p:cNvSpPr/>
            <p:nvPr/>
          </p:nvSpPr>
          <p:spPr>
            <a:xfrm>
              <a:off x="5149865" y="6517265"/>
              <a:ext cx="385495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5" name="tx135"/>
            <p:cNvSpPr/>
            <p:nvPr/>
          </p:nvSpPr>
          <p:spPr>
            <a:xfrm>
              <a:off x="3017493" y="1343644"/>
              <a:ext cx="3383332" cy="14439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Abandon de la vaccination, Bénin, 2000-2025</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00" b="0" i="0" u="none" cap="none">
                <a:solidFill>
                  <a:srgbClr val="FFFFFF">
                    <a:alpha val="100000"/>
                  </a:srgbClr>
                </a:solidFill>
                <a:latin typeface="Arial"/>
                <a:cs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16 % des enfants ayant reçu le DTC1 n’ont pas reçu le DTC3 (à gauche), et 40 % des enfants ayant reçu le DTC1 n’ont pas reçu le MCV1 (à droite).
Le taux élevé d’abandon du DTP </a:t>
            </a:r>
            <a:r>
              <a:rPr lang="en-US" sz="1100" b="0" i="0" u="none" cap="none">
                <a:solidFill>
                  <a:srgbClr val="FFFFFF">
                    <a:alpha val="100000"/>
                  </a:srgbClr>
                </a:solidFill>
                <a:latin typeface="Arial"/>
                <a:cs typeface="Arial"/>
                <a:sym typeface="Arial"/>
              </a:rPr>
              <a:t>témoigne d’une </a:t>
            </a:r>
            <a:r>
              <a:rPr sz="1100" b="0" i="0" u="none" cap="none">
                <a:solidFill>
                  <a:srgbClr val="FFFFFF">
                    <a:alpha val="100000"/>
                  </a:srgbClr>
                </a:solidFill>
                <a:latin typeface="Arial"/>
                <a:cs typeface="Arial"/>
                <a:sym typeface="Arial"/>
              </a:rPr>
              <a:t>capacité à administrer une série complète de vaccins dès le plus jeune âge. Le taux élevé d’abandon du DTP-MCV témoigne d’une faible fidélisation aux programmes de vaccination et d’une capacité insuffisante à administrer une série complète de vaccins pendant la petite enfance (jusqu’à un an).
En 2025, le taux d’abandon </a:t>
            </a:r>
            <a:r>
              <a:rPr lang="en-US" sz="1100" b="0" i="0" u="none" cap="none">
                <a:solidFill>
                  <a:srgbClr val="FFFFFF">
                    <a:alpha val="100000"/>
                  </a:srgbClr>
                </a:solidFill>
                <a:latin typeface="Arial"/>
                <a:cs typeface="Arial"/>
                <a:sym typeface="Arial"/>
              </a:rPr>
              <a:t>de la </a:t>
            </a:r>
            <a:r>
              <a:rPr sz="1100" b="0" i="0" u="none" cap="none">
                <a:solidFill>
                  <a:srgbClr val="FFFFFF">
                    <a:alpha val="100000"/>
                  </a:srgbClr>
                </a:solidFill>
                <a:latin typeface="Arial"/>
                <a:cs typeface="Arial"/>
                <a:sym typeface="Arial"/>
              </a:rPr>
              <a:t>DTP au Bénin était supérieur au taux mondial, tandis que le taux d’abandon du DTP-MCV était supérieur au taux mondial.</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En 2025, le </a:t>
            </a:r>
            <a:r>
              <a:rPr lang="en-US" sz="1400" b="0" i="0" u="none" cap="none">
                <a:solidFill>
                  <a:srgbClr val="000000">
                    <a:alpha val="100000"/>
                  </a:srgbClr>
                </a:solidFill>
                <a:latin typeface="Arial"/>
                <a:cs typeface="Arial"/>
                <a:sym typeface="Arial"/>
              </a:rPr>
              <a:t>taux</a:t>
            </a:r>
            <a:r>
              <a:rPr sz="1400" b="0" i="0" u="none" cap="none">
                <a:solidFill>
                  <a:srgbClr val="000000">
                    <a:alpha val="100000"/>
                  </a:srgbClr>
                </a:solidFill>
                <a:latin typeface="Arial"/>
                <a:cs typeface="Arial"/>
                <a:sym typeface="Arial"/>
              </a:rPr>
              <a:t> </a:t>
            </a:r>
            <a:r>
              <a:rPr lang="en-US" sz="1400" b="0" i="0" u="none" cap="none">
                <a:solidFill>
                  <a:srgbClr val="000000">
                    <a:alpha val="100000"/>
                  </a:srgbClr>
                </a:solidFill>
                <a:latin typeface="Arial"/>
                <a:cs typeface="Arial"/>
                <a:sym typeface="Arial"/>
              </a:rPr>
              <a:t>d'abandon</a:t>
            </a:r>
            <a:r>
              <a:rPr sz="1400" b="0" i="0" u="none" cap="none">
                <a:solidFill>
                  <a:srgbClr val="000000">
                    <a:alpha val="100000"/>
                  </a:srgbClr>
                </a:solidFill>
                <a:latin typeface="Arial"/>
                <a:cs typeface="Arial"/>
                <a:sym typeface="Arial"/>
              </a:rPr>
              <a:t> des </a:t>
            </a:r>
            <a:r>
              <a:rPr lang="en-US" sz="1400" b="0" i="0" u="none" cap="none">
                <a:solidFill>
                  <a:srgbClr val="000000">
                    <a:alpha val="100000"/>
                  </a:srgbClr>
                </a:solidFill>
                <a:latin typeface="Arial"/>
                <a:cs typeface="Arial"/>
                <a:sym typeface="Arial"/>
              </a:rPr>
              <a:t>vaccins</a:t>
            </a:r>
            <a:r>
              <a:rPr sz="1400" b="0" i="0" u="none" cap="none">
                <a:solidFill>
                  <a:srgbClr val="000000">
                    <a:alpha val="100000"/>
                  </a:srgbClr>
                </a:solidFill>
                <a:latin typeface="Arial"/>
                <a:cs typeface="Arial"/>
                <a:sym typeface="Arial"/>
              </a:rPr>
              <a:t> DTP1 et DTP3/MCV1 </a:t>
            </a:r>
            <a:r>
              <a:rPr lang="en-US" sz="1400" b="0" i="0" u="none" cap="none">
                <a:solidFill>
                  <a:srgbClr val="000000">
                    <a:alpha val="100000"/>
                  </a:srgbClr>
                </a:solidFill>
                <a:latin typeface="Arial"/>
                <a:cs typeface="Arial"/>
                <a:sym typeface="Arial"/>
              </a:rPr>
              <a:t>était</a:t>
            </a:r>
            <a:r>
              <a:rPr sz="1400" b="0" i="0" u="none" cap="none">
                <a:solidFill>
                  <a:srgbClr val="000000">
                    <a:alpha val="100000"/>
                  </a:srgbClr>
                </a:solidFill>
                <a:latin typeface="Arial"/>
                <a:cs typeface="Arial"/>
                <a:sym typeface="Arial"/>
              </a:rPr>
              <a:t> </a:t>
            </a:r>
            <a:r>
              <a:rPr lang="en-US" sz="1400" b="0" i="0" u="none" cap="none">
                <a:solidFill>
                  <a:srgbClr val="000000">
                    <a:alpha val="100000"/>
                  </a:srgbClr>
                </a:solidFill>
                <a:latin typeface="Arial"/>
                <a:cs typeface="Arial"/>
                <a:sym typeface="Arial"/>
              </a:rPr>
              <a:t>élevé</a:t>
            </a:r>
            <a:r>
              <a:rPr sz="1400" b="0" i="0" u="none" cap="none">
                <a:solidFill>
                  <a:srgbClr val="000000">
                    <a:alpha val="100000"/>
                  </a:srgbClr>
                </a:solidFill>
                <a:latin typeface="Arial"/>
                <a:cs typeface="Arial"/>
                <a:sym typeface="Arial"/>
              </a:rPr>
              <a:t> au </a:t>
            </a:r>
            <a:r>
              <a:rPr lang="en-US" sz="1400" b="0" i="0" u="none" cap="none">
                <a:solidFill>
                  <a:srgbClr val="000000">
                    <a:alpha val="100000"/>
                  </a:srgbClr>
                </a:solidFill>
                <a:latin typeface="Arial"/>
                <a:cs typeface="Arial"/>
                <a:sym typeface="Arial"/>
              </a:rPr>
              <a:t>Bénin</a:t>
            </a:r>
            <a:r>
              <a:rPr sz="1400" b="0" i="0" u="none" cap="none">
                <a:solidFill>
                  <a:srgbClr val="000000">
                    <a:alpha val="100000"/>
                  </a:srgbClr>
                </a:solidFill>
                <a:latin typeface="Arial"/>
                <a:cs typeface="Arial"/>
                <a:sym typeface="Arial"/>
              </a:rPr>
              <a:t>, </a:t>
            </a:r>
            <a:r>
              <a:rPr lang="en-US" sz="1400" b="0" i="0" u="none" cap="none">
                <a:solidFill>
                  <a:srgbClr val="000000">
                    <a:alpha val="100000"/>
                  </a:srgbClr>
                </a:solidFill>
                <a:latin typeface="Arial"/>
                <a:cs typeface="Arial"/>
                <a:sym typeface="Arial"/>
              </a:rPr>
              <a:t>ce</a:t>
            </a:r>
            <a:r>
              <a:rPr sz="1400" b="0" i="0" u="none" cap="none">
                <a:solidFill>
                  <a:srgbClr val="000000">
                    <a:alpha val="100000"/>
                  </a:srgbClr>
                </a:solidFill>
                <a:latin typeface="Arial"/>
                <a:cs typeface="Arial"/>
                <a:sym typeface="Arial"/>
              </a:rPr>
              <a:t> qui </a:t>
            </a:r>
            <a:r>
              <a:rPr lang="en-US" sz="1400" b="0" i="0" u="none" cap="none">
                <a:solidFill>
                  <a:srgbClr val="000000">
                    <a:alpha val="100000"/>
                  </a:srgbClr>
                </a:solidFill>
                <a:latin typeface="Arial"/>
                <a:cs typeface="Arial"/>
                <a:sym typeface="Arial"/>
              </a:rPr>
              <a:t>témoigne</a:t>
            </a:r>
            <a:r>
              <a:rPr sz="1400" b="0" i="0" u="none" cap="none">
                <a:solidFill>
                  <a:srgbClr val="000000">
                    <a:alpha val="100000"/>
                  </a:srgbClr>
                </a:solidFill>
                <a:latin typeface="Arial"/>
                <a:cs typeface="Arial"/>
                <a:sym typeface="Arial"/>
              </a:rPr>
              <a:t> </a:t>
            </a:r>
            <a:r>
              <a:rPr lang="en-US" sz="1400" b="0" i="0" u="none" cap="none">
                <a:solidFill>
                  <a:srgbClr val="000000">
                    <a:alpha val="100000"/>
                  </a:srgbClr>
                </a:solidFill>
                <a:latin typeface="Arial"/>
                <a:cs typeface="Arial"/>
                <a:sym typeface="Arial"/>
              </a:rPr>
              <a:t>d'une</a:t>
            </a:r>
            <a:r>
              <a:rPr sz="1400" b="0" i="0" u="none" cap="none">
                <a:solidFill>
                  <a:srgbClr val="000000">
                    <a:alpha val="100000"/>
                  </a:srgbClr>
                </a:solidFill>
                <a:latin typeface="Arial"/>
                <a:cs typeface="Arial"/>
                <a:sym typeface="Arial"/>
              </a:rPr>
              <a:t> </a:t>
            </a:r>
            <a:r>
              <a:rPr lang="en-US" sz="1400" b="0" i="0" u="none" cap="none">
                <a:solidFill>
                  <a:srgbClr val="000000">
                    <a:alpha val="100000"/>
                  </a:srgbClr>
                </a:solidFill>
                <a:latin typeface="Arial"/>
                <a:cs typeface="Arial"/>
                <a:sym typeface="Arial"/>
              </a:rPr>
              <a:t>faible</a:t>
            </a:r>
            <a:r>
              <a:rPr sz="1400" b="0" i="0" u="none" cap="none">
                <a:solidFill>
                  <a:srgbClr val="000000">
                    <a:alpha val="100000"/>
                  </a:srgbClr>
                </a:solidFill>
                <a:latin typeface="Arial"/>
                <a:cs typeface="Arial"/>
                <a:sym typeface="Arial"/>
              </a:rPr>
              <a:t> </a:t>
            </a:r>
            <a:r>
              <a:rPr lang="en-US" sz="1400" b="0" i="0" u="none" cap="none">
                <a:solidFill>
                  <a:srgbClr val="000000">
                    <a:alpha val="100000"/>
                  </a:srgbClr>
                </a:solidFill>
                <a:latin typeface="Arial"/>
                <a:cs typeface="Arial"/>
                <a:sym typeface="Arial"/>
              </a:rPr>
              <a:t>fidélisation</a:t>
            </a:r>
            <a:r>
              <a:rPr sz="1400" b="0" i="0" u="none" cap="none">
                <a:solidFill>
                  <a:srgbClr val="000000">
                    <a:alpha val="100000"/>
                  </a:srgbClr>
                </a:solidFill>
                <a:latin typeface="Arial"/>
                <a:cs typeface="Arial"/>
                <a:sym typeface="Arial"/>
              </a:rPr>
              <a:t> des enfants aux programmes de vaccination et </a:t>
            </a:r>
            <a:r>
              <a:rPr lang="en-US" sz="1400" b="0" i="0" u="none" cap="none">
                <a:solidFill>
                  <a:srgbClr val="000000">
                    <a:alpha val="100000"/>
                  </a:srgbClr>
                </a:solidFill>
                <a:latin typeface="Arial"/>
                <a:cs typeface="Arial"/>
                <a:sym typeface="Arial"/>
              </a:rPr>
              <a:t>souligne</a:t>
            </a:r>
            <a:r>
              <a:rPr sz="1400" b="0" i="0" u="none" cap="none">
                <a:solidFill>
                  <a:srgbClr val="000000">
                    <a:alpha val="100000"/>
                  </a:srgbClr>
                </a:solidFill>
                <a:latin typeface="Arial"/>
                <a:cs typeface="Arial"/>
                <a:sym typeface="Arial"/>
              </a:rPr>
              <a:t> la </a:t>
            </a:r>
            <a:r>
              <a:rPr lang="en-US" sz="1400" b="0" i="0" u="none" cap="none">
                <a:solidFill>
                  <a:srgbClr val="000000">
                    <a:alpha val="100000"/>
                  </a:srgbClr>
                </a:solidFill>
                <a:latin typeface="Arial"/>
                <a:cs typeface="Arial"/>
                <a:sym typeface="Arial"/>
              </a:rPr>
              <a:t>nécessité</a:t>
            </a:r>
            <a:r>
              <a:rPr sz="1400" b="0" i="0" u="none" cap="none">
                <a:solidFill>
                  <a:srgbClr val="000000">
                    <a:alpha val="100000"/>
                  </a:srgbClr>
                </a:solidFill>
                <a:latin typeface="Arial"/>
                <a:cs typeface="Arial"/>
                <a:sym typeface="Arial"/>
              </a:rPr>
              <a:t> d'un </a:t>
            </a:r>
            <a:r>
              <a:rPr lang="en-US" sz="1400" b="0" i="0" u="none" cap="none">
                <a:solidFill>
                  <a:srgbClr val="000000">
                    <a:alpha val="100000"/>
                  </a:srgbClr>
                </a:solidFill>
                <a:latin typeface="Arial"/>
                <a:cs typeface="Arial"/>
                <a:sym typeface="Arial"/>
              </a:rPr>
              <a:t>suivi</a:t>
            </a:r>
            <a:r>
              <a:rPr sz="1400" b="0" i="0" u="none" cap="none">
                <a:solidFill>
                  <a:srgbClr val="000000">
                    <a:alpha val="100000"/>
                  </a:srgbClr>
                </a:solidFill>
                <a:latin typeface="Arial"/>
                <a:cs typeface="Arial"/>
                <a:sym typeface="Arial"/>
              </a:rPr>
              <a:t> plus </a:t>
            </a:r>
            <a:r>
              <a:rPr lang="en-US" sz="1400" b="0" i="0" u="none" cap="none">
                <a:solidFill>
                  <a:srgbClr val="000000">
                    <a:alpha val="100000"/>
                  </a:srgbClr>
                </a:solidFill>
                <a:latin typeface="Arial"/>
                <a:cs typeface="Arial"/>
                <a:sym typeface="Arial"/>
              </a:rPr>
              <a:t>rigoureux</a:t>
            </a:r>
            <a:r>
              <a:rPr sz="1400" b="0" i="0" u="none" cap="none">
                <a:solidFill>
                  <a:srgbClr val="000000">
                    <a:alpha val="100000"/>
                  </a:srgbClr>
                </a:solidFill>
                <a:latin typeface="Arial"/>
                <a:cs typeface="Arial"/>
                <a:sym typeface="Arial"/>
              </a:rPr>
              <a:t> des enfants </a:t>
            </a:r>
            <a:r>
              <a:rPr lang="en-US" sz="1400" b="0" i="0" u="none" cap="none">
                <a:solidFill>
                  <a:srgbClr val="000000">
                    <a:alpha val="100000"/>
                  </a:srgbClr>
                </a:solidFill>
                <a:latin typeface="Arial"/>
                <a:cs typeface="Arial"/>
                <a:sym typeface="Arial"/>
              </a:rPr>
              <a:t>initialement</a:t>
            </a:r>
            <a:r>
              <a:rPr sz="1400" b="0" i="0" u="none" cap="none">
                <a:solidFill>
                  <a:srgbClr val="000000">
                    <a:alpha val="100000"/>
                  </a:srgbClr>
                </a:solidFill>
                <a:latin typeface="Arial"/>
                <a:cs typeface="Arial"/>
                <a:sym typeface="Arial"/>
              </a:rPr>
              <a:t> </a:t>
            </a:r>
            <a:r>
              <a:rPr lang="en-US" sz="1400" b="0" i="0" u="none" cap="none">
                <a:solidFill>
                  <a:srgbClr val="000000">
                    <a:alpha val="100000"/>
                  </a:srgbClr>
                </a:solidFill>
                <a:latin typeface="Arial"/>
                <a:cs typeface="Arial"/>
                <a:sym typeface="Arial"/>
              </a:rPr>
              <a:t>vaccinés</a:t>
            </a:r>
            <a:r>
              <a:rPr sz="1400" b="0" i="0" u="none" cap="none">
                <a:solidFill>
                  <a:srgbClr val="000000">
                    <a:alpha val="100000"/>
                  </a:srgbClr>
                </a:solidFill>
                <a:latin typeface="Arial"/>
                <a:cs typeface="Arial"/>
                <a:sym typeface="Arial"/>
              </a:rPr>
              <a:t>.</a:t>
            </a:r>
          </a:p>
        </p:txBody>
      </p:sp>
      <p:grpSp>
        <p:nvGrpSpPr>
          <p:cNvPr id="138" name="Group 137"/>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0"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83092" y="3976793"/>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83092" y="3506362"/>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83092" y="3035930"/>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83092" y="2565499"/>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83092" y="2095067"/>
              <a:ext cx="7461821" cy="0"/>
            </a:xfrm>
            <a:custGeom>
              <a:avLst/>
              <a:gdLst/>
              <a:ahLst/>
              <a:cxnLst/>
              <a:rect l="0" t="0" r="0" b="0"/>
              <a:pathLst>
                <a:path w="7461821">
                  <a:moveTo>
                    <a:pt x="0" y="0"/>
                  </a:moveTo>
                  <a:lnTo>
                    <a:pt x="7461821" y="0"/>
                  </a:lnTo>
                  <a:lnTo>
                    <a:pt x="746182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1083092" y="4212009"/>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83092" y="3741578"/>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83092" y="3271146"/>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083092" y="2800715"/>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083092" y="2330283"/>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083092" y="1859852"/>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540125"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849676"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159227"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468778"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51641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77832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040239"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30215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6406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82597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87880" y="1843546"/>
              <a:ext cx="0" cy="2481247"/>
            </a:xfrm>
            <a:custGeom>
              <a:avLst/>
              <a:gdLst/>
              <a:ahLst/>
              <a:cxnLst/>
              <a:rect l="0" t="0" r="0" b="0"/>
              <a:pathLst>
                <a:path h="2481247">
                  <a:moveTo>
                    <a:pt x="0" y="248124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rc27"/>
            <p:cNvSpPr/>
            <p:nvPr/>
          </p:nvSpPr>
          <p:spPr>
            <a:xfrm>
              <a:off x="1422266" y="4050845"/>
              <a:ext cx="235719" cy="161164"/>
            </a:xfrm>
            <a:prstGeom prst="rect">
              <a:avLst/>
            </a:prstGeom>
            <a:solidFill>
              <a:srgbClr val="E2231A">
                <a:alpha val="90196"/>
              </a:srgbClr>
            </a:solidFill>
          </p:spPr>
          <p:txBody>
            <a:bodyPr/>
            <a:lstStyle/>
            <a:p>
              <a:endParaRPr/>
            </a:p>
          </p:txBody>
        </p:sp>
        <p:sp>
          <p:nvSpPr>
            <p:cNvPr id="28" name="rc28"/>
            <p:cNvSpPr/>
            <p:nvPr/>
          </p:nvSpPr>
          <p:spPr>
            <a:xfrm>
              <a:off x="1684176" y="4036239"/>
              <a:ext cx="235719" cy="175770"/>
            </a:xfrm>
            <a:prstGeom prst="rect">
              <a:avLst/>
            </a:prstGeom>
            <a:solidFill>
              <a:srgbClr val="E2231A">
                <a:alpha val="90196"/>
              </a:srgbClr>
            </a:solidFill>
          </p:spPr>
          <p:txBody>
            <a:bodyPr/>
            <a:lstStyle/>
            <a:p>
              <a:endParaRPr/>
            </a:p>
          </p:txBody>
        </p:sp>
        <p:sp>
          <p:nvSpPr>
            <p:cNvPr id="29" name="rc29"/>
            <p:cNvSpPr/>
            <p:nvPr/>
          </p:nvSpPr>
          <p:spPr>
            <a:xfrm>
              <a:off x="1946086" y="4020318"/>
              <a:ext cx="235719" cy="191691"/>
            </a:xfrm>
            <a:prstGeom prst="rect">
              <a:avLst/>
            </a:prstGeom>
            <a:solidFill>
              <a:srgbClr val="E2231A">
                <a:alpha val="90196"/>
              </a:srgbClr>
            </a:solidFill>
          </p:spPr>
          <p:txBody>
            <a:bodyPr/>
            <a:lstStyle/>
            <a:p>
              <a:endParaRPr/>
            </a:p>
          </p:txBody>
        </p:sp>
        <p:sp>
          <p:nvSpPr>
            <p:cNvPr id="30" name="rc30"/>
            <p:cNvSpPr/>
            <p:nvPr/>
          </p:nvSpPr>
          <p:spPr>
            <a:xfrm>
              <a:off x="2207996" y="4008412"/>
              <a:ext cx="235719" cy="203597"/>
            </a:xfrm>
            <a:prstGeom prst="rect">
              <a:avLst/>
            </a:prstGeom>
            <a:solidFill>
              <a:srgbClr val="E2231A">
                <a:alpha val="90196"/>
              </a:srgbClr>
            </a:solidFill>
          </p:spPr>
          <p:txBody>
            <a:bodyPr/>
            <a:lstStyle/>
            <a:p>
              <a:endParaRPr/>
            </a:p>
          </p:txBody>
        </p:sp>
        <p:sp>
          <p:nvSpPr>
            <p:cNvPr id="31" name="rc31"/>
            <p:cNvSpPr/>
            <p:nvPr/>
          </p:nvSpPr>
          <p:spPr>
            <a:xfrm>
              <a:off x="2469906" y="3990669"/>
              <a:ext cx="235719" cy="221339"/>
            </a:xfrm>
            <a:prstGeom prst="rect">
              <a:avLst/>
            </a:prstGeom>
            <a:solidFill>
              <a:srgbClr val="E2231A">
                <a:alpha val="90196"/>
              </a:srgbClr>
            </a:solidFill>
          </p:spPr>
          <p:txBody>
            <a:bodyPr/>
            <a:lstStyle/>
            <a:p>
              <a:endParaRPr/>
            </a:p>
          </p:txBody>
        </p:sp>
        <p:sp>
          <p:nvSpPr>
            <p:cNvPr id="32" name="rc32"/>
            <p:cNvSpPr/>
            <p:nvPr/>
          </p:nvSpPr>
          <p:spPr>
            <a:xfrm>
              <a:off x="2731817" y="3972266"/>
              <a:ext cx="235719" cy="239743"/>
            </a:xfrm>
            <a:prstGeom prst="rect">
              <a:avLst/>
            </a:prstGeom>
            <a:solidFill>
              <a:srgbClr val="E2231A">
                <a:alpha val="90196"/>
              </a:srgbClr>
            </a:solidFill>
          </p:spPr>
          <p:txBody>
            <a:bodyPr/>
            <a:lstStyle/>
            <a:p>
              <a:endParaRPr/>
            </a:p>
          </p:txBody>
        </p:sp>
        <p:sp>
          <p:nvSpPr>
            <p:cNvPr id="33" name="rc33"/>
            <p:cNvSpPr/>
            <p:nvPr/>
          </p:nvSpPr>
          <p:spPr>
            <a:xfrm>
              <a:off x="2993727" y="3994858"/>
              <a:ext cx="235719" cy="217151"/>
            </a:xfrm>
            <a:prstGeom prst="rect">
              <a:avLst/>
            </a:prstGeom>
            <a:solidFill>
              <a:srgbClr val="E2231A">
                <a:alpha val="90196"/>
              </a:srgbClr>
            </a:solidFill>
          </p:spPr>
          <p:txBody>
            <a:bodyPr/>
            <a:lstStyle/>
            <a:p>
              <a:endParaRPr/>
            </a:p>
          </p:txBody>
        </p:sp>
        <p:sp>
          <p:nvSpPr>
            <p:cNvPr id="34" name="rc34"/>
            <p:cNvSpPr/>
            <p:nvPr/>
          </p:nvSpPr>
          <p:spPr>
            <a:xfrm>
              <a:off x="3255637" y="4016313"/>
              <a:ext cx="235719" cy="195695"/>
            </a:xfrm>
            <a:prstGeom prst="rect">
              <a:avLst/>
            </a:prstGeom>
            <a:solidFill>
              <a:srgbClr val="E2231A">
                <a:alpha val="90196"/>
              </a:srgbClr>
            </a:solidFill>
          </p:spPr>
          <p:txBody>
            <a:bodyPr/>
            <a:lstStyle/>
            <a:p>
              <a:endParaRPr/>
            </a:p>
          </p:txBody>
        </p:sp>
        <p:sp>
          <p:nvSpPr>
            <p:cNvPr id="35" name="rc35"/>
            <p:cNvSpPr/>
            <p:nvPr/>
          </p:nvSpPr>
          <p:spPr>
            <a:xfrm>
              <a:off x="3517547" y="3986541"/>
              <a:ext cx="235719" cy="225468"/>
            </a:xfrm>
            <a:prstGeom prst="rect">
              <a:avLst/>
            </a:prstGeom>
            <a:solidFill>
              <a:srgbClr val="E2231A">
                <a:alpha val="90196"/>
              </a:srgbClr>
            </a:solidFill>
          </p:spPr>
          <p:txBody>
            <a:bodyPr/>
            <a:lstStyle/>
            <a:p>
              <a:endParaRPr/>
            </a:p>
          </p:txBody>
        </p:sp>
        <p:sp>
          <p:nvSpPr>
            <p:cNvPr id="36" name="rc36"/>
            <p:cNvSpPr/>
            <p:nvPr/>
          </p:nvSpPr>
          <p:spPr>
            <a:xfrm>
              <a:off x="3779457" y="4015593"/>
              <a:ext cx="235719" cy="196416"/>
            </a:xfrm>
            <a:prstGeom prst="rect">
              <a:avLst/>
            </a:prstGeom>
            <a:solidFill>
              <a:srgbClr val="E2231A">
                <a:alpha val="90196"/>
              </a:srgbClr>
            </a:solidFill>
          </p:spPr>
          <p:txBody>
            <a:bodyPr/>
            <a:lstStyle/>
            <a:p>
              <a:endParaRPr/>
            </a:p>
          </p:txBody>
        </p:sp>
        <p:sp>
          <p:nvSpPr>
            <p:cNvPr id="37" name="rc37"/>
            <p:cNvSpPr/>
            <p:nvPr/>
          </p:nvSpPr>
          <p:spPr>
            <a:xfrm>
              <a:off x="4041368" y="3989725"/>
              <a:ext cx="235719" cy="222284"/>
            </a:xfrm>
            <a:prstGeom prst="rect">
              <a:avLst/>
            </a:prstGeom>
            <a:solidFill>
              <a:srgbClr val="E2231A">
                <a:alpha val="90196"/>
              </a:srgbClr>
            </a:solidFill>
          </p:spPr>
          <p:txBody>
            <a:bodyPr/>
            <a:lstStyle/>
            <a:p>
              <a:endParaRPr/>
            </a:p>
          </p:txBody>
        </p:sp>
        <p:sp>
          <p:nvSpPr>
            <p:cNvPr id="38" name="rc38"/>
            <p:cNvSpPr/>
            <p:nvPr/>
          </p:nvSpPr>
          <p:spPr>
            <a:xfrm>
              <a:off x="4303278" y="3997568"/>
              <a:ext cx="235719" cy="214441"/>
            </a:xfrm>
            <a:prstGeom prst="rect">
              <a:avLst/>
            </a:prstGeom>
            <a:solidFill>
              <a:srgbClr val="E2231A">
                <a:alpha val="90196"/>
              </a:srgbClr>
            </a:solidFill>
          </p:spPr>
          <p:txBody>
            <a:bodyPr/>
            <a:lstStyle/>
            <a:p>
              <a:endParaRPr/>
            </a:p>
          </p:txBody>
        </p:sp>
        <p:sp>
          <p:nvSpPr>
            <p:cNvPr id="39" name="rc39"/>
            <p:cNvSpPr/>
            <p:nvPr/>
          </p:nvSpPr>
          <p:spPr>
            <a:xfrm>
              <a:off x="4565188" y="4020338"/>
              <a:ext cx="235719" cy="191670"/>
            </a:xfrm>
            <a:prstGeom prst="rect">
              <a:avLst/>
            </a:prstGeom>
            <a:solidFill>
              <a:srgbClr val="E2231A">
                <a:alpha val="90196"/>
              </a:srgbClr>
            </a:solidFill>
          </p:spPr>
          <p:txBody>
            <a:bodyPr/>
            <a:lstStyle/>
            <a:p>
              <a:endParaRPr/>
            </a:p>
          </p:txBody>
        </p:sp>
        <p:sp>
          <p:nvSpPr>
            <p:cNvPr id="40" name="rc40"/>
            <p:cNvSpPr/>
            <p:nvPr/>
          </p:nvSpPr>
          <p:spPr>
            <a:xfrm>
              <a:off x="4827098" y="3969611"/>
              <a:ext cx="235719" cy="242398"/>
            </a:xfrm>
            <a:prstGeom prst="rect">
              <a:avLst/>
            </a:prstGeom>
            <a:solidFill>
              <a:srgbClr val="E2231A">
                <a:alpha val="90196"/>
              </a:srgbClr>
            </a:solidFill>
          </p:spPr>
          <p:txBody>
            <a:bodyPr/>
            <a:lstStyle/>
            <a:p>
              <a:endParaRPr/>
            </a:p>
          </p:txBody>
        </p:sp>
        <p:sp>
          <p:nvSpPr>
            <p:cNvPr id="41" name="rc41"/>
            <p:cNvSpPr/>
            <p:nvPr/>
          </p:nvSpPr>
          <p:spPr>
            <a:xfrm>
              <a:off x="5089008" y="3940384"/>
              <a:ext cx="235719" cy="271625"/>
            </a:xfrm>
            <a:prstGeom prst="rect">
              <a:avLst/>
            </a:prstGeom>
            <a:solidFill>
              <a:srgbClr val="E2231A">
                <a:alpha val="90196"/>
              </a:srgbClr>
            </a:solidFill>
          </p:spPr>
          <p:txBody>
            <a:bodyPr/>
            <a:lstStyle/>
            <a:p>
              <a:endParaRPr/>
            </a:p>
          </p:txBody>
        </p:sp>
        <p:sp>
          <p:nvSpPr>
            <p:cNvPr id="42" name="rc42"/>
            <p:cNvSpPr/>
            <p:nvPr/>
          </p:nvSpPr>
          <p:spPr>
            <a:xfrm>
              <a:off x="5350919" y="3950346"/>
              <a:ext cx="235719" cy="261663"/>
            </a:xfrm>
            <a:prstGeom prst="rect">
              <a:avLst/>
            </a:prstGeom>
            <a:solidFill>
              <a:srgbClr val="E2231A">
                <a:alpha val="90196"/>
              </a:srgbClr>
            </a:solidFill>
          </p:spPr>
          <p:txBody>
            <a:bodyPr/>
            <a:lstStyle/>
            <a:p>
              <a:endParaRPr/>
            </a:p>
          </p:txBody>
        </p:sp>
        <p:sp>
          <p:nvSpPr>
            <p:cNvPr id="43" name="rc43"/>
            <p:cNvSpPr/>
            <p:nvPr/>
          </p:nvSpPr>
          <p:spPr>
            <a:xfrm>
              <a:off x="5612829" y="3953494"/>
              <a:ext cx="235719" cy="258515"/>
            </a:xfrm>
            <a:prstGeom prst="rect">
              <a:avLst/>
            </a:prstGeom>
            <a:solidFill>
              <a:srgbClr val="E2231A">
                <a:alpha val="90196"/>
              </a:srgbClr>
            </a:solidFill>
          </p:spPr>
          <p:txBody>
            <a:bodyPr/>
            <a:lstStyle/>
            <a:p>
              <a:endParaRPr/>
            </a:p>
          </p:txBody>
        </p:sp>
        <p:sp>
          <p:nvSpPr>
            <p:cNvPr id="44" name="rc44"/>
            <p:cNvSpPr/>
            <p:nvPr/>
          </p:nvSpPr>
          <p:spPr>
            <a:xfrm>
              <a:off x="5874739" y="3926141"/>
              <a:ext cx="235719" cy="285868"/>
            </a:xfrm>
            <a:prstGeom prst="rect">
              <a:avLst/>
            </a:prstGeom>
            <a:solidFill>
              <a:srgbClr val="E2231A">
                <a:alpha val="90196"/>
              </a:srgbClr>
            </a:solidFill>
          </p:spPr>
          <p:txBody>
            <a:bodyPr/>
            <a:lstStyle/>
            <a:p>
              <a:endParaRPr/>
            </a:p>
          </p:txBody>
        </p:sp>
        <p:sp>
          <p:nvSpPr>
            <p:cNvPr id="45" name="rc45"/>
            <p:cNvSpPr/>
            <p:nvPr/>
          </p:nvSpPr>
          <p:spPr>
            <a:xfrm>
              <a:off x="6136649" y="3891773"/>
              <a:ext cx="235719" cy="320235"/>
            </a:xfrm>
            <a:prstGeom prst="rect">
              <a:avLst/>
            </a:prstGeom>
            <a:solidFill>
              <a:srgbClr val="E2231A">
                <a:alpha val="90196"/>
              </a:srgbClr>
            </a:solidFill>
          </p:spPr>
          <p:txBody>
            <a:bodyPr/>
            <a:lstStyle/>
            <a:p>
              <a:endParaRPr/>
            </a:p>
          </p:txBody>
        </p:sp>
        <p:sp>
          <p:nvSpPr>
            <p:cNvPr id="46" name="rc46"/>
            <p:cNvSpPr/>
            <p:nvPr/>
          </p:nvSpPr>
          <p:spPr>
            <a:xfrm>
              <a:off x="6398559" y="3866084"/>
              <a:ext cx="235719" cy="345925"/>
            </a:xfrm>
            <a:prstGeom prst="rect">
              <a:avLst/>
            </a:prstGeom>
            <a:solidFill>
              <a:srgbClr val="E2231A">
                <a:alpha val="90196"/>
              </a:srgbClr>
            </a:solidFill>
          </p:spPr>
          <p:txBody>
            <a:bodyPr/>
            <a:lstStyle/>
            <a:p>
              <a:endParaRPr/>
            </a:p>
          </p:txBody>
        </p:sp>
        <p:sp>
          <p:nvSpPr>
            <p:cNvPr id="47" name="rc47"/>
            <p:cNvSpPr/>
            <p:nvPr/>
          </p:nvSpPr>
          <p:spPr>
            <a:xfrm>
              <a:off x="6660470" y="3830184"/>
              <a:ext cx="235719" cy="381824"/>
            </a:xfrm>
            <a:prstGeom prst="rect">
              <a:avLst/>
            </a:prstGeom>
            <a:solidFill>
              <a:srgbClr val="E2231A">
                <a:alpha val="90196"/>
              </a:srgbClr>
            </a:solidFill>
          </p:spPr>
          <p:txBody>
            <a:bodyPr/>
            <a:lstStyle/>
            <a:p>
              <a:endParaRPr/>
            </a:p>
          </p:txBody>
        </p:sp>
        <p:sp>
          <p:nvSpPr>
            <p:cNvPr id="48" name="rc48"/>
            <p:cNvSpPr/>
            <p:nvPr/>
          </p:nvSpPr>
          <p:spPr>
            <a:xfrm>
              <a:off x="6922380" y="3817541"/>
              <a:ext cx="235719" cy="394468"/>
            </a:xfrm>
            <a:prstGeom prst="rect">
              <a:avLst/>
            </a:prstGeom>
            <a:solidFill>
              <a:srgbClr val="E2231A">
                <a:alpha val="90196"/>
              </a:srgbClr>
            </a:solidFill>
          </p:spPr>
          <p:txBody>
            <a:bodyPr/>
            <a:lstStyle/>
            <a:p>
              <a:endParaRPr/>
            </a:p>
          </p:txBody>
        </p:sp>
        <p:sp>
          <p:nvSpPr>
            <p:cNvPr id="49" name="rc49"/>
            <p:cNvSpPr/>
            <p:nvPr/>
          </p:nvSpPr>
          <p:spPr>
            <a:xfrm>
              <a:off x="7184290" y="3803509"/>
              <a:ext cx="235719" cy="408500"/>
            </a:xfrm>
            <a:prstGeom prst="rect">
              <a:avLst/>
            </a:prstGeom>
            <a:solidFill>
              <a:srgbClr val="E2231A">
                <a:alpha val="90196"/>
              </a:srgbClr>
            </a:solidFill>
          </p:spPr>
          <p:txBody>
            <a:bodyPr/>
            <a:lstStyle/>
            <a:p>
              <a:endParaRPr/>
            </a:p>
          </p:txBody>
        </p:sp>
        <p:sp>
          <p:nvSpPr>
            <p:cNvPr id="50" name="rc50"/>
            <p:cNvSpPr/>
            <p:nvPr/>
          </p:nvSpPr>
          <p:spPr>
            <a:xfrm>
              <a:off x="7446200" y="3798443"/>
              <a:ext cx="235719" cy="413565"/>
            </a:xfrm>
            <a:prstGeom prst="rect">
              <a:avLst/>
            </a:prstGeom>
            <a:solidFill>
              <a:srgbClr val="E2231A">
                <a:alpha val="90196"/>
              </a:srgbClr>
            </a:solidFill>
          </p:spPr>
          <p:txBody>
            <a:bodyPr/>
            <a:lstStyle/>
            <a:p>
              <a:endParaRPr/>
            </a:p>
          </p:txBody>
        </p:sp>
        <p:sp>
          <p:nvSpPr>
            <p:cNvPr id="51" name="rc51"/>
            <p:cNvSpPr/>
            <p:nvPr/>
          </p:nvSpPr>
          <p:spPr>
            <a:xfrm>
              <a:off x="7708110" y="3784944"/>
              <a:ext cx="235719" cy="427065"/>
            </a:xfrm>
            <a:prstGeom prst="rect">
              <a:avLst/>
            </a:prstGeom>
            <a:solidFill>
              <a:srgbClr val="E2231A">
                <a:alpha val="90196"/>
              </a:srgbClr>
            </a:solidFill>
          </p:spPr>
          <p:txBody>
            <a:bodyPr/>
            <a:lstStyle/>
            <a:p>
              <a:endParaRPr/>
            </a:p>
          </p:txBody>
        </p:sp>
        <p:sp>
          <p:nvSpPr>
            <p:cNvPr id="52" name="rc52"/>
            <p:cNvSpPr/>
            <p:nvPr/>
          </p:nvSpPr>
          <p:spPr>
            <a:xfrm>
              <a:off x="7970021" y="3761582"/>
              <a:ext cx="235719" cy="450426"/>
            </a:xfrm>
            <a:prstGeom prst="rect">
              <a:avLst/>
            </a:prstGeom>
            <a:solidFill>
              <a:srgbClr val="E2231A">
                <a:alpha val="90196"/>
              </a:srgbClr>
            </a:solidFill>
          </p:spPr>
          <p:txBody>
            <a:bodyPr/>
            <a:lstStyle/>
            <a:p>
              <a:endParaRPr/>
            </a:p>
          </p:txBody>
        </p:sp>
        <p:sp>
          <p:nvSpPr>
            <p:cNvPr id="53" name="rc53"/>
            <p:cNvSpPr/>
            <p:nvPr/>
          </p:nvSpPr>
          <p:spPr>
            <a:xfrm>
              <a:off x="7970021" y="3567529"/>
              <a:ext cx="235719" cy="194052"/>
            </a:xfrm>
            <a:prstGeom prst="rect">
              <a:avLst/>
            </a:prstGeom>
            <a:solidFill>
              <a:srgbClr val="B3B3B3">
                <a:alpha val="90196"/>
              </a:srgbClr>
            </a:solidFill>
          </p:spPr>
          <p:txBody>
            <a:bodyPr/>
            <a:lstStyle/>
            <a:p>
              <a:endParaRPr/>
            </a:p>
          </p:txBody>
        </p:sp>
        <p:sp>
          <p:nvSpPr>
            <p:cNvPr id="54" name="pl54"/>
            <p:cNvSpPr/>
            <p:nvPr/>
          </p:nvSpPr>
          <p:spPr>
            <a:xfrm>
              <a:off x="1540125" y="2622292"/>
              <a:ext cx="6547754" cy="537066"/>
            </a:xfrm>
            <a:custGeom>
              <a:avLst/>
              <a:gdLst/>
              <a:ahLst/>
              <a:cxnLst/>
              <a:rect l="0" t="0" r="0" b="0"/>
              <a:pathLst>
                <a:path w="6547754" h="537066">
                  <a:moveTo>
                    <a:pt x="0" y="85930"/>
                  </a:moveTo>
                  <a:lnTo>
                    <a:pt x="261910" y="128895"/>
                  </a:lnTo>
                  <a:lnTo>
                    <a:pt x="523820" y="171861"/>
                  </a:lnTo>
                  <a:lnTo>
                    <a:pt x="785730" y="193343"/>
                  </a:lnTo>
                  <a:lnTo>
                    <a:pt x="1047640" y="236309"/>
                  </a:lnTo>
                  <a:lnTo>
                    <a:pt x="1309550" y="279274"/>
                  </a:lnTo>
                  <a:lnTo>
                    <a:pt x="1571461" y="171861"/>
                  </a:lnTo>
                  <a:lnTo>
                    <a:pt x="1833371" y="85930"/>
                  </a:lnTo>
                  <a:lnTo>
                    <a:pt x="2095281" y="171861"/>
                  </a:lnTo>
                  <a:lnTo>
                    <a:pt x="2357191" y="64447"/>
                  </a:lnTo>
                  <a:lnTo>
                    <a:pt x="2619101" y="128895"/>
                  </a:lnTo>
                  <a:lnTo>
                    <a:pt x="2881012" y="85930"/>
                  </a:lnTo>
                  <a:lnTo>
                    <a:pt x="3142922" y="0"/>
                  </a:lnTo>
                  <a:lnTo>
                    <a:pt x="3404832" y="128895"/>
                  </a:lnTo>
                  <a:lnTo>
                    <a:pt x="3666742" y="193343"/>
                  </a:lnTo>
                  <a:lnTo>
                    <a:pt x="3928652" y="150378"/>
                  </a:lnTo>
                  <a:lnTo>
                    <a:pt x="4190563" y="128895"/>
                  </a:lnTo>
                  <a:lnTo>
                    <a:pt x="4452473" y="193343"/>
                  </a:lnTo>
                  <a:lnTo>
                    <a:pt x="4714383" y="279274"/>
                  </a:lnTo>
                  <a:lnTo>
                    <a:pt x="4976293" y="343722"/>
                  </a:lnTo>
                  <a:lnTo>
                    <a:pt x="5238203" y="429653"/>
                  </a:lnTo>
                  <a:lnTo>
                    <a:pt x="5500114" y="451135"/>
                  </a:lnTo>
                  <a:lnTo>
                    <a:pt x="5762024" y="472618"/>
                  </a:lnTo>
                  <a:lnTo>
                    <a:pt x="6023934" y="472618"/>
                  </a:lnTo>
                  <a:lnTo>
                    <a:pt x="6285844" y="494101"/>
                  </a:lnTo>
                  <a:lnTo>
                    <a:pt x="6547754" y="537066"/>
                  </a:lnTo>
                </a:path>
              </a:pathLst>
            </a:custGeom>
            <a:ln w="27101" cap="flat">
              <a:solidFill>
                <a:srgbClr val="3283FE">
                  <a:alpha val="100000"/>
                </a:srgbClr>
              </a:solidFill>
              <a:prstDash val="solid"/>
              <a:round/>
            </a:ln>
          </p:spPr>
          <p:txBody>
            <a:bodyPr/>
            <a:lstStyle/>
            <a:p>
              <a:endParaRPr/>
            </a:p>
          </p:txBody>
        </p:sp>
        <p:sp>
          <p:nvSpPr>
            <p:cNvPr id="55" name="tx55"/>
            <p:cNvSpPr/>
            <p:nvPr/>
          </p:nvSpPr>
          <p:spPr>
            <a:xfrm>
              <a:off x="1469787" y="252524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70</a:t>
              </a:r>
            </a:p>
          </p:txBody>
        </p:sp>
        <p:sp>
          <p:nvSpPr>
            <p:cNvPr id="56" name="tx56"/>
            <p:cNvSpPr/>
            <p:nvPr/>
          </p:nvSpPr>
          <p:spPr>
            <a:xfrm>
              <a:off x="2779338" y="271858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61</a:t>
              </a:r>
            </a:p>
          </p:txBody>
        </p:sp>
        <p:sp>
          <p:nvSpPr>
            <p:cNvPr id="57" name="tx57"/>
            <p:cNvSpPr/>
            <p:nvPr/>
          </p:nvSpPr>
          <p:spPr>
            <a:xfrm>
              <a:off x="4088889" y="256821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68</a:t>
              </a:r>
            </a:p>
          </p:txBody>
        </p:sp>
        <p:sp>
          <p:nvSpPr>
            <p:cNvPr id="58" name="tx58"/>
            <p:cNvSpPr/>
            <p:nvPr/>
          </p:nvSpPr>
          <p:spPr>
            <a:xfrm>
              <a:off x="5398440" y="258969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67</a:t>
              </a:r>
            </a:p>
          </p:txBody>
        </p:sp>
        <p:sp>
          <p:nvSpPr>
            <p:cNvPr id="59" name="tx59"/>
            <p:cNvSpPr/>
            <p:nvPr/>
          </p:nvSpPr>
          <p:spPr>
            <a:xfrm>
              <a:off x="6446081" y="278303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58</a:t>
              </a:r>
            </a:p>
          </p:txBody>
        </p:sp>
        <p:sp>
          <p:nvSpPr>
            <p:cNvPr id="60" name="tx60"/>
            <p:cNvSpPr/>
            <p:nvPr/>
          </p:nvSpPr>
          <p:spPr>
            <a:xfrm>
              <a:off x="6707991" y="2869338"/>
              <a:ext cx="140675" cy="9207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54</a:t>
              </a:r>
            </a:p>
          </p:txBody>
        </p:sp>
        <p:sp>
          <p:nvSpPr>
            <p:cNvPr id="61" name="tx61"/>
            <p:cNvSpPr/>
            <p:nvPr/>
          </p:nvSpPr>
          <p:spPr>
            <a:xfrm>
              <a:off x="6969901" y="289038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53</a:t>
              </a:r>
            </a:p>
          </p:txBody>
        </p:sp>
        <p:sp>
          <p:nvSpPr>
            <p:cNvPr id="62" name="tx62"/>
            <p:cNvSpPr/>
            <p:nvPr/>
          </p:nvSpPr>
          <p:spPr>
            <a:xfrm>
              <a:off x="7231812" y="291193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52</a:t>
              </a:r>
            </a:p>
          </p:txBody>
        </p:sp>
        <p:sp>
          <p:nvSpPr>
            <p:cNvPr id="63" name="tx63"/>
            <p:cNvSpPr/>
            <p:nvPr/>
          </p:nvSpPr>
          <p:spPr>
            <a:xfrm>
              <a:off x="7493722" y="291193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52</a:t>
              </a:r>
            </a:p>
          </p:txBody>
        </p:sp>
        <p:sp>
          <p:nvSpPr>
            <p:cNvPr id="64" name="tx64"/>
            <p:cNvSpPr/>
            <p:nvPr/>
          </p:nvSpPr>
          <p:spPr>
            <a:xfrm>
              <a:off x="7755632" y="293341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51</a:t>
              </a:r>
            </a:p>
          </p:txBody>
        </p:sp>
        <p:sp>
          <p:nvSpPr>
            <p:cNvPr id="65" name="tx65"/>
            <p:cNvSpPr/>
            <p:nvPr/>
          </p:nvSpPr>
          <p:spPr>
            <a:xfrm>
              <a:off x="8017542" y="297638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283FE">
                      <a:alpha val="100000"/>
                    </a:srgbClr>
                  </a:solidFill>
                  <a:latin typeface="Arial"/>
                  <a:cs typeface="Arial"/>
                </a:rPr>
                <a:t>49</a:t>
              </a:r>
            </a:p>
          </p:txBody>
        </p:sp>
        <p:sp>
          <p:nvSpPr>
            <p:cNvPr id="66" name="tx66"/>
            <p:cNvSpPr/>
            <p:nvPr/>
          </p:nvSpPr>
          <p:spPr>
            <a:xfrm>
              <a:off x="8017542" y="377930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FA500">
                      <a:alpha val="100000"/>
                    </a:srgbClr>
                  </a:solidFill>
                  <a:latin typeface="Arial"/>
                  <a:cs typeface="Arial"/>
                </a:rPr>
                <a:t>23</a:t>
              </a:r>
            </a:p>
          </p:txBody>
        </p:sp>
        <p:sp>
          <p:nvSpPr>
            <p:cNvPr id="67" name="tx67"/>
            <p:cNvSpPr/>
            <p:nvPr/>
          </p:nvSpPr>
          <p:spPr>
            <a:xfrm>
              <a:off x="1479836" y="40909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86</a:t>
              </a:r>
            </a:p>
          </p:txBody>
        </p:sp>
        <p:sp>
          <p:nvSpPr>
            <p:cNvPr id="68" name="tx68"/>
            <p:cNvSpPr/>
            <p:nvPr/>
          </p:nvSpPr>
          <p:spPr>
            <a:xfrm>
              <a:off x="2759242" y="4053021"/>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127</a:t>
              </a:r>
            </a:p>
          </p:txBody>
        </p:sp>
        <p:sp>
          <p:nvSpPr>
            <p:cNvPr id="69" name="tx69"/>
            <p:cNvSpPr/>
            <p:nvPr/>
          </p:nvSpPr>
          <p:spPr>
            <a:xfrm>
              <a:off x="4068793" y="406042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118</a:t>
              </a:r>
            </a:p>
          </p:txBody>
        </p:sp>
        <p:sp>
          <p:nvSpPr>
            <p:cNvPr id="70" name="tx70"/>
            <p:cNvSpPr/>
            <p:nvPr/>
          </p:nvSpPr>
          <p:spPr>
            <a:xfrm>
              <a:off x="5378344" y="404068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139</a:t>
              </a:r>
            </a:p>
          </p:txBody>
        </p:sp>
        <p:sp>
          <p:nvSpPr>
            <p:cNvPr id="71" name="tx71"/>
            <p:cNvSpPr/>
            <p:nvPr/>
          </p:nvSpPr>
          <p:spPr>
            <a:xfrm>
              <a:off x="6425984" y="399860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184</a:t>
              </a:r>
            </a:p>
          </p:txBody>
        </p:sp>
        <p:sp>
          <p:nvSpPr>
            <p:cNvPr id="72" name="tx72"/>
            <p:cNvSpPr/>
            <p:nvPr/>
          </p:nvSpPr>
          <p:spPr>
            <a:xfrm>
              <a:off x="6687895" y="398060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203</a:t>
              </a:r>
            </a:p>
          </p:txBody>
        </p:sp>
        <p:sp>
          <p:nvSpPr>
            <p:cNvPr id="73" name="tx73"/>
            <p:cNvSpPr/>
            <p:nvPr/>
          </p:nvSpPr>
          <p:spPr>
            <a:xfrm>
              <a:off x="6949805" y="397433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210</a:t>
              </a:r>
            </a:p>
          </p:txBody>
        </p:sp>
        <p:sp>
          <p:nvSpPr>
            <p:cNvPr id="74" name="tx74"/>
            <p:cNvSpPr/>
            <p:nvPr/>
          </p:nvSpPr>
          <p:spPr>
            <a:xfrm>
              <a:off x="7211715" y="3968642"/>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217</a:t>
              </a:r>
            </a:p>
          </p:txBody>
        </p:sp>
        <p:sp>
          <p:nvSpPr>
            <p:cNvPr id="75" name="tx75"/>
            <p:cNvSpPr/>
            <p:nvPr/>
          </p:nvSpPr>
          <p:spPr>
            <a:xfrm>
              <a:off x="7473625" y="396478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220</a:t>
              </a:r>
            </a:p>
          </p:txBody>
        </p:sp>
        <p:sp>
          <p:nvSpPr>
            <p:cNvPr id="76" name="tx76"/>
            <p:cNvSpPr/>
            <p:nvPr/>
          </p:nvSpPr>
          <p:spPr>
            <a:xfrm>
              <a:off x="7735535" y="3959360"/>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227</a:t>
              </a:r>
            </a:p>
          </p:txBody>
        </p:sp>
        <p:sp>
          <p:nvSpPr>
            <p:cNvPr id="77" name="tx77"/>
            <p:cNvSpPr/>
            <p:nvPr/>
          </p:nvSpPr>
          <p:spPr>
            <a:xfrm>
              <a:off x="7997446" y="394630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239</a:t>
              </a:r>
            </a:p>
          </p:txBody>
        </p:sp>
        <p:sp>
          <p:nvSpPr>
            <p:cNvPr id="78" name="tx78"/>
            <p:cNvSpPr/>
            <p:nvPr/>
          </p:nvSpPr>
          <p:spPr>
            <a:xfrm>
              <a:off x="7997446" y="3624063"/>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103</a:t>
              </a:r>
            </a:p>
          </p:txBody>
        </p:sp>
        <p:sp>
          <p:nvSpPr>
            <p:cNvPr id="79" name="tx79"/>
            <p:cNvSpPr/>
            <p:nvPr/>
          </p:nvSpPr>
          <p:spPr>
            <a:xfrm>
              <a:off x="8006489" y="3461247"/>
              <a:ext cx="162782"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0000">
                      <a:alpha val="100000"/>
                    </a:srgbClr>
                  </a:solidFill>
                  <a:latin typeface="Arial"/>
                  <a:cs typeface="Arial"/>
                </a:rPr>
                <a:t>342</a:t>
              </a:r>
            </a:p>
          </p:txBody>
        </p:sp>
        <p:sp>
          <p:nvSpPr>
            <p:cNvPr id="80" name="tx80"/>
            <p:cNvSpPr/>
            <p:nvPr/>
          </p:nvSpPr>
          <p:spPr>
            <a:xfrm>
              <a:off x="849589" y="4159895"/>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81" name="tx81"/>
            <p:cNvSpPr/>
            <p:nvPr/>
          </p:nvSpPr>
          <p:spPr>
            <a:xfrm>
              <a:off x="694200" y="3689463"/>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250K</a:t>
              </a:r>
            </a:p>
          </p:txBody>
        </p:sp>
        <p:sp>
          <p:nvSpPr>
            <p:cNvPr id="82" name="tx82"/>
            <p:cNvSpPr/>
            <p:nvPr/>
          </p:nvSpPr>
          <p:spPr>
            <a:xfrm>
              <a:off x="694200" y="3219032"/>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500K</a:t>
              </a:r>
            </a:p>
          </p:txBody>
        </p:sp>
        <p:sp>
          <p:nvSpPr>
            <p:cNvPr id="83" name="tx83"/>
            <p:cNvSpPr/>
            <p:nvPr/>
          </p:nvSpPr>
          <p:spPr>
            <a:xfrm>
              <a:off x="694200" y="2748600"/>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750K</a:t>
              </a:r>
            </a:p>
          </p:txBody>
        </p:sp>
        <p:sp>
          <p:nvSpPr>
            <p:cNvPr id="84" name="tx84"/>
            <p:cNvSpPr/>
            <p:nvPr/>
          </p:nvSpPr>
          <p:spPr>
            <a:xfrm>
              <a:off x="577692" y="2278169"/>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1 000K</a:t>
              </a:r>
            </a:p>
          </p:txBody>
        </p:sp>
        <p:sp>
          <p:nvSpPr>
            <p:cNvPr id="85" name="tx85"/>
            <p:cNvSpPr/>
            <p:nvPr/>
          </p:nvSpPr>
          <p:spPr>
            <a:xfrm>
              <a:off x="577692" y="1807737"/>
              <a:ext cx="44276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1 250K</a:t>
              </a:r>
            </a:p>
          </p:txBody>
        </p:sp>
        <p:sp>
          <p:nvSpPr>
            <p:cNvPr id="86" name="tx86"/>
            <p:cNvSpPr/>
            <p:nvPr/>
          </p:nvSpPr>
          <p:spPr>
            <a:xfrm>
              <a:off x="8607544" y="415989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8607544" y="36228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88" name="tx88"/>
            <p:cNvSpPr/>
            <p:nvPr/>
          </p:nvSpPr>
          <p:spPr>
            <a:xfrm>
              <a:off x="8607544" y="308576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89" name="tx89"/>
            <p:cNvSpPr/>
            <p:nvPr/>
          </p:nvSpPr>
          <p:spPr>
            <a:xfrm>
              <a:off x="8607544" y="2550400"/>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90" name="tx90"/>
            <p:cNvSpPr/>
            <p:nvPr/>
          </p:nvSpPr>
          <p:spPr>
            <a:xfrm>
              <a:off x="8607544" y="201162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91" name="tx91"/>
            <p:cNvSpPr/>
            <p:nvPr/>
          </p:nvSpPr>
          <p:spPr>
            <a:xfrm rot="-5400000">
              <a:off x="1383679"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693230"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4002781"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5312332"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635997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62188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88379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7145703"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7407579" y="449172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66952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931434" y="44917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988345" y="3018617"/>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03" name="tx103"/>
            <p:cNvSpPr/>
            <p:nvPr/>
          </p:nvSpPr>
          <p:spPr>
            <a:xfrm rot="5400000">
              <a:off x="8322181" y="3018617"/>
              <a:ext cx="129638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MCV (%)</a:t>
              </a:r>
            </a:p>
          </p:txBody>
        </p:sp>
        <p:sp>
          <p:nvSpPr>
            <p:cNvPr id="104" name="pl104"/>
            <p:cNvSpPr/>
            <p:nvPr/>
          </p:nvSpPr>
          <p:spPr>
            <a:xfrm>
              <a:off x="3055434" y="5180891"/>
              <a:ext cx="175564" cy="0"/>
            </a:xfrm>
            <a:custGeom>
              <a:avLst/>
              <a:gdLst/>
              <a:ahLst/>
              <a:cxnLst/>
              <a:rect l="0" t="0" r="0" b="0"/>
              <a:pathLst>
                <a:path w="175564">
                  <a:moveTo>
                    <a:pt x="0" y="0"/>
                  </a:moveTo>
                  <a:lnTo>
                    <a:pt x="175564" y="0"/>
                  </a:lnTo>
                </a:path>
              </a:pathLst>
            </a:custGeom>
            <a:ln w="27101" cap="flat">
              <a:solidFill>
                <a:srgbClr val="3283FE">
                  <a:alpha val="100000"/>
                </a:srgbClr>
              </a:solidFill>
              <a:prstDash val="solid"/>
              <a:round/>
            </a:ln>
          </p:spPr>
          <p:txBody>
            <a:bodyPr/>
            <a:lstStyle/>
            <a:p>
              <a:endParaRPr/>
            </a:p>
          </p:txBody>
        </p:sp>
        <p:sp>
          <p:nvSpPr>
            <p:cNvPr id="105" name="pl105"/>
            <p:cNvSpPr/>
            <p:nvPr/>
          </p:nvSpPr>
          <p:spPr>
            <a:xfrm>
              <a:off x="3802199" y="5180891"/>
              <a:ext cx="175564" cy="0"/>
            </a:xfrm>
            <a:custGeom>
              <a:avLst/>
              <a:gdLst/>
              <a:ahLst/>
              <a:cxnLst/>
              <a:rect l="0" t="0" r="0" b="0"/>
              <a:pathLst>
                <a:path w="175564">
                  <a:moveTo>
                    <a:pt x="0" y="0"/>
                  </a:moveTo>
                  <a:lnTo>
                    <a:pt x="175564" y="0"/>
                  </a:lnTo>
                </a:path>
              </a:pathLst>
            </a:custGeom>
            <a:ln w="27101" cap="flat">
              <a:solidFill>
                <a:srgbClr val="FFA500">
                  <a:alpha val="100000"/>
                </a:srgbClr>
              </a:solidFill>
              <a:prstDash val="solid"/>
              <a:round/>
            </a:ln>
          </p:spPr>
          <p:txBody>
            <a:bodyPr/>
            <a:lstStyle/>
            <a:p>
              <a:endParaRPr/>
            </a:p>
          </p:txBody>
        </p:sp>
        <p:sp>
          <p:nvSpPr>
            <p:cNvPr id="106" name="tx106"/>
            <p:cNvSpPr/>
            <p:nvPr/>
          </p:nvSpPr>
          <p:spPr>
            <a:xfrm>
              <a:off x="3322533"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a:t>
              </a:r>
            </a:p>
          </p:txBody>
        </p:sp>
        <p:sp>
          <p:nvSpPr>
            <p:cNvPr id="107" name="tx107"/>
            <p:cNvSpPr/>
            <p:nvPr/>
          </p:nvSpPr>
          <p:spPr>
            <a:xfrm>
              <a:off x="4069299" y="512748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108" name="rc108"/>
            <p:cNvSpPr/>
            <p:nvPr/>
          </p:nvSpPr>
          <p:spPr>
            <a:xfrm>
              <a:off x="4744786" y="5080163"/>
              <a:ext cx="201456" cy="201456"/>
            </a:xfrm>
            <a:prstGeom prst="rect">
              <a:avLst/>
            </a:prstGeom>
            <a:solidFill>
              <a:srgbClr val="E2231A">
                <a:alpha val="90196"/>
              </a:srgbClr>
            </a:solidFill>
          </p:spPr>
          <p:txBody>
            <a:bodyPr/>
            <a:lstStyle/>
            <a:p>
              <a:endParaRPr/>
            </a:p>
          </p:txBody>
        </p:sp>
        <p:sp>
          <p:nvSpPr>
            <p:cNvPr id="109" name="rc109"/>
            <p:cNvSpPr/>
            <p:nvPr/>
          </p:nvSpPr>
          <p:spPr>
            <a:xfrm>
              <a:off x="5708946" y="5080163"/>
              <a:ext cx="201456" cy="201456"/>
            </a:xfrm>
            <a:prstGeom prst="rect">
              <a:avLst/>
            </a:prstGeom>
            <a:solidFill>
              <a:srgbClr val="B3B3B3">
                <a:alpha val="90196"/>
              </a:srgbClr>
            </a:solidFill>
          </p:spPr>
          <p:txBody>
            <a:bodyPr/>
            <a:lstStyle/>
            <a:p>
              <a:endParaRPr/>
            </a:p>
          </p:txBody>
        </p:sp>
        <p:sp>
          <p:nvSpPr>
            <p:cNvPr id="110" name="tx110"/>
            <p:cNvSpPr/>
            <p:nvPr/>
          </p:nvSpPr>
          <p:spPr>
            <a:xfrm>
              <a:off x="5024831"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MCV1</a:t>
              </a:r>
            </a:p>
          </p:txBody>
        </p:sp>
        <p:sp>
          <p:nvSpPr>
            <p:cNvPr id="111" name="tx111"/>
            <p:cNvSpPr/>
            <p:nvPr/>
          </p:nvSpPr>
          <p:spPr>
            <a:xfrm>
              <a:off x="5988991" y="5127480"/>
              <a:ext cx="60552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 MCV2</a:t>
              </a:r>
            </a:p>
          </p:txBody>
        </p:sp>
        <p:sp>
          <p:nvSpPr>
            <p:cNvPr id="112" name="tx112"/>
            <p:cNvSpPr/>
            <p:nvPr/>
          </p:nvSpPr>
          <p:spPr>
            <a:xfrm>
              <a:off x="1083092" y="1402264"/>
              <a:ext cx="7700880"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13" name="tx113"/>
            <p:cNvSpPr/>
            <p:nvPr/>
          </p:nvSpPr>
          <p:spPr>
            <a:xfrm>
              <a:off x="1083092" y="1594284"/>
              <a:ext cx="1323602" cy="14439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Bénin, 2000-2025</a:t>
              </a:r>
            </a:p>
          </p:txBody>
        </p:sp>
        <p:sp>
          <p:nvSpPr>
            <p:cNvPr id="114" name="pl114"/>
            <p:cNvSpPr/>
            <p:nvPr/>
          </p:nvSpPr>
          <p:spPr>
            <a:xfrm>
              <a:off x="2412571"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4393182"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6373793"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8354404" y="5499386"/>
              <a:ext cx="0" cy="496249"/>
            </a:xfrm>
            <a:custGeom>
              <a:avLst/>
              <a:gdLst/>
              <a:ahLst/>
              <a:cxnLst/>
              <a:rect l="0" t="0" r="0" b="0"/>
              <a:pathLst>
                <a:path h="496249">
                  <a:moveTo>
                    <a:pt x="0" y="496249"/>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1083092" y="5902589"/>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1083092" y="5747511"/>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1083092" y="5592433"/>
              <a:ext cx="7461821" cy="0"/>
            </a:xfrm>
            <a:custGeom>
              <a:avLst/>
              <a:gdLst/>
              <a:ahLst/>
              <a:cxnLst/>
              <a:rect l="0" t="0" r="0" b="0"/>
              <a:pathLst>
                <a:path w="7461821">
                  <a:moveTo>
                    <a:pt x="0" y="0"/>
                  </a:moveTo>
                  <a:lnTo>
                    <a:pt x="7461821" y="0"/>
                  </a:lnTo>
                  <a:lnTo>
                    <a:pt x="7461821"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1422266"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3402877"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5383488"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7364099" y="5499386"/>
              <a:ext cx="0" cy="496249"/>
            </a:xfrm>
            <a:custGeom>
              <a:avLst/>
              <a:gdLst/>
              <a:ahLst/>
              <a:cxnLst/>
              <a:rect l="0" t="0" r="0" b="0"/>
              <a:pathLst>
                <a:path h="496249">
                  <a:moveTo>
                    <a:pt x="0" y="496249"/>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rc125"/>
            <p:cNvSpPr/>
            <p:nvPr/>
          </p:nvSpPr>
          <p:spPr>
            <a:xfrm>
              <a:off x="1422266" y="5840557"/>
              <a:ext cx="3641036" cy="124062"/>
            </a:xfrm>
            <a:prstGeom prst="rect">
              <a:avLst/>
            </a:prstGeom>
            <a:solidFill>
              <a:srgbClr val="E2231A">
                <a:alpha val="90196"/>
              </a:srgbClr>
            </a:solidFill>
          </p:spPr>
          <p:txBody>
            <a:bodyPr/>
            <a:lstStyle/>
            <a:p>
              <a:endParaRPr/>
            </a:p>
          </p:txBody>
        </p:sp>
        <p:sp>
          <p:nvSpPr>
            <p:cNvPr id="126" name="rc126"/>
            <p:cNvSpPr/>
            <p:nvPr/>
          </p:nvSpPr>
          <p:spPr>
            <a:xfrm>
              <a:off x="1422266" y="5685479"/>
              <a:ext cx="4495076" cy="124062"/>
            </a:xfrm>
            <a:prstGeom prst="rect">
              <a:avLst/>
            </a:prstGeom>
            <a:solidFill>
              <a:srgbClr val="E2231A">
                <a:alpha val="90196"/>
              </a:srgbClr>
            </a:solidFill>
          </p:spPr>
          <p:txBody>
            <a:bodyPr/>
            <a:lstStyle/>
            <a:p>
              <a:endParaRPr/>
            </a:p>
          </p:txBody>
        </p:sp>
        <p:sp>
          <p:nvSpPr>
            <p:cNvPr id="127" name="rc127"/>
            <p:cNvSpPr/>
            <p:nvPr/>
          </p:nvSpPr>
          <p:spPr>
            <a:xfrm>
              <a:off x="1422266" y="5530401"/>
              <a:ext cx="4740968" cy="124062"/>
            </a:xfrm>
            <a:prstGeom prst="rect">
              <a:avLst/>
            </a:prstGeom>
            <a:solidFill>
              <a:srgbClr val="E2231A">
                <a:alpha val="90196"/>
              </a:srgbClr>
            </a:solidFill>
          </p:spPr>
          <p:txBody>
            <a:bodyPr/>
            <a:lstStyle/>
            <a:p>
              <a:endParaRPr/>
            </a:p>
          </p:txBody>
        </p:sp>
        <p:sp>
          <p:nvSpPr>
            <p:cNvPr id="128" name="rc128"/>
            <p:cNvSpPr/>
            <p:nvPr/>
          </p:nvSpPr>
          <p:spPr>
            <a:xfrm>
              <a:off x="6163235" y="5530401"/>
              <a:ext cx="2042505" cy="124062"/>
            </a:xfrm>
            <a:prstGeom prst="rect">
              <a:avLst/>
            </a:prstGeom>
            <a:solidFill>
              <a:srgbClr val="B3B3B3">
                <a:alpha val="90196"/>
              </a:srgbClr>
            </a:solidFill>
          </p:spPr>
          <p:txBody>
            <a:bodyPr/>
            <a:lstStyle/>
            <a:p>
              <a:endParaRPr/>
            </a:p>
          </p:txBody>
        </p:sp>
        <p:sp>
          <p:nvSpPr>
            <p:cNvPr id="129" name="tx129"/>
            <p:cNvSpPr/>
            <p:nvPr/>
          </p:nvSpPr>
          <p:spPr>
            <a:xfrm>
              <a:off x="8350421" y="5549240"/>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000000">
                      <a:alpha val="100000"/>
                    </a:srgbClr>
                  </a:solidFill>
                  <a:latin typeface="Arial"/>
                  <a:cs typeface="Arial"/>
                </a:rPr>
                <a:t>342.5</a:t>
              </a:r>
            </a:p>
          </p:txBody>
        </p:sp>
        <p:sp>
          <p:nvSpPr>
            <p:cNvPr id="130" name="tx130"/>
            <p:cNvSpPr/>
            <p:nvPr/>
          </p:nvSpPr>
          <p:spPr>
            <a:xfrm>
              <a:off x="3098103" y="5859396"/>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183.8</a:t>
              </a:r>
            </a:p>
          </p:txBody>
        </p:sp>
        <p:sp>
          <p:nvSpPr>
            <p:cNvPr id="131" name="tx131"/>
            <p:cNvSpPr/>
            <p:nvPr/>
          </p:nvSpPr>
          <p:spPr>
            <a:xfrm>
              <a:off x="3573340" y="5705786"/>
              <a:ext cx="192927" cy="83110"/>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227</a:t>
              </a:r>
            </a:p>
          </p:txBody>
        </p:sp>
        <p:sp>
          <p:nvSpPr>
            <p:cNvPr id="132" name="tx132"/>
            <p:cNvSpPr/>
            <p:nvPr/>
          </p:nvSpPr>
          <p:spPr>
            <a:xfrm>
              <a:off x="3648069" y="5549240"/>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239.4</a:t>
              </a:r>
            </a:p>
          </p:txBody>
        </p:sp>
        <p:sp>
          <p:nvSpPr>
            <p:cNvPr id="133" name="tx133"/>
            <p:cNvSpPr/>
            <p:nvPr/>
          </p:nvSpPr>
          <p:spPr>
            <a:xfrm>
              <a:off x="7039806" y="5549240"/>
              <a:ext cx="289362" cy="84578"/>
            </a:xfrm>
            <a:prstGeom prst="rect">
              <a:avLst/>
            </a:prstGeom>
            <a:noFill/>
          </p:spPr>
          <p:txBody>
            <a:bodyPr wrap="none" lIns="0" tIns="0" rIns="0" bIns="0" anchor="ctr" anchorCtr="1"/>
            <a:lstStyle/>
            <a:p>
              <a:pPr marL="0" marR="0" indent="0" algn="l">
                <a:lnSpc>
                  <a:spcPts val="910"/>
                </a:lnSpc>
                <a:spcBef>
                  <a:spcPts val="0"/>
                </a:spcBef>
                <a:spcAft>
                  <a:spcPts val="0"/>
                </a:spcAft>
              </a:pPr>
              <a:r>
                <a:rPr sz="910">
                  <a:solidFill>
                    <a:srgbClr val="FFFFFF">
                      <a:alpha val="100000"/>
                    </a:srgbClr>
                  </a:solidFill>
                  <a:latin typeface="Arial"/>
                  <a:cs typeface="Arial"/>
                </a:rPr>
                <a:t>103.1</a:t>
              </a:r>
            </a:p>
          </p:txBody>
        </p:sp>
        <p:sp>
          <p:nvSpPr>
            <p:cNvPr id="134" name="tx134"/>
            <p:cNvSpPr/>
            <p:nvPr/>
          </p:nvSpPr>
          <p:spPr>
            <a:xfrm>
              <a:off x="709684" y="585047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709684" y="569539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709684" y="5540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336829" y="6056151"/>
              <a:ext cx="1708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0K</a:t>
              </a:r>
            </a:p>
          </p:txBody>
        </p:sp>
        <p:sp>
          <p:nvSpPr>
            <p:cNvPr id="138" name="tx138"/>
            <p:cNvSpPr/>
            <p:nvPr/>
          </p:nvSpPr>
          <p:spPr>
            <a:xfrm>
              <a:off x="3239746" y="6056151"/>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100K</a:t>
              </a:r>
            </a:p>
          </p:txBody>
        </p:sp>
        <p:sp>
          <p:nvSpPr>
            <p:cNvPr id="139" name="tx139"/>
            <p:cNvSpPr/>
            <p:nvPr/>
          </p:nvSpPr>
          <p:spPr>
            <a:xfrm>
              <a:off x="5220357" y="6056151"/>
              <a:ext cx="32626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200K</a:t>
              </a:r>
            </a:p>
          </p:txBody>
        </p:sp>
        <p:sp>
          <p:nvSpPr>
            <p:cNvPr id="140" name="tx140"/>
            <p:cNvSpPr/>
            <p:nvPr/>
          </p:nvSpPr>
          <p:spPr>
            <a:xfrm>
              <a:off x="7200968" y="6056083"/>
              <a:ext cx="32626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300K</a:t>
              </a:r>
            </a:p>
          </p:txBody>
        </p:sp>
        <p:sp>
          <p:nvSpPr>
            <p:cNvPr id="141" name="tx141"/>
            <p:cNvSpPr/>
            <p:nvPr/>
          </p:nvSpPr>
          <p:spPr>
            <a:xfrm>
              <a:off x="3377712" y="6191355"/>
              <a:ext cx="287258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42" name="tx142"/>
            <p:cNvSpPr/>
            <p:nvPr/>
          </p:nvSpPr>
          <p:spPr>
            <a:xfrm>
              <a:off x="4246355" y="6404205"/>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43" name="tx143"/>
            <p:cNvSpPr/>
            <p:nvPr/>
          </p:nvSpPr>
          <p:spPr>
            <a:xfrm>
              <a:off x="4367447" y="6517265"/>
              <a:ext cx="41774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39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certains vaccins de routine recommandés pendant l'enfance.
En 2025, le MCV2 affichait la couverture la plus faible (23 %), suivi du MCV1 et du YFV (49 %).
Par rapport à 2019, la couverture vaccinale a augmenté pour deux vaccins (BCG et DTP1) et a diminué pour quatre vaccins (DTP3, IPV1, MCV1 et YFV).
Par rapport à 2024, la couverture vaccinale de trois vaccins est restée stable (BCG, DTP3 et IPV1), celle d’un vaccin a augmenté (DTP1) et celle de trois vaccins a diminué (MCV1, ROTAC et YFV).</a:t>
            </a:r>
          </a:p>
        </p:txBody>
      </p:sp>
      <p:sp>
        <p:nvSpPr>
          <p:cNvPr id="39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le Bénin affichait le taux de couverture le plus faible pour le vaccin MCV2 (23 %), tandis que la plupart des autres vaccins de routine se situaient entre 49 et 99 % ; quatre antigènes ont connu une baisse depuis 2019, et trois autres depuis 2024.</a:t>
            </a:r>
          </a:p>
        </p:txBody>
      </p:sp>
      <p:sp>
        <p:nvSpPr>
          <p:cNvPr id="144"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2025, 16 % des enfants ayant reçu le DTP1 n’ont pas reçu le DTP3 (à gauche), et 40 % des enfants ayant reçu le DTP1 n’ont pas reçu le MCV1 (à droite).
Les taux élevés d’abandon du DTP traduisent une capacité insuffisante à administrer une série complète de vaccins dès le plus jeune âge. Les taux élevés d’abandon du DTP-MCV traduisent une faible fidélisation aux programmes de vaccination et une capacité insuffisante à administrer une série complète de vaccins pendant la petite enfance (jusqu’à un an).
En 2025, au Bénin, le taux d’abandon du DTP et le taux d’abandon de la combinaison DTP-MCV étaient respectivement supérieurs aux taux d’abandon mondiaux.</a:t>
            </a:r>
          </a:p>
        </p:txBody>
      </p:sp>
      <p:sp>
        <p:nvSpPr>
          <p:cNvPr id="145"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00" b="0" i="0" u="none" cap="none">
                <a:solidFill>
                  <a:srgbClr val="000000">
                    <a:alpha val="100000"/>
                  </a:srgbClr>
                </a:solidFill>
                <a:latin typeface="Arial"/>
                <a:cs typeface="Arial"/>
                <a:sym typeface="Arial"/>
              </a:rPr>
              <a:t>En 2025, le taux d'abandon des vaccins DTP1 et DTP3/MCV1 était élevé au Bénin, ce qui témoigne d'une faible fidélisation des enfants aux programmes de vaccination et souligne la nécessité d'un suivi plus rigoureux des enfants initialement vaccinés.</a:t>
            </a:r>
          </a:p>
        </p:txBody>
      </p:sp>
      <p:grpSp>
        <p:nvGrpSpPr>
          <p:cNvPr id="146" name="Group 145"/>
          <p:cNvGrpSpPr/>
          <p:nvPr/>
        </p:nvGrpSpPr>
        <p:grpSpPr>
          <a:xfrm>
            <a:off x="292608" y="1097280"/>
            <a:ext cx="8595360" cy="28575"/>
            <a:chOff x="292608" y="1097280"/>
            <a:chExt cx="8595360" cy="28575"/>
          </a:xfrm>
        </p:grpSpPr>
        <p:sp>
          <p:nvSpPr>
            <p:cNvPr id="14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148"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799"/>
            <a:chOff x="274320" y="365760"/>
            <a:chExt cx="8869680" cy="6400799"/>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38893"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74253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04616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08907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34980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61053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87126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13199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39271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5344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1135255" y="1737442"/>
              <a:ext cx="6518190" cy="616844"/>
            </a:xfrm>
            <a:custGeom>
              <a:avLst/>
              <a:gdLst/>
              <a:ahLst/>
              <a:cxnLst/>
              <a:rect l="0" t="0" r="0" b="0"/>
              <a:pathLst>
                <a:path w="6518190" h="616844">
                  <a:moveTo>
                    <a:pt x="0" y="189798"/>
                  </a:moveTo>
                  <a:lnTo>
                    <a:pt x="260727" y="284697"/>
                  </a:lnTo>
                  <a:lnTo>
                    <a:pt x="521455" y="332147"/>
                  </a:lnTo>
                  <a:lnTo>
                    <a:pt x="782182" y="427046"/>
                  </a:lnTo>
                  <a:lnTo>
                    <a:pt x="1042910" y="474496"/>
                  </a:lnTo>
                  <a:lnTo>
                    <a:pt x="1303638" y="569395"/>
                  </a:lnTo>
                  <a:lnTo>
                    <a:pt x="1564365" y="379596"/>
                  </a:lnTo>
                  <a:lnTo>
                    <a:pt x="1825093" y="0"/>
                  </a:lnTo>
                  <a:lnTo>
                    <a:pt x="2085820" y="332147"/>
                  </a:lnTo>
                  <a:lnTo>
                    <a:pt x="2346548" y="142348"/>
                  </a:lnTo>
                  <a:lnTo>
                    <a:pt x="2607276" y="284697"/>
                  </a:lnTo>
                  <a:lnTo>
                    <a:pt x="2868003" y="332147"/>
                  </a:lnTo>
                  <a:lnTo>
                    <a:pt x="3128731" y="94899"/>
                  </a:lnTo>
                  <a:lnTo>
                    <a:pt x="3389458" y="237248"/>
                  </a:lnTo>
                  <a:lnTo>
                    <a:pt x="3650186" y="379596"/>
                  </a:lnTo>
                  <a:lnTo>
                    <a:pt x="3910914" y="379596"/>
                  </a:lnTo>
                  <a:lnTo>
                    <a:pt x="4171641" y="189798"/>
                  </a:lnTo>
                  <a:lnTo>
                    <a:pt x="4432369" y="284697"/>
                  </a:lnTo>
                  <a:lnTo>
                    <a:pt x="4693096" y="379596"/>
                  </a:lnTo>
                  <a:lnTo>
                    <a:pt x="4953824" y="474496"/>
                  </a:lnTo>
                  <a:lnTo>
                    <a:pt x="5214552" y="569395"/>
                  </a:lnTo>
                  <a:lnTo>
                    <a:pt x="5475279" y="569395"/>
                  </a:lnTo>
                  <a:lnTo>
                    <a:pt x="5736007" y="616844"/>
                  </a:lnTo>
                  <a:lnTo>
                    <a:pt x="5996734" y="616844"/>
                  </a:lnTo>
                  <a:lnTo>
                    <a:pt x="6257462" y="616844"/>
                  </a:lnTo>
                  <a:lnTo>
                    <a:pt x="6518190" y="616844"/>
                  </a:lnTo>
                </a:path>
              </a:pathLst>
            </a:custGeom>
            <a:ln w="27101" cap="flat">
              <a:solidFill>
                <a:srgbClr val="1C86EE">
                  <a:alpha val="100000"/>
                </a:srgbClr>
              </a:solidFill>
              <a:prstDash val="solid"/>
              <a:round/>
            </a:ln>
          </p:spPr>
          <p:txBody>
            <a:bodyPr/>
            <a:lstStyle/>
            <a:p>
              <a:endParaRPr/>
            </a:p>
          </p:txBody>
        </p:sp>
        <p:sp>
          <p:nvSpPr>
            <p:cNvPr id="39" name="pl39"/>
            <p:cNvSpPr/>
            <p:nvPr/>
          </p:nvSpPr>
          <p:spPr>
            <a:xfrm>
              <a:off x="1656710" y="1737442"/>
              <a:ext cx="5996734" cy="3179123"/>
            </a:xfrm>
            <a:custGeom>
              <a:avLst/>
              <a:gdLst/>
              <a:ahLst/>
              <a:cxnLst/>
              <a:rect l="0" t="0" r="0" b="0"/>
              <a:pathLst>
                <a:path w="5996734" h="3179123">
                  <a:moveTo>
                    <a:pt x="0" y="3179123"/>
                  </a:moveTo>
                  <a:lnTo>
                    <a:pt x="260727" y="427046"/>
                  </a:lnTo>
                  <a:lnTo>
                    <a:pt x="521455" y="332147"/>
                  </a:lnTo>
                  <a:lnTo>
                    <a:pt x="782182" y="569395"/>
                  </a:lnTo>
                  <a:lnTo>
                    <a:pt x="1042910" y="379596"/>
                  </a:lnTo>
                  <a:lnTo>
                    <a:pt x="1303638" y="0"/>
                  </a:lnTo>
                  <a:lnTo>
                    <a:pt x="1564365" y="332147"/>
                  </a:lnTo>
                  <a:lnTo>
                    <a:pt x="1825093" y="142348"/>
                  </a:lnTo>
                  <a:lnTo>
                    <a:pt x="2085820" y="284697"/>
                  </a:lnTo>
                  <a:lnTo>
                    <a:pt x="2346548" y="332147"/>
                  </a:lnTo>
                  <a:lnTo>
                    <a:pt x="2607276" y="94899"/>
                  </a:lnTo>
                  <a:lnTo>
                    <a:pt x="2868003" y="237248"/>
                  </a:lnTo>
                  <a:lnTo>
                    <a:pt x="3128731" y="379596"/>
                  </a:lnTo>
                  <a:lnTo>
                    <a:pt x="3389458" y="379596"/>
                  </a:lnTo>
                  <a:lnTo>
                    <a:pt x="3650186" y="189798"/>
                  </a:lnTo>
                  <a:lnTo>
                    <a:pt x="3910914" y="284697"/>
                  </a:lnTo>
                  <a:lnTo>
                    <a:pt x="4171641" y="379596"/>
                  </a:lnTo>
                  <a:lnTo>
                    <a:pt x="4432369" y="474496"/>
                  </a:lnTo>
                  <a:lnTo>
                    <a:pt x="4693096" y="569395"/>
                  </a:lnTo>
                  <a:lnTo>
                    <a:pt x="4953824" y="569395"/>
                  </a:lnTo>
                  <a:lnTo>
                    <a:pt x="5214552" y="616844"/>
                  </a:lnTo>
                  <a:lnTo>
                    <a:pt x="5475279" y="616844"/>
                  </a:lnTo>
                  <a:lnTo>
                    <a:pt x="5736007" y="616844"/>
                  </a:lnTo>
                  <a:lnTo>
                    <a:pt x="5996734" y="616844"/>
                  </a:lnTo>
                </a:path>
              </a:pathLst>
            </a:custGeom>
            <a:ln w="27101" cap="flat">
              <a:solidFill>
                <a:srgbClr val="80BD41">
                  <a:alpha val="100000"/>
                </a:srgbClr>
              </a:solidFill>
              <a:prstDash val="solid"/>
              <a:round/>
            </a:ln>
          </p:spPr>
          <p:txBody>
            <a:bodyPr/>
            <a:lstStyle/>
            <a:p>
              <a:endParaRPr/>
            </a:p>
          </p:txBody>
        </p:sp>
        <p:sp>
          <p:nvSpPr>
            <p:cNvPr id="40" name="pl40"/>
            <p:cNvSpPr/>
            <p:nvPr/>
          </p:nvSpPr>
          <p:spPr>
            <a:xfrm>
              <a:off x="2438893" y="1737442"/>
              <a:ext cx="5214552" cy="2230131"/>
            </a:xfrm>
            <a:custGeom>
              <a:avLst/>
              <a:gdLst/>
              <a:ahLst/>
              <a:cxnLst/>
              <a:rect l="0" t="0" r="0" b="0"/>
              <a:pathLst>
                <a:path w="5214552" h="2230131">
                  <a:moveTo>
                    <a:pt x="0" y="2230131"/>
                  </a:moveTo>
                  <a:lnTo>
                    <a:pt x="260727" y="379596"/>
                  </a:lnTo>
                  <a:lnTo>
                    <a:pt x="521455" y="0"/>
                  </a:lnTo>
                  <a:lnTo>
                    <a:pt x="782182" y="332147"/>
                  </a:lnTo>
                  <a:lnTo>
                    <a:pt x="1042910" y="142348"/>
                  </a:lnTo>
                  <a:lnTo>
                    <a:pt x="1303638" y="284697"/>
                  </a:lnTo>
                  <a:lnTo>
                    <a:pt x="1564365" y="332147"/>
                  </a:lnTo>
                  <a:lnTo>
                    <a:pt x="1825093" y="94899"/>
                  </a:lnTo>
                  <a:lnTo>
                    <a:pt x="2085820" y="237248"/>
                  </a:lnTo>
                  <a:lnTo>
                    <a:pt x="2346548" y="379596"/>
                  </a:lnTo>
                  <a:lnTo>
                    <a:pt x="2607276" y="379596"/>
                  </a:lnTo>
                  <a:lnTo>
                    <a:pt x="2868003" y="189798"/>
                  </a:lnTo>
                  <a:lnTo>
                    <a:pt x="3128731" y="284697"/>
                  </a:lnTo>
                  <a:lnTo>
                    <a:pt x="3389458" y="379596"/>
                  </a:lnTo>
                  <a:lnTo>
                    <a:pt x="3650186" y="474496"/>
                  </a:lnTo>
                  <a:lnTo>
                    <a:pt x="3910914" y="569395"/>
                  </a:lnTo>
                  <a:lnTo>
                    <a:pt x="4171641" y="569395"/>
                  </a:lnTo>
                  <a:lnTo>
                    <a:pt x="4432369" y="616844"/>
                  </a:lnTo>
                  <a:lnTo>
                    <a:pt x="4693096" y="616844"/>
                  </a:lnTo>
                  <a:lnTo>
                    <a:pt x="4953824" y="616844"/>
                  </a:lnTo>
                  <a:lnTo>
                    <a:pt x="5214552" y="616844"/>
                  </a:lnTo>
                </a:path>
              </a:pathLst>
            </a:custGeom>
            <a:ln w="27101" cap="flat">
              <a:solidFill>
                <a:srgbClr val="EE00EE">
                  <a:alpha val="100000"/>
                </a:srgbClr>
              </a:solidFill>
              <a:prstDash val="solid"/>
              <a:round/>
            </a:ln>
          </p:spPr>
          <p:txBody>
            <a:bodyPr/>
            <a:lstStyle/>
            <a:p>
              <a:endParaRPr/>
            </a:p>
          </p:txBody>
        </p:sp>
        <p:sp>
          <p:nvSpPr>
            <p:cNvPr id="41" name="pl41"/>
            <p:cNvSpPr/>
            <p:nvPr/>
          </p:nvSpPr>
          <p:spPr>
            <a:xfrm>
              <a:off x="5046169" y="2117039"/>
              <a:ext cx="2607276" cy="2372480"/>
            </a:xfrm>
            <a:custGeom>
              <a:avLst/>
              <a:gdLst/>
              <a:ahLst/>
              <a:cxnLst/>
              <a:rect l="0" t="0" r="0" b="0"/>
              <a:pathLst>
                <a:path w="2607276" h="2372480">
                  <a:moveTo>
                    <a:pt x="0" y="2372480"/>
                  </a:moveTo>
                  <a:lnTo>
                    <a:pt x="260727" y="806643"/>
                  </a:lnTo>
                  <a:lnTo>
                    <a:pt x="521455" y="1091341"/>
                  </a:lnTo>
                  <a:lnTo>
                    <a:pt x="782182" y="569395"/>
                  </a:lnTo>
                  <a:lnTo>
                    <a:pt x="1042910" y="0"/>
                  </a:lnTo>
                  <a:lnTo>
                    <a:pt x="1303638" y="189798"/>
                  </a:lnTo>
                  <a:lnTo>
                    <a:pt x="1564365" y="189798"/>
                  </a:lnTo>
                  <a:lnTo>
                    <a:pt x="1825093" y="237248"/>
                  </a:lnTo>
                  <a:lnTo>
                    <a:pt x="2085820" y="237248"/>
                  </a:lnTo>
                  <a:lnTo>
                    <a:pt x="2346548" y="237248"/>
                  </a:lnTo>
                  <a:lnTo>
                    <a:pt x="2607276" y="237248"/>
                  </a:lnTo>
                </a:path>
              </a:pathLst>
            </a:custGeom>
            <a:ln w="27101" cap="flat">
              <a:solidFill>
                <a:srgbClr val="E31A1C">
                  <a:alpha val="100000"/>
                </a:srgbClr>
              </a:solidFill>
              <a:prstDash val="solid"/>
              <a:round/>
            </a:ln>
          </p:spPr>
          <p:txBody>
            <a:bodyPr/>
            <a:lstStyle/>
            <a:p>
              <a:endParaRPr/>
            </a:p>
          </p:txBody>
        </p:sp>
        <p:sp>
          <p:nvSpPr>
            <p:cNvPr id="42" name="pl42"/>
            <p:cNvSpPr/>
            <p:nvPr/>
          </p:nvSpPr>
          <p:spPr>
            <a:xfrm>
              <a:off x="1135255" y="2117039"/>
              <a:ext cx="6518190" cy="1186240"/>
            </a:xfrm>
            <a:custGeom>
              <a:avLst/>
              <a:gdLst/>
              <a:ahLst/>
              <a:cxnLst/>
              <a:rect l="0" t="0" r="0" b="0"/>
              <a:pathLst>
                <a:path w="6518190" h="1186240">
                  <a:moveTo>
                    <a:pt x="0" y="189798"/>
                  </a:moveTo>
                  <a:lnTo>
                    <a:pt x="260727" y="284697"/>
                  </a:lnTo>
                  <a:lnTo>
                    <a:pt x="521455" y="379596"/>
                  </a:lnTo>
                  <a:lnTo>
                    <a:pt x="782182" y="427046"/>
                  </a:lnTo>
                  <a:lnTo>
                    <a:pt x="1042910" y="521945"/>
                  </a:lnTo>
                  <a:lnTo>
                    <a:pt x="1303638" y="616844"/>
                  </a:lnTo>
                  <a:lnTo>
                    <a:pt x="1564365" y="379596"/>
                  </a:lnTo>
                  <a:lnTo>
                    <a:pt x="1825093" y="189798"/>
                  </a:lnTo>
                  <a:lnTo>
                    <a:pt x="2085820" y="379596"/>
                  </a:lnTo>
                  <a:lnTo>
                    <a:pt x="2346548" y="142348"/>
                  </a:lnTo>
                  <a:lnTo>
                    <a:pt x="2607276" y="284697"/>
                  </a:lnTo>
                  <a:lnTo>
                    <a:pt x="2868003" y="189798"/>
                  </a:lnTo>
                  <a:lnTo>
                    <a:pt x="3128731" y="0"/>
                  </a:lnTo>
                  <a:lnTo>
                    <a:pt x="3389458" y="284697"/>
                  </a:lnTo>
                  <a:lnTo>
                    <a:pt x="3650186" y="427046"/>
                  </a:lnTo>
                  <a:lnTo>
                    <a:pt x="3910914" y="332147"/>
                  </a:lnTo>
                  <a:lnTo>
                    <a:pt x="4171641" y="284697"/>
                  </a:lnTo>
                  <a:lnTo>
                    <a:pt x="4432369" y="427046"/>
                  </a:lnTo>
                  <a:lnTo>
                    <a:pt x="4693096" y="616844"/>
                  </a:lnTo>
                  <a:lnTo>
                    <a:pt x="4953824" y="759193"/>
                  </a:lnTo>
                  <a:lnTo>
                    <a:pt x="5214552" y="948992"/>
                  </a:lnTo>
                  <a:lnTo>
                    <a:pt x="5475279" y="996441"/>
                  </a:lnTo>
                  <a:lnTo>
                    <a:pt x="5736007" y="1043891"/>
                  </a:lnTo>
                  <a:lnTo>
                    <a:pt x="5996734" y="1043891"/>
                  </a:lnTo>
                  <a:lnTo>
                    <a:pt x="6257462" y="1091341"/>
                  </a:lnTo>
                  <a:lnTo>
                    <a:pt x="6518190" y="1186240"/>
                  </a:lnTo>
                </a:path>
              </a:pathLst>
            </a:custGeom>
            <a:ln w="27101" cap="flat">
              <a:solidFill>
                <a:srgbClr val="FF7F00">
                  <a:alpha val="100000"/>
                </a:srgbClr>
              </a:solidFill>
              <a:prstDash val="solid"/>
              <a:round/>
            </a:ln>
          </p:spPr>
          <p:txBody>
            <a:bodyPr/>
            <a:lstStyle/>
            <a:p>
              <a:endParaRPr/>
            </a:p>
          </p:txBody>
        </p:sp>
        <p:sp>
          <p:nvSpPr>
            <p:cNvPr id="43" name="pl43"/>
            <p:cNvSpPr/>
            <p:nvPr/>
          </p:nvSpPr>
          <p:spPr>
            <a:xfrm>
              <a:off x="4003259" y="2164489"/>
              <a:ext cx="3650186" cy="1755635"/>
            </a:xfrm>
            <a:custGeom>
              <a:avLst/>
              <a:gdLst/>
              <a:ahLst/>
              <a:cxnLst/>
              <a:rect l="0" t="0" r="0" b="0"/>
              <a:pathLst>
                <a:path w="3650186" h="1755635">
                  <a:moveTo>
                    <a:pt x="0" y="1755635"/>
                  </a:moveTo>
                  <a:lnTo>
                    <a:pt x="260727" y="284697"/>
                  </a:lnTo>
                  <a:lnTo>
                    <a:pt x="521455" y="142348"/>
                  </a:lnTo>
                  <a:lnTo>
                    <a:pt x="782182" y="189798"/>
                  </a:lnTo>
                  <a:lnTo>
                    <a:pt x="1042910" y="47449"/>
                  </a:lnTo>
                  <a:lnTo>
                    <a:pt x="1303638" y="0"/>
                  </a:lnTo>
                  <a:lnTo>
                    <a:pt x="1564365" y="47449"/>
                  </a:lnTo>
                  <a:lnTo>
                    <a:pt x="1825093" y="47449"/>
                  </a:lnTo>
                  <a:lnTo>
                    <a:pt x="2085820" y="94899"/>
                  </a:lnTo>
                  <a:lnTo>
                    <a:pt x="2346548" y="142348"/>
                  </a:lnTo>
                  <a:lnTo>
                    <a:pt x="2607276" y="142348"/>
                  </a:lnTo>
                  <a:lnTo>
                    <a:pt x="2868003" y="189798"/>
                  </a:lnTo>
                  <a:lnTo>
                    <a:pt x="3128731" y="142348"/>
                  </a:lnTo>
                  <a:lnTo>
                    <a:pt x="3389458" y="284697"/>
                  </a:lnTo>
                  <a:lnTo>
                    <a:pt x="3650186" y="427046"/>
                  </a:lnTo>
                </a:path>
              </a:pathLst>
            </a:custGeom>
            <a:ln w="27101" cap="flat">
              <a:solidFill>
                <a:srgbClr val="008B00">
                  <a:alpha val="100000"/>
                </a:srgbClr>
              </a:solidFill>
              <a:prstDash val="solid"/>
              <a:round/>
            </a:ln>
          </p:spPr>
          <p:txBody>
            <a:bodyPr/>
            <a:lstStyle/>
            <a:p>
              <a:endParaRPr/>
            </a:p>
          </p:txBody>
        </p:sp>
        <p:sp>
          <p:nvSpPr>
            <p:cNvPr id="44" name="pl44"/>
            <p:cNvSpPr/>
            <p:nvPr/>
          </p:nvSpPr>
          <p:spPr>
            <a:xfrm>
              <a:off x="6349807" y="2306837"/>
              <a:ext cx="1303638" cy="332147"/>
            </a:xfrm>
            <a:custGeom>
              <a:avLst/>
              <a:gdLst/>
              <a:ahLst/>
              <a:cxnLst/>
              <a:rect l="0" t="0" r="0" b="0"/>
              <a:pathLst>
                <a:path w="1303638" h="332147">
                  <a:moveTo>
                    <a:pt x="0" y="332147"/>
                  </a:moveTo>
                  <a:lnTo>
                    <a:pt x="260727" y="47449"/>
                  </a:lnTo>
                  <a:lnTo>
                    <a:pt x="521455" y="47449"/>
                  </a:lnTo>
                  <a:lnTo>
                    <a:pt x="782182" y="0"/>
                  </a:lnTo>
                  <a:lnTo>
                    <a:pt x="1042910" y="142348"/>
                  </a:lnTo>
                  <a:lnTo>
                    <a:pt x="1303638" y="284697"/>
                  </a:lnTo>
                </a:path>
              </a:pathLst>
            </a:custGeom>
            <a:ln w="27101" cap="flat">
              <a:solidFill>
                <a:srgbClr val="9A32CD">
                  <a:alpha val="100000"/>
                </a:srgbClr>
              </a:solidFill>
              <a:prstDash val="solid"/>
              <a:round/>
            </a:ln>
          </p:spPr>
          <p:txBody>
            <a:bodyPr/>
            <a:lstStyle/>
            <a:p>
              <a:endParaRPr/>
            </a:p>
          </p:txBody>
        </p:sp>
        <p:sp>
          <p:nvSpPr>
            <p:cNvPr id="45" name="pl45"/>
            <p:cNvSpPr/>
            <p:nvPr/>
          </p:nvSpPr>
          <p:spPr>
            <a:xfrm>
              <a:off x="6089079" y="2876233"/>
              <a:ext cx="1564365" cy="427046"/>
            </a:xfrm>
            <a:custGeom>
              <a:avLst/>
              <a:gdLst/>
              <a:ahLst/>
              <a:cxnLst/>
              <a:rect l="0" t="0" r="0" b="0"/>
              <a:pathLst>
                <a:path w="1564365" h="427046">
                  <a:moveTo>
                    <a:pt x="0" y="0"/>
                  </a:moveTo>
                  <a:lnTo>
                    <a:pt x="260727" y="189798"/>
                  </a:lnTo>
                  <a:lnTo>
                    <a:pt x="521455" y="237248"/>
                  </a:lnTo>
                  <a:lnTo>
                    <a:pt x="782182" y="284697"/>
                  </a:lnTo>
                  <a:lnTo>
                    <a:pt x="1042910" y="284697"/>
                  </a:lnTo>
                  <a:lnTo>
                    <a:pt x="1303638" y="332147"/>
                  </a:lnTo>
                  <a:lnTo>
                    <a:pt x="1564365" y="427046"/>
                  </a:lnTo>
                </a:path>
              </a:pathLst>
            </a:custGeom>
            <a:ln w="27101" cap="flat">
              <a:solidFill>
                <a:srgbClr val="836FFF">
                  <a:alpha val="100000"/>
                </a:srgbClr>
              </a:solidFill>
              <a:prstDash val="solid"/>
              <a:round/>
            </a:ln>
          </p:spPr>
          <p:txBody>
            <a:bodyPr/>
            <a:lstStyle/>
            <a:p>
              <a:endParaRPr/>
            </a:p>
          </p:txBody>
        </p:sp>
        <p:sp>
          <p:nvSpPr>
            <p:cNvPr id="46" name="pl46"/>
            <p:cNvSpPr/>
            <p:nvPr/>
          </p:nvSpPr>
          <p:spPr>
            <a:xfrm>
              <a:off x="7662926" y="1607472"/>
              <a:ext cx="720019" cy="737109"/>
            </a:xfrm>
            <a:custGeom>
              <a:avLst/>
              <a:gdLst/>
              <a:ahLst/>
              <a:cxnLst/>
              <a:rect l="0" t="0" r="0" b="0"/>
              <a:pathLst>
                <a:path w="720019" h="737109">
                  <a:moveTo>
                    <a:pt x="720019" y="0"/>
                  </a:moveTo>
                  <a:lnTo>
                    <a:pt x="0" y="737109"/>
                  </a:lnTo>
                </a:path>
              </a:pathLst>
            </a:custGeom>
          </p:spPr>
          <p:txBody>
            <a:bodyPr/>
            <a:lstStyle/>
            <a:p>
              <a:endParaRPr/>
            </a:p>
          </p:txBody>
        </p:sp>
        <p:sp>
          <p:nvSpPr>
            <p:cNvPr id="47" name="pl47"/>
            <p:cNvSpPr/>
            <p:nvPr/>
          </p:nvSpPr>
          <p:spPr>
            <a:xfrm>
              <a:off x="7669486" y="2130572"/>
              <a:ext cx="659097" cy="218399"/>
            </a:xfrm>
            <a:custGeom>
              <a:avLst/>
              <a:gdLst/>
              <a:ahLst/>
              <a:cxnLst/>
              <a:rect l="0" t="0" r="0" b="0"/>
              <a:pathLst>
                <a:path w="659097" h="218399">
                  <a:moveTo>
                    <a:pt x="659097" y="0"/>
                  </a:moveTo>
                  <a:lnTo>
                    <a:pt x="0" y="218399"/>
                  </a:lnTo>
                </a:path>
              </a:pathLst>
            </a:custGeom>
          </p:spPr>
          <p:txBody>
            <a:bodyPr/>
            <a:lstStyle/>
            <a:p>
              <a:endParaRPr/>
            </a:p>
          </p:txBody>
        </p:sp>
        <p:sp>
          <p:nvSpPr>
            <p:cNvPr id="48" name="pl48"/>
            <p:cNvSpPr/>
            <p:nvPr/>
          </p:nvSpPr>
          <p:spPr>
            <a:xfrm>
              <a:off x="7666397" y="1872027"/>
              <a:ext cx="770697" cy="474289"/>
            </a:xfrm>
            <a:custGeom>
              <a:avLst/>
              <a:gdLst/>
              <a:ahLst/>
              <a:cxnLst/>
              <a:rect l="0" t="0" r="0" b="0"/>
              <a:pathLst>
                <a:path w="770697" h="474289">
                  <a:moveTo>
                    <a:pt x="770697" y="0"/>
                  </a:moveTo>
                  <a:lnTo>
                    <a:pt x="0" y="474289"/>
                  </a:lnTo>
                </a:path>
              </a:pathLst>
            </a:custGeom>
          </p:spPr>
          <p:txBody>
            <a:bodyPr/>
            <a:lstStyle/>
            <a:p>
              <a:endParaRPr/>
            </a:p>
          </p:txBody>
        </p:sp>
        <p:sp>
          <p:nvSpPr>
            <p:cNvPr id="49" name="pl49"/>
            <p:cNvSpPr/>
            <p:nvPr/>
          </p:nvSpPr>
          <p:spPr>
            <a:xfrm>
              <a:off x="7671547" y="2355025"/>
              <a:ext cx="753478" cy="30729"/>
            </a:xfrm>
            <a:custGeom>
              <a:avLst/>
              <a:gdLst/>
              <a:ahLst/>
              <a:cxnLst/>
              <a:rect l="0" t="0" r="0" b="0"/>
              <a:pathLst>
                <a:path w="753478" h="30729">
                  <a:moveTo>
                    <a:pt x="753478" y="30729"/>
                  </a:moveTo>
                  <a:lnTo>
                    <a:pt x="0" y="0"/>
                  </a:lnTo>
                </a:path>
              </a:pathLst>
            </a:custGeom>
          </p:spPr>
          <p:txBody>
            <a:bodyPr/>
            <a:lstStyle/>
            <a:p>
              <a:endParaRPr/>
            </a:p>
          </p:txBody>
        </p:sp>
        <p:sp>
          <p:nvSpPr>
            <p:cNvPr id="50" name="pl50"/>
            <p:cNvSpPr/>
            <p:nvPr/>
          </p:nvSpPr>
          <p:spPr>
            <a:xfrm>
              <a:off x="7670727" y="2500096"/>
              <a:ext cx="712218" cy="142600"/>
            </a:xfrm>
            <a:custGeom>
              <a:avLst/>
              <a:gdLst/>
              <a:ahLst/>
              <a:cxnLst/>
              <a:rect l="0" t="0" r="0" b="0"/>
              <a:pathLst>
                <a:path w="712218" h="142600">
                  <a:moveTo>
                    <a:pt x="712218" y="142600"/>
                  </a:moveTo>
                  <a:lnTo>
                    <a:pt x="0" y="0"/>
                  </a:lnTo>
                </a:path>
              </a:pathLst>
            </a:custGeom>
          </p:spPr>
          <p:txBody>
            <a:bodyPr/>
            <a:lstStyle/>
            <a:p>
              <a:endParaRPr/>
            </a:p>
          </p:txBody>
        </p:sp>
        <p:sp>
          <p:nvSpPr>
            <p:cNvPr id="51" name="pl51"/>
            <p:cNvSpPr/>
            <p:nvPr/>
          </p:nvSpPr>
          <p:spPr>
            <a:xfrm>
              <a:off x="7664792" y="2600417"/>
              <a:ext cx="718153" cy="562183"/>
            </a:xfrm>
            <a:custGeom>
              <a:avLst/>
              <a:gdLst/>
              <a:ahLst/>
              <a:cxnLst/>
              <a:rect l="0" t="0" r="0" b="0"/>
              <a:pathLst>
                <a:path w="718153" h="562183">
                  <a:moveTo>
                    <a:pt x="718153" y="562183"/>
                  </a:moveTo>
                  <a:lnTo>
                    <a:pt x="0" y="0"/>
                  </a:lnTo>
                </a:path>
              </a:pathLst>
            </a:custGeom>
          </p:spPr>
          <p:txBody>
            <a:bodyPr/>
            <a:lstStyle/>
            <a:p>
              <a:endParaRPr/>
            </a:p>
          </p:txBody>
        </p:sp>
        <p:sp>
          <p:nvSpPr>
            <p:cNvPr id="52" name="pl52"/>
            <p:cNvSpPr/>
            <p:nvPr/>
          </p:nvSpPr>
          <p:spPr>
            <a:xfrm>
              <a:off x="7668288" y="2598080"/>
              <a:ext cx="684485" cy="301791"/>
            </a:xfrm>
            <a:custGeom>
              <a:avLst/>
              <a:gdLst/>
              <a:ahLst/>
              <a:cxnLst/>
              <a:rect l="0" t="0" r="0" b="0"/>
              <a:pathLst>
                <a:path w="684485" h="301791">
                  <a:moveTo>
                    <a:pt x="684485" y="301791"/>
                  </a:moveTo>
                  <a:lnTo>
                    <a:pt x="0" y="0"/>
                  </a:lnTo>
                </a:path>
              </a:pathLst>
            </a:custGeom>
          </p:spPr>
          <p:txBody>
            <a:bodyPr/>
            <a:lstStyle/>
            <a:p>
              <a:endParaRPr/>
            </a:p>
          </p:txBody>
        </p:sp>
        <p:sp>
          <p:nvSpPr>
            <p:cNvPr id="53" name="pl53"/>
            <p:cNvSpPr/>
            <p:nvPr/>
          </p:nvSpPr>
          <p:spPr>
            <a:xfrm>
              <a:off x="7667106" y="3310769"/>
              <a:ext cx="691755" cy="379285"/>
            </a:xfrm>
            <a:custGeom>
              <a:avLst/>
              <a:gdLst/>
              <a:ahLst/>
              <a:cxnLst/>
              <a:rect l="0" t="0" r="0" b="0"/>
              <a:pathLst>
                <a:path w="691755" h="379285">
                  <a:moveTo>
                    <a:pt x="691755" y="379285"/>
                  </a:moveTo>
                  <a:lnTo>
                    <a:pt x="0" y="0"/>
                  </a:lnTo>
                </a:path>
              </a:pathLst>
            </a:custGeom>
          </p:spPr>
          <p:txBody>
            <a:bodyPr/>
            <a:lstStyle/>
            <a:p>
              <a:endParaRPr/>
            </a:p>
          </p:txBody>
        </p:sp>
        <p:sp>
          <p:nvSpPr>
            <p:cNvPr id="54" name="pl54"/>
            <p:cNvSpPr/>
            <p:nvPr/>
          </p:nvSpPr>
          <p:spPr>
            <a:xfrm>
              <a:off x="7670714" y="3306766"/>
              <a:ext cx="621717" cy="125526"/>
            </a:xfrm>
            <a:custGeom>
              <a:avLst/>
              <a:gdLst/>
              <a:ahLst/>
              <a:cxnLst/>
              <a:rect l="0" t="0" r="0" b="0"/>
              <a:pathLst>
                <a:path w="621717" h="125526">
                  <a:moveTo>
                    <a:pt x="621717" y="125526"/>
                  </a:moveTo>
                  <a:lnTo>
                    <a:pt x="0" y="0"/>
                  </a:lnTo>
                </a:path>
              </a:pathLst>
            </a:custGeom>
          </p:spPr>
          <p:txBody>
            <a:bodyPr/>
            <a:lstStyle/>
            <a:p>
              <a:endParaRPr/>
            </a:p>
          </p:txBody>
        </p:sp>
        <p:sp>
          <p:nvSpPr>
            <p:cNvPr id="55" name="pl55"/>
            <p:cNvSpPr/>
            <p:nvPr/>
          </p:nvSpPr>
          <p:spPr>
            <a:xfrm>
              <a:off x="7671585" y="4536969"/>
              <a:ext cx="687275" cy="5"/>
            </a:xfrm>
            <a:custGeom>
              <a:avLst/>
              <a:gdLst/>
              <a:ahLst/>
              <a:cxnLst/>
              <a:rect l="0" t="0" r="0" b="0"/>
              <a:pathLst>
                <a:path w="687275" h="5">
                  <a:moveTo>
                    <a:pt x="687275" y="5"/>
                  </a:moveTo>
                  <a:lnTo>
                    <a:pt x="0" y="0"/>
                  </a:lnTo>
                </a:path>
              </a:pathLst>
            </a:custGeom>
          </p:spPr>
          <p:txBody>
            <a:bodyPr/>
            <a:lstStyle/>
            <a:p>
              <a:endParaRPr/>
            </a:p>
          </p:txBody>
        </p:sp>
        <p:sp>
          <p:nvSpPr>
            <p:cNvPr id="56" name="pg56"/>
            <p:cNvSpPr/>
            <p:nvPr/>
          </p:nvSpPr>
          <p:spPr>
            <a:xfrm>
              <a:off x="8314365" y="1516143"/>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57" name="tx57"/>
            <p:cNvSpPr/>
            <p:nvPr/>
          </p:nvSpPr>
          <p:spPr>
            <a:xfrm>
              <a:off x="8337225" y="1557681"/>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69%</a:t>
              </a:r>
            </a:p>
          </p:txBody>
        </p:sp>
        <p:sp>
          <p:nvSpPr>
            <p:cNvPr id="58" name="pg58"/>
            <p:cNvSpPr/>
            <p:nvPr/>
          </p:nvSpPr>
          <p:spPr>
            <a:xfrm>
              <a:off x="8260004" y="2040077"/>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59" name="tx59"/>
            <p:cNvSpPr/>
            <p:nvPr/>
          </p:nvSpPr>
          <p:spPr>
            <a:xfrm>
              <a:off x="8282864" y="2062931"/>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69%</a:t>
              </a:r>
            </a:p>
          </p:txBody>
        </p:sp>
        <p:sp>
          <p:nvSpPr>
            <p:cNvPr id="60" name="pg60"/>
            <p:cNvSpPr/>
            <p:nvPr/>
          </p:nvSpPr>
          <p:spPr>
            <a:xfrm>
              <a:off x="8368515" y="1780589"/>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61" name="tx61"/>
            <p:cNvSpPr/>
            <p:nvPr/>
          </p:nvSpPr>
          <p:spPr>
            <a:xfrm>
              <a:off x="8391375" y="1822127"/>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69%</a:t>
              </a:r>
            </a:p>
          </p:txBody>
        </p:sp>
        <p:sp>
          <p:nvSpPr>
            <p:cNvPr id="62" name="pg62"/>
            <p:cNvSpPr/>
            <p:nvPr/>
          </p:nvSpPr>
          <p:spPr>
            <a:xfrm>
              <a:off x="8356446" y="2301302"/>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63" name="tx63"/>
            <p:cNvSpPr/>
            <p:nvPr/>
          </p:nvSpPr>
          <p:spPr>
            <a:xfrm>
              <a:off x="8379306" y="2342841"/>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69%</a:t>
              </a:r>
            </a:p>
          </p:txBody>
        </p:sp>
        <p:sp>
          <p:nvSpPr>
            <p:cNvPr id="64" name="pg64"/>
            <p:cNvSpPr/>
            <p:nvPr/>
          </p:nvSpPr>
          <p:spPr>
            <a:xfrm>
              <a:off x="8314365" y="2561546"/>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65" name="tx65"/>
            <p:cNvSpPr/>
            <p:nvPr/>
          </p:nvSpPr>
          <p:spPr>
            <a:xfrm>
              <a:off x="8337225" y="2603084"/>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66%</a:t>
              </a:r>
            </a:p>
          </p:txBody>
        </p:sp>
        <p:sp>
          <p:nvSpPr>
            <p:cNvPr id="66" name="pg66"/>
            <p:cNvSpPr/>
            <p:nvPr/>
          </p:nvSpPr>
          <p:spPr>
            <a:xfrm>
              <a:off x="8314365" y="3085441"/>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67" name="tx67"/>
            <p:cNvSpPr/>
            <p:nvPr/>
          </p:nvSpPr>
          <p:spPr>
            <a:xfrm>
              <a:off x="8337225" y="3126979"/>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PcVC: 64%</a:t>
              </a:r>
            </a:p>
          </p:txBody>
        </p:sp>
        <p:sp>
          <p:nvSpPr>
            <p:cNvPr id="68" name="pg68"/>
            <p:cNvSpPr/>
            <p:nvPr/>
          </p:nvSpPr>
          <p:spPr>
            <a:xfrm>
              <a:off x="8284194" y="2822319"/>
              <a:ext cx="675916" cy="169038"/>
            </a:xfrm>
            <a:custGeom>
              <a:avLst/>
              <a:gdLst/>
              <a:ahLst/>
              <a:cxnLst/>
              <a:rect l="0" t="0" r="0" b="0"/>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69" name="tx69"/>
            <p:cNvSpPr/>
            <p:nvPr/>
          </p:nvSpPr>
          <p:spPr>
            <a:xfrm>
              <a:off x="8307054" y="2863857"/>
              <a:ext cx="58447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RotaC: 64%</a:t>
              </a:r>
            </a:p>
          </p:txBody>
        </p:sp>
        <p:sp>
          <p:nvSpPr>
            <p:cNvPr id="70" name="pg70"/>
            <p:cNvSpPr/>
            <p:nvPr/>
          </p:nvSpPr>
          <p:spPr>
            <a:xfrm>
              <a:off x="8290281" y="3613023"/>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71" name="tx71"/>
            <p:cNvSpPr/>
            <p:nvPr/>
          </p:nvSpPr>
          <p:spPr>
            <a:xfrm>
              <a:off x="8313141" y="3654561"/>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MCV1: 49%</a:t>
              </a:r>
            </a:p>
          </p:txBody>
        </p:sp>
        <p:sp>
          <p:nvSpPr>
            <p:cNvPr id="72" name="pg72"/>
            <p:cNvSpPr/>
            <p:nvPr/>
          </p:nvSpPr>
          <p:spPr>
            <a:xfrm>
              <a:off x="8223851" y="3351476"/>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73" name="tx73"/>
            <p:cNvSpPr/>
            <p:nvPr/>
          </p:nvSpPr>
          <p:spPr>
            <a:xfrm>
              <a:off x="8246711" y="3393015"/>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Rubella: 49%</a:t>
              </a:r>
            </a:p>
          </p:txBody>
        </p:sp>
        <p:sp>
          <p:nvSpPr>
            <p:cNvPr id="74" name="pg74"/>
            <p:cNvSpPr/>
            <p:nvPr/>
          </p:nvSpPr>
          <p:spPr>
            <a:xfrm>
              <a:off x="8290281" y="4452456"/>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75" name="tx75"/>
            <p:cNvSpPr/>
            <p:nvPr/>
          </p:nvSpPr>
          <p:spPr>
            <a:xfrm>
              <a:off x="8313141" y="4493994"/>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MCV2: 23%</a:t>
              </a:r>
            </a:p>
          </p:txBody>
        </p:sp>
        <p:sp>
          <p:nvSpPr>
            <p:cNvPr id="76" name="pl7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77" name="pt77"/>
            <p:cNvSpPr/>
            <p:nvPr/>
          </p:nvSpPr>
          <p:spPr>
            <a:xfrm>
              <a:off x="7621844" y="2465035"/>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a:endParaRPr/>
            </a:p>
          </p:txBody>
        </p:sp>
        <p:sp>
          <p:nvSpPr>
            <p:cNvPr id="78" name="pt78"/>
            <p:cNvSpPr/>
            <p:nvPr/>
          </p:nvSpPr>
          <p:spPr>
            <a:xfrm>
              <a:off x="7621844" y="4505368"/>
              <a:ext cx="63202" cy="63202"/>
            </a:xfrm>
            <a:prstGeom prst="ellipse">
              <a:avLst/>
            </a:prstGeom>
            <a:solidFill>
              <a:srgbClr val="FFC20E">
                <a:alpha val="100000"/>
              </a:srgbClr>
            </a:solidFill>
            <a:ln w="9000" cap="rnd">
              <a:solidFill>
                <a:srgbClr val="FFC20E">
                  <a:alpha val="100000"/>
                </a:srgbClr>
              </a:solidFill>
              <a:prstDash val="solid"/>
              <a:round/>
            </a:ln>
          </p:spPr>
          <p:txBody>
            <a:bodyPr/>
            <a:lstStyle/>
            <a:p>
              <a:endParaRPr/>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80" name="tx80"/>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95211" y="319027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03" name="tx103"/>
            <p:cNvSpPr/>
            <p:nvPr/>
          </p:nvSpPr>
          <p:spPr>
            <a:xfrm>
              <a:off x="3416362" y="401416"/>
              <a:ext cx="299888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vaccinale (%), Bénin, 2000-2025</a:t>
              </a:r>
            </a:p>
          </p:txBody>
        </p:sp>
        <p:sp>
          <p:nvSpPr>
            <p:cNvPr id="104" name="tx104"/>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5" name="tx105"/>
            <p:cNvSpPr/>
            <p:nvPr/>
          </p:nvSpPr>
          <p:spPr>
            <a:xfrm>
              <a:off x="2215795" y="6569876"/>
              <a:ext cx="685861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39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les tendances en matière de couverture vaccinale pour certains vaccins de routine recommandés pendant l'enfance.
En 2025, le MCV2 affichait la couverture la plus faible (23 %), suivi du MCV1 et du YFV (49 %).
Par rapport à 2019, la couverture vaccinale a augmenté pour deux vaccins (BCG et DTP1) et a diminué pour quatre vaccins (DTP3, IPV1, MCV1 et YFV).
Par rapport à 2024, la couverture vaccinale de trois vaccins est restée stable (BCG, DTP3 et IPV1), celle d’un vaccin a augmenté (DTP1) et celle de trois vaccins a diminué (MCV1, ROTAC et YFV).</a:t>
            </a:r>
          </a:p>
        </p:txBody>
      </p:sp>
      <p:sp>
        <p:nvSpPr>
          <p:cNvPr id="39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En 2025, le Bénin affichait le taux de couverture le plus faible pour le vaccin MCV2 (23 %), tandis que la plupart des autres vaccins de routine se situaient entre 49 et 99 % ; quatre antigènes ont connu une baisse depuis 2019, et trois autres depuis 2024.</a:t>
            </a:r>
          </a:p>
        </p:txBody>
      </p:sp>
      <p:grpSp>
        <p:nvGrpSpPr>
          <p:cNvPr id="395" name="Group 394"/>
          <p:cNvGrpSpPr/>
          <p:nvPr/>
        </p:nvGrpSpPr>
        <p:grpSpPr>
          <a:xfrm>
            <a:off x="292608" y="1097280"/>
            <a:ext cx="8595360" cy="28575"/>
            <a:chOff x="292608" y="1097280"/>
            <a:chExt cx="8595360" cy="28575"/>
          </a:xfrm>
        </p:grpSpPr>
        <p:sp>
          <p:nvSpPr>
            <p:cNvPr id="39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397" name="rc4"/>
            <p:cNvSpPr/>
            <p:nvPr/>
          </p:nvSpPr>
          <p:spPr>
            <a:xfrm>
              <a:off x="292608" y="109728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86555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539106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91656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444207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967574"/>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349307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301858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2544086"/>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57200" y="206958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57200" y="1595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57200" y="11205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57200" y="646101"/>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57200" y="515381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7200" y="467931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7200" y="4204822"/>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7200" y="373032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7200" y="3255830"/>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57200" y="278133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57200" y="2306837"/>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57200" y="183234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57200" y="1357845"/>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57200" y="88334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3525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2438893"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3742531"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04616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089079"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34980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61053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871262"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131990"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392717"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653445" y="646101"/>
              <a:ext cx="0" cy="5219457"/>
            </a:xfrm>
            <a:custGeom>
              <a:avLst/>
              <a:gdLst/>
              <a:ahLst/>
              <a:cxnLst/>
              <a:rect l="0" t="0" r="0" b="0"/>
              <a:pathLst>
                <a:path h="5219457">
                  <a:moveTo>
                    <a:pt x="0" y="5219457"/>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1135255" y="1737442"/>
              <a:ext cx="6518190" cy="616844"/>
            </a:xfrm>
            <a:custGeom>
              <a:avLst/>
              <a:gdLst/>
              <a:ahLst/>
              <a:cxnLst/>
              <a:rect l="0" t="0" r="0" b="0"/>
              <a:pathLst>
                <a:path w="6518190" h="616844">
                  <a:moveTo>
                    <a:pt x="0" y="189798"/>
                  </a:moveTo>
                  <a:lnTo>
                    <a:pt x="260727" y="284697"/>
                  </a:lnTo>
                  <a:lnTo>
                    <a:pt x="521455" y="332147"/>
                  </a:lnTo>
                  <a:lnTo>
                    <a:pt x="782182" y="427046"/>
                  </a:lnTo>
                  <a:lnTo>
                    <a:pt x="1042910" y="474496"/>
                  </a:lnTo>
                  <a:lnTo>
                    <a:pt x="1303638" y="569395"/>
                  </a:lnTo>
                  <a:lnTo>
                    <a:pt x="1564365" y="379596"/>
                  </a:lnTo>
                  <a:lnTo>
                    <a:pt x="1825093" y="0"/>
                  </a:lnTo>
                  <a:lnTo>
                    <a:pt x="2085820" y="332147"/>
                  </a:lnTo>
                  <a:lnTo>
                    <a:pt x="2346548" y="142348"/>
                  </a:lnTo>
                  <a:lnTo>
                    <a:pt x="2607276" y="284697"/>
                  </a:lnTo>
                  <a:lnTo>
                    <a:pt x="2868003" y="332147"/>
                  </a:lnTo>
                  <a:lnTo>
                    <a:pt x="3128731" y="94899"/>
                  </a:lnTo>
                  <a:lnTo>
                    <a:pt x="3389458" y="237248"/>
                  </a:lnTo>
                  <a:lnTo>
                    <a:pt x="3650186" y="379596"/>
                  </a:lnTo>
                  <a:lnTo>
                    <a:pt x="3910914" y="379596"/>
                  </a:lnTo>
                  <a:lnTo>
                    <a:pt x="4171641" y="189798"/>
                  </a:lnTo>
                  <a:lnTo>
                    <a:pt x="4432369" y="284697"/>
                  </a:lnTo>
                  <a:lnTo>
                    <a:pt x="4693096" y="379596"/>
                  </a:lnTo>
                  <a:lnTo>
                    <a:pt x="4953824" y="474496"/>
                  </a:lnTo>
                  <a:lnTo>
                    <a:pt x="5214552" y="569395"/>
                  </a:lnTo>
                  <a:lnTo>
                    <a:pt x="5475279" y="569395"/>
                  </a:lnTo>
                  <a:lnTo>
                    <a:pt x="5736007" y="616844"/>
                  </a:lnTo>
                  <a:lnTo>
                    <a:pt x="5996734" y="616844"/>
                  </a:lnTo>
                  <a:lnTo>
                    <a:pt x="6257462" y="616844"/>
                  </a:lnTo>
                  <a:lnTo>
                    <a:pt x="6518190" y="616844"/>
                  </a:lnTo>
                </a:path>
              </a:pathLst>
            </a:custGeom>
            <a:ln w="27101" cap="flat">
              <a:solidFill>
                <a:srgbClr val="1C86EE">
                  <a:alpha val="100000"/>
                </a:srgbClr>
              </a:solidFill>
              <a:prstDash val="solid"/>
              <a:round/>
            </a:ln>
          </p:spPr>
          <p:txBody>
            <a:bodyPr/>
            <a:lstStyle/>
            <a:p>
              <a:endParaRPr/>
            </a:p>
          </p:txBody>
        </p:sp>
        <p:sp>
          <p:nvSpPr>
            <p:cNvPr id="39" name="pl39"/>
            <p:cNvSpPr/>
            <p:nvPr/>
          </p:nvSpPr>
          <p:spPr>
            <a:xfrm>
              <a:off x="1656710" y="1737442"/>
              <a:ext cx="5996734" cy="3179123"/>
            </a:xfrm>
            <a:custGeom>
              <a:avLst/>
              <a:gdLst/>
              <a:ahLst/>
              <a:cxnLst/>
              <a:rect l="0" t="0" r="0" b="0"/>
              <a:pathLst>
                <a:path w="5996734" h="3179123">
                  <a:moveTo>
                    <a:pt x="0" y="3179123"/>
                  </a:moveTo>
                  <a:lnTo>
                    <a:pt x="260727" y="427046"/>
                  </a:lnTo>
                  <a:lnTo>
                    <a:pt x="521455" y="332147"/>
                  </a:lnTo>
                  <a:lnTo>
                    <a:pt x="782182" y="569395"/>
                  </a:lnTo>
                  <a:lnTo>
                    <a:pt x="1042910" y="379596"/>
                  </a:lnTo>
                  <a:lnTo>
                    <a:pt x="1303638" y="0"/>
                  </a:lnTo>
                  <a:lnTo>
                    <a:pt x="1564365" y="332147"/>
                  </a:lnTo>
                  <a:lnTo>
                    <a:pt x="1825093" y="142348"/>
                  </a:lnTo>
                  <a:lnTo>
                    <a:pt x="2085820" y="284697"/>
                  </a:lnTo>
                  <a:lnTo>
                    <a:pt x="2346548" y="332147"/>
                  </a:lnTo>
                  <a:lnTo>
                    <a:pt x="2607276" y="94899"/>
                  </a:lnTo>
                  <a:lnTo>
                    <a:pt x="2868003" y="237248"/>
                  </a:lnTo>
                  <a:lnTo>
                    <a:pt x="3128731" y="379596"/>
                  </a:lnTo>
                  <a:lnTo>
                    <a:pt x="3389458" y="379596"/>
                  </a:lnTo>
                  <a:lnTo>
                    <a:pt x="3650186" y="189798"/>
                  </a:lnTo>
                  <a:lnTo>
                    <a:pt x="3910914" y="284697"/>
                  </a:lnTo>
                  <a:lnTo>
                    <a:pt x="4171641" y="379596"/>
                  </a:lnTo>
                  <a:lnTo>
                    <a:pt x="4432369" y="474496"/>
                  </a:lnTo>
                  <a:lnTo>
                    <a:pt x="4693096" y="569395"/>
                  </a:lnTo>
                  <a:lnTo>
                    <a:pt x="4953824" y="569395"/>
                  </a:lnTo>
                  <a:lnTo>
                    <a:pt x="5214552" y="616844"/>
                  </a:lnTo>
                  <a:lnTo>
                    <a:pt x="5475279" y="616844"/>
                  </a:lnTo>
                  <a:lnTo>
                    <a:pt x="5736007" y="616844"/>
                  </a:lnTo>
                  <a:lnTo>
                    <a:pt x="5996734" y="616844"/>
                  </a:lnTo>
                </a:path>
              </a:pathLst>
            </a:custGeom>
            <a:ln w="27101" cap="flat">
              <a:solidFill>
                <a:srgbClr val="80BD41">
                  <a:alpha val="100000"/>
                </a:srgbClr>
              </a:solidFill>
              <a:prstDash val="solid"/>
              <a:round/>
            </a:ln>
          </p:spPr>
          <p:txBody>
            <a:bodyPr/>
            <a:lstStyle/>
            <a:p>
              <a:endParaRPr/>
            </a:p>
          </p:txBody>
        </p:sp>
        <p:sp>
          <p:nvSpPr>
            <p:cNvPr id="40" name="pl40"/>
            <p:cNvSpPr/>
            <p:nvPr/>
          </p:nvSpPr>
          <p:spPr>
            <a:xfrm>
              <a:off x="2438893" y="1737442"/>
              <a:ext cx="5214552" cy="2230131"/>
            </a:xfrm>
            <a:custGeom>
              <a:avLst/>
              <a:gdLst/>
              <a:ahLst/>
              <a:cxnLst/>
              <a:rect l="0" t="0" r="0" b="0"/>
              <a:pathLst>
                <a:path w="5214552" h="2230131">
                  <a:moveTo>
                    <a:pt x="0" y="2230131"/>
                  </a:moveTo>
                  <a:lnTo>
                    <a:pt x="260727" y="379596"/>
                  </a:lnTo>
                  <a:lnTo>
                    <a:pt x="521455" y="0"/>
                  </a:lnTo>
                  <a:lnTo>
                    <a:pt x="782182" y="332147"/>
                  </a:lnTo>
                  <a:lnTo>
                    <a:pt x="1042910" y="142348"/>
                  </a:lnTo>
                  <a:lnTo>
                    <a:pt x="1303638" y="284697"/>
                  </a:lnTo>
                  <a:lnTo>
                    <a:pt x="1564365" y="332147"/>
                  </a:lnTo>
                  <a:lnTo>
                    <a:pt x="1825093" y="94899"/>
                  </a:lnTo>
                  <a:lnTo>
                    <a:pt x="2085820" y="237248"/>
                  </a:lnTo>
                  <a:lnTo>
                    <a:pt x="2346548" y="379596"/>
                  </a:lnTo>
                  <a:lnTo>
                    <a:pt x="2607276" y="379596"/>
                  </a:lnTo>
                  <a:lnTo>
                    <a:pt x="2868003" y="189798"/>
                  </a:lnTo>
                  <a:lnTo>
                    <a:pt x="3128731" y="284697"/>
                  </a:lnTo>
                  <a:lnTo>
                    <a:pt x="3389458" y="379596"/>
                  </a:lnTo>
                  <a:lnTo>
                    <a:pt x="3650186" y="474496"/>
                  </a:lnTo>
                  <a:lnTo>
                    <a:pt x="3910914" y="569395"/>
                  </a:lnTo>
                  <a:lnTo>
                    <a:pt x="4171641" y="569395"/>
                  </a:lnTo>
                  <a:lnTo>
                    <a:pt x="4432369" y="616844"/>
                  </a:lnTo>
                  <a:lnTo>
                    <a:pt x="4693096" y="616844"/>
                  </a:lnTo>
                  <a:lnTo>
                    <a:pt x="4953824" y="616844"/>
                  </a:lnTo>
                  <a:lnTo>
                    <a:pt x="5214552" y="616844"/>
                  </a:lnTo>
                </a:path>
              </a:pathLst>
            </a:custGeom>
            <a:ln w="27101" cap="flat">
              <a:solidFill>
                <a:srgbClr val="EE00EE">
                  <a:alpha val="100000"/>
                </a:srgbClr>
              </a:solidFill>
              <a:prstDash val="solid"/>
              <a:round/>
            </a:ln>
          </p:spPr>
          <p:txBody>
            <a:bodyPr/>
            <a:lstStyle/>
            <a:p>
              <a:endParaRPr/>
            </a:p>
          </p:txBody>
        </p:sp>
        <p:sp>
          <p:nvSpPr>
            <p:cNvPr id="41" name="pl41"/>
            <p:cNvSpPr/>
            <p:nvPr/>
          </p:nvSpPr>
          <p:spPr>
            <a:xfrm>
              <a:off x="5046169" y="2117039"/>
              <a:ext cx="2607276" cy="2372480"/>
            </a:xfrm>
            <a:custGeom>
              <a:avLst/>
              <a:gdLst/>
              <a:ahLst/>
              <a:cxnLst/>
              <a:rect l="0" t="0" r="0" b="0"/>
              <a:pathLst>
                <a:path w="2607276" h="2372480">
                  <a:moveTo>
                    <a:pt x="0" y="2372480"/>
                  </a:moveTo>
                  <a:lnTo>
                    <a:pt x="260727" y="806643"/>
                  </a:lnTo>
                  <a:lnTo>
                    <a:pt x="521455" y="1091341"/>
                  </a:lnTo>
                  <a:lnTo>
                    <a:pt x="782182" y="569395"/>
                  </a:lnTo>
                  <a:lnTo>
                    <a:pt x="1042910" y="0"/>
                  </a:lnTo>
                  <a:lnTo>
                    <a:pt x="1303638" y="189798"/>
                  </a:lnTo>
                  <a:lnTo>
                    <a:pt x="1564365" y="189798"/>
                  </a:lnTo>
                  <a:lnTo>
                    <a:pt x="1825093" y="237248"/>
                  </a:lnTo>
                  <a:lnTo>
                    <a:pt x="2085820" y="237248"/>
                  </a:lnTo>
                  <a:lnTo>
                    <a:pt x="2346548" y="237248"/>
                  </a:lnTo>
                  <a:lnTo>
                    <a:pt x="2607276" y="237248"/>
                  </a:lnTo>
                </a:path>
              </a:pathLst>
            </a:custGeom>
            <a:ln w="27101" cap="flat">
              <a:solidFill>
                <a:srgbClr val="E31A1C">
                  <a:alpha val="100000"/>
                </a:srgbClr>
              </a:solidFill>
              <a:prstDash val="solid"/>
              <a:round/>
            </a:ln>
          </p:spPr>
          <p:txBody>
            <a:bodyPr/>
            <a:lstStyle/>
            <a:p>
              <a:endParaRPr/>
            </a:p>
          </p:txBody>
        </p:sp>
        <p:sp>
          <p:nvSpPr>
            <p:cNvPr id="42" name="pl42"/>
            <p:cNvSpPr/>
            <p:nvPr/>
          </p:nvSpPr>
          <p:spPr>
            <a:xfrm>
              <a:off x="1135255" y="2117039"/>
              <a:ext cx="6518190" cy="1186240"/>
            </a:xfrm>
            <a:custGeom>
              <a:avLst/>
              <a:gdLst/>
              <a:ahLst/>
              <a:cxnLst/>
              <a:rect l="0" t="0" r="0" b="0"/>
              <a:pathLst>
                <a:path w="6518190" h="1186240">
                  <a:moveTo>
                    <a:pt x="0" y="189798"/>
                  </a:moveTo>
                  <a:lnTo>
                    <a:pt x="260727" y="284697"/>
                  </a:lnTo>
                  <a:lnTo>
                    <a:pt x="521455" y="379596"/>
                  </a:lnTo>
                  <a:lnTo>
                    <a:pt x="782182" y="427046"/>
                  </a:lnTo>
                  <a:lnTo>
                    <a:pt x="1042910" y="521945"/>
                  </a:lnTo>
                  <a:lnTo>
                    <a:pt x="1303638" y="616844"/>
                  </a:lnTo>
                  <a:lnTo>
                    <a:pt x="1564365" y="379596"/>
                  </a:lnTo>
                  <a:lnTo>
                    <a:pt x="1825093" y="189798"/>
                  </a:lnTo>
                  <a:lnTo>
                    <a:pt x="2085820" y="379596"/>
                  </a:lnTo>
                  <a:lnTo>
                    <a:pt x="2346548" y="142348"/>
                  </a:lnTo>
                  <a:lnTo>
                    <a:pt x="2607276" y="284697"/>
                  </a:lnTo>
                  <a:lnTo>
                    <a:pt x="2868003" y="189798"/>
                  </a:lnTo>
                  <a:lnTo>
                    <a:pt x="3128731" y="0"/>
                  </a:lnTo>
                  <a:lnTo>
                    <a:pt x="3389458" y="284697"/>
                  </a:lnTo>
                  <a:lnTo>
                    <a:pt x="3650186" y="427046"/>
                  </a:lnTo>
                  <a:lnTo>
                    <a:pt x="3910914" y="332147"/>
                  </a:lnTo>
                  <a:lnTo>
                    <a:pt x="4171641" y="284697"/>
                  </a:lnTo>
                  <a:lnTo>
                    <a:pt x="4432369" y="427046"/>
                  </a:lnTo>
                  <a:lnTo>
                    <a:pt x="4693096" y="616844"/>
                  </a:lnTo>
                  <a:lnTo>
                    <a:pt x="4953824" y="759193"/>
                  </a:lnTo>
                  <a:lnTo>
                    <a:pt x="5214552" y="948992"/>
                  </a:lnTo>
                  <a:lnTo>
                    <a:pt x="5475279" y="996441"/>
                  </a:lnTo>
                  <a:lnTo>
                    <a:pt x="5736007" y="1043891"/>
                  </a:lnTo>
                  <a:lnTo>
                    <a:pt x="5996734" y="1043891"/>
                  </a:lnTo>
                  <a:lnTo>
                    <a:pt x="6257462" y="1091341"/>
                  </a:lnTo>
                  <a:lnTo>
                    <a:pt x="6518190" y="1186240"/>
                  </a:lnTo>
                </a:path>
              </a:pathLst>
            </a:custGeom>
            <a:ln w="27101" cap="flat">
              <a:solidFill>
                <a:srgbClr val="FF7F00">
                  <a:alpha val="100000"/>
                </a:srgbClr>
              </a:solidFill>
              <a:prstDash val="solid"/>
              <a:round/>
            </a:ln>
          </p:spPr>
          <p:txBody>
            <a:bodyPr/>
            <a:lstStyle/>
            <a:p>
              <a:endParaRPr/>
            </a:p>
          </p:txBody>
        </p:sp>
        <p:sp>
          <p:nvSpPr>
            <p:cNvPr id="43" name="pl43"/>
            <p:cNvSpPr/>
            <p:nvPr/>
          </p:nvSpPr>
          <p:spPr>
            <a:xfrm>
              <a:off x="4003259" y="2164489"/>
              <a:ext cx="3650186" cy="1755635"/>
            </a:xfrm>
            <a:custGeom>
              <a:avLst/>
              <a:gdLst/>
              <a:ahLst/>
              <a:cxnLst/>
              <a:rect l="0" t="0" r="0" b="0"/>
              <a:pathLst>
                <a:path w="3650186" h="1755635">
                  <a:moveTo>
                    <a:pt x="0" y="1755635"/>
                  </a:moveTo>
                  <a:lnTo>
                    <a:pt x="260727" y="284697"/>
                  </a:lnTo>
                  <a:lnTo>
                    <a:pt x="521455" y="142348"/>
                  </a:lnTo>
                  <a:lnTo>
                    <a:pt x="782182" y="189798"/>
                  </a:lnTo>
                  <a:lnTo>
                    <a:pt x="1042910" y="47449"/>
                  </a:lnTo>
                  <a:lnTo>
                    <a:pt x="1303638" y="0"/>
                  </a:lnTo>
                  <a:lnTo>
                    <a:pt x="1564365" y="47449"/>
                  </a:lnTo>
                  <a:lnTo>
                    <a:pt x="1825093" y="47449"/>
                  </a:lnTo>
                  <a:lnTo>
                    <a:pt x="2085820" y="94899"/>
                  </a:lnTo>
                  <a:lnTo>
                    <a:pt x="2346548" y="142348"/>
                  </a:lnTo>
                  <a:lnTo>
                    <a:pt x="2607276" y="142348"/>
                  </a:lnTo>
                  <a:lnTo>
                    <a:pt x="2868003" y="189798"/>
                  </a:lnTo>
                  <a:lnTo>
                    <a:pt x="3128731" y="142348"/>
                  </a:lnTo>
                  <a:lnTo>
                    <a:pt x="3389458" y="284697"/>
                  </a:lnTo>
                  <a:lnTo>
                    <a:pt x="3650186" y="427046"/>
                  </a:lnTo>
                </a:path>
              </a:pathLst>
            </a:custGeom>
            <a:ln w="27101" cap="flat">
              <a:solidFill>
                <a:srgbClr val="008B00">
                  <a:alpha val="100000"/>
                </a:srgbClr>
              </a:solidFill>
              <a:prstDash val="solid"/>
              <a:round/>
            </a:ln>
          </p:spPr>
          <p:txBody>
            <a:bodyPr/>
            <a:lstStyle/>
            <a:p>
              <a:endParaRPr/>
            </a:p>
          </p:txBody>
        </p:sp>
        <p:sp>
          <p:nvSpPr>
            <p:cNvPr id="44" name="pl44"/>
            <p:cNvSpPr/>
            <p:nvPr/>
          </p:nvSpPr>
          <p:spPr>
            <a:xfrm>
              <a:off x="6349807" y="2306837"/>
              <a:ext cx="1303638" cy="332147"/>
            </a:xfrm>
            <a:custGeom>
              <a:avLst/>
              <a:gdLst/>
              <a:ahLst/>
              <a:cxnLst/>
              <a:rect l="0" t="0" r="0" b="0"/>
              <a:pathLst>
                <a:path w="1303638" h="332147">
                  <a:moveTo>
                    <a:pt x="0" y="332147"/>
                  </a:moveTo>
                  <a:lnTo>
                    <a:pt x="260727" y="47449"/>
                  </a:lnTo>
                  <a:lnTo>
                    <a:pt x="521455" y="47449"/>
                  </a:lnTo>
                  <a:lnTo>
                    <a:pt x="782182" y="0"/>
                  </a:lnTo>
                  <a:lnTo>
                    <a:pt x="1042910" y="142348"/>
                  </a:lnTo>
                  <a:lnTo>
                    <a:pt x="1303638" y="284697"/>
                  </a:lnTo>
                </a:path>
              </a:pathLst>
            </a:custGeom>
            <a:ln w="27101" cap="flat">
              <a:solidFill>
                <a:srgbClr val="9A32CD">
                  <a:alpha val="100000"/>
                </a:srgbClr>
              </a:solidFill>
              <a:prstDash val="solid"/>
              <a:round/>
            </a:ln>
          </p:spPr>
          <p:txBody>
            <a:bodyPr/>
            <a:lstStyle/>
            <a:p>
              <a:endParaRPr/>
            </a:p>
          </p:txBody>
        </p:sp>
        <p:sp>
          <p:nvSpPr>
            <p:cNvPr id="45" name="pl45"/>
            <p:cNvSpPr/>
            <p:nvPr/>
          </p:nvSpPr>
          <p:spPr>
            <a:xfrm>
              <a:off x="6089079" y="2876233"/>
              <a:ext cx="1564365" cy="427046"/>
            </a:xfrm>
            <a:custGeom>
              <a:avLst/>
              <a:gdLst/>
              <a:ahLst/>
              <a:cxnLst/>
              <a:rect l="0" t="0" r="0" b="0"/>
              <a:pathLst>
                <a:path w="1564365" h="427046">
                  <a:moveTo>
                    <a:pt x="0" y="0"/>
                  </a:moveTo>
                  <a:lnTo>
                    <a:pt x="260727" y="189798"/>
                  </a:lnTo>
                  <a:lnTo>
                    <a:pt x="521455" y="237248"/>
                  </a:lnTo>
                  <a:lnTo>
                    <a:pt x="782182" y="284697"/>
                  </a:lnTo>
                  <a:lnTo>
                    <a:pt x="1042910" y="284697"/>
                  </a:lnTo>
                  <a:lnTo>
                    <a:pt x="1303638" y="332147"/>
                  </a:lnTo>
                  <a:lnTo>
                    <a:pt x="1564365" y="427046"/>
                  </a:lnTo>
                </a:path>
              </a:pathLst>
            </a:custGeom>
            <a:ln w="27101" cap="flat">
              <a:solidFill>
                <a:srgbClr val="836FFF">
                  <a:alpha val="100000"/>
                </a:srgbClr>
              </a:solidFill>
              <a:prstDash val="solid"/>
              <a:round/>
            </a:ln>
          </p:spPr>
          <p:txBody>
            <a:bodyPr/>
            <a:lstStyle/>
            <a:p>
              <a:endParaRPr/>
            </a:p>
          </p:txBody>
        </p:sp>
        <p:sp>
          <p:nvSpPr>
            <p:cNvPr id="46" name="pl46"/>
            <p:cNvSpPr/>
            <p:nvPr/>
          </p:nvSpPr>
          <p:spPr>
            <a:xfrm>
              <a:off x="7663078" y="1623742"/>
              <a:ext cx="719867" cy="720899"/>
            </a:xfrm>
            <a:custGeom>
              <a:avLst/>
              <a:gdLst/>
              <a:ahLst/>
              <a:cxnLst/>
              <a:rect l="0" t="0" r="0" b="0"/>
              <a:pathLst>
                <a:path w="719867" h="720899">
                  <a:moveTo>
                    <a:pt x="719867" y="0"/>
                  </a:moveTo>
                  <a:lnTo>
                    <a:pt x="0" y="720899"/>
                  </a:lnTo>
                </a:path>
              </a:pathLst>
            </a:custGeom>
          </p:spPr>
          <p:txBody>
            <a:bodyPr/>
            <a:lstStyle/>
            <a:p>
              <a:endParaRPr/>
            </a:p>
          </p:txBody>
        </p:sp>
        <p:sp>
          <p:nvSpPr>
            <p:cNvPr id="47" name="pl47"/>
            <p:cNvSpPr/>
            <p:nvPr/>
          </p:nvSpPr>
          <p:spPr>
            <a:xfrm>
              <a:off x="7669769" y="2148919"/>
              <a:ext cx="658815" cy="200402"/>
            </a:xfrm>
            <a:custGeom>
              <a:avLst/>
              <a:gdLst/>
              <a:ahLst/>
              <a:cxnLst/>
              <a:rect l="0" t="0" r="0" b="0"/>
              <a:pathLst>
                <a:path w="658815" h="200402">
                  <a:moveTo>
                    <a:pt x="658815" y="0"/>
                  </a:moveTo>
                  <a:lnTo>
                    <a:pt x="0" y="200402"/>
                  </a:lnTo>
                </a:path>
              </a:pathLst>
            </a:custGeom>
          </p:spPr>
          <p:txBody>
            <a:bodyPr/>
            <a:lstStyle/>
            <a:p>
              <a:endParaRPr/>
            </a:p>
          </p:txBody>
        </p:sp>
        <p:sp>
          <p:nvSpPr>
            <p:cNvPr id="48" name="pl48"/>
            <p:cNvSpPr/>
            <p:nvPr/>
          </p:nvSpPr>
          <p:spPr>
            <a:xfrm>
              <a:off x="7666621" y="1888945"/>
              <a:ext cx="770473" cy="457517"/>
            </a:xfrm>
            <a:custGeom>
              <a:avLst/>
              <a:gdLst/>
              <a:ahLst/>
              <a:cxnLst/>
              <a:rect l="0" t="0" r="0" b="0"/>
              <a:pathLst>
                <a:path w="770473" h="457517">
                  <a:moveTo>
                    <a:pt x="770473" y="0"/>
                  </a:moveTo>
                  <a:lnTo>
                    <a:pt x="0" y="457517"/>
                  </a:lnTo>
                </a:path>
              </a:pathLst>
            </a:custGeom>
          </p:spPr>
          <p:txBody>
            <a:bodyPr/>
            <a:lstStyle/>
            <a:p>
              <a:endParaRPr/>
            </a:p>
          </p:txBody>
        </p:sp>
        <p:sp>
          <p:nvSpPr>
            <p:cNvPr id="49" name="pl49"/>
            <p:cNvSpPr/>
            <p:nvPr/>
          </p:nvSpPr>
          <p:spPr>
            <a:xfrm>
              <a:off x="7671488" y="2355467"/>
              <a:ext cx="753538" cy="49263"/>
            </a:xfrm>
            <a:custGeom>
              <a:avLst/>
              <a:gdLst/>
              <a:ahLst/>
              <a:cxnLst/>
              <a:rect l="0" t="0" r="0" b="0"/>
              <a:pathLst>
                <a:path w="753538" h="49263">
                  <a:moveTo>
                    <a:pt x="753538" y="49263"/>
                  </a:moveTo>
                  <a:lnTo>
                    <a:pt x="0" y="0"/>
                  </a:lnTo>
                </a:path>
              </a:pathLst>
            </a:custGeom>
          </p:spPr>
          <p:txBody>
            <a:bodyPr/>
            <a:lstStyle/>
            <a:p>
              <a:endParaRPr/>
            </a:p>
          </p:txBody>
        </p:sp>
        <p:sp>
          <p:nvSpPr>
            <p:cNvPr id="50" name="pl50"/>
            <p:cNvSpPr/>
            <p:nvPr/>
          </p:nvSpPr>
          <p:spPr>
            <a:xfrm>
              <a:off x="7670502" y="2500511"/>
              <a:ext cx="712443" cy="161857"/>
            </a:xfrm>
            <a:custGeom>
              <a:avLst/>
              <a:gdLst/>
              <a:ahLst/>
              <a:cxnLst/>
              <a:rect l="0" t="0" r="0" b="0"/>
              <a:pathLst>
                <a:path w="712443" h="161857">
                  <a:moveTo>
                    <a:pt x="712443" y="161857"/>
                  </a:moveTo>
                  <a:lnTo>
                    <a:pt x="0" y="0"/>
                  </a:lnTo>
                </a:path>
              </a:pathLst>
            </a:custGeom>
          </p:spPr>
          <p:txBody>
            <a:bodyPr/>
            <a:lstStyle/>
            <a:p>
              <a:endParaRPr/>
            </a:p>
          </p:txBody>
        </p:sp>
        <p:sp>
          <p:nvSpPr>
            <p:cNvPr id="51" name="pl51"/>
            <p:cNvSpPr/>
            <p:nvPr/>
          </p:nvSpPr>
          <p:spPr>
            <a:xfrm>
              <a:off x="7664569" y="2600527"/>
              <a:ext cx="718375" cy="580694"/>
            </a:xfrm>
            <a:custGeom>
              <a:avLst/>
              <a:gdLst/>
              <a:ahLst/>
              <a:cxnLst/>
              <a:rect l="0" t="0" r="0" b="0"/>
              <a:pathLst>
                <a:path w="718375" h="580694">
                  <a:moveTo>
                    <a:pt x="718375" y="580694"/>
                  </a:moveTo>
                  <a:lnTo>
                    <a:pt x="0" y="0"/>
                  </a:lnTo>
                </a:path>
              </a:pathLst>
            </a:custGeom>
          </p:spPr>
          <p:txBody>
            <a:bodyPr/>
            <a:lstStyle/>
            <a:p>
              <a:endParaRPr/>
            </a:p>
          </p:txBody>
        </p:sp>
        <p:sp>
          <p:nvSpPr>
            <p:cNvPr id="52" name="pl52"/>
            <p:cNvSpPr/>
            <p:nvPr/>
          </p:nvSpPr>
          <p:spPr>
            <a:xfrm>
              <a:off x="7667981" y="2598346"/>
              <a:ext cx="684793" cy="320863"/>
            </a:xfrm>
            <a:custGeom>
              <a:avLst/>
              <a:gdLst/>
              <a:ahLst/>
              <a:cxnLst/>
              <a:rect l="0" t="0" r="0" b="0"/>
              <a:pathLst>
                <a:path w="684793" h="320863">
                  <a:moveTo>
                    <a:pt x="684793" y="320863"/>
                  </a:moveTo>
                  <a:lnTo>
                    <a:pt x="0" y="0"/>
                  </a:lnTo>
                </a:path>
              </a:pathLst>
            </a:custGeom>
          </p:spPr>
          <p:txBody>
            <a:bodyPr/>
            <a:lstStyle/>
            <a:p>
              <a:endParaRPr/>
            </a:p>
          </p:txBody>
        </p:sp>
        <p:sp>
          <p:nvSpPr>
            <p:cNvPr id="53" name="pl53"/>
            <p:cNvSpPr/>
            <p:nvPr/>
          </p:nvSpPr>
          <p:spPr>
            <a:xfrm>
              <a:off x="7666851" y="3310949"/>
              <a:ext cx="692010" cy="395896"/>
            </a:xfrm>
            <a:custGeom>
              <a:avLst/>
              <a:gdLst/>
              <a:ahLst/>
              <a:cxnLst/>
              <a:rect l="0" t="0" r="0" b="0"/>
              <a:pathLst>
                <a:path w="692010" h="395896">
                  <a:moveTo>
                    <a:pt x="692010" y="395896"/>
                  </a:moveTo>
                  <a:lnTo>
                    <a:pt x="0" y="0"/>
                  </a:lnTo>
                </a:path>
              </a:pathLst>
            </a:custGeom>
          </p:spPr>
          <p:txBody>
            <a:bodyPr/>
            <a:lstStyle/>
            <a:p>
              <a:endParaRPr/>
            </a:p>
          </p:txBody>
        </p:sp>
        <p:sp>
          <p:nvSpPr>
            <p:cNvPr id="54" name="pl54"/>
            <p:cNvSpPr/>
            <p:nvPr/>
          </p:nvSpPr>
          <p:spPr>
            <a:xfrm>
              <a:off x="7670519" y="3307125"/>
              <a:ext cx="621912" cy="140092"/>
            </a:xfrm>
            <a:custGeom>
              <a:avLst/>
              <a:gdLst/>
              <a:ahLst/>
              <a:cxnLst/>
              <a:rect l="0" t="0" r="0" b="0"/>
              <a:pathLst>
                <a:path w="621912" h="140092">
                  <a:moveTo>
                    <a:pt x="621912" y="140092"/>
                  </a:moveTo>
                  <a:lnTo>
                    <a:pt x="0" y="0"/>
                  </a:lnTo>
                </a:path>
              </a:pathLst>
            </a:custGeom>
          </p:spPr>
          <p:txBody>
            <a:bodyPr/>
            <a:lstStyle/>
            <a:p>
              <a:endParaRPr/>
            </a:p>
          </p:txBody>
        </p:sp>
        <p:sp>
          <p:nvSpPr>
            <p:cNvPr id="55" name="pl55"/>
            <p:cNvSpPr/>
            <p:nvPr/>
          </p:nvSpPr>
          <p:spPr>
            <a:xfrm>
              <a:off x="7671585" y="4536967"/>
              <a:ext cx="687275" cy="1"/>
            </a:xfrm>
            <a:custGeom>
              <a:avLst/>
              <a:gdLst/>
              <a:ahLst/>
              <a:cxnLst/>
              <a:rect l="0" t="0" r="0" b="0"/>
              <a:pathLst>
                <a:path w="687275" h="1">
                  <a:moveTo>
                    <a:pt x="687275" y="0"/>
                  </a:moveTo>
                  <a:lnTo>
                    <a:pt x="0" y="1"/>
                  </a:lnTo>
                </a:path>
              </a:pathLst>
            </a:custGeom>
          </p:spPr>
          <p:txBody>
            <a:bodyPr/>
            <a:lstStyle/>
            <a:p>
              <a:endParaRPr/>
            </a:p>
          </p:txBody>
        </p:sp>
        <p:sp>
          <p:nvSpPr>
            <p:cNvPr id="56" name="pg56"/>
            <p:cNvSpPr/>
            <p:nvPr/>
          </p:nvSpPr>
          <p:spPr>
            <a:xfrm>
              <a:off x="8314365" y="1532351"/>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57" name="tx57"/>
            <p:cNvSpPr/>
            <p:nvPr/>
          </p:nvSpPr>
          <p:spPr>
            <a:xfrm>
              <a:off x="8337225" y="1573890"/>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DTP3: 69%</a:t>
              </a:r>
            </a:p>
          </p:txBody>
        </p:sp>
        <p:sp>
          <p:nvSpPr>
            <p:cNvPr id="58" name="pg58"/>
            <p:cNvSpPr/>
            <p:nvPr/>
          </p:nvSpPr>
          <p:spPr>
            <a:xfrm>
              <a:off x="8260004" y="2058838"/>
              <a:ext cx="700106" cy="169038"/>
            </a:xfrm>
            <a:custGeom>
              <a:avLst/>
              <a:gdLst/>
              <a:ahLst/>
              <a:cxnLst/>
              <a:rect l="0" t="0" r="0" b="0"/>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59" name="tx59"/>
            <p:cNvSpPr/>
            <p:nvPr/>
          </p:nvSpPr>
          <p:spPr>
            <a:xfrm>
              <a:off x="8282864" y="2081691"/>
              <a:ext cx="608666"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HepB3: 69%</a:t>
              </a:r>
            </a:p>
          </p:txBody>
        </p:sp>
        <p:sp>
          <p:nvSpPr>
            <p:cNvPr id="60" name="pg60"/>
            <p:cNvSpPr/>
            <p:nvPr/>
          </p:nvSpPr>
          <p:spPr>
            <a:xfrm>
              <a:off x="8368515" y="1797537"/>
              <a:ext cx="591595" cy="169038"/>
            </a:xfrm>
            <a:custGeom>
              <a:avLst/>
              <a:gdLst/>
              <a:ahLst/>
              <a:cxnLst/>
              <a:rect l="0" t="0" r="0" b="0"/>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61" name="tx61"/>
            <p:cNvSpPr/>
            <p:nvPr/>
          </p:nvSpPr>
          <p:spPr>
            <a:xfrm>
              <a:off x="8391375" y="1839076"/>
              <a:ext cx="50015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Hib3: 69%</a:t>
              </a:r>
            </a:p>
          </p:txBody>
        </p:sp>
        <p:sp>
          <p:nvSpPr>
            <p:cNvPr id="62" name="pg62"/>
            <p:cNvSpPr/>
            <p:nvPr/>
          </p:nvSpPr>
          <p:spPr>
            <a:xfrm>
              <a:off x="8356446" y="2320487"/>
              <a:ext cx="603664" cy="169038"/>
            </a:xfrm>
            <a:custGeom>
              <a:avLst/>
              <a:gdLst/>
              <a:ahLst/>
              <a:cxnLst/>
              <a:rect l="0" t="0" r="0" b="0"/>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63" name="tx63"/>
            <p:cNvSpPr/>
            <p:nvPr/>
          </p:nvSpPr>
          <p:spPr>
            <a:xfrm>
              <a:off x="8379306" y="2362026"/>
              <a:ext cx="512224"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IPV1: 69%</a:t>
              </a:r>
            </a:p>
          </p:txBody>
        </p:sp>
        <p:sp>
          <p:nvSpPr>
            <p:cNvPr id="64" name="pg64"/>
            <p:cNvSpPr/>
            <p:nvPr/>
          </p:nvSpPr>
          <p:spPr>
            <a:xfrm>
              <a:off x="8314365" y="2581757"/>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65" name="tx65"/>
            <p:cNvSpPr/>
            <p:nvPr/>
          </p:nvSpPr>
          <p:spPr>
            <a:xfrm>
              <a:off x="8337225" y="2623295"/>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HPVc: 66%</a:t>
              </a:r>
            </a:p>
          </p:txBody>
        </p:sp>
        <p:sp>
          <p:nvSpPr>
            <p:cNvPr id="66" name="pg66"/>
            <p:cNvSpPr/>
            <p:nvPr/>
          </p:nvSpPr>
          <p:spPr>
            <a:xfrm>
              <a:off x="8314365" y="3104021"/>
              <a:ext cx="645745" cy="169038"/>
            </a:xfrm>
            <a:custGeom>
              <a:avLst/>
              <a:gdLst/>
              <a:ahLst/>
              <a:cxnLst/>
              <a:rect l="0" t="0" r="0" b="0"/>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67" name="tx67"/>
            <p:cNvSpPr/>
            <p:nvPr/>
          </p:nvSpPr>
          <p:spPr>
            <a:xfrm>
              <a:off x="8337225" y="3145560"/>
              <a:ext cx="554305"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PcVC: 64%</a:t>
              </a:r>
            </a:p>
          </p:txBody>
        </p:sp>
        <p:sp>
          <p:nvSpPr>
            <p:cNvPr id="68" name="pg68"/>
            <p:cNvSpPr/>
            <p:nvPr/>
          </p:nvSpPr>
          <p:spPr>
            <a:xfrm>
              <a:off x="8284194" y="2841852"/>
              <a:ext cx="675916" cy="169038"/>
            </a:xfrm>
            <a:custGeom>
              <a:avLst/>
              <a:gdLst/>
              <a:ahLst/>
              <a:cxnLst/>
              <a:rect l="0" t="0" r="0" b="0"/>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69" name="tx69"/>
            <p:cNvSpPr/>
            <p:nvPr/>
          </p:nvSpPr>
          <p:spPr>
            <a:xfrm>
              <a:off x="8307054" y="2883391"/>
              <a:ext cx="584476"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RotaC: 64%</a:t>
              </a:r>
            </a:p>
          </p:txBody>
        </p:sp>
        <p:sp>
          <p:nvSpPr>
            <p:cNvPr id="70" name="pg70"/>
            <p:cNvSpPr/>
            <p:nvPr/>
          </p:nvSpPr>
          <p:spPr>
            <a:xfrm>
              <a:off x="8290281" y="3629883"/>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71" name="tx71"/>
            <p:cNvSpPr/>
            <p:nvPr/>
          </p:nvSpPr>
          <p:spPr>
            <a:xfrm>
              <a:off x="8313141" y="3671421"/>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MCV1: 49%</a:t>
              </a:r>
            </a:p>
          </p:txBody>
        </p:sp>
        <p:sp>
          <p:nvSpPr>
            <p:cNvPr id="72" name="pg72"/>
            <p:cNvSpPr/>
            <p:nvPr/>
          </p:nvSpPr>
          <p:spPr>
            <a:xfrm>
              <a:off x="8223851" y="3366946"/>
              <a:ext cx="736259" cy="169038"/>
            </a:xfrm>
            <a:custGeom>
              <a:avLst/>
              <a:gdLst/>
              <a:ahLst/>
              <a:cxnLst/>
              <a:rect l="0" t="0" r="0" b="0"/>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73" name="tx73"/>
            <p:cNvSpPr/>
            <p:nvPr/>
          </p:nvSpPr>
          <p:spPr>
            <a:xfrm>
              <a:off x="8246711" y="3408484"/>
              <a:ext cx="64481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Rubella: 49%</a:t>
              </a:r>
            </a:p>
          </p:txBody>
        </p:sp>
        <p:sp>
          <p:nvSpPr>
            <p:cNvPr id="74" name="pg74"/>
            <p:cNvSpPr/>
            <p:nvPr/>
          </p:nvSpPr>
          <p:spPr>
            <a:xfrm>
              <a:off x="8290281" y="4452448"/>
              <a:ext cx="669829" cy="169038"/>
            </a:xfrm>
            <a:custGeom>
              <a:avLst/>
              <a:gdLst/>
              <a:ahLst/>
              <a:cxnLst/>
              <a:rect l="0" t="0" r="0" b="0"/>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75" name="tx75"/>
            <p:cNvSpPr/>
            <p:nvPr/>
          </p:nvSpPr>
          <p:spPr>
            <a:xfrm>
              <a:off x="8313141" y="4493986"/>
              <a:ext cx="578389" cy="81780"/>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MCV2: 23%</a:t>
              </a:r>
            </a:p>
          </p:txBody>
        </p:sp>
        <p:sp>
          <p:nvSpPr>
            <p:cNvPr id="76" name="pl76"/>
            <p:cNvSpPr/>
            <p:nvPr/>
          </p:nvSpPr>
          <p:spPr>
            <a:xfrm>
              <a:off x="757200" y="5628310"/>
              <a:ext cx="8317210" cy="0"/>
            </a:xfrm>
            <a:custGeom>
              <a:avLst/>
              <a:gdLst/>
              <a:ahLst/>
              <a:cxnLst/>
              <a:rect l="0" t="0" r="0" b="0"/>
              <a:pathLst>
                <a:path w="8317210">
                  <a:moveTo>
                    <a:pt x="0" y="0"/>
                  </a:moveTo>
                  <a:lnTo>
                    <a:pt x="8317210" y="0"/>
                  </a:lnTo>
                  <a:lnTo>
                    <a:pt x="8317210" y="0"/>
                  </a:lnTo>
                </a:path>
              </a:pathLst>
            </a:custGeom>
            <a:ln w="13550" cap="flat">
              <a:solidFill>
                <a:srgbClr val="BEBEBE">
                  <a:alpha val="100000"/>
                </a:srgbClr>
              </a:solidFill>
              <a:prstDash val="dash"/>
              <a:round/>
            </a:ln>
          </p:spPr>
          <p:txBody>
            <a:bodyPr/>
            <a:lstStyle/>
            <a:p>
              <a:endParaRPr/>
            </a:p>
          </p:txBody>
        </p:sp>
        <p:sp>
          <p:nvSpPr>
            <p:cNvPr id="77" name="pt77"/>
            <p:cNvSpPr/>
            <p:nvPr/>
          </p:nvSpPr>
          <p:spPr>
            <a:xfrm>
              <a:off x="7621844" y="2465035"/>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a:endParaRPr/>
            </a:p>
          </p:txBody>
        </p:sp>
        <p:sp>
          <p:nvSpPr>
            <p:cNvPr id="78" name="pt78"/>
            <p:cNvSpPr/>
            <p:nvPr/>
          </p:nvSpPr>
          <p:spPr>
            <a:xfrm>
              <a:off x="7621844" y="4505368"/>
              <a:ext cx="63202" cy="63202"/>
            </a:xfrm>
            <a:prstGeom prst="ellipse">
              <a:avLst/>
            </a:prstGeom>
            <a:solidFill>
              <a:srgbClr val="FFC20E">
                <a:alpha val="100000"/>
              </a:srgbClr>
            </a:solidFill>
            <a:ln w="9000" cap="rnd">
              <a:solidFill>
                <a:srgbClr val="FFC20E">
                  <a:alpha val="100000"/>
                </a:srgbClr>
              </a:solidFill>
              <a:prstDash val="solid"/>
              <a:round/>
            </a:ln>
          </p:spPr>
          <p:txBody>
            <a:bodyPr/>
            <a:lstStyle/>
            <a:p>
              <a:endParaRPr/>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a:endParaRPr/>
            </a:p>
          </p:txBody>
        </p:sp>
        <p:sp>
          <p:nvSpPr>
            <p:cNvPr id="80" name="tx80"/>
            <p:cNvSpPr/>
            <p:nvPr/>
          </p:nvSpPr>
          <p:spPr>
            <a:xfrm>
              <a:off x="632414" y="558661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95211" y="3190277"/>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03" name="tx103"/>
            <p:cNvSpPr/>
            <p:nvPr/>
          </p:nvSpPr>
          <p:spPr>
            <a:xfrm>
              <a:off x="3416362" y="401416"/>
              <a:ext cx="299888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Couverture vaccinale (%), Bénin, 2000-2025</a:t>
              </a:r>
            </a:p>
          </p:txBody>
        </p:sp>
        <p:sp>
          <p:nvSpPr>
            <p:cNvPr id="104" name="tx104"/>
            <p:cNvSpPr/>
            <p:nvPr/>
          </p:nvSpPr>
          <p:spPr>
            <a:xfrm>
              <a:off x="4775852" y="6455506"/>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05" name="tx105"/>
            <p:cNvSpPr/>
            <p:nvPr/>
          </p:nvSpPr>
          <p:spPr>
            <a:xfrm>
              <a:off x="2215795" y="6569876"/>
              <a:ext cx="685861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est resté inchangé entre 2019 (81 %) et 2024 (81 %). Il a augmenté en 2025 (82 %) par rapport à 2024, et était supérieur à celui de 2019. Entre 2019 et 2025, la couverture vaccinale du DTP1 a atteint son niveau le plus bas en 2022 et 2023 (79 %).
En 2024, 8 vaccins présentaient un taux de couverture inférieur à celui de 2019.
En 2025, 8 vaccins présentaient un taux de couverture inférieur à celui de 2019.
En 2025, 4 vaccins présentaient un taux de couverture inférieur à celui de 2024.</a:t>
            </a:r>
          </a:p>
        </p:txBody>
      </p:sp>
      <p:sp>
        <p:nvSpPr>
          <p:cNvPr id="106"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présente l'évolution de la couverture vaccinale pour 9 vaccins (série complète).
En 2025, le vaccin MCV2 affichait la couverture la plus faible de tous les vaccins (23 %), suivi du vaccin MCV1 et du vaccin contre la rubéole (49 %).
La couverture vaccinale de 6 vaccins a diminué (DTP3, HEPB3, HIB3, IPV1, MCV1 et RUBELLA) par rapport à leur couverture respective en 2019.
La couverture vaccinale de 4 vaccins est restée inchangée (DTP3, HEPB3, HIB3 et IPV1) et celle de 3 vaccins a diminué (MCV1, ROTAC et rubéole) par rapport à leur couverture respective en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30606" y="5012197"/>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1130606" y="4558865"/>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1130606" y="4105534"/>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1130606" y="3652203"/>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1130606" y="3198872"/>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130606" y="2745541"/>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130606" y="2292210"/>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130606" y="1838878"/>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130606" y="1385547"/>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30606" y="932216"/>
              <a:ext cx="7943804" cy="0"/>
            </a:xfrm>
            <a:custGeom>
              <a:avLst/>
              <a:gdLst/>
              <a:ahLst/>
              <a:cxnLst/>
              <a:rect l="0" t="0" r="0" b="0"/>
              <a:pathLst>
                <a:path w="7943804">
                  <a:moveTo>
                    <a:pt x="0" y="0"/>
                  </a:moveTo>
                  <a:lnTo>
                    <a:pt x="7943804" y="0"/>
                  </a:lnTo>
                  <a:lnTo>
                    <a:pt x="7943804"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9168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329709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510250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0791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8713328" y="660217"/>
              <a:ext cx="0" cy="4623977"/>
            </a:xfrm>
            <a:custGeom>
              <a:avLst/>
              <a:gdLst/>
              <a:ahLst/>
              <a:cxnLst/>
              <a:rect l="0" t="0" r="0" b="0"/>
              <a:pathLst>
                <a:path h="4623977">
                  <a:moveTo>
                    <a:pt x="0" y="462397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702299" y="932216"/>
              <a:ext cx="938813" cy="0"/>
            </a:xfrm>
            <a:custGeom>
              <a:avLst/>
              <a:gdLst/>
              <a:ahLst/>
              <a:cxnLst/>
              <a:rect l="0" t="0" r="0" b="0"/>
              <a:pathLst>
                <a:path w="938813">
                  <a:moveTo>
                    <a:pt x="0" y="0"/>
                  </a:moveTo>
                  <a:lnTo>
                    <a:pt x="72216" y="0"/>
                  </a:lnTo>
                  <a:lnTo>
                    <a:pt x="433298" y="0"/>
                  </a:lnTo>
                  <a:lnTo>
                    <a:pt x="505514" y="0"/>
                  </a:lnTo>
                  <a:lnTo>
                    <a:pt x="938813" y="0"/>
                  </a:lnTo>
                  <a:lnTo>
                    <a:pt x="938813" y="0"/>
                  </a:lnTo>
                  <a:lnTo>
                    <a:pt x="938813" y="0"/>
                  </a:lnTo>
                </a:path>
              </a:pathLst>
            </a:custGeom>
            <a:ln w="116535" cap="flat">
              <a:solidFill>
                <a:srgbClr val="E8E8E8">
                  <a:alpha val="100000"/>
                </a:srgbClr>
              </a:solidFill>
              <a:prstDash val="solid"/>
              <a:round/>
            </a:ln>
          </p:spPr>
          <p:txBody>
            <a:bodyPr/>
            <a:lstStyle/>
            <a:p>
              <a:endParaRPr/>
            </a:p>
          </p:txBody>
        </p:sp>
        <p:sp>
          <p:nvSpPr>
            <p:cNvPr id="20" name="pl20"/>
            <p:cNvSpPr/>
            <p:nvPr/>
          </p:nvSpPr>
          <p:spPr>
            <a:xfrm>
              <a:off x="7196784" y="1385547"/>
              <a:ext cx="216649" cy="0"/>
            </a:xfrm>
            <a:custGeom>
              <a:avLst/>
              <a:gdLst/>
              <a:ahLst/>
              <a:cxnLst/>
              <a:rect l="0" t="0" r="0" b="0"/>
              <a:pathLst>
                <a:path w="216649">
                  <a:moveTo>
                    <a:pt x="0" y="0"/>
                  </a:moveTo>
                  <a:lnTo>
                    <a:pt x="0" y="0"/>
                  </a:ln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a:endParaRPr/>
            </a:p>
          </p:txBody>
        </p:sp>
        <p:sp>
          <p:nvSpPr>
            <p:cNvPr id="21" name="pl21"/>
            <p:cNvSpPr/>
            <p:nvPr/>
          </p:nvSpPr>
          <p:spPr>
            <a:xfrm>
              <a:off x="6474620" y="1838878"/>
              <a:ext cx="216649" cy="0"/>
            </a:xfrm>
            <a:custGeom>
              <a:avLst/>
              <a:gdLst/>
              <a:ahLst/>
              <a:cxnLst/>
              <a:rect l="0" t="0" r="0" b="0"/>
              <a:pathLst>
                <a:path w="216649">
                  <a:moveTo>
                    <a:pt x="0" y="0"/>
                  </a:moveTo>
                  <a:lnTo>
                    <a:pt x="0" y="0"/>
                  </a:lnTo>
                  <a:lnTo>
                    <a:pt x="0" y="0"/>
                  </a:lnTo>
                  <a:lnTo>
                    <a:pt x="0" y="0"/>
                  </a:lnTo>
                  <a:lnTo>
                    <a:pt x="72216" y="0"/>
                  </a:lnTo>
                  <a:lnTo>
                    <a:pt x="72216" y="0"/>
                  </a:lnTo>
                  <a:lnTo>
                    <a:pt x="216649" y="0"/>
                  </a:lnTo>
                </a:path>
              </a:pathLst>
            </a:custGeom>
            <a:ln w="116535" cap="flat">
              <a:solidFill>
                <a:srgbClr val="E8E8E8">
                  <a:alpha val="100000"/>
                </a:srgbClr>
              </a:solidFill>
              <a:prstDash val="solid"/>
              <a:round/>
            </a:ln>
          </p:spPr>
          <p:txBody>
            <a:bodyPr/>
            <a:lstStyle/>
            <a:p>
              <a:endParaRPr/>
            </a:p>
          </p:txBody>
        </p:sp>
        <p:sp>
          <p:nvSpPr>
            <p:cNvPr id="22" name="pl22"/>
            <p:cNvSpPr/>
            <p:nvPr/>
          </p:nvSpPr>
          <p:spPr>
            <a:xfrm>
              <a:off x="6474620" y="2292210"/>
              <a:ext cx="216649" cy="0"/>
            </a:xfrm>
            <a:custGeom>
              <a:avLst/>
              <a:gdLst/>
              <a:ahLst/>
              <a:cxnLst/>
              <a:rect l="0" t="0" r="0" b="0"/>
              <a:pathLst>
                <a:path w="216649">
                  <a:moveTo>
                    <a:pt x="0" y="0"/>
                  </a:moveTo>
                  <a:lnTo>
                    <a:pt x="0" y="0"/>
                  </a:lnTo>
                  <a:lnTo>
                    <a:pt x="0" y="0"/>
                  </a:lnTo>
                  <a:lnTo>
                    <a:pt x="0" y="0"/>
                  </a:lnTo>
                  <a:lnTo>
                    <a:pt x="72216" y="0"/>
                  </a:lnTo>
                  <a:lnTo>
                    <a:pt x="72216" y="0"/>
                  </a:lnTo>
                  <a:lnTo>
                    <a:pt x="216649" y="0"/>
                  </a:lnTo>
                </a:path>
              </a:pathLst>
            </a:custGeom>
            <a:ln w="116535" cap="flat">
              <a:solidFill>
                <a:srgbClr val="E8E8E8">
                  <a:alpha val="100000"/>
                </a:srgbClr>
              </a:solidFill>
              <a:prstDash val="solid"/>
              <a:round/>
            </a:ln>
          </p:spPr>
          <p:txBody>
            <a:bodyPr/>
            <a:lstStyle/>
            <a:p>
              <a:endParaRPr/>
            </a:p>
          </p:txBody>
        </p:sp>
        <p:sp>
          <p:nvSpPr>
            <p:cNvPr id="23" name="pl23"/>
            <p:cNvSpPr/>
            <p:nvPr/>
          </p:nvSpPr>
          <p:spPr>
            <a:xfrm>
              <a:off x="6474620" y="2745541"/>
              <a:ext cx="216649" cy="0"/>
            </a:xfrm>
            <a:custGeom>
              <a:avLst/>
              <a:gdLst/>
              <a:ahLst/>
              <a:cxnLst/>
              <a:rect l="0" t="0" r="0" b="0"/>
              <a:pathLst>
                <a:path w="216649">
                  <a:moveTo>
                    <a:pt x="0" y="0"/>
                  </a:moveTo>
                  <a:lnTo>
                    <a:pt x="0" y="0"/>
                  </a:lnTo>
                  <a:lnTo>
                    <a:pt x="0" y="0"/>
                  </a:lnTo>
                  <a:lnTo>
                    <a:pt x="0" y="0"/>
                  </a:lnTo>
                  <a:lnTo>
                    <a:pt x="72216" y="0"/>
                  </a:lnTo>
                  <a:lnTo>
                    <a:pt x="72216" y="0"/>
                  </a:lnTo>
                  <a:lnTo>
                    <a:pt x="216649" y="0"/>
                  </a:lnTo>
                </a:path>
              </a:pathLst>
            </a:custGeom>
            <a:ln w="116535" cap="flat">
              <a:solidFill>
                <a:srgbClr val="E8E8E8">
                  <a:alpha val="100000"/>
                </a:srgbClr>
              </a:solidFill>
              <a:prstDash val="solid"/>
              <a:round/>
            </a:ln>
          </p:spPr>
          <p:txBody>
            <a:bodyPr/>
            <a:lstStyle/>
            <a:p>
              <a:endParaRPr/>
            </a:p>
          </p:txBody>
        </p:sp>
        <p:sp>
          <p:nvSpPr>
            <p:cNvPr id="24" name="pl24"/>
            <p:cNvSpPr/>
            <p:nvPr/>
          </p:nvSpPr>
          <p:spPr>
            <a:xfrm>
              <a:off x="6474620" y="3198872"/>
              <a:ext cx="361082" cy="0"/>
            </a:xfrm>
            <a:custGeom>
              <a:avLst/>
              <a:gdLst/>
              <a:ahLst/>
              <a:cxnLst/>
              <a:rect l="0" t="0" r="0" b="0"/>
              <a:pathLst>
                <a:path w="361082">
                  <a:moveTo>
                    <a:pt x="0" y="0"/>
                  </a:moveTo>
                  <a:lnTo>
                    <a:pt x="0" y="0"/>
                  </a:lnTo>
                  <a:lnTo>
                    <a:pt x="0" y="0"/>
                  </a:lnTo>
                  <a:lnTo>
                    <a:pt x="0" y="0"/>
                  </a:lnTo>
                  <a:lnTo>
                    <a:pt x="72216" y="0"/>
                  </a:lnTo>
                  <a:lnTo>
                    <a:pt x="72216" y="0"/>
                  </a:lnTo>
                  <a:lnTo>
                    <a:pt x="361082" y="0"/>
                  </a:lnTo>
                </a:path>
              </a:pathLst>
            </a:custGeom>
            <a:ln w="116535" cap="flat">
              <a:solidFill>
                <a:srgbClr val="E8E8E8">
                  <a:alpha val="100000"/>
                </a:srgbClr>
              </a:solidFill>
              <a:prstDash val="solid"/>
              <a:round/>
            </a:ln>
          </p:spPr>
          <p:txBody>
            <a:bodyPr/>
            <a:lstStyle/>
            <a:p>
              <a:endParaRPr/>
            </a:p>
          </p:txBody>
        </p:sp>
        <p:sp>
          <p:nvSpPr>
            <p:cNvPr id="25" name="pl25"/>
            <p:cNvSpPr/>
            <p:nvPr/>
          </p:nvSpPr>
          <p:spPr>
            <a:xfrm>
              <a:off x="5030292" y="3652203"/>
              <a:ext cx="649947" cy="0"/>
            </a:xfrm>
            <a:custGeom>
              <a:avLst/>
              <a:gdLst/>
              <a:ahLst/>
              <a:cxnLst/>
              <a:rect l="0" t="0" r="0" b="0"/>
              <a:pathLst>
                <a:path w="649947">
                  <a:moveTo>
                    <a:pt x="0" y="0"/>
                  </a:moveTo>
                  <a:lnTo>
                    <a:pt x="144432" y="0"/>
                  </a:lnTo>
                  <a:lnTo>
                    <a:pt x="216649" y="0"/>
                  </a:lnTo>
                  <a:lnTo>
                    <a:pt x="216649" y="0"/>
                  </a:lnTo>
                  <a:lnTo>
                    <a:pt x="288865" y="0"/>
                  </a:lnTo>
                  <a:lnTo>
                    <a:pt x="361082" y="0"/>
                  </a:lnTo>
                  <a:lnTo>
                    <a:pt x="649947" y="0"/>
                  </a:lnTo>
                </a:path>
              </a:pathLst>
            </a:custGeom>
            <a:ln w="116535" cap="flat">
              <a:solidFill>
                <a:srgbClr val="E8E8E8">
                  <a:alpha val="100000"/>
                </a:srgbClr>
              </a:solidFill>
              <a:prstDash val="solid"/>
              <a:round/>
            </a:ln>
          </p:spPr>
          <p:txBody>
            <a:bodyPr/>
            <a:lstStyle/>
            <a:p>
              <a:endParaRPr/>
            </a:p>
          </p:txBody>
        </p:sp>
        <p:sp>
          <p:nvSpPr>
            <p:cNvPr id="26" name="pl26"/>
            <p:cNvSpPr/>
            <p:nvPr/>
          </p:nvSpPr>
          <p:spPr>
            <a:xfrm>
              <a:off x="6113538" y="4105534"/>
              <a:ext cx="505514" cy="0"/>
            </a:xfrm>
            <a:custGeom>
              <a:avLst/>
              <a:gdLst/>
              <a:ahLst/>
              <a:cxnLst/>
              <a:rect l="0" t="0" r="0" b="0"/>
              <a:pathLst>
                <a:path w="505514">
                  <a:moveTo>
                    <a:pt x="0" y="0"/>
                  </a:moveTo>
                  <a:lnTo>
                    <a:pt x="216649" y="0"/>
                  </a:lnTo>
                  <a:lnTo>
                    <a:pt x="361082" y="0"/>
                  </a:lnTo>
                  <a:lnTo>
                    <a:pt x="433298" y="0"/>
                  </a:lnTo>
                  <a:lnTo>
                    <a:pt x="433298" y="0"/>
                  </a:lnTo>
                  <a:lnTo>
                    <a:pt x="433298" y="0"/>
                  </a:lnTo>
                  <a:lnTo>
                    <a:pt x="505514" y="0"/>
                  </a:lnTo>
                </a:path>
              </a:pathLst>
            </a:custGeom>
            <a:ln w="116535" cap="flat">
              <a:solidFill>
                <a:srgbClr val="E8E8E8">
                  <a:alpha val="100000"/>
                </a:srgbClr>
              </a:solidFill>
              <a:prstDash val="solid"/>
              <a:round/>
            </a:ln>
          </p:spPr>
          <p:txBody>
            <a:bodyPr/>
            <a:lstStyle/>
            <a:p>
              <a:endParaRPr/>
            </a:p>
          </p:txBody>
        </p:sp>
        <p:sp>
          <p:nvSpPr>
            <p:cNvPr id="27" name="pl27"/>
            <p:cNvSpPr/>
            <p:nvPr/>
          </p:nvSpPr>
          <p:spPr>
            <a:xfrm>
              <a:off x="5030292" y="4558865"/>
              <a:ext cx="649947" cy="0"/>
            </a:xfrm>
            <a:custGeom>
              <a:avLst/>
              <a:gdLst/>
              <a:ahLst/>
              <a:cxnLst/>
              <a:rect l="0" t="0" r="0" b="0"/>
              <a:pathLst>
                <a:path w="649947">
                  <a:moveTo>
                    <a:pt x="0" y="0"/>
                  </a:moveTo>
                  <a:lnTo>
                    <a:pt x="144432" y="0"/>
                  </a:lnTo>
                  <a:lnTo>
                    <a:pt x="216649" y="0"/>
                  </a:lnTo>
                  <a:lnTo>
                    <a:pt x="216649" y="0"/>
                  </a:lnTo>
                  <a:lnTo>
                    <a:pt x="288865" y="0"/>
                  </a:lnTo>
                  <a:lnTo>
                    <a:pt x="361082" y="0"/>
                  </a:lnTo>
                  <a:lnTo>
                    <a:pt x="649947" y="0"/>
                  </a:lnTo>
                </a:path>
              </a:pathLst>
            </a:custGeom>
            <a:ln w="116535" cap="flat">
              <a:solidFill>
                <a:srgbClr val="E8E8E8">
                  <a:alpha val="100000"/>
                </a:srgbClr>
              </a:solidFill>
              <a:prstDash val="solid"/>
              <a:round/>
            </a:ln>
          </p:spPr>
          <p:txBody>
            <a:bodyPr/>
            <a:lstStyle/>
            <a:p>
              <a:endParaRPr/>
            </a:p>
          </p:txBody>
        </p:sp>
        <p:sp>
          <p:nvSpPr>
            <p:cNvPr id="28" name="pl28"/>
            <p:cNvSpPr/>
            <p:nvPr/>
          </p:nvSpPr>
          <p:spPr>
            <a:xfrm>
              <a:off x="5030292" y="5012197"/>
              <a:ext cx="505514" cy="0"/>
            </a:xfrm>
            <a:custGeom>
              <a:avLst/>
              <a:gdLst/>
              <a:ahLst/>
              <a:cxnLst/>
              <a:rect l="0" t="0" r="0" b="0"/>
              <a:pathLst>
                <a:path w="505514">
                  <a:moveTo>
                    <a:pt x="0" y="0"/>
                  </a:moveTo>
                  <a:lnTo>
                    <a:pt x="144432" y="0"/>
                  </a:lnTo>
                  <a:lnTo>
                    <a:pt x="216649" y="0"/>
                  </a:lnTo>
                  <a:lnTo>
                    <a:pt x="216649" y="0"/>
                  </a:lnTo>
                  <a:lnTo>
                    <a:pt x="288865" y="0"/>
                  </a:lnTo>
                  <a:lnTo>
                    <a:pt x="288865" y="0"/>
                  </a:lnTo>
                  <a:lnTo>
                    <a:pt x="505514" y="0"/>
                  </a:lnTo>
                </a:path>
              </a:pathLst>
            </a:custGeom>
            <a:ln w="116535" cap="flat">
              <a:solidFill>
                <a:srgbClr val="E8E8E8">
                  <a:alpha val="100000"/>
                </a:srgbClr>
              </a:solidFill>
              <a:prstDash val="solid"/>
              <a:round/>
            </a:ln>
          </p:spPr>
          <p:txBody>
            <a:bodyPr/>
            <a:lstStyle/>
            <a:p>
              <a:endParaRPr/>
            </a:p>
          </p:txBody>
        </p:sp>
        <p:sp>
          <p:nvSpPr>
            <p:cNvPr id="29" name="pt29"/>
            <p:cNvSpPr/>
            <p:nvPr/>
          </p:nvSpPr>
          <p:spPr>
            <a:xfrm>
              <a:off x="777001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769779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733671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726450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26450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19228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719228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33671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740893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668676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654233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654233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647012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647012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647012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9" name="pt49"/>
            <p:cNvSpPr/>
            <p:nvPr/>
          </p:nvSpPr>
          <p:spPr>
            <a:xfrm>
              <a:off x="647012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0" name="pt50"/>
            <p:cNvSpPr/>
            <p:nvPr/>
          </p:nvSpPr>
          <p:spPr>
            <a:xfrm>
              <a:off x="668676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1" name="pt51"/>
            <p:cNvSpPr/>
            <p:nvPr/>
          </p:nvSpPr>
          <p:spPr>
            <a:xfrm>
              <a:off x="654233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2" name="pt52"/>
            <p:cNvSpPr/>
            <p:nvPr/>
          </p:nvSpPr>
          <p:spPr>
            <a:xfrm>
              <a:off x="654233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3" name="pt53"/>
            <p:cNvSpPr/>
            <p:nvPr/>
          </p:nvSpPr>
          <p:spPr>
            <a:xfrm>
              <a:off x="647012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4" name="pt54"/>
            <p:cNvSpPr/>
            <p:nvPr/>
          </p:nvSpPr>
          <p:spPr>
            <a:xfrm>
              <a:off x="647012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5" name="pt55"/>
            <p:cNvSpPr/>
            <p:nvPr/>
          </p:nvSpPr>
          <p:spPr>
            <a:xfrm>
              <a:off x="647012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6" name="pt56"/>
            <p:cNvSpPr/>
            <p:nvPr/>
          </p:nvSpPr>
          <p:spPr>
            <a:xfrm>
              <a:off x="647012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7" name="pt57"/>
            <p:cNvSpPr/>
            <p:nvPr/>
          </p:nvSpPr>
          <p:spPr>
            <a:xfrm>
              <a:off x="668676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8" name="pt58"/>
            <p:cNvSpPr/>
            <p:nvPr/>
          </p:nvSpPr>
          <p:spPr>
            <a:xfrm>
              <a:off x="654233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59" name="pt59"/>
            <p:cNvSpPr/>
            <p:nvPr/>
          </p:nvSpPr>
          <p:spPr>
            <a:xfrm>
              <a:off x="654233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0" name="pt60"/>
            <p:cNvSpPr/>
            <p:nvPr/>
          </p:nvSpPr>
          <p:spPr>
            <a:xfrm>
              <a:off x="647012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1" name="pt61"/>
            <p:cNvSpPr/>
            <p:nvPr/>
          </p:nvSpPr>
          <p:spPr>
            <a:xfrm>
              <a:off x="647012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2" name="pt62"/>
            <p:cNvSpPr/>
            <p:nvPr/>
          </p:nvSpPr>
          <p:spPr>
            <a:xfrm>
              <a:off x="647012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3" name="pt63"/>
            <p:cNvSpPr/>
            <p:nvPr/>
          </p:nvSpPr>
          <p:spPr>
            <a:xfrm>
              <a:off x="647012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4" name="pt64"/>
            <p:cNvSpPr/>
            <p:nvPr/>
          </p:nvSpPr>
          <p:spPr>
            <a:xfrm>
              <a:off x="683120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5" name="pt65"/>
            <p:cNvSpPr/>
            <p:nvPr/>
          </p:nvSpPr>
          <p:spPr>
            <a:xfrm>
              <a:off x="654233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6" name="pt66"/>
            <p:cNvSpPr/>
            <p:nvPr/>
          </p:nvSpPr>
          <p:spPr>
            <a:xfrm>
              <a:off x="654233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7" name="pt67"/>
            <p:cNvSpPr/>
            <p:nvPr/>
          </p:nvSpPr>
          <p:spPr>
            <a:xfrm>
              <a:off x="647012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8" name="pt68"/>
            <p:cNvSpPr/>
            <p:nvPr/>
          </p:nvSpPr>
          <p:spPr>
            <a:xfrm>
              <a:off x="647012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69" name="pt69"/>
            <p:cNvSpPr/>
            <p:nvPr/>
          </p:nvSpPr>
          <p:spPr>
            <a:xfrm>
              <a:off x="647012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0" name="pt70"/>
            <p:cNvSpPr/>
            <p:nvPr/>
          </p:nvSpPr>
          <p:spPr>
            <a:xfrm>
              <a:off x="647012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1" name="pt71"/>
            <p:cNvSpPr/>
            <p:nvPr/>
          </p:nvSpPr>
          <p:spPr>
            <a:xfrm>
              <a:off x="567573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2" name="pt72"/>
            <p:cNvSpPr/>
            <p:nvPr/>
          </p:nvSpPr>
          <p:spPr>
            <a:xfrm>
              <a:off x="538687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3" name="pt73"/>
            <p:cNvSpPr/>
            <p:nvPr/>
          </p:nvSpPr>
          <p:spPr>
            <a:xfrm>
              <a:off x="531465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4" name="pt74"/>
            <p:cNvSpPr/>
            <p:nvPr/>
          </p:nvSpPr>
          <p:spPr>
            <a:xfrm>
              <a:off x="524244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5" name="pt75"/>
            <p:cNvSpPr/>
            <p:nvPr/>
          </p:nvSpPr>
          <p:spPr>
            <a:xfrm>
              <a:off x="524244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6" name="pt76"/>
            <p:cNvSpPr/>
            <p:nvPr/>
          </p:nvSpPr>
          <p:spPr>
            <a:xfrm>
              <a:off x="517022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7" name="pt77"/>
            <p:cNvSpPr/>
            <p:nvPr/>
          </p:nvSpPr>
          <p:spPr>
            <a:xfrm>
              <a:off x="502579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8" name="pt78"/>
            <p:cNvSpPr/>
            <p:nvPr/>
          </p:nvSpPr>
          <p:spPr>
            <a:xfrm>
              <a:off x="661455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79" name="pt79"/>
            <p:cNvSpPr/>
            <p:nvPr/>
          </p:nvSpPr>
          <p:spPr>
            <a:xfrm>
              <a:off x="654233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0" name="pt80"/>
            <p:cNvSpPr/>
            <p:nvPr/>
          </p:nvSpPr>
          <p:spPr>
            <a:xfrm>
              <a:off x="654233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1" name="pt81"/>
            <p:cNvSpPr/>
            <p:nvPr/>
          </p:nvSpPr>
          <p:spPr>
            <a:xfrm>
              <a:off x="647012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2" name="pt82"/>
            <p:cNvSpPr/>
            <p:nvPr/>
          </p:nvSpPr>
          <p:spPr>
            <a:xfrm>
              <a:off x="654233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3" name="pt83"/>
            <p:cNvSpPr/>
            <p:nvPr/>
          </p:nvSpPr>
          <p:spPr>
            <a:xfrm>
              <a:off x="632568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4" name="pt84"/>
            <p:cNvSpPr/>
            <p:nvPr/>
          </p:nvSpPr>
          <p:spPr>
            <a:xfrm>
              <a:off x="610903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5" name="pt85"/>
            <p:cNvSpPr/>
            <p:nvPr/>
          </p:nvSpPr>
          <p:spPr>
            <a:xfrm>
              <a:off x="567573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6" name="pt86"/>
            <p:cNvSpPr/>
            <p:nvPr/>
          </p:nvSpPr>
          <p:spPr>
            <a:xfrm>
              <a:off x="538687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7" name="pt87"/>
            <p:cNvSpPr/>
            <p:nvPr/>
          </p:nvSpPr>
          <p:spPr>
            <a:xfrm>
              <a:off x="531465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8" name="pt88"/>
            <p:cNvSpPr/>
            <p:nvPr/>
          </p:nvSpPr>
          <p:spPr>
            <a:xfrm>
              <a:off x="524244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89" name="pt89"/>
            <p:cNvSpPr/>
            <p:nvPr/>
          </p:nvSpPr>
          <p:spPr>
            <a:xfrm>
              <a:off x="524244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0" name="pt90"/>
            <p:cNvSpPr/>
            <p:nvPr/>
          </p:nvSpPr>
          <p:spPr>
            <a:xfrm>
              <a:off x="517022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1" name="pt91"/>
            <p:cNvSpPr/>
            <p:nvPr/>
          </p:nvSpPr>
          <p:spPr>
            <a:xfrm>
              <a:off x="502579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2" name="pt92"/>
            <p:cNvSpPr/>
            <p:nvPr/>
          </p:nvSpPr>
          <p:spPr>
            <a:xfrm>
              <a:off x="553130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3" name="pt93"/>
            <p:cNvSpPr/>
            <p:nvPr/>
          </p:nvSpPr>
          <p:spPr>
            <a:xfrm>
              <a:off x="531465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4" name="pt94"/>
            <p:cNvSpPr/>
            <p:nvPr/>
          </p:nvSpPr>
          <p:spPr>
            <a:xfrm>
              <a:off x="531465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5" name="pt95"/>
            <p:cNvSpPr/>
            <p:nvPr/>
          </p:nvSpPr>
          <p:spPr>
            <a:xfrm>
              <a:off x="524244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6" name="pt96"/>
            <p:cNvSpPr/>
            <p:nvPr/>
          </p:nvSpPr>
          <p:spPr>
            <a:xfrm>
              <a:off x="524244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7" name="pt97"/>
            <p:cNvSpPr/>
            <p:nvPr/>
          </p:nvSpPr>
          <p:spPr>
            <a:xfrm>
              <a:off x="517022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8" name="pt98"/>
            <p:cNvSpPr/>
            <p:nvPr/>
          </p:nvSpPr>
          <p:spPr>
            <a:xfrm>
              <a:off x="502579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99" name="pt99"/>
            <p:cNvSpPr/>
            <p:nvPr/>
          </p:nvSpPr>
          <p:spPr>
            <a:xfrm>
              <a:off x="7711747"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2" name="pt102"/>
            <p:cNvSpPr/>
            <p:nvPr/>
          </p:nvSpPr>
          <p:spPr>
            <a:xfrm>
              <a:off x="7278449"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3" name="pt103"/>
            <p:cNvSpPr/>
            <p:nvPr/>
          </p:nvSpPr>
          <p:spPr>
            <a:xfrm>
              <a:off x="7278449"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4" name="pt104"/>
            <p:cNvSpPr/>
            <p:nvPr/>
          </p:nvSpPr>
          <p:spPr>
            <a:xfrm>
              <a:off x="7350665"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5" name="pt105"/>
            <p:cNvSpPr/>
            <p:nvPr/>
          </p:nvSpPr>
          <p:spPr>
            <a:xfrm>
              <a:off x="6628501"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6" name="pt106"/>
            <p:cNvSpPr/>
            <p:nvPr/>
          </p:nvSpPr>
          <p:spPr>
            <a:xfrm>
              <a:off x="641185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07" name="pt107"/>
            <p:cNvSpPr/>
            <p:nvPr/>
          </p:nvSpPr>
          <p:spPr>
            <a:xfrm>
              <a:off x="641185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08" name="pt108"/>
            <p:cNvSpPr/>
            <p:nvPr/>
          </p:nvSpPr>
          <p:spPr>
            <a:xfrm>
              <a:off x="6628501"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09" name="pt109"/>
            <p:cNvSpPr/>
            <p:nvPr/>
          </p:nvSpPr>
          <p:spPr>
            <a:xfrm>
              <a:off x="641185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0" name="pt110"/>
            <p:cNvSpPr/>
            <p:nvPr/>
          </p:nvSpPr>
          <p:spPr>
            <a:xfrm>
              <a:off x="641185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1" name="pt111"/>
            <p:cNvSpPr/>
            <p:nvPr/>
          </p:nvSpPr>
          <p:spPr>
            <a:xfrm>
              <a:off x="6628501"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2" name="pt112"/>
            <p:cNvSpPr/>
            <p:nvPr/>
          </p:nvSpPr>
          <p:spPr>
            <a:xfrm>
              <a:off x="641185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3" name="pt113"/>
            <p:cNvSpPr/>
            <p:nvPr/>
          </p:nvSpPr>
          <p:spPr>
            <a:xfrm>
              <a:off x="6411852"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4" name="pt114"/>
            <p:cNvSpPr/>
            <p:nvPr/>
          </p:nvSpPr>
          <p:spPr>
            <a:xfrm>
              <a:off x="677293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5" name="pt115"/>
            <p:cNvSpPr/>
            <p:nvPr/>
          </p:nvSpPr>
          <p:spPr>
            <a:xfrm>
              <a:off x="6411852"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6" name="pt116"/>
            <p:cNvSpPr/>
            <p:nvPr/>
          </p:nvSpPr>
          <p:spPr>
            <a:xfrm>
              <a:off x="6411852"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17" name="pt117"/>
            <p:cNvSpPr/>
            <p:nvPr/>
          </p:nvSpPr>
          <p:spPr>
            <a:xfrm>
              <a:off x="5617472"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18" name="pt118"/>
            <p:cNvSpPr/>
            <p:nvPr/>
          </p:nvSpPr>
          <p:spPr>
            <a:xfrm>
              <a:off x="5111957"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19" name="pt119"/>
            <p:cNvSpPr/>
            <p:nvPr/>
          </p:nvSpPr>
          <p:spPr>
            <a:xfrm>
              <a:off x="4967524"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0" name="pt120"/>
            <p:cNvSpPr/>
            <p:nvPr/>
          </p:nvSpPr>
          <p:spPr>
            <a:xfrm>
              <a:off x="6556285"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1" name="pt121"/>
            <p:cNvSpPr/>
            <p:nvPr/>
          </p:nvSpPr>
          <p:spPr>
            <a:xfrm>
              <a:off x="6267419"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2" name="pt122"/>
            <p:cNvSpPr/>
            <p:nvPr/>
          </p:nvSpPr>
          <p:spPr>
            <a:xfrm>
              <a:off x="6050770"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3" name="pt123"/>
            <p:cNvSpPr/>
            <p:nvPr/>
          </p:nvSpPr>
          <p:spPr>
            <a:xfrm>
              <a:off x="561747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4" name="pt124"/>
            <p:cNvSpPr/>
            <p:nvPr/>
          </p:nvSpPr>
          <p:spPr>
            <a:xfrm>
              <a:off x="5111957"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5" name="pt125"/>
            <p:cNvSpPr/>
            <p:nvPr/>
          </p:nvSpPr>
          <p:spPr>
            <a:xfrm>
              <a:off x="4967524"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6" name="pt126"/>
            <p:cNvSpPr/>
            <p:nvPr/>
          </p:nvSpPr>
          <p:spPr>
            <a:xfrm>
              <a:off x="5473039"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127" name="pt127"/>
            <p:cNvSpPr/>
            <p:nvPr/>
          </p:nvSpPr>
          <p:spPr>
            <a:xfrm>
              <a:off x="5111957"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128" name="pt128"/>
            <p:cNvSpPr/>
            <p:nvPr/>
          </p:nvSpPr>
          <p:spPr>
            <a:xfrm>
              <a:off x="4967524"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129" name="tx129"/>
            <p:cNvSpPr/>
            <p:nvPr/>
          </p:nvSpPr>
          <p:spPr>
            <a:xfrm>
              <a:off x="746885" y="4935733"/>
              <a:ext cx="321090" cy="1181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YFV</a:t>
              </a:r>
            </a:p>
          </p:txBody>
        </p:sp>
        <p:sp>
          <p:nvSpPr>
            <p:cNvPr id="130" name="tx130"/>
            <p:cNvSpPr/>
            <p:nvPr/>
          </p:nvSpPr>
          <p:spPr>
            <a:xfrm>
              <a:off x="508103" y="4480467"/>
              <a:ext cx="559872" cy="12011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MCV1</a:t>
              </a:r>
            </a:p>
          </p:txBody>
        </p:sp>
        <p:sp>
          <p:nvSpPr>
            <p:cNvPr id="133" name="tx133"/>
            <p:cNvSpPr/>
            <p:nvPr/>
          </p:nvSpPr>
          <p:spPr>
            <a:xfrm>
              <a:off x="710044" y="3121925"/>
              <a:ext cx="35793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IPV1</a:t>
              </a:r>
            </a:p>
          </p:txBody>
        </p:sp>
        <p:sp>
          <p:nvSpPr>
            <p:cNvPr id="134" name="tx134"/>
            <p:cNvSpPr/>
            <p:nvPr/>
          </p:nvSpPr>
          <p:spPr>
            <a:xfrm>
              <a:off x="728424" y="2666498"/>
              <a:ext cx="339551"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Hib3</a:t>
              </a:r>
            </a:p>
          </p:txBody>
        </p:sp>
        <p:sp>
          <p:nvSpPr>
            <p:cNvPr id="135" name="tx135"/>
            <p:cNvSpPr/>
            <p:nvPr/>
          </p:nvSpPr>
          <p:spPr>
            <a:xfrm>
              <a:off x="563163" y="2182452"/>
              <a:ext cx="504812" cy="151476"/>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28940" y="550344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48" name="tx148"/>
            <p:cNvSpPr/>
            <p:nvPr/>
          </p:nvSpPr>
          <p:spPr>
            <a:xfrm>
              <a:off x="4372267"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29877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 Bénin, 2019-2025</a:t>
              </a:r>
            </a:p>
          </p:txBody>
        </p:sp>
        <p:sp>
          <p:nvSpPr>
            <p:cNvPr id="152" name="tx152"/>
            <p:cNvSpPr/>
            <p:nvPr/>
          </p:nvSpPr>
          <p:spPr>
            <a:xfrm>
              <a:off x="4775852" y="621410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153" name="tx153"/>
            <p:cNvSpPr/>
            <p:nvPr/>
          </p:nvSpPr>
          <p:spPr>
            <a:xfrm>
              <a:off x="1147090" y="6327165"/>
              <a:ext cx="79273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2019-2025 et les points représentent la couverture pour des années spécifiques. </a:t>
              </a:r>
            </a:p>
          </p:txBody>
        </p:sp>
        <p:sp>
          <p:nvSpPr>
            <p:cNvPr id="154" name="tx154"/>
            <p:cNvSpPr/>
            <p:nvPr/>
          </p:nvSpPr>
          <p:spPr>
            <a:xfrm>
              <a:off x="2935960" y="6450103"/>
              <a:ext cx="6138450" cy="1026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2019-2025. </a:t>
              </a:r>
            </a:p>
          </p:txBody>
        </p:sp>
        <p:sp>
          <p:nvSpPr>
            <p:cNvPr id="155" name="tx155"/>
            <p:cNvSpPr/>
            <p:nvPr/>
          </p:nvSpPr>
          <p:spPr>
            <a:xfrm>
              <a:off x="1644499" y="6568567"/>
              <a:ext cx="74299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graphique montre la couverture vaccinale pour toutes les années comprises entre 2019 et 2025 (barres grises) et la couverture pour des années spécifiques (points), par vaccin. Il peut être utilisé pour évaluer le retour aux niveaux d'avant la pandémie.
Le taux de couverture du DTP1 est resté inchangé entre 2019 (81 %) et 2024 (81 %). Il a augmenté en 2025 (82 %) par rapport à 2024, et était supérieur à celui de 2019. Entre 2019 et 2025, la couverture vaccinale du DTP1 a atteint son niveau le plus bas en 2022 et 2023 (79 %).
En 2024, 8 vaccins présentaient un taux de couverture inférieur à celui de 2019.
En 2025, 8 vaccins présentaient un taux de couverture inférieur à celui de 2019.
En 2025, 4 vaccins présentaient un taux de couverture inférieur à celui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924400" y="1298448"/>
            <a:ext cx="12068400" cy="5486400"/>
            <a:chOff x="-2924400" y="1298448"/>
            <a:chExt cx="1206840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27849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7316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184895"/>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638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09129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54449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199768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500509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445829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91149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3364693"/>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281789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57200" y="227108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915805"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rc18"/>
            <p:cNvSpPr/>
            <p:nvPr/>
          </p:nvSpPr>
          <p:spPr>
            <a:xfrm>
              <a:off x="3616241" y="3200652"/>
              <a:ext cx="693100" cy="1804445"/>
            </a:xfrm>
            <a:prstGeom prst="rect">
              <a:avLst/>
            </a:prstGeom>
            <a:solidFill>
              <a:srgbClr val="FF0000">
                <a:alpha val="100000"/>
              </a:srgbClr>
            </a:solidFill>
          </p:spPr>
          <p:txBody>
            <a:bodyPr/>
            <a:lstStyle/>
            <a:p>
              <a:endParaRPr/>
            </a:p>
          </p:txBody>
        </p:sp>
        <p:sp>
          <p:nvSpPr>
            <p:cNvPr id="19" name="rc19"/>
            <p:cNvSpPr/>
            <p:nvPr/>
          </p:nvSpPr>
          <p:spPr>
            <a:xfrm>
              <a:off x="5522268" y="3200652"/>
              <a:ext cx="693100" cy="1804445"/>
            </a:xfrm>
            <a:prstGeom prst="rect">
              <a:avLst/>
            </a:prstGeom>
            <a:solidFill>
              <a:srgbClr val="0058AB">
                <a:alpha val="100000"/>
              </a:srgbClr>
            </a:solidFill>
          </p:spPr>
          <p:txBody>
            <a:bodyPr/>
            <a:lstStyle/>
            <a:p>
              <a:endParaRPr/>
            </a:p>
          </p:txBody>
        </p:sp>
        <p:sp>
          <p:nvSpPr>
            <p:cNvPr id="20" name="tx20"/>
            <p:cNvSpPr/>
            <p:nvPr/>
          </p:nvSpPr>
          <p:spPr>
            <a:xfrm>
              <a:off x="3907526" y="3071110"/>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66</a:t>
              </a:r>
            </a:p>
          </p:txBody>
        </p:sp>
        <p:sp>
          <p:nvSpPr>
            <p:cNvPr id="21" name="tx21"/>
            <p:cNvSpPr/>
            <p:nvPr/>
          </p:nvSpPr>
          <p:spPr>
            <a:xfrm>
              <a:off x="5813553" y="3071110"/>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66</a:t>
              </a:r>
            </a:p>
          </p:txBody>
        </p:sp>
        <p:sp>
          <p:nvSpPr>
            <p:cNvPr id="22" name="pl22"/>
            <p:cNvSpPr/>
            <p:nvPr/>
          </p:nvSpPr>
          <p:spPr>
            <a:xfrm>
              <a:off x="757200" y="5005098"/>
              <a:ext cx="8317210" cy="0"/>
            </a:xfrm>
            <a:custGeom>
              <a:avLst/>
              <a:gdLst/>
              <a:ahLst/>
              <a:cxnLst/>
              <a:rect l="0" t="0" r="0" b="0"/>
              <a:pathLst>
                <a:path w="8317210">
                  <a:moveTo>
                    <a:pt x="0" y="0"/>
                  </a:moveTo>
                  <a:lnTo>
                    <a:pt x="8317210" y="0"/>
                  </a:lnTo>
                  <a:lnTo>
                    <a:pt x="8317210" y="0"/>
                  </a:lnTo>
                </a:path>
              </a:pathLst>
            </a:custGeom>
            <a:ln w="13550" cap="flat">
              <a:solidFill>
                <a:srgbClr val="A9A9A9">
                  <a:alpha val="100000"/>
                </a:srgbClr>
              </a:solidFill>
              <a:prstDash val="dash"/>
              <a:round/>
            </a:ln>
          </p:spPr>
          <p:txBody>
            <a:bodyPr/>
            <a:lstStyle/>
            <a:p>
              <a:endParaRPr/>
            </a:p>
          </p:txBody>
        </p:sp>
        <p:sp>
          <p:nvSpPr>
            <p:cNvPr id="23" name="pl23"/>
            <p:cNvSpPr/>
            <p:nvPr/>
          </p:nvSpPr>
          <p:spPr>
            <a:xfrm>
              <a:off x="4915805" y="1833648"/>
              <a:ext cx="0" cy="3608891"/>
            </a:xfrm>
            <a:custGeom>
              <a:avLst/>
              <a:gdLst/>
              <a:ahLst/>
              <a:cxnLst/>
              <a:rect l="0" t="0" r="0" b="0"/>
              <a:pathLst>
                <a:path h="3608891">
                  <a:moveTo>
                    <a:pt x="0" y="3608891"/>
                  </a:moveTo>
                  <a:lnTo>
                    <a:pt x="0" y="0"/>
                  </a:lnTo>
                  <a:lnTo>
                    <a:pt x="0" y="0"/>
                  </a:lnTo>
                </a:path>
              </a:pathLst>
            </a:custGeom>
            <a:ln w="13550" cap="flat">
              <a:solidFill>
                <a:srgbClr val="BEBEBE">
                  <a:alpha val="100000"/>
                </a:srgbClr>
              </a:solidFill>
              <a:prstDash val="lgDash"/>
              <a:round/>
            </a:ln>
          </p:spPr>
          <p:txBody>
            <a:bodyPr/>
            <a:lstStyle/>
            <a:p>
              <a:endParaRPr/>
            </a:p>
          </p:txBody>
        </p:sp>
        <p:sp>
          <p:nvSpPr>
            <p:cNvPr id="24" name="tx24"/>
            <p:cNvSpPr/>
            <p:nvPr/>
          </p:nvSpPr>
          <p:spPr>
            <a:xfrm>
              <a:off x="4598424" y="1839770"/>
              <a:ext cx="634762" cy="105581"/>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4D4D4D">
                      <a:alpha val="100000"/>
                    </a:srgbClr>
                  </a:solidFill>
                  <a:latin typeface="Arial"/>
                  <a:cs typeface="Arial"/>
                </a:rPr>
                <a:t>1 dose lor</a:t>
              </a:r>
            </a:p>
          </p:txBody>
        </p:sp>
        <p:sp>
          <p:nvSpPr>
            <p:cNvPr id="25" name="tx25"/>
            <p:cNvSpPr/>
            <p:nvPr/>
          </p:nvSpPr>
          <p:spPr>
            <a:xfrm>
              <a:off x="4411856" y="2048331"/>
              <a:ext cx="100789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4D4D4D">
                      <a:alpha val="100000"/>
                    </a:srgbClr>
                  </a:solidFill>
                  <a:latin typeface="Arial"/>
                  <a:cs typeface="Arial"/>
                </a:rPr>
                <a:t>de l'introduction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a:endParaRPr/>
            </a:p>
          </p:txBody>
        </p:sp>
        <p:sp>
          <p:nvSpPr>
            <p:cNvPr id="27" name="tx27"/>
            <p:cNvSpPr/>
            <p:nvPr/>
          </p:nvSpPr>
          <p:spPr>
            <a:xfrm>
              <a:off x="4752810" y="1661639"/>
              <a:ext cx="32598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Filles</a:t>
              </a:r>
            </a:p>
          </p:txBody>
        </p:sp>
        <p:sp>
          <p:nvSpPr>
            <p:cNvPr id="28" name="tx28"/>
            <p:cNvSpPr/>
            <p:nvPr/>
          </p:nvSpPr>
          <p:spPr>
            <a:xfrm rot="-5400000">
              <a:off x="4787804"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95211" y="357254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a:endParaRPr/>
            </a:p>
          </p:txBody>
        </p:sp>
        <p:sp>
          <p:nvSpPr>
            <p:cNvPr id="37" name="rc37"/>
            <p:cNvSpPr/>
            <p:nvPr/>
          </p:nvSpPr>
          <p:spPr>
            <a:xfrm>
              <a:off x="4963878" y="6141404"/>
              <a:ext cx="201456" cy="201456"/>
            </a:xfrm>
            <a:prstGeom prst="rect">
              <a:avLst/>
            </a:prstGeom>
            <a:solidFill>
              <a:srgbClr val="0058AB">
                <a:alpha val="100000"/>
              </a:srgbClr>
            </a:solidFill>
          </p:spPr>
          <p:txBody>
            <a:bodyPr/>
            <a:lstStyle/>
            <a:p>
              <a:endParaRPr/>
            </a:p>
          </p:txBody>
        </p:sp>
        <p:sp>
          <p:nvSpPr>
            <p:cNvPr id="38" name="tx38"/>
            <p:cNvSpPr/>
            <p:nvPr/>
          </p:nvSpPr>
          <p:spPr>
            <a:xfrm>
              <a:off x="4487174" y="6187140"/>
              <a:ext cx="3981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620570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Bénin, 2025-2025</a:t>
              </a:r>
            </a:p>
          </p:txBody>
        </p:sp>
        <p:sp>
          <p:nvSpPr>
            <p:cNvPr id="41" name="tx41"/>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2" name="tx42"/>
            <p:cNvSpPr/>
            <p:nvPr/>
          </p:nvSpPr>
          <p:spPr>
            <a:xfrm>
              <a:off x="-2924400" y="6586855"/>
              <a:ext cx="119988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43"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L'année 2025 correspond à la première année pour laquelle des estimations de la couverture vaccinale contre le VPH ont été établies au Bénin.
En 2025, la couverture vaccinale pour la première dose (HPV1) chez les filles était de 66 %. En 2025, la couverture vaccinale pour la dernière dose (HPVc) chez les filles était de 66 %.</a:t>
            </a:r>
          </a:p>
        </p:txBody>
      </p:sp>
      <p:sp>
        <p:nvSpPr>
          <p:cNvPr id="44"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taux de couverture de la dernière dose du vaccin contre le HPV chez les filles s'élevait à 66 %, conformément au schéma de vaccination à dose unique mis en place lors de son introduction en 2025.</a:t>
            </a:r>
          </a:p>
        </p:txBody>
      </p:sp>
      <p:grpSp>
        <p:nvGrpSpPr>
          <p:cNvPr id="45" name="Group 44"/>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7" name="rc4"/>
            <p:cNvSpPr/>
            <p:nvPr/>
          </p:nvSpPr>
          <p:spPr>
            <a:xfrm>
              <a:off x="292608" y="1005840"/>
              <a:ext cx="8595360" cy="28575"/>
            </a:xfrm>
            <a:prstGeom prst="rect">
              <a:avLst/>
            </a:prstGeom>
            <a:solidFill>
              <a:srgbClr val="000000">
                <a:alpha val="100000"/>
              </a:srgbClr>
            </a:solidFill>
          </p:spPr>
          <p:txBody>
            <a:bodyPr/>
            <a:lstStyle/>
            <a:p>
              <a:endParaRPr/>
            </a:p>
          </p:txBody>
        </p:sp>
      </p:grpSp>
      <p:sp>
        <p:nvSpPr>
          <p:cNvPr id="55" name="body"/>
          <p:cNvSpPr>
            <a:spLocks noGrp="1"/>
          </p:cNvSpPr>
          <p:nvPr>
            <p:ph idx="4294967295"/>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L'année 2025 correspond à la première année pour laquelle des estimations de la couverture vaccinale contre le VPH ont été établies au Bénin.
En 2025, la couverture vaccinale pour la première dose (HPV1) chez les filles était de 66 %. En 2025, la couverture vaccinale pour la dernière dose (HPVc) chez les filles était de 66 %.</a:t>
            </a:r>
          </a:p>
        </p:txBody>
      </p:sp>
      <p:sp>
        <p:nvSpPr>
          <p:cNvPr id="56"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le taux de couverture de la dernière dose du vaccin contre le HPV chez les filles s'élevait à 66 %, conformément au schéma de vaccination à dose unique mis en place lors de son introduction en 2025.</a:t>
            </a:r>
          </a:p>
        </p:txBody>
      </p:sp>
      <p:grpSp>
        <p:nvGrpSpPr>
          <p:cNvPr id="57" name="Group 56"/>
          <p:cNvGrpSpPr/>
          <p:nvPr/>
        </p:nvGrpSpPr>
        <p:grpSpPr>
          <a:xfrm>
            <a:off x="292608" y="1005840"/>
            <a:ext cx="8595360" cy="28575"/>
            <a:chOff x="292608" y="1005840"/>
            <a:chExt cx="8595360" cy="28575"/>
          </a:xfrm>
        </p:grpSpPr>
        <p:sp>
          <p:nvSpPr>
            <p:cNvPr id="5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59" name="rc4"/>
            <p:cNvSpPr/>
            <p:nvPr/>
          </p:nvSpPr>
          <p:spPr>
            <a:xfrm>
              <a:off x="292608" y="1005840"/>
              <a:ext cx="8595360" cy="28575"/>
            </a:xfrm>
            <a:prstGeom prst="rect">
              <a:avLst/>
            </a:prstGeom>
            <a:solidFill>
              <a:srgbClr val="000000">
                <a:alpha val="100000"/>
              </a:srgbClr>
            </a:solidFill>
          </p:spPr>
          <p:txBody>
            <a:bodyPr/>
            <a:lstStyle/>
            <a:p>
              <a:endParaRPr/>
            </a:p>
          </p:txBody>
        </p:sp>
      </p:grpSp>
      <p:sp>
        <p:nvSpPr>
          <p:cNvPr id="48" name="body"/>
          <p:cNvSpPr>
            <a:spLocks noGrp="1"/>
          </p:cNvSpPr>
          <p:nvPr>
            <p:ph idx="4294967295"/>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
        <p:nvSpPr>
          <p:cNvPr id="49" name="body"/>
          <p:cNvSpPr>
            <a:spLocks noGrp="1"/>
          </p:cNvSpPr>
          <p:nvPr>
            <p:ph idx="4294967295"/>
          </p:nvPr>
        </p:nvSpPr>
        <p:spPr>
          <a:xfrm>
            <a:off x="521208" y="5998464"/>
            <a:ext cx="11301984" cy="512064"/>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Calibri"/>
                <a:cs typeface="Calibri"/>
                <a:sym typeface="Calibri"/>
              </a:rPr>
              <a:t>Méthodes: </a:t>
            </a:r>
            <a:r>
              <a:rPr sz="1400" b="0" i="0" u="none" cap="none">
                <a:solidFill>
                  <a:srgbClr val="FFC000">
                    <a:alpha val="100000"/>
                  </a:srgbClr>
                </a:solidFill>
                <a:latin typeface="Calibri"/>
                <a:cs typeface="Calibri"/>
                <a:sym typeface="Calibri"/>
              </a:rPr>
              <a:t>• </a:t>
            </a:r>
            <a:r>
              <a:rPr sz="1300" b="0" i="0" u="sng" cap="none">
                <a:hlinkClick r:id="rId2"/>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7200" y="5278499"/>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7200" y="4731697"/>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7200" y="4184895"/>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7200" y="3638093"/>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7200" y="3091292"/>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57200" y="2544490"/>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757200" y="1997688"/>
              <a:ext cx="8317210" cy="0"/>
            </a:xfrm>
            <a:custGeom>
              <a:avLst/>
              <a:gdLst/>
              <a:ahLst/>
              <a:cxnLst/>
              <a:rect l="0" t="0" r="0" b="0"/>
              <a:pathLst>
                <a:path w="8317210">
                  <a:moveTo>
                    <a:pt x="0" y="0"/>
                  </a:moveTo>
                  <a:lnTo>
                    <a:pt x="8317210" y="0"/>
                  </a:lnTo>
                  <a:lnTo>
                    <a:pt x="831721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757200" y="5005098"/>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757200" y="4458296"/>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757200" y="3911494"/>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757200" y="3364693"/>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57200" y="2817891"/>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57200" y="2271089"/>
              <a:ext cx="8317210" cy="0"/>
            </a:xfrm>
            <a:custGeom>
              <a:avLst/>
              <a:gdLst/>
              <a:ahLst/>
              <a:cxnLst/>
              <a:rect l="0" t="0" r="0" b="0"/>
              <a:pathLst>
                <a:path w="8317210">
                  <a:moveTo>
                    <a:pt x="0" y="0"/>
                  </a:moveTo>
                  <a:lnTo>
                    <a:pt x="8317210" y="0"/>
                  </a:lnTo>
                  <a:lnTo>
                    <a:pt x="831721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4915805" y="1833648"/>
              <a:ext cx="0" cy="3608891"/>
            </a:xfrm>
            <a:custGeom>
              <a:avLst/>
              <a:gdLst/>
              <a:ahLst/>
              <a:cxnLst/>
              <a:rect l="0" t="0" r="0" b="0"/>
              <a:pathLst>
                <a:path h="3608891">
                  <a:moveTo>
                    <a:pt x="0" y="3608891"/>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rc18"/>
            <p:cNvSpPr/>
            <p:nvPr/>
          </p:nvSpPr>
          <p:spPr>
            <a:xfrm>
              <a:off x="3616241" y="3200652"/>
              <a:ext cx="693100" cy="1804445"/>
            </a:xfrm>
            <a:prstGeom prst="rect">
              <a:avLst/>
            </a:prstGeom>
            <a:solidFill>
              <a:srgbClr val="FF0000">
                <a:alpha val="100000"/>
              </a:srgbClr>
            </a:solidFill>
          </p:spPr>
          <p:txBody>
            <a:bodyPr/>
            <a:lstStyle/>
            <a:p>
              <a:endParaRPr/>
            </a:p>
          </p:txBody>
        </p:sp>
        <p:sp>
          <p:nvSpPr>
            <p:cNvPr id="19" name="rc19"/>
            <p:cNvSpPr/>
            <p:nvPr/>
          </p:nvSpPr>
          <p:spPr>
            <a:xfrm>
              <a:off x="5522268" y="3200652"/>
              <a:ext cx="693100" cy="1804445"/>
            </a:xfrm>
            <a:prstGeom prst="rect">
              <a:avLst/>
            </a:prstGeom>
            <a:solidFill>
              <a:srgbClr val="0058AB">
                <a:alpha val="100000"/>
              </a:srgbClr>
            </a:solidFill>
          </p:spPr>
          <p:txBody>
            <a:bodyPr/>
            <a:lstStyle/>
            <a:p>
              <a:endParaRPr/>
            </a:p>
          </p:txBody>
        </p:sp>
        <p:sp>
          <p:nvSpPr>
            <p:cNvPr id="20" name="tx20"/>
            <p:cNvSpPr/>
            <p:nvPr/>
          </p:nvSpPr>
          <p:spPr>
            <a:xfrm>
              <a:off x="3907526" y="3071110"/>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FF0000">
                      <a:alpha val="100000"/>
                    </a:srgbClr>
                  </a:solidFill>
                  <a:latin typeface="Arial"/>
                  <a:cs typeface="Arial"/>
                </a:rPr>
                <a:t>66</a:t>
              </a:r>
            </a:p>
          </p:txBody>
        </p:sp>
        <p:sp>
          <p:nvSpPr>
            <p:cNvPr id="21" name="tx21"/>
            <p:cNvSpPr/>
            <p:nvPr/>
          </p:nvSpPr>
          <p:spPr>
            <a:xfrm>
              <a:off x="5813553" y="3071110"/>
              <a:ext cx="110531" cy="72636"/>
            </a:xfrm>
            <a:prstGeom prst="rect">
              <a:avLst/>
            </a:prstGeom>
            <a:noFill/>
          </p:spPr>
          <p:txBody>
            <a:bodyPr wrap="none" lIns="0" tIns="0" rIns="0" bIns="0" anchor="ctr" anchorCtr="1"/>
            <a:lstStyle/>
            <a:p>
              <a:pPr marL="0" marR="0" indent="0" algn="l">
                <a:lnSpc>
                  <a:spcPts val="782"/>
                </a:lnSpc>
                <a:spcBef>
                  <a:spcPts val="0"/>
                </a:spcBef>
                <a:spcAft>
                  <a:spcPts val="0"/>
                </a:spcAft>
              </a:pPr>
              <a:r>
                <a:rPr sz="782">
                  <a:solidFill>
                    <a:srgbClr val="0058AB">
                      <a:alpha val="100000"/>
                    </a:srgbClr>
                  </a:solidFill>
                  <a:latin typeface="Arial"/>
                  <a:cs typeface="Arial"/>
                </a:rPr>
                <a:t>66</a:t>
              </a:r>
            </a:p>
          </p:txBody>
        </p:sp>
        <p:sp>
          <p:nvSpPr>
            <p:cNvPr id="22" name="pl22"/>
            <p:cNvSpPr/>
            <p:nvPr/>
          </p:nvSpPr>
          <p:spPr>
            <a:xfrm>
              <a:off x="757200" y="5005098"/>
              <a:ext cx="8317210" cy="0"/>
            </a:xfrm>
            <a:custGeom>
              <a:avLst/>
              <a:gdLst/>
              <a:ahLst/>
              <a:cxnLst/>
              <a:rect l="0" t="0" r="0" b="0"/>
              <a:pathLst>
                <a:path w="8317210">
                  <a:moveTo>
                    <a:pt x="0" y="0"/>
                  </a:moveTo>
                  <a:lnTo>
                    <a:pt x="8317210" y="0"/>
                  </a:lnTo>
                  <a:lnTo>
                    <a:pt x="8317210" y="0"/>
                  </a:lnTo>
                </a:path>
              </a:pathLst>
            </a:custGeom>
            <a:ln w="13550" cap="flat">
              <a:solidFill>
                <a:srgbClr val="A9A9A9">
                  <a:alpha val="100000"/>
                </a:srgbClr>
              </a:solidFill>
              <a:prstDash val="dash"/>
              <a:round/>
            </a:ln>
          </p:spPr>
          <p:txBody>
            <a:bodyPr/>
            <a:lstStyle/>
            <a:p>
              <a:endParaRPr/>
            </a:p>
          </p:txBody>
        </p:sp>
        <p:sp>
          <p:nvSpPr>
            <p:cNvPr id="23" name="pl23"/>
            <p:cNvSpPr/>
            <p:nvPr/>
          </p:nvSpPr>
          <p:spPr>
            <a:xfrm>
              <a:off x="4915805" y="1833648"/>
              <a:ext cx="0" cy="3608891"/>
            </a:xfrm>
            <a:custGeom>
              <a:avLst/>
              <a:gdLst/>
              <a:ahLst/>
              <a:cxnLst/>
              <a:rect l="0" t="0" r="0" b="0"/>
              <a:pathLst>
                <a:path h="3608891">
                  <a:moveTo>
                    <a:pt x="0" y="3608891"/>
                  </a:moveTo>
                  <a:lnTo>
                    <a:pt x="0" y="0"/>
                  </a:lnTo>
                  <a:lnTo>
                    <a:pt x="0" y="0"/>
                  </a:lnTo>
                </a:path>
              </a:pathLst>
            </a:custGeom>
            <a:ln w="13550" cap="flat">
              <a:solidFill>
                <a:srgbClr val="BEBEBE">
                  <a:alpha val="100000"/>
                </a:srgbClr>
              </a:solidFill>
              <a:prstDash val="lgDash"/>
              <a:round/>
            </a:ln>
          </p:spPr>
          <p:txBody>
            <a:bodyPr/>
            <a:lstStyle/>
            <a:p>
              <a:endParaRPr/>
            </a:p>
          </p:txBody>
        </p:sp>
        <p:sp>
          <p:nvSpPr>
            <p:cNvPr id="24" name="tx24"/>
            <p:cNvSpPr/>
            <p:nvPr/>
          </p:nvSpPr>
          <p:spPr>
            <a:xfrm>
              <a:off x="4598424" y="1839770"/>
              <a:ext cx="634762" cy="105581"/>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4D4D4D">
                      <a:alpha val="100000"/>
                    </a:srgbClr>
                  </a:solidFill>
                  <a:latin typeface="Arial"/>
                  <a:cs typeface="Arial"/>
                </a:rPr>
                <a:t>1 dose lor</a:t>
              </a:r>
            </a:p>
          </p:txBody>
        </p:sp>
        <p:sp>
          <p:nvSpPr>
            <p:cNvPr id="25" name="tx25"/>
            <p:cNvSpPr/>
            <p:nvPr/>
          </p:nvSpPr>
          <p:spPr>
            <a:xfrm>
              <a:off x="4411856" y="2048331"/>
              <a:ext cx="100789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4D4D4D">
                      <a:alpha val="100000"/>
                    </a:srgbClr>
                  </a:solidFill>
                  <a:latin typeface="Arial"/>
                  <a:cs typeface="Arial"/>
                </a:rPr>
                <a:t>de l'introduction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a:endParaRPr/>
            </a:p>
          </p:txBody>
        </p:sp>
        <p:sp>
          <p:nvSpPr>
            <p:cNvPr id="27" name="tx27"/>
            <p:cNvSpPr/>
            <p:nvPr/>
          </p:nvSpPr>
          <p:spPr>
            <a:xfrm>
              <a:off x="4752810" y="1661639"/>
              <a:ext cx="32598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1A1A1A">
                      <a:alpha val="100000"/>
                    </a:srgbClr>
                  </a:solidFill>
                  <a:latin typeface="Arial"/>
                  <a:cs typeface="Arial"/>
                </a:rPr>
                <a:t>Filles</a:t>
              </a:r>
            </a:p>
          </p:txBody>
        </p:sp>
        <p:sp>
          <p:nvSpPr>
            <p:cNvPr id="28" name="tx28"/>
            <p:cNvSpPr/>
            <p:nvPr/>
          </p:nvSpPr>
          <p:spPr>
            <a:xfrm rot="-5400000">
              <a:off x="4787804" y="5590532"/>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95211" y="3572541"/>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a:endParaRPr/>
            </a:p>
          </p:txBody>
        </p:sp>
        <p:sp>
          <p:nvSpPr>
            <p:cNvPr id="37" name="rc37"/>
            <p:cNvSpPr/>
            <p:nvPr/>
          </p:nvSpPr>
          <p:spPr>
            <a:xfrm>
              <a:off x="4963878" y="6141404"/>
              <a:ext cx="201456" cy="201456"/>
            </a:xfrm>
            <a:prstGeom prst="rect">
              <a:avLst/>
            </a:prstGeom>
            <a:solidFill>
              <a:srgbClr val="0058AB">
                <a:alpha val="100000"/>
              </a:srgbClr>
            </a:solidFill>
          </p:spPr>
          <p:txBody>
            <a:bodyPr/>
            <a:lstStyle/>
            <a:p>
              <a:endParaRPr/>
            </a:p>
          </p:txBody>
        </p:sp>
        <p:sp>
          <p:nvSpPr>
            <p:cNvPr id="38" name="tx38"/>
            <p:cNvSpPr/>
            <p:nvPr/>
          </p:nvSpPr>
          <p:spPr>
            <a:xfrm>
              <a:off x="4487174" y="6187140"/>
              <a:ext cx="3981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21706"/>
              <a:ext cx="6932094" cy="16633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Bénin, 2025-(max(df$year)}</a:t>
              </a:r>
            </a:p>
          </p:txBody>
        </p:sp>
        <p:sp>
          <p:nvSpPr>
            <p:cNvPr id="41" name="tx41"/>
            <p:cNvSpPr/>
            <p:nvPr/>
          </p:nvSpPr>
          <p:spPr>
            <a:xfrm>
              <a:off x="4775852" y="6473794"/>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42" name="tx42"/>
            <p:cNvSpPr/>
            <p:nvPr/>
          </p:nvSpPr>
          <p:spPr>
            <a:xfrm>
              <a:off x="-2924400" y="6586855"/>
              <a:ext cx="1199881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L'année 2025 correspond à la première année pour laquelle des estimations de la couverture vaccinale contre le VPH ont été établies au Bénin.
En 2025, la couverture vaccinale pour la première dose (HPV1) chez les filles était de 66 %. En 2025, la couverture vaccinale pour la dernière dose (HPVc) chez les filles était de 66 %.</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En 2025, le taux de couverture de la dernière dose du vaccin contre le HPV chez les filles s'élevait à 66 %, conformément au schéma de vaccination à dose unique mis en place lors de son introduction en 2025.</a:t>
            </a:r>
          </a:p>
        </p:txBody>
      </p:sp>
      <p:grpSp>
        <p:nvGrpSpPr>
          <p:cNvPr id="45" name="Group 44"/>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7"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78923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15444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51964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88484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20913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10663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47183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83704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20224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56745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932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225005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39019"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35350"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031682"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328013"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365078"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624344"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83610"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142877"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402143"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61409"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920676"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39019" y="2503972"/>
              <a:ext cx="6481656" cy="412617"/>
            </a:xfrm>
            <a:custGeom>
              <a:avLst/>
              <a:gdLst/>
              <a:ahLst/>
              <a:cxnLst/>
              <a:rect l="0" t="0" r="0" b="0"/>
              <a:pathLst>
                <a:path w="6481656" h="412617">
                  <a:moveTo>
                    <a:pt x="0" y="126959"/>
                  </a:moveTo>
                  <a:lnTo>
                    <a:pt x="259266" y="190438"/>
                  </a:lnTo>
                  <a:lnTo>
                    <a:pt x="518532" y="222178"/>
                  </a:lnTo>
                  <a:lnTo>
                    <a:pt x="777798" y="285658"/>
                  </a:lnTo>
                  <a:lnTo>
                    <a:pt x="1037065" y="317397"/>
                  </a:lnTo>
                  <a:lnTo>
                    <a:pt x="1296331" y="380877"/>
                  </a:lnTo>
                  <a:lnTo>
                    <a:pt x="1555597" y="253918"/>
                  </a:lnTo>
                  <a:lnTo>
                    <a:pt x="1814863" y="0"/>
                  </a:lnTo>
                  <a:lnTo>
                    <a:pt x="2074130" y="222178"/>
                  </a:lnTo>
                  <a:lnTo>
                    <a:pt x="2333396" y="95219"/>
                  </a:lnTo>
                  <a:lnTo>
                    <a:pt x="2592662" y="190438"/>
                  </a:lnTo>
                  <a:lnTo>
                    <a:pt x="2851928" y="222178"/>
                  </a:lnTo>
                  <a:lnTo>
                    <a:pt x="3111195" y="63479"/>
                  </a:lnTo>
                  <a:lnTo>
                    <a:pt x="3370461" y="158698"/>
                  </a:lnTo>
                  <a:lnTo>
                    <a:pt x="3629727" y="253918"/>
                  </a:lnTo>
                  <a:lnTo>
                    <a:pt x="3888994" y="253918"/>
                  </a:lnTo>
                  <a:lnTo>
                    <a:pt x="4148260" y="126959"/>
                  </a:lnTo>
                  <a:lnTo>
                    <a:pt x="4407526" y="190438"/>
                  </a:lnTo>
                  <a:lnTo>
                    <a:pt x="4666792" y="253918"/>
                  </a:lnTo>
                  <a:lnTo>
                    <a:pt x="4926059" y="317397"/>
                  </a:lnTo>
                  <a:lnTo>
                    <a:pt x="5185325" y="380877"/>
                  </a:lnTo>
                  <a:lnTo>
                    <a:pt x="5444591" y="380877"/>
                  </a:lnTo>
                  <a:lnTo>
                    <a:pt x="5703857" y="412617"/>
                  </a:lnTo>
                  <a:lnTo>
                    <a:pt x="5963124" y="412617"/>
                  </a:lnTo>
                  <a:lnTo>
                    <a:pt x="6222390" y="412617"/>
                  </a:lnTo>
                  <a:lnTo>
                    <a:pt x="6481656" y="412617"/>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4290948" y="2789630"/>
              <a:ext cx="3629727" cy="1174372"/>
            </a:xfrm>
            <a:custGeom>
              <a:avLst/>
              <a:gdLst/>
              <a:ahLst/>
              <a:cxnLst/>
              <a:rect l="0" t="0" r="0" b="0"/>
              <a:pathLst>
                <a:path w="3629727" h="1174372">
                  <a:moveTo>
                    <a:pt x="0" y="1174372"/>
                  </a:moveTo>
                  <a:lnTo>
                    <a:pt x="259266" y="190438"/>
                  </a:lnTo>
                  <a:lnTo>
                    <a:pt x="518532" y="95219"/>
                  </a:lnTo>
                  <a:lnTo>
                    <a:pt x="777798" y="126959"/>
                  </a:lnTo>
                  <a:lnTo>
                    <a:pt x="1037065" y="31739"/>
                  </a:lnTo>
                  <a:lnTo>
                    <a:pt x="1296331" y="0"/>
                  </a:lnTo>
                  <a:lnTo>
                    <a:pt x="1555597" y="31739"/>
                  </a:lnTo>
                  <a:lnTo>
                    <a:pt x="1814863" y="31739"/>
                  </a:lnTo>
                  <a:lnTo>
                    <a:pt x="2074130" y="63479"/>
                  </a:lnTo>
                  <a:lnTo>
                    <a:pt x="2333396" y="95219"/>
                  </a:lnTo>
                  <a:lnTo>
                    <a:pt x="2592662" y="95219"/>
                  </a:lnTo>
                  <a:lnTo>
                    <a:pt x="2851928" y="126959"/>
                  </a:lnTo>
                  <a:lnTo>
                    <a:pt x="3111195" y="95219"/>
                  </a:lnTo>
                  <a:lnTo>
                    <a:pt x="3370461" y="190438"/>
                  </a:lnTo>
                  <a:lnTo>
                    <a:pt x="3629727" y="285658"/>
                  </a:lnTo>
                </a:path>
              </a:pathLst>
            </a:custGeom>
            <a:ln w="27101" cap="flat">
              <a:solidFill>
                <a:srgbClr val="00BFC4">
                  <a:alpha val="100000"/>
                </a:srgbClr>
              </a:solidFill>
              <a:prstDash val="solid"/>
              <a:round/>
            </a:ln>
          </p:spPr>
          <p:txBody>
            <a:bodyPr/>
            <a:lstStyle/>
            <a:p>
              <a:endParaRPr/>
            </a:p>
          </p:txBody>
        </p:sp>
        <p:sp>
          <p:nvSpPr>
            <p:cNvPr id="29" name="pl29"/>
            <p:cNvSpPr/>
            <p:nvPr/>
          </p:nvSpPr>
          <p:spPr>
            <a:xfrm>
              <a:off x="803816" y="2250053"/>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0" name="pt30"/>
            <p:cNvSpPr/>
            <p:nvPr/>
          </p:nvSpPr>
          <p:spPr>
            <a:xfrm>
              <a:off x="7882299" y="28782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1" name="pt31"/>
            <p:cNvSpPr/>
            <p:nvPr/>
          </p:nvSpPr>
          <p:spPr>
            <a:xfrm>
              <a:off x="7882299" y="433824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2" name="pt32"/>
            <p:cNvSpPr/>
            <p:nvPr/>
          </p:nvSpPr>
          <p:spPr>
            <a:xfrm>
              <a:off x="7882299" y="303691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3" name="pt33"/>
            <p:cNvSpPr/>
            <p:nvPr/>
          </p:nvSpPr>
          <p:spPr>
            <a:xfrm>
              <a:off x="7882299" y="297343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4" name="pt34"/>
            <p:cNvSpPr/>
            <p:nvPr/>
          </p:nvSpPr>
          <p:spPr>
            <a:xfrm>
              <a:off x="1400642" y="259255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5" name="pt35"/>
            <p:cNvSpPr/>
            <p:nvPr/>
          </p:nvSpPr>
          <p:spPr>
            <a:xfrm>
              <a:off x="7882299" y="433824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6" name="pt36"/>
            <p:cNvSpPr/>
            <p:nvPr/>
          </p:nvSpPr>
          <p:spPr>
            <a:xfrm>
              <a:off x="4252571" y="392562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7" name="pt37"/>
            <p:cNvSpPr/>
            <p:nvPr/>
          </p:nvSpPr>
          <p:spPr>
            <a:xfrm>
              <a:off x="7882299" y="297343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8" name="pl38"/>
            <p:cNvSpPr/>
            <p:nvPr/>
          </p:nvSpPr>
          <p:spPr>
            <a:xfrm>
              <a:off x="7931454" y="2753943"/>
              <a:ext cx="248487" cy="155883"/>
            </a:xfrm>
            <a:custGeom>
              <a:avLst/>
              <a:gdLst/>
              <a:ahLst/>
              <a:cxnLst/>
              <a:rect l="0" t="0" r="0" b="0"/>
              <a:pathLst>
                <a:path w="248487" h="155883">
                  <a:moveTo>
                    <a:pt x="248487" y="0"/>
                  </a:moveTo>
                  <a:lnTo>
                    <a:pt x="0" y="155883"/>
                  </a:lnTo>
                </a:path>
              </a:pathLst>
            </a:custGeom>
          </p:spPr>
          <p:txBody>
            <a:bodyPr/>
            <a:lstStyle/>
            <a:p>
              <a:endParaRPr/>
            </a:p>
          </p:txBody>
        </p:sp>
        <p:sp>
          <p:nvSpPr>
            <p:cNvPr id="39" name="pl39"/>
            <p:cNvSpPr/>
            <p:nvPr/>
          </p:nvSpPr>
          <p:spPr>
            <a:xfrm>
              <a:off x="7939828" y="2997903"/>
              <a:ext cx="240113" cy="12878"/>
            </a:xfrm>
            <a:custGeom>
              <a:avLst/>
              <a:gdLst/>
              <a:ahLst/>
              <a:cxnLst/>
              <a:rect l="0" t="0" r="0" b="0"/>
              <a:pathLst>
                <a:path w="240113" h="12878">
                  <a:moveTo>
                    <a:pt x="240113" y="0"/>
                  </a:moveTo>
                  <a:lnTo>
                    <a:pt x="0" y="12878"/>
                  </a:lnTo>
                </a:path>
              </a:pathLst>
            </a:custGeom>
          </p:spPr>
          <p:txBody>
            <a:bodyPr/>
            <a:lstStyle/>
            <a:p>
              <a:endParaRPr/>
            </a:p>
          </p:txBody>
        </p:sp>
        <p:sp>
          <p:nvSpPr>
            <p:cNvPr id="40" name="pl40"/>
            <p:cNvSpPr/>
            <p:nvPr/>
          </p:nvSpPr>
          <p:spPr>
            <a:xfrm>
              <a:off x="7931289" y="3082096"/>
              <a:ext cx="248653" cy="159513"/>
            </a:xfrm>
            <a:custGeom>
              <a:avLst/>
              <a:gdLst/>
              <a:ahLst/>
              <a:cxnLst/>
              <a:rect l="0" t="0" r="0" b="0"/>
              <a:pathLst>
                <a:path w="248653" h="159513">
                  <a:moveTo>
                    <a:pt x="248653" y="159513"/>
                  </a:moveTo>
                  <a:lnTo>
                    <a:pt x="0" y="0"/>
                  </a:lnTo>
                </a:path>
              </a:pathLst>
            </a:custGeom>
          </p:spPr>
          <p:txBody>
            <a:bodyPr/>
            <a:lstStyle/>
            <a:p>
              <a:endParaRPr/>
            </a:p>
          </p:txBody>
        </p:sp>
        <p:sp>
          <p:nvSpPr>
            <p:cNvPr id="41" name="pl41"/>
            <p:cNvSpPr/>
            <p:nvPr/>
          </p:nvSpPr>
          <p:spPr>
            <a:xfrm>
              <a:off x="7939982" y="4376619"/>
              <a:ext cx="239959" cy="1"/>
            </a:xfrm>
            <a:custGeom>
              <a:avLst/>
              <a:gdLst/>
              <a:ahLst/>
              <a:cxnLst/>
              <a:rect l="0" t="0" r="0" b="0"/>
              <a:pathLst>
                <a:path w="239959" h="1">
                  <a:moveTo>
                    <a:pt x="239959" y="1"/>
                  </a:moveTo>
                  <a:lnTo>
                    <a:pt x="0" y="0"/>
                  </a:lnTo>
                </a:path>
              </a:pathLst>
            </a:custGeom>
          </p:spPr>
          <p:txBody>
            <a:bodyPr/>
            <a:lstStyle/>
            <a:p>
              <a:endParaRPr/>
            </a:p>
          </p:txBody>
        </p:sp>
        <p:sp>
          <p:nvSpPr>
            <p:cNvPr id="42" name="pg42"/>
            <p:cNvSpPr/>
            <p:nvPr/>
          </p:nvSpPr>
          <p:spPr>
            <a:xfrm>
              <a:off x="8111362" y="2633300"/>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3" name="tx43"/>
            <p:cNvSpPr/>
            <p:nvPr/>
          </p:nvSpPr>
          <p:spPr>
            <a:xfrm>
              <a:off x="8134222" y="2674141"/>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69%</a:t>
              </a:r>
            </a:p>
          </p:txBody>
        </p:sp>
        <p:sp>
          <p:nvSpPr>
            <p:cNvPr id="44" name="pg44"/>
            <p:cNvSpPr/>
            <p:nvPr/>
          </p:nvSpPr>
          <p:spPr>
            <a:xfrm>
              <a:off x="8111362" y="2906803"/>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45" name="tx45"/>
            <p:cNvSpPr/>
            <p:nvPr/>
          </p:nvSpPr>
          <p:spPr>
            <a:xfrm>
              <a:off x="8134222" y="2947645"/>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HPVc : 66%</a:t>
              </a:r>
            </a:p>
          </p:txBody>
        </p:sp>
        <p:sp>
          <p:nvSpPr>
            <p:cNvPr id="46" name="pg46"/>
            <p:cNvSpPr/>
            <p:nvPr/>
          </p:nvSpPr>
          <p:spPr>
            <a:xfrm>
              <a:off x="8111362" y="3180140"/>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7" name="tx47"/>
            <p:cNvSpPr/>
            <p:nvPr/>
          </p:nvSpPr>
          <p:spPr>
            <a:xfrm>
              <a:off x="8134222" y="3220982"/>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PCVC : 64%</a:t>
              </a:r>
            </a:p>
          </p:txBody>
        </p:sp>
        <p:sp>
          <p:nvSpPr>
            <p:cNvPr id="48" name="pg48"/>
            <p:cNvSpPr/>
            <p:nvPr/>
          </p:nvSpPr>
          <p:spPr>
            <a:xfrm>
              <a:off x="8111362" y="4285635"/>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9" name="tx49"/>
            <p:cNvSpPr/>
            <p:nvPr/>
          </p:nvSpPr>
          <p:spPr>
            <a:xfrm>
              <a:off x="8134222" y="4326476"/>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MCV2 : 23%</a:t>
              </a:r>
            </a:p>
          </p:txBody>
        </p:sp>
        <p:sp>
          <p:nvSpPr>
            <p:cNvPr id="50" name="tx50"/>
            <p:cNvSpPr/>
            <p:nvPr/>
          </p:nvSpPr>
          <p:spPr>
            <a:xfrm>
              <a:off x="663492" y="505452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1" name="tx51"/>
            <p:cNvSpPr/>
            <p:nvPr/>
          </p:nvSpPr>
          <p:spPr>
            <a:xfrm>
              <a:off x="585797" y="441972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2" name="tx52"/>
            <p:cNvSpPr/>
            <p:nvPr/>
          </p:nvSpPr>
          <p:spPr>
            <a:xfrm>
              <a:off x="585797" y="37849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3" name="tx53"/>
            <p:cNvSpPr/>
            <p:nvPr/>
          </p:nvSpPr>
          <p:spPr>
            <a:xfrm>
              <a:off x="585797" y="315013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4" name="tx54"/>
            <p:cNvSpPr/>
            <p:nvPr/>
          </p:nvSpPr>
          <p:spPr>
            <a:xfrm>
              <a:off x="585797" y="251533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5" name="tx55"/>
            <p:cNvSpPr/>
            <p:nvPr/>
          </p:nvSpPr>
          <p:spPr>
            <a:xfrm>
              <a:off x="508103" y="188054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6" name="tx56"/>
            <p:cNvSpPr/>
            <p:nvPr/>
          </p:nvSpPr>
          <p:spPr>
            <a:xfrm>
              <a:off x="585797" y="219793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7" name="tx57"/>
            <p:cNvSpPr/>
            <p:nvPr/>
          </p:nvSpPr>
          <p:spPr>
            <a:xfrm rot="-5400000">
              <a:off x="1282573"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2578904"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3875235"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5171567"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6208632"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6467898"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3" name="tx63"/>
            <p:cNvSpPr/>
            <p:nvPr/>
          </p:nvSpPr>
          <p:spPr>
            <a:xfrm rot="-5400000">
              <a:off x="6727164"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4" name="tx64"/>
            <p:cNvSpPr/>
            <p:nvPr/>
          </p:nvSpPr>
          <p:spPr>
            <a:xfrm rot="-5400000">
              <a:off x="6986430"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5" name="tx65"/>
            <p:cNvSpPr/>
            <p:nvPr/>
          </p:nvSpPr>
          <p:spPr>
            <a:xfrm rot="-5400000">
              <a:off x="7245663" y="543226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6" name="tx66"/>
            <p:cNvSpPr/>
            <p:nvPr/>
          </p:nvSpPr>
          <p:spPr>
            <a:xfrm rot="-5400000">
              <a:off x="7504963"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7" name="tx67"/>
            <p:cNvSpPr/>
            <p:nvPr/>
          </p:nvSpPr>
          <p:spPr>
            <a:xfrm rot="-5400000">
              <a:off x="7764229"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68" name="tx68"/>
            <p:cNvSpPr/>
            <p:nvPr/>
          </p:nvSpPr>
          <p:spPr>
            <a:xfrm rot="-5400000">
              <a:off x="-95211" y="345409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69" name="pl69"/>
            <p:cNvSpPr/>
            <p:nvPr/>
          </p:nvSpPr>
          <p:spPr>
            <a:xfrm>
              <a:off x="3533360" y="6121431"/>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0" name="pl70"/>
            <p:cNvSpPr/>
            <p:nvPr/>
          </p:nvSpPr>
          <p:spPr>
            <a:xfrm>
              <a:off x="4249088" y="6121431"/>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1" name="pl71"/>
            <p:cNvSpPr/>
            <p:nvPr/>
          </p:nvSpPr>
          <p:spPr>
            <a:xfrm>
              <a:off x="4995854" y="6121431"/>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72" name="pl72"/>
            <p:cNvSpPr/>
            <p:nvPr/>
          </p:nvSpPr>
          <p:spPr>
            <a:xfrm>
              <a:off x="5742619" y="6121431"/>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73" name="tx73"/>
            <p:cNvSpPr/>
            <p:nvPr/>
          </p:nvSpPr>
          <p:spPr>
            <a:xfrm>
              <a:off x="3800459" y="606924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4" name="tx74"/>
            <p:cNvSpPr/>
            <p:nvPr/>
          </p:nvSpPr>
          <p:spPr>
            <a:xfrm>
              <a:off x="4516188" y="606802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75" name="tx75"/>
            <p:cNvSpPr/>
            <p:nvPr/>
          </p:nvSpPr>
          <p:spPr>
            <a:xfrm>
              <a:off x="5262953" y="606802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76" name="tx76"/>
            <p:cNvSpPr/>
            <p:nvPr/>
          </p:nvSpPr>
          <p:spPr>
            <a:xfrm>
              <a:off x="6009718" y="6069794"/>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1933954" y="1332593"/>
              <a:ext cx="6010319" cy="15544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8" name="tx78"/>
            <p:cNvSpPr/>
            <p:nvPr/>
          </p:nvSpPr>
          <p:spPr>
            <a:xfrm>
              <a:off x="3117174" y="1513153"/>
              <a:ext cx="3643878" cy="15593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dans leur programme national, Bénin, 2000-2025</a:t>
              </a:r>
            </a:p>
          </p:txBody>
        </p:sp>
        <p:sp>
          <p:nvSpPr>
            <p:cNvPr id="79" name="tx79"/>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0" name="tx80"/>
            <p:cNvSpPr/>
            <p:nvPr/>
          </p:nvSpPr>
          <p:spPr>
            <a:xfrm>
              <a:off x="1853558" y="6467409"/>
              <a:ext cx="7220852"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81" name="tx81"/>
            <p:cNvSpPr/>
            <p:nvPr/>
          </p:nvSpPr>
          <p:spPr>
            <a:xfrm>
              <a:off x="2161389" y="6586855"/>
              <a:ext cx="69130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83" name="body"/>
          <p:cNvSpPr>
            <a:spLocks noGrp="1"/>
          </p:cNvSpPr>
          <p:nvPr>
            <p:ph idx="4294967295"/>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450" b="0" i="0" u="none" cap="none">
                <a:solidFill>
                  <a:srgbClr val="000000">
                    <a:alpha val="100000"/>
                  </a:srgbClr>
                </a:solidFill>
                <a:latin typeface="Arial"/>
                <a:cs typeface="Arial"/>
                <a:sym typeface="Arial"/>
              </a:rPr>
              <a:t>En 2025, aucun vaccin relevant des ODD n'a atteint l'objectif de couverture de 90 % fixé par les ODD.</a:t>
            </a:r>
          </a:p>
        </p:txBody>
      </p:sp>
      <p:sp>
        <p:nvSpPr>
          <p:cNvPr id="87" name="body"/>
          <p:cNvSpPr>
            <a:spLocks noGrp="1"/>
          </p:cNvSpPr>
          <p:nvPr>
            <p:ph idx="4294967295"/>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4789237"/>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415444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351964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288484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209135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5106634"/>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447183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383704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320224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803816" y="256745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803816" y="193265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803816" y="225005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439019"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735350"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4031682"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5328013"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365078"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624344"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883610"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7142877"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7402143"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661409"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920676" y="1773957"/>
              <a:ext cx="0" cy="3491376"/>
            </a:xfrm>
            <a:custGeom>
              <a:avLst/>
              <a:gdLst/>
              <a:ahLst/>
              <a:cxnLst/>
              <a:rect l="0" t="0" r="0" b="0"/>
              <a:pathLst>
                <a:path h="3491376">
                  <a:moveTo>
                    <a:pt x="0" y="3491376"/>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439019" y="2503972"/>
              <a:ext cx="6481656" cy="412617"/>
            </a:xfrm>
            <a:custGeom>
              <a:avLst/>
              <a:gdLst/>
              <a:ahLst/>
              <a:cxnLst/>
              <a:rect l="0" t="0" r="0" b="0"/>
              <a:pathLst>
                <a:path w="6481656" h="412617">
                  <a:moveTo>
                    <a:pt x="0" y="126959"/>
                  </a:moveTo>
                  <a:lnTo>
                    <a:pt x="259266" y="190438"/>
                  </a:lnTo>
                  <a:lnTo>
                    <a:pt x="518532" y="222178"/>
                  </a:lnTo>
                  <a:lnTo>
                    <a:pt x="777798" y="285658"/>
                  </a:lnTo>
                  <a:lnTo>
                    <a:pt x="1037065" y="317397"/>
                  </a:lnTo>
                  <a:lnTo>
                    <a:pt x="1296331" y="380877"/>
                  </a:lnTo>
                  <a:lnTo>
                    <a:pt x="1555597" y="253918"/>
                  </a:lnTo>
                  <a:lnTo>
                    <a:pt x="1814863" y="0"/>
                  </a:lnTo>
                  <a:lnTo>
                    <a:pt x="2074130" y="222178"/>
                  </a:lnTo>
                  <a:lnTo>
                    <a:pt x="2333396" y="95219"/>
                  </a:lnTo>
                  <a:lnTo>
                    <a:pt x="2592662" y="190438"/>
                  </a:lnTo>
                  <a:lnTo>
                    <a:pt x="2851928" y="222178"/>
                  </a:lnTo>
                  <a:lnTo>
                    <a:pt x="3111195" y="63479"/>
                  </a:lnTo>
                  <a:lnTo>
                    <a:pt x="3370461" y="158698"/>
                  </a:lnTo>
                  <a:lnTo>
                    <a:pt x="3629727" y="253918"/>
                  </a:lnTo>
                  <a:lnTo>
                    <a:pt x="3888994" y="253918"/>
                  </a:lnTo>
                  <a:lnTo>
                    <a:pt x="4148260" y="126959"/>
                  </a:lnTo>
                  <a:lnTo>
                    <a:pt x="4407526" y="190438"/>
                  </a:lnTo>
                  <a:lnTo>
                    <a:pt x="4666792" y="253918"/>
                  </a:lnTo>
                  <a:lnTo>
                    <a:pt x="4926059" y="317397"/>
                  </a:lnTo>
                  <a:lnTo>
                    <a:pt x="5185325" y="380877"/>
                  </a:lnTo>
                  <a:lnTo>
                    <a:pt x="5444591" y="380877"/>
                  </a:lnTo>
                  <a:lnTo>
                    <a:pt x="5703857" y="412617"/>
                  </a:lnTo>
                  <a:lnTo>
                    <a:pt x="5963124" y="412617"/>
                  </a:lnTo>
                  <a:lnTo>
                    <a:pt x="6222390" y="412617"/>
                  </a:lnTo>
                  <a:lnTo>
                    <a:pt x="6481656" y="412617"/>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4290948" y="2789630"/>
              <a:ext cx="3629727" cy="1174372"/>
            </a:xfrm>
            <a:custGeom>
              <a:avLst/>
              <a:gdLst/>
              <a:ahLst/>
              <a:cxnLst/>
              <a:rect l="0" t="0" r="0" b="0"/>
              <a:pathLst>
                <a:path w="3629727" h="1174372">
                  <a:moveTo>
                    <a:pt x="0" y="1174372"/>
                  </a:moveTo>
                  <a:lnTo>
                    <a:pt x="259266" y="190438"/>
                  </a:lnTo>
                  <a:lnTo>
                    <a:pt x="518532" y="95219"/>
                  </a:lnTo>
                  <a:lnTo>
                    <a:pt x="777798" y="126959"/>
                  </a:lnTo>
                  <a:lnTo>
                    <a:pt x="1037065" y="31739"/>
                  </a:lnTo>
                  <a:lnTo>
                    <a:pt x="1296331" y="0"/>
                  </a:lnTo>
                  <a:lnTo>
                    <a:pt x="1555597" y="31739"/>
                  </a:lnTo>
                  <a:lnTo>
                    <a:pt x="1814863" y="31739"/>
                  </a:lnTo>
                  <a:lnTo>
                    <a:pt x="2074130" y="63479"/>
                  </a:lnTo>
                  <a:lnTo>
                    <a:pt x="2333396" y="95219"/>
                  </a:lnTo>
                  <a:lnTo>
                    <a:pt x="2592662" y="95219"/>
                  </a:lnTo>
                  <a:lnTo>
                    <a:pt x="2851928" y="126959"/>
                  </a:lnTo>
                  <a:lnTo>
                    <a:pt x="3111195" y="95219"/>
                  </a:lnTo>
                  <a:lnTo>
                    <a:pt x="3370461" y="190438"/>
                  </a:lnTo>
                  <a:lnTo>
                    <a:pt x="3629727" y="285658"/>
                  </a:lnTo>
                </a:path>
              </a:pathLst>
            </a:custGeom>
            <a:ln w="27101" cap="flat">
              <a:solidFill>
                <a:srgbClr val="00BFC4">
                  <a:alpha val="100000"/>
                </a:srgbClr>
              </a:solidFill>
              <a:prstDash val="solid"/>
              <a:round/>
            </a:ln>
          </p:spPr>
          <p:txBody>
            <a:bodyPr/>
            <a:lstStyle/>
            <a:p>
              <a:endParaRPr/>
            </a:p>
          </p:txBody>
        </p:sp>
        <p:sp>
          <p:nvSpPr>
            <p:cNvPr id="29" name="pl29"/>
            <p:cNvSpPr/>
            <p:nvPr/>
          </p:nvSpPr>
          <p:spPr>
            <a:xfrm>
              <a:off x="803816" y="2250053"/>
              <a:ext cx="8270593" cy="0"/>
            </a:xfrm>
            <a:custGeom>
              <a:avLst/>
              <a:gdLst/>
              <a:ahLst/>
              <a:cxnLst/>
              <a:rect l="0" t="0" r="0" b="0"/>
              <a:pathLst>
                <a:path w="8270593">
                  <a:moveTo>
                    <a:pt x="0" y="0"/>
                  </a:moveTo>
                  <a:lnTo>
                    <a:pt x="8270593" y="0"/>
                  </a:lnTo>
                  <a:lnTo>
                    <a:pt x="8270593" y="0"/>
                  </a:lnTo>
                </a:path>
              </a:pathLst>
            </a:custGeom>
            <a:ln w="13550" cap="flat">
              <a:solidFill>
                <a:srgbClr val="A9A9A9">
                  <a:alpha val="100000"/>
                </a:srgbClr>
              </a:solidFill>
              <a:prstDash val="dash"/>
              <a:round/>
            </a:ln>
          </p:spPr>
          <p:txBody>
            <a:bodyPr/>
            <a:lstStyle/>
            <a:p>
              <a:endParaRPr/>
            </a:p>
          </p:txBody>
        </p:sp>
        <p:sp>
          <p:nvSpPr>
            <p:cNvPr id="30" name="pt30"/>
            <p:cNvSpPr/>
            <p:nvPr/>
          </p:nvSpPr>
          <p:spPr>
            <a:xfrm>
              <a:off x="7882299" y="28782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1" name="pt31"/>
            <p:cNvSpPr/>
            <p:nvPr/>
          </p:nvSpPr>
          <p:spPr>
            <a:xfrm>
              <a:off x="7882299" y="433824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2" name="pt32"/>
            <p:cNvSpPr/>
            <p:nvPr/>
          </p:nvSpPr>
          <p:spPr>
            <a:xfrm>
              <a:off x="7882299" y="303691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3" name="pt33"/>
            <p:cNvSpPr/>
            <p:nvPr/>
          </p:nvSpPr>
          <p:spPr>
            <a:xfrm>
              <a:off x="7882299" y="297343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4" name="pt34"/>
            <p:cNvSpPr/>
            <p:nvPr/>
          </p:nvSpPr>
          <p:spPr>
            <a:xfrm>
              <a:off x="1400642" y="259255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a:endParaRPr/>
            </a:p>
          </p:txBody>
        </p:sp>
        <p:sp>
          <p:nvSpPr>
            <p:cNvPr id="35" name="pt35"/>
            <p:cNvSpPr/>
            <p:nvPr/>
          </p:nvSpPr>
          <p:spPr>
            <a:xfrm>
              <a:off x="7882299" y="433824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a:endParaRPr/>
            </a:p>
          </p:txBody>
        </p:sp>
        <p:sp>
          <p:nvSpPr>
            <p:cNvPr id="36" name="pt36"/>
            <p:cNvSpPr/>
            <p:nvPr/>
          </p:nvSpPr>
          <p:spPr>
            <a:xfrm>
              <a:off x="4252571" y="392562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a:endParaRPr/>
            </a:p>
          </p:txBody>
        </p:sp>
        <p:sp>
          <p:nvSpPr>
            <p:cNvPr id="37" name="pt37"/>
            <p:cNvSpPr/>
            <p:nvPr/>
          </p:nvSpPr>
          <p:spPr>
            <a:xfrm>
              <a:off x="7882299" y="297343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a:endParaRPr/>
            </a:p>
          </p:txBody>
        </p:sp>
        <p:sp>
          <p:nvSpPr>
            <p:cNvPr id="38" name="pl38"/>
            <p:cNvSpPr/>
            <p:nvPr/>
          </p:nvSpPr>
          <p:spPr>
            <a:xfrm>
              <a:off x="7930387" y="2728536"/>
              <a:ext cx="249554" cy="181009"/>
            </a:xfrm>
            <a:custGeom>
              <a:avLst/>
              <a:gdLst/>
              <a:ahLst/>
              <a:cxnLst/>
              <a:rect l="0" t="0" r="0" b="0"/>
              <a:pathLst>
                <a:path w="249554" h="181009">
                  <a:moveTo>
                    <a:pt x="249554" y="0"/>
                  </a:moveTo>
                  <a:lnTo>
                    <a:pt x="0" y="181009"/>
                  </a:lnTo>
                </a:path>
              </a:pathLst>
            </a:custGeom>
          </p:spPr>
          <p:txBody>
            <a:bodyPr/>
            <a:lstStyle/>
            <a:p>
              <a:endParaRPr/>
            </a:p>
          </p:txBody>
        </p:sp>
        <p:sp>
          <p:nvSpPr>
            <p:cNvPr id="39" name="pl39"/>
            <p:cNvSpPr/>
            <p:nvPr/>
          </p:nvSpPr>
          <p:spPr>
            <a:xfrm>
              <a:off x="7939015" y="2975786"/>
              <a:ext cx="240927" cy="33474"/>
            </a:xfrm>
            <a:custGeom>
              <a:avLst/>
              <a:gdLst/>
              <a:ahLst/>
              <a:cxnLst/>
              <a:rect l="0" t="0" r="0" b="0"/>
              <a:pathLst>
                <a:path w="240927" h="33474">
                  <a:moveTo>
                    <a:pt x="240927" y="0"/>
                  </a:moveTo>
                  <a:lnTo>
                    <a:pt x="0" y="33474"/>
                  </a:lnTo>
                </a:path>
              </a:pathLst>
            </a:custGeom>
          </p:spPr>
          <p:txBody>
            <a:bodyPr/>
            <a:lstStyle/>
            <a:p>
              <a:endParaRPr/>
            </a:p>
          </p:txBody>
        </p:sp>
        <p:sp>
          <p:nvSpPr>
            <p:cNvPr id="40" name="pl40"/>
            <p:cNvSpPr/>
            <p:nvPr/>
          </p:nvSpPr>
          <p:spPr>
            <a:xfrm>
              <a:off x="7932495" y="3081733"/>
              <a:ext cx="247447" cy="134926"/>
            </a:xfrm>
            <a:custGeom>
              <a:avLst/>
              <a:gdLst/>
              <a:ahLst/>
              <a:cxnLst/>
              <a:rect l="0" t="0" r="0" b="0"/>
              <a:pathLst>
                <a:path w="247447" h="134926">
                  <a:moveTo>
                    <a:pt x="247447" y="134926"/>
                  </a:moveTo>
                  <a:lnTo>
                    <a:pt x="0" y="0"/>
                  </a:lnTo>
                </a:path>
              </a:pathLst>
            </a:custGeom>
          </p:spPr>
          <p:txBody>
            <a:bodyPr/>
            <a:lstStyle/>
            <a:p>
              <a:endParaRPr/>
            </a:p>
          </p:txBody>
        </p:sp>
        <p:sp>
          <p:nvSpPr>
            <p:cNvPr id="41" name="pl41"/>
            <p:cNvSpPr/>
            <p:nvPr/>
          </p:nvSpPr>
          <p:spPr>
            <a:xfrm>
              <a:off x="7939982" y="4376619"/>
              <a:ext cx="239959" cy="1"/>
            </a:xfrm>
            <a:custGeom>
              <a:avLst/>
              <a:gdLst/>
              <a:ahLst/>
              <a:cxnLst/>
              <a:rect l="0" t="0" r="0" b="0"/>
              <a:pathLst>
                <a:path w="239959" h="1">
                  <a:moveTo>
                    <a:pt x="239959" y="1"/>
                  </a:moveTo>
                  <a:lnTo>
                    <a:pt x="0" y="0"/>
                  </a:lnTo>
                </a:path>
              </a:pathLst>
            </a:custGeom>
          </p:spPr>
          <p:txBody>
            <a:bodyPr/>
            <a:lstStyle/>
            <a:p>
              <a:endParaRPr/>
            </a:p>
          </p:txBody>
        </p:sp>
        <p:sp>
          <p:nvSpPr>
            <p:cNvPr id="42" name="pg42"/>
            <p:cNvSpPr/>
            <p:nvPr/>
          </p:nvSpPr>
          <p:spPr>
            <a:xfrm>
              <a:off x="8111362" y="2609027"/>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a:endParaRPr/>
            </a:p>
          </p:txBody>
        </p:sp>
        <p:sp>
          <p:nvSpPr>
            <p:cNvPr id="43" name="tx43"/>
            <p:cNvSpPr/>
            <p:nvPr/>
          </p:nvSpPr>
          <p:spPr>
            <a:xfrm>
              <a:off x="8134222" y="2649868"/>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DTP3 : 69%</a:t>
              </a:r>
            </a:p>
          </p:txBody>
        </p:sp>
        <p:sp>
          <p:nvSpPr>
            <p:cNvPr id="44" name="pg44"/>
            <p:cNvSpPr/>
            <p:nvPr/>
          </p:nvSpPr>
          <p:spPr>
            <a:xfrm>
              <a:off x="8111362" y="2882674"/>
              <a:ext cx="773267" cy="181971"/>
            </a:xfrm>
            <a:custGeom>
              <a:avLst/>
              <a:gdLst/>
              <a:ahLst/>
              <a:cxnLst/>
              <a:rect l="0" t="0" r="0" b="0"/>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a:endParaRPr/>
            </a:p>
          </p:txBody>
        </p:sp>
        <p:sp>
          <p:nvSpPr>
            <p:cNvPr id="45" name="tx45"/>
            <p:cNvSpPr/>
            <p:nvPr/>
          </p:nvSpPr>
          <p:spPr>
            <a:xfrm>
              <a:off x="8134222" y="2923516"/>
              <a:ext cx="681827"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C77CFF">
                      <a:alpha val="100000"/>
                    </a:srgbClr>
                  </a:solidFill>
                  <a:latin typeface="Arial"/>
                  <a:cs typeface="Arial"/>
                </a:rPr>
                <a:t>HPVc : 66%</a:t>
              </a:r>
            </a:p>
          </p:txBody>
        </p:sp>
        <p:sp>
          <p:nvSpPr>
            <p:cNvPr id="46" name="pg46"/>
            <p:cNvSpPr/>
            <p:nvPr/>
          </p:nvSpPr>
          <p:spPr>
            <a:xfrm>
              <a:off x="8111362" y="3155893"/>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a:endParaRPr/>
            </a:p>
          </p:txBody>
        </p:sp>
        <p:sp>
          <p:nvSpPr>
            <p:cNvPr id="47" name="tx47"/>
            <p:cNvSpPr/>
            <p:nvPr/>
          </p:nvSpPr>
          <p:spPr>
            <a:xfrm>
              <a:off x="8134222" y="3196735"/>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4">
                      <a:alpha val="100000"/>
                    </a:srgbClr>
                  </a:solidFill>
                  <a:latin typeface="Arial"/>
                  <a:cs typeface="Arial"/>
                </a:rPr>
                <a:t>PCVC : 64%</a:t>
              </a:r>
            </a:p>
          </p:txBody>
        </p:sp>
        <p:sp>
          <p:nvSpPr>
            <p:cNvPr id="48" name="pg48"/>
            <p:cNvSpPr/>
            <p:nvPr/>
          </p:nvSpPr>
          <p:spPr>
            <a:xfrm>
              <a:off x="8111362" y="4285635"/>
              <a:ext cx="801365" cy="181971"/>
            </a:xfrm>
            <a:custGeom>
              <a:avLst/>
              <a:gdLst/>
              <a:ahLst/>
              <a:cxnLst/>
              <a:rect l="0" t="0" r="0" b="0"/>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a:endParaRPr/>
            </a:p>
          </p:txBody>
        </p:sp>
        <p:sp>
          <p:nvSpPr>
            <p:cNvPr id="49" name="tx49"/>
            <p:cNvSpPr/>
            <p:nvPr/>
          </p:nvSpPr>
          <p:spPr>
            <a:xfrm>
              <a:off x="8134222" y="4326476"/>
              <a:ext cx="709925" cy="9541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CAE00">
                      <a:alpha val="100000"/>
                    </a:srgbClr>
                  </a:solidFill>
                  <a:latin typeface="Arial"/>
                  <a:cs typeface="Arial"/>
                </a:rPr>
                <a:t>MCV2 : 23%</a:t>
              </a:r>
            </a:p>
          </p:txBody>
        </p:sp>
        <p:sp>
          <p:nvSpPr>
            <p:cNvPr id="50" name="tx50"/>
            <p:cNvSpPr/>
            <p:nvPr/>
          </p:nvSpPr>
          <p:spPr>
            <a:xfrm>
              <a:off x="663492" y="505452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51" name="tx51"/>
            <p:cNvSpPr/>
            <p:nvPr/>
          </p:nvSpPr>
          <p:spPr>
            <a:xfrm>
              <a:off x="585797" y="441972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52" name="tx52"/>
            <p:cNvSpPr/>
            <p:nvPr/>
          </p:nvSpPr>
          <p:spPr>
            <a:xfrm>
              <a:off x="585797" y="378492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53" name="tx53"/>
            <p:cNvSpPr/>
            <p:nvPr/>
          </p:nvSpPr>
          <p:spPr>
            <a:xfrm>
              <a:off x="585797" y="315013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54" name="tx54"/>
            <p:cNvSpPr/>
            <p:nvPr/>
          </p:nvSpPr>
          <p:spPr>
            <a:xfrm>
              <a:off x="585797" y="251533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55" name="tx55"/>
            <p:cNvSpPr/>
            <p:nvPr/>
          </p:nvSpPr>
          <p:spPr>
            <a:xfrm>
              <a:off x="508103" y="188054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56" name="tx56"/>
            <p:cNvSpPr/>
            <p:nvPr/>
          </p:nvSpPr>
          <p:spPr>
            <a:xfrm>
              <a:off x="585797" y="219793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57" name="tx57"/>
            <p:cNvSpPr/>
            <p:nvPr/>
          </p:nvSpPr>
          <p:spPr>
            <a:xfrm rot="-5400000">
              <a:off x="1282573"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2578904"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3875235"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5171567"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6208632"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6467898"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63" name="tx63"/>
            <p:cNvSpPr/>
            <p:nvPr/>
          </p:nvSpPr>
          <p:spPr>
            <a:xfrm rot="-5400000">
              <a:off x="6727164"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64" name="tx64"/>
            <p:cNvSpPr/>
            <p:nvPr/>
          </p:nvSpPr>
          <p:spPr>
            <a:xfrm rot="-5400000">
              <a:off x="6986430"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65" name="tx65"/>
            <p:cNvSpPr/>
            <p:nvPr/>
          </p:nvSpPr>
          <p:spPr>
            <a:xfrm rot="-5400000">
              <a:off x="7245663" y="5432261"/>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66" name="tx66"/>
            <p:cNvSpPr/>
            <p:nvPr/>
          </p:nvSpPr>
          <p:spPr>
            <a:xfrm rot="-5400000">
              <a:off x="7504963"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2024</a:t>
              </a:r>
            </a:p>
          </p:txBody>
        </p:sp>
        <p:sp>
          <p:nvSpPr>
            <p:cNvPr id="67" name="tx67"/>
            <p:cNvSpPr/>
            <p:nvPr/>
          </p:nvSpPr>
          <p:spPr>
            <a:xfrm rot="-5400000">
              <a:off x="7764229" y="54322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2025</a:t>
              </a:r>
            </a:p>
          </p:txBody>
        </p:sp>
        <p:sp>
          <p:nvSpPr>
            <p:cNvPr id="68" name="tx68"/>
            <p:cNvSpPr/>
            <p:nvPr/>
          </p:nvSpPr>
          <p:spPr>
            <a:xfrm rot="-5400000">
              <a:off x="-95211" y="3454092"/>
              <a:ext cx="94713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a:t>
              </a:r>
            </a:p>
          </p:txBody>
        </p:sp>
        <p:sp>
          <p:nvSpPr>
            <p:cNvPr id="69" name="pl69"/>
            <p:cNvSpPr/>
            <p:nvPr/>
          </p:nvSpPr>
          <p:spPr>
            <a:xfrm>
              <a:off x="3533360" y="6121431"/>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70" name="pl70"/>
            <p:cNvSpPr/>
            <p:nvPr/>
          </p:nvSpPr>
          <p:spPr>
            <a:xfrm>
              <a:off x="4249088" y="6121431"/>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71" name="pl71"/>
            <p:cNvSpPr/>
            <p:nvPr/>
          </p:nvSpPr>
          <p:spPr>
            <a:xfrm>
              <a:off x="4995854" y="6121431"/>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72" name="pl72"/>
            <p:cNvSpPr/>
            <p:nvPr/>
          </p:nvSpPr>
          <p:spPr>
            <a:xfrm>
              <a:off x="5742619" y="6121431"/>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73" name="tx73"/>
            <p:cNvSpPr/>
            <p:nvPr/>
          </p:nvSpPr>
          <p:spPr>
            <a:xfrm>
              <a:off x="3800459" y="6069248"/>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74" name="tx74"/>
            <p:cNvSpPr/>
            <p:nvPr/>
          </p:nvSpPr>
          <p:spPr>
            <a:xfrm>
              <a:off x="4516188" y="606802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75" name="tx75"/>
            <p:cNvSpPr/>
            <p:nvPr/>
          </p:nvSpPr>
          <p:spPr>
            <a:xfrm>
              <a:off x="5262953" y="606802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PCVC</a:t>
              </a:r>
            </a:p>
          </p:txBody>
        </p:sp>
        <p:sp>
          <p:nvSpPr>
            <p:cNvPr id="76" name="tx76"/>
            <p:cNvSpPr/>
            <p:nvPr/>
          </p:nvSpPr>
          <p:spPr>
            <a:xfrm>
              <a:off x="6009718" y="6069794"/>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1933954" y="1332593"/>
              <a:ext cx="6010319" cy="155443"/>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8" name="tx78"/>
            <p:cNvSpPr/>
            <p:nvPr/>
          </p:nvSpPr>
          <p:spPr>
            <a:xfrm>
              <a:off x="3117174" y="1513153"/>
              <a:ext cx="3643878" cy="15593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dans leur programme national, Bénin, 2000-2025</a:t>
              </a:r>
            </a:p>
          </p:txBody>
        </p:sp>
        <p:sp>
          <p:nvSpPr>
            <p:cNvPr id="79" name="tx79"/>
            <p:cNvSpPr/>
            <p:nvPr/>
          </p:nvSpPr>
          <p:spPr>
            <a:xfrm>
              <a:off x="4775852" y="6353093"/>
              <a:ext cx="4298558"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a:t>
              </a:r>
            </a:p>
          </p:txBody>
        </p:sp>
        <p:sp>
          <p:nvSpPr>
            <p:cNvPr id="80" name="tx80"/>
            <p:cNvSpPr/>
            <p:nvPr/>
          </p:nvSpPr>
          <p:spPr>
            <a:xfrm>
              <a:off x="1853558" y="6467409"/>
              <a:ext cx="7220852" cy="10362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PCVC et HPVc</a:t>
              </a:r>
            </a:p>
          </p:txBody>
        </p:sp>
        <p:sp>
          <p:nvSpPr>
            <p:cNvPr id="81" name="tx81"/>
            <p:cNvSpPr/>
            <p:nvPr/>
          </p:nvSpPr>
          <p:spPr>
            <a:xfrm>
              <a:off x="2161389" y="6586855"/>
              <a:ext cx="691302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Quatre indicateurs de couverture vaccinale contribuent à l’Objectif de développement durable 3, indicateur b.1 : DTC3, PCV3, MCV2 et HPV.
L’objectif mondial IA2030 est une couverture de 90 % des quatre antigènes d’ici 2030.
Le Bénin dispose des quatre vaccins relevant des ODD.
En 2025, le Bénin avait atteint une couverture d'au moins 90 % pour aucun de ces quatre vaccins.</a:t>
            </a:r>
          </a:p>
        </p:txBody>
      </p:sp>
      <p:sp>
        <p:nvSpPr>
          <p:cNvPr id="83"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sz="1550" b="0" i="0" u="none" cap="none">
                <a:solidFill>
                  <a:srgbClr val="000000">
                    <a:alpha val="100000"/>
                  </a:srgbClr>
                </a:solidFill>
                <a:latin typeface="Arial"/>
                <a:cs typeface="Arial"/>
                <a:sym typeface="Arial"/>
              </a:rPr>
              <a:t>En 2025, aucun vaccin relevant des ODD n'a atteint l'objectif de couverture de 90 % fixé par les ODD.</a:t>
            </a:r>
          </a:p>
        </p:txBody>
      </p:sp>
      <p:grpSp>
        <p:nvGrpSpPr>
          <p:cNvPr id="84" name="Group 83"/>
          <p:cNvGrpSpPr/>
          <p:nvPr/>
        </p:nvGrpSpPr>
        <p:grpSpPr>
          <a:xfrm>
            <a:off x="292608" y="914400"/>
            <a:ext cx="8595360" cy="28575"/>
            <a:chOff x="292608" y="914400"/>
            <a:chExt cx="8595360" cy="28575"/>
          </a:xfrm>
        </p:grpSpPr>
        <p:sp>
          <p:nvSpPr>
            <p:cNvPr id="8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86" name="rc4"/>
            <p:cNvSpPr/>
            <p:nvPr/>
          </p:nvSpPr>
          <p:spPr>
            <a:xfrm>
              <a:off x="292608" y="914400"/>
              <a:ext cx="8595360" cy="28575"/>
            </a:xfrm>
            <a:prstGeom prst="rect">
              <a:avLst/>
            </a:prstGeom>
            <a:solidFill>
              <a:srgbClr val="000000">
                <a:alpha val="100000"/>
              </a:srgbClr>
            </a:solidFill>
          </p:spPr>
          <p:txBody>
            <a:bodyPr/>
            <a:lstStyle/>
            <a:p>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marL="0" marR="0" algn="ctr">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Concepts clés</a:t>
            </a:r>
          </a:p>
        </p:txBody>
      </p:sp>
      <p:sp>
        <p:nvSpPr>
          <p:cNvPr id="3" name="body"/>
          <p:cNvSpPr>
            <a:spLocks noGrp="1"/>
          </p:cNvSpPr>
          <p:nvPr>
            <p:ph/>
          </p:nvPr>
        </p:nvSpPr>
        <p:spPr>
          <a:xfrm>
            <a:off x="301752" y="795528"/>
            <a:ext cx="4965192" cy="56327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L'Organisation mondiale de la Santé (OMS) fournit des recommandations mondiales en matière de vaccination, adaptées par les pays en fonction des besoins locaux. Seuls les vaccins DTC, antipoliomyélitique et antirougeoleux sont utilisés dans tous les pays. 
•  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
•  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p>
        </p:txBody>
      </p:sp>
      <p:sp>
        <p:nvSpPr>
          <p:cNvPr id="4" name="body"/>
          <p:cNvSpPr>
            <a:spLocks noGrp="1"/>
          </p:cNvSpPr>
          <p:nvPr>
            <p:ph/>
          </p:nvPr>
        </p:nvSpPr>
        <p:spPr>
          <a:xfrm>
            <a:off x="5678424" y="795528"/>
            <a:ext cx="6062472" cy="5861304"/>
          </a:xfrm>
          <a:solidFill>
            <a:srgbClr val="203864">
              <a:alpha val="100000"/>
            </a:srgbClr>
          </a:solidFill>
        </p:spPr>
        <p:txBody>
          <a:bodyPr/>
          <a:lstStyle/>
          <a:p>
            <a:pPr marL="0" marR="0" algn="l">
              <a:lnSpc>
                <a:spcPct val="100000"/>
              </a:lnSpc>
              <a:spcBef>
                <a:spcPts val="0"/>
              </a:spcBef>
              <a:spcAft>
                <a:spcPts val="0"/>
              </a:spcAft>
              <a:buNone/>
            </a:pPr>
            <a:r>
              <a:rPr sz="1500" b="0" i="0" u="none" cap="none">
                <a:solidFill>
                  <a:srgbClr val="FFFFFF">
                    <a:alpha val="100000"/>
                  </a:srgbClr>
                </a:solidFill>
                <a:latin typeface="Aptos (Body)"/>
                <a:cs typeface="Aptos (Body)"/>
                <a:sym typeface="Aptos (Body)"/>
              </a:rPr>
              <a:t>•  L'abandon du DTC1-DTC3 mesure le pourcentage d'enfants ayant reçu le DTC1 mais pas le DTC3. Il met en évidence les enfants perdus de vue tout au long du parcours de vaccination, soulignant ainsi les faiblesses potentielles dans la prestation des services et le suivi.
•  Le MCV1 (généralement recommandé entre 9 et 12 mois) évalue la capacité à administrer les vaccins plus tard dans la petite enfance. Il sert de traceur pour la protection contre la rougeole et constitue un bon indicateur de la performance du système de santé.
•  Le vaccin contre le HPV protège contre certains types spécifiques du virus du papillome humain (HPV) et sert à mesurer le cycle de vie de la vaccination.
•  Parmi les autres indicateurs clés, citons le PCVC et le MCV2, qui sont utilisés pour suivre les objectifs de développement durable (ODD).
•  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idx="4294967295"/>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Ressources supplémentaires</a:t>
            </a:r>
          </a:p>
        </p:txBody>
      </p:sp>
      <p:sp>
        <p:nvSpPr>
          <p:cNvPr id="3" name="body"/>
          <p:cNvSpPr>
            <a:spLocks noGrp="1"/>
          </p:cNvSpPr>
          <p:nvPr>
            <p:ph idx="4294967295"/>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550" b="0" i="0" u="none" cap="none">
                <a:solidFill>
                  <a:srgbClr val="FFFFFF">
                    <a:alpha val="100000"/>
                  </a:srgbClr>
                </a:solidFill>
                <a:latin typeface="Aptos (Body)"/>
                <a:cs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idx="4294967295"/>
          </p:nvPr>
        </p:nvSpPr>
        <p:spPr>
          <a:xfrm>
            <a:off x="10378440" y="219456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idx="4294967295"/>
          </p:nvPr>
        </p:nvSpPr>
        <p:spPr>
          <a:xfrm>
            <a:off x="10378440" y="460857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marL="0" marR="0" algn="ctr">
              <a:lnSpc>
                <a:spcPct val="100000"/>
              </a:lnSpc>
              <a:spcBef>
                <a:spcPts val="0"/>
              </a:spcBef>
              <a:spcAft>
                <a:spcPts val="0"/>
              </a:spcAft>
              <a:buNone/>
            </a:pPr>
            <a:r>
              <a:rPr sz="1600" b="1" i="0" u="none" cap="none">
                <a:solidFill>
                  <a:srgbClr val="FFFFFF">
                    <a:alpha val="100000"/>
                  </a:srgbClr>
                </a:solidFill>
                <a:latin typeface="Aptos (Body)"/>
                <a:cs typeface="Aptos (Body)"/>
                <a:sym typeface="Aptos (Body)"/>
              </a:rPr>
              <a:t>Ressources supplémentaires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Vous trouverez d'autres sources d'informations sur la vaccination à l'adresse suivante :
Les profils interactifs des pays du WUENIC sont disponibles à l'adresse suivante :</a:t>
            </a:r>
          </a:p>
        </p:txBody>
      </p:sp>
      <p:sp>
        <p:nvSpPr>
          <p:cNvPr id="4" name="body"/>
          <p:cNvSpPr>
            <a:spLocks noGrp="1"/>
          </p:cNvSpPr>
          <p:nvPr>
            <p:ph/>
          </p:nvPr>
        </p:nvSpPr>
        <p:spPr>
          <a:xfrm>
            <a:off x="10378440" y="2331720"/>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2"/>
              </a:rPr>
              <a:t>https://data.unicef.org/resources/immunization/</a:t>
            </a:r>
          </a:p>
        </p:txBody>
      </p:sp>
      <p:sp>
        <p:nvSpPr>
          <p:cNvPr id="5" name="body"/>
          <p:cNvSpPr>
            <a:spLocks noGrp="1"/>
          </p:cNvSpPr>
          <p:nvPr>
            <p:ph/>
          </p:nvPr>
        </p:nvSpPr>
        <p:spPr>
          <a:xfrm>
            <a:off x="10378440" y="4745736"/>
            <a:ext cx="1645920" cy="914400"/>
          </a:xfrm>
          <a:solidFill>
            <a:srgbClr val="203864">
              <a:alpha val="100000"/>
            </a:srgbClr>
          </a:solidFill>
        </p:spPr>
        <p:txBody>
          <a:bodyPr/>
          <a:lstStyle/>
          <a:p>
            <a:pPr marL="0" marR="0" algn="l">
              <a:lnSpc>
                <a:spcPct val="100000"/>
              </a:lnSpc>
              <a:spcBef>
                <a:spcPts val="0"/>
              </a:spcBef>
              <a:spcAft>
                <a:spcPts val="0"/>
              </a:spcAft>
              <a:buNone/>
            </a:pPr>
            <a:r>
              <a:rPr sz="1400" b="0" i="0" u="sng" cap="none">
                <a:hlinkClick r:id="rId3"/>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marL="0" marR="0" algn="l">
              <a:lnSpc>
                <a:spcPct val="100000"/>
              </a:lnSpc>
              <a:spcBef>
                <a:spcPts val="0"/>
              </a:spcBef>
              <a:spcAft>
                <a:spcPts val="0"/>
              </a:spcAft>
              <a:buNone/>
            </a:pPr>
            <a:r>
              <a:rPr sz="2800" b="1" i="0" u="none" cap="none">
                <a:solidFill>
                  <a:srgbClr val="FFFFFF">
                    <a:alpha val="100000"/>
                  </a:srgbClr>
                </a:solidFill>
                <a:latin typeface="Aptos (Body)"/>
                <a:cs typeface="Aptos (Body)"/>
                <a:sym typeface="Aptos (Body)"/>
              </a:rPr>
              <a:t>Questionnaire de satisfaction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marL="0" marR="0" algn="l">
              <a:lnSpc>
                <a:spcPct val="100000"/>
              </a:lnSpc>
              <a:spcBef>
                <a:spcPts val="0"/>
              </a:spcBef>
              <a:spcAft>
                <a:spcPts val="0"/>
              </a:spcAft>
              <a:buNone/>
            </a:pPr>
            <a:r>
              <a:rPr sz="1800" b="0" i="0" u="none" cap="none">
                <a:solidFill>
                  <a:srgbClr val="FFFFFF">
                    <a:alpha val="100000"/>
                  </a:srgbClr>
                </a:solidFill>
                <a:latin typeface="Aptos (Body)"/>
                <a:cs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marL="0" marR="0" algn="l">
              <a:lnSpc>
                <a:spcPct val="100000"/>
              </a:lnSpc>
              <a:spcBef>
                <a:spcPts val="0"/>
              </a:spcBef>
              <a:spcAft>
                <a:spcPts val="0"/>
              </a:spcAft>
              <a:buNone/>
            </a:pPr>
            <a:r>
              <a:rPr sz="1600" b="0" i="0" u="none" cap="none">
                <a:solidFill>
                  <a:srgbClr val="FFFFFF">
                    <a:alpha val="100000"/>
                  </a:srgbClr>
                </a:solidFill>
                <a:latin typeface="Aptos (Body)"/>
                <a:cs typeface="Aptos (Body)"/>
                <a:sym typeface="Aptos (Body)"/>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
Merci de prendre quelques instants pour répondre à cette courte enquête et faire entendre votre voix :</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marL="0" marR="0" algn="l">
              <a:lnSpc>
                <a:spcPct val="100000"/>
              </a:lnSpc>
              <a:spcBef>
                <a:spcPts val="0"/>
              </a:spcBef>
              <a:spcAft>
                <a:spcPts val="0"/>
              </a:spcAft>
              <a:buNone/>
            </a:pPr>
            <a:r>
              <a:rPr sz="2400" b="0" i="0" u="sng" cap="none">
                <a:hlinkClick r:id="rId2"/>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marL="0" marR="0" algn="l">
              <a:lnSpc>
                <a:spcPct val="100000"/>
              </a:lnSpc>
              <a:spcBef>
                <a:spcPts val="0"/>
              </a:spcBef>
              <a:spcAft>
                <a:spcPts val="0"/>
              </a:spcAft>
              <a:buNone/>
            </a:pPr>
            <a:r>
              <a:rPr sz="3200" b="1" i="0" u="none" cap="none">
                <a:solidFill>
                  <a:srgbClr val="FFFFFF">
                    <a:alpha val="100000"/>
                  </a:srgbClr>
                </a:solidFill>
                <a:latin typeface="Arial"/>
                <a:cs typeface="Arial"/>
                <a:sym typeface="Arial"/>
              </a:rPr>
              <a:t>Messages clés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Arial"/>
                <a:cs typeface="Arial"/>
                <a:sym typeface="Arial"/>
              </a:rPr>
              <a:t>• La couverture vaccinale contre la DTP1 a augmenté d’un point de pourcentage, passant de 81 % en 2024 à 82 % en 2025.
• La couverture vaccinale contre la DTP3 est restée stable à 69 % entre 2024 et 2025.
• On comptait 4 000 enfants de moins n’ayant reçu aucune dose en 2025. Il reste donc 84 000 enfants non vaccinés, exposés aux maladies évitables par la vaccination, et 61 000 autres dont la protection est incomplète.
• Le Bénin représentait 2,1 % des enfants n’ayant reçu aucune dose en Afrique de l’Ouest et du Centre (&lt;keep&gt;WCAR&lt;/keep&gt;) et 0,6 % des enfants n’ayant reçu aucune dose à l’échelle mondiale.
• La couverture de la première dose de vaccin contre la rougeole (MCV1) a baissé de 2 points de pourcentage, passant de 51 % en 2024 à 49 % en 2025. 239 000 enfants n’ont pas reçu la première dose </a:t>
            </a:r>
            <a:r>
              <a:rPr lang="en-US" sz="1700" b="0" i="0" u="none" cap="none">
                <a:solidFill>
                  <a:srgbClr val="FFFFFF">
                    <a:alpha val="100000"/>
                  </a:srgbClr>
                </a:solidFill>
                <a:latin typeface="Arial"/>
                <a:cs typeface="Arial"/>
                <a:sym typeface="Arial"/>
              </a:rPr>
              <a:t>du </a:t>
            </a:r>
            <a:r>
              <a:rPr sz="1700" b="0" i="0" u="none" cap="none">
                <a:solidFill>
                  <a:srgbClr val="FFFFFF">
                    <a:alpha val="100000"/>
                  </a:srgbClr>
                </a:solidFill>
                <a:latin typeface="Arial"/>
                <a:cs typeface="Arial"/>
                <a:sym typeface="Arial"/>
              </a:rPr>
              <a:t>vaccin contre la rougeole.
• Couverture de la deuxième dose </a:t>
            </a:r>
            <a:r>
              <a:rPr lang="en-US" sz="1700" b="0" i="0" u="none" cap="none">
                <a:solidFill>
                  <a:srgbClr val="FFFFFF">
                    <a:alpha val="100000"/>
                  </a:srgbClr>
                </a:solidFill>
                <a:latin typeface="Arial"/>
                <a:cs typeface="Arial"/>
                <a:sym typeface="Arial"/>
              </a:rPr>
              <a:t>du </a:t>
            </a:r>
            <a:r>
              <a:rPr sz="1700" b="0" i="0" u="none" cap="none">
                <a:solidFill>
                  <a:srgbClr val="FFFFFF">
                    <a:alpha val="100000"/>
                  </a:srgbClr>
                </a:solidFill>
                <a:latin typeface="Arial"/>
                <a:cs typeface="Arial"/>
                <a:sym typeface="Arial"/>
              </a:rPr>
              <a:t>vaccin contre la rougeole (MCV2) : données non disponibles.
• La couverture de la dernière dose </a:t>
            </a:r>
            <a:r>
              <a:rPr lang="en-US" sz="1700" b="0" i="0" u="none" cap="none">
                <a:solidFill>
                  <a:srgbClr val="FFFFFF">
                    <a:alpha val="100000"/>
                  </a:srgbClr>
                </a:solidFill>
                <a:latin typeface="Arial"/>
                <a:cs typeface="Arial"/>
                <a:sym typeface="Arial"/>
              </a:rPr>
              <a:t>du</a:t>
            </a:r>
            <a:r>
              <a:rPr sz="1700" b="0" i="0" u="none" cap="none">
                <a:solidFill>
                  <a:srgbClr val="FFFFFF">
                    <a:alpha val="100000"/>
                  </a:srgbClr>
                </a:solidFill>
                <a:latin typeface="Arial"/>
                <a:cs typeface="Arial"/>
                <a:sym typeface="Arial"/>
              </a:rPr>
              <a:t> vaccin contre le HPV (HPVc) chez les filles est restée stable à 66 % en 2025.</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Calendrier de vaccination, 2025</a:t>
            </a:r>
          </a:p>
        </p:txBody>
      </p:sp>
      <p:graphicFrame>
        <p:nvGraphicFramePr>
          <p:cNvPr id="3" name="Table 2"/>
          <p:cNvGraphicFramePr>
            <a:graphicFrameLocks noGrp="1"/>
          </p:cNvGraphicFramePr>
          <p:nvPr/>
        </p:nvGraphicFramePr>
        <p:xfrm>
          <a:off x="548640" y="1371600"/>
          <a:ext cx="6309360" cy="4124960"/>
        </p:xfrm>
        <a:graphic>
          <a:graphicData uri="http://schemas.openxmlformats.org/drawingml/2006/table">
            <a:tbl>
              <a:tblPr/>
              <a:tblGrid>
                <a:gridCol w="914400">
                  <a:extLst>
                    <a:ext uri="{9D8B030D-6E8A-4147-A177-3AD203B41FA5}">
                      <a16:colId xmlns:a16="http://schemas.microsoft.com/office/drawing/2014/main" val="20000"/>
                    </a:ext>
                  </a:extLst>
                </a:gridCol>
                <a:gridCol w="173736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228600">
                <a:tc gridSpan="2">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endParaRPr sz="1100" b="1"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gridSpan="4">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hMerge="1">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Dose number and age administered</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Level</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1</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0" cap="flat" cmpd="sng" algn="ctr">
                      <a:no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DTWPHIBHEPB</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(pediatric)</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(females)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years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7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18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MenA</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MR</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18 months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Birth</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6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10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14 weeks</a:t>
                      </a: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0" cap="flat" cmpd="sng" algn="ctr">
                      <a:no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9 months</a:t>
                      </a: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l">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0" cap="flat" cmpd="sng" algn="ctr">
                      <a:no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3"/>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présente le calendrier national de vaccination 2025 pour les services de routine dans Bénin,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Années d'introduction du vaccin</a:t>
            </a:r>
          </a:p>
        </p:txBody>
      </p:sp>
      <p:graphicFrame>
        <p:nvGraphicFramePr>
          <p:cNvPr id="3" name="Table 2"/>
          <p:cNvGraphicFramePr>
            <a:graphicFrameLocks noGrp="1"/>
          </p:cNvGraphicFramePr>
          <p:nvPr/>
        </p:nvGraphicFramePr>
        <p:xfrm>
          <a:off x="548640" y="1371600"/>
          <a:ext cx="5486400" cy="5679440"/>
        </p:xfrm>
        <a:graphic>
          <a:graphicData uri="http://schemas.openxmlformats.org/drawingml/2006/table">
            <a:tbl>
              <a:tblPr/>
              <a:tblGrid>
                <a:gridCol w="27432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National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Partial introduction</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HPV (Human papillomavirus) vaccine</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2025</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 birth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2020</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Hepatitis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Hib (Haemophilus influenzae type B)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2015</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 (Inactivated polio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Malaria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7"/>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Measles-containing vaccine 2nd dose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8"/>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Meningococcal meningitis vaccines (any strain)</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9"/>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Mumps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 (Pneumococcal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2011</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RSV (Respiratory syncytial virus) immunization strategy</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Rubella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2019</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Typhoid conjugate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Not introduced</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1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 (Yellow fever) vaccine</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2002</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16"/>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indique l'année d'introduction de chaque vaccin dans Bénin.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48640" y="548640"/>
            <a:ext cx="7315200" cy="914400"/>
          </a:xfrm>
        </p:spPr>
        <p:txBody>
          <a:bodyPr/>
          <a:lstStyle/>
          <a:p>
            <a:pPr marL="0" marR="0" algn="l">
              <a:lnSpc>
                <a:spcPct val="100000"/>
              </a:lnSpc>
              <a:spcBef>
                <a:spcPts val="0"/>
              </a:spcBef>
              <a:spcAft>
                <a:spcPts val="0"/>
              </a:spcAft>
              <a:buNone/>
            </a:pPr>
            <a:r>
              <a:rPr sz="2800" b="0" i="0" u="none" cap="none">
                <a:solidFill>
                  <a:srgbClr val="000000">
                    <a:alpha val="100000"/>
                  </a:srgbClr>
                </a:solidFill>
                <a:latin typeface="Calibri"/>
                <a:cs typeface="Calibri"/>
                <a:sym typeface="Calibri"/>
              </a:rPr>
              <a:t>Rupture des stocks de vaccins</a:t>
            </a:r>
          </a:p>
        </p:txBody>
      </p:sp>
      <p:graphicFrame>
        <p:nvGraphicFramePr>
          <p:cNvPr id="3" name="Table 2"/>
          <p:cNvGraphicFramePr>
            <a:graphicFrameLocks noGrp="1"/>
          </p:cNvGraphicFramePr>
          <p:nvPr/>
        </p:nvGraphicFramePr>
        <p:xfrm>
          <a:off x="548640" y="1371600"/>
          <a:ext cx="6583680" cy="2860040"/>
        </p:xfrm>
        <a:graphic>
          <a:graphicData uri="http://schemas.openxmlformats.org/drawingml/2006/table">
            <a:tbl>
              <a:tblPr/>
              <a:tblGrid>
                <a:gridCol w="1828800">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1188720">
                  <a:extLst>
                    <a:ext uri="{9D8B030D-6E8A-4147-A177-3AD203B41FA5}">
                      <a16:colId xmlns:a16="http://schemas.microsoft.com/office/drawing/2014/main" val="20002"/>
                    </a:ext>
                  </a:extLst>
                </a:gridCol>
                <a:gridCol w="1188720">
                  <a:extLst>
                    <a:ext uri="{9D8B030D-6E8A-4147-A177-3AD203B41FA5}">
                      <a16:colId xmlns:a16="http://schemas.microsoft.com/office/drawing/2014/main" val="20003"/>
                    </a:ext>
                  </a:extLst>
                </a:gridCol>
                <a:gridCol w="1188720">
                  <a:extLst>
                    <a:ext uri="{9D8B030D-6E8A-4147-A177-3AD203B41FA5}">
                      <a16:colId xmlns:a16="http://schemas.microsoft.com/office/drawing/2014/main" val="20004"/>
                    </a:ext>
                  </a:extLst>
                </a:gridCol>
              </a:tblGrid>
              <a:tr h="228600">
                <a:tc>
                  <a:txBody>
                    <a:bodyPr/>
                    <a:lstStyle/>
                    <a:p>
                      <a:pPr marL="63500" marR="63500" algn="l">
                        <a:lnSpc>
                          <a:spcPct val="100000"/>
                        </a:lnSpc>
                        <a:spcBef>
                          <a:spcPts val="500"/>
                        </a:spcBef>
                        <a:spcAft>
                          <a:spcPts val="500"/>
                        </a:spcAft>
                        <a:buNone/>
                      </a:pPr>
                      <a:r>
                        <a:rPr sz="1100" b="1" i="0" u="none" cap="none">
                          <a:solidFill>
                            <a:srgbClr val="000000">
                              <a:alpha val="100000"/>
                            </a:srgbClr>
                          </a:solidFill>
                          <a:latin typeface="Arial"/>
                          <a:cs typeface="Arial"/>
                          <a:sym typeface="Arial"/>
                        </a:rPr>
                        <a:t>Vaccines / supplies</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2022</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2023</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2024</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1" i="0" u="none" cap="none">
                          <a:solidFill>
                            <a:srgbClr val="000000">
                              <a:alpha val="100000"/>
                            </a:srgbClr>
                          </a:solidFill>
                          <a:latin typeface="Arial"/>
                          <a:cs typeface="Arial"/>
                          <a:sym typeface="Arial"/>
                        </a:rPr>
                        <a:t>2025</a:t>
                      </a:r>
                    </a:p>
                  </a:txBody>
                  <a:tcPr marL="0" marR="0" marT="63500" marB="63500" anchor="ctr">
                    <a:lnL w="0" cap="flat" cmpd="sng" algn="ctr">
                      <a:noFill/>
                      <a:prstDash val="solid"/>
                    </a:lnL>
                    <a:lnR w="0" cap="flat" cmpd="sng" algn="ctr">
                      <a:noFill/>
                      <a:prstDash val="solid"/>
                    </a:lnR>
                    <a:lnT w="19050" cap="flat" cmpd="sng" algn="ctr">
                      <a:solidFill>
                        <a:srgbClr val="666666">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0"/>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BCG</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(1.25m)</a:t>
                      </a: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9050" cap="flat" cmpd="sng" algn="ctr">
                      <a:solidFill>
                        <a:srgbClr val="666666"/>
                      </a:solidFill>
                      <a:prstDash val="solid"/>
                      <a:round/>
                      <a:headEnd type="none" w="med" len="med"/>
                      <a:tailEnd type="none" w="med" len="me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1"/>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HepB</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2"/>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IPV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(0.25m)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3"/>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OPV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(0.5m)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(2m)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4"/>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PCV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(1.5m) and 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(0.25m)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5"/>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Rotavirus</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(1m)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National (0.25m)</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2700" cap="flat" cmpd="sng" algn="ctr">
                      <a:solidFill>
                        <a:srgbClr val="A9A9A9">
                          <a:alpha val="100000"/>
                        </a:srgbClr>
                      </a:solidFill>
                      <a:prstDash val="solid"/>
                    </a:lnB>
                    <a:solidFill>
                      <a:srgbClr val="FFFFFF">
                        <a:alpha val="0"/>
                      </a:srgbClr>
                    </a:solidFill>
                  </a:tcPr>
                </a:tc>
                <a:extLst>
                  <a:ext uri="{0D108BD9-81ED-4DB2-BD59-A6C34878D82A}">
                    <a16:rowId xmlns:a16="http://schemas.microsoft.com/office/drawing/2014/main" val="10006"/>
                  </a:ext>
                </a:extLst>
              </a:tr>
              <a:tr h="228600">
                <a:tc>
                  <a:txBody>
                    <a:bodyPr/>
                    <a:lstStyle/>
                    <a:p>
                      <a:pPr marL="63500" marR="63500" algn="l">
                        <a:lnSpc>
                          <a:spcPct val="100000"/>
                        </a:lnSpc>
                        <a:spcBef>
                          <a:spcPts val="500"/>
                        </a:spcBef>
                        <a:spcAft>
                          <a:spcPts val="500"/>
                        </a:spcAft>
                        <a:buNone/>
                      </a:pPr>
                      <a:r>
                        <a:rPr sz="1100" b="0" i="0" u="none" cap="none">
                          <a:solidFill>
                            <a:srgbClr val="000000">
                              <a:alpha val="100000"/>
                            </a:srgbClr>
                          </a:solidFill>
                          <a:latin typeface="Arial"/>
                          <a:cs typeface="Arial"/>
                          <a:sym typeface="Arial"/>
                        </a:rPr>
                        <a:t>YFV</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r>
                        <a:rPr sz="1100" b="0" i="0" u="none" cap="none">
                          <a:solidFill>
                            <a:srgbClr val="000000">
                              <a:alpha val="100000"/>
                            </a:srgbClr>
                          </a:solidFill>
                          <a:latin typeface="Arial"/>
                          <a:cs typeface="Arial"/>
                          <a:sym typeface="Arial"/>
                        </a:rPr>
                        <a:t>Subnational</a:t>
                      </a: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tc>
                  <a:txBody>
                    <a:bodyPr/>
                    <a:lstStyle/>
                    <a:p>
                      <a:pPr marL="63500" marR="63500" algn="ctr">
                        <a:lnSpc>
                          <a:spcPct val="100000"/>
                        </a:lnSpc>
                        <a:spcBef>
                          <a:spcPts val="500"/>
                        </a:spcBef>
                        <a:spcAft>
                          <a:spcPts val="500"/>
                        </a:spcAft>
                        <a:buNone/>
                      </a:pPr>
                      <a:endParaRPr sz="1100" b="0" i="0" u="none" cap="none">
                        <a:solidFill>
                          <a:srgbClr val="000000">
                            <a:alpha val="100000"/>
                          </a:srgbClr>
                        </a:solidFill>
                        <a:latin typeface="Arial"/>
                        <a:cs typeface="Arial"/>
                        <a:sym typeface="Arial"/>
                      </a:endParaRPr>
                    </a:p>
                  </a:txBody>
                  <a:tcPr marL="0" marR="0" marT="63500" marB="63500" anchor="ctr">
                    <a:lnL w="0" cap="flat" cmpd="sng" algn="ctr">
                      <a:noFill/>
                      <a:prstDash val="solid"/>
                    </a:lnL>
                    <a:lnR w="0" cap="flat" cmpd="sng" algn="ctr">
                      <a:noFill/>
                      <a:prstDash val="solid"/>
                    </a:lnR>
                    <a:lnT w="12700" cap="flat" cmpd="sng" algn="ctr">
                      <a:solidFill>
                        <a:srgbClr val="A9A9A9">
                          <a:alpha val="100000"/>
                        </a:srgbClr>
                      </a:solidFill>
                      <a:prstDash val="solid"/>
                    </a:lnT>
                    <a:lnB w="19050" cap="flat" cmpd="sng" algn="ctr">
                      <a:solidFill>
                        <a:srgbClr val="666666">
                          <a:alpha val="100000"/>
                        </a:srgbClr>
                      </a:solidFill>
                      <a:prstDash val="solid"/>
                    </a:lnB>
                    <a:solidFill>
                      <a:srgbClr val="FFFFFF">
                        <a:alpha val="0"/>
                      </a:srgbClr>
                    </a:solidFill>
                  </a:tcPr>
                </a:tc>
                <a:extLst>
                  <a:ext uri="{0D108BD9-81ED-4DB2-BD59-A6C34878D82A}">
                    <a16:rowId xmlns:a16="http://schemas.microsoft.com/office/drawing/2014/main" val="10007"/>
                  </a:ext>
                </a:extLst>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200" b="0" i="0" u="none" cap="none">
                <a:solidFill>
                  <a:srgbClr val="FFFFFF">
                    <a:alpha val="100000"/>
                  </a:srgbClr>
                </a:solidFill>
                <a:latin typeface="Arial"/>
                <a:cs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5945"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1266997"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1578050"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1889102"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2200154"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2511207"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2822259"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3133311"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3444364"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3755416"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4066468"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4377521"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4688573"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4999625"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5310677"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5621730"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5932782"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243834"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554887"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865939"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7176991" y="194763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7488044"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7799096"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8110148"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842120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8732253"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955945" y="243534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266997" y="243534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578050" y="243534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889102" y="243534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2200154" y="243534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2511207"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2822259" y="243534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133311"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444364"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3755416" y="243534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4066468" y="243534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4377521" y="243534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4688573" y="243534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4999625" y="243534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5310677" y="243534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5621730"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5932782"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6243834" y="243534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6554887"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6865939" y="243534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7176991" y="243534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7488044" y="243534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7799096"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8110148"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8421201" y="243534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8732253"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955945" y="2679196"/>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1266997" y="2679196"/>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1578050" y="2679196"/>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1889102" y="2679196"/>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200154" y="2679196"/>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511207"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822259" y="267919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133311" y="267919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444364" y="2679196"/>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755416" y="2679196"/>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4066468" y="2679196"/>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4377521" y="2679196"/>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4688573"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4999625" y="267919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5310677" y="267919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5621730" y="267919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5932782" y="2679196"/>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6243834" y="2679196"/>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6554887" y="267919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6865939" y="2679196"/>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7176991"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7488044"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7799096" y="2679196"/>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8110148" y="2679196"/>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8421201" y="2679196"/>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8732253" y="2679196"/>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1578050" y="3166904"/>
              <a:ext cx="311052" cy="243853"/>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1889102" y="3166904"/>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2200154" y="316690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2511207" y="3166904"/>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2822259"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133311" y="316690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444364" y="316690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755416" y="316690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066468" y="3166904"/>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377521" y="316690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688573" y="316690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999625" y="3166904"/>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5310677"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5621730"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5932782" y="3166904"/>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6243834" y="3166904"/>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6554887"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6865939" y="3166904"/>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7176991" y="3166904"/>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7488044" y="3166904"/>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7799096" y="3166904"/>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8110148" y="3166904"/>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8421201" y="3166904"/>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8732253" y="3166904"/>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7176991" y="2191489"/>
              <a:ext cx="311052" cy="243853"/>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7488044"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7799096"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8110148"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8421201"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8732253"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2511207" y="2923050"/>
              <a:ext cx="311052" cy="243853"/>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2822259" y="292305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133311" y="292305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444364" y="292305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3755416" y="292305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4066468" y="292305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4377521" y="292305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4688573" y="292305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999625" y="292305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5310677" y="292305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5621730" y="292305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5932782" y="2923050"/>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6243834" y="292305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6554887" y="292305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6865939" y="292305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7176991" y="292305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7488044" y="292305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7799096" y="292305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8110148" y="292305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8421201" y="292305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8732253" y="292305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5621730" y="3898465"/>
              <a:ext cx="311052" cy="243853"/>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5932782" y="3898465"/>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6243834" y="3898465"/>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6554887" y="3898465"/>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6865939" y="3898465"/>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7176991" y="3898465"/>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7488044" y="3898465"/>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7799096" y="389846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8110148" y="389846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8421201" y="389846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8732253" y="389846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955945" y="414231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1266997"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1578050" y="4142319"/>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1889102" y="4142319"/>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2200154" y="4142319"/>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2511207" y="4142319"/>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2822259" y="4142319"/>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3133311" y="414231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3444364" y="4142319"/>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3755416" y="414231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4066468"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377521" y="414231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4688573" y="4142319"/>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4999625"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5310677" y="4142319"/>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621730" y="4142319"/>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932782"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6243834" y="4142319"/>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6554887" y="4142319"/>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6865939" y="4142319"/>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7176991" y="4142319"/>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7488044" y="4142319"/>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7799096" y="4142319"/>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8110148" y="4142319"/>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8421201" y="4142319"/>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8732253" y="4142319"/>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8732253" y="4630026"/>
              <a:ext cx="311052" cy="243853"/>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7799096" y="5117734"/>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8110148" y="5117734"/>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8421201" y="5117734"/>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8732253" y="5117734"/>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4377521" y="3410758"/>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4688573" y="341075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4999625" y="3410758"/>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310677" y="3410758"/>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5621730" y="3410758"/>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5932782" y="3410758"/>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6243834" y="3410758"/>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6554887" y="3410758"/>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6865939" y="341075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7176991" y="3410758"/>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7488044" y="3410758"/>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7799096" y="3410758"/>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8110148" y="3410758"/>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8421201" y="341075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8732253" y="3410758"/>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6865939" y="4386173"/>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7176991" y="4386173"/>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7488044" y="4386173"/>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7799096" y="4386173"/>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8110148" y="4386173"/>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8421201" y="4386173"/>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8732253" y="4386173"/>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7176991" y="3654611"/>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7488044" y="3654611"/>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7799096" y="3654611"/>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8110148" y="3654611"/>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8421201" y="3654611"/>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8732253" y="3654611"/>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1578050" y="4873880"/>
              <a:ext cx="311052" cy="243853"/>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1889102" y="4873880"/>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2200154" y="4873880"/>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2511207" y="4873880"/>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2822259" y="4873880"/>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3133311"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3444364"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3755416"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4066468" y="487388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4377521"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4688573"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4999625" y="487388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5310677" y="4873880"/>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5621730" y="4873880"/>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5932782" y="4873880"/>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6243834" y="4873880"/>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6554887" y="4873880"/>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865939" y="4873880"/>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7176991"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7488044"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7799096" y="4873880"/>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8110148" y="4873880"/>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8421201" y="4873880"/>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8732253" y="4873880"/>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8732253" y="5361588"/>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28" name="tx228"/>
            <p:cNvSpPr/>
            <p:nvPr/>
          </p:nvSpPr>
          <p:spPr>
            <a:xfrm>
              <a:off x="1051182"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29" name="tx229"/>
            <p:cNvSpPr/>
            <p:nvPr/>
          </p:nvSpPr>
          <p:spPr>
            <a:xfrm>
              <a:off x="1362234"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30" name="tx230"/>
            <p:cNvSpPr/>
            <p:nvPr/>
          </p:nvSpPr>
          <p:spPr>
            <a:xfrm>
              <a:off x="1673286"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31" name="tx231"/>
            <p:cNvSpPr/>
            <p:nvPr/>
          </p:nvSpPr>
          <p:spPr>
            <a:xfrm>
              <a:off x="1984338"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32" name="tx232"/>
            <p:cNvSpPr/>
            <p:nvPr/>
          </p:nvSpPr>
          <p:spPr>
            <a:xfrm>
              <a:off x="2295391"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33" name="tx233"/>
            <p:cNvSpPr/>
            <p:nvPr/>
          </p:nvSpPr>
          <p:spPr>
            <a:xfrm>
              <a:off x="2606443"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34" name="tx234"/>
            <p:cNvSpPr/>
            <p:nvPr/>
          </p:nvSpPr>
          <p:spPr>
            <a:xfrm>
              <a:off x="2917495" y="202906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35" name="tx235"/>
            <p:cNvSpPr/>
            <p:nvPr/>
          </p:nvSpPr>
          <p:spPr>
            <a:xfrm>
              <a:off x="3228548"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97</a:t>
              </a:r>
            </a:p>
          </p:txBody>
        </p:sp>
        <p:sp>
          <p:nvSpPr>
            <p:cNvPr id="236" name="tx236"/>
            <p:cNvSpPr/>
            <p:nvPr/>
          </p:nvSpPr>
          <p:spPr>
            <a:xfrm>
              <a:off x="3539600"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37" name="tx237"/>
            <p:cNvSpPr/>
            <p:nvPr/>
          </p:nvSpPr>
          <p:spPr>
            <a:xfrm>
              <a:off x="3850652" y="202906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38" name="tx238"/>
            <p:cNvSpPr/>
            <p:nvPr/>
          </p:nvSpPr>
          <p:spPr>
            <a:xfrm>
              <a:off x="4161705"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90</a:t>
              </a:r>
            </a:p>
          </p:txBody>
        </p:sp>
        <p:sp>
          <p:nvSpPr>
            <p:cNvPr id="239" name="tx239"/>
            <p:cNvSpPr/>
            <p:nvPr/>
          </p:nvSpPr>
          <p:spPr>
            <a:xfrm>
              <a:off x="4472757"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40" name="tx240"/>
            <p:cNvSpPr/>
            <p:nvPr/>
          </p:nvSpPr>
          <p:spPr>
            <a:xfrm>
              <a:off x="4783809"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41" name="tx241"/>
            <p:cNvSpPr/>
            <p:nvPr/>
          </p:nvSpPr>
          <p:spPr>
            <a:xfrm>
              <a:off x="5094862"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242" name="tx242"/>
            <p:cNvSpPr/>
            <p:nvPr/>
          </p:nvSpPr>
          <p:spPr>
            <a:xfrm>
              <a:off x="5405914"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43" name="tx243"/>
            <p:cNvSpPr/>
            <p:nvPr/>
          </p:nvSpPr>
          <p:spPr>
            <a:xfrm>
              <a:off x="5716966"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244" name="tx244"/>
            <p:cNvSpPr/>
            <p:nvPr/>
          </p:nvSpPr>
          <p:spPr>
            <a:xfrm>
              <a:off x="6028019"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45" name="tx245"/>
            <p:cNvSpPr/>
            <p:nvPr/>
          </p:nvSpPr>
          <p:spPr>
            <a:xfrm>
              <a:off x="6317977" y="202811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46" name="tx246"/>
            <p:cNvSpPr/>
            <p:nvPr/>
          </p:nvSpPr>
          <p:spPr>
            <a:xfrm>
              <a:off x="6650123"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47" name="tx247"/>
            <p:cNvSpPr/>
            <p:nvPr/>
          </p:nvSpPr>
          <p:spPr>
            <a:xfrm>
              <a:off x="6961175"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48" name="tx248"/>
            <p:cNvSpPr/>
            <p:nvPr/>
          </p:nvSpPr>
          <p:spPr>
            <a:xfrm>
              <a:off x="7251134" y="202811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49" name="tx249"/>
            <p:cNvSpPr/>
            <p:nvPr/>
          </p:nvSpPr>
          <p:spPr>
            <a:xfrm>
              <a:off x="7583280" y="2029069"/>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93</a:t>
              </a:r>
            </a:p>
          </p:txBody>
        </p:sp>
        <p:sp>
          <p:nvSpPr>
            <p:cNvPr id="250" name="tx250"/>
            <p:cNvSpPr/>
            <p:nvPr/>
          </p:nvSpPr>
          <p:spPr>
            <a:xfrm>
              <a:off x="7873239" y="202811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92*</a:t>
              </a:r>
            </a:p>
          </p:txBody>
        </p:sp>
        <p:sp>
          <p:nvSpPr>
            <p:cNvPr id="251" name="tx251"/>
            <p:cNvSpPr/>
            <p:nvPr/>
          </p:nvSpPr>
          <p:spPr>
            <a:xfrm>
              <a:off x="8205385"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8516437"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8827489" y="20291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1051182"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55" name="tx255"/>
            <p:cNvSpPr/>
            <p:nvPr/>
          </p:nvSpPr>
          <p:spPr>
            <a:xfrm>
              <a:off x="1362234"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256" name="tx256"/>
            <p:cNvSpPr/>
            <p:nvPr/>
          </p:nvSpPr>
          <p:spPr>
            <a:xfrm>
              <a:off x="1673286"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57" name="tx257"/>
            <p:cNvSpPr/>
            <p:nvPr/>
          </p:nvSpPr>
          <p:spPr>
            <a:xfrm>
              <a:off x="1984338"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58" name="tx258"/>
            <p:cNvSpPr/>
            <p:nvPr/>
          </p:nvSpPr>
          <p:spPr>
            <a:xfrm>
              <a:off x="2274297" y="2515824"/>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59" name="tx259"/>
            <p:cNvSpPr/>
            <p:nvPr/>
          </p:nvSpPr>
          <p:spPr>
            <a:xfrm>
              <a:off x="2606443"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60" name="tx260"/>
            <p:cNvSpPr/>
            <p:nvPr/>
          </p:nvSpPr>
          <p:spPr>
            <a:xfrm>
              <a:off x="2917495"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61" name="tx261"/>
            <p:cNvSpPr/>
            <p:nvPr/>
          </p:nvSpPr>
          <p:spPr>
            <a:xfrm>
              <a:off x="3228548"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94</a:t>
              </a:r>
            </a:p>
          </p:txBody>
        </p:sp>
        <p:sp>
          <p:nvSpPr>
            <p:cNvPr id="262" name="tx262"/>
            <p:cNvSpPr/>
            <p:nvPr/>
          </p:nvSpPr>
          <p:spPr>
            <a:xfrm>
              <a:off x="3539600"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91</a:t>
              </a:r>
            </a:p>
          </p:txBody>
        </p:sp>
        <p:sp>
          <p:nvSpPr>
            <p:cNvPr id="263" name="tx263"/>
            <p:cNvSpPr/>
            <p:nvPr/>
          </p:nvSpPr>
          <p:spPr>
            <a:xfrm>
              <a:off x="3850652"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64" name="tx264"/>
            <p:cNvSpPr/>
            <p:nvPr/>
          </p:nvSpPr>
          <p:spPr>
            <a:xfrm>
              <a:off x="4161705"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87</a:t>
              </a:r>
            </a:p>
          </p:txBody>
        </p:sp>
        <p:sp>
          <p:nvSpPr>
            <p:cNvPr id="265" name="tx265"/>
            <p:cNvSpPr/>
            <p:nvPr/>
          </p:nvSpPr>
          <p:spPr>
            <a:xfrm>
              <a:off x="4472757"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85</a:t>
              </a:r>
            </a:p>
          </p:txBody>
        </p:sp>
        <p:sp>
          <p:nvSpPr>
            <p:cNvPr id="266" name="tx266"/>
            <p:cNvSpPr/>
            <p:nvPr/>
          </p:nvSpPr>
          <p:spPr>
            <a:xfrm>
              <a:off x="4783809"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267" name="tx267"/>
            <p:cNvSpPr/>
            <p:nvPr/>
          </p:nvSpPr>
          <p:spPr>
            <a:xfrm>
              <a:off x="5094862"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68" name="tx268"/>
            <p:cNvSpPr/>
            <p:nvPr/>
          </p:nvSpPr>
          <p:spPr>
            <a:xfrm>
              <a:off x="5405914"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269" name="tx269"/>
            <p:cNvSpPr/>
            <p:nvPr/>
          </p:nvSpPr>
          <p:spPr>
            <a:xfrm>
              <a:off x="5716966"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70" name="tx270"/>
            <p:cNvSpPr/>
            <p:nvPr/>
          </p:nvSpPr>
          <p:spPr>
            <a:xfrm>
              <a:off x="6028019"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84</a:t>
              </a:r>
            </a:p>
          </p:txBody>
        </p:sp>
        <p:sp>
          <p:nvSpPr>
            <p:cNvPr id="271" name="tx271"/>
            <p:cNvSpPr/>
            <p:nvPr/>
          </p:nvSpPr>
          <p:spPr>
            <a:xfrm>
              <a:off x="6339071" y="25167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83</a:t>
              </a:r>
            </a:p>
          </p:txBody>
        </p:sp>
        <p:sp>
          <p:nvSpPr>
            <p:cNvPr id="272" name="tx272"/>
            <p:cNvSpPr/>
            <p:nvPr/>
          </p:nvSpPr>
          <p:spPr>
            <a:xfrm>
              <a:off x="6629030" y="2515824"/>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73" name="tx273"/>
            <p:cNvSpPr/>
            <p:nvPr/>
          </p:nvSpPr>
          <p:spPr>
            <a:xfrm>
              <a:off x="6940082" y="2515824"/>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74" name="tx274"/>
            <p:cNvSpPr/>
            <p:nvPr/>
          </p:nvSpPr>
          <p:spPr>
            <a:xfrm>
              <a:off x="7251134" y="2515824"/>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75" name="tx275"/>
            <p:cNvSpPr/>
            <p:nvPr/>
          </p:nvSpPr>
          <p:spPr>
            <a:xfrm>
              <a:off x="7583280"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76" name="tx276"/>
            <p:cNvSpPr/>
            <p:nvPr/>
          </p:nvSpPr>
          <p:spPr>
            <a:xfrm>
              <a:off x="7894332"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77" name="tx277"/>
            <p:cNvSpPr/>
            <p:nvPr/>
          </p:nvSpPr>
          <p:spPr>
            <a:xfrm>
              <a:off x="8205385"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78" name="tx278"/>
            <p:cNvSpPr/>
            <p:nvPr/>
          </p:nvSpPr>
          <p:spPr>
            <a:xfrm>
              <a:off x="8516437"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279" name="tx279"/>
            <p:cNvSpPr/>
            <p:nvPr/>
          </p:nvSpPr>
          <p:spPr>
            <a:xfrm>
              <a:off x="8827489" y="25168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80" name="tx280"/>
            <p:cNvSpPr/>
            <p:nvPr/>
          </p:nvSpPr>
          <p:spPr>
            <a:xfrm>
              <a:off x="1051182" y="2760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81" name="tx281"/>
            <p:cNvSpPr/>
            <p:nvPr/>
          </p:nvSpPr>
          <p:spPr>
            <a:xfrm>
              <a:off x="1362234" y="2760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82" name="tx282"/>
            <p:cNvSpPr/>
            <p:nvPr/>
          </p:nvSpPr>
          <p:spPr>
            <a:xfrm>
              <a:off x="1673286" y="27620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83" name="tx283"/>
            <p:cNvSpPr/>
            <p:nvPr/>
          </p:nvSpPr>
          <p:spPr>
            <a:xfrm>
              <a:off x="1984338" y="276063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284" name="tx284"/>
            <p:cNvSpPr/>
            <p:nvPr/>
          </p:nvSpPr>
          <p:spPr>
            <a:xfrm>
              <a:off x="2274297" y="2761001"/>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285" name="tx285"/>
            <p:cNvSpPr/>
            <p:nvPr/>
          </p:nvSpPr>
          <p:spPr>
            <a:xfrm>
              <a:off x="2606443" y="2760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286" name="tx286"/>
            <p:cNvSpPr/>
            <p:nvPr/>
          </p:nvSpPr>
          <p:spPr>
            <a:xfrm>
              <a:off x="2917495" y="276232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87" name="tx287"/>
            <p:cNvSpPr/>
            <p:nvPr/>
          </p:nvSpPr>
          <p:spPr>
            <a:xfrm>
              <a:off x="3228548" y="2760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288" name="tx288"/>
            <p:cNvSpPr/>
            <p:nvPr/>
          </p:nvSpPr>
          <p:spPr>
            <a:xfrm>
              <a:off x="3539600" y="27620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89" name="tx289"/>
            <p:cNvSpPr/>
            <p:nvPr/>
          </p:nvSpPr>
          <p:spPr>
            <a:xfrm>
              <a:off x="3850652" y="2760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290" name="tx290"/>
            <p:cNvSpPr/>
            <p:nvPr/>
          </p:nvSpPr>
          <p:spPr>
            <a:xfrm>
              <a:off x="4161705" y="2760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91" name="tx291"/>
            <p:cNvSpPr/>
            <p:nvPr/>
          </p:nvSpPr>
          <p:spPr>
            <a:xfrm>
              <a:off x="4472757" y="27620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292" name="tx292"/>
            <p:cNvSpPr/>
            <p:nvPr/>
          </p:nvSpPr>
          <p:spPr>
            <a:xfrm>
              <a:off x="4783809" y="2760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293" name="tx293"/>
            <p:cNvSpPr/>
            <p:nvPr/>
          </p:nvSpPr>
          <p:spPr>
            <a:xfrm>
              <a:off x="5094862" y="2763330"/>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294" name="tx294"/>
            <p:cNvSpPr/>
            <p:nvPr/>
          </p:nvSpPr>
          <p:spPr>
            <a:xfrm>
              <a:off x="5405914" y="276232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95" name="tx295"/>
            <p:cNvSpPr/>
            <p:nvPr/>
          </p:nvSpPr>
          <p:spPr>
            <a:xfrm>
              <a:off x="5716966" y="2762324"/>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96" name="tx296"/>
            <p:cNvSpPr/>
            <p:nvPr/>
          </p:nvSpPr>
          <p:spPr>
            <a:xfrm>
              <a:off x="6028019" y="2760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297" name="tx297"/>
            <p:cNvSpPr/>
            <p:nvPr/>
          </p:nvSpPr>
          <p:spPr>
            <a:xfrm>
              <a:off x="6339071" y="2760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298" name="tx298"/>
            <p:cNvSpPr/>
            <p:nvPr/>
          </p:nvSpPr>
          <p:spPr>
            <a:xfrm>
              <a:off x="6629030" y="2761001"/>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299" name="tx299"/>
            <p:cNvSpPr/>
            <p:nvPr/>
          </p:nvSpPr>
          <p:spPr>
            <a:xfrm>
              <a:off x="6940082" y="2761001"/>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00" name="tx300"/>
            <p:cNvSpPr/>
            <p:nvPr/>
          </p:nvSpPr>
          <p:spPr>
            <a:xfrm>
              <a:off x="7251134" y="2759677"/>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01" name="tx301"/>
            <p:cNvSpPr/>
            <p:nvPr/>
          </p:nvSpPr>
          <p:spPr>
            <a:xfrm>
              <a:off x="7583280" y="2760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02" name="tx302"/>
            <p:cNvSpPr/>
            <p:nvPr/>
          </p:nvSpPr>
          <p:spPr>
            <a:xfrm>
              <a:off x="7894332" y="2760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03" name="tx303"/>
            <p:cNvSpPr/>
            <p:nvPr/>
          </p:nvSpPr>
          <p:spPr>
            <a:xfrm>
              <a:off x="8205385" y="2760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04" name="tx304"/>
            <p:cNvSpPr/>
            <p:nvPr/>
          </p:nvSpPr>
          <p:spPr>
            <a:xfrm>
              <a:off x="8516437" y="2760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05" name="tx305"/>
            <p:cNvSpPr/>
            <p:nvPr/>
          </p:nvSpPr>
          <p:spPr>
            <a:xfrm>
              <a:off x="8827489" y="27606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06" name="tx306"/>
            <p:cNvSpPr/>
            <p:nvPr/>
          </p:nvSpPr>
          <p:spPr>
            <a:xfrm>
              <a:off x="1984338" y="32483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07" name="tx307"/>
            <p:cNvSpPr/>
            <p:nvPr/>
          </p:nvSpPr>
          <p:spPr>
            <a:xfrm>
              <a:off x="2274297" y="324738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08" name="tx308"/>
            <p:cNvSpPr/>
            <p:nvPr/>
          </p:nvSpPr>
          <p:spPr>
            <a:xfrm>
              <a:off x="2606443" y="3248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09" name="tx309"/>
            <p:cNvSpPr/>
            <p:nvPr/>
          </p:nvSpPr>
          <p:spPr>
            <a:xfrm>
              <a:off x="2917495" y="325003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10" name="tx310"/>
            <p:cNvSpPr/>
            <p:nvPr/>
          </p:nvSpPr>
          <p:spPr>
            <a:xfrm>
              <a:off x="3228548" y="3248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11" name="tx311"/>
            <p:cNvSpPr/>
            <p:nvPr/>
          </p:nvSpPr>
          <p:spPr>
            <a:xfrm>
              <a:off x="3539600" y="32497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12" name="tx312"/>
            <p:cNvSpPr/>
            <p:nvPr/>
          </p:nvSpPr>
          <p:spPr>
            <a:xfrm>
              <a:off x="3850652" y="3248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13" name="tx313"/>
            <p:cNvSpPr/>
            <p:nvPr/>
          </p:nvSpPr>
          <p:spPr>
            <a:xfrm>
              <a:off x="4161705" y="3248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14" name="tx314"/>
            <p:cNvSpPr/>
            <p:nvPr/>
          </p:nvSpPr>
          <p:spPr>
            <a:xfrm>
              <a:off x="4472757" y="324971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15" name="tx315"/>
            <p:cNvSpPr/>
            <p:nvPr/>
          </p:nvSpPr>
          <p:spPr>
            <a:xfrm>
              <a:off x="4783809" y="3248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16" name="tx316"/>
            <p:cNvSpPr/>
            <p:nvPr/>
          </p:nvSpPr>
          <p:spPr>
            <a:xfrm>
              <a:off x="5094862" y="3251037"/>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17" name="tx317"/>
            <p:cNvSpPr/>
            <p:nvPr/>
          </p:nvSpPr>
          <p:spPr>
            <a:xfrm>
              <a:off x="5405914" y="325003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18" name="tx318"/>
            <p:cNvSpPr/>
            <p:nvPr/>
          </p:nvSpPr>
          <p:spPr>
            <a:xfrm>
              <a:off x="5716966" y="3250032"/>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19" name="tx319"/>
            <p:cNvSpPr/>
            <p:nvPr/>
          </p:nvSpPr>
          <p:spPr>
            <a:xfrm>
              <a:off x="6028019" y="3248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20" name="tx320"/>
            <p:cNvSpPr/>
            <p:nvPr/>
          </p:nvSpPr>
          <p:spPr>
            <a:xfrm>
              <a:off x="6339071" y="3248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21" name="tx321"/>
            <p:cNvSpPr/>
            <p:nvPr/>
          </p:nvSpPr>
          <p:spPr>
            <a:xfrm>
              <a:off x="6629030" y="3248708"/>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22" name="tx322"/>
            <p:cNvSpPr/>
            <p:nvPr/>
          </p:nvSpPr>
          <p:spPr>
            <a:xfrm>
              <a:off x="6940082" y="3248708"/>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23" name="tx323"/>
            <p:cNvSpPr/>
            <p:nvPr/>
          </p:nvSpPr>
          <p:spPr>
            <a:xfrm>
              <a:off x="7251134" y="324738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24" name="tx324"/>
            <p:cNvSpPr/>
            <p:nvPr/>
          </p:nvSpPr>
          <p:spPr>
            <a:xfrm>
              <a:off x="7583280" y="3248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25" name="tx325"/>
            <p:cNvSpPr/>
            <p:nvPr/>
          </p:nvSpPr>
          <p:spPr>
            <a:xfrm>
              <a:off x="7873239" y="3247385"/>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26" name="tx326"/>
            <p:cNvSpPr/>
            <p:nvPr/>
          </p:nvSpPr>
          <p:spPr>
            <a:xfrm>
              <a:off x="8205385" y="3248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27" name="tx327"/>
            <p:cNvSpPr/>
            <p:nvPr/>
          </p:nvSpPr>
          <p:spPr>
            <a:xfrm>
              <a:off x="8516437" y="3248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28" name="tx328"/>
            <p:cNvSpPr/>
            <p:nvPr/>
          </p:nvSpPr>
          <p:spPr>
            <a:xfrm>
              <a:off x="8827489" y="3248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29" name="tx329"/>
            <p:cNvSpPr/>
            <p:nvPr/>
          </p:nvSpPr>
          <p:spPr>
            <a:xfrm>
              <a:off x="7583280" y="2275622"/>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30" name="tx330"/>
            <p:cNvSpPr/>
            <p:nvPr/>
          </p:nvSpPr>
          <p:spPr>
            <a:xfrm>
              <a:off x="7873239" y="2271970"/>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81*</a:t>
              </a:r>
            </a:p>
          </p:txBody>
        </p:sp>
        <p:sp>
          <p:nvSpPr>
            <p:cNvPr id="331" name="tx331"/>
            <p:cNvSpPr/>
            <p:nvPr/>
          </p:nvSpPr>
          <p:spPr>
            <a:xfrm>
              <a:off x="8205385" y="22729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32" name="tx332"/>
            <p:cNvSpPr/>
            <p:nvPr/>
          </p:nvSpPr>
          <p:spPr>
            <a:xfrm>
              <a:off x="8516437" y="22729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33" name="tx333"/>
            <p:cNvSpPr/>
            <p:nvPr/>
          </p:nvSpPr>
          <p:spPr>
            <a:xfrm>
              <a:off x="8827489" y="227297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334" name="tx334"/>
            <p:cNvSpPr/>
            <p:nvPr/>
          </p:nvSpPr>
          <p:spPr>
            <a:xfrm>
              <a:off x="2917495" y="300617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35" name="tx335"/>
            <p:cNvSpPr/>
            <p:nvPr/>
          </p:nvSpPr>
          <p:spPr>
            <a:xfrm>
              <a:off x="3228548" y="30045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82</a:t>
              </a:r>
            </a:p>
          </p:txBody>
        </p:sp>
        <p:sp>
          <p:nvSpPr>
            <p:cNvPr id="336" name="tx336"/>
            <p:cNvSpPr/>
            <p:nvPr/>
          </p:nvSpPr>
          <p:spPr>
            <a:xfrm>
              <a:off x="3539600" y="300586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37" name="tx337"/>
            <p:cNvSpPr/>
            <p:nvPr/>
          </p:nvSpPr>
          <p:spPr>
            <a:xfrm>
              <a:off x="3850652" y="30045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79</a:t>
              </a:r>
            </a:p>
          </p:txBody>
        </p:sp>
        <p:sp>
          <p:nvSpPr>
            <p:cNvPr id="338" name="tx338"/>
            <p:cNvSpPr/>
            <p:nvPr/>
          </p:nvSpPr>
          <p:spPr>
            <a:xfrm>
              <a:off x="4161705" y="30045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39" name="tx339"/>
            <p:cNvSpPr/>
            <p:nvPr/>
          </p:nvSpPr>
          <p:spPr>
            <a:xfrm>
              <a:off x="4472757" y="300586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75</a:t>
              </a:r>
            </a:p>
          </p:txBody>
        </p:sp>
        <p:sp>
          <p:nvSpPr>
            <p:cNvPr id="340" name="tx340"/>
            <p:cNvSpPr/>
            <p:nvPr/>
          </p:nvSpPr>
          <p:spPr>
            <a:xfrm>
              <a:off x="4783809" y="30045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80</a:t>
              </a:r>
            </a:p>
          </p:txBody>
        </p:sp>
        <p:sp>
          <p:nvSpPr>
            <p:cNvPr id="341" name="tx341"/>
            <p:cNvSpPr/>
            <p:nvPr/>
          </p:nvSpPr>
          <p:spPr>
            <a:xfrm>
              <a:off x="5094862" y="3007184"/>
              <a:ext cx="12057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77</a:t>
              </a:r>
            </a:p>
          </p:txBody>
        </p:sp>
        <p:sp>
          <p:nvSpPr>
            <p:cNvPr id="342" name="tx342"/>
            <p:cNvSpPr/>
            <p:nvPr/>
          </p:nvSpPr>
          <p:spPr>
            <a:xfrm>
              <a:off x="5405914" y="300617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43" name="tx343"/>
            <p:cNvSpPr/>
            <p:nvPr/>
          </p:nvSpPr>
          <p:spPr>
            <a:xfrm>
              <a:off x="5716966" y="3006178"/>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44" name="tx344"/>
            <p:cNvSpPr/>
            <p:nvPr/>
          </p:nvSpPr>
          <p:spPr>
            <a:xfrm>
              <a:off x="6028019" y="30045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345" name="tx345"/>
            <p:cNvSpPr/>
            <p:nvPr/>
          </p:nvSpPr>
          <p:spPr>
            <a:xfrm>
              <a:off x="6339071" y="30045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76</a:t>
              </a:r>
            </a:p>
          </p:txBody>
        </p:sp>
        <p:sp>
          <p:nvSpPr>
            <p:cNvPr id="346" name="tx346"/>
            <p:cNvSpPr/>
            <p:nvPr/>
          </p:nvSpPr>
          <p:spPr>
            <a:xfrm>
              <a:off x="6629030" y="3004855"/>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47" name="tx347"/>
            <p:cNvSpPr/>
            <p:nvPr/>
          </p:nvSpPr>
          <p:spPr>
            <a:xfrm>
              <a:off x="6940082" y="3004855"/>
              <a:ext cx="162766"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48" name="tx348"/>
            <p:cNvSpPr/>
            <p:nvPr/>
          </p:nvSpPr>
          <p:spPr>
            <a:xfrm>
              <a:off x="7251134" y="3003531"/>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49" name="tx349"/>
            <p:cNvSpPr/>
            <p:nvPr/>
          </p:nvSpPr>
          <p:spPr>
            <a:xfrm>
              <a:off x="7583280" y="30045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50" name="tx350"/>
            <p:cNvSpPr/>
            <p:nvPr/>
          </p:nvSpPr>
          <p:spPr>
            <a:xfrm>
              <a:off x="7894332" y="30045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51" name="tx351"/>
            <p:cNvSpPr/>
            <p:nvPr/>
          </p:nvSpPr>
          <p:spPr>
            <a:xfrm>
              <a:off x="8205385" y="30045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52" name="tx352"/>
            <p:cNvSpPr/>
            <p:nvPr/>
          </p:nvSpPr>
          <p:spPr>
            <a:xfrm>
              <a:off x="8516437" y="30045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53" name="tx353"/>
            <p:cNvSpPr/>
            <p:nvPr/>
          </p:nvSpPr>
          <p:spPr>
            <a:xfrm>
              <a:off x="8827489" y="300453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54" name="tx354"/>
            <p:cNvSpPr/>
            <p:nvPr/>
          </p:nvSpPr>
          <p:spPr>
            <a:xfrm>
              <a:off x="6650123" y="39799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355" name="tx355"/>
            <p:cNvSpPr/>
            <p:nvPr/>
          </p:nvSpPr>
          <p:spPr>
            <a:xfrm>
              <a:off x="6961175" y="3981593"/>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56" name="tx356"/>
            <p:cNvSpPr/>
            <p:nvPr/>
          </p:nvSpPr>
          <p:spPr>
            <a:xfrm>
              <a:off x="7251134" y="397894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57" name="tx357"/>
            <p:cNvSpPr/>
            <p:nvPr/>
          </p:nvSpPr>
          <p:spPr>
            <a:xfrm>
              <a:off x="7583280" y="39799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58" name="tx358"/>
            <p:cNvSpPr/>
            <p:nvPr/>
          </p:nvSpPr>
          <p:spPr>
            <a:xfrm>
              <a:off x="7873239" y="397894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59" name="tx359"/>
            <p:cNvSpPr/>
            <p:nvPr/>
          </p:nvSpPr>
          <p:spPr>
            <a:xfrm>
              <a:off x="8205385" y="39799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60" name="tx360"/>
            <p:cNvSpPr/>
            <p:nvPr/>
          </p:nvSpPr>
          <p:spPr>
            <a:xfrm>
              <a:off x="8516437" y="39799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61" name="tx361"/>
            <p:cNvSpPr/>
            <p:nvPr/>
          </p:nvSpPr>
          <p:spPr>
            <a:xfrm>
              <a:off x="8827489" y="39799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62" name="tx362"/>
            <p:cNvSpPr/>
            <p:nvPr/>
          </p:nvSpPr>
          <p:spPr>
            <a:xfrm>
              <a:off x="1051182"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63" name="tx363"/>
            <p:cNvSpPr/>
            <p:nvPr/>
          </p:nvSpPr>
          <p:spPr>
            <a:xfrm>
              <a:off x="1362234"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64" name="tx364"/>
            <p:cNvSpPr/>
            <p:nvPr/>
          </p:nvSpPr>
          <p:spPr>
            <a:xfrm>
              <a:off x="1673286"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65" name="tx365"/>
            <p:cNvSpPr/>
            <p:nvPr/>
          </p:nvSpPr>
          <p:spPr>
            <a:xfrm>
              <a:off x="1984338"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66" name="tx366"/>
            <p:cNvSpPr/>
            <p:nvPr/>
          </p:nvSpPr>
          <p:spPr>
            <a:xfrm>
              <a:off x="2295391" y="4223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67" name="tx367"/>
            <p:cNvSpPr/>
            <p:nvPr/>
          </p:nvSpPr>
          <p:spPr>
            <a:xfrm>
              <a:off x="2606443"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68" name="tx368"/>
            <p:cNvSpPr/>
            <p:nvPr/>
          </p:nvSpPr>
          <p:spPr>
            <a:xfrm>
              <a:off x="2917495"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69" name="tx369"/>
            <p:cNvSpPr/>
            <p:nvPr/>
          </p:nvSpPr>
          <p:spPr>
            <a:xfrm>
              <a:off x="3228548"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70" name="tx370"/>
            <p:cNvSpPr/>
            <p:nvPr/>
          </p:nvSpPr>
          <p:spPr>
            <a:xfrm>
              <a:off x="3539600"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371" name="tx371"/>
            <p:cNvSpPr/>
            <p:nvPr/>
          </p:nvSpPr>
          <p:spPr>
            <a:xfrm>
              <a:off x="3850652" y="422512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72" name="tx372"/>
            <p:cNvSpPr/>
            <p:nvPr/>
          </p:nvSpPr>
          <p:spPr>
            <a:xfrm>
              <a:off x="4161705"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73" name="tx373"/>
            <p:cNvSpPr/>
            <p:nvPr/>
          </p:nvSpPr>
          <p:spPr>
            <a:xfrm>
              <a:off x="4472757"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74" name="tx374"/>
            <p:cNvSpPr/>
            <p:nvPr/>
          </p:nvSpPr>
          <p:spPr>
            <a:xfrm>
              <a:off x="4783809" y="4225447"/>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74</a:t>
              </a:r>
            </a:p>
          </p:txBody>
        </p:sp>
        <p:sp>
          <p:nvSpPr>
            <p:cNvPr id="375" name="tx375"/>
            <p:cNvSpPr/>
            <p:nvPr/>
          </p:nvSpPr>
          <p:spPr>
            <a:xfrm>
              <a:off x="5094862"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76" name="tx376"/>
            <p:cNvSpPr/>
            <p:nvPr/>
          </p:nvSpPr>
          <p:spPr>
            <a:xfrm>
              <a:off x="5405914"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77" name="tx377"/>
            <p:cNvSpPr/>
            <p:nvPr/>
          </p:nvSpPr>
          <p:spPr>
            <a:xfrm>
              <a:off x="5716966"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78" name="tx378"/>
            <p:cNvSpPr/>
            <p:nvPr/>
          </p:nvSpPr>
          <p:spPr>
            <a:xfrm>
              <a:off x="6028019"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379" name="tx379"/>
            <p:cNvSpPr/>
            <p:nvPr/>
          </p:nvSpPr>
          <p:spPr>
            <a:xfrm>
              <a:off x="6339071"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380" name="tx380"/>
            <p:cNvSpPr/>
            <p:nvPr/>
          </p:nvSpPr>
          <p:spPr>
            <a:xfrm>
              <a:off x="6650123"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381" name="tx381"/>
            <p:cNvSpPr/>
            <p:nvPr/>
          </p:nvSpPr>
          <p:spPr>
            <a:xfrm>
              <a:off x="4783809" y="3492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82" name="tx382"/>
            <p:cNvSpPr/>
            <p:nvPr/>
          </p:nvSpPr>
          <p:spPr>
            <a:xfrm>
              <a:off x="5094862" y="3492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83" name="tx383"/>
            <p:cNvSpPr/>
            <p:nvPr/>
          </p:nvSpPr>
          <p:spPr>
            <a:xfrm>
              <a:off x="5405914" y="3492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84" name="tx384"/>
            <p:cNvSpPr/>
            <p:nvPr/>
          </p:nvSpPr>
          <p:spPr>
            <a:xfrm>
              <a:off x="5716966" y="34935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85" name="tx385"/>
            <p:cNvSpPr/>
            <p:nvPr/>
          </p:nvSpPr>
          <p:spPr>
            <a:xfrm>
              <a:off x="6028019" y="34921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73</a:t>
              </a:r>
            </a:p>
          </p:txBody>
        </p:sp>
        <p:sp>
          <p:nvSpPr>
            <p:cNvPr id="386" name="tx386"/>
            <p:cNvSpPr/>
            <p:nvPr/>
          </p:nvSpPr>
          <p:spPr>
            <a:xfrm>
              <a:off x="6339071" y="34935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87" name="tx387"/>
            <p:cNvSpPr/>
            <p:nvPr/>
          </p:nvSpPr>
          <p:spPr>
            <a:xfrm>
              <a:off x="6650123" y="34935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388" name="tx388"/>
            <p:cNvSpPr/>
            <p:nvPr/>
          </p:nvSpPr>
          <p:spPr>
            <a:xfrm>
              <a:off x="6961175" y="34935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71</a:t>
              </a:r>
            </a:p>
          </p:txBody>
        </p:sp>
        <p:sp>
          <p:nvSpPr>
            <p:cNvPr id="389" name="tx389"/>
            <p:cNvSpPr/>
            <p:nvPr/>
          </p:nvSpPr>
          <p:spPr>
            <a:xfrm>
              <a:off x="7272228" y="3492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90" name="tx390"/>
            <p:cNvSpPr/>
            <p:nvPr/>
          </p:nvSpPr>
          <p:spPr>
            <a:xfrm>
              <a:off x="7583280" y="3492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91" name="tx391"/>
            <p:cNvSpPr/>
            <p:nvPr/>
          </p:nvSpPr>
          <p:spPr>
            <a:xfrm>
              <a:off x="7894332" y="3492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92" name="tx392"/>
            <p:cNvSpPr/>
            <p:nvPr/>
          </p:nvSpPr>
          <p:spPr>
            <a:xfrm>
              <a:off x="8205385" y="3492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93" name="tx393"/>
            <p:cNvSpPr/>
            <p:nvPr/>
          </p:nvSpPr>
          <p:spPr>
            <a:xfrm>
              <a:off x="8516437" y="3492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394" name="tx394"/>
            <p:cNvSpPr/>
            <p:nvPr/>
          </p:nvSpPr>
          <p:spPr>
            <a:xfrm>
              <a:off x="8827489" y="349224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395" name="tx395"/>
            <p:cNvSpPr/>
            <p:nvPr/>
          </p:nvSpPr>
          <p:spPr>
            <a:xfrm>
              <a:off x="7272228" y="373604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396" name="tx396"/>
            <p:cNvSpPr/>
            <p:nvPr/>
          </p:nvSpPr>
          <p:spPr>
            <a:xfrm>
              <a:off x="7583280"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97" name="tx397"/>
            <p:cNvSpPr/>
            <p:nvPr/>
          </p:nvSpPr>
          <p:spPr>
            <a:xfrm>
              <a:off x="7873239" y="373509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398" name="tx398"/>
            <p:cNvSpPr/>
            <p:nvPr/>
          </p:nvSpPr>
          <p:spPr>
            <a:xfrm>
              <a:off x="8205385" y="373609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399" name="tx399"/>
            <p:cNvSpPr/>
            <p:nvPr/>
          </p:nvSpPr>
          <p:spPr>
            <a:xfrm>
              <a:off x="8495344" y="373509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00" name="tx400"/>
            <p:cNvSpPr/>
            <p:nvPr/>
          </p:nvSpPr>
          <p:spPr>
            <a:xfrm>
              <a:off x="8806396" y="3735092"/>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01" name="tx401"/>
            <p:cNvSpPr/>
            <p:nvPr/>
          </p:nvSpPr>
          <p:spPr>
            <a:xfrm>
              <a:off x="1984338"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02" name="tx402"/>
            <p:cNvSpPr/>
            <p:nvPr/>
          </p:nvSpPr>
          <p:spPr>
            <a:xfrm>
              <a:off x="2295391"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65</a:t>
              </a:r>
            </a:p>
          </p:txBody>
        </p:sp>
        <p:sp>
          <p:nvSpPr>
            <p:cNvPr id="403" name="tx403"/>
            <p:cNvSpPr/>
            <p:nvPr/>
          </p:nvSpPr>
          <p:spPr>
            <a:xfrm>
              <a:off x="2606443"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04" name="tx404"/>
            <p:cNvSpPr/>
            <p:nvPr/>
          </p:nvSpPr>
          <p:spPr>
            <a:xfrm>
              <a:off x="2917495"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405" name="tx405"/>
            <p:cNvSpPr/>
            <p:nvPr/>
          </p:nvSpPr>
          <p:spPr>
            <a:xfrm>
              <a:off x="3228548"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70</a:t>
              </a:r>
            </a:p>
          </p:txBody>
        </p:sp>
        <p:sp>
          <p:nvSpPr>
            <p:cNvPr id="406" name="tx406"/>
            <p:cNvSpPr/>
            <p:nvPr/>
          </p:nvSpPr>
          <p:spPr>
            <a:xfrm>
              <a:off x="3539600"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07" name="tx407"/>
            <p:cNvSpPr/>
            <p:nvPr/>
          </p:nvSpPr>
          <p:spPr>
            <a:xfrm>
              <a:off x="3850652" y="495669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72</a:t>
              </a:r>
            </a:p>
          </p:txBody>
        </p:sp>
        <p:sp>
          <p:nvSpPr>
            <p:cNvPr id="408" name="tx408"/>
            <p:cNvSpPr/>
            <p:nvPr/>
          </p:nvSpPr>
          <p:spPr>
            <a:xfrm>
              <a:off x="4161705"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09" name="tx409"/>
            <p:cNvSpPr/>
            <p:nvPr/>
          </p:nvSpPr>
          <p:spPr>
            <a:xfrm>
              <a:off x="4472757"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0" name="tx410"/>
            <p:cNvSpPr/>
            <p:nvPr/>
          </p:nvSpPr>
          <p:spPr>
            <a:xfrm>
              <a:off x="4783809"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411" name="tx411"/>
            <p:cNvSpPr/>
            <p:nvPr/>
          </p:nvSpPr>
          <p:spPr>
            <a:xfrm>
              <a:off x="5094862"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68</a:t>
              </a:r>
            </a:p>
          </p:txBody>
        </p:sp>
        <p:sp>
          <p:nvSpPr>
            <p:cNvPr id="412" name="tx412"/>
            <p:cNvSpPr/>
            <p:nvPr/>
          </p:nvSpPr>
          <p:spPr>
            <a:xfrm>
              <a:off x="5405914"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62</a:t>
              </a:r>
            </a:p>
          </p:txBody>
        </p:sp>
        <p:sp>
          <p:nvSpPr>
            <p:cNvPr id="413" name="tx413"/>
            <p:cNvSpPr/>
            <p:nvPr/>
          </p:nvSpPr>
          <p:spPr>
            <a:xfrm>
              <a:off x="5716966" y="495531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414" name="tx414"/>
            <p:cNvSpPr/>
            <p:nvPr/>
          </p:nvSpPr>
          <p:spPr>
            <a:xfrm>
              <a:off x="6006925" y="4954361"/>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64*</a:t>
              </a:r>
            </a:p>
          </p:txBody>
        </p:sp>
        <p:sp>
          <p:nvSpPr>
            <p:cNvPr id="415" name="tx415"/>
            <p:cNvSpPr/>
            <p:nvPr/>
          </p:nvSpPr>
          <p:spPr>
            <a:xfrm>
              <a:off x="6339071"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61</a:t>
              </a:r>
            </a:p>
          </p:txBody>
        </p:sp>
        <p:sp>
          <p:nvSpPr>
            <p:cNvPr id="416" name="tx416"/>
            <p:cNvSpPr/>
            <p:nvPr/>
          </p:nvSpPr>
          <p:spPr>
            <a:xfrm>
              <a:off x="8827489" y="544307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66</a:t>
              </a:r>
            </a:p>
          </p:txBody>
        </p:sp>
        <p:sp>
          <p:nvSpPr>
            <p:cNvPr id="417" name="tx417"/>
            <p:cNvSpPr/>
            <p:nvPr/>
          </p:nvSpPr>
          <p:spPr>
            <a:xfrm>
              <a:off x="1673286" y="32483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418" name="tx418"/>
            <p:cNvSpPr/>
            <p:nvPr/>
          </p:nvSpPr>
          <p:spPr>
            <a:xfrm>
              <a:off x="7272228" y="227429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419" name="tx419"/>
            <p:cNvSpPr/>
            <p:nvPr/>
          </p:nvSpPr>
          <p:spPr>
            <a:xfrm>
              <a:off x="2606443" y="300448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420" name="tx420"/>
            <p:cNvSpPr/>
            <p:nvPr/>
          </p:nvSpPr>
          <p:spPr>
            <a:xfrm>
              <a:off x="5716966" y="398127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24</a:t>
              </a:r>
            </a:p>
          </p:txBody>
        </p:sp>
        <p:sp>
          <p:nvSpPr>
            <p:cNvPr id="421" name="tx421"/>
            <p:cNvSpPr/>
            <p:nvPr/>
          </p:nvSpPr>
          <p:spPr>
            <a:xfrm>
              <a:off x="6006925" y="3978946"/>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57*</a:t>
              </a:r>
            </a:p>
          </p:txBody>
        </p:sp>
        <p:sp>
          <p:nvSpPr>
            <p:cNvPr id="422" name="tx422"/>
            <p:cNvSpPr/>
            <p:nvPr/>
          </p:nvSpPr>
          <p:spPr>
            <a:xfrm>
              <a:off x="6339071" y="39799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423" name="tx423"/>
            <p:cNvSpPr/>
            <p:nvPr/>
          </p:nvSpPr>
          <p:spPr>
            <a:xfrm>
              <a:off x="6961175"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424" name="tx424"/>
            <p:cNvSpPr/>
            <p:nvPr/>
          </p:nvSpPr>
          <p:spPr>
            <a:xfrm>
              <a:off x="7272228" y="4224123"/>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425" name="tx425"/>
            <p:cNvSpPr/>
            <p:nvPr/>
          </p:nvSpPr>
          <p:spPr>
            <a:xfrm>
              <a:off x="7583280" y="422375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426" name="tx426"/>
            <p:cNvSpPr/>
            <p:nvPr/>
          </p:nvSpPr>
          <p:spPr>
            <a:xfrm>
              <a:off x="7894332"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427" name="tx427"/>
            <p:cNvSpPr/>
            <p:nvPr/>
          </p:nvSpPr>
          <p:spPr>
            <a:xfrm>
              <a:off x="8205385"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428" name="tx428"/>
            <p:cNvSpPr/>
            <p:nvPr/>
          </p:nvSpPr>
          <p:spPr>
            <a:xfrm>
              <a:off x="8516437"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429" name="tx429"/>
            <p:cNvSpPr/>
            <p:nvPr/>
          </p:nvSpPr>
          <p:spPr>
            <a:xfrm>
              <a:off x="8827489" y="422380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430" name="tx430"/>
            <p:cNvSpPr/>
            <p:nvPr/>
          </p:nvSpPr>
          <p:spPr>
            <a:xfrm>
              <a:off x="8827489" y="471146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23</a:t>
              </a:r>
            </a:p>
          </p:txBody>
        </p:sp>
        <p:sp>
          <p:nvSpPr>
            <p:cNvPr id="431" name="tx431"/>
            <p:cNvSpPr/>
            <p:nvPr/>
          </p:nvSpPr>
          <p:spPr>
            <a:xfrm>
              <a:off x="7894332" y="51992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432" name="tx432"/>
            <p:cNvSpPr/>
            <p:nvPr/>
          </p:nvSpPr>
          <p:spPr>
            <a:xfrm>
              <a:off x="8205385" y="51992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433" name="tx433"/>
            <p:cNvSpPr/>
            <p:nvPr/>
          </p:nvSpPr>
          <p:spPr>
            <a:xfrm>
              <a:off x="8516437" y="51992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434" name="tx434"/>
            <p:cNvSpPr/>
            <p:nvPr/>
          </p:nvSpPr>
          <p:spPr>
            <a:xfrm>
              <a:off x="8827489" y="51992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435" name="tx435"/>
            <p:cNvSpPr/>
            <p:nvPr/>
          </p:nvSpPr>
          <p:spPr>
            <a:xfrm>
              <a:off x="4472757" y="3492191"/>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436" name="tx436"/>
            <p:cNvSpPr/>
            <p:nvPr/>
          </p:nvSpPr>
          <p:spPr>
            <a:xfrm>
              <a:off x="6961175" y="44676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58</a:t>
              </a:r>
            </a:p>
          </p:txBody>
        </p:sp>
        <p:sp>
          <p:nvSpPr>
            <p:cNvPr id="437" name="tx437"/>
            <p:cNvSpPr/>
            <p:nvPr/>
          </p:nvSpPr>
          <p:spPr>
            <a:xfrm>
              <a:off x="7272228" y="4467977"/>
              <a:ext cx="120579"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438" name="tx438"/>
            <p:cNvSpPr/>
            <p:nvPr/>
          </p:nvSpPr>
          <p:spPr>
            <a:xfrm>
              <a:off x="7583280" y="446760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439" name="tx439"/>
            <p:cNvSpPr/>
            <p:nvPr/>
          </p:nvSpPr>
          <p:spPr>
            <a:xfrm>
              <a:off x="7894332" y="44676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440" name="tx440"/>
            <p:cNvSpPr/>
            <p:nvPr/>
          </p:nvSpPr>
          <p:spPr>
            <a:xfrm>
              <a:off x="8205385" y="44676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441" name="tx441"/>
            <p:cNvSpPr/>
            <p:nvPr/>
          </p:nvSpPr>
          <p:spPr>
            <a:xfrm>
              <a:off x="8516437" y="44676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442" name="tx442"/>
            <p:cNvSpPr/>
            <p:nvPr/>
          </p:nvSpPr>
          <p:spPr>
            <a:xfrm>
              <a:off x="8827489" y="44676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443" name="tx443"/>
            <p:cNvSpPr/>
            <p:nvPr/>
          </p:nvSpPr>
          <p:spPr>
            <a:xfrm>
              <a:off x="1673286" y="495669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27</a:t>
              </a:r>
            </a:p>
          </p:txBody>
        </p:sp>
        <p:sp>
          <p:nvSpPr>
            <p:cNvPr id="444" name="tx444"/>
            <p:cNvSpPr/>
            <p:nvPr/>
          </p:nvSpPr>
          <p:spPr>
            <a:xfrm>
              <a:off x="6650123"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59</a:t>
              </a:r>
            </a:p>
          </p:txBody>
        </p:sp>
        <p:sp>
          <p:nvSpPr>
            <p:cNvPr id="445" name="tx445"/>
            <p:cNvSpPr/>
            <p:nvPr/>
          </p:nvSpPr>
          <p:spPr>
            <a:xfrm>
              <a:off x="6961175"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446" name="tx446"/>
            <p:cNvSpPr/>
            <p:nvPr/>
          </p:nvSpPr>
          <p:spPr>
            <a:xfrm>
              <a:off x="7251134" y="4954308"/>
              <a:ext cx="162766" cy="802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447" name="tx447"/>
            <p:cNvSpPr/>
            <p:nvPr/>
          </p:nvSpPr>
          <p:spPr>
            <a:xfrm>
              <a:off x="7583280" y="495531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53</a:t>
              </a:r>
            </a:p>
          </p:txBody>
        </p:sp>
        <p:sp>
          <p:nvSpPr>
            <p:cNvPr id="448" name="tx448"/>
            <p:cNvSpPr/>
            <p:nvPr/>
          </p:nvSpPr>
          <p:spPr>
            <a:xfrm>
              <a:off x="7873239" y="4954361"/>
              <a:ext cx="162766" cy="8024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449" name="tx449"/>
            <p:cNvSpPr/>
            <p:nvPr/>
          </p:nvSpPr>
          <p:spPr>
            <a:xfrm>
              <a:off x="8205385"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450" name="tx450"/>
            <p:cNvSpPr/>
            <p:nvPr/>
          </p:nvSpPr>
          <p:spPr>
            <a:xfrm>
              <a:off x="8516437"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51</a:t>
              </a:r>
            </a:p>
          </p:txBody>
        </p:sp>
        <p:sp>
          <p:nvSpPr>
            <p:cNvPr id="451" name="tx451"/>
            <p:cNvSpPr/>
            <p:nvPr/>
          </p:nvSpPr>
          <p:spPr>
            <a:xfrm>
              <a:off x="8827489" y="495536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49</a:t>
              </a:r>
            </a:p>
          </p:txBody>
        </p:sp>
        <p:sp>
          <p:nvSpPr>
            <p:cNvPr id="452" name="tx452"/>
            <p:cNvSpPr/>
            <p:nvPr/>
          </p:nvSpPr>
          <p:spPr>
            <a:xfrm>
              <a:off x="987160"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453" name="tx453"/>
            <p:cNvSpPr/>
            <p:nvPr/>
          </p:nvSpPr>
          <p:spPr>
            <a:xfrm>
              <a:off x="129821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454" name="tx454"/>
            <p:cNvSpPr/>
            <p:nvPr/>
          </p:nvSpPr>
          <p:spPr>
            <a:xfrm>
              <a:off x="1609265"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455" name="tx455"/>
            <p:cNvSpPr/>
            <p:nvPr/>
          </p:nvSpPr>
          <p:spPr>
            <a:xfrm>
              <a:off x="1920317" y="1778873"/>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456" name="tx456"/>
            <p:cNvSpPr/>
            <p:nvPr/>
          </p:nvSpPr>
          <p:spPr>
            <a:xfrm>
              <a:off x="223136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457" name="tx457"/>
            <p:cNvSpPr/>
            <p:nvPr/>
          </p:nvSpPr>
          <p:spPr>
            <a:xfrm>
              <a:off x="254242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458" name="tx458"/>
            <p:cNvSpPr/>
            <p:nvPr/>
          </p:nvSpPr>
          <p:spPr>
            <a:xfrm>
              <a:off x="2853474"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459" name="tx459"/>
            <p:cNvSpPr/>
            <p:nvPr/>
          </p:nvSpPr>
          <p:spPr>
            <a:xfrm>
              <a:off x="3164526"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460" name="tx460"/>
            <p:cNvSpPr/>
            <p:nvPr/>
          </p:nvSpPr>
          <p:spPr>
            <a:xfrm>
              <a:off x="347557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461" name="tx461"/>
            <p:cNvSpPr/>
            <p:nvPr/>
          </p:nvSpPr>
          <p:spPr>
            <a:xfrm>
              <a:off x="3786631"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462" name="tx462"/>
            <p:cNvSpPr/>
            <p:nvPr/>
          </p:nvSpPr>
          <p:spPr>
            <a:xfrm>
              <a:off x="4097683"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463" name="tx463"/>
            <p:cNvSpPr/>
            <p:nvPr/>
          </p:nvSpPr>
          <p:spPr>
            <a:xfrm>
              <a:off x="4408735"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464" name="tx464"/>
            <p:cNvSpPr/>
            <p:nvPr/>
          </p:nvSpPr>
          <p:spPr>
            <a:xfrm>
              <a:off x="4719788"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465" name="tx465"/>
            <p:cNvSpPr/>
            <p:nvPr/>
          </p:nvSpPr>
          <p:spPr>
            <a:xfrm>
              <a:off x="5030840" y="1778873"/>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466" name="tx466"/>
            <p:cNvSpPr/>
            <p:nvPr/>
          </p:nvSpPr>
          <p:spPr>
            <a:xfrm>
              <a:off x="534189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467" name="tx467"/>
            <p:cNvSpPr/>
            <p:nvPr/>
          </p:nvSpPr>
          <p:spPr>
            <a:xfrm>
              <a:off x="5652945"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468" name="tx468"/>
            <p:cNvSpPr/>
            <p:nvPr/>
          </p:nvSpPr>
          <p:spPr>
            <a:xfrm>
              <a:off x="5963997"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469" name="tx469"/>
            <p:cNvSpPr/>
            <p:nvPr/>
          </p:nvSpPr>
          <p:spPr>
            <a:xfrm>
              <a:off x="627504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470" name="tx470"/>
            <p:cNvSpPr/>
            <p:nvPr/>
          </p:nvSpPr>
          <p:spPr>
            <a:xfrm>
              <a:off x="6586102"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471" name="tx471"/>
            <p:cNvSpPr/>
            <p:nvPr/>
          </p:nvSpPr>
          <p:spPr>
            <a:xfrm>
              <a:off x="6897154"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472" name="tx472"/>
            <p:cNvSpPr/>
            <p:nvPr/>
          </p:nvSpPr>
          <p:spPr>
            <a:xfrm>
              <a:off x="7208206"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473" name="tx473"/>
            <p:cNvSpPr/>
            <p:nvPr/>
          </p:nvSpPr>
          <p:spPr>
            <a:xfrm>
              <a:off x="7519259"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474" name="tx474"/>
            <p:cNvSpPr/>
            <p:nvPr/>
          </p:nvSpPr>
          <p:spPr>
            <a:xfrm>
              <a:off x="7830311"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475" name="tx475"/>
            <p:cNvSpPr/>
            <p:nvPr/>
          </p:nvSpPr>
          <p:spPr>
            <a:xfrm>
              <a:off x="8141363" y="1778873"/>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476" name="tx476"/>
            <p:cNvSpPr/>
            <p:nvPr/>
          </p:nvSpPr>
          <p:spPr>
            <a:xfrm>
              <a:off x="8452416"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2024</a:t>
              </a:r>
            </a:p>
          </p:txBody>
        </p:sp>
        <p:sp>
          <p:nvSpPr>
            <p:cNvPr id="477" name="tx477"/>
            <p:cNvSpPr/>
            <p:nvPr/>
          </p:nvSpPr>
          <p:spPr>
            <a:xfrm>
              <a:off x="8763468" y="1778928"/>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2025</a:t>
              </a:r>
            </a:p>
          </p:txBody>
        </p:sp>
        <p:sp>
          <p:nvSpPr>
            <p:cNvPr id="478" name="tx478"/>
            <p:cNvSpPr/>
            <p:nvPr/>
          </p:nvSpPr>
          <p:spPr>
            <a:xfrm>
              <a:off x="576534" y="5442205"/>
              <a:ext cx="285675"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HPVc</a:t>
              </a:r>
            </a:p>
          </p:txBody>
        </p:sp>
        <p:sp>
          <p:nvSpPr>
            <p:cNvPr id="479" name="tx479"/>
            <p:cNvSpPr/>
            <p:nvPr/>
          </p:nvSpPr>
          <p:spPr>
            <a:xfrm>
              <a:off x="508103" y="5176141"/>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480" name="tx480"/>
            <p:cNvSpPr/>
            <p:nvPr/>
          </p:nvSpPr>
          <p:spPr>
            <a:xfrm>
              <a:off x="644856" y="4955807"/>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481" name="tx481"/>
            <p:cNvSpPr/>
            <p:nvPr/>
          </p:nvSpPr>
          <p:spPr>
            <a:xfrm>
              <a:off x="551705" y="4709225"/>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482" name="tx482"/>
            <p:cNvSpPr/>
            <p:nvPr/>
          </p:nvSpPr>
          <p:spPr>
            <a:xfrm>
              <a:off x="564092" y="4465371"/>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483" name="tx483"/>
            <p:cNvSpPr/>
            <p:nvPr/>
          </p:nvSpPr>
          <p:spPr>
            <a:xfrm>
              <a:off x="551705" y="4221517"/>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484" name="tx484"/>
            <p:cNvSpPr/>
            <p:nvPr/>
          </p:nvSpPr>
          <p:spPr>
            <a:xfrm>
              <a:off x="619917" y="3980065"/>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485" name="tx485"/>
            <p:cNvSpPr/>
            <p:nvPr/>
          </p:nvSpPr>
          <p:spPr>
            <a:xfrm>
              <a:off x="545429" y="3733810"/>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486" name="tx486"/>
            <p:cNvSpPr/>
            <p:nvPr/>
          </p:nvSpPr>
          <p:spPr>
            <a:xfrm>
              <a:off x="551705" y="3489956"/>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PCVC</a:t>
              </a:r>
            </a:p>
          </p:txBody>
        </p:sp>
        <p:sp>
          <p:nvSpPr>
            <p:cNvPr id="487" name="tx487"/>
            <p:cNvSpPr/>
            <p:nvPr/>
          </p:nvSpPr>
          <p:spPr>
            <a:xfrm>
              <a:off x="520490" y="3226293"/>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488" name="tx488"/>
            <p:cNvSpPr/>
            <p:nvPr/>
          </p:nvSpPr>
          <p:spPr>
            <a:xfrm>
              <a:off x="632360" y="3003231"/>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489" name="tx489"/>
            <p:cNvSpPr/>
            <p:nvPr/>
          </p:nvSpPr>
          <p:spPr>
            <a:xfrm>
              <a:off x="576534" y="2759377"/>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490" name="tx490"/>
            <p:cNvSpPr/>
            <p:nvPr/>
          </p:nvSpPr>
          <p:spPr>
            <a:xfrm>
              <a:off x="576534" y="2516942"/>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491" name="tx491"/>
            <p:cNvSpPr/>
            <p:nvPr/>
          </p:nvSpPr>
          <p:spPr>
            <a:xfrm>
              <a:off x="508103" y="2251206"/>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492" name="tx492"/>
            <p:cNvSpPr/>
            <p:nvPr/>
          </p:nvSpPr>
          <p:spPr>
            <a:xfrm>
              <a:off x="620027" y="2026833"/>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493" name="tx493"/>
            <p:cNvSpPr/>
            <p:nvPr/>
          </p:nvSpPr>
          <p:spPr>
            <a:xfrm>
              <a:off x="3100655" y="5953771"/>
              <a:ext cx="1568350"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Couverture vaccinale (%)</a:t>
              </a:r>
            </a:p>
          </p:txBody>
        </p:sp>
        <p:pic>
          <p:nvPicPr>
            <p:cNvPr id="494" name="pic494"/>
            <p:cNvPicPr/>
            <p:nvPr/>
          </p:nvPicPr>
          <p:blipFill>
            <a:blip r:embed="rId2" cstate="print"/>
            <a:stretch>
              <a:fillRect/>
            </a:stretch>
          </p:blipFill>
          <p:spPr>
            <a:xfrm>
              <a:off x="4738595" y="5838594"/>
              <a:ext cx="2160000" cy="219455"/>
            </a:xfrm>
            <a:prstGeom prst="rect">
              <a:avLst/>
            </a:prstGeom>
          </p:spPr>
        </p:pic>
        <p:sp>
          <p:nvSpPr>
            <p:cNvPr id="495" name="pl495"/>
            <p:cNvSpPr/>
            <p:nvPr/>
          </p:nvSpPr>
          <p:spPr>
            <a:xfrm>
              <a:off x="474219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96" name="pl496"/>
            <p:cNvSpPr/>
            <p:nvPr/>
          </p:nvSpPr>
          <p:spPr>
            <a:xfrm>
              <a:off x="603387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97" name="pl497"/>
            <p:cNvSpPr/>
            <p:nvPr/>
          </p:nvSpPr>
          <p:spPr>
            <a:xfrm>
              <a:off x="624915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98" name="pl498"/>
            <p:cNvSpPr/>
            <p:nvPr/>
          </p:nvSpPr>
          <p:spPr>
            <a:xfrm>
              <a:off x="646443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499" name="pl499"/>
            <p:cNvSpPr/>
            <p:nvPr/>
          </p:nvSpPr>
          <p:spPr>
            <a:xfrm>
              <a:off x="667971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00" name="pl500"/>
            <p:cNvSpPr/>
            <p:nvPr/>
          </p:nvSpPr>
          <p:spPr>
            <a:xfrm>
              <a:off x="6894995" y="6014159"/>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501" name="pl501"/>
            <p:cNvSpPr/>
            <p:nvPr/>
          </p:nvSpPr>
          <p:spPr>
            <a:xfrm>
              <a:off x="474219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02" name="pl502"/>
            <p:cNvSpPr/>
            <p:nvPr/>
          </p:nvSpPr>
          <p:spPr>
            <a:xfrm>
              <a:off x="603387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03" name="pl503"/>
            <p:cNvSpPr/>
            <p:nvPr/>
          </p:nvSpPr>
          <p:spPr>
            <a:xfrm>
              <a:off x="624915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04" name="pl504"/>
            <p:cNvSpPr/>
            <p:nvPr/>
          </p:nvSpPr>
          <p:spPr>
            <a:xfrm>
              <a:off x="646443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05" name="pl505"/>
            <p:cNvSpPr/>
            <p:nvPr/>
          </p:nvSpPr>
          <p:spPr>
            <a:xfrm>
              <a:off x="667971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06" name="pl506"/>
            <p:cNvSpPr/>
            <p:nvPr/>
          </p:nvSpPr>
          <p:spPr>
            <a:xfrm>
              <a:off x="6894995" y="5838594"/>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507" name="tx507"/>
            <p:cNvSpPr/>
            <p:nvPr/>
          </p:nvSpPr>
          <p:spPr>
            <a:xfrm>
              <a:off x="4711117" y="6125947"/>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508" name="tx508"/>
            <p:cNvSpPr/>
            <p:nvPr/>
          </p:nvSpPr>
          <p:spPr>
            <a:xfrm>
              <a:off x="5971719"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509" name="tx509"/>
            <p:cNvSpPr/>
            <p:nvPr/>
          </p:nvSpPr>
          <p:spPr>
            <a:xfrm>
              <a:off x="6186999"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510" name="tx510"/>
            <p:cNvSpPr/>
            <p:nvPr/>
          </p:nvSpPr>
          <p:spPr>
            <a:xfrm>
              <a:off x="6402279"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511" name="tx511"/>
            <p:cNvSpPr/>
            <p:nvPr/>
          </p:nvSpPr>
          <p:spPr>
            <a:xfrm>
              <a:off x="6617559" y="6125947"/>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512" name="tx512"/>
            <p:cNvSpPr/>
            <p:nvPr/>
          </p:nvSpPr>
          <p:spPr>
            <a:xfrm>
              <a:off x="6801762" y="6125947"/>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513" name="tx513"/>
            <p:cNvSpPr/>
            <p:nvPr/>
          </p:nvSpPr>
          <p:spPr>
            <a:xfrm>
              <a:off x="924840" y="1342252"/>
              <a:ext cx="2991489"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Couverture vaccinale, Bénin, 2000-2025</a:t>
              </a:r>
            </a:p>
          </p:txBody>
        </p:sp>
        <p:sp>
          <p:nvSpPr>
            <p:cNvPr id="514" name="tx514"/>
            <p:cNvSpPr/>
            <p:nvPr/>
          </p:nvSpPr>
          <p:spPr>
            <a:xfrm>
              <a:off x="4713751" y="6353093"/>
              <a:ext cx="4360659" cy="9724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2025. </a:t>
              </a:r>
            </a:p>
          </p:txBody>
        </p:sp>
        <p:sp>
          <p:nvSpPr>
            <p:cNvPr id="515" name="tx515"/>
            <p:cNvSpPr/>
            <p:nvPr/>
          </p:nvSpPr>
          <p:spPr>
            <a:xfrm>
              <a:off x="6316045" y="6467463"/>
              <a:ext cx="2758365"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 Informations boursières disponibles depuis 2003.</a:t>
              </a:r>
            </a:p>
          </p:txBody>
        </p:sp>
        <p:sp>
          <p:nvSpPr>
            <p:cNvPr id="516" name="tx516"/>
            <p:cNvSpPr/>
            <p:nvPr/>
          </p:nvSpPr>
          <p:spPr>
            <a:xfrm>
              <a:off x="3296615" y="6586855"/>
              <a:ext cx="577779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 astérisque (*) indique les endroits où il y a eu une rupture de stock de vaccins au niveau national ou infranational.</a:t>
              </a:r>
            </a:p>
          </p:txBody>
        </p:sp>
      </p:grpSp>
      <p:sp>
        <p:nvSpPr>
          <p:cNvPr id="51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lang="fr-FR" sz="1100" b="0" i="0" u="none" cap="none">
                <a:solidFill>
                  <a:srgbClr val="FFFFFF">
                    <a:alpha val="100000"/>
                  </a:srgbClr>
                </a:solidFill>
                <a:latin typeface="Arial"/>
                <a:cs typeface="Arial"/>
                <a:sym typeface="Arial"/>
              </a:rPr>
              <a:t>Cette carte thermique montre les tendances en matière de couverture vaccinale depuis 2000, les cellules vertes indiquant une couverture de 90 % ou plus.
En 2025, les 15 vaccins (7 %) figurant dans le calendrier de vaccination ont tous atteint une couverture de 90 % ou plus. La couverture vaccinale variait entre 23 % et 99 %.
Depuis 2002, des estimations ont été réalisées pour 11 nouveaux vaccins. Le MCV2 et le HPVc sont les vaccins les plus récents recensés (2025) ; ils ont atteint respectivement une couverture de 23 % et 66 % en 2025.
En 2025, le Bénin a signalé des ruptures de stock de vaccins/fournitures (rotavirus) (plus d’informations à la diapositive 8).</a:t>
            </a:r>
          </a:p>
        </p:txBody>
      </p:sp>
      <p:sp>
        <p:nvSpPr>
          <p:cNvPr id="518" name="body"/>
          <p:cNvSpPr>
            <a:spLocks noGrp="1"/>
          </p:cNvSpPr>
          <p:nvPr>
            <p:ph/>
          </p:nvPr>
        </p:nvSpPr>
        <p:spPr>
          <a:xfrm>
            <a:off x="292608" y="182880"/>
            <a:ext cx="8595360" cy="649224"/>
          </a:xfrm>
          <a:solidFill>
            <a:srgbClr val="FFFFFF">
              <a:alpha val="100000"/>
            </a:srgbClr>
          </a:solidFill>
        </p:spPr>
        <p:txBody>
          <a:bodyPr/>
          <a:lstStyle/>
          <a:p>
            <a:pPr marL="0" marR="0" algn="l">
              <a:lnSpc>
                <a:spcPct val="100000"/>
              </a:lnSpc>
              <a:spcBef>
                <a:spcPts val="0"/>
              </a:spcBef>
              <a:spcAft>
                <a:spcPts val="0"/>
              </a:spcAft>
              <a:buNone/>
            </a:pPr>
            <a:r>
              <a:rPr lang="fr-FR" sz="1450" b="0" i="0" u="none" cap="none">
                <a:solidFill>
                  <a:srgbClr val="000000">
                    <a:alpha val="100000"/>
                  </a:srgbClr>
                </a:solidFill>
                <a:latin typeface="Arial"/>
                <a:cs typeface="Arial"/>
                <a:sym typeface="Arial"/>
              </a:rPr>
              <a:t>En 2025, la couverture vaccinale a augmenté pour deux antigènes, est restée inchangée pour six et a diminué pour sept, ce qui témoigne d’une amélioration limitée des résultats de la vaccination systématique ; un seul antigène a atteint une couverture d’au moins 90 %.</a:t>
            </a:r>
          </a:p>
        </p:txBody>
      </p:sp>
      <p:grpSp>
        <p:nvGrpSpPr>
          <p:cNvPr id="519" name="Group 518"/>
          <p:cNvGrpSpPr/>
          <p:nvPr/>
        </p:nvGrpSpPr>
        <p:grpSpPr>
          <a:xfrm>
            <a:off x="292608" y="1005840"/>
            <a:ext cx="8595360" cy="28575"/>
            <a:chOff x="292608" y="1005840"/>
            <a:chExt cx="8595360" cy="28575"/>
          </a:xfrm>
        </p:grpSpPr>
        <p:sp>
          <p:nvSpPr>
            <p:cNvPr id="52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521" name="rc4"/>
            <p:cNvSpPr/>
            <p:nvPr/>
          </p:nvSpPr>
          <p:spPr>
            <a:xfrm>
              <a:off x="292608" y="1005840"/>
              <a:ext cx="8595360" cy="28575"/>
            </a:xfrm>
            <a:prstGeom prst="rect">
              <a:avLst/>
            </a:prstGeom>
            <a:solidFill>
              <a:srgbClr val="000000">
                <a:alpha val="100000"/>
              </a:srgbClr>
            </a:solidFill>
          </p:spPr>
          <p:txBody>
            <a:bodyPr/>
            <a:lstStyle/>
            <a:p>
              <a:endParaRPr/>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P7TF5XRZ5TZD-1674051314-8193</_dlc_DocId>
    <_dlc_DocIdUrl xmlns="5ce71423-0d49-4a04-8822-86064e799dcd">
      <Url>https://unicef.sharepoint.com/teams/DAPM-DataComm/_layouts/15/DocIdRedir.aspx?ID=P7TF5XRZ5TZD-1674051314-8193</Url>
      <Description>P7TF5XRZ5TZD-1674051314-8193</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2.xml><?xml version="1.0" encoding="utf-8"?>
<ds:datastoreItem xmlns:ds="http://schemas.openxmlformats.org/officeDocument/2006/customXml" ds:itemID="{83879625-489D-42D2-BAF7-AF6693AA5A06}"/>
</file>

<file path=customXml/itemProps3.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customXml/itemProps4.xml><?xml version="1.0" encoding="utf-8"?>
<ds:datastoreItem xmlns:ds="http://schemas.openxmlformats.org/officeDocument/2006/customXml" ds:itemID="{3560F568-2345-4288-B2B8-2D7442A4862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3008</TotalTime>
  <Words>11785</Words>
  <Application>Microsoft Office PowerPoint</Application>
  <PresentationFormat>Widescreen</PresentationFormat>
  <Paragraphs>1974</Paragraphs>
  <Slides>42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Aptos (Body)</vt:lpstr>
      <vt:lpstr>Aptos Display</vt:lpstr>
      <vt:lpstr>Arial</vt:lpstr>
      <vt:lpstr>Calibri</vt:lpstr>
      <vt:lpstr>Helvetica</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8</cp:revision>
  <dcterms:created xsi:type="dcterms:W3CDTF">2024-04-09T17:27:53Z</dcterms:created>
  <dcterms:modified xsi:type="dcterms:W3CDTF">2026-07-11T06:49:54Z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d0b7393a-9fd0-49b1-8196-1ce0a8cba08f</vt:lpwstr>
  </property>
</Properties>
</file>