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e4068f214ceb5f829165de9a99e2f8c5c8c4a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914de7b27b8c6be500de58ac06e087e8d9253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4b383ad414b99266e5a222f05218e1beda46c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119708"/>
                  </a:moveTo>
                  <a:lnTo>
                    <a:pt x="259266" y="119708"/>
                  </a:lnTo>
                  <a:lnTo>
                    <a:pt x="518532" y="119708"/>
                  </a:lnTo>
                  <a:lnTo>
                    <a:pt x="777798" y="119708"/>
                  </a:lnTo>
                  <a:lnTo>
                    <a:pt x="1037065" y="119708"/>
                  </a:lnTo>
                  <a:lnTo>
                    <a:pt x="1296331" y="79805"/>
                  </a:lnTo>
                  <a:lnTo>
                    <a:pt x="1555597" y="79805"/>
                  </a:lnTo>
                  <a:lnTo>
                    <a:pt x="1814863" y="79805"/>
                  </a:lnTo>
                  <a:lnTo>
                    <a:pt x="2074130" y="119708"/>
                  </a:lnTo>
                  <a:lnTo>
                    <a:pt x="2333396" y="159610"/>
                  </a:lnTo>
                  <a:lnTo>
                    <a:pt x="2592662" y="199513"/>
                  </a:lnTo>
                  <a:lnTo>
                    <a:pt x="2851928" y="159610"/>
                  </a:lnTo>
                  <a:lnTo>
                    <a:pt x="3111195" y="119708"/>
                  </a:lnTo>
                  <a:lnTo>
                    <a:pt x="3370461" y="39902"/>
                  </a:lnTo>
                  <a:lnTo>
                    <a:pt x="3629727" y="0"/>
                  </a:lnTo>
                  <a:lnTo>
                    <a:pt x="3888994" y="0"/>
                  </a:lnTo>
                  <a:lnTo>
                    <a:pt x="4148260" y="0"/>
                  </a:lnTo>
                  <a:lnTo>
                    <a:pt x="4407526" y="79805"/>
                  </a:lnTo>
                  <a:lnTo>
                    <a:pt x="4666792" y="0"/>
                  </a:lnTo>
                  <a:lnTo>
                    <a:pt x="4926059" y="0"/>
                  </a:lnTo>
                  <a:lnTo>
                    <a:pt x="5185325" y="359124"/>
                  </a:lnTo>
                  <a:lnTo>
                    <a:pt x="5444591" y="119708"/>
                  </a:lnTo>
                  <a:lnTo>
                    <a:pt x="5703857" y="119708"/>
                  </a:lnTo>
                  <a:lnTo>
                    <a:pt x="5963124" y="119708"/>
                  </a:lnTo>
                  <a:lnTo>
                    <a:pt x="6222390" y="39902"/>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59124"/>
            </a:xfrm>
            <a:custGeom>
              <a:avLst/>
              <a:pathLst>
                <a:path w="6481656" h="359124">
                  <a:moveTo>
                    <a:pt x="0" y="199513"/>
                  </a:moveTo>
                  <a:lnTo>
                    <a:pt x="259266" y="199513"/>
                  </a:lnTo>
                  <a:lnTo>
                    <a:pt x="518532" y="199513"/>
                  </a:lnTo>
                  <a:lnTo>
                    <a:pt x="777798" y="199513"/>
                  </a:lnTo>
                  <a:lnTo>
                    <a:pt x="1037065" y="199513"/>
                  </a:lnTo>
                  <a:lnTo>
                    <a:pt x="1296331" y="199513"/>
                  </a:lnTo>
                  <a:lnTo>
                    <a:pt x="1555597" y="279319"/>
                  </a:lnTo>
                  <a:lnTo>
                    <a:pt x="1814863" y="279319"/>
                  </a:lnTo>
                  <a:lnTo>
                    <a:pt x="2074130" y="279319"/>
                  </a:lnTo>
                  <a:lnTo>
                    <a:pt x="2333396" y="239416"/>
                  </a:lnTo>
                  <a:lnTo>
                    <a:pt x="2592662" y="199513"/>
                  </a:lnTo>
                  <a:lnTo>
                    <a:pt x="2851928" y="159610"/>
                  </a:lnTo>
                  <a:lnTo>
                    <a:pt x="3111195" y="119708"/>
                  </a:lnTo>
                  <a:lnTo>
                    <a:pt x="3370461" y="39902"/>
                  </a:lnTo>
                  <a:lnTo>
                    <a:pt x="3629727" y="0"/>
                  </a:lnTo>
                  <a:lnTo>
                    <a:pt x="3888994" y="0"/>
                  </a:lnTo>
                  <a:lnTo>
                    <a:pt x="4148260" y="0"/>
                  </a:lnTo>
                  <a:lnTo>
                    <a:pt x="4407526" y="79805"/>
                  </a:lnTo>
                  <a:lnTo>
                    <a:pt x="4666792" y="0"/>
                  </a:lnTo>
                  <a:lnTo>
                    <a:pt x="4926059" y="0"/>
                  </a:lnTo>
                  <a:lnTo>
                    <a:pt x="5185325" y="359124"/>
                  </a:lnTo>
                  <a:lnTo>
                    <a:pt x="5444591" y="119708"/>
                  </a:lnTo>
                  <a:lnTo>
                    <a:pt x="5703857" y="119708"/>
                  </a:lnTo>
                  <a:lnTo>
                    <a:pt x="5963124" y="119708"/>
                  </a:lnTo>
                  <a:lnTo>
                    <a:pt x="6222390" y="39902"/>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79319"/>
            </a:xfrm>
            <a:custGeom>
              <a:avLst/>
              <a:pathLst>
                <a:path w="6481656" h="279319">
                  <a:moveTo>
                    <a:pt x="0" y="199513"/>
                  </a:moveTo>
                  <a:lnTo>
                    <a:pt x="259266" y="199513"/>
                  </a:lnTo>
                  <a:lnTo>
                    <a:pt x="518532" y="199513"/>
                  </a:lnTo>
                  <a:lnTo>
                    <a:pt x="777798" y="199513"/>
                  </a:lnTo>
                  <a:lnTo>
                    <a:pt x="1037065" y="199513"/>
                  </a:lnTo>
                  <a:lnTo>
                    <a:pt x="1296331" y="279319"/>
                  </a:lnTo>
                  <a:lnTo>
                    <a:pt x="1555597" y="279319"/>
                  </a:lnTo>
                  <a:lnTo>
                    <a:pt x="1814863" y="279319"/>
                  </a:lnTo>
                  <a:lnTo>
                    <a:pt x="2074130" y="279319"/>
                  </a:lnTo>
                  <a:lnTo>
                    <a:pt x="2333396" y="239416"/>
                  </a:lnTo>
                  <a:lnTo>
                    <a:pt x="2592662" y="199513"/>
                  </a:lnTo>
                  <a:lnTo>
                    <a:pt x="2851928" y="159610"/>
                  </a:lnTo>
                  <a:lnTo>
                    <a:pt x="3111195" y="119708"/>
                  </a:lnTo>
                  <a:lnTo>
                    <a:pt x="3370461" y="39902"/>
                  </a:lnTo>
                  <a:lnTo>
                    <a:pt x="3629727" y="0"/>
                  </a:lnTo>
                  <a:lnTo>
                    <a:pt x="3888994" y="0"/>
                  </a:lnTo>
                  <a:lnTo>
                    <a:pt x="4148260" y="0"/>
                  </a:lnTo>
                  <a:lnTo>
                    <a:pt x="4407526" y="0"/>
                  </a:lnTo>
                  <a:lnTo>
                    <a:pt x="4666792" y="0"/>
                  </a:lnTo>
                  <a:lnTo>
                    <a:pt x="4926059" y="0"/>
                  </a:lnTo>
                  <a:lnTo>
                    <a:pt x="5185325" y="0"/>
                  </a:lnTo>
                  <a:lnTo>
                    <a:pt x="5444591" y="0"/>
                  </a:lnTo>
                  <a:lnTo>
                    <a:pt x="5703857" y="39902"/>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319221"/>
            </a:xfrm>
            <a:custGeom>
              <a:avLst/>
              <a:pathLst>
                <a:path w="6481656" h="319221">
                  <a:moveTo>
                    <a:pt x="0" y="279319"/>
                  </a:moveTo>
                  <a:lnTo>
                    <a:pt x="259266" y="279319"/>
                  </a:lnTo>
                  <a:lnTo>
                    <a:pt x="518532" y="279319"/>
                  </a:lnTo>
                  <a:lnTo>
                    <a:pt x="777798" y="279319"/>
                  </a:lnTo>
                  <a:lnTo>
                    <a:pt x="1037065" y="279319"/>
                  </a:lnTo>
                  <a:lnTo>
                    <a:pt x="1296331" y="199513"/>
                  </a:lnTo>
                  <a:lnTo>
                    <a:pt x="1555597" y="239416"/>
                  </a:lnTo>
                  <a:lnTo>
                    <a:pt x="1814863" y="239416"/>
                  </a:lnTo>
                  <a:lnTo>
                    <a:pt x="2074130" y="279319"/>
                  </a:lnTo>
                  <a:lnTo>
                    <a:pt x="2333396" y="239416"/>
                  </a:lnTo>
                  <a:lnTo>
                    <a:pt x="2592662" y="199513"/>
                  </a:lnTo>
                  <a:lnTo>
                    <a:pt x="2851928" y="159610"/>
                  </a:lnTo>
                  <a:lnTo>
                    <a:pt x="3111195" y="119708"/>
                  </a:lnTo>
                  <a:lnTo>
                    <a:pt x="3370461" y="39902"/>
                  </a:lnTo>
                  <a:lnTo>
                    <a:pt x="3629727" y="0"/>
                  </a:lnTo>
                  <a:lnTo>
                    <a:pt x="3888994" y="0"/>
                  </a:lnTo>
                  <a:lnTo>
                    <a:pt x="4148260" y="39902"/>
                  </a:lnTo>
                  <a:lnTo>
                    <a:pt x="4407526" y="79805"/>
                  </a:lnTo>
                  <a:lnTo>
                    <a:pt x="4666792" y="159610"/>
                  </a:lnTo>
                  <a:lnTo>
                    <a:pt x="4926059" y="199513"/>
                  </a:lnTo>
                  <a:lnTo>
                    <a:pt x="5185325" y="279319"/>
                  </a:lnTo>
                  <a:lnTo>
                    <a:pt x="5444591" y="119708"/>
                  </a:lnTo>
                  <a:lnTo>
                    <a:pt x="5703857" y="319221"/>
                  </a:lnTo>
                  <a:lnTo>
                    <a:pt x="5963124" y="199513"/>
                  </a:lnTo>
                  <a:lnTo>
                    <a:pt x="6222390" y="279319"/>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951" y="1097554"/>
              <a:ext cx="249990" cy="251624"/>
            </a:xfrm>
            <a:custGeom>
              <a:avLst/>
              <a:pathLst>
                <a:path w="249990" h="251624">
                  <a:moveTo>
                    <a:pt x="249990" y="0"/>
                  </a:moveTo>
                  <a:lnTo>
                    <a:pt x="0" y="251624"/>
                  </a:lnTo>
                </a:path>
              </a:pathLst>
            </a:custGeom>
          </p:spPr>
          <p:txBody>
            <a:bodyPr/>
            <a:lstStyle/>
            <a:p/>
          </p:txBody>
        </p:sp>
        <p:sp>
          <p:nvSpPr>
            <p:cNvPr id="42" name="pl42"/>
            <p:cNvSpPr/>
            <p:nvPr/>
          </p:nvSpPr>
          <p:spPr>
            <a:xfrm>
              <a:off x="7930472" y="1367668"/>
              <a:ext cx="249470" cy="233102"/>
            </a:xfrm>
            <a:custGeom>
              <a:avLst/>
              <a:pathLst>
                <a:path w="249470" h="233102">
                  <a:moveTo>
                    <a:pt x="249470" y="233102"/>
                  </a:moveTo>
                  <a:lnTo>
                    <a:pt x="0" y="0"/>
                  </a:lnTo>
                </a:path>
              </a:pathLst>
            </a:custGeom>
          </p:spPr>
          <p:txBody>
            <a:bodyPr/>
            <a:lstStyle/>
            <a:p/>
          </p:txBody>
        </p:sp>
        <p:sp>
          <p:nvSpPr>
            <p:cNvPr id="43" name="pl43"/>
            <p:cNvSpPr/>
            <p:nvPr/>
          </p:nvSpPr>
          <p:spPr>
            <a:xfrm>
              <a:off x="7939130" y="1349471"/>
              <a:ext cx="240811" cy="8400"/>
            </a:xfrm>
            <a:custGeom>
              <a:avLst/>
              <a:pathLst>
                <a:path w="240811" h="8400">
                  <a:moveTo>
                    <a:pt x="240811" y="0"/>
                  </a:moveTo>
                  <a:lnTo>
                    <a:pt x="0" y="8400"/>
                  </a:lnTo>
                </a:path>
              </a:pathLst>
            </a:custGeom>
          </p:spPr>
          <p:txBody>
            <a:bodyPr/>
            <a:lstStyle/>
            <a:p/>
          </p:txBody>
        </p:sp>
        <p:sp>
          <p:nvSpPr>
            <p:cNvPr id="44" name="pl44"/>
            <p:cNvSpPr/>
            <p:nvPr/>
          </p:nvSpPr>
          <p:spPr>
            <a:xfrm>
              <a:off x="7929481" y="1607422"/>
              <a:ext cx="250461" cy="269940"/>
            </a:xfrm>
            <a:custGeom>
              <a:avLst/>
              <a:pathLst>
                <a:path w="250461" h="269940">
                  <a:moveTo>
                    <a:pt x="250461" y="269940"/>
                  </a:moveTo>
                  <a:lnTo>
                    <a:pt x="0" y="0"/>
                  </a:lnTo>
                </a:path>
              </a:pathLst>
            </a:custGeom>
          </p:spPr>
          <p:txBody>
            <a:bodyPr/>
            <a:lstStyle/>
            <a:p/>
          </p:txBody>
        </p:sp>
        <p:sp>
          <p:nvSpPr>
            <p:cNvPr id="45" name="pg45"/>
            <p:cNvSpPr/>
            <p:nvPr/>
          </p:nvSpPr>
          <p:spPr>
            <a:xfrm>
              <a:off x="8111362" y="9848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257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5320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728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9" name="pg49"/>
            <p:cNvSpPr/>
            <p:nvPr/>
          </p:nvSpPr>
          <p:spPr>
            <a:xfrm>
              <a:off x="8111362" y="12584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2993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1" name="pg51"/>
            <p:cNvSpPr/>
            <p:nvPr/>
          </p:nvSpPr>
          <p:spPr>
            <a:xfrm>
              <a:off x="8111362" y="18074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483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Arab Emirates,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was below, but close to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2759117"/>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1421339"/>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2313191"/>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2616669"/>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2313191"/>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3205044"/>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3337428"/>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2640204"/>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(98%)</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(92%)</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(91%)</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(88%)</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are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18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35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5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70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87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594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31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31763"/>
              <a:ext cx="239888" cy="284234"/>
            </a:xfrm>
            <a:prstGeom prst="rect">
              <a:avLst/>
            </a:prstGeom>
            <a:solidFill>
              <a:srgbClr val="1CABE2">
                <a:alpha val="85098"/>
              </a:srgbClr>
            </a:solidFill>
          </p:spPr>
          <p:txBody>
            <a:bodyPr/>
            <a:lstStyle/>
            <a:p/>
          </p:txBody>
        </p:sp>
        <p:sp>
          <p:nvSpPr>
            <p:cNvPr id="25" name="rc25"/>
            <p:cNvSpPr/>
            <p:nvPr/>
          </p:nvSpPr>
          <p:spPr>
            <a:xfrm>
              <a:off x="1562816" y="3819323"/>
              <a:ext cx="239888" cy="296674"/>
            </a:xfrm>
            <a:prstGeom prst="rect">
              <a:avLst/>
            </a:prstGeom>
            <a:solidFill>
              <a:srgbClr val="1CABE2">
                <a:alpha val="85098"/>
              </a:srgbClr>
            </a:solidFill>
          </p:spPr>
          <p:txBody>
            <a:bodyPr/>
            <a:lstStyle/>
            <a:p/>
          </p:txBody>
        </p:sp>
        <p:sp>
          <p:nvSpPr>
            <p:cNvPr id="26" name="rc26"/>
            <p:cNvSpPr/>
            <p:nvPr/>
          </p:nvSpPr>
          <p:spPr>
            <a:xfrm>
              <a:off x="1829360" y="3804495"/>
              <a:ext cx="239888" cy="311501"/>
            </a:xfrm>
            <a:prstGeom prst="rect">
              <a:avLst/>
            </a:prstGeom>
            <a:solidFill>
              <a:srgbClr val="1CABE2">
                <a:alpha val="85098"/>
              </a:srgbClr>
            </a:solidFill>
          </p:spPr>
          <p:txBody>
            <a:bodyPr/>
            <a:lstStyle/>
            <a:p/>
          </p:txBody>
        </p:sp>
        <p:sp>
          <p:nvSpPr>
            <p:cNvPr id="27" name="rc27"/>
            <p:cNvSpPr/>
            <p:nvPr/>
          </p:nvSpPr>
          <p:spPr>
            <a:xfrm>
              <a:off x="2095903" y="3788663"/>
              <a:ext cx="239888" cy="327334"/>
            </a:xfrm>
            <a:prstGeom prst="rect">
              <a:avLst/>
            </a:prstGeom>
            <a:solidFill>
              <a:srgbClr val="1CABE2">
                <a:alpha val="85098"/>
              </a:srgbClr>
            </a:solidFill>
          </p:spPr>
          <p:txBody>
            <a:bodyPr/>
            <a:lstStyle/>
            <a:p/>
          </p:txBody>
        </p:sp>
        <p:sp>
          <p:nvSpPr>
            <p:cNvPr id="28" name="rc28"/>
            <p:cNvSpPr/>
            <p:nvPr/>
          </p:nvSpPr>
          <p:spPr>
            <a:xfrm>
              <a:off x="2362446" y="3781877"/>
              <a:ext cx="239888" cy="334119"/>
            </a:xfrm>
            <a:prstGeom prst="rect">
              <a:avLst/>
            </a:prstGeom>
            <a:solidFill>
              <a:srgbClr val="1CABE2">
                <a:alpha val="85098"/>
              </a:srgbClr>
            </a:solidFill>
          </p:spPr>
          <p:txBody>
            <a:bodyPr/>
            <a:lstStyle/>
            <a:p/>
          </p:txBody>
        </p:sp>
        <p:sp>
          <p:nvSpPr>
            <p:cNvPr id="29" name="rc29"/>
            <p:cNvSpPr/>
            <p:nvPr/>
          </p:nvSpPr>
          <p:spPr>
            <a:xfrm>
              <a:off x="2628989" y="3865564"/>
              <a:ext cx="239888" cy="250432"/>
            </a:xfrm>
            <a:prstGeom prst="rect">
              <a:avLst/>
            </a:prstGeom>
            <a:solidFill>
              <a:srgbClr val="1CABE2">
                <a:alpha val="85098"/>
              </a:srgbClr>
            </a:solidFill>
          </p:spPr>
          <p:txBody>
            <a:bodyPr/>
            <a:lstStyle/>
            <a:p/>
          </p:txBody>
        </p:sp>
        <p:sp>
          <p:nvSpPr>
            <p:cNvPr id="30" name="rc30"/>
            <p:cNvSpPr/>
            <p:nvPr/>
          </p:nvSpPr>
          <p:spPr>
            <a:xfrm>
              <a:off x="2895532" y="3885418"/>
              <a:ext cx="239888" cy="230579"/>
            </a:xfrm>
            <a:prstGeom prst="rect">
              <a:avLst/>
            </a:prstGeom>
            <a:solidFill>
              <a:srgbClr val="1CABE2">
                <a:alpha val="85098"/>
              </a:srgbClr>
            </a:solidFill>
          </p:spPr>
          <p:txBody>
            <a:bodyPr/>
            <a:lstStyle/>
            <a:p/>
          </p:txBody>
        </p:sp>
        <p:sp>
          <p:nvSpPr>
            <p:cNvPr id="31" name="rc31"/>
            <p:cNvSpPr/>
            <p:nvPr/>
          </p:nvSpPr>
          <p:spPr>
            <a:xfrm>
              <a:off x="3162075" y="3881648"/>
              <a:ext cx="239888" cy="234348"/>
            </a:xfrm>
            <a:prstGeom prst="rect">
              <a:avLst/>
            </a:prstGeom>
            <a:solidFill>
              <a:srgbClr val="1CABE2">
                <a:alpha val="85098"/>
              </a:srgbClr>
            </a:solidFill>
          </p:spPr>
          <p:txBody>
            <a:bodyPr/>
            <a:lstStyle/>
            <a:p/>
          </p:txBody>
        </p:sp>
        <p:sp>
          <p:nvSpPr>
            <p:cNvPr id="32" name="rc32"/>
            <p:cNvSpPr/>
            <p:nvPr/>
          </p:nvSpPr>
          <p:spPr>
            <a:xfrm>
              <a:off x="3428618" y="3801228"/>
              <a:ext cx="239888" cy="314768"/>
            </a:xfrm>
            <a:prstGeom prst="rect">
              <a:avLst/>
            </a:prstGeom>
            <a:solidFill>
              <a:srgbClr val="1CABE2">
                <a:alpha val="85098"/>
              </a:srgbClr>
            </a:solidFill>
          </p:spPr>
          <p:txBody>
            <a:bodyPr/>
            <a:lstStyle/>
            <a:p/>
          </p:txBody>
        </p:sp>
        <p:sp>
          <p:nvSpPr>
            <p:cNvPr id="33" name="rc33"/>
            <p:cNvSpPr/>
            <p:nvPr/>
          </p:nvSpPr>
          <p:spPr>
            <a:xfrm>
              <a:off x="3695161" y="3651949"/>
              <a:ext cx="239888" cy="464048"/>
            </a:xfrm>
            <a:prstGeom prst="rect">
              <a:avLst/>
            </a:prstGeom>
            <a:solidFill>
              <a:srgbClr val="1CABE2">
                <a:alpha val="85098"/>
              </a:srgbClr>
            </a:solidFill>
          </p:spPr>
          <p:txBody>
            <a:bodyPr/>
            <a:lstStyle/>
            <a:p/>
          </p:txBody>
        </p:sp>
        <p:sp>
          <p:nvSpPr>
            <p:cNvPr id="34" name="rc34"/>
            <p:cNvSpPr/>
            <p:nvPr/>
          </p:nvSpPr>
          <p:spPr>
            <a:xfrm>
              <a:off x="3961705" y="3531193"/>
              <a:ext cx="239888" cy="584803"/>
            </a:xfrm>
            <a:prstGeom prst="rect">
              <a:avLst/>
            </a:prstGeom>
            <a:solidFill>
              <a:srgbClr val="1CABE2">
                <a:alpha val="85098"/>
              </a:srgbClr>
            </a:solidFill>
          </p:spPr>
          <p:txBody>
            <a:bodyPr/>
            <a:lstStyle/>
            <a:p/>
          </p:txBody>
        </p:sp>
        <p:sp>
          <p:nvSpPr>
            <p:cNvPr id="35" name="rc35"/>
            <p:cNvSpPr/>
            <p:nvPr/>
          </p:nvSpPr>
          <p:spPr>
            <a:xfrm>
              <a:off x="4228248" y="3604702"/>
              <a:ext cx="239888" cy="511295"/>
            </a:xfrm>
            <a:prstGeom prst="rect">
              <a:avLst/>
            </a:prstGeom>
            <a:solidFill>
              <a:srgbClr val="1CABE2">
                <a:alpha val="85098"/>
              </a:srgbClr>
            </a:solidFill>
          </p:spPr>
          <p:txBody>
            <a:bodyPr/>
            <a:lstStyle/>
            <a:p/>
          </p:txBody>
        </p:sp>
        <p:sp>
          <p:nvSpPr>
            <p:cNvPr id="36" name="rc36"/>
            <p:cNvSpPr/>
            <p:nvPr/>
          </p:nvSpPr>
          <p:spPr>
            <a:xfrm>
              <a:off x="4494791" y="3678462"/>
              <a:ext cx="239888" cy="437534"/>
            </a:xfrm>
            <a:prstGeom prst="rect">
              <a:avLst/>
            </a:prstGeom>
            <a:solidFill>
              <a:srgbClr val="1CABE2">
                <a:alpha val="85098"/>
              </a:srgbClr>
            </a:solidFill>
          </p:spPr>
          <p:txBody>
            <a:bodyPr/>
            <a:lstStyle/>
            <a:p/>
          </p:txBody>
        </p:sp>
        <p:sp>
          <p:nvSpPr>
            <p:cNvPr id="37" name="rc37"/>
            <p:cNvSpPr/>
            <p:nvPr/>
          </p:nvSpPr>
          <p:spPr>
            <a:xfrm>
              <a:off x="4761334" y="3884664"/>
              <a:ext cx="239888" cy="231333"/>
            </a:xfrm>
            <a:prstGeom prst="rect">
              <a:avLst/>
            </a:prstGeom>
            <a:solidFill>
              <a:srgbClr val="1CABE2">
                <a:alpha val="85098"/>
              </a:srgbClr>
            </a:solidFill>
          </p:spPr>
          <p:txBody>
            <a:bodyPr/>
            <a:lstStyle/>
            <a:p/>
          </p:txBody>
        </p:sp>
        <p:sp>
          <p:nvSpPr>
            <p:cNvPr id="38" name="rc38"/>
            <p:cNvSpPr/>
            <p:nvPr/>
          </p:nvSpPr>
          <p:spPr>
            <a:xfrm>
              <a:off x="5027877" y="3997880"/>
              <a:ext cx="239888" cy="118116"/>
            </a:xfrm>
            <a:prstGeom prst="rect">
              <a:avLst/>
            </a:prstGeom>
            <a:solidFill>
              <a:srgbClr val="1CABE2">
                <a:alpha val="85098"/>
              </a:srgbClr>
            </a:solidFill>
          </p:spPr>
          <p:txBody>
            <a:bodyPr/>
            <a:lstStyle/>
            <a:p/>
          </p:txBody>
        </p:sp>
        <p:sp>
          <p:nvSpPr>
            <p:cNvPr id="39" name="rc39"/>
            <p:cNvSpPr/>
            <p:nvPr/>
          </p:nvSpPr>
          <p:spPr>
            <a:xfrm>
              <a:off x="5294420" y="3996498"/>
              <a:ext cx="239888" cy="119499"/>
            </a:xfrm>
            <a:prstGeom prst="rect">
              <a:avLst/>
            </a:prstGeom>
            <a:solidFill>
              <a:srgbClr val="1CABE2">
                <a:alpha val="85098"/>
              </a:srgbClr>
            </a:solidFill>
          </p:spPr>
          <p:txBody>
            <a:bodyPr/>
            <a:lstStyle/>
            <a:p/>
          </p:txBody>
        </p:sp>
        <p:sp>
          <p:nvSpPr>
            <p:cNvPr id="40" name="rc40"/>
            <p:cNvSpPr/>
            <p:nvPr/>
          </p:nvSpPr>
          <p:spPr>
            <a:xfrm>
              <a:off x="5560963" y="3994739"/>
              <a:ext cx="239888" cy="121258"/>
            </a:xfrm>
            <a:prstGeom prst="rect">
              <a:avLst/>
            </a:prstGeom>
            <a:solidFill>
              <a:srgbClr val="1CABE2">
                <a:alpha val="85098"/>
              </a:srgbClr>
            </a:solidFill>
          </p:spPr>
          <p:txBody>
            <a:bodyPr/>
            <a:lstStyle/>
            <a:p/>
          </p:txBody>
        </p:sp>
        <p:sp>
          <p:nvSpPr>
            <p:cNvPr id="41" name="rc41"/>
            <p:cNvSpPr/>
            <p:nvPr/>
          </p:nvSpPr>
          <p:spPr>
            <a:xfrm>
              <a:off x="5827506" y="3746819"/>
              <a:ext cx="239888" cy="369177"/>
            </a:xfrm>
            <a:prstGeom prst="rect">
              <a:avLst/>
            </a:prstGeom>
            <a:solidFill>
              <a:srgbClr val="1CABE2">
                <a:alpha val="85098"/>
              </a:srgbClr>
            </a:solidFill>
          </p:spPr>
          <p:txBody>
            <a:bodyPr/>
            <a:lstStyle/>
            <a:p/>
          </p:txBody>
        </p:sp>
        <p:sp>
          <p:nvSpPr>
            <p:cNvPr id="42" name="rc42"/>
            <p:cNvSpPr/>
            <p:nvPr/>
          </p:nvSpPr>
          <p:spPr>
            <a:xfrm>
              <a:off x="6094049" y="3996247"/>
              <a:ext cx="239888" cy="119750"/>
            </a:xfrm>
            <a:prstGeom prst="rect">
              <a:avLst/>
            </a:prstGeom>
            <a:solidFill>
              <a:srgbClr val="1CABE2">
                <a:alpha val="85098"/>
              </a:srgbClr>
            </a:solidFill>
          </p:spPr>
          <p:txBody>
            <a:bodyPr/>
            <a:lstStyle/>
            <a:p/>
          </p:txBody>
        </p:sp>
        <p:sp>
          <p:nvSpPr>
            <p:cNvPr id="43" name="rc43"/>
            <p:cNvSpPr/>
            <p:nvPr/>
          </p:nvSpPr>
          <p:spPr>
            <a:xfrm>
              <a:off x="6360593" y="3997629"/>
              <a:ext cx="239888" cy="118368"/>
            </a:xfrm>
            <a:prstGeom prst="rect">
              <a:avLst/>
            </a:prstGeom>
            <a:solidFill>
              <a:srgbClr val="1CABE2">
                <a:alpha val="85098"/>
              </a:srgbClr>
            </a:solidFill>
          </p:spPr>
          <p:txBody>
            <a:bodyPr/>
            <a:lstStyle/>
            <a:p/>
          </p:txBody>
        </p:sp>
        <p:sp>
          <p:nvSpPr>
            <p:cNvPr id="44" name="rc44"/>
            <p:cNvSpPr/>
            <p:nvPr/>
          </p:nvSpPr>
          <p:spPr>
            <a:xfrm>
              <a:off x="6627136" y="2879289"/>
              <a:ext cx="239888" cy="1236708"/>
            </a:xfrm>
            <a:prstGeom prst="rect">
              <a:avLst/>
            </a:prstGeom>
            <a:solidFill>
              <a:srgbClr val="1CABE2">
                <a:alpha val="85098"/>
              </a:srgbClr>
            </a:solidFill>
          </p:spPr>
          <p:txBody>
            <a:bodyPr/>
            <a:lstStyle/>
            <a:p/>
          </p:txBody>
        </p:sp>
        <p:sp>
          <p:nvSpPr>
            <p:cNvPr id="45" name="rc45"/>
            <p:cNvSpPr/>
            <p:nvPr/>
          </p:nvSpPr>
          <p:spPr>
            <a:xfrm>
              <a:off x="6893679" y="3661499"/>
              <a:ext cx="239888" cy="454498"/>
            </a:xfrm>
            <a:prstGeom prst="rect">
              <a:avLst/>
            </a:prstGeom>
            <a:solidFill>
              <a:srgbClr val="1CABE2">
                <a:alpha val="85098"/>
              </a:srgbClr>
            </a:solidFill>
          </p:spPr>
          <p:txBody>
            <a:bodyPr/>
            <a:lstStyle/>
            <a:p/>
          </p:txBody>
        </p:sp>
        <p:sp>
          <p:nvSpPr>
            <p:cNvPr id="46" name="rc46"/>
            <p:cNvSpPr/>
            <p:nvPr/>
          </p:nvSpPr>
          <p:spPr>
            <a:xfrm>
              <a:off x="7160222" y="3639509"/>
              <a:ext cx="239888" cy="476488"/>
            </a:xfrm>
            <a:prstGeom prst="rect">
              <a:avLst/>
            </a:prstGeom>
            <a:solidFill>
              <a:srgbClr val="1CABE2">
                <a:alpha val="85098"/>
              </a:srgbClr>
            </a:solidFill>
          </p:spPr>
          <p:txBody>
            <a:bodyPr/>
            <a:lstStyle/>
            <a:p/>
          </p:txBody>
        </p:sp>
        <p:sp>
          <p:nvSpPr>
            <p:cNvPr id="47" name="rc47"/>
            <p:cNvSpPr/>
            <p:nvPr/>
          </p:nvSpPr>
          <p:spPr>
            <a:xfrm>
              <a:off x="7426765" y="3595404"/>
              <a:ext cx="239888" cy="520593"/>
            </a:xfrm>
            <a:prstGeom prst="rect">
              <a:avLst/>
            </a:prstGeom>
            <a:solidFill>
              <a:srgbClr val="1CABE2">
                <a:alpha val="85098"/>
              </a:srgbClr>
            </a:solidFill>
          </p:spPr>
          <p:txBody>
            <a:bodyPr/>
            <a:lstStyle/>
            <a:p/>
          </p:txBody>
        </p:sp>
        <p:sp>
          <p:nvSpPr>
            <p:cNvPr id="48" name="rc48"/>
            <p:cNvSpPr/>
            <p:nvPr/>
          </p:nvSpPr>
          <p:spPr>
            <a:xfrm>
              <a:off x="7693308" y="3845082"/>
              <a:ext cx="239888" cy="270914"/>
            </a:xfrm>
            <a:prstGeom prst="rect">
              <a:avLst/>
            </a:prstGeom>
            <a:solidFill>
              <a:srgbClr val="1CABE2">
                <a:alpha val="85098"/>
              </a:srgbClr>
            </a:solidFill>
          </p:spPr>
          <p:txBody>
            <a:bodyPr/>
            <a:lstStyle/>
            <a:p/>
          </p:txBody>
        </p:sp>
        <p:sp>
          <p:nvSpPr>
            <p:cNvPr id="49" name="rc49"/>
            <p:cNvSpPr/>
            <p:nvPr/>
          </p:nvSpPr>
          <p:spPr>
            <a:xfrm>
              <a:off x="7959851" y="3830632"/>
              <a:ext cx="239888" cy="285365"/>
            </a:xfrm>
            <a:prstGeom prst="rect">
              <a:avLst/>
            </a:prstGeom>
            <a:solidFill>
              <a:srgbClr val="1CABE2">
                <a:alpha val="85098"/>
              </a:srgbClr>
            </a:solidFill>
          </p:spPr>
          <p:txBody>
            <a:bodyPr/>
            <a:lstStyle/>
            <a:p/>
          </p:txBody>
        </p:sp>
        <p:sp>
          <p:nvSpPr>
            <p:cNvPr id="50" name="rc50"/>
            <p:cNvSpPr/>
            <p:nvPr/>
          </p:nvSpPr>
          <p:spPr>
            <a:xfrm>
              <a:off x="1296273" y="3689771"/>
              <a:ext cx="239888" cy="141991"/>
            </a:xfrm>
            <a:prstGeom prst="rect">
              <a:avLst/>
            </a:prstGeom>
            <a:solidFill>
              <a:srgbClr val="B3B3B3">
                <a:alpha val="85098"/>
              </a:srgbClr>
            </a:solidFill>
          </p:spPr>
          <p:txBody>
            <a:bodyPr/>
            <a:lstStyle/>
            <a:p/>
          </p:txBody>
        </p:sp>
        <p:sp>
          <p:nvSpPr>
            <p:cNvPr id="51" name="rc51"/>
            <p:cNvSpPr/>
            <p:nvPr/>
          </p:nvSpPr>
          <p:spPr>
            <a:xfrm>
              <a:off x="1562816" y="3670923"/>
              <a:ext cx="239888" cy="148399"/>
            </a:xfrm>
            <a:prstGeom prst="rect">
              <a:avLst/>
            </a:prstGeom>
            <a:solidFill>
              <a:srgbClr val="B3B3B3">
                <a:alpha val="85098"/>
              </a:srgbClr>
            </a:solidFill>
          </p:spPr>
          <p:txBody>
            <a:bodyPr/>
            <a:lstStyle/>
            <a:p/>
          </p:txBody>
        </p:sp>
        <p:sp>
          <p:nvSpPr>
            <p:cNvPr id="52" name="rc52"/>
            <p:cNvSpPr/>
            <p:nvPr/>
          </p:nvSpPr>
          <p:spPr>
            <a:xfrm>
              <a:off x="1829360" y="3648807"/>
              <a:ext cx="239888" cy="155688"/>
            </a:xfrm>
            <a:prstGeom prst="rect">
              <a:avLst/>
            </a:prstGeom>
            <a:solidFill>
              <a:srgbClr val="B3B3B3">
                <a:alpha val="85098"/>
              </a:srgbClr>
            </a:solidFill>
          </p:spPr>
          <p:txBody>
            <a:bodyPr/>
            <a:lstStyle/>
            <a:p/>
          </p:txBody>
        </p:sp>
        <p:sp>
          <p:nvSpPr>
            <p:cNvPr id="53" name="rc53"/>
            <p:cNvSpPr/>
            <p:nvPr/>
          </p:nvSpPr>
          <p:spPr>
            <a:xfrm>
              <a:off x="2095903" y="3625058"/>
              <a:ext cx="239888" cy="163604"/>
            </a:xfrm>
            <a:prstGeom prst="rect">
              <a:avLst/>
            </a:prstGeom>
            <a:solidFill>
              <a:srgbClr val="B3B3B3">
                <a:alpha val="85098"/>
              </a:srgbClr>
            </a:solidFill>
          </p:spPr>
          <p:txBody>
            <a:bodyPr/>
            <a:lstStyle/>
            <a:p/>
          </p:txBody>
        </p:sp>
        <p:sp>
          <p:nvSpPr>
            <p:cNvPr id="54" name="rc54"/>
            <p:cNvSpPr/>
            <p:nvPr/>
          </p:nvSpPr>
          <p:spPr>
            <a:xfrm>
              <a:off x="2362446" y="3614880"/>
              <a:ext cx="239888" cy="166997"/>
            </a:xfrm>
            <a:prstGeom prst="rect">
              <a:avLst/>
            </a:prstGeom>
            <a:solidFill>
              <a:srgbClr val="B3B3B3">
                <a:alpha val="85098"/>
              </a:srgbClr>
            </a:solidFill>
          </p:spPr>
          <p:txBody>
            <a:bodyPr/>
            <a:lstStyle/>
            <a:p/>
          </p:txBody>
        </p:sp>
        <p:sp>
          <p:nvSpPr>
            <p:cNvPr id="55" name="rc55"/>
            <p:cNvSpPr/>
            <p:nvPr/>
          </p:nvSpPr>
          <p:spPr>
            <a:xfrm>
              <a:off x="2628989" y="3615132"/>
              <a:ext cx="239888" cy="250432"/>
            </a:xfrm>
            <a:prstGeom prst="rect">
              <a:avLst/>
            </a:prstGeom>
            <a:solidFill>
              <a:srgbClr val="B3B3B3">
                <a:alpha val="85098"/>
              </a:srgbClr>
            </a:solidFill>
          </p:spPr>
          <p:txBody>
            <a:bodyPr/>
            <a:lstStyle/>
            <a:p/>
          </p:txBody>
        </p:sp>
        <p:sp>
          <p:nvSpPr>
            <p:cNvPr id="56" name="rc56"/>
            <p:cNvSpPr/>
            <p:nvPr/>
          </p:nvSpPr>
          <p:spPr>
            <a:xfrm>
              <a:off x="2895532" y="3501287"/>
              <a:ext cx="239888" cy="384130"/>
            </a:xfrm>
            <a:prstGeom prst="rect">
              <a:avLst/>
            </a:prstGeom>
            <a:solidFill>
              <a:srgbClr val="B3B3B3">
                <a:alpha val="85098"/>
              </a:srgbClr>
            </a:solidFill>
          </p:spPr>
          <p:txBody>
            <a:bodyPr/>
            <a:lstStyle/>
            <a:p/>
          </p:txBody>
        </p:sp>
        <p:sp>
          <p:nvSpPr>
            <p:cNvPr id="57" name="rc57"/>
            <p:cNvSpPr/>
            <p:nvPr/>
          </p:nvSpPr>
          <p:spPr>
            <a:xfrm>
              <a:off x="3162075" y="3490983"/>
              <a:ext cx="239888" cy="390665"/>
            </a:xfrm>
            <a:prstGeom prst="rect">
              <a:avLst/>
            </a:prstGeom>
            <a:solidFill>
              <a:srgbClr val="B3B3B3">
                <a:alpha val="85098"/>
              </a:srgbClr>
            </a:solidFill>
          </p:spPr>
          <p:txBody>
            <a:bodyPr/>
            <a:lstStyle/>
            <a:p/>
          </p:txBody>
        </p:sp>
        <p:sp>
          <p:nvSpPr>
            <p:cNvPr id="58" name="rc58"/>
            <p:cNvSpPr/>
            <p:nvPr/>
          </p:nvSpPr>
          <p:spPr>
            <a:xfrm>
              <a:off x="3428618" y="3486585"/>
              <a:ext cx="239888" cy="314643"/>
            </a:xfrm>
            <a:prstGeom prst="rect">
              <a:avLst/>
            </a:prstGeom>
            <a:solidFill>
              <a:srgbClr val="B3B3B3">
                <a:alpha val="85098"/>
              </a:srgbClr>
            </a:solidFill>
          </p:spPr>
          <p:txBody>
            <a:bodyPr/>
            <a:lstStyle/>
            <a:p/>
          </p:txBody>
        </p:sp>
        <p:sp>
          <p:nvSpPr>
            <p:cNvPr id="59" name="rc59"/>
            <p:cNvSpPr/>
            <p:nvPr/>
          </p:nvSpPr>
          <p:spPr>
            <a:xfrm>
              <a:off x="3695161" y="3466229"/>
              <a:ext cx="239888" cy="185719"/>
            </a:xfrm>
            <a:prstGeom prst="rect">
              <a:avLst/>
            </a:prstGeom>
            <a:solidFill>
              <a:srgbClr val="B3B3B3">
                <a:alpha val="85098"/>
              </a:srgbClr>
            </a:solidFill>
          </p:spPr>
          <p:txBody>
            <a:bodyPr/>
            <a:lstStyle/>
            <a:p/>
          </p:txBody>
        </p:sp>
        <p:sp>
          <p:nvSpPr>
            <p:cNvPr id="60" name="rc60"/>
            <p:cNvSpPr/>
            <p:nvPr/>
          </p:nvSpPr>
          <p:spPr>
            <a:xfrm>
              <a:off x="3961705" y="3531193"/>
              <a:ext cx="239888" cy="0"/>
            </a:xfrm>
            <a:prstGeom prst="rect">
              <a:avLst/>
            </a:prstGeom>
            <a:solidFill>
              <a:srgbClr val="B3B3B3">
                <a:alpha val="85098"/>
              </a:srgbClr>
            </a:solidFill>
          </p:spPr>
          <p:txBody>
            <a:bodyPr/>
            <a:lstStyle/>
            <a:p/>
          </p:txBody>
        </p:sp>
        <p:sp>
          <p:nvSpPr>
            <p:cNvPr id="61" name="rc61"/>
            <p:cNvSpPr/>
            <p:nvPr/>
          </p:nvSpPr>
          <p:spPr>
            <a:xfrm>
              <a:off x="4228248" y="3604702"/>
              <a:ext cx="239888" cy="0"/>
            </a:xfrm>
            <a:prstGeom prst="rect">
              <a:avLst/>
            </a:prstGeom>
            <a:solidFill>
              <a:srgbClr val="B3B3B3">
                <a:alpha val="85098"/>
              </a:srgbClr>
            </a:solidFill>
          </p:spPr>
          <p:txBody>
            <a:bodyPr/>
            <a:lstStyle/>
            <a:p/>
          </p:txBody>
        </p:sp>
        <p:sp>
          <p:nvSpPr>
            <p:cNvPr id="62" name="rc62"/>
            <p:cNvSpPr/>
            <p:nvPr/>
          </p:nvSpPr>
          <p:spPr>
            <a:xfrm>
              <a:off x="4494791" y="3678462"/>
              <a:ext cx="239888" cy="0"/>
            </a:xfrm>
            <a:prstGeom prst="rect">
              <a:avLst/>
            </a:prstGeom>
            <a:solidFill>
              <a:srgbClr val="B3B3B3">
                <a:alpha val="85098"/>
              </a:srgbClr>
            </a:solidFill>
          </p:spPr>
          <p:txBody>
            <a:bodyPr/>
            <a:lstStyle/>
            <a:p/>
          </p:txBody>
        </p:sp>
        <p:sp>
          <p:nvSpPr>
            <p:cNvPr id="63" name="rc63"/>
            <p:cNvSpPr/>
            <p:nvPr/>
          </p:nvSpPr>
          <p:spPr>
            <a:xfrm>
              <a:off x="4761334" y="3884664"/>
              <a:ext cx="239888" cy="0"/>
            </a:xfrm>
            <a:prstGeom prst="rect">
              <a:avLst/>
            </a:prstGeom>
            <a:solidFill>
              <a:srgbClr val="B3B3B3">
                <a:alpha val="85098"/>
              </a:srgbClr>
            </a:solidFill>
          </p:spPr>
          <p:txBody>
            <a:bodyPr/>
            <a:lstStyle/>
            <a:p/>
          </p:txBody>
        </p:sp>
        <p:sp>
          <p:nvSpPr>
            <p:cNvPr id="64" name="rc64"/>
            <p:cNvSpPr/>
            <p:nvPr/>
          </p:nvSpPr>
          <p:spPr>
            <a:xfrm>
              <a:off x="5027877" y="3997880"/>
              <a:ext cx="239888" cy="0"/>
            </a:xfrm>
            <a:prstGeom prst="rect">
              <a:avLst/>
            </a:prstGeom>
            <a:solidFill>
              <a:srgbClr val="B3B3B3">
                <a:alpha val="85098"/>
              </a:srgbClr>
            </a:solidFill>
          </p:spPr>
          <p:txBody>
            <a:bodyPr/>
            <a:lstStyle/>
            <a:p/>
          </p:txBody>
        </p:sp>
        <p:sp>
          <p:nvSpPr>
            <p:cNvPr id="65" name="rc65"/>
            <p:cNvSpPr/>
            <p:nvPr/>
          </p:nvSpPr>
          <p:spPr>
            <a:xfrm>
              <a:off x="5294420" y="3996498"/>
              <a:ext cx="239888" cy="0"/>
            </a:xfrm>
            <a:prstGeom prst="rect">
              <a:avLst/>
            </a:prstGeom>
            <a:solidFill>
              <a:srgbClr val="B3B3B3">
                <a:alpha val="85098"/>
              </a:srgbClr>
            </a:solidFill>
          </p:spPr>
          <p:txBody>
            <a:bodyPr/>
            <a:lstStyle/>
            <a:p/>
          </p:txBody>
        </p:sp>
        <p:sp>
          <p:nvSpPr>
            <p:cNvPr id="66" name="rc66"/>
            <p:cNvSpPr/>
            <p:nvPr/>
          </p:nvSpPr>
          <p:spPr>
            <a:xfrm>
              <a:off x="5560963" y="3994739"/>
              <a:ext cx="239888" cy="0"/>
            </a:xfrm>
            <a:prstGeom prst="rect">
              <a:avLst/>
            </a:prstGeom>
            <a:solidFill>
              <a:srgbClr val="B3B3B3">
                <a:alpha val="85098"/>
              </a:srgbClr>
            </a:solidFill>
          </p:spPr>
          <p:txBody>
            <a:bodyPr/>
            <a:lstStyle/>
            <a:p/>
          </p:txBody>
        </p:sp>
        <p:sp>
          <p:nvSpPr>
            <p:cNvPr id="67" name="rc67"/>
            <p:cNvSpPr/>
            <p:nvPr/>
          </p:nvSpPr>
          <p:spPr>
            <a:xfrm>
              <a:off x="5827506" y="3746819"/>
              <a:ext cx="239888" cy="0"/>
            </a:xfrm>
            <a:prstGeom prst="rect">
              <a:avLst/>
            </a:prstGeom>
            <a:solidFill>
              <a:srgbClr val="B3B3B3">
                <a:alpha val="85098"/>
              </a:srgbClr>
            </a:solidFill>
          </p:spPr>
          <p:txBody>
            <a:bodyPr/>
            <a:lstStyle/>
            <a:p/>
          </p:txBody>
        </p:sp>
        <p:sp>
          <p:nvSpPr>
            <p:cNvPr id="68" name="rc68"/>
            <p:cNvSpPr/>
            <p:nvPr/>
          </p:nvSpPr>
          <p:spPr>
            <a:xfrm>
              <a:off x="6094049" y="3996247"/>
              <a:ext cx="239888" cy="0"/>
            </a:xfrm>
            <a:prstGeom prst="rect">
              <a:avLst/>
            </a:prstGeom>
            <a:solidFill>
              <a:srgbClr val="B3B3B3">
                <a:alpha val="85098"/>
              </a:srgbClr>
            </a:solidFill>
          </p:spPr>
          <p:txBody>
            <a:bodyPr/>
            <a:lstStyle/>
            <a:p/>
          </p:txBody>
        </p:sp>
        <p:sp>
          <p:nvSpPr>
            <p:cNvPr id="69" name="rc69"/>
            <p:cNvSpPr/>
            <p:nvPr/>
          </p:nvSpPr>
          <p:spPr>
            <a:xfrm>
              <a:off x="6360593" y="3997629"/>
              <a:ext cx="239888" cy="0"/>
            </a:xfrm>
            <a:prstGeom prst="rect">
              <a:avLst/>
            </a:prstGeom>
            <a:solidFill>
              <a:srgbClr val="B3B3B3">
                <a:alpha val="85098"/>
              </a:srgbClr>
            </a:solidFill>
          </p:spPr>
          <p:txBody>
            <a:bodyPr/>
            <a:lstStyle/>
            <a:p/>
          </p:txBody>
        </p:sp>
        <p:sp>
          <p:nvSpPr>
            <p:cNvPr id="70" name="rc70"/>
            <p:cNvSpPr/>
            <p:nvPr/>
          </p:nvSpPr>
          <p:spPr>
            <a:xfrm>
              <a:off x="6627136" y="2879289"/>
              <a:ext cx="239888" cy="0"/>
            </a:xfrm>
            <a:prstGeom prst="rect">
              <a:avLst/>
            </a:prstGeom>
            <a:solidFill>
              <a:srgbClr val="B3B3B3">
                <a:alpha val="85098"/>
              </a:srgbClr>
            </a:solidFill>
          </p:spPr>
          <p:txBody>
            <a:bodyPr/>
            <a:lstStyle/>
            <a:p/>
          </p:txBody>
        </p:sp>
        <p:sp>
          <p:nvSpPr>
            <p:cNvPr id="71" name="rc71"/>
            <p:cNvSpPr/>
            <p:nvPr/>
          </p:nvSpPr>
          <p:spPr>
            <a:xfrm>
              <a:off x="6893679" y="3661499"/>
              <a:ext cx="239888" cy="0"/>
            </a:xfrm>
            <a:prstGeom prst="rect">
              <a:avLst/>
            </a:prstGeom>
            <a:solidFill>
              <a:srgbClr val="B3B3B3">
                <a:alpha val="85098"/>
              </a:srgbClr>
            </a:solidFill>
          </p:spPr>
          <p:txBody>
            <a:bodyPr/>
            <a:lstStyle/>
            <a:p/>
          </p:txBody>
        </p:sp>
        <p:sp>
          <p:nvSpPr>
            <p:cNvPr id="72" name="rc72"/>
            <p:cNvSpPr/>
            <p:nvPr/>
          </p:nvSpPr>
          <p:spPr>
            <a:xfrm>
              <a:off x="7160222" y="3639509"/>
              <a:ext cx="239888" cy="0"/>
            </a:xfrm>
            <a:prstGeom prst="rect">
              <a:avLst/>
            </a:prstGeom>
            <a:solidFill>
              <a:srgbClr val="B3B3B3">
                <a:alpha val="85098"/>
              </a:srgbClr>
            </a:solidFill>
          </p:spPr>
          <p:txBody>
            <a:bodyPr/>
            <a:lstStyle/>
            <a:p/>
          </p:txBody>
        </p:sp>
        <p:sp>
          <p:nvSpPr>
            <p:cNvPr id="73" name="rc73"/>
            <p:cNvSpPr/>
            <p:nvPr/>
          </p:nvSpPr>
          <p:spPr>
            <a:xfrm>
              <a:off x="7426765" y="3595404"/>
              <a:ext cx="239888" cy="0"/>
            </a:xfrm>
            <a:prstGeom prst="rect">
              <a:avLst/>
            </a:prstGeom>
            <a:solidFill>
              <a:srgbClr val="B3B3B3">
                <a:alpha val="85098"/>
              </a:srgbClr>
            </a:solidFill>
          </p:spPr>
          <p:txBody>
            <a:bodyPr/>
            <a:lstStyle/>
            <a:p/>
          </p:txBody>
        </p:sp>
        <p:sp>
          <p:nvSpPr>
            <p:cNvPr id="74" name="rc74"/>
            <p:cNvSpPr/>
            <p:nvPr/>
          </p:nvSpPr>
          <p:spPr>
            <a:xfrm>
              <a:off x="7693308" y="3845082"/>
              <a:ext cx="239888" cy="0"/>
            </a:xfrm>
            <a:prstGeom prst="rect">
              <a:avLst/>
            </a:prstGeom>
            <a:solidFill>
              <a:srgbClr val="B3B3B3">
                <a:alpha val="85098"/>
              </a:srgbClr>
            </a:solidFill>
          </p:spPr>
          <p:txBody>
            <a:bodyPr/>
            <a:lstStyle/>
            <a:p/>
          </p:txBody>
        </p:sp>
        <p:sp>
          <p:nvSpPr>
            <p:cNvPr id="75" name="rc75"/>
            <p:cNvSpPr/>
            <p:nvPr/>
          </p:nvSpPr>
          <p:spPr>
            <a:xfrm>
              <a:off x="7959851" y="3830632"/>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185506"/>
            </a:xfrm>
            <a:custGeom>
              <a:avLst/>
              <a:pathLst>
                <a:path w="6663577" h="185506">
                  <a:moveTo>
                    <a:pt x="0" y="61835"/>
                  </a:moveTo>
                  <a:lnTo>
                    <a:pt x="266543" y="61835"/>
                  </a:lnTo>
                  <a:lnTo>
                    <a:pt x="533086" y="61835"/>
                  </a:lnTo>
                  <a:lnTo>
                    <a:pt x="799629" y="61835"/>
                  </a:lnTo>
                  <a:lnTo>
                    <a:pt x="1066172" y="61835"/>
                  </a:lnTo>
                  <a:lnTo>
                    <a:pt x="1332715" y="41223"/>
                  </a:lnTo>
                  <a:lnTo>
                    <a:pt x="1599258" y="41223"/>
                  </a:lnTo>
                  <a:lnTo>
                    <a:pt x="1865801" y="41223"/>
                  </a:lnTo>
                  <a:lnTo>
                    <a:pt x="2132344" y="61835"/>
                  </a:lnTo>
                  <a:lnTo>
                    <a:pt x="2398888" y="82447"/>
                  </a:lnTo>
                  <a:lnTo>
                    <a:pt x="2665431" y="103059"/>
                  </a:lnTo>
                  <a:lnTo>
                    <a:pt x="2931974" y="82447"/>
                  </a:lnTo>
                  <a:lnTo>
                    <a:pt x="3198517" y="61835"/>
                  </a:lnTo>
                  <a:lnTo>
                    <a:pt x="3465060" y="20611"/>
                  </a:lnTo>
                  <a:lnTo>
                    <a:pt x="3731603" y="0"/>
                  </a:lnTo>
                  <a:lnTo>
                    <a:pt x="3998146" y="0"/>
                  </a:lnTo>
                  <a:lnTo>
                    <a:pt x="4264689" y="0"/>
                  </a:lnTo>
                  <a:lnTo>
                    <a:pt x="4531233" y="41223"/>
                  </a:lnTo>
                  <a:lnTo>
                    <a:pt x="4797776" y="0"/>
                  </a:lnTo>
                  <a:lnTo>
                    <a:pt x="5064319" y="0"/>
                  </a:lnTo>
                  <a:lnTo>
                    <a:pt x="5330862" y="185506"/>
                  </a:lnTo>
                  <a:lnTo>
                    <a:pt x="5597405" y="61835"/>
                  </a:lnTo>
                  <a:lnTo>
                    <a:pt x="5863948" y="61835"/>
                  </a:lnTo>
                  <a:lnTo>
                    <a:pt x="6130491" y="61835"/>
                  </a:lnTo>
                  <a:lnTo>
                    <a:pt x="6397034" y="20611"/>
                  </a:lnTo>
                  <a:lnTo>
                    <a:pt x="6663577" y="20611"/>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85506"/>
            </a:xfrm>
            <a:custGeom>
              <a:avLst/>
              <a:pathLst>
                <a:path w="6663577" h="185506">
                  <a:moveTo>
                    <a:pt x="0" y="103059"/>
                  </a:moveTo>
                  <a:lnTo>
                    <a:pt x="266543" y="103059"/>
                  </a:lnTo>
                  <a:lnTo>
                    <a:pt x="533086" y="103059"/>
                  </a:lnTo>
                  <a:lnTo>
                    <a:pt x="799629" y="103059"/>
                  </a:lnTo>
                  <a:lnTo>
                    <a:pt x="1066172" y="103059"/>
                  </a:lnTo>
                  <a:lnTo>
                    <a:pt x="1332715" y="103059"/>
                  </a:lnTo>
                  <a:lnTo>
                    <a:pt x="1599258" y="144282"/>
                  </a:lnTo>
                  <a:lnTo>
                    <a:pt x="1865801" y="144282"/>
                  </a:lnTo>
                  <a:lnTo>
                    <a:pt x="2132344" y="144282"/>
                  </a:lnTo>
                  <a:lnTo>
                    <a:pt x="2398888" y="123670"/>
                  </a:lnTo>
                  <a:lnTo>
                    <a:pt x="2665431" y="103059"/>
                  </a:lnTo>
                  <a:lnTo>
                    <a:pt x="2931974" y="82447"/>
                  </a:lnTo>
                  <a:lnTo>
                    <a:pt x="3198517" y="61835"/>
                  </a:lnTo>
                  <a:lnTo>
                    <a:pt x="3465060" y="20611"/>
                  </a:lnTo>
                  <a:lnTo>
                    <a:pt x="3731603" y="0"/>
                  </a:lnTo>
                  <a:lnTo>
                    <a:pt x="3998146" y="0"/>
                  </a:lnTo>
                  <a:lnTo>
                    <a:pt x="4264689" y="0"/>
                  </a:lnTo>
                  <a:lnTo>
                    <a:pt x="4531233" y="41223"/>
                  </a:lnTo>
                  <a:lnTo>
                    <a:pt x="4797776" y="0"/>
                  </a:lnTo>
                  <a:lnTo>
                    <a:pt x="5064319" y="0"/>
                  </a:lnTo>
                  <a:lnTo>
                    <a:pt x="5330862" y="185506"/>
                  </a:lnTo>
                  <a:lnTo>
                    <a:pt x="5597405" y="61835"/>
                  </a:lnTo>
                  <a:lnTo>
                    <a:pt x="5863948" y="61835"/>
                  </a:lnTo>
                  <a:lnTo>
                    <a:pt x="6130491" y="61835"/>
                  </a:lnTo>
                  <a:lnTo>
                    <a:pt x="6397034" y="20611"/>
                  </a:lnTo>
                  <a:lnTo>
                    <a:pt x="6663577" y="20611"/>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0" name="tx90"/>
            <p:cNvSpPr/>
            <p:nvPr/>
          </p:nvSpPr>
          <p:spPr>
            <a:xfrm>
              <a:off x="268864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6686790"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5" name="tx95"/>
            <p:cNvSpPr/>
            <p:nvPr/>
          </p:nvSpPr>
          <p:spPr>
            <a:xfrm>
              <a:off x="695333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8019506"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100" name="tx100"/>
            <p:cNvSpPr/>
            <p:nvPr/>
          </p:nvSpPr>
          <p:spPr>
            <a:xfrm>
              <a:off x="1340869" y="39333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2718789" y="39516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2" name="tx102"/>
            <p:cNvSpPr/>
            <p:nvPr/>
          </p:nvSpPr>
          <p:spPr>
            <a:xfrm>
              <a:off x="4006300" y="378479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6671731" y="3457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4" name="tx104"/>
            <p:cNvSpPr/>
            <p:nvPr/>
          </p:nvSpPr>
          <p:spPr>
            <a:xfrm>
              <a:off x="6938274" y="38482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5" name="tx105"/>
            <p:cNvSpPr/>
            <p:nvPr/>
          </p:nvSpPr>
          <p:spPr>
            <a:xfrm>
              <a:off x="7204817" y="38372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471361" y="38165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7737904" y="39414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8" name="tx108"/>
            <p:cNvSpPr/>
            <p:nvPr/>
          </p:nvSpPr>
          <p:spPr>
            <a:xfrm>
              <a:off x="8004447" y="39328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9" name="tx109"/>
            <p:cNvSpPr/>
            <p:nvPr/>
          </p:nvSpPr>
          <p:spPr>
            <a:xfrm>
              <a:off x="1340869" y="37216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2718789" y="37012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1" name="tx111"/>
            <p:cNvSpPr/>
            <p:nvPr/>
          </p:nvSpPr>
          <p:spPr>
            <a:xfrm>
              <a:off x="1340869" y="35716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2" name="tx112"/>
            <p:cNvSpPr/>
            <p:nvPr/>
          </p:nvSpPr>
          <p:spPr>
            <a:xfrm>
              <a:off x="2718789" y="349873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4006300" y="341479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4" name="tx114"/>
            <p:cNvSpPr/>
            <p:nvPr/>
          </p:nvSpPr>
          <p:spPr>
            <a:xfrm>
              <a:off x="5352566" y="387978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5" name="tx115"/>
            <p:cNvSpPr/>
            <p:nvPr/>
          </p:nvSpPr>
          <p:spPr>
            <a:xfrm>
              <a:off x="6418739" y="388091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6671731"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7" name="tx117"/>
            <p:cNvSpPr/>
            <p:nvPr/>
          </p:nvSpPr>
          <p:spPr>
            <a:xfrm>
              <a:off x="6938274" y="35434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8" name="tx118"/>
            <p:cNvSpPr/>
            <p:nvPr/>
          </p:nvSpPr>
          <p:spPr>
            <a:xfrm>
              <a:off x="7204817" y="35214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9" name="tx119"/>
            <p:cNvSpPr/>
            <p:nvPr/>
          </p:nvSpPr>
          <p:spPr>
            <a:xfrm>
              <a:off x="7471361" y="34786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20" name="tx120"/>
            <p:cNvSpPr/>
            <p:nvPr/>
          </p:nvSpPr>
          <p:spPr>
            <a:xfrm>
              <a:off x="7737904" y="37283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1" name="tx121"/>
            <p:cNvSpPr/>
            <p:nvPr/>
          </p:nvSpPr>
          <p:spPr>
            <a:xfrm>
              <a:off x="8004447" y="37125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2" name="tx12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717597" y="343601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4" name="tx124"/>
            <p:cNvSpPr/>
            <p:nvPr/>
          </p:nvSpPr>
          <p:spPr>
            <a:xfrm>
              <a:off x="639902" y="28073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5" name="tx125"/>
            <p:cNvSpPr/>
            <p:nvPr/>
          </p:nvSpPr>
          <p:spPr>
            <a:xfrm>
              <a:off x="639902" y="21790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6" name="tx12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pl14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6" name="tx14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63170" y="4979579"/>
              <a:ext cx="201456" cy="201456"/>
            </a:xfrm>
            <a:prstGeom prst="rect">
              <a:avLst/>
            </a:prstGeom>
            <a:solidFill>
              <a:srgbClr val="B3B3B3">
                <a:alpha val="85098"/>
              </a:srgbClr>
            </a:solidFill>
          </p:spPr>
          <p:txBody>
            <a:bodyPr/>
            <a:lstStyle/>
            <a:p/>
          </p:txBody>
        </p:sp>
        <p:sp>
          <p:nvSpPr>
            <p:cNvPr id="149" name="rc149"/>
            <p:cNvSpPr/>
            <p:nvPr/>
          </p:nvSpPr>
          <p:spPr>
            <a:xfrm>
              <a:off x="5565324" y="4979579"/>
              <a:ext cx="201456" cy="201456"/>
            </a:xfrm>
            <a:prstGeom prst="rect">
              <a:avLst/>
            </a:prstGeom>
            <a:solidFill>
              <a:srgbClr val="1CABE2">
                <a:alpha val="85098"/>
              </a:srgbClr>
            </a:solidFill>
          </p:spPr>
          <p:txBody>
            <a:bodyPr/>
            <a:lstStyle/>
            <a:p/>
          </p:txBody>
        </p:sp>
        <p:sp>
          <p:nvSpPr>
            <p:cNvPr id="150" name="tx15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3" name="tx153"/>
            <p:cNvSpPr/>
            <p:nvPr/>
          </p:nvSpPr>
          <p:spPr>
            <a:xfrm>
              <a:off x="951100" y="1594448"/>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154" name="pl154"/>
            <p:cNvSpPr/>
            <p:nvPr/>
          </p:nvSpPr>
          <p:spPr>
            <a:xfrm>
              <a:off x="20562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57615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0960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598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1359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8161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3361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85602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3759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26143"/>
              <a:ext cx="2863525" cy="119033"/>
            </a:xfrm>
            <a:prstGeom prst="rect">
              <a:avLst/>
            </a:prstGeom>
            <a:solidFill>
              <a:srgbClr val="1CABE2">
                <a:alpha val="85098"/>
              </a:srgbClr>
            </a:solidFill>
          </p:spPr>
          <p:txBody>
            <a:bodyPr/>
            <a:lstStyle/>
            <a:p/>
          </p:txBody>
        </p:sp>
        <p:sp>
          <p:nvSpPr>
            <p:cNvPr id="168" name="rc168"/>
            <p:cNvSpPr/>
            <p:nvPr/>
          </p:nvSpPr>
          <p:spPr>
            <a:xfrm>
              <a:off x="1296273" y="5577352"/>
              <a:ext cx="6553885" cy="119033"/>
            </a:xfrm>
            <a:prstGeom prst="rect">
              <a:avLst/>
            </a:prstGeom>
            <a:solidFill>
              <a:srgbClr val="1CABE2">
                <a:alpha val="85098"/>
              </a:srgbClr>
            </a:solidFill>
          </p:spPr>
          <p:txBody>
            <a:bodyPr/>
            <a:lstStyle/>
            <a:p/>
          </p:txBody>
        </p:sp>
        <p:sp>
          <p:nvSpPr>
            <p:cNvPr id="169" name="rc169"/>
            <p:cNvSpPr/>
            <p:nvPr/>
          </p:nvSpPr>
          <p:spPr>
            <a:xfrm>
              <a:off x="1296273" y="5428560"/>
              <a:ext cx="6903466" cy="119033"/>
            </a:xfrm>
            <a:prstGeom prst="rect">
              <a:avLst/>
            </a:prstGeom>
            <a:solidFill>
              <a:srgbClr val="1CABE2">
                <a:alpha val="85098"/>
              </a:srgbClr>
            </a:solidFill>
          </p:spPr>
          <p:txBody>
            <a:bodyPr/>
            <a:lstStyle/>
            <a:p/>
          </p:txBody>
        </p:sp>
        <p:sp>
          <p:nvSpPr>
            <p:cNvPr id="170" name="rc170"/>
            <p:cNvSpPr/>
            <p:nvPr/>
          </p:nvSpPr>
          <p:spPr>
            <a:xfrm>
              <a:off x="4159799" y="5726143"/>
              <a:ext cx="0" cy="119033"/>
            </a:xfrm>
            <a:prstGeom prst="rect">
              <a:avLst/>
            </a:prstGeom>
            <a:solidFill>
              <a:srgbClr val="B3B3B3">
                <a:alpha val="85098"/>
              </a:srgbClr>
            </a:solidFill>
          </p:spPr>
          <p:txBody>
            <a:bodyPr/>
            <a:lstStyle/>
            <a:p/>
          </p:txBody>
        </p:sp>
        <p:sp>
          <p:nvSpPr>
            <p:cNvPr id="171" name="rc171"/>
            <p:cNvSpPr/>
            <p:nvPr/>
          </p:nvSpPr>
          <p:spPr>
            <a:xfrm>
              <a:off x="7850159" y="5577352"/>
              <a:ext cx="0" cy="119033"/>
            </a:xfrm>
            <a:prstGeom prst="rect">
              <a:avLst/>
            </a:prstGeom>
            <a:solidFill>
              <a:srgbClr val="B3B3B3">
                <a:alpha val="85098"/>
              </a:srgbClr>
            </a:solidFill>
          </p:spPr>
          <p:txBody>
            <a:bodyPr/>
            <a:lstStyle/>
            <a:p/>
          </p:txBody>
        </p:sp>
        <p:sp>
          <p:nvSpPr>
            <p:cNvPr id="172" name="rc172"/>
            <p:cNvSpPr/>
            <p:nvPr/>
          </p:nvSpPr>
          <p:spPr>
            <a:xfrm>
              <a:off x="8199740" y="5428560"/>
              <a:ext cx="0" cy="119033"/>
            </a:xfrm>
            <a:prstGeom prst="rect">
              <a:avLst/>
            </a:prstGeom>
            <a:solidFill>
              <a:srgbClr val="B3B3B3">
                <a:alpha val="85098"/>
              </a:srgbClr>
            </a:solidFill>
          </p:spPr>
          <p:txBody>
            <a:bodyPr/>
            <a:lstStyle/>
            <a:p/>
          </p:txBody>
        </p:sp>
        <p:sp>
          <p:nvSpPr>
            <p:cNvPr id="173" name="tx173"/>
            <p:cNvSpPr/>
            <p:nvPr/>
          </p:nvSpPr>
          <p:spPr>
            <a:xfrm>
              <a:off x="4225717"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4" name="tx174"/>
            <p:cNvSpPr/>
            <p:nvPr/>
          </p:nvSpPr>
          <p:spPr>
            <a:xfrm>
              <a:off x="7930531"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5" name="tx175"/>
            <p:cNvSpPr/>
            <p:nvPr/>
          </p:nvSpPr>
          <p:spPr>
            <a:xfrm>
              <a:off x="828011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76" name="tx176"/>
            <p:cNvSpPr/>
            <p:nvPr/>
          </p:nvSpPr>
          <p:spPr>
            <a:xfrm>
              <a:off x="2662118"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7" name="tx177"/>
            <p:cNvSpPr/>
            <p:nvPr/>
          </p:nvSpPr>
          <p:spPr>
            <a:xfrm>
              <a:off x="4492844"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78" name="tx178"/>
            <p:cNvSpPr/>
            <p:nvPr/>
          </p:nvSpPr>
          <p:spPr>
            <a:xfrm>
              <a:off x="4667635"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9" name="tx179"/>
            <p:cNvSpPr/>
            <p:nvPr/>
          </p:nvSpPr>
          <p:spPr>
            <a:xfrm>
              <a:off x="404566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7736023"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5" name="tx185"/>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6" name="tx186"/>
            <p:cNvSpPr/>
            <p:nvPr/>
          </p:nvSpPr>
          <p:spPr>
            <a:xfrm>
              <a:off x="2672501"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7" name="tx187"/>
            <p:cNvSpPr/>
            <p:nvPr/>
          </p:nvSpPr>
          <p:spPr>
            <a:xfrm>
              <a:off x="4192419"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8" name="tx188"/>
            <p:cNvSpPr/>
            <p:nvPr/>
          </p:nvSpPr>
          <p:spPr>
            <a:xfrm>
              <a:off x="571233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9" name="tx189"/>
            <p:cNvSpPr/>
            <p:nvPr/>
          </p:nvSpPr>
          <p:spPr>
            <a:xfrm>
              <a:off x="7232254"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Arab Emirates.
In 2025, DTP1 coverage in United Arab Emirates remained constant 98%. The number of children missing out on any DTP vaccination (zero-dose children) remained constant at from 2,000 in 2024 to 2,000 in 2025.
DTP3 coverage remained constant 98% in 2025, leaving 2,000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98%, leaving 2,000 children un- or under-vaccinated, including 2,000 zero-dose and &lt;100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65614"/>
                  </a:moveTo>
                  <a:lnTo>
                    <a:pt x="135891" y="65614"/>
                  </a:lnTo>
                  <a:lnTo>
                    <a:pt x="271783" y="65614"/>
                  </a:lnTo>
                  <a:lnTo>
                    <a:pt x="407675" y="65614"/>
                  </a:lnTo>
                  <a:lnTo>
                    <a:pt x="543566" y="65614"/>
                  </a:lnTo>
                  <a:lnTo>
                    <a:pt x="679458" y="43742"/>
                  </a:lnTo>
                  <a:lnTo>
                    <a:pt x="815350" y="43742"/>
                  </a:lnTo>
                  <a:lnTo>
                    <a:pt x="951242" y="43742"/>
                  </a:lnTo>
                  <a:lnTo>
                    <a:pt x="1087133" y="65614"/>
                  </a:lnTo>
                  <a:lnTo>
                    <a:pt x="1223025" y="87485"/>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65614"/>
                  </a:moveTo>
                  <a:lnTo>
                    <a:pt x="135891" y="65614"/>
                  </a:lnTo>
                  <a:lnTo>
                    <a:pt x="271783" y="65614"/>
                  </a:lnTo>
                  <a:lnTo>
                    <a:pt x="407675" y="65614"/>
                  </a:lnTo>
                  <a:lnTo>
                    <a:pt x="543566" y="65614"/>
                  </a:lnTo>
                  <a:lnTo>
                    <a:pt x="679458" y="43742"/>
                  </a:lnTo>
                  <a:lnTo>
                    <a:pt x="815350" y="43742"/>
                  </a:lnTo>
                  <a:lnTo>
                    <a:pt x="951242" y="43742"/>
                  </a:lnTo>
                  <a:lnTo>
                    <a:pt x="1087133" y="65614"/>
                  </a:lnTo>
                  <a:lnTo>
                    <a:pt x="1223025" y="87485"/>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65614"/>
                  </a:moveTo>
                  <a:lnTo>
                    <a:pt x="135891" y="65614"/>
                  </a:lnTo>
                  <a:lnTo>
                    <a:pt x="271783" y="65614"/>
                  </a:lnTo>
                  <a:lnTo>
                    <a:pt x="407675" y="65614"/>
                  </a:lnTo>
                  <a:lnTo>
                    <a:pt x="543566" y="65614"/>
                  </a:lnTo>
                  <a:lnTo>
                    <a:pt x="679458" y="43742"/>
                  </a:lnTo>
                  <a:lnTo>
                    <a:pt x="815350" y="43742"/>
                  </a:lnTo>
                  <a:lnTo>
                    <a:pt x="951242" y="43742"/>
                  </a:lnTo>
                  <a:lnTo>
                    <a:pt x="1087133" y="65614"/>
                  </a:lnTo>
                  <a:lnTo>
                    <a:pt x="1223025" y="87485"/>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116906" y="1405107"/>
              <a:ext cx="340541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Arab Emirates,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939473"/>
            </a:xfrm>
            <a:custGeom>
              <a:avLst/>
              <a:pathLst>
                <a:path w="3397293" h="939473">
                  <a:moveTo>
                    <a:pt x="0" y="313157"/>
                  </a:moveTo>
                  <a:lnTo>
                    <a:pt x="135891" y="313157"/>
                  </a:lnTo>
                  <a:lnTo>
                    <a:pt x="271783" y="313157"/>
                  </a:lnTo>
                  <a:lnTo>
                    <a:pt x="407675" y="313157"/>
                  </a:lnTo>
                  <a:lnTo>
                    <a:pt x="543566" y="313157"/>
                  </a:lnTo>
                  <a:lnTo>
                    <a:pt x="679458" y="208771"/>
                  </a:lnTo>
                  <a:lnTo>
                    <a:pt x="815350" y="208771"/>
                  </a:lnTo>
                  <a:lnTo>
                    <a:pt x="951242" y="208771"/>
                  </a:lnTo>
                  <a:lnTo>
                    <a:pt x="1087133" y="313157"/>
                  </a:lnTo>
                  <a:lnTo>
                    <a:pt x="1223025" y="417543"/>
                  </a:lnTo>
                  <a:lnTo>
                    <a:pt x="1358917" y="521929"/>
                  </a:lnTo>
                  <a:lnTo>
                    <a:pt x="1494809" y="417543"/>
                  </a:lnTo>
                  <a:lnTo>
                    <a:pt x="1630700" y="313157"/>
                  </a:lnTo>
                  <a:lnTo>
                    <a:pt x="1766592" y="104385"/>
                  </a:lnTo>
                  <a:lnTo>
                    <a:pt x="1902484" y="0"/>
                  </a:lnTo>
                  <a:lnTo>
                    <a:pt x="2038375" y="0"/>
                  </a:lnTo>
                  <a:lnTo>
                    <a:pt x="2174267" y="0"/>
                  </a:lnTo>
                  <a:lnTo>
                    <a:pt x="2310159" y="208771"/>
                  </a:lnTo>
                  <a:lnTo>
                    <a:pt x="2446051" y="0"/>
                  </a:lnTo>
                  <a:lnTo>
                    <a:pt x="2581942" y="0"/>
                  </a:lnTo>
                  <a:lnTo>
                    <a:pt x="2717834" y="939473"/>
                  </a:lnTo>
                  <a:lnTo>
                    <a:pt x="2853726" y="313157"/>
                  </a:lnTo>
                  <a:lnTo>
                    <a:pt x="2989618" y="313157"/>
                  </a:lnTo>
                  <a:lnTo>
                    <a:pt x="3125509" y="313157"/>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939473"/>
            </a:xfrm>
            <a:custGeom>
              <a:avLst/>
              <a:pathLst>
                <a:path w="3397293" h="939473">
                  <a:moveTo>
                    <a:pt x="0" y="313157"/>
                  </a:moveTo>
                  <a:lnTo>
                    <a:pt x="135891" y="313157"/>
                  </a:lnTo>
                  <a:lnTo>
                    <a:pt x="271783" y="313157"/>
                  </a:lnTo>
                  <a:lnTo>
                    <a:pt x="407675" y="313157"/>
                  </a:lnTo>
                  <a:lnTo>
                    <a:pt x="543566" y="313157"/>
                  </a:lnTo>
                  <a:lnTo>
                    <a:pt x="679458" y="208771"/>
                  </a:lnTo>
                  <a:lnTo>
                    <a:pt x="815350" y="208771"/>
                  </a:lnTo>
                  <a:lnTo>
                    <a:pt x="951242" y="208771"/>
                  </a:lnTo>
                  <a:lnTo>
                    <a:pt x="1087133" y="313157"/>
                  </a:lnTo>
                  <a:lnTo>
                    <a:pt x="1223025" y="417543"/>
                  </a:lnTo>
                  <a:lnTo>
                    <a:pt x="1358917" y="521929"/>
                  </a:lnTo>
                  <a:lnTo>
                    <a:pt x="1494809" y="417543"/>
                  </a:lnTo>
                  <a:lnTo>
                    <a:pt x="1630700" y="313157"/>
                  </a:lnTo>
                  <a:lnTo>
                    <a:pt x="1766592" y="104385"/>
                  </a:lnTo>
                  <a:lnTo>
                    <a:pt x="1902484" y="0"/>
                  </a:lnTo>
                  <a:lnTo>
                    <a:pt x="2038375" y="0"/>
                  </a:lnTo>
                  <a:lnTo>
                    <a:pt x="2174267" y="0"/>
                  </a:lnTo>
                  <a:lnTo>
                    <a:pt x="2310159" y="208771"/>
                  </a:lnTo>
                  <a:lnTo>
                    <a:pt x="2446051" y="0"/>
                  </a:lnTo>
                  <a:lnTo>
                    <a:pt x="2581942" y="0"/>
                  </a:lnTo>
                  <a:lnTo>
                    <a:pt x="2717834" y="939473"/>
                  </a:lnTo>
                  <a:lnTo>
                    <a:pt x="2853726" y="313157"/>
                  </a:lnTo>
                  <a:lnTo>
                    <a:pt x="2989618" y="313157"/>
                  </a:lnTo>
                  <a:lnTo>
                    <a:pt x="3125509" y="313157"/>
                  </a:lnTo>
                  <a:lnTo>
                    <a:pt x="3261401" y="104385"/>
                  </a:lnTo>
                  <a:lnTo>
                    <a:pt x="3397293" y="104385"/>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897719"/>
            </a:xfrm>
            <a:custGeom>
              <a:avLst/>
              <a:pathLst>
                <a:path w="0" h="897719">
                  <a:moveTo>
                    <a:pt x="0" y="897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793333"/>
            </a:xfrm>
            <a:custGeom>
              <a:avLst/>
              <a:pathLst>
                <a:path w="0" h="793333">
                  <a:moveTo>
                    <a:pt x="0" y="79333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1106491"/>
            </a:xfrm>
            <a:custGeom>
              <a:avLst/>
              <a:pathLst>
                <a:path w="0" h="1106491">
                  <a:moveTo>
                    <a:pt x="0" y="11064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939473"/>
            </a:xfrm>
            <a:custGeom>
              <a:avLst/>
              <a:pathLst>
                <a:path w="3397293" h="939473">
                  <a:moveTo>
                    <a:pt x="0" y="313157"/>
                  </a:moveTo>
                  <a:lnTo>
                    <a:pt x="135891" y="313157"/>
                  </a:lnTo>
                  <a:lnTo>
                    <a:pt x="271783" y="313157"/>
                  </a:lnTo>
                  <a:lnTo>
                    <a:pt x="407675" y="313157"/>
                  </a:lnTo>
                  <a:lnTo>
                    <a:pt x="543566" y="313157"/>
                  </a:lnTo>
                  <a:lnTo>
                    <a:pt x="679458" y="208771"/>
                  </a:lnTo>
                  <a:lnTo>
                    <a:pt x="815350" y="208771"/>
                  </a:lnTo>
                  <a:lnTo>
                    <a:pt x="951242" y="208771"/>
                  </a:lnTo>
                  <a:lnTo>
                    <a:pt x="1087133" y="313157"/>
                  </a:lnTo>
                  <a:lnTo>
                    <a:pt x="1223025" y="417543"/>
                  </a:lnTo>
                  <a:lnTo>
                    <a:pt x="1358917" y="521929"/>
                  </a:lnTo>
                  <a:lnTo>
                    <a:pt x="1494809" y="417543"/>
                  </a:lnTo>
                  <a:lnTo>
                    <a:pt x="1630700" y="313157"/>
                  </a:lnTo>
                  <a:lnTo>
                    <a:pt x="1766592" y="104385"/>
                  </a:lnTo>
                  <a:lnTo>
                    <a:pt x="1902484" y="0"/>
                  </a:lnTo>
                  <a:lnTo>
                    <a:pt x="2038375" y="0"/>
                  </a:lnTo>
                  <a:lnTo>
                    <a:pt x="2174267" y="0"/>
                  </a:lnTo>
                  <a:lnTo>
                    <a:pt x="2310159" y="208771"/>
                  </a:lnTo>
                  <a:lnTo>
                    <a:pt x="2446051" y="0"/>
                  </a:lnTo>
                  <a:lnTo>
                    <a:pt x="2581942" y="0"/>
                  </a:lnTo>
                  <a:lnTo>
                    <a:pt x="2717834" y="939473"/>
                  </a:lnTo>
                  <a:lnTo>
                    <a:pt x="2853726" y="313157"/>
                  </a:lnTo>
                  <a:lnTo>
                    <a:pt x="2989618" y="313157"/>
                  </a:lnTo>
                  <a:lnTo>
                    <a:pt x="3125509" y="313157"/>
                  </a:lnTo>
                  <a:lnTo>
                    <a:pt x="3261401" y="104385"/>
                  </a:lnTo>
                  <a:lnTo>
                    <a:pt x="3397293" y="104385"/>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5341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68928"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48386" y="245484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72738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80363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854633"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0" name="tx120"/>
            <p:cNvSpPr/>
            <p:nvPr/>
          </p:nvSpPr>
          <p:spPr>
            <a:xfrm>
              <a:off x="75409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3034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231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351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347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959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5710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29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411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530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650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036950" cy="114824"/>
            </a:xfrm>
            <a:prstGeom prst="rect">
              <a:avLst/>
            </a:prstGeom>
            <a:solidFill>
              <a:srgbClr val="1CABE2">
                <a:alpha val="80000"/>
              </a:srgbClr>
            </a:solidFill>
          </p:spPr>
          <p:txBody>
            <a:bodyPr/>
            <a:lstStyle/>
            <a:p/>
          </p:txBody>
        </p:sp>
        <p:sp>
          <p:nvSpPr>
            <p:cNvPr id="137" name="rc137"/>
            <p:cNvSpPr/>
            <p:nvPr/>
          </p:nvSpPr>
          <p:spPr>
            <a:xfrm>
              <a:off x="1317178" y="5743865"/>
              <a:ext cx="6950811" cy="114824"/>
            </a:xfrm>
            <a:prstGeom prst="rect">
              <a:avLst/>
            </a:prstGeom>
            <a:solidFill>
              <a:srgbClr val="1CABE2">
                <a:alpha val="80000"/>
              </a:srgbClr>
            </a:solidFill>
          </p:spPr>
          <p:txBody>
            <a:bodyPr/>
            <a:lstStyle/>
            <a:p/>
          </p:txBody>
        </p:sp>
        <p:sp>
          <p:nvSpPr>
            <p:cNvPr id="138" name="rc138"/>
            <p:cNvSpPr/>
            <p:nvPr/>
          </p:nvSpPr>
          <p:spPr>
            <a:xfrm>
              <a:off x="1317178" y="5600334"/>
              <a:ext cx="7321564"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6960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4" name="tx144"/>
            <p:cNvSpPr/>
            <p:nvPr/>
          </p:nvSpPr>
          <p:spPr>
            <a:xfrm>
              <a:off x="41915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58034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6" name="tx146"/>
            <p:cNvSpPr/>
            <p:nvPr/>
          </p:nvSpPr>
          <p:spPr>
            <a:xfrm>
              <a:off x="74154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United Arab Emirates (98%) was 8 percentage points higher than the global average (90%) and 9 percentage points higher than the average across all MENA countries (89%).
National DTP1 coverage was 1 percentage point lower than in 2019 (99%).
This equates to 2,000 zero-dose children in 2025 compared to &lt;1,000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DTP1 coverage was 98% - this is 1 percentage point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United Arab Emirates ranked number 9 out of 20 countries for lowest DTP1 coverage (based on tied ranks).
United Arab Emirates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United Arab Emirates ranked number 15 out of 20 countries with 4,000 zero-dose children.
In 2025, United Arab Emirates ranked number 15 out of 20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030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384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738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2078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7561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79158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172739"/>
              <a:ext cx="203168" cy="512647"/>
            </a:xfrm>
            <a:prstGeom prst="rect">
              <a:avLst/>
            </a:prstGeom>
            <a:solidFill>
              <a:srgbClr val="80BD41">
                <a:alpha val="100000"/>
              </a:srgbClr>
            </a:solidFill>
          </p:spPr>
          <p:txBody>
            <a:bodyPr/>
            <a:lstStyle/>
            <a:p/>
          </p:txBody>
        </p:sp>
        <p:sp>
          <p:nvSpPr>
            <p:cNvPr id="26" name="rc26"/>
            <p:cNvSpPr/>
            <p:nvPr/>
          </p:nvSpPr>
          <p:spPr>
            <a:xfrm>
              <a:off x="1332670" y="4140020"/>
              <a:ext cx="203168" cy="21819"/>
            </a:xfrm>
            <a:prstGeom prst="rect">
              <a:avLst/>
            </a:prstGeom>
            <a:solidFill>
              <a:srgbClr val="0058AB">
                <a:alpha val="100000"/>
              </a:srgbClr>
            </a:solidFill>
          </p:spPr>
          <p:txBody>
            <a:bodyPr/>
            <a:lstStyle/>
            <a:p/>
          </p:txBody>
        </p:sp>
        <p:sp>
          <p:nvSpPr>
            <p:cNvPr id="27" name="rc27"/>
            <p:cNvSpPr/>
            <p:nvPr/>
          </p:nvSpPr>
          <p:spPr>
            <a:xfrm>
              <a:off x="1332670" y="4161839"/>
              <a:ext cx="203168" cy="10900"/>
            </a:xfrm>
            <a:prstGeom prst="rect">
              <a:avLst/>
            </a:prstGeom>
            <a:solidFill>
              <a:srgbClr val="1CABE2">
                <a:alpha val="100000"/>
              </a:srgbClr>
            </a:solidFill>
          </p:spPr>
          <p:txBody>
            <a:bodyPr/>
            <a:lstStyle/>
            <a:p/>
          </p:txBody>
        </p:sp>
        <p:sp>
          <p:nvSpPr>
            <p:cNvPr id="28" name="rc28"/>
            <p:cNvSpPr/>
            <p:nvPr/>
          </p:nvSpPr>
          <p:spPr>
            <a:xfrm>
              <a:off x="1558413" y="4150100"/>
              <a:ext cx="203168" cy="535286"/>
            </a:xfrm>
            <a:prstGeom prst="rect">
              <a:avLst/>
            </a:prstGeom>
            <a:solidFill>
              <a:srgbClr val="80BD41">
                <a:alpha val="100000"/>
              </a:srgbClr>
            </a:solidFill>
          </p:spPr>
          <p:txBody>
            <a:bodyPr/>
            <a:lstStyle/>
            <a:p/>
          </p:txBody>
        </p:sp>
        <p:sp>
          <p:nvSpPr>
            <p:cNvPr id="29" name="rc29"/>
            <p:cNvSpPr/>
            <p:nvPr/>
          </p:nvSpPr>
          <p:spPr>
            <a:xfrm>
              <a:off x="1558413" y="4115934"/>
              <a:ext cx="203168" cy="22774"/>
            </a:xfrm>
            <a:prstGeom prst="rect">
              <a:avLst/>
            </a:prstGeom>
            <a:solidFill>
              <a:srgbClr val="0058AB">
                <a:alpha val="100000"/>
              </a:srgbClr>
            </a:solidFill>
          </p:spPr>
          <p:txBody>
            <a:bodyPr/>
            <a:lstStyle/>
            <a:p/>
          </p:txBody>
        </p:sp>
        <p:sp>
          <p:nvSpPr>
            <p:cNvPr id="30" name="rc30"/>
            <p:cNvSpPr/>
            <p:nvPr/>
          </p:nvSpPr>
          <p:spPr>
            <a:xfrm>
              <a:off x="1558413" y="4138708"/>
              <a:ext cx="203168" cy="11391"/>
            </a:xfrm>
            <a:prstGeom prst="rect">
              <a:avLst/>
            </a:prstGeom>
            <a:solidFill>
              <a:srgbClr val="1CABE2">
                <a:alpha val="100000"/>
              </a:srgbClr>
            </a:solidFill>
          </p:spPr>
          <p:txBody>
            <a:bodyPr/>
            <a:lstStyle/>
            <a:p/>
          </p:txBody>
        </p:sp>
        <p:sp>
          <p:nvSpPr>
            <p:cNvPr id="31" name="rc31"/>
            <p:cNvSpPr/>
            <p:nvPr/>
          </p:nvSpPr>
          <p:spPr>
            <a:xfrm>
              <a:off x="1784155" y="4123545"/>
              <a:ext cx="203168" cy="561842"/>
            </a:xfrm>
            <a:prstGeom prst="rect">
              <a:avLst/>
            </a:prstGeom>
            <a:solidFill>
              <a:srgbClr val="80BD41">
                <a:alpha val="100000"/>
              </a:srgbClr>
            </a:solidFill>
          </p:spPr>
          <p:txBody>
            <a:bodyPr/>
            <a:lstStyle/>
            <a:p/>
          </p:txBody>
        </p:sp>
        <p:sp>
          <p:nvSpPr>
            <p:cNvPr id="32" name="rc32"/>
            <p:cNvSpPr/>
            <p:nvPr/>
          </p:nvSpPr>
          <p:spPr>
            <a:xfrm>
              <a:off x="1784155" y="4087681"/>
              <a:ext cx="203168" cy="23912"/>
            </a:xfrm>
            <a:prstGeom prst="rect">
              <a:avLst/>
            </a:prstGeom>
            <a:solidFill>
              <a:srgbClr val="0058AB">
                <a:alpha val="100000"/>
              </a:srgbClr>
            </a:solidFill>
          </p:spPr>
          <p:txBody>
            <a:bodyPr/>
            <a:lstStyle/>
            <a:p/>
          </p:txBody>
        </p:sp>
        <p:sp>
          <p:nvSpPr>
            <p:cNvPr id="33" name="rc33"/>
            <p:cNvSpPr/>
            <p:nvPr/>
          </p:nvSpPr>
          <p:spPr>
            <a:xfrm>
              <a:off x="1784155" y="4111593"/>
              <a:ext cx="203168" cy="11951"/>
            </a:xfrm>
            <a:prstGeom prst="rect">
              <a:avLst/>
            </a:prstGeom>
            <a:solidFill>
              <a:srgbClr val="1CABE2">
                <a:alpha val="100000"/>
              </a:srgbClr>
            </a:solidFill>
          </p:spPr>
          <p:txBody>
            <a:bodyPr/>
            <a:lstStyle/>
            <a:p/>
          </p:txBody>
        </p:sp>
        <p:sp>
          <p:nvSpPr>
            <p:cNvPr id="34" name="rc34"/>
            <p:cNvSpPr/>
            <p:nvPr/>
          </p:nvSpPr>
          <p:spPr>
            <a:xfrm>
              <a:off x="2009898" y="4094934"/>
              <a:ext cx="203168" cy="590452"/>
            </a:xfrm>
            <a:prstGeom prst="rect">
              <a:avLst/>
            </a:prstGeom>
            <a:solidFill>
              <a:srgbClr val="80BD41">
                <a:alpha val="100000"/>
              </a:srgbClr>
            </a:solidFill>
          </p:spPr>
          <p:txBody>
            <a:bodyPr/>
            <a:lstStyle/>
            <a:p/>
          </p:txBody>
        </p:sp>
        <p:sp>
          <p:nvSpPr>
            <p:cNvPr id="35" name="rc35"/>
            <p:cNvSpPr/>
            <p:nvPr/>
          </p:nvSpPr>
          <p:spPr>
            <a:xfrm>
              <a:off x="2009898" y="4057247"/>
              <a:ext cx="203168" cy="25127"/>
            </a:xfrm>
            <a:prstGeom prst="rect">
              <a:avLst/>
            </a:prstGeom>
            <a:solidFill>
              <a:srgbClr val="0058AB">
                <a:alpha val="100000"/>
              </a:srgbClr>
            </a:solidFill>
          </p:spPr>
          <p:txBody>
            <a:bodyPr/>
            <a:lstStyle/>
            <a:p/>
          </p:txBody>
        </p:sp>
        <p:sp>
          <p:nvSpPr>
            <p:cNvPr id="36" name="rc36"/>
            <p:cNvSpPr/>
            <p:nvPr/>
          </p:nvSpPr>
          <p:spPr>
            <a:xfrm>
              <a:off x="2009898" y="4082375"/>
              <a:ext cx="203168" cy="12559"/>
            </a:xfrm>
            <a:prstGeom prst="rect">
              <a:avLst/>
            </a:prstGeom>
            <a:solidFill>
              <a:srgbClr val="1CABE2">
                <a:alpha val="100000"/>
              </a:srgbClr>
            </a:solidFill>
          </p:spPr>
          <p:txBody>
            <a:bodyPr/>
            <a:lstStyle/>
            <a:p/>
          </p:txBody>
        </p:sp>
        <p:sp>
          <p:nvSpPr>
            <p:cNvPr id="37" name="rc37"/>
            <p:cNvSpPr/>
            <p:nvPr/>
          </p:nvSpPr>
          <p:spPr>
            <a:xfrm>
              <a:off x="2235640" y="4082684"/>
              <a:ext cx="203168" cy="602702"/>
            </a:xfrm>
            <a:prstGeom prst="rect">
              <a:avLst/>
            </a:prstGeom>
            <a:solidFill>
              <a:srgbClr val="80BD41">
                <a:alpha val="100000"/>
              </a:srgbClr>
            </a:solidFill>
          </p:spPr>
          <p:txBody>
            <a:bodyPr/>
            <a:lstStyle/>
            <a:p/>
          </p:txBody>
        </p:sp>
        <p:sp>
          <p:nvSpPr>
            <p:cNvPr id="38" name="rc38"/>
            <p:cNvSpPr/>
            <p:nvPr/>
          </p:nvSpPr>
          <p:spPr>
            <a:xfrm>
              <a:off x="2235640" y="4044216"/>
              <a:ext cx="203168" cy="25648"/>
            </a:xfrm>
            <a:prstGeom prst="rect">
              <a:avLst/>
            </a:prstGeom>
            <a:solidFill>
              <a:srgbClr val="0058AB">
                <a:alpha val="100000"/>
              </a:srgbClr>
            </a:solidFill>
          </p:spPr>
          <p:txBody>
            <a:bodyPr/>
            <a:lstStyle/>
            <a:p/>
          </p:txBody>
        </p:sp>
        <p:sp>
          <p:nvSpPr>
            <p:cNvPr id="39" name="rc39"/>
            <p:cNvSpPr/>
            <p:nvPr/>
          </p:nvSpPr>
          <p:spPr>
            <a:xfrm>
              <a:off x="2235640" y="4069864"/>
              <a:ext cx="203168" cy="12819"/>
            </a:xfrm>
            <a:prstGeom prst="rect">
              <a:avLst/>
            </a:prstGeom>
            <a:solidFill>
              <a:srgbClr val="1CABE2">
                <a:alpha val="100000"/>
              </a:srgbClr>
            </a:solidFill>
          </p:spPr>
          <p:txBody>
            <a:bodyPr/>
            <a:lstStyle/>
            <a:p/>
          </p:txBody>
        </p:sp>
        <p:sp>
          <p:nvSpPr>
            <p:cNvPr id="40" name="rc40"/>
            <p:cNvSpPr/>
            <p:nvPr/>
          </p:nvSpPr>
          <p:spPr>
            <a:xfrm>
              <a:off x="2461382" y="4082944"/>
              <a:ext cx="203168" cy="602442"/>
            </a:xfrm>
            <a:prstGeom prst="rect">
              <a:avLst/>
            </a:prstGeom>
            <a:solidFill>
              <a:srgbClr val="80BD41">
                <a:alpha val="100000"/>
              </a:srgbClr>
            </a:solidFill>
          </p:spPr>
          <p:txBody>
            <a:bodyPr/>
            <a:lstStyle/>
            <a:p/>
          </p:txBody>
        </p:sp>
        <p:sp>
          <p:nvSpPr>
            <p:cNvPr id="41" name="rc41"/>
            <p:cNvSpPr/>
            <p:nvPr/>
          </p:nvSpPr>
          <p:spPr>
            <a:xfrm>
              <a:off x="2461382" y="4044495"/>
              <a:ext cx="203168" cy="19224"/>
            </a:xfrm>
            <a:prstGeom prst="rect">
              <a:avLst/>
            </a:prstGeom>
            <a:solidFill>
              <a:srgbClr val="0058AB">
                <a:alpha val="100000"/>
              </a:srgbClr>
            </a:solidFill>
          </p:spPr>
          <p:txBody>
            <a:bodyPr/>
            <a:lstStyle/>
            <a:p/>
          </p:txBody>
        </p:sp>
        <p:sp>
          <p:nvSpPr>
            <p:cNvPr id="42" name="rc42"/>
            <p:cNvSpPr/>
            <p:nvPr/>
          </p:nvSpPr>
          <p:spPr>
            <a:xfrm>
              <a:off x="2461382" y="4063720"/>
              <a:ext cx="203168" cy="19224"/>
            </a:xfrm>
            <a:prstGeom prst="rect">
              <a:avLst/>
            </a:prstGeom>
            <a:solidFill>
              <a:srgbClr val="1CABE2">
                <a:alpha val="100000"/>
              </a:srgbClr>
            </a:solidFill>
          </p:spPr>
          <p:txBody>
            <a:bodyPr/>
            <a:lstStyle/>
            <a:p/>
          </p:txBody>
        </p:sp>
        <p:sp>
          <p:nvSpPr>
            <p:cNvPr id="43" name="rc43"/>
            <p:cNvSpPr/>
            <p:nvPr/>
          </p:nvSpPr>
          <p:spPr>
            <a:xfrm>
              <a:off x="2687125" y="4142673"/>
              <a:ext cx="203168" cy="542714"/>
            </a:xfrm>
            <a:prstGeom prst="rect">
              <a:avLst/>
            </a:prstGeom>
            <a:solidFill>
              <a:srgbClr val="80BD41">
                <a:alpha val="100000"/>
              </a:srgbClr>
            </a:solidFill>
          </p:spPr>
          <p:txBody>
            <a:bodyPr/>
            <a:lstStyle/>
            <a:p/>
          </p:txBody>
        </p:sp>
        <p:sp>
          <p:nvSpPr>
            <p:cNvPr id="44" name="rc44"/>
            <p:cNvSpPr/>
            <p:nvPr/>
          </p:nvSpPr>
          <p:spPr>
            <a:xfrm>
              <a:off x="2687125" y="4095484"/>
              <a:ext cx="203168" cy="17700"/>
            </a:xfrm>
            <a:prstGeom prst="rect">
              <a:avLst/>
            </a:prstGeom>
            <a:solidFill>
              <a:srgbClr val="0058AB">
                <a:alpha val="100000"/>
              </a:srgbClr>
            </a:solidFill>
          </p:spPr>
          <p:txBody>
            <a:bodyPr/>
            <a:lstStyle/>
            <a:p/>
          </p:txBody>
        </p:sp>
        <p:sp>
          <p:nvSpPr>
            <p:cNvPr id="45" name="rc45"/>
            <p:cNvSpPr/>
            <p:nvPr/>
          </p:nvSpPr>
          <p:spPr>
            <a:xfrm>
              <a:off x="2687125" y="4113185"/>
              <a:ext cx="203168" cy="29487"/>
            </a:xfrm>
            <a:prstGeom prst="rect">
              <a:avLst/>
            </a:prstGeom>
            <a:solidFill>
              <a:srgbClr val="1CABE2">
                <a:alpha val="100000"/>
              </a:srgbClr>
            </a:solidFill>
          </p:spPr>
          <p:txBody>
            <a:bodyPr/>
            <a:lstStyle/>
            <a:p/>
          </p:txBody>
        </p:sp>
        <p:sp>
          <p:nvSpPr>
            <p:cNvPr id="46" name="rc46"/>
            <p:cNvSpPr/>
            <p:nvPr/>
          </p:nvSpPr>
          <p:spPr>
            <a:xfrm>
              <a:off x="2912867" y="4133644"/>
              <a:ext cx="203168" cy="551742"/>
            </a:xfrm>
            <a:prstGeom prst="rect">
              <a:avLst/>
            </a:prstGeom>
            <a:solidFill>
              <a:srgbClr val="80BD41">
                <a:alpha val="100000"/>
              </a:srgbClr>
            </a:solidFill>
          </p:spPr>
          <p:txBody>
            <a:bodyPr/>
            <a:lstStyle/>
            <a:p/>
          </p:txBody>
        </p:sp>
        <p:sp>
          <p:nvSpPr>
            <p:cNvPr id="47" name="rc47"/>
            <p:cNvSpPr/>
            <p:nvPr/>
          </p:nvSpPr>
          <p:spPr>
            <a:xfrm>
              <a:off x="2912867" y="4085665"/>
              <a:ext cx="203168" cy="17989"/>
            </a:xfrm>
            <a:prstGeom prst="rect">
              <a:avLst/>
            </a:prstGeom>
            <a:solidFill>
              <a:srgbClr val="0058AB">
                <a:alpha val="100000"/>
              </a:srgbClr>
            </a:solidFill>
          </p:spPr>
          <p:txBody>
            <a:bodyPr/>
            <a:lstStyle/>
            <a:p/>
          </p:txBody>
        </p:sp>
        <p:sp>
          <p:nvSpPr>
            <p:cNvPr id="48" name="rc48"/>
            <p:cNvSpPr/>
            <p:nvPr/>
          </p:nvSpPr>
          <p:spPr>
            <a:xfrm>
              <a:off x="2912867" y="4103654"/>
              <a:ext cx="203168" cy="29989"/>
            </a:xfrm>
            <a:prstGeom prst="rect">
              <a:avLst/>
            </a:prstGeom>
            <a:solidFill>
              <a:srgbClr val="1CABE2">
                <a:alpha val="100000"/>
              </a:srgbClr>
            </a:solidFill>
          </p:spPr>
          <p:txBody>
            <a:bodyPr/>
            <a:lstStyle/>
            <a:p/>
          </p:txBody>
        </p:sp>
        <p:sp>
          <p:nvSpPr>
            <p:cNvPr id="49" name="rc49"/>
            <p:cNvSpPr/>
            <p:nvPr/>
          </p:nvSpPr>
          <p:spPr>
            <a:xfrm>
              <a:off x="3138609" y="4129718"/>
              <a:ext cx="203168" cy="555668"/>
            </a:xfrm>
            <a:prstGeom prst="rect">
              <a:avLst/>
            </a:prstGeom>
            <a:solidFill>
              <a:srgbClr val="80BD41">
                <a:alpha val="100000"/>
              </a:srgbClr>
            </a:solidFill>
          </p:spPr>
          <p:txBody>
            <a:bodyPr/>
            <a:lstStyle/>
            <a:p/>
          </p:txBody>
        </p:sp>
        <p:sp>
          <p:nvSpPr>
            <p:cNvPr id="50" name="rc50"/>
            <p:cNvSpPr/>
            <p:nvPr/>
          </p:nvSpPr>
          <p:spPr>
            <a:xfrm>
              <a:off x="3138609" y="4081401"/>
              <a:ext cx="203168" cy="24163"/>
            </a:xfrm>
            <a:prstGeom prst="rect">
              <a:avLst/>
            </a:prstGeom>
            <a:solidFill>
              <a:srgbClr val="0058AB">
                <a:alpha val="100000"/>
              </a:srgbClr>
            </a:solidFill>
          </p:spPr>
          <p:txBody>
            <a:bodyPr/>
            <a:lstStyle/>
            <a:p/>
          </p:txBody>
        </p:sp>
        <p:sp>
          <p:nvSpPr>
            <p:cNvPr id="51" name="rc51"/>
            <p:cNvSpPr/>
            <p:nvPr/>
          </p:nvSpPr>
          <p:spPr>
            <a:xfrm>
              <a:off x="3138609" y="4105564"/>
              <a:ext cx="203168" cy="24153"/>
            </a:xfrm>
            <a:prstGeom prst="rect">
              <a:avLst/>
            </a:prstGeom>
            <a:solidFill>
              <a:srgbClr val="1CABE2">
                <a:alpha val="100000"/>
              </a:srgbClr>
            </a:solidFill>
          </p:spPr>
          <p:txBody>
            <a:bodyPr/>
            <a:lstStyle/>
            <a:p/>
          </p:txBody>
        </p:sp>
        <p:sp>
          <p:nvSpPr>
            <p:cNvPr id="52" name="rc52"/>
            <p:cNvSpPr/>
            <p:nvPr/>
          </p:nvSpPr>
          <p:spPr>
            <a:xfrm>
              <a:off x="3364352" y="4022763"/>
              <a:ext cx="203168" cy="662623"/>
            </a:xfrm>
            <a:prstGeom prst="rect">
              <a:avLst/>
            </a:prstGeom>
            <a:solidFill>
              <a:srgbClr val="80BD41">
                <a:alpha val="100000"/>
              </a:srgbClr>
            </a:solidFill>
          </p:spPr>
          <p:txBody>
            <a:bodyPr/>
            <a:lstStyle/>
            <a:p/>
          </p:txBody>
        </p:sp>
        <p:sp>
          <p:nvSpPr>
            <p:cNvPr id="53" name="rc53"/>
            <p:cNvSpPr/>
            <p:nvPr/>
          </p:nvSpPr>
          <p:spPr>
            <a:xfrm>
              <a:off x="3364352" y="3972883"/>
              <a:ext cx="203168" cy="35622"/>
            </a:xfrm>
            <a:prstGeom prst="rect">
              <a:avLst/>
            </a:prstGeom>
            <a:solidFill>
              <a:srgbClr val="0058AB">
                <a:alpha val="100000"/>
              </a:srgbClr>
            </a:solidFill>
          </p:spPr>
          <p:txBody>
            <a:bodyPr/>
            <a:lstStyle/>
            <a:p/>
          </p:txBody>
        </p:sp>
        <p:sp>
          <p:nvSpPr>
            <p:cNvPr id="54" name="rc54"/>
            <p:cNvSpPr/>
            <p:nvPr/>
          </p:nvSpPr>
          <p:spPr>
            <a:xfrm>
              <a:off x="3364352" y="4008506"/>
              <a:ext cx="203168" cy="14256"/>
            </a:xfrm>
            <a:prstGeom prst="rect">
              <a:avLst/>
            </a:prstGeom>
            <a:solidFill>
              <a:srgbClr val="1CABE2">
                <a:alpha val="100000"/>
              </a:srgbClr>
            </a:solidFill>
          </p:spPr>
          <p:txBody>
            <a:bodyPr/>
            <a:lstStyle/>
            <a:p/>
          </p:txBody>
        </p:sp>
        <p:sp>
          <p:nvSpPr>
            <p:cNvPr id="55" name="rc55"/>
            <p:cNvSpPr/>
            <p:nvPr/>
          </p:nvSpPr>
          <p:spPr>
            <a:xfrm>
              <a:off x="3590094" y="3981999"/>
              <a:ext cx="203168" cy="703387"/>
            </a:xfrm>
            <a:prstGeom prst="rect">
              <a:avLst/>
            </a:prstGeom>
            <a:solidFill>
              <a:srgbClr val="80BD41">
                <a:alpha val="100000"/>
              </a:srgbClr>
            </a:solidFill>
          </p:spPr>
          <p:txBody>
            <a:bodyPr/>
            <a:lstStyle/>
            <a:p/>
          </p:txBody>
        </p:sp>
        <p:sp>
          <p:nvSpPr>
            <p:cNvPr id="56" name="rc56"/>
            <p:cNvSpPr/>
            <p:nvPr/>
          </p:nvSpPr>
          <p:spPr>
            <a:xfrm>
              <a:off x="3590094" y="3937106"/>
              <a:ext cx="203168" cy="44892"/>
            </a:xfrm>
            <a:prstGeom prst="rect">
              <a:avLst/>
            </a:prstGeom>
            <a:solidFill>
              <a:srgbClr val="0058AB">
                <a:alpha val="100000"/>
              </a:srgbClr>
            </a:solidFill>
          </p:spPr>
          <p:txBody>
            <a:bodyPr/>
            <a:lstStyle/>
            <a:p/>
          </p:txBody>
        </p:sp>
        <p:sp>
          <p:nvSpPr>
            <p:cNvPr id="57" name="rc57"/>
            <p:cNvSpPr/>
            <p:nvPr/>
          </p:nvSpPr>
          <p:spPr>
            <a:xfrm>
              <a:off x="3590094" y="3981999"/>
              <a:ext cx="203168" cy="0"/>
            </a:xfrm>
            <a:prstGeom prst="rect">
              <a:avLst/>
            </a:prstGeom>
            <a:solidFill>
              <a:srgbClr val="1CABE2">
                <a:alpha val="100000"/>
              </a:srgbClr>
            </a:solidFill>
          </p:spPr>
          <p:txBody>
            <a:bodyPr/>
            <a:lstStyle/>
            <a:p/>
          </p:txBody>
        </p:sp>
        <p:sp>
          <p:nvSpPr>
            <p:cNvPr id="58" name="rc58"/>
            <p:cNvSpPr/>
            <p:nvPr/>
          </p:nvSpPr>
          <p:spPr>
            <a:xfrm>
              <a:off x="3815836" y="3939595"/>
              <a:ext cx="203168" cy="745791"/>
            </a:xfrm>
            <a:prstGeom prst="rect">
              <a:avLst/>
            </a:prstGeom>
            <a:solidFill>
              <a:srgbClr val="80BD41">
                <a:alpha val="100000"/>
              </a:srgbClr>
            </a:solidFill>
          </p:spPr>
          <p:txBody>
            <a:bodyPr/>
            <a:lstStyle/>
            <a:p/>
          </p:txBody>
        </p:sp>
        <p:sp>
          <p:nvSpPr>
            <p:cNvPr id="59" name="rc59"/>
            <p:cNvSpPr/>
            <p:nvPr/>
          </p:nvSpPr>
          <p:spPr>
            <a:xfrm>
              <a:off x="3815836" y="3900345"/>
              <a:ext cx="203168" cy="39249"/>
            </a:xfrm>
            <a:prstGeom prst="rect">
              <a:avLst/>
            </a:prstGeom>
            <a:solidFill>
              <a:srgbClr val="0058AB">
                <a:alpha val="100000"/>
              </a:srgbClr>
            </a:solidFill>
          </p:spPr>
          <p:txBody>
            <a:bodyPr/>
            <a:lstStyle/>
            <a:p/>
          </p:txBody>
        </p:sp>
        <p:sp>
          <p:nvSpPr>
            <p:cNvPr id="60" name="rc60"/>
            <p:cNvSpPr/>
            <p:nvPr/>
          </p:nvSpPr>
          <p:spPr>
            <a:xfrm>
              <a:off x="3815836" y="3939595"/>
              <a:ext cx="203168" cy="0"/>
            </a:xfrm>
            <a:prstGeom prst="rect">
              <a:avLst/>
            </a:prstGeom>
            <a:solidFill>
              <a:srgbClr val="1CABE2">
                <a:alpha val="100000"/>
              </a:srgbClr>
            </a:solidFill>
          </p:spPr>
          <p:txBody>
            <a:bodyPr/>
            <a:lstStyle/>
            <a:p/>
          </p:txBody>
        </p:sp>
        <p:sp>
          <p:nvSpPr>
            <p:cNvPr id="61" name="rc61"/>
            <p:cNvSpPr/>
            <p:nvPr/>
          </p:nvSpPr>
          <p:spPr>
            <a:xfrm>
              <a:off x="4041579" y="3879375"/>
              <a:ext cx="203168" cy="806011"/>
            </a:xfrm>
            <a:prstGeom prst="rect">
              <a:avLst/>
            </a:prstGeom>
            <a:solidFill>
              <a:srgbClr val="80BD41">
                <a:alpha val="100000"/>
              </a:srgbClr>
            </a:solidFill>
          </p:spPr>
          <p:txBody>
            <a:bodyPr/>
            <a:lstStyle/>
            <a:p/>
          </p:txBody>
        </p:sp>
        <p:sp>
          <p:nvSpPr>
            <p:cNvPr id="62" name="rc62"/>
            <p:cNvSpPr/>
            <p:nvPr/>
          </p:nvSpPr>
          <p:spPr>
            <a:xfrm>
              <a:off x="4041579" y="3845787"/>
              <a:ext cx="203168" cy="33587"/>
            </a:xfrm>
            <a:prstGeom prst="rect">
              <a:avLst/>
            </a:prstGeom>
            <a:solidFill>
              <a:srgbClr val="0058AB">
                <a:alpha val="100000"/>
              </a:srgbClr>
            </a:solidFill>
          </p:spPr>
          <p:txBody>
            <a:bodyPr/>
            <a:lstStyle/>
            <a:p/>
          </p:txBody>
        </p:sp>
        <p:sp>
          <p:nvSpPr>
            <p:cNvPr id="63" name="rc63"/>
            <p:cNvSpPr/>
            <p:nvPr/>
          </p:nvSpPr>
          <p:spPr>
            <a:xfrm>
              <a:off x="4041579" y="3879375"/>
              <a:ext cx="203168" cy="0"/>
            </a:xfrm>
            <a:prstGeom prst="rect">
              <a:avLst/>
            </a:prstGeom>
            <a:solidFill>
              <a:srgbClr val="1CABE2">
                <a:alpha val="100000"/>
              </a:srgbClr>
            </a:solidFill>
          </p:spPr>
          <p:txBody>
            <a:bodyPr/>
            <a:lstStyle/>
            <a:p/>
          </p:txBody>
        </p:sp>
        <p:sp>
          <p:nvSpPr>
            <p:cNvPr id="64" name="rc64"/>
            <p:cNvSpPr/>
            <p:nvPr/>
          </p:nvSpPr>
          <p:spPr>
            <a:xfrm>
              <a:off x="4267321" y="3815335"/>
              <a:ext cx="203168" cy="870051"/>
            </a:xfrm>
            <a:prstGeom prst="rect">
              <a:avLst/>
            </a:prstGeom>
            <a:solidFill>
              <a:srgbClr val="80BD41">
                <a:alpha val="100000"/>
              </a:srgbClr>
            </a:solidFill>
          </p:spPr>
          <p:txBody>
            <a:bodyPr/>
            <a:lstStyle/>
            <a:p/>
          </p:txBody>
        </p:sp>
        <p:sp>
          <p:nvSpPr>
            <p:cNvPr id="65" name="rc65"/>
            <p:cNvSpPr/>
            <p:nvPr/>
          </p:nvSpPr>
          <p:spPr>
            <a:xfrm>
              <a:off x="4267321" y="3797576"/>
              <a:ext cx="203168" cy="17758"/>
            </a:xfrm>
            <a:prstGeom prst="rect">
              <a:avLst/>
            </a:prstGeom>
            <a:solidFill>
              <a:srgbClr val="0058AB">
                <a:alpha val="100000"/>
              </a:srgbClr>
            </a:solidFill>
          </p:spPr>
          <p:txBody>
            <a:bodyPr/>
            <a:lstStyle/>
            <a:p/>
          </p:txBody>
        </p:sp>
        <p:sp>
          <p:nvSpPr>
            <p:cNvPr id="66" name="rc66"/>
            <p:cNvSpPr/>
            <p:nvPr/>
          </p:nvSpPr>
          <p:spPr>
            <a:xfrm>
              <a:off x="4267321" y="3815335"/>
              <a:ext cx="203168" cy="0"/>
            </a:xfrm>
            <a:prstGeom prst="rect">
              <a:avLst/>
            </a:prstGeom>
            <a:solidFill>
              <a:srgbClr val="1CABE2">
                <a:alpha val="100000"/>
              </a:srgbClr>
            </a:solidFill>
          </p:spPr>
          <p:txBody>
            <a:bodyPr/>
            <a:lstStyle/>
            <a:p/>
          </p:txBody>
        </p:sp>
        <p:sp>
          <p:nvSpPr>
            <p:cNvPr id="67" name="rc67"/>
            <p:cNvSpPr/>
            <p:nvPr/>
          </p:nvSpPr>
          <p:spPr>
            <a:xfrm>
              <a:off x="4493063" y="3788056"/>
              <a:ext cx="203168" cy="897330"/>
            </a:xfrm>
            <a:prstGeom prst="rect">
              <a:avLst/>
            </a:prstGeom>
            <a:solidFill>
              <a:srgbClr val="80BD41">
                <a:alpha val="100000"/>
              </a:srgbClr>
            </a:solidFill>
          </p:spPr>
          <p:txBody>
            <a:bodyPr/>
            <a:lstStyle/>
            <a:p/>
          </p:txBody>
        </p:sp>
        <p:sp>
          <p:nvSpPr>
            <p:cNvPr id="68" name="rc68"/>
            <p:cNvSpPr/>
            <p:nvPr/>
          </p:nvSpPr>
          <p:spPr>
            <a:xfrm>
              <a:off x="4493063" y="3778989"/>
              <a:ext cx="203168" cy="9067"/>
            </a:xfrm>
            <a:prstGeom prst="rect">
              <a:avLst/>
            </a:prstGeom>
            <a:solidFill>
              <a:srgbClr val="0058AB">
                <a:alpha val="100000"/>
              </a:srgbClr>
            </a:solidFill>
          </p:spPr>
          <p:txBody>
            <a:bodyPr/>
            <a:lstStyle/>
            <a:p/>
          </p:txBody>
        </p:sp>
        <p:sp>
          <p:nvSpPr>
            <p:cNvPr id="69" name="rc69"/>
            <p:cNvSpPr/>
            <p:nvPr/>
          </p:nvSpPr>
          <p:spPr>
            <a:xfrm>
              <a:off x="4493063" y="3788056"/>
              <a:ext cx="203168" cy="0"/>
            </a:xfrm>
            <a:prstGeom prst="rect">
              <a:avLst/>
            </a:prstGeom>
            <a:solidFill>
              <a:srgbClr val="1CABE2">
                <a:alpha val="100000"/>
              </a:srgbClr>
            </a:solidFill>
          </p:spPr>
          <p:txBody>
            <a:bodyPr/>
            <a:lstStyle/>
            <a:p/>
          </p:txBody>
        </p:sp>
        <p:sp>
          <p:nvSpPr>
            <p:cNvPr id="70" name="rc70"/>
            <p:cNvSpPr/>
            <p:nvPr/>
          </p:nvSpPr>
          <p:spPr>
            <a:xfrm>
              <a:off x="4718806" y="3777416"/>
              <a:ext cx="203168" cy="907970"/>
            </a:xfrm>
            <a:prstGeom prst="rect">
              <a:avLst/>
            </a:prstGeom>
            <a:solidFill>
              <a:srgbClr val="80BD41">
                <a:alpha val="100000"/>
              </a:srgbClr>
            </a:solidFill>
          </p:spPr>
          <p:txBody>
            <a:bodyPr/>
            <a:lstStyle/>
            <a:p/>
          </p:txBody>
        </p:sp>
        <p:sp>
          <p:nvSpPr>
            <p:cNvPr id="71" name="rc71"/>
            <p:cNvSpPr/>
            <p:nvPr/>
          </p:nvSpPr>
          <p:spPr>
            <a:xfrm>
              <a:off x="4718806" y="3768243"/>
              <a:ext cx="203168" cy="9173"/>
            </a:xfrm>
            <a:prstGeom prst="rect">
              <a:avLst/>
            </a:prstGeom>
            <a:solidFill>
              <a:srgbClr val="0058AB">
                <a:alpha val="100000"/>
              </a:srgbClr>
            </a:solidFill>
          </p:spPr>
          <p:txBody>
            <a:bodyPr/>
            <a:lstStyle/>
            <a:p/>
          </p:txBody>
        </p:sp>
        <p:sp>
          <p:nvSpPr>
            <p:cNvPr id="72" name="rc72"/>
            <p:cNvSpPr/>
            <p:nvPr/>
          </p:nvSpPr>
          <p:spPr>
            <a:xfrm>
              <a:off x="4718806" y="3777416"/>
              <a:ext cx="203168" cy="0"/>
            </a:xfrm>
            <a:prstGeom prst="rect">
              <a:avLst/>
            </a:prstGeom>
            <a:solidFill>
              <a:srgbClr val="1CABE2">
                <a:alpha val="100000"/>
              </a:srgbClr>
            </a:solidFill>
          </p:spPr>
          <p:txBody>
            <a:bodyPr/>
            <a:lstStyle/>
            <a:p/>
          </p:txBody>
        </p:sp>
        <p:sp>
          <p:nvSpPr>
            <p:cNvPr id="73" name="rc73"/>
            <p:cNvSpPr/>
            <p:nvPr/>
          </p:nvSpPr>
          <p:spPr>
            <a:xfrm>
              <a:off x="4944548" y="3763381"/>
              <a:ext cx="203168" cy="922005"/>
            </a:xfrm>
            <a:prstGeom prst="rect">
              <a:avLst/>
            </a:prstGeom>
            <a:solidFill>
              <a:srgbClr val="80BD41">
                <a:alpha val="100000"/>
              </a:srgbClr>
            </a:solidFill>
          </p:spPr>
          <p:txBody>
            <a:bodyPr/>
            <a:lstStyle/>
            <a:p/>
          </p:txBody>
        </p:sp>
        <p:sp>
          <p:nvSpPr>
            <p:cNvPr id="74" name="rc74"/>
            <p:cNvSpPr/>
            <p:nvPr/>
          </p:nvSpPr>
          <p:spPr>
            <a:xfrm>
              <a:off x="4944548" y="3754073"/>
              <a:ext cx="203168" cy="9308"/>
            </a:xfrm>
            <a:prstGeom prst="rect">
              <a:avLst/>
            </a:prstGeom>
            <a:solidFill>
              <a:srgbClr val="0058AB">
                <a:alpha val="100000"/>
              </a:srgbClr>
            </a:solidFill>
          </p:spPr>
          <p:txBody>
            <a:bodyPr/>
            <a:lstStyle/>
            <a:p/>
          </p:txBody>
        </p:sp>
        <p:sp>
          <p:nvSpPr>
            <p:cNvPr id="75" name="rc75"/>
            <p:cNvSpPr/>
            <p:nvPr/>
          </p:nvSpPr>
          <p:spPr>
            <a:xfrm>
              <a:off x="4944548" y="3763381"/>
              <a:ext cx="203168" cy="0"/>
            </a:xfrm>
            <a:prstGeom prst="rect">
              <a:avLst/>
            </a:prstGeom>
            <a:solidFill>
              <a:srgbClr val="1CABE2">
                <a:alpha val="100000"/>
              </a:srgbClr>
            </a:solidFill>
          </p:spPr>
          <p:txBody>
            <a:bodyPr/>
            <a:lstStyle/>
            <a:p/>
          </p:txBody>
        </p:sp>
        <p:sp>
          <p:nvSpPr>
            <p:cNvPr id="76" name="rc76"/>
            <p:cNvSpPr/>
            <p:nvPr/>
          </p:nvSpPr>
          <p:spPr>
            <a:xfrm>
              <a:off x="5170291" y="3768947"/>
              <a:ext cx="203168" cy="916439"/>
            </a:xfrm>
            <a:prstGeom prst="rect">
              <a:avLst/>
            </a:prstGeom>
            <a:solidFill>
              <a:srgbClr val="80BD41">
                <a:alpha val="100000"/>
              </a:srgbClr>
            </a:solidFill>
          </p:spPr>
          <p:txBody>
            <a:bodyPr/>
            <a:lstStyle/>
            <a:p/>
          </p:txBody>
        </p:sp>
        <p:sp>
          <p:nvSpPr>
            <p:cNvPr id="77" name="rc77"/>
            <p:cNvSpPr/>
            <p:nvPr/>
          </p:nvSpPr>
          <p:spPr>
            <a:xfrm>
              <a:off x="5170291" y="3740607"/>
              <a:ext cx="203168" cy="28340"/>
            </a:xfrm>
            <a:prstGeom prst="rect">
              <a:avLst/>
            </a:prstGeom>
            <a:solidFill>
              <a:srgbClr val="0058AB">
                <a:alpha val="100000"/>
              </a:srgbClr>
            </a:solidFill>
          </p:spPr>
          <p:txBody>
            <a:bodyPr/>
            <a:lstStyle/>
            <a:p/>
          </p:txBody>
        </p:sp>
        <p:sp>
          <p:nvSpPr>
            <p:cNvPr id="78" name="rc78"/>
            <p:cNvSpPr/>
            <p:nvPr/>
          </p:nvSpPr>
          <p:spPr>
            <a:xfrm>
              <a:off x="5170291" y="3768947"/>
              <a:ext cx="203168" cy="0"/>
            </a:xfrm>
            <a:prstGeom prst="rect">
              <a:avLst/>
            </a:prstGeom>
            <a:solidFill>
              <a:srgbClr val="1CABE2">
                <a:alpha val="100000"/>
              </a:srgbClr>
            </a:solidFill>
          </p:spPr>
          <p:txBody>
            <a:bodyPr/>
            <a:lstStyle/>
            <a:p/>
          </p:txBody>
        </p:sp>
        <p:sp>
          <p:nvSpPr>
            <p:cNvPr id="79" name="rc79"/>
            <p:cNvSpPr/>
            <p:nvPr/>
          </p:nvSpPr>
          <p:spPr>
            <a:xfrm>
              <a:off x="5396033" y="3775121"/>
              <a:ext cx="203168" cy="910266"/>
            </a:xfrm>
            <a:prstGeom prst="rect">
              <a:avLst/>
            </a:prstGeom>
            <a:solidFill>
              <a:srgbClr val="80BD41">
                <a:alpha val="100000"/>
              </a:srgbClr>
            </a:solidFill>
          </p:spPr>
          <p:txBody>
            <a:bodyPr/>
            <a:lstStyle/>
            <a:p/>
          </p:txBody>
        </p:sp>
        <p:sp>
          <p:nvSpPr>
            <p:cNvPr id="80" name="rc80"/>
            <p:cNvSpPr/>
            <p:nvPr/>
          </p:nvSpPr>
          <p:spPr>
            <a:xfrm>
              <a:off x="5396033" y="3765928"/>
              <a:ext cx="203168" cy="9192"/>
            </a:xfrm>
            <a:prstGeom prst="rect">
              <a:avLst/>
            </a:prstGeom>
            <a:solidFill>
              <a:srgbClr val="0058AB">
                <a:alpha val="100000"/>
              </a:srgbClr>
            </a:solidFill>
          </p:spPr>
          <p:txBody>
            <a:bodyPr/>
            <a:lstStyle/>
            <a:p/>
          </p:txBody>
        </p:sp>
        <p:sp>
          <p:nvSpPr>
            <p:cNvPr id="81" name="rc81"/>
            <p:cNvSpPr/>
            <p:nvPr/>
          </p:nvSpPr>
          <p:spPr>
            <a:xfrm>
              <a:off x="5396033" y="3775121"/>
              <a:ext cx="203168" cy="0"/>
            </a:xfrm>
            <a:prstGeom prst="rect">
              <a:avLst/>
            </a:prstGeom>
            <a:solidFill>
              <a:srgbClr val="1CABE2">
                <a:alpha val="100000"/>
              </a:srgbClr>
            </a:solidFill>
          </p:spPr>
          <p:txBody>
            <a:bodyPr/>
            <a:lstStyle/>
            <a:p/>
          </p:txBody>
        </p:sp>
        <p:sp>
          <p:nvSpPr>
            <p:cNvPr id="82" name="rc82"/>
            <p:cNvSpPr/>
            <p:nvPr/>
          </p:nvSpPr>
          <p:spPr>
            <a:xfrm>
              <a:off x="5621775" y="3785693"/>
              <a:ext cx="203168" cy="899694"/>
            </a:xfrm>
            <a:prstGeom prst="rect">
              <a:avLst/>
            </a:prstGeom>
            <a:solidFill>
              <a:srgbClr val="80BD41">
                <a:alpha val="100000"/>
              </a:srgbClr>
            </a:solidFill>
          </p:spPr>
          <p:txBody>
            <a:bodyPr/>
            <a:lstStyle/>
            <a:p/>
          </p:txBody>
        </p:sp>
        <p:sp>
          <p:nvSpPr>
            <p:cNvPr id="83" name="rc83"/>
            <p:cNvSpPr/>
            <p:nvPr/>
          </p:nvSpPr>
          <p:spPr>
            <a:xfrm>
              <a:off x="5621775" y="3776606"/>
              <a:ext cx="203168" cy="9086"/>
            </a:xfrm>
            <a:prstGeom prst="rect">
              <a:avLst/>
            </a:prstGeom>
            <a:solidFill>
              <a:srgbClr val="0058AB">
                <a:alpha val="100000"/>
              </a:srgbClr>
            </a:solidFill>
          </p:spPr>
          <p:txBody>
            <a:bodyPr/>
            <a:lstStyle/>
            <a:p/>
          </p:txBody>
        </p:sp>
        <p:sp>
          <p:nvSpPr>
            <p:cNvPr id="84" name="rc84"/>
            <p:cNvSpPr/>
            <p:nvPr/>
          </p:nvSpPr>
          <p:spPr>
            <a:xfrm>
              <a:off x="5621775" y="3785693"/>
              <a:ext cx="203168" cy="0"/>
            </a:xfrm>
            <a:prstGeom prst="rect">
              <a:avLst/>
            </a:prstGeom>
            <a:solidFill>
              <a:srgbClr val="1CABE2">
                <a:alpha val="100000"/>
              </a:srgbClr>
            </a:solidFill>
          </p:spPr>
          <p:txBody>
            <a:bodyPr/>
            <a:lstStyle/>
            <a:p/>
          </p:txBody>
        </p:sp>
        <p:sp>
          <p:nvSpPr>
            <p:cNvPr id="85" name="rc85"/>
            <p:cNvSpPr/>
            <p:nvPr/>
          </p:nvSpPr>
          <p:spPr>
            <a:xfrm>
              <a:off x="5847518" y="3830913"/>
              <a:ext cx="203168" cy="854473"/>
            </a:xfrm>
            <a:prstGeom prst="rect">
              <a:avLst/>
            </a:prstGeom>
            <a:solidFill>
              <a:srgbClr val="80BD41">
                <a:alpha val="100000"/>
              </a:srgbClr>
            </a:solidFill>
          </p:spPr>
          <p:txBody>
            <a:bodyPr/>
            <a:lstStyle/>
            <a:p/>
          </p:txBody>
        </p:sp>
        <p:sp>
          <p:nvSpPr>
            <p:cNvPr id="86" name="rc86"/>
            <p:cNvSpPr/>
            <p:nvPr/>
          </p:nvSpPr>
          <p:spPr>
            <a:xfrm>
              <a:off x="5847518" y="3735977"/>
              <a:ext cx="203168" cy="94936"/>
            </a:xfrm>
            <a:prstGeom prst="rect">
              <a:avLst/>
            </a:prstGeom>
            <a:solidFill>
              <a:srgbClr val="0058AB">
                <a:alpha val="100000"/>
              </a:srgbClr>
            </a:solidFill>
          </p:spPr>
          <p:txBody>
            <a:bodyPr/>
            <a:lstStyle/>
            <a:p/>
          </p:txBody>
        </p:sp>
        <p:sp>
          <p:nvSpPr>
            <p:cNvPr id="87" name="rc87"/>
            <p:cNvSpPr/>
            <p:nvPr/>
          </p:nvSpPr>
          <p:spPr>
            <a:xfrm>
              <a:off x="5847518" y="3830913"/>
              <a:ext cx="203168" cy="0"/>
            </a:xfrm>
            <a:prstGeom prst="rect">
              <a:avLst/>
            </a:prstGeom>
            <a:solidFill>
              <a:srgbClr val="1CABE2">
                <a:alpha val="100000"/>
              </a:srgbClr>
            </a:solidFill>
          </p:spPr>
          <p:txBody>
            <a:bodyPr/>
            <a:lstStyle/>
            <a:p/>
          </p:txBody>
        </p:sp>
        <p:sp>
          <p:nvSpPr>
            <p:cNvPr id="88" name="rc88"/>
            <p:cNvSpPr/>
            <p:nvPr/>
          </p:nvSpPr>
          <p:spPr>
            <a:xfrm>
              <a:off x="6073260" y="3848035"/>
              <a:ext cx="203168" cy="837351"/>
            </a:xfrm>
            <a:prstGeom prst="rect">
              <a:avLst/>
            </a:prstGeom>
            <a:solidFill>
              <a:srgbClr val="80BD41">
                <a:alpha val="100000"/>
              </a:srgbClr>
            </a:solidFill>
          </p:spPr>
          <p:txBody>
            <a:bodyPr/>
            <a:lstStyle/>
            <a:p/>
          </p:txBody>
        </p:sp>
        <p:sp>
          <p:nvSpPr>
            <p:cNvPr id="89" name="rc89"/>
            <p:cNvSpPr/>
            <p:nvPr/>
          </p:nvSpPr>
          <p:spPr>
            <a:xfrm>
              <a:off x="6073260" y="3813145"/>
              <a:ext cx="203168" cy="34889"/>
            </a:xfrm>
            <a:prstGeom prst="rect">
              <a:avLst/>
            </a:prstGeom>
            <a:solidFill>
              <a:srgbClr val="0058AB">
                <a:alpha val="100000"/>
              </a:srgbClr>
            </a:solidFill>
          </p:spPr>
          <p:txBody>
            <a:bodyPr/>
            <a:lstStyle/>
            <a:p/>
          </p:txBody>
        </p:sp>
        <p:sp>
          <p:nvSpPr>
            <p:cNvPr id="90" name="rc90"/>
            <p:cNvSpPr/>
            <p:nvPr/>
          </p:nvSpPr>
          <p:spPr>
            <a:xfrm>
              <a:off x="6073260" y="3848035"/>
              <a:ext cx="203168" cy="0"/>
            </a:xfrm>
            <a:prstGeom prst="rect">
              <a:avLst/>
            </a:prstGeom>
            <a:solidFill>
              <a:srgbClr val="1CABE2">
                <a:alpha val="100000"/>
              </a:srgbClr>
            </a:solidFill>
          </p:spPr>
          <p:txBody>
            <a:bodyPr/>
            <a:lstStyle/>
            <a:p/>
          </p:txBody>
        </p:sp>
        <p:sp>
          <p:nvSpPr>
            <p:cNvPr id="91" name="rc91"/>
            <p:cNvSpPr/>
            <p:nvPr/>
          </p:nvSpPr>
          <p:spPr>
            <a:xfrm>
              <a:off x="6299002" y="3807599"/>
              <a:ext cx="203168" cy="877788"/>
            </a:xfrm>
            <a:prstGeom prst="rect">
              <a:avLst/>
            </a:prstGeom>
            <a:solidFill>
              <a:srgbClr val="80BD41">
                <a:alpha val="100000"/>
              </a:srgbClr>
            </a:solidFill>
          </p:spPr>
          <p:txBody>
            <a:bodyPr/>
            <a:lstStyle/>
            <a:p/>
          </p:txBody>
        </p:sp>
        <p:sp>
          <p:nvSpPr>
            <p:cNvPr id="92" name="rc92"/>
            <p:cNvSpPr/>
            <p:nvPr/>
          </p:nvSpPr>
          <p:spPr>
            <a:xfrm>
              <a:off x="6299002" y="3771021"/>
              <a:ext cx="203168" cy="36577"/>
            </a:xfrm>
            <a:prstGeom prst="rect">
              <a:avLst/>
            </a:prstGeom>
            <a:solidFill>
              <a:srgbClr val="0058AB">
                <a:alpha val="100000"/>
              </a:srgbClr>
            </a:solidFill>
          </p:spPr>
          <p:txBody>
            <a:bodyPr/>
            <a:lstStyle/>
            <a:p/>
          </p:txBody>
        </p:sp>
        <p:sp>
          <p:nvSpPr>
            <p:cNvPr id="93" name="rc93"/>
            <p:cNvSpPr/>
            <p:nvPr/>
          </p:nvSpPr>
          <p:spPr>
            <a:xfrm>
              <a:off x="6299002" y="3807599"/>
              <a:ext cx="203168" cy="0"/>
            </a:xfrm>
            <a:prstGeom prst="rect">
              <a:avLst/>
            </a:prstGeom>
            <a:solidFill>
              <a:srgbClr val="1CABE2">
                <a:alpha val="100000"/>
              </a:srgbClr>
            </a:solidFill>
          </p:spPr>
          <p:txBody>
            <a:bodyPr/>
            <a:lstStyle/>
            <a:p/>
          </p:txBody>
        </p:sp>
        <p:sp>
          <p:nvSpPr>
            <p:cNvPr id="94" name="rc94"/>
            <p:cNvSpPr/>
            <p:nvPr/>
          </p:nvSpPr>
          <p:spPr>
            <a:xfrm>
              <a:off x="6524745" y="3726215"/>
              <a:ext cx="203168" cy="959171"/>
            </a:xfrm>
            <a:prstGeom prst="rect">
              <a:avLst/>
            </a:prstGeom>
            <a:solidFill>
              <a:srgbClr val="80BD41">
                <a:alpha val="100000"/>
              </a:srgbClr>
            </a:solidFill>
          </p:spPr>
          <p:txBody>
            <a:bodyPr/>
            <a:lstStyle/>
            <a:p/>
          </p:txBody>
        </p:sp>
        <p:sp>
          <p:nvSpPr>
            <p:cNvPr id="95" name="rc95"/>
            <p:cNvSpPr/>
            <p:nvPr/>
          </p:nvSpPr>
          <p:spPr>
            <a:xfrm>
              <a:off x="6524745" y="3686252"/>
              <a:ext cx="203168" cy="39963"/>
            </a:xfrm>
            <a:prstGeom prst="rect">
              <a:avLst/>
            </a:prstGeom>
            <a:solidFill>
              <a:srgbClr val="0058AB">
                <a:alpha val="100000"/>
              </a:srgbClr>
            </a:solidFill>
          </p:spPr>
          <p:txBody>
            <a:bodyPr/>
            <a:lstStyle/>
            <a:p/>
          </p:txBody>
        </p:sp>
        <p:sp>
          <p:nvSpPr>
            <p:cNvPr id="96" name="rc96"/>
            <p:cNvSpPr/>
            <p:nvPr/>
          </p:nvSpPr>
          <p:spPr>
            <a:xfrm>
              <a:off x="6524745" y="3726215"/>
              <a:ext cx="203168" cy="0"/>
            </a:xfrm>
            <a:prstGeom prst="rect">
              <a:avLst/>
            </a:prstGeom>
            <a:solidFill>
              <a:srgbClr val="1CABE2">
                <a:alpha val="100000"/>
              </a:srgbClr>
            </a:solidFill>
          </p:spPr>
          <p:txBody>
            <a:bodyPr/>
            <a:lstStyle/>
            <a:p/>
          </p:txBody>
        </p:sp>
        <p:sp>
          <p:nvSpPr>
            <p:cNvPr id="97" name="rc97"/>
            <p:cNvSpPr/>
            <p:nvPr/>
          </p:nvSpPr>
          <p:spPr>
            <a:xfrm>
              <a:off x="6750487" y="3666304"/>
              <a:ext cx="203168" cy="1019082"/>
            </a:xfrm>
            <a:prstGeom prst="rect">
              <a:avLst/>
            </a:prstGeom>
            <a:solidFill>
              <a:srgbClr val="80BD41">
                <a:alpha val="100000"/>
              </a:srgbClr>
            </a:solidFill>
          </p:spPr>
          <p:txBody>
            <a:bodyPr/>
            <a:lstStyle/>
            <a:p/>
          </p:txBody>
        </p:sp>
        <p:sp>
          <p:nvSpPr>
            <p:cNvPr id="98" name="rc98"/>
            <p:cNvSpPr/>
            <p:nvPr/>
          </p:nvSpPr>
          <p:spPr>
            <a:xfrm>
              <a:off x="6750487" y="3645507"/>
              <a:ext cx="203168" cy="20796"/>
            </a:xfrm>
            <a:prstGeom prst="rect">
              <a:avLst/>
            </a:prstGeom>
            <a:solidFill>
              <a:srgbClr val="0058AB">
                <a:alpha val="100000"/>
              </a:srgbClr>
            </a:solidFill>
          </p:spPr>
          <p:txBody>
            <a:bodyPr/>
            <a:lstStyle/>
            <a:p/>
          </p:txBody>
        </p:sp>
        <p:sp>
          <p:nvSpPr>
            <p:cNvPr id="99" name="rc99"/>
            <p:cNvSpPr/>
            <p:nvPr/>
          </p:nvSpPr>
          <p:spPr>
            <a:xfrm>
              <a:off x="6750487" y="3666304"/>
              <a:ext cx="203168" cy="0"/>
            </a:xfrm>
            <a:prstGeom prst="rect">
              <a:avLst/>
            </a:prstGeom>
            <a:solidFill>
              <a:srgbClr val="1CABE2">
                <a:alpha val="100000"/>
              </a:srgbClr>
            </a:solidFill>
          </p:spPr>
          <p:txBody>
            <a:bodyPr/>
            <a:lstStyle/>
            <a:p/>
          </p:txBody>
        </p:sp>
        <p:sp>
          <p:nvSpPr>
            <p:cNvPr id="100" name="rc100"/>
            <p:cNvSpPr/>
            <p:nvPr/>
          </p:nvSpPr>
          <p:spPr>
            <a:xfrm>
              <a:off x="6976229" y="3611784"/>
              <a:ext cx="203168" cy="1073602"/>
            </a:xfrm>
            <a:prstGeom prst="rect">
              <a:avLst/>
            </a:prstGeom>
            <a:solidFill>
              <a:srgbClr val="80BD41">
                <a:alpha val="100000"/>
              </a:srgbClr>
            </a:solidFill>
          </p:spPr>
          <p:txBody>
            <a:bodyPr/>
            <a:lstStyle/>
            <a:p/>
          </p:txBody>
        </p:sp>
        <p:sp>
          <p:nvSpPr>
            <p:cNvPr id="101" name="rc101"/>
            <p:cNvSpPr/>
            <p:nvPr/>
          </p:nvSpPr>
          <p:spPr>
            <a:xfrm>
              <a:off x="6976229" y="3589878"/>
              <a:ext cx="203168" cy="21906"/>
            </a:xfrm>
            <a:prstGeom prst="rect">
              <a:avLst/>
            </a:prstGeom>
            <a:solidFill>
              <a:srgbClr val="0058AB">
                <a:alpha val="100000"/>
              </a:srgbClr>
            </a:solidFill>
          </p:spPr>
          <p:txBody>
            <a:bodyPr/>
            <a:lstStyle/>
            <a:p/>
          </p:txBody>
        </p:sp>
        <p:sp>
          <p:nvSpPr>
            <p:cNvPr id="102" name="rc102"/>
            <p:cNvSpPr/>
            <p:nvPr/>
          </p:nvSpPr>
          <p:spPr>
            <a:xfrm>
              <a:off x="6976229" y="3611784"/>
              <a:ext cx="203168" cy="0"/>
            </a:xfrm>
            <a:prstGeom prst="rect">
              <a:avLst/>
            </a:prstGeom>
            <a:solidFill>
              <a:srgbClr val="1CABE2">
                <a:alpha val="100000"/>
              </a:srgbClr>
            </a:solidFill>
          </p:spPr>
          <p:txBody>
            <a:bodyPr/>
            <a:lstStyle/>
            <a:p/>
          </p:txBody>
        </p:sp>
        <p:sp>
          <p:nvSpPr>
            <p:cNvPr id="103" name="rc103"/>
            <p:cNvSpPr/>
            <p:nvPr/>
          </p:nvSpPr>
          <p:spPr>
            <a:xfrm>
              <a:off x="7201972" y="3538986"/>
              <a:ext cx="203168" cy="15992"/>
            </a:xfrm>
            <a:prstGeom prst="rect">
              <a:avLst/>
            </a:prstGeom>
            <a:solidFill>
              <a:srgbClr val="F26A21">
                <a:alpha val="100000"/>
              </a:srgbClr>
            </a:solidFill>
          </p:spPr>
          <p:txBody>
            <a:bodyPr/>
            <a:lstStyle/>
            <a:p/>
          </p:txBody>
        </p:sp>
        <p:sp>
          <p:nvSpPr>
            <p:cNvPr id="104" name="rc104"/>
            <p:cNvSpPr/>
            <p:nvPr/>
          </p:nvSpPr>
          <p:spPr>
            <a:xfrm>
              <a:off x="7201972" y="3554979"/>
              <a:ext cx="203168" cy="1130407"/>
            </a:xfrm>
            <a:prstGeom prst="rect">
              <a:avLst/>
            </a:prstGeom>
            <a:solidFill>
              <a:srgbClr val="FFC20E">
                <a:alpha val="100000"/>
              </a:srgbClr>
            </a:solidFill>
          </p:spPr>
          <p:txBody>
            <a:bodyPr/>
            <a:lstStyle/>
            <a:p/>
          </p:txBody>
        </p:sp>
        <p:sp>
          <p:nvSpPr>
            <p:cNvPr id="105" name="rc105"/>
            <p:cNvSpPr/>
            <p:nvPr/>
          </p:nvSpPr>
          <p:spPr>
            <a:xfrm>
              <a:off x="7427714" y="3492010"/>
              <a:ext cx="203168" cy="11675"/>
            </a:xfrm>
            <a:prstGeom prst="rect">
              <a:avLst/>
            </a:prstGeom>
            <a:solidFill>
              <a:srgbClr val="F26A21">
                <a:alpha val="100000"/>
              </a:srgbClr>
            </a:solidFill>
          </p:spPr>
          <p:txBody>
            <a:bodyPr/>
            <a:lstStyle/>
            <a:p/>
          </p:txBody>
        </p:sp>
        <p:sp>
          <p:nvSpPr>
            <p:cNvPr id="106" name="rc106"/>
            <p:cNvSpPr/>
            <p:nvPr/>
          </p:nvSpPr>
          <p:spPr>
            <a:xfrm>
              <a:off x="7427714" y="3503686"/>
              <a:ext cx="203168" cy="1181701"/>
            </a:xfrm>
            <a:prstGeom prst="rect">
              <a:avLst/>
            </a:prstGeom>
            <a:solidFill>
              <a:srgbClr val="FFC20E">
                <a:alpha val="100000"/>
              </a:srgbClr>
            </a:solidFill>
          </p:spPr>
          <p:txBody>
            <a:bodyPr/>
            <a:lstStyle/>
            <a:p/>
          </p:txBody>
        </p:sp>
        <p:sp>
          <p:nvSpPr>
            <p:cNvPr id="107" name="rc107"/>
            <p:cNvSpPr/>
            <p:nvPr/>
          </p:nvSpPr>
          <p:spPr>
            <a:xfrm>
              <a:off x="7653457" y="3445101"/>
              <a:ext cx="203168" cy="8524"/>
            </a:xfrm>
            <a:prstGeom prst="rect">
              <a:avLst/>
            </a:prstGeom>
            <a:solidFill>
              <a:srgbClr val="F26A21">
                <a:alpha val="100000"/>
              </a:srgbClr>
            </a:solidFill>
          </p:spPr>
          <p:txBody>
            <a:bodyPr/>
            <a:lstStyle/>
            <a:p/>
          </p:txBody>
        </p:sp>
        <p:sp>
          <p:nvSpPr>
            <p:cNvPr id="108" name="rc108"/>
            <p:cNvSpPr/>
            <p:nvPr/>
          </p:nvSpPr>
          <p:spPr>
            <a:xfrm>
              <a:off x="7653457" y="3453625"/>
              <a:ext cx="203168" cy="1231761"/>
            </a:xfrm>
            <a:prstGeom prst="rect">
              <a:avLst/>
            </a:prstGeom>
            <a:solidFill>
              <a:srgbClr val="FFC20E">
                <a:alpha val="100000"/>
              </a:srgbClr>
            </a:solidFill>
          </p:spPr>
          <p:txBody>
            <a:bodyPr/>
            <a:lstStyle/>
            <a:p/>
          </p:txBody>
        </p:sp>
        <p:sp>
          <p:nvSpPr>
            <p:cNvPr id="109" name="rc109"/>
            <p:cNvSpPr/>
            <p:nvPr/>
          </p:nvSpPr>
          <p:spPr>
            <a:xfrm>
              <a:off x="7879199" y="3402215"/>
              <a:ext cx="203168" cy="6223"/>
            </a:xfrm>
            <a:prstGeom prst="rect">
              <a:avLst/>
            </a:prstGeom>
            <a:solidFill>
              <a:srgbClr val="F26A21">
                <a:alpha val="100000"/>
              </a:srgbClr>
            </a:solidFill>
          </p:spPr>
          <p:txBody>
            <a:bodyPr/>
            <a:lstStyle/>
            <a:p/>
          </p:txBody>
        </p:sp>
        <p:sp>
          <p:nvSpPr>
            <p:cNvPr id="110" name="rc110"/>
            <p:cNvSpPr/>
            <p:nvPr/>
          </p:nvSpPr>
          <p:spPr>
            <a:xfrm>
              <a:off x="7879199" y="3408438"/>
              <a:ext cx="203168" cy="1276948"/>
            </a:xfrm>
            <a:prstGeom prst="rect">
              <a:avLst/>
            </a:prstGeom>
            <a:solidFill>
              <a:srgbClr val="FFC20E">
                <a:alpha val="100000"/>
              </a:srgbClr>
            </a:solidFill>
          </p:spPr>
          <p:txBody>
            <a:bodyPr/>
            <a:lstStyle/>
            <a:p/>
          </p:txBody>
        </p:sp>
        <p:sp>
          <p:nvSpPr>
            <p:cNvPr id="111" name="rc111"/>
            <p:cNvSpPr/>
            <p:nvPr/>
          </p:nvSpPr>
          <p:spPr>
            <a:xfrm>
              <a:off x="8104941" y="3360467"/>
              <a:ext cx="203168" cy="4543"/>
            </a:xfrm>
            <a:prstGeom prst="rect">
              <a:avLst/>
            </a:prstGeom>
            <a:solidFill>
              <a:srgbClr val="F26A21">
                <a:alpha val="100000"/>
              </a:srgbClr>
            </a:solidFill>
          </p:spPr>
          <p:txBody>
            <a:bodyPr/>
            <a:lstStyle/>
            <a:p/>
          </p:txBody>
        </p:sp>
        <p:sp>
          <p:nvSpPr>
            <p:cNvPr id="112" name="rc112"/>
            <p:cNvSpPr/>
            <p:nvPr/>
          </p:nvSpPr>
          <p:spPr>
            <a:xfrm>
              <a:off x="8104941" y="3365010"/>
              <a:ext cx="203168" cy="1320376"/>
            </a:xfrm>
            <a:prstGeom prst="rect">
              <a:avLst/>
            </a:prstGeom>
            <a:solidFill>
              <a:srgbClr val="FFC20E">
                <a:alpha val="100000"/>
              </a:srgbClr>
            </a:solidFill>
          </p:spPr>
          <p:txBody>
            <a:bodyPr/>
            <a:lstStyle/>
            <a:p/>
          </p:txBody>
        </p:sp>
        <p:sp>
          <p:nvSpPr>
            <p:cNvPr id="113" name="pl113"/>
            <p:cNvSpPr/>
            <p:nvPr/>
          </p:nvSpPr>
          <p:spPr>
            <a:xfrm>
              <a:off x="1434255" y="2071041"/>
              <a:ext cx="5643558" cy="237667"/>
            </a:xfrm>
            <a:custGeom>
              <a:avLst/>
              <a:pathLst>
                <a:path w="5643558" h="237667">
                  <a:moveTo>
                    <a:pt x="0" y="79222"/>
                  </a:moveTo>
                  <a:lnTo>
                    <a:pt x="225742" y="79222"/>
                  </a:lnTo>
                  <a:lnTo>
                    <a:pt x="451484" y="79222"/>
                  </a:lnTo>
                  <a:lnTo>
                    <a:pt x="677227" y="79222"/>
                  </a:lnTo>
                  <a:lnTo>
                    <a:pt x="902969" y="79222"/>
                  </a:lnTo>
                  <a:lnTo>
                    <a:pt x="1128711" y="52815"/>
                  </a:lnTo>
                  <a:lnTo>
                    <a:pt x="1354454" y="52815"/>
                  </a:lnTo>
                  <a:lnTo>
                    <a:pt x="1580196" y="52815"/>
                  </a:lnTo>
                  <a:lnTo>
                    <a:pt x="1805938" y="79222"/>
                  </a:lnTo>
                  <a:lnTo>
                    <a:pt x="2031681" y="105630"/>
                  </a:lnTo>
                  <a:lnTo>
                    <a:pt x="2257423" y="132037"/>
                  </a:lnTo>
                  <a:lnTo>
                    <a:pt x="2483165" y="105630"/>
                  </a:lnTo>
                  <a:lnTo>
                    <a:pt x="2708908" y="79222"/>
                  </a:lnTo>
                  <a:lnTo>
                    <a:pt x="2934650" y="26407"/>
                  </a:lnTo>
                  <a:lnTo>
                    <a:pt x="3160393" y="0"/>
                  </a:lnTo>
                  <a:lnTo>
                    <a:pt x="3386135" y="0"/>
                  </a:lnTo>
                  <a:lnTo>
                    <a:pt x="3611877" y="0"/>
                  </a:lnTo>
                  <a:lnTo>
                    <a:pt x="3837620" y="52815"/>
                  </a:lnTo>
                  <a:lnTo>
                    <a:pt x="4063362" y="0"/>
                  </a:lnTo>
                  <a:lnTo>
                    <a:pt x="4289104" y="0"/>
                  </a:lnTo>
                  <a:lnTo>
                    <a:pt x="4514847" y="237667"/>
                  </a:lnTo>
                  <a:lnTo>
                    <a:pt x="4740589" y="79222"/>
                  </a:lnTo>
                  <a:lnTo>
                    <a:pt x="4966331" y="79222"/>
                  </a:lnTo>
                  <a:lnTo>
                    <a:pt x="5192074" y="79222"/>
                  </a:lnTo>
                  <a:lnTo>
                    <a:pt x="5417816" y="26407"/>
                  </a:lnTo>
                  <a:lnTo>
                    <a:pt x="5643558" y="26407"/>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071041"/>
              <a:ext cx="5643558" cy="237667"/>
            </a:xfrm>
            <a:custGeom>
              <a:avLst/>
              <a:pathLst>
                <a:path w="5643558" h="237667">
                  <a:moveTo>
                    <a:pt x="0" y="132037"/>
                  </a:moveTo>
                  <a:lnTo>
                    <a:pt x="225742" y="132037"/>
                  </a:lnTo>
                  <a:lnTo>
                    <a:pt x="451484" y="132037"/>
                  </a:lnTo>
                  <a:lnTo>
                    <a:pt x="677227" y="132037"/>
                  </a:lnTo>
                  <a:lnTo>
                    <a:pt x="902969" y="132037"/>
                  </a:lnTo>
                  <a:lnTo>
                    <a:pt x="1128711" y="132037"/>
                  </a:lnTo>
                  <a:lnTo>
                    <a:pt x="1354454" y="184852"/>
                  </a:lnTo>
                  <a:lnTo>
                    <a:pt x="1580196" y="184852"/>
                  </a:lnTo>
                  <a:lnTo>
                    <a:pt x="1805938" y="184852"/>
                  </a:lnTo>
                  <a:lnTo>
                    <a:pt x="2031681" y="158445"/>
                  </a:lnTo>
                  <a:lnTo>
                    <a:pt x="2257423" y="132037"/>
                  </a:lnTo>
                  <a:lnTo>
                    <a:pt x="2483165" y="105630"/>
                  </a:lnTo>
                  <a:lnTo>
                    <a:pt x="2708908" y="79222"/>
                  </a:lnTo>
                  <a:lnTo>
                    <a:pt x="2934650" y="26407"/>
                  </a:lnTo>
                  <a:lnTo>
                    <a:pt x="3160393" y="0"/>
                  </a:lnTo>
                  <a:lnTo>
                    <a:pt x="3386135" y="0"/>
                  </a:lnTo>
                  <a:lnTo>
                    <a:pt x="3611877" y="0"/>
                  </a:lnTo>
                  <a:lnTo>
                    <a:pt x="3837620" y="52815"/>
                  </a:lnTo>
                  <a:lnTo>
                    <a:pt x="4063362" y="0"/>
                  </a:lnTo>
                  <a:lnTo>
                    <a:pt x="4289104" y="0"/>
                  </a:lnTo>
                  <a:lnTo>
                    <a:pt x="4514847" y="237667"/>
                  </a:lnTo>
                  <a:lnTo>
                    <a:pt x="4740589" y="79222"/>
                  </a:lnTo>
                  <a:lnTo>
                    <a:pt x="4966331" y="79222"/>
                  </a:lnTo>
                  <a:lnTo>
                    <a:pt x="5192074" y="79222"/>
                  </a:lnTo>
                  <a:lnTo>
                    <a:pt x="5417816" y="26407"/>
                  </a:lnTo>
                  <a:lnTo>
                    <a:pt x="5643558" y="26407"/>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23350"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10651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33225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78374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136592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249463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5503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88077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106516"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3" name="tx133"/>
            <p:cNvSpPr/>
            <p:nvPr/>
          </p:nvSpPr>
          <p:spPr>
            <a:xfrm>
              <a:off x="633225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55800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5" name="tx135"/>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700948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6335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6987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173415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526535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Arab Emirates</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Arab Emirates is projected to have a  moderate increase (10,000-50,000) in the number of surviving infants by 2030. Therefore, maintaining current coverage requires vaccinating an increasing number of children.
To achieve the IA2030 ZD target, more (~4.22%) children need to be vaccinated with DTP1 each year. This will require increases in immunization programme and health system capacity.</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323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958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5941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2293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1413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7765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411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7046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4293764"/>
              <a:ext cx="215906" cy="756846"/>
            </a:xfrm>
            <a:prstGeom prst="rect">
              <a:avLst/>
            </a:prstGeom>
            <a:solidFill>
              <a:srgbClr val="0058AB">
                <a:alpha val="100000"/>
              </a:srgbClr>
            </a:solidFill>
          </p:spPr>
          <p:txBody>
            <a:bodyPr/>
            <a:lstStyle/>
            <a:p/>
          </p:txBody>
        </p:sp>
        <p:sp>
          <p:nvSpPr>
            <p:cNvPr id="42" name="rc42"/>
            <p:cNvSpPr/>
            <p:nvPr/>
          </p:nvSpPr>
          <p:spPr>
            <a:xfrm>
              <a:off x="1530867" y="4260640"/>
              <a:ext cx="215906" cy="789971"/>
            </a:xfrm>
            <a:prstGeom prst="rect">
              <a:avLst/>
            </a:prstGeom>
            <a:solidFill>
              <a:srgbClr val="0058AB">
                <a:alpha val="100000"/>
              </a:srgbClr>
            </a:solidFill>
          </p:spPr>
          <p:txBody>
            <a:bodyPr/>
            <a:lstStyle/>
            <a:p/>
          </p:txBody>
        </p:sp>
        <p:sp>
          <p:nvSpPr>
            <p:cNvPr id="43" name="rc43"/>
            <p:cNvSpPr/>
            <p:nvPr/>
          </p:nvSpPr>
          <p:spPr>
            <a:xfrm>
              <a:off x="1770763" y="4221158"/>
              <a:ext cx="215906" cy="829453"/>
            </a:xfrm>
            <a:prstGeom prst="rect">
              <a:avLst/>
            </a:prstGeom>
            <a:solidFill>
              <a:srgbClr val="0058AB">
                <a:alpha val="100000"/>
              </a:srgbClr>
            </a:solidFill>
          </p:spPr>
          <p:txBody>
            <a:bodyPr/>
            <a:lstStyle/>
            <a:p/>
          </p:txBody>
        </p:sp>
        <p:sp>
          <p:nvSpPr>
            <p:cNvPr id="44" name="rc44"/>
            <p:cNvSpPr/>
            <p:nvPr/>
          </p:nvSpPr>
          <p:spPr>
            <a:xfrm>
              <a:off x="2010660" y="4178999"/>
              <a:ext cx="215906" cy="871611"/>
            </a:xfrm>
            <a:prstGeom prst="rect">
              <a:avLst/>
            </a:prstGeom>
            <a:solidFill>
              <a:srgbClr val="0058AB">
                <a:alpha val="100000"/>
              </a:srgbClr>
            </a:solidFill>
          </p:spPr>
          <p:txBody>
            <a:bodyPr/>
            <a:lstStyle/>
            <a:p/>
          </p:txBody>
        </p:sp>
        <p:sp>
          <p:nvSpPr>
            <p:cNvPr id="45" name="rc45"/>
            <p:cNvSpPr/>
            <p:nvPr/>
          </p:nvSpPr>
          <p:spPr>
            <a:xfrm>
              <a:off x="2250556" y="4160931"/>
              <a:ext cx="215906" cy="889679"/>
            </a:xfrm>
            <a:prstGeom prst="rect">
              <a:avLst/>
            </a:prstGeom>
            <a:solidFill>
              <a:srgbClr val="0058AB">
                <a:alpha val="100000"/>
              </a:srgbClr>
            </a:solidFill>
          </p:spPr>
          <p:txBody>
            <a:bodyPr/>
            <a:lstStyle/>
            <a:p/>
          </p:txBody>
        </p:sp>
        <p:sp>
          <p:nvSpPr>
            <p:cNvPr id="46" name="rc46"/>
            <p:cNvSpPr/>
            <p:nvPr/>
          </p:nvSpPr>
          <p:spPr>
            <a:xfrm>
              <a:off x="2490453" y="4383770"/>
              <a:ext cx="215906" cy="666841"/>
            </a:xfrm>
            <a:prstGeom prst="rect">
              <a:avLst/>
            </a:prstGeom>
            <a:solidFill>
              <a:srgbClr val="0058AB">
                <a:alpha val="100000"/>
              </a:srgbClr>
            </a:solidFill>
          </p:spPr>
          <p:txBody>
            <a:bodyPr/>
            <a:lstStyle/>
            <a:p/>
          </p:txBody>
        </p:sp>
        <p:sp>
          <p:nvSpPr>
            <p:cNvPr id="47" name="rc47"/>
            <p:cNvSpPr/>
            <p:nvPr/>
          </p:nvSpPr>
          <p:spPr>
            <a:xfrm>
              <a:off x="2730349" y="4436635"/>
              <a:ext cx="215906" cy="613976"/>
            </a:xfrm>
            <a:prstGeom prst="rect">
              <a:avLst/>
            </a:prstGeom>
            <a:solidFill>
              <a:srgbClr val="0058AB">
                <a:alpha val="100000"/>
              </a:srgbClr>
            </a:solidFill>
          </p:spPr>
          <p:txBody>
            <a:bodyPr/>
            <a:lstStyle/>
            <a:p/>
          </p:txBody>
        </p:sp>
        <p:sp>
          <p:nvSpPr>
            <p:cNvPr id="48" name="rc48"/>
            <p:cNvSpPr/>
            <p:nvPr/>
          </p:nvSpPr>
          <p:spPr>
            <a:xfrm>
              <a:off x="2970245" y="4426597"/>
              <a:ext cx="215906" cy="624013"/>
            </a:xfrm>
            <a:prstGeom prst="rect">
              <a:avLst/>
            </a:prstGeom>
            <a:solidFill>
              <a:srgbClr val="0058AB">
                <a:alpha val="100000"/>
              </a:srgbClr>
            </a:solidFill>
          </p:spPr>
          <p:txBody>
            <a:bodyPr/>
            <a:lstStyle/>
            <a:p/>
          </p:txBody>
        </p:sp>
        <p:sp>
          <p:nvSpPr>
            <p:cNvPr id="49" name="rc49"/>
            <p:cNvSpPr/>
            <p:nvPr/>
          </p:nvSpPr>
          <p:spPr>
            <a:xfrm>
              <a:off x="3210142" y="4212459"/>
              <a:ext cx="215906" cy="838152"/>
            </a:xfrm>
            <a:prstGeom prst="rect">
              <a:avLst/>
            </a:prstGeom>
            <a:solidFill>
              <a:srgbClr val="0058AB">
                <a:alpha val="100000"/>
              </a:srgbClr>
            </a:solidFill>
          </p:spPr>
          <p:txBody>
            <a:bodyPr/>
            <a:lstStyle/>
            <a:p/>
          </p:txBody>
        </p:sp>
        <p:sp>
          <p:nvSpPr>
            <p:cNvPr id="50" name="rc50"/>
            <p:cNvSpPr/>
            <p:nvPr/>
          </p:nvSpPr>
          <p:spPr>
            <a:xfrm>
              <a:off x="3450038" y="3814963"/>
              <a:ext cx="215906" cy="1235647"/>
            </a:xfrm>
            <a:prstGeom prst="rect">
              <a:avLst/>
            </a:prstGeom>
            <a:solidFill>
              <a:srgbClr val="0058AB">
                <a:alpha val="100000"/>
              </a:srgbClr>
            </a:solidFill>
          </p:spPr>
          <p:txBody>
            <a:bodyPr/>
            <a:lstStyle/>
            <a:p/>
          </p:txBody>
        </p:sp>
        <p:sp>
          <p:nvSpPr>
            <p:cNvPr id="51" name="rc51"/>
            <p:cNvSpPr/>
            <p:nvPr/>
          </p:nvSpPr>
          <p:spPr>
            <a:xfrm>
              <a:off x="3689935" y="3493421"/>
              <a:ext cx="215906" cy="1557190"/>
            </a:xfrm>
            <a:prstGeom prst="rect">
              <a:avLst/>
            </a:prstGeom>
            <a:solidFill>
              <a:srgbClr val="0058AB">
                <a:alpha val="100000"/>
              </a:srgbClr>
            </a:solidFill>
          </p:spPr>
          <p:txBody>
            <a:bodyPr/>
            <a:lstStyle/>
            <a:p/>
          </p:txBody>
        </p:sp>
        <p:sp>
          <p:nvSpPr>
            <p:cNvPr id="52" name="rc52"/>
            <p:cNvSpPr/>
            <p:nvPr/>
          </p:nvSpPr>
          <p:spPr>
            <a:xfrm>
              <a:off x="3929831" y="3689157"/>
              <a:ext cx="215906" cy="1361454"/>
            </a:xfrm>
            <a:prstGeom prst="rect">
              <a:avLst/>
            </a:prstGeom>
            <a:solidFill>
              <a:srgbClr val="0058AB">
                <a:alpha val="100000"/>
              </a:srgbClr>
            </a:solidFill>
          </p:spPr>
          <p:txBody>
            <a:bodyPr/>
            <a:lstStyle/>
            <a:p/>
          </p:txBody>
        </p:sp>
        <p:sp>
          <p:nvSpPr>
            <p:cNvPr id="53" name="rc53"/>
            <p:cNvSpPr/>
            <p:nvPr/>
          </p:nvSpPr>
          <p:spPr>
            <a:xfrm>
              <a:off x="4169728" y="3885562"/>
              <a:ext cx="215906" cy="1165048"/>
            </a:xfrm>
            <a:prstGeom prst="rect">
              <a:avLst/>
            </a:prstGeom>
            <a:solidFill>
              <a:srgbClr val="0058AB">
                <a:alpha val="100000"/>
              </a:srgbClr>
            </a:solidFill>
          </p:spPr>
          <p:txBody>
            <a:bodyPr/>
            <a:lstStyle/>
            <a:p/>
          </p:txBody>
        </p:sp>
        <p:sp>
          <p:nvSpPr>
            <p:cNvPr id="54" name="rc54"/>
            <p:cNvSpPr/>
            <p:nvPr/>
          </p:nvSpPr>
          <p:spPr>
            <a:xfrm>
              <a:off x="4409624" y="4434628"/>
              <a:ext cx="215906" cy="615983"/>
            </a:xfrm>
            <a:prstGeom prst="rect">
              <a:avLst/>
            </a:prstGeom>
            <a:solidFill>
              <a:srgbClr val="0058AB">
                <a:alpha val="100000"/>
              </a:srgbClr>
            </a:solidFill>
          </p:spPr>
          <p:txBody>
            <a:bodyPr/>
            <a:lstStyle/>
            <a:p/>
          </p:txBody>
        </p:sp>
        <p:sp>
          <p:nvSpPr>
            <p:cNvPr id="55" name="rc55"/>
            <p:cNvSpPr/>
            <p:nvPr/>
          </p:nvSpPr>
          <p:spPr>
            <a:xfrm>
              <a:off x="4649521" y="4736095"/>
              <a:ext cx="215906" cy="314516"/>
            </a:xfrm>
            <a:prstGeom prst="rect">
              <a:avLst/>
            </a:prstGeom>
            <a:solidFill>
              <a:srgbClr val="0058AB">
                <a:alpha val="100000"/>
              </a:srgbClr>
            </a:solidFill>
          </p:spPr>
          <p:txBody>
            <a:bodyPr/>
            <a:lstStyle/>
            <a:p/>
          </p:txBody>
        </p:sp>
        <p:sp>
          <p:nvSpPr>
            <p:cNvPr id="56" name="rc56"/>
            <p:cNvSpPr/>
            <p:nvPr/>
          </p:nvSpPr>
          <p:spPr>
            <a:xfrm>
              <a:off x="4889417" y="4732414"/>
              <a:ext cx="215906" cy="318196"/>
            </a:xfrm>
            <a:prstGeom prst="rect">
              <a:avLst/>
            </a:prstGeom>
            <a:solidFill>
              <a:srgbClr val="0058AB">
                <a:alpha val="100000"/>
              </a:srgbClr>
            </a:solidFill>
          </p:spPr>
          <p:txBody>
            <a:bodyPr/>
            <a:lstStyle/>
            <a:p/>
          </p:txBody>
        </p:sp>
        <p:sp>
          <p:nvSpPr>
            <p:cNvPr id="57" name="rc57"/>
            <p:cNvSpPr/>
            <p:nvPr/>
          </p:nvSpPr>
          <p:spPr>
            <a:xfrm>
              <a:off x="5129313" y="4727730"/>
              <a:ext cx="215906" cy="322881"/>
            </a:xfrm>
            <a:prstGeom prst="rect">
              <a:avLst/>
            </a:prstGeom>
            <a:solidFill>
              <a:srgbClr val="0058AB">
                <a:alpha val="100000"/>
              </a:srgbClr>
            </a:solidFill>
          </p:spPr>
          <p:txBody>
            <a:bodyPr/>
            <a:lstStyle/>
            <a:p/>
          </p:txBody>
        </p:sp>
        <p:sp>
          <p:nvSpPr>
            <p:cNvPr id="58" name="rc58"/>
            <p:cNvSpPr/>
            <p:nvPr/>
          </p:nvSpPr>
          <p:spPr>
            <a:xfrm>
              <a:off x="5369210" y="4067580"/>
              <a:ext cx="215906" cy="983030"/>
            </a:xfrm>
            <a:prstGeom prst="rect">
              <a:avLst/>
            </a:prstGeom>
            <a:solidFill>
              <a:srgbClr val="0058AB">
                <a:alpha val="100000"/>
              </a:srgbClr>
            </a:solidFill>
          </p:spPr>
          <p:txBody>
            <a:bodyPr/>
            <a:lstStyle/>
            <a:p/>
          </p:txBody>
        </p:sp>
        <p:sp>
          <p:nvSpPr>
            <p:cNvPr id="59" name="rc59"/>
            <p:cNvSpPr/>
            <p:nvPr/>
          </p:nvSpPr>
          <p:spPr>
            <a:xfrm>
              <a:off x="5609106" y="4731745"/>
              <a:ext cx="215906" cy="318866"/>
            </a:xfrm>
            <a:prstGeom prst="rect">
              <a:avLst/>
            </a:prstGeom>
            <a:solidFill>
              <a:srgbClr val="0058AB">
                <a:alpha val="100000"/>
              </a:srgbClr>
            </a:solidFill>
          </p:spPr>
          <p:txBody>
            <a:bodyPr/>
            <a:lstStyle/>
            <a:p/>
          </p:txBody>
        </p:sp>
        <p:sp>
          <p:nvSpPr>
            <p:cNvPr id="60" name="rc60"/>
            <p:cNvSpPr/>
            <p:nvPr/>
          </p:nvSpPr>
          <p:spPr>
            <a:xfrm>
              <a:off x="5849003" y="4735426"/>
              <a:ext cx="215906" cy="315185"/>
            </a:xfrm>
            <a:prstGeom prst="rect">
              <a:avLst/>
            </a:prstGeom>
            <a:solidFill>
              <a:srgbClr val="0058AB">
                <a:alpha val="100000"/>
              </a:srgbClr>
            </a:solidFill>
          </p:spPr>
          <p:txBody>
            <a:bodyPr/>
            <a:lstStyle/>
            <a:p/>
          </p:txBody>
        </p:sp>
        <p:sp>
          <p:nvSpPr>
            <p:cNvPr id="61" name="rc61"/>
            <p:cNvSpPr/>
            <p:nvPr/>
          </p:nvSpPr>
          <p:spPr>
            <a:xfrm>
              <a:off x="6088899" y="1757558"/>
              <a:ext cx="215906" cy="3293053"/>
            </a:xfrm>
            <a:prstGeom prst="rect">
              <a:avLst/>
            </a:prstGeom>
            <a:solidFill>
              <a:srgbClr val="0058AB">
                <a:alpha val="100000"/>
              </a:srgbClr>
            </a:solidFill>
          </p:spPr>
          <p:txBody>
            <a:bodyPr/>
            <a:lstStyle/>
            <a:p/>
          </p:txBody>
        </p:sp>
        <p:sp>
          <p:nvSpPr>
            <p:cNvPr id="62" name="rc62"/>
            <p:cNvSpPr/>
            <p:nvPr/>
          </p:nvSpPr>
          <p:spPr>
            <a:xfrm>
              <a:off x="6328796" y="3840392"/>
              <a:ext cx="215906" cy="1210218"/>
            </a:xfrm>
            <a:prstGeom prst="rect">
              <a:avLst/>
            </a:prstGeom>
            <a:solidFill>
              <a:srgbClr val="0058AB">
                <a:alpha val="100000"/>
              </a:srgbClr>
            </a:solidFill>
          </p:spPr>
          <p:txBody>
            <a:bodyPr/>
            <a:lstStyle/>
            <a:p/>
          </p:txBody>
        </p:sp>
        <p:sp>
          <p:nvSpPr>
            <p:cNvPr id="63" name="rc63"/>
            <p:cNvSpPr/>
            <p:nvPr/>
          </p:nvSpPr>
          <p:spPr>
            <a:xfrm>
              <a:off x="6568692" y="3781839"/>
              <a:ext cx="215906" cy="1268772"/>
            </a:xfrm>
            <a:prstGeom prst="rect">
              <a:avLst/>
            </a:prstGeom>
            <a:solidFill>
              <a:srgbClr val="0058AB">
                <a:alpha val="100000"/>
              </a:srgbClr>
            </a:solidFill>
          </p:spPr>
          <p:txBody>
            <a:bodyPr/>
            <a:lstStyle/>
            <a:p/>
          </p:txBody>
        </p:sp>
        <p:sp>
          <p:nvSpPr>
            <p:cNvPr id="64" name="rc64"/>
            <p:cNvSpPr/>
            <p:nvPr/>
          </p:nvSpPr>
          <p:spPr>
            <a:xfrm>
              <a:off x="6808589" y="3664397"/>
              <a:ext cx="215906" cy="1386214"/>
            </a:xfrm>
            <a:prstGeom prst="rect">
              <a:avLst/>
            </a:prstGeom>
            <a:solidFill>
              <a:srgbClr val="0058AB">
                <a:alpha val="100000"/>
              </a:srgbClr>
            </a:solidFill>
          </p:spPr>
          <p:txBody>
            <a:bodyPr/>
            <a:lstStyle/>
            <a:p/>
          </p:txBody>
        </p:sp>
        <p:sp>
          <p:nvSpPr>
            <p:cNvPr id="65" name="rc65"/>
            <p:cNvSpPr/>
            <p:nvPr/>
          </p:nvSpPr>
          <p:spPr>
            <a:xfrm>
              <a:off x="7048485" y="4329231"/>
              <a:ext cx="215906" cy="721380"/>
            </a:xfrm>
            <a:prstGeom prst="rect">
              <a:avLst/>
            </a:prstGeom>
            <a:solidFill>
              <a:srgbClr val="0058AB">
                <a:alpha val="100000"/>
              </a:srgbClr>
            </a:solidFill>
          </p:spPr>
          <p:txBody>
            <a:bodyPr/>
            <a:lstStyle/>
            <a:p/>
          </p:txBody>
        </p:sp>
        <p:sp>
          <p:nvSpPr>
            <p:cNvPr id="66" name="rc66"/>
            <p:cNvSpPr/>
            <p:nvPr/>
          </p:nvSpPr>
          <p:spPr>
            <a:xfrm>
              <a:off x="7288381" y="4290753"/>
              <a:ext cx="215906" cy="759858"/>
            </a:xfrm>
            <a:prstGeom prst="rect">
              <a:avLst/>
            </a:prstGeom>
            <a:solidFill>
              <a:srgbClr val="0058AB">
                <a:alpha val="100000"/>
              </a:srgbClr>
            </a:solidFill>
          </p:spPr>
          <p:txBody>
            <a:bodyPr/>
            <a:lstStyle/>
            <a:p/>
          </p:txBody>
        </p:sp>
        <p:sp>
          <p:nvSpPr>
            <p:cNvPr id="67" name="rc67"/>
            <p:cNvSpPr/>
            <p:nvPr/>
          </p:nvSpPr>
          <p:spPr>
            <a:xfrm>
              <a:off x="8487864" y="4893018"/>
              <a:ext cx="215906" cy="157592"/>
            </a:xfrm>
            <a:prstGeom prst="rect">
              <a:avLst/>
            </a:prstGeom>
            <a:solidFill>
              <a:srgbClr val="69DBFF">
                <a:alpha val="100000"/>
              </a:srgbClr>
            </a:solidFill>
          </p:spPr>
          <p:txBody>
            <a:bodyPr/>
            <a:lstStyle/>
            <a:p/>
          </p:txBody>
        </p:sp>
        <p:sp>
          <p:nvSpPr>
            <p:cNvPr id="68" name="pl68"/>
            <p:cNvSpPr/>
            <p:nvPr/>
          </p:nvSpPr>
          <p:spPr>
            <a:xfrm>
              <a:off x="6196853" y="4735426"/>
              <a:ext cx="2398964" cy="157592"/>
            </a:xfrm>
            <a:custGeom>
              <a:avLst/>
              <a:pathLst>
                <a:path w="2398964" h="157592">
                  <a:moveTo>
                    <a:pt x="0" y="0"/>
                  </a:moveTo>
                  <a:lnTo>
                    <a:pt x="239896" y="15759"/>
                  </a:lnTo>
                  <a:lnTo>
                    <a:pt x="479792" y="31518"/>
                  </a:lnTo>
                  <a:lnTo>
                    <a:pt x="719689" y="47277"/>
                  </a:lnTo>
                  <a:lnTo>
                    <a:pt x="959585" y="63037"/>
                  </a:lnTo>
                  <a:lnTo>
                    <a:pt x="1199482" y="78796"/>
                  </a:lnTo>
                  <a:lnTo>
                    <a:pt x="1439378" y="94555"/>
                  </a:lnTo>
                  <a:lnTo>
                    <a:pt x="1679275" y="110314"/>
                  </a:lnTo>
                  <a:lnTo>
                    <a:pt x="1919171" y="126074"/>
                  </a:lnTo>
                  <a:lnTo>
                    <a:pt x="2159067" y="141833"/>
                  </a:lnTo>
                  <a:lnTo>
                    <a:pt x="2398964" y="157592"/>
                  </a:lnTo>
                </a:path>
              </a:pathLst>
            </a:custGeom>
            <a:ln w="13550" cap="flat">
              <a:solidFill>
                <a:srgbClr val="000000">
                  <a:alpha val="100000"/>
                </a:srgbClr>
              </a:solidFill>
              <a:prstDash val="solid"/>
              <a:round/>
            </a:ln>
          </p:spPr>
          <p:txBody>
            <a:bodyPr/>
            <a:lstStyle/>
            <a:p/>
          </p:txBody>
        </p:sp>
        <p:sp>
          <p:nvSpPr>
            <p:cNvPr id="69" name="pt69"/>
            <p:cNvSpPr/>
            <p:nvPr/>
          </p:nvSpPr>
          <p:spPr>
            <a:xfrm>
              <a:off x="6172027" y="47106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7263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7421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7578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7736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7893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805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8209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836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852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8681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5670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2" name="tx82"/>
            <p:cNvSpPr/>
            <p:nvPr/>
          </p:nvSpPr>
          <p:spPr>
            <a:xfrm>
              <a:off x="571671" y="332022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71671" y="248374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4" name="tx84"/>
            <p:cNvSpPr/>
            <p:nvPr/>
          </p:nvSpPr>
          <p:spPr>
            <a:xfrm>
              <a:off x="508103" y="16472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498213" y="1330710"/>
              <a:ext cx="69983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United Arab Emirates</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2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23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1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1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7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70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6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6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67004"/>
              <a:ext cx="239888" cy="641017"/>
            </a:xfrm>
            <a:prstGeom prst="rect">
              <a:avLst/>
            </a:prstGeom>
            <a:solidFill>
              <a:srgbClr val="80BD41">
                <a:alpha val="100000"/>
              </a:srgbClr>
            </a:solidFill>
          </p:spPr>
          <p:txBody>
            <a:bodyPr/>
            <a:lstStyle/>
            <a:p/>
          </p:txBody>
        </p:sp>
        <p:sp>
          <p:nvSpPr>
            <p:cNvPr id="26" name="rc26"/>
            <p:cNvSpPr/>
            <p:nvPr/>
          </p:nvSpPr>
          <p:spPr>
            <a:xfrm>
              <a:off x="1296273" y="3640315"/>
              <a:ext cx="239888" cy="26689"/>
            </a:xfrm>
            <a:prstGeom prst="rect">
              <a:avLst/>
            </a:prstGeom>
            <a:solidFill>
              <a:srgbClr val="1CABE2">
                <a:alpha val="100000"/>
              </a:srgbClr>
            </a:solidFill>
          </p:spPr>
          <p:txBody>
            <a:bodyPr/>
            <a:lstStyle/>
            <a:p/>
          </p:txBody>
        </p:sp>
        <p:sp>
          <p:nvSpPr>
            <p:cNvPr id="27" name="rc27"/>
            <p:cNvSpPr/>
            <p:nvPr/>
          </p:nvSpPr>
          <p:spPr>
            <a:xfrm>
              <a:off x="1562816" y="3638780"/>
              <a:ext cx="239888" cy="669241"/>
            </a:xfrm>
            <a:prstGeom prst="rect">
              <a:avLst/>
            </a:prstGeom>
            <a:solidFill>
              <a:srgbClr val="80BD41">
                <a:alpha val="100000"/>
              </a:srgbClr>
            </a:solidFill>
          </p:spPr>
          <p:txBody>
            <a:bodyPr/>
            <a:lstStyle/>
            <a:p/>
          </p:txBody>
        </p:sp>
        <p:sp>
          <p:nvSpPr>
            <p:cNvPr id="28" name="rc28"/>
            <p:cNvSpPr/>
            <p:nvPr/>
          </p:nvSpPr>
          <p:spPr>
            <a:xfrm>
              <a:off x="1562816" y="3610909"/>
              <a:ext cx="239888" cy="27870"/>
            </a:xfrm>
            <a:prstGeom prst="rect">
              <a:avLst/>
            </a:prstGeom>
            <a:solidFill>
              <a:srgbClr val="1CABE2">
                <a:alpha val="100000"/>
              </a:srgbClr>
            </a:solidFill>
          </p:spPr>
          <p:txBody>
            <a:bodyPr/>
            <a:lstStyle/>
            <a:p/>
          </p:txBody>
        </p:sp>
        <p:sp>
          <p:nvSpPr>
            <p:cNvPr id="29" name="rc29"/>
            <p:cNvSpPr/>
            <p:nvPr/>
          </p:nvSpPr>
          <p:spPr>
            <a:xfrm>
              <a:off x="1829360" y="3605595"/>
              <a:ext cx="239888" cy="702426"/>
            </a:xfrm>
            <a:prstGeom prst="rect">
              <a:avLst/>
            </a:prstGeom>
            <a:solidFill>
              <a:srgbClr val="80BD41">
                <a:alpha val="100000"/>
              </a:srgbClr>
            </a:solidFill>
          </p:spPr>
          <p:txBody>
            <a:bodyPr/>
            <a:lstStyle/>
            <a:p/>
          </p:txBody>
        </p:sp>
        <p:sp>
          <p:nvSpPr>
            <p:cNvPr id="30" name="rc30"/>
            <p:cNvSpPr/>
            <p:nvPr/>
          </p:nvSpPr>
          <p:spPr>
            <a:xfrm>
              <a:off x="1829360" y="3576308"/>
              <a:ext cx="239888" cy="29287"/>
            </a:xfrm>
            <a:prstGeom prst="rect">
              <a:avLst/>
            </a:prstGeom>
            <a:solidFill>
              <a:srgbClr val="1CABE2">
                <a:alpha val="100000"/>
              </a:srgbClr>
            </a:solidFill>
          </p:spPr>
          <p:txBody>
            <a:bodyPr/>
            <a:lstStyle/>
            <a:p/>
          </p:txBody>
        </p:sp>
        <p:sp>
          <p:nvSpPr>
            <p:cNvPr id="31" name="rc31"/>
            <p:cNvSpPr/>
            <p:nvPr/>
          </p:nvSpPr>
          <p:spPr>
            <a:xfrm>
              <a:off x="2095903" y="3569812"/>
              <a:ext cx="239888" cy="738208"/>
            </a:xfrm>
            <a:prstGeom prst="rect">
              <a:avLst/>
            </a:prstGeom>
            <a:solidFill>
              <a:srgbClr val="80BD41">
                <a:alpha val="100000"/>
              </a:srgbClr>
            </a:solidFill>
          </p:spPr>
          <p:txBody>
            <a:bodyPr/>
            <a:lstStyle/>
            <a:p/>
          </p:txBody>
        </p:sp>
        <p:sp>
          <p:nvSpPr>
            <p:cNvPr id="32" name="rc32"/>
            <p:cNvSpPr/>
            <p:nvPr/>
          </p:nvSpPr>
          <p:spPr>
            <a:xfrm>
              <a:off x="2095903" y="3539108"/>
              <a:ext cx="239888" cy="30704"/>
            </a:xfrm>
            <a:prstGeom prst="rect">
              <a:avLst/>
            </a:prstGeom>
            <a:solidFill>
              <a:srgbClr val="1CABE2">
                <a:alpha val="100000"/>
              </a:srgbClr>
            </a:solidFill>
          </p:spPr>
          <p:txBody>
            <a:bodyPr/>
            <a:lstStyle/>
            <a:p/>
          </p:txBody>
        </p:sp>
        <p:sp>
          <p:nvSpPr>
            <p:cNvPr id="33" name="rc33"/>
            <p:cNvSpPr/>
            <p:nvPr/>
          </p:nvSpPr>
          <p:spPr>
            <a:xfrm>
              <a:off x="2362446" y="3554460"/>
              <a:ext cx="239888" cy="753561"/>
            </a:xfrm>
            <a:prstGeom prst="rect">
              <a:avLst/>
            </a:prstGeom>
            <a:solidFill>
              <a:srgbClr val="80BD41">
                <a:alpha val="100000"/>
              </a:srgbClr>
            </a:solidFill>
          </p:spPr>
          <p:txBody>
            <a:bodyPr/>
            <a:lstStyle/>
            <a:p/>
          </p:txBody>
        </p:sp>
        <p:sp>
          <p:nvSpPr>
            <p:cNvPr id="34" name="rc34"/>
            <p:cNvSpPr/>
            <p:nvPr/>
          </p:nvSpPr>
          <p:spPr>
            <a:xfrm>
              <a:off x="2362446" y="3523047"/>
              <a:ext cx="239888" cy="31413"/>
            </a:xfrm>
            <a:prstGeom prst="rect">
              <a:avLst/>
            </a:prstGeom>
            <a:solidFill>
              <a:srgbClr val="1CABE2">
                <a:alpha val="100000"/>
              </a:srgbClr>
            </a:solidFill>
          </p:spPr>
          <p:txBody>
            <a:bodyPr/>
            <a:lstStyle/>
            <a:p/>
          </p:txBody>
        </p:sp>
        <p:sp>
          <p:nvSpPr>
            <p:cNvPr id="35" name="rc35"/>
            <p:cNvSpPr/>
            <p:nvPr/>
          </p:nvSpPr>
          <p:spPr>
            <a:xfrm>
              <a:off x="2628989" y="3546902"/>
              <a:ext cx="239888" cy="761119"/>
            </a:xfrm>
            <a:prstGeom prst="rect">
              <a:avLst/>
            </a:prstGeom>
            <a:solidFill>
              <a:srgbClr val="80BD41">
                <a:alpha val="100000"/>
              </a:srgbClr>
            </a:solidFill>
          </p:spPr>
          <p:txBody>
            <a:bodyPr/>
            <a:lstStyle/>
            <a:p/>
          </p:txBody>
        </p:sp>
        <p:sp>
          <p:nvSpPr>
            <p:cNvPr id="36" name="rc36"/>
            <p:cNvSpPr/>
            <p:nvPr/>
          </p:nvSpPr>
          <p:spPr>
            <a:xfrm>
              <a:off x="2628989" y="3523401"/>
              <a:ext cx="239888" cy="23500"/>
            </a:xfrm>
            <a:prstGeom prst="rect">
              <a:avLst/>
            </a:prstGeom>
            <a:solidFill>
              <a:srgbClr val="1CABE2">
                <a:alpha val="100000"/>
              </a:srgbClr>
            </a:solidFill>
          </p:spPr>
          <p:txBody>
            <a:bodyPr/>
            <a:lstStyle/>
            <a:p/>
          </p:txBody>
        </p:sp>
        <p:sp>
          <p:nvSpPr>
            <p:cNvPr id="37" name="rc37"/>
            <p:cNvSpPr/>
            <p:nvPr/>
          </p:nvSpPr>
          <p:spPr>
            <a:xfrm>
              <a:off x="2895532" y="3607485"/>
              <a:ext cx="239888" cy="700536"/>
            </a:xfrm>
            <a:prstGeom prst="rect">
              <a:avLst/>
            </a:prstGeom>
            <a:solidFill>
              <a:srgbClr val="80BD41">
                <a:alpha val="100000"/>
              </a:srgbClr>
            </a:solidFill>
          </p:spPr>
          <p:txBody>
            <a:bodyPr/>
            <a:lstStyle/>
            <a:p/>
          </p:txBody>
        </p:sp>
        <p:sp>
          <p:nvSpPr>
            <p:cNvPr id="38" name="rc38"/>
            <p:cNvSpPr/>
            <p:nvPr/>
          </p:nvSpPr>
          <p:spPr>
            <a:xfrm>
              <a:off x="2895532" y="3585873"/>
              <a:ext cx="239888" cy="21611"/>
            </a:xfrm>
            <a:prstGeom prst="rect">
              <a:avLst/>
            </a:prstGeom>
            <a:solidFill>
              <a:srgbClr val="1CABE2">
                <a:alpha val="100000"/>
              </a:srgbClr>
            </a:solidFill>
          </p:spPr>
          <p:txBody>
            <a:bodyPr/>
            <a:lstStyle/>
            <a:p/>
          </p:txBody>
        </p:sp>
        <p:sp>
          <p:nvSpPr>
            <p:cNvPr id="39" name="rc39"/>
            <p:cNvSpPr/>
            <p:nvPr/>
          </p:nvSpPr>
          <p:spPr>
            <a:xfrm>
              <a:off x="3162075" y="3595793"/>
              <a:ext cx="239888" cy="712227"/>
            </a:xfrm>
            <a:prstGeom prst="rect">
              <a:avLst/>
            </a:prstGeom>
            <a:solidFill>
              <a:srgbClr val="80BD41">
                <a:alpha val="100000"/>
              </a:srgbClr>
            </a:solidFill>
          </p:spPr>
          <p:txBody>
            <a:bodyPr/>
            <a:lstStyle/>
            <a:p/>
          </p:txBody>
        </p:sp>
        <p:sp>
          <p:nvSpPr>
            <p:cNvPr id="40" name="rc40"/>
            <p:cNvSpPr/>
            <p:nvPr/>
          </p:nvSpPr>
          <p:spPr>
            <a:xfrm>
              <a:off x="3162075" y="3573828"/>
              <a:ext cx="239888" cy="21965"/>
            </a:xfrm>
            <a:prstGeom prst="rect">
              <a:avLst/>
            </a:prstGeom>
            <a:solidFill>
              <a:srgbClr val="1CABE2">
                <a:alpha val="100000"/>
              </a:srgbClr>
            </a:solidFill>
          </p:spPr>
          <p:txBody>
            <a:bodyPr/>
            <a:lstStyle/>
            <a:p/>
          </p:txBody>
        </p:sp>
        <p:sp>
          <p:nvSpPr>
            <p:cNvPr id="41" name="rc41"/>
            <p:cNvSpPr/>
            <p:nvPr/>
          </p:nvSpPr>
          <p:spPr>
            <a:xfrm>
              <a:off x="3428618" y="3598155"/>
              <a:ext cx="239888" cy="709866"/>
            </a:xfrm>
            <a:prstGeom prst="rect">
              <a:avLst/>
            </a:prstGeom>
            <a:solidFill>
              <a:srgbClr val="80BD41">
                <a:alpha val="100000"/>
              </a:srgbClr>
            </a:solidFill>
          </p:spPr>
          <p:txBody>
            <a:bodyPr/>
            <a:lstStyle/>
            <a:p/>
          </p:txBody>
        </p:sp>
        <p:sp>
          <p:nvSpPr>
            <p:cNvPr id="42" name="rc42"/>
            <p:cNvSpPr/>
            <p:nvPr/>
          </p:nvSpPr>
          <p:spPr>
            <a:xfrm>
              <a:off x="3428618" y="3568631"/>
              <a:ext cx="239888" cy="29523"/>
            </a:xfrm>
            <a:prstGeom prst="rect">
              <a:avLst/>
            </a:prstGeom>
            <a:solidFill>
              <a:srgbClr val="1CABE2">
                <a:alpha val="100000"/>
              </a:srgbClr>
            </a:solidFill>
          </p:spPr>
          <p:txBody>
            <a:bodyPr/>
            <a:lstStyle/>
            <a:p/>
          </p:txBody>
        </p:sp>
        <p:sp>
          <p:nvSpPr>
            <p:cNvPr id="43" name="rc43"/>
            <p:cNvSpPr/>
            <p:nvPr/>
          </p:nvSpPr>
          <p:spPr>
            <a:xfrm>
              <a:off x="3695161" y="3479352"/>
              <a:ext cx="239888" cy="828669"/>
            </a:xfrm>
            <a:prstGeom prst="rect">
              <a:avLst/>
            </a:prstGeom>
            <a:solidFill>
              <a:srgbClr val="80BD41">
                <a:alpha val="100000"/>
              </a:srgbClr>
            </a:solidFill>
          </p:spPr>
          <p:txBody>
            <a:bodyPr/>
            <a:lstStyle/>
            <a:p/>
          </p:txBody>
        </p:sp>
        <p:sp>
          <p:nvSpPr>
            <p:cNvPr id="44" name="rc44"/>
            <p:cNvSpPr/>
            <p:nvPr/>
          </p:nvSpPr>
          <p:spPr>
            <a:xfrm>
              <a:off x="3695161" y="3435775"/>
              <a:ext cx="239888" cy="43576"/>
            </a:xfrm>
            <a:prstGeom prst="rect">
              <a:avLst/>
            </a:prstGeom>
            <a:solidFill>
              <a:srgbClr val="1CABE2">
                <a:alpha val="100000"/>
              </a:srgbClr>
            </a:solidFill>
          </p:spPr>
          <p:txBody>
            <a:bodyPr/>
            <a:lstStyle/>
            <a:p/>
          </p:txBody>
        </p:sp>
        <p:sp>
          <p:nvSpPr>
            <p:cNvPr id="45" name="rc45"/>
            <p:cNvSpPr/>
            <p:nvPr/>
          </p:nvSpPr>
          <p:spPr>
            <a:xfrm>
              <a:off x="3961705" y="3446876"/>
              <a:ext cx="239888" cy="861145"/>
            </a:xfrm>
            <a:prstGeom prst="rect">
              <a:avLst/>
            </a:prstGeom>
            <a:solidFill>
              <a:srgbClr val="80BD41">
                <a:alpha val="100000"/>
              </a:srgbClr>
            </a:solidFill>
          </p:spPr>
          <p:txBody>
            <a:bodyPr/>
            <a:lstStyle/>
            <a:p/>
          </p:txBody>
        </p:sp>
        <p:sp>
          <p:nvSpPr>
            <p:cNvPr id="46" name="rc46"/>
            <p:cNvSpPr/>
            <p:nvPr/>
          </p:nvSpPr>
          <p:spPr>
            <a:xfrm>
              <a:off x="3961705" y="3391962"/>
              <a:ext cx="239888" cy="54913"/>
            </a:xfrm>
            <a:prstGeom prst="rect">
              <a:avLst/>
            </a:prstGeom>
            <a:solidFill>
              <a:srgbClr val="1CABE2">
                <a:alpha val="100000"/>
              </a:srgbClr>
            </a:solidFill>
          </p:spPr>
          <p:txBody>
            <a:bodyPr/>
            <a:lstStyle/>
            <a:p/>
          </p:txBody>
        </p:sp>
        <p:sp>
          <p:nvSpPr>
            <p:cNvPr id="47" name="rc47"/>
            <p:cNvSpPr/>
            <p:nvPr/>
          </p:nvSpPr>
          <p:spPr>
            <a:xfrm>
              <a:off x="4228248" y="3394914"/>
              <a:ext cx="239888" cy="913106"/>
            </a:xfrm>
            <a:prstGeom prst="rect">
              <a:avLst/>
            </a:prstGeom>
            <a:solidFill>
              <a:srgbClr val="80BD41">
                <a:alpha val="100000"/>
              </a:srgbClr>
            </a:solidFill>
          </p:spPr>
          <p:txBody>
            <a:bodyPr/>
            <a:lstStyle/>
            <a:p/>
          </p:txBody>
        </p:sp>
        <p:sp>
          <p:nvSpPr>
            <p:cNvPr id="48" name="rc48"/>
            <p:cNvSpPr/>
            <p:nvPr/>
          </p:nvSpPr>
          <p:spPr>
            <a:xfrm>
              <a:off x="4228248" y="3346850"/>
              <a:ext cx="239888" cy="48064"/>
            </a:xfrm>
            <a:prstGeom prst="rect">
              <a:avLst/>
            </a:prstGeom>
            <a:solidFill>
              <a:srgbClr val="1CABE2">
                <a:alpha val="100000"/>
              </a:srgbClr>
            </a:solidFill>
          </p:spPr>
          <p:txBody>
            <a:bodyPr/>
            <a:lstStyle/>
            <a:p/>
          </p:txBody>
        </p:sp>
        <p:sp>
          <p:nvSpPr>
            <p:cNvPr id="49" name="rc49"/>
            <p:cNvSpPr/>
            <p:nvPr/>
          </p:nvSpPr>
          <p:spPr>
            <a:xfrm>
              <a:off x="4494791" y="3321223"/>
              <a:ext cx="239888" cy="986797"/>
            </a:xfrm>
            <a:prstGeom prst="rect">
              <a:avLst/>
            </a:prstGeom>
            <a:solidFill>
              <a:srgbClr val="80BD41">
                <a:alpha val="100000"/>
              </a:srgbClr>
            </a:solidFill>
          </p:spPr>
          <p:txBody>
            <a:bodyPr/>
            <a:lstStyle/>
            <a:p/>
          </p:txBody>
        </p:sp>
        <p:sp>
          <p:nvSpPr>
            <p:cNvPr id="50" name="rc50"/>
            <p:cNvSpPr/>
            <p:nvPr/>
          </p:nvSpPr>
          <p:spPr>
            <a:xfrm>
              <a:off x="4494791" y="3280127"/>
              <a:ext cx="239888" cy="41096"/>
            </a:xfrm>
            <a:prstGeom prst="rect">
              <a:avLst/>
            </a:prstGeom>
            <a:solidFill>
              <a:srgbClr val="1CABE2">
                <a:alpha val="100000"/>
              </a:srgbClr>
            </a:solidFill>
          </p:spPr>
          <p:txBody>
            <a:bodyPr/>
            <a:lstStyle/>
            <a:p/>
          </p:txBody>
        </p:sp>
        <p:sp>
          <p:nvSpPr>
            <p:cNvPr id="51" name="rc51"/>
            <p:cNvSpPr/>
            <p:nvPr/>
          </p:nvSpPr>
          <p:spPr>
            <a:xfrm>
              <a:off x="4761334" y="3242809"/>
              <a:ext cx="239888" cy="1065212"/>
            </a:xfrm>
            <a:prstGeom prst="rect">
              <a:avLst/>
            </a:prstGeom>
            <a:solidFill>
              <a:srgbClr val="80BD41">
                <a:alpha val="100000"/>
              </a:srgbClr>
            </a:solidFill>
          </p:spPr>
          <p:txBody>
            <a:bodyPr/>
            <a:lstStyle/>
            <a:p/>
          </p:txBody>
        </p:sp>
        <p:sp>
          <p:nvSpPr>
            <p:cNvPr id="52" name="rc52"/>
            <p:cNvSpPr/>
            <p:nvPr/>
          </p:nvSpPr>
          <p:spPr>
            <a:xfrm>
              <a:off x="4761334" y="3221079"/>
              <a:ext cx="239888" cy="21729"/>
            </a:xfrm>
            <a:prstGeom prst="rect">
              <a:avLst/>
            </a:prstGeom>
            <a:solidFill>
              <a:srgbClr val="1CABE2">
                <a:alpha val="100000"/>
              </a:srgbClr>
            </a:solidFill>
          </p:spPr>
          <p:txBody>
            <a:bodyPr/>
            <a:lstStyle/>
            <a:p/>
          </p:txBody>
        </p:sp>
        <p:sp>
          <p:nvSpPr>
            <p:cNvPr id="53" name="rc53"/>
            <p:cNvSpPr/>
            <p:nvPr/>
          </p:nvSpPr>
          <p:spPr>
            <a:xfrm>
              <a:off x="5027877" y="3209388"/>
              <a:ext cx="239888" cy="1098633"/>
            </a:xfrm>
            <a:prstGeom prst="rect">
              <a:avLst/>
            </a:prstGeom>
            <a:solidFill>
              <a:srgbClr val="80BD41">
                <a:alpha val="100000"/>
              </a:srgbClr>
            </a:solidFill>
          </p:spPr>
          <p:txBody>
            <a:bodyPr/>
            <a:lstStyle/>
            <a:p/>
          </p:txBody>
        </p:sp>
        <p:sp>
          <p:nvSpPr>
            <p:cNvPr id="54" name="rc54"/>
            <p:cNvSpPr/>
            <p:nvPr/>
          </p:nvSpPr>
          <p:spPr>
            <a:xfrm>
              <a:off x="5027877" y="3198287"/>
              <a:ext cx="239888" cy="11100"/>
            </a:xfrm>
            <a:prstGeom prst="rect">
              <a:avLst/>
            </a:prstGeom>
            <a:solidFill>
              <a:srgbClr val="1CABE2">
                <a:alpha val="100000"/>
              </a:srgbClr>
            </a:solidFill>
          </p:spPr>
          <p:txBody>
            <a:bodyPr/>
            <a:lstStyle/>
            <a:p/>
          </p:txBody>
        </p:sp>
        <p:sp>
          <p:nvSpPr>
            <p:cNvPr id="55" name="rc55"/>
            <p:cNvSpPr/>
            <p:nvPr/>
          </p:nvSpPr>
          <p:spPr>
            <a:xfrm>
              <a:off x="5294420" y="3196398"/>
              <a:ext cx="239888" cy="1111623"/>
            </a:xfrm>
            <a:prstGeom prst="rect">
              <a:avLst/>
            </a:prstGeom>
            <a:solidFill>
              <a:srgbClr val="80BD41">
                <a:alpha val="100000"/>
              </a:srgbClr>
            </a:solidFill>
          </p:spPr>
          <p:txBody>
            <a:bodyPr/>
            <a:lstStyle/>
            <a:p/>
          </p:txBody>
        </p:sp>
        <p:sp>
          <p:nvSpPr>
            <p:cNvPr id="56" name="rc56"/>
            <p:cNvSpPr/>
            <p:nvPr/>
          </p:nvSpPr>
          <p:spPr>
            <a:xfrm>
              <a:off x="5294420" y="3185179"/>
              <a:ext cx="239888" cy="11218"/>
            </a:xfrm>
            <a:prstGeom prst="rect">
              <a:avLst/>
            </a:prstGeom>
            <a:solidFill>
              <a:srgbClr val="1CABE2">
                <a:alpha val="100000"/>
              </a:srgbClr>
            </a:solidFill>
          </p:spPr>
          <p:txBody>
            <a:bodyPr/>
            <a:lstStyle/>
            <a:p/>
          </p:txBody>
        </p:sp>
        <p:sp>
          <p:nvSpPr>
            <p:cNvPr id="57" name="rc57"/>
            <p:cNvSpPr/>
            <p:nvPr/>
          </p:nvSpPr>
          <p:spPr>
            <a:xfrm>
              <a:off x="5560963" y="3179274"/>
              <a:ext cx="239888" cy="1128747"/>
            </a:xfrm>
            <a:prstGeom prst="rect">
              <a:avLst/>
            </a:prstGeom>
            <a:solidFill>
              <a:srgbClr val="80BD41">
                <a:alpha val="100000"/>
              </a:srgbClr>
            </a:solidFill>
          </p:spPr>
          <p:txBody>
            <a:bodyPr/>
            <a:lstStyle/>
            <a:p/>
          </p:txBody>
        </p:sp>
        <p:sp>
          <p:nvSpPr>
            <p:cNvPr id="58" name="rc58"/>
            <p:cNvSpPr/>
            <p:nvPr/>
          </p:nvSpPr>
          <p:spPr>
            <a:xfrm>
              <a:off x="5560963" y="3167937"/>
              <a:ext cx="239888" cy="11337"/>
            </a:xfrm>
            <a:prstGeom prst="rect">
              <a:avLst/>
            </a:prstGeom>
            <a:solidFill>
              <a:srgbClr val="1CABE2">
                <a:alpha val="100000"/>
              </a:srgbClr>
            </a:solidFill>
          </p:spPr>
          <p:txBody>
            <a:bodyPr/>
            <a:lstStyle/>
            <a:p/>
          </p:txBody>
        </p:sp>
        <p:sp>
          <p:nvSpPr>
            <p:cNvPr id="59" name="rc59"/>
            <p:cNvSpPr/>
            <p:nvPr/>
          </p:nvSpPr>
          <p:spPr>
            <a:xfrm>
              <a:off x="5827506" y="3186005"/>
              <a:ext cx="239888" cy="1122015"/>
            </a:xfrm>
            <a:prstGeom prst="rect">
              <a:avLst/>
            </a:prstGeom>
            <a:solidFill>
              <a:srgbClr val="80BD41">
                <a:alpha val="100000"/>
              </a:srgbClr>
            </a:solidFill>
          </p:spPr>
          <p:txBody>
            <a:bodyPr/>
            <a:lstStyle/>
            <a:p/>
          </p:txBody>
        </p:sp>
        <p:sp>
          <p:nvSpPr>
            <p:cNvPr id="60" name="rc60"/>
            <p:cNvSpPr/>
            <p:nvPr/>
          </p:nvSpPr>
          <p:spPr>
            <a:xfrm>
              <a:off x="5827506" y="3151285"/>
              <a:ext cx="239888" cy="34719"/>
            </a:xfrm>
            <a:prstGeom prst="rect">
              <a:avLst/>
            </a:prstGeom>
            <a:solidFill>
              <a:srgbClr val="1CABE2">
                <a:alpha val="100000"/>
              </a:srgbClr>
            </a:solidFill>
          </p:spPr>
          <p:txBody>
            <a:bodyPr/>
            <a:lstStyle/>
            <a:p/>
          </p:txBody>
        </p:sp>
        <p:sp>
          <p:nvSpPr>
            <p:cNvPr id="61" name="rc61"/>
            <p:cNvSpPr/>
            <p:nvPr/>
          </p:nvSpPr>
          <p:spPr>
            <a:xfrm>
              <a:off x="6094049" y="3193563"/>
              <a:ext cx="239888" cy="1114457"/>
            </a:xfrm>
            <a:prstGeom prst="rect">
              <a:avLst/>
            </a:prstGeom>
            <a:solidFill>
              <a:srgbClr val="80BD41">
                <a:alpha val="100000"/>
              </a:srgbClr>
            </a:solidFill>
          </p:spPr>
          <p:txBody>
            <a:bodyPr/>
            <a:lstStyle/>
            <a:p/>
          </p:txBody>
        </p:sp>
        <p:sp>
          <p:nvSpPr>
            <p:cNvPr id="62" name="rc62"/>
            <p:cNvSpPr/>
            <p:nvPr/>
          </p:nvSpPr>
          <p:spPr>
            <a:xfrm>
              <a:off x="6094049" y="3182344"/>
              <a:ext cx="239888" cy="11218"/>
            </a:xfrm>
            <a:prstGeom prst="rect">
              <a:avLst/>
            </a:prstGeom>
            <a:solidFill>
              <a:srgbClr val="1CABE2">
                <a:alpha val="100000"/>
              </a:srgbClr>
            </a:solidFill>
          </p:spPr>
          <p:txBody>
            <a:bodyPr/>
            <a:lstStyle/>
            <a:p/>
          </p:txBody>
        </p:sp>
        <p:sp>
          <p:nvSpPr>
            <p:cNvPr id="63" name="rc63"/>
            <p:cNvSpPr/>
            <p:nvPr/>
          </p:nvSpPr>
          <p:spPr>
            <a:xfrm>
              <a:off x="6360593" y="3206554"/>
              <a:ext cx="239888" cy="1101467"/>
            </a:xfrm>
            <a:prstGeom prst="rect">
              <a:avLst/>
            </a:prstGeom>
            <a:solidFill>
              <a:srgbClr val="80BD41">
                <a:alpha val="100000"/>
              </a:srgbClr>
            </a:solidFill>
          </p:spPr>
          <p:txBody>
            <a:bodyPr/>
            <a:lstStyle/>
            <a:p/>
          </p:txBody>
        </p:sp>
        <p:sp>
          <p:nvSpPr>
            <p:cNvPr id="64" name="rc64"/>
            <p:cNvSpPr/>
            <p:nvPr/>
          </p:nvSpPr>
          <p:spPr>
            <a:xfrm>
              <a:off x="6360593" y="3195453"/>
              <a:ext cx="239888" cy="11100"/>
            </a:xfrm>
            <a:prstGeom prst="rect">
              <a:avLst/>
            </a:prstGeom>
            <a:solidFill>
              <a:srgbClr val="1CABE2">
                <a:alpha val="100000"/>
              </a:srgbClr>
            </a:solidFill>
          </p:spPr>
          <p:txBody>
            <a:bodyPr/>
            <a:lstStyle/>
            <a:p/>
          </p:txBody>
        </p:sp>
        <p:sp>
          <p:nvSpPr>
            <p:cNvPr id="65" name="rc65"/>
            <p:cNvSpPr/>
            <p:nvPr/>
          </p:nvSpPr>
          <p:spPr>
            <a:xfrm>
              <a:off x="6627136" y="3261940"/>
              <a:ext cx="239888" cy="1046081"/>
            </a:xfrm>
            <a:prstGeom prst="rect">
              <a:avLst/>
            </a:prstGeom>
            <a:solidFill>
              <a:srgbClr val="80BD41">
                <a:alpha val="100000"/>
              </a:srgbClr>
            </a:solidFill>
          </p:spPr>
          <p:txBody>
            <a:bodyPr/>
            <a:lstStyle/>
            <a:p/>
          </p:txBody>
        </p:sp>
        <p:sp>
          <p:nvSpPr>
            <p:cNvPr id="66" name="rc66"/>
            <p:cNvSpPr/>
            <p:nvPr/>
          </p:nvSpPr>
          <p:spPr>
            <a:xfrm>
              <a:off x="6627136" y="3145735"/>
              <a:ext cx="239888" cy="116204"/>
            </a:xfrm>
            <a:prstGeom prst="rect">
              <a:avLst/>
            </a:prstGeom>
            <a:solidFill>
              <a:srgbClr val="1CABE2">
                <a:alpha val="100000"/>
              </a:srgbClr>
            </a:solidFill>
          </p:spPr>
          <p:txBody>
            <a:bodyPr/>
            <a:lstStyle/>
            <a:p/>
          </p:txBody>
        </p:sp>
        <p:sp>
          <p:nvSpPr>
            <p:cNvPr id="67" name="rc67"/>
            <p:cNvSpPr/>
            <p:nvPr/>
          </p:nvSpPr>
          <p:spPr>
            <a:xfrm>
              <a:off x="6893679" y="3282843"/>
              <a:ext cx="239888" cy="1025178"/>
            </a:xfrm>
            <a:prstGeom prst="rect">
              <a:avLst/>
            </a:prstGeom>
            <a:solidFill>
              <a:srgbClr val="80BD41">
                <a:alpha val="100000"/>
              </a:srgbClr>
            </a:solidFill>
          </p:spPr>
          <p:txBody>
            <a:bodyPr/>
            <a:lstStyle/>
            <a:p/>
          </p:txBody>
        </p:sp>
        <p:sp>
          <p:nvSpPr>
            <p:cNvPr id="68" name="rc68"/>
            <p:cNvSpPr/>
            <p:nvPr/>
          </p:nvSpPr>
          <p:spPr>
            <a:xfrm>
              <a:off x="6893679" y="3240093"/>
              <a:ext cx="239888" cy="42750"/>
            </a:xfrm>
            <a:prstGeom prst="rect">
              <a:avLst/>
            </a:prstGeom>
            <a:solidFill>
              <a:srgbClr val="1CABE2">
                <a:alpha val="100000"/>
              </a:srgbClr>
            </a:solidFill>
          </p:spPr>
          <p:txBody>
            <a:bodyPr/>
            <a:lstStyle/>
            <a:p/>
          </p:txBody>
        </p:sp>
        <p:sp>
          <p:nvSpPr>
            <p:cNvPr id="69" name="rc69"/>
            <p:cNvSpPr/>
            <p:nvPr/>
          </p:nvSpPr>
          <p:spPr>
            <a:xfrm>
              <a:off x="7160222" y="3233361"/>
              <a:ext cx="239888" cy="1074660"/>
            </a:xfrm>
            <a:prstGeom prst="rect">
              <a:avLst/>
            </a:prstGeom>
            <a:solidFill>
              <a:srgbClr val="80BD41">
                <a:alpha val="100000"/>
              </a:srgbClr>
            </a:solidFill>
          </p:spPr>
          <p:txBody>
            <a:bodyPr/>
            <a:lstStyle/>
            <a:p/>
          </p:txBody>
        </p:sp>
        <p:sp>
          <p:nvSpPr>
            <p:cNvPr id="70" name="rc70"/>
            <p:cNvSpPr/>
            <p:nvPr/>
          </p:nvSpPr>
          <p:spPr>
            <a:xfrm>
              <a:off x="7160222" y="3188603"/>
              <a:ext cx="239888" cy="44757"/>
            </a:xfrm>
            <a:prstGeom prst="rect">
              <a:avLst/>
            </a:prstGeom>
            <a:solidFill>
              <a:srgbClr val="1CABE2">
                <a:alpha val="100000"/>
              </a:srgbClr>
            </a:solidFill>
          </p:spPr>
          <p:txBody>
            <a:bodyPr/>
            <a:lstStyle/>
            <a:p/>
          </p:txBody>
        </p:sp>
        <p:sp>
          <p:nvSpPr>
            <p:cNvPr id="71" name="rc71"/>
            <p:cNvSpPr/>
            <p:nvPr/>
          </p:nvSpPr>
          <p:spPr>
            <a:xfrm>
              <a:off x="7426765" y="3133689"/>
              <a:ext cx="239888" cy="1174331"/>
            </a:xfrm>
            <a:prstGeom prst="rect">
              <a:avLst/>
            </a:prstGeom>
            <a:solidFill>
              <a:srgbClr val="80BD41">
                <a:alpha val="100000"/>
              </a:srgbClr>
            </a:solidFill>
          </p:spPr>
          <p:txBody>
            <a:bodyPr/>
            <a:lstStyle/>
            <a:p/>
          </p:txBody>
        </p:sp>
        <p:sp>
          <p:nvSpPr>
            <p:cNvPr id="72" name="rc72"/>
            <p:cNvSpPr/>
            <p:nvPr/>
          </p:nvSpPr>
          <p:spPr>
            <a:xfrm>
              <a:off x="7426765" y="3084798"/>
              <a:ext cx="239888" cy="48891"/>
            </a:xfrm>
            <a:prstGeom prst="rect">
              <a:avLst/>
            </a:prstGeom>
            <a:solidFill>
              <a:srgbClr val="1CABE2">
                <a:alpha val="100000"/>
              </a:srgbClr>
            </a:solidFill>
          </p:spPr>
          <p:txBody>
            <a:bodyPr/>
            <a:lstStyle/>
            <a:p/>
          </p:txBody>
        </p:sp>
        <p:sp>
          <p:nvSpPr>
            <p:cNvPr id="73" name="rc73"/>
            <p:cNvSpPr/>
            <p:nvPr/>
          </p:nvSpPr>
          <p:spPr>
            <a:xfrm>
              <a:off x="7693308" y="3060353"/>
              <a:ext cx="239888" cy="1247668"/>
            </a:xfrm>
            <a:prstGeom prst="rect">
              <a:avLst/>
            </a:prstGeom>
            <a:solidFill>
              <a:srgbClr val="80BD41">
                <a:alpha val="100000"/>
              </a:srgbClr>
            </a:solidFill>
          </p:spPr>
          <p:txBody>
            <a:bodyPr/>
            <a:lstStyle/>
            <a:p/>
          </p:txBody>
        </p:sp>
        <p:sp>
          <p:nvSpPr>
            <p:cNvPr id="74" name="rc74"/>
            <p:cNvSpPr/>
            <p:nvPr/>
          </p:nvSpPr>
          <p:spPr>
            <a:xfrm>
              <a:off x="7693308" y="3034844"/>
              <a:ext cx="239888" cy="25508"/>
            </a:xfrm>
            <a:prstGeom prst="rect">
              <a:avLst/>
            </a:prstGeom>
            <a:solidFill>
              <a:srgbClr val="1CABE2">
                <a:alpha val="100000"/>
              </a:srgbClr>
            </a:solidFill>
          </p:spPr>
          <p:txBody>
            <a:bodyPr/>
            <a:lstStyle/>
            <a:p/>
          </p:txBody>
        </p:sp>
        <p:sp>
          <p:nvSpPr>
            <p:cNvPr id="75" name="rc75"/>
            <p:cNvSpPr/>
            <p:nvPr/>
          </p:nvSpPr>
          <p:spPr>
            <a:xfrm>
              <a:off x="7959851" y="2993629"/>
              <a:ext cx="239888" cy="1314391"/>
            </a:xfrm>
            <a:prstGeom prst="rect">
              <a:avLst/>
            </a:prstGeom>
            <a:solidFill>
              <a:srgbClr val="80BD41">
                <a:alpha val="100000"/>
              </a:srgbClr>
            </a:solidFill>
          </p:spPr>
          <p:txBody>
            <a:bodyPr/>
            <a:lstStyle/>
            <a:p/>
          </p:txBody>
        </p:sp>
        <p:sp>
          <p:nvSpPr>
            <p:cNvPr id="76" name="rc76"/>
            <p:cNvSpPr/>
            <p:nvPr/>
          </p:nvSpPr>
          <p:spPr>
            <a:xfrm>
              <a:off x="7959851" y="2966822"/>
              <a:ext cx="239888" cy="26807"/>
            </a:xfrm>
            <a:prstGeom prst="rect">
              <a:avLst/>
            </a:prstGeom>
            <a:solidFill>
              <a:srgbClr val="1CABE2">
                <a:alpha val="100000"/>
              </a:srgbClr>
            </a:solidFill>
          </p:spPr>
          <p:txBody>
            <a:bodyPr/>
            <a:lstStyle/>
            <a:p/>
          </p:txBody>
        </p:sp>
        <p:sp>
          <p:nvSpPr>
            <p:cNvPr id="77" name="pl77"/>
            <p:cNvSpPr/>
            <p:nvPr/>
          </p:nvSpPr>
          <p:spPr>
            <a:xfrm>
              <a:off x="1416218" y="2095023"/>
              <a:ext cx="6663577" cy="201181"/>
            </a:xfrm>
            <a:custGeom>
              <a:avLst/>
              <a:pathLst>
                <a:path w="6663577" h="201181">
                  <a:moveTo>
                    <a:pt x="0" y="67060"/>
                  </a:moveTo>
                  <a:lnTo>
                    <a:pt x="266543" y="67060"/>
                  </a:lnTo>
                  <a:lnTo>
                    <a:pt x="533086" y="67060"/>
                  </a:lnTo>
                  <a:lnTo>
                    <a:pt x="799629" y="67060"/>
                  </a:lnTo>
                  <a:lnTo>
                    <a:pt x="1066172" y="67060"/>
                  </a:lnTo>
                  <a:lnTo>
                    <a:pt x="1332715" y="44707"/>
                  </a:lnTo>
                  <a:lnTo>
                    <a:pt x="1599258" y="44707"/>
                  </a:lnTo>
                  <a:lnTo>
                    <a:pt x="1865801" y="44707"/>
                  </a:lnTo>
                  <a:lnTo>
                    <a:pt x="2132344" y="67060"/>
                  </a:lnTo>
                  <a:lnTo>
                    <a:pt x="2398888" y="89414"/>
                  </a:lnTo>
                  <a:lnTo>
                    <a:pt x="2665431" y="111767"/>
                  </a:lnTo>
                  <a:lnTo>
                    <a:pt x="2931974" y="89414"/>
                  </a:lnTo>
                  <a:lnTo>
                    <a:pt x="3198517" y="67060"/>
                  </a:lnTo>
                  <a:lnTo>
                    <a:pt x="3465060" y="22353"/>
                  </a:lnTo>
                  <a:lnTo>
                    <a:pt x="3731603" y="0"/>
                  </a:lnTo>
                  <a:lnTo>
                    <a:pt x="3998146" y="0"/>
                  </a:lnTo>
                  <a:lnTo>
                    <a:pt x="4264689" y="0"/>
                  </a:lnTo>
                  <a:lnTo>
                    <a:pt x="4531233" y="44707"/>
                  </a:lnTo>
                  <a:lnTo>
                    <a:pt x="4797776" y="0"/>
                  </a:lnTo>
                  <a:lnTo>
                    <a:pt x="5064319" y="0"/>
                  </a:lnTo>
                  <a:lnTo>
                    <a:pt x="5330862" y="201181"/>
                  </a:lnTo>
                  <a:lnTo>
                    <a:pt x="5597405" y="67060"/>
                  </a:lnTo>
                  <a:lnTo>
                    <a:pt x="5863948" y="67060"/>
                  </a:lnTo>
                  <a:lnTo>
                    <a:pt x="6130491" y="67060"/>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504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0" name="tx90"/>
            <p:cNvSpPr/>
            <p:nvPr/>
          </p:nvSpPr>
          <p:spPr>
            <a:xfrm>
              <a:off x="2657505" y="3387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1" name="tx91"/>
            <p:cNvSpPr/>
            <p:nvPr/>
          </p:nvSpPr>
          <p:spPr>
            <a:xfrm>
              <a:off x="3990221" y="3256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2" name="tx92"/>
            <p:cNvSpPr/>
            <p:nvPr/>
          </p:nvSpPr>
          <p:spPr>
            <a:xfrm>
              <a:off x="5322937" y="3049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93" name="tx93"/>
            <p:cNvSpPr/>
            <p:nvPr/>
          </p:nvSpPr>
          <p:spPr>
            <a:xfrm>
              <a:off x="6389109" y="3059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94" name="tx94"/>
            <p:cNvSpPr/>
            <p:nvPr/>
          </p:nvSpPr>
          <p:spPr>
            <a:xfrm>
              <a:off x="6655652" y="3009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5" name="tx95"/>
            <p:cNvSpPr/>
            <p:nvPr/>
          </p:nvSpPr>
          <p:spPr>
            <a:xfrm>
              <a:off x="6922195" y="3104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6" name="tx96"/>
            <p:cNvSpPr/>
            <p:nvPr/>
          </p:nvSpPr>
          <p:spPr>
            <a:xfrm>
              <a:off x="7188738" y="3052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7" name="tx97"/>
            <p:cNvSpPr/>
            <p:nvPr/>
          </p:nvSpPr>
          <p:spPr>
            <a:xfrm>
              <a:off x="7429156" y="2948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8" name="tx98"/>
            <p:cNvSpPr/>
            <p:nvPr/>
          </p:nvSpPr>
          <p:spPr>
            <a:xfrm>
              <a:off x="7695699" y="28990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9" name="tx99"/>
            <p:cNvSpPr/>
            <p:nvPr/>
          </p:nvSpPr>
          <p:spPr>
            <a:xfrm>
              <a:off x="7962242" y="2830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524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2" name="tx112"/>
            <p:cNvSpPr/>
            <p:nvPr/>
          </p:nvSpPr>
          <p:spPr>
            <a:xfrm>
              <a:off x="1350915" y="36185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2657505" y="3892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a:t>
              </a:r>
            </a:p>
          </p:txBody>
        </p:sp>
        <p:sp>
          <p:nvSpPr>
            <p:cNvPr id="114" name="tx114"/>
            <p:cNvSpPr/>
            <p:nvPr/>
          </p:nvSpPr>
          <p:spPr>
            <a:xfrm>
              <a:off x="2722808" y="350125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3990221" y="3842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16" name="tx116"/>
            <p:cNvSpPr/>
            <p:nvPr/>
          </p:nvSpPr>
          <p:spPr>
            <a:xfrm>
              <a:off x="4016347" y="338579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5322937" y="3717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8" name="tx118"/>
            <p:cNvSpPr/>
            <p:nvPr/>
          </p:nvSpPr>
          <p:spPr>
            <a:xfrm>
              <a:off x="5360806" y="31568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221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0" name="tx120"/>
            <p:cNvSpPr/>
            <p:nvPr/>
          </p:nvSpPr>
          <p:spPr>
            <a:xfrm>
              <a:off x="6426979" y="31671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749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22" name="tx122"/>
            <p:cNvSpPr/>
            <p:nvPr/>
          </p:nvSpPr>
          <p:spPr>
            <a:xfrm>
              <a:off x="6681778" y="31687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3" name="tx123"/>
            <p:cNvSpPr/>
            <p:nvPr/>
          </p:nvSpPr>
          <p:spPr>
            <a:xfrm>
              <a:off x="6922195" y="3760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4" name="tx124"/>
            <p:cNvSpPr/>
            <p:nvPr/>
          </p:nvSpPr>
          <p:spPr>
            <a:xfrm>
              <a:off x="6948321" y="3226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5" name="tx125"/>
            <p:cNvSpPr/>
            <p:nvPr/>
          </p:nvSpPr>
          <p:spPr>
            <a:xfrm>
              <a:off x="7227915" y="37356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6" name="tx126"/>
            <p:cNvSpPr/>
            <p:nvPr/>
          </p:nvSpPr>
          <p:spPr>
            <a:xfrm>
              <a:off x="7214864" y="31758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7" name="tx127"/>
            <p:cNvSpPr/>
            <p:nvPr/>
          </p:nvSpPr>
          <p:spPr>
            <a:xfrm>
              <a:off x="7455282" y="3685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8" name="tx128"/>
            <p:cNvSpPr/>
            <p:nvPr/>
          </p:nvSpPr>
          <p:spPr>
            <a:xfrm>
              <a:off x="7481407" y="30753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9" name="tx129"/>
            <p:cNvSpPr/>
            <p:nvPr/>
          </p:nvSpPr>
          <p:spPr>
            <a:xfrm>
              <a:off x="7695699" y="3649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30" name="tx130"/>
            <p:cNvSpPr/>
            <p:nvPr/>
          </p:nvSpPr>
          <p:spPr>
            <a:xfrm>
              <a:off x="7747950" y="30136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62242" y="3615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111.3</a:t>
              </a:r>
            </a:p>
          </p:txBody>
        </p:sp>
        <p:sp>
          <p:nvSpPr>
            <p:cNvPr id="132" name="tx132"/>
            <p:cNvSpPr/>
            <p:nvPr/>
          </p:nvSpPr>
          <p:spPr>
            <a:xfrm>
              <a:off x="8014493" y="29451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654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749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4844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8940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164" name="pl164"/>
            <p:cNvSpPr/>
            <p:nvPr/>
          </p:nvSpPr>
          <p:spPr>
            <a:xfrm>
              <a:off x="2019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72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44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17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90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35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08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81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854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27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399534" cy="129091"/>
            </a:xfrm>
            <a:prstGeom prst="rect">
              <a:avLst/>
            </a:prstGeom>
            <a:solidFill>
              <a:srgbClr val="80BD41">
                <a:alpha val="100000"/>
              </a:srgbClr>
            </a:solidFill>
          </p:spPr>
          <p:txBody>
            <a:bodyPr/>
            <a:lstStyle/>
            <a:p/>
          </p:txBody>
        </p:sp>
        <p:sp>
          <p:nvSpPr>
            <p:cNvPr id="179" name="rc179"/>
            <p:cNvSpPr/>
            <p:nvPr/>
          </p:nvSpPr>
          <p:spPr>
            <a:xfrm>
              <a:off x="6695807" y="5954972"/>
              <a:ext cx="54417" cy="129091"/>
            </a:xfrm>
            <a:prstGeom prst="rect">
              <a:avLst/>
            </a:prstGeom>
            <a:solidFill>
              <a:srgbClr val="1CABE2">
                <a:alpha val="100000"/>
              </a:srgbClr>
            </a:solidFill>
          </p:spPr>
          <p:txBody>
            <a:bodyPr/>
            <a:lstStyle/>
            <a:p/>
          </p:txBody>
        </p:sp>
        <p:sp>
          <p:nvSpPr>
            <p:cNvPr id="180" name="rc180"/>
            <p:cNvSpPr/>
            <p:nvPr/>
          </p:nvSpPr>
          <p:spPr>
            <a:xfrm>
              <a:off x="1296273" y="5793607"/>
              <a:ext cx="6116230" cy="129091"/>
            </a:xfrm>
            <a:prstGeom prst="rect">
              <a:avLst/>
            </a:prstGeom>
            <a:solidFill>
              <a:srgbClr val="80BD41">
                <a:alpha val="100000"/>
              </a:srgbClr>
            </a:solidFill>
          </p:spPr>
          <p:txBody>
            <a:bodyPr/>
            <a:lstStyle/>
            <a:p/>
          </p:txBody>
        </p:sp>
        <p:sp>
          <p:nvSpPr>
            <p:cNvPr id="181" name="rc181"/>
            <p:cNvSpPr/>
            <p:nvPr/>
          </p:nvSpPr>
          <p:spPr>
            <a:xfrm>
              <a:off x="7412503" y="5793607"/>
              <a:ext cx="125045" cy="129091"/>
            </a:xfrm>
            <a:prstGeom prst="rect">
              <a:avLst/>
            </a:prstGeom>
            <a:solidFill>
              <a:srgbClr val="1CABE2">
                <a:alpha val="100000"/>
              </a:srgbClr>
            </a:solidFill>
          </p:spPr>
          <p:txBody>
            <a:bodyPr/>
            <a:lstStyle/>
            <a:p/>
          </p:txBody>
        </p:sp>
        <p:sp>
          <p:nvSpPr>
            <p:cNvPr id="182" name="rc182"/>
            <p:cNvSpPr/>
            <p:nvPr/>
          </p:nvSpPr>
          <p:spPr>
            <a:xfrm>
              <a:off x="1296273" y="5632243"/>
              <a:ext cx="6443316" cy="129091"/>
            </a:xfrm>
            <a:prstGeom prst="rect">
              <a:avLst/>
            </a:prstGeom>
            <a:solidFill>
              <a:srgbClr val="80BD41">
                <a:alpha val="100000"/>
              </a:srgbClr>
            </a:solidFill>
          </p:spPr>
          <p:txBody>
            <a:bodyPr/>
            <a:lstStyle/>
            <a:p/>
          </p:txBody>
        </p:sp>
        <p:sp>
          <p:nvSpPr>
            <p:cNvPr id="183" name="rc183"/>
            <p:cNvSpPr/>
            <p:nvPr/>
          </p:nvSpPr>
          <p:spPr>
            <a:xfrm>
              <a:off x="7739590" y="5632243"/>
              <a:ext cx="131413" cy="129091"/>
            </a:xfrm>
            <a:prstGeom prst="rect">
              <a:avLst/>
            </a:prstGeom>
            <a:solidFill>
              <a:srgbClr val="1CABE2">
                <a:alpha val="100000"/>
              </a:srgbClr>
            </a:solidFill>
          </p:spPr>
          <p:txBody>
            <a:bodyPr/>
            <a:lstStyle/>
            <a:p/>
          </p:txBody>
        </p:sp>
        <p:sp>
          <p:nvSpPr>
            <p:cNvPr id="184" name="tx184"/>
            <p:cNvSpPr/>
            <p:nvPr/>
          </p:nvSpPr>
          <p:spPr>
            <a:xfrm>
              <a:off x="691039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85" name="tx185"/>
            <p:cNvSpPr/>
            <p:nvPr/>
          </p:nvSpPr>
          <p:spPr>
            <a:xfrm>
              <a:off x="770432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113.6</a:t>
              </a:r>
            </a:p>
          </p:txBody>
        </p:sp>
        <p:sp>
          <p:nvSpPr>
            <p:cNvPr id="187" name="tx187"/>
            <p:cNvSpPr/>
            <p:nvPr/>
          </p:nvSpPr>
          <p:spPr>
            <a:xfrm>
              <a:off x="38905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8" name="tx188"/>
            <p:cNvSpPr/>
            <p:nvPr/>
          </p:nvSpPr>
          <p:spPr>
            <a:xfrm>
              <a:off x="666121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21875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105.7</a:t>
              </a:r>
            </a:p>
          </p:txBody>
        </p:sp>
        <p:sp>
          <p:nvSpPr>
            <p:cNvPr id="190" name="tx190"/>
            <p:cNvSpPr/>
            <p:nvPr/>
          </p:nvSpPr>
          <p:spPr>
            <a:xfrm>
              <a:off x="739967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1" name="tx191"/>
            <p:cNvSpPr/>
            <p:nvPr/>
          </p:nvSpPr>
          <p:spPr>
            <a:xfrm>
              <a:off x="438229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111.3</a:t>
              </a:r>
            </a:p>
          </p:txBody>
        </p:sp>
        <p:sp>
          <p:nvSpPr>
            <p:cNvPr id="192" name="tx192"/>
            <p:cNvSpPr/>
            <p:nvPr/>
          </p:nvSpPr>
          <p:spPr>
            <a:xfrm>
              <a:off x="7729948"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586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315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0436"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6887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161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(99%).
The number of children vaccinated with DTP1 increased 19% compared to in 2019.
The number of surviving infants increased approximately 21%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Arab Emirates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109356"/>
                  </a:moveTo>
                  <a:lnTo>
                    <a:pt x="135891" y="109356"/>
                  </a:lnTo>
                  <a:lnTo>
                    <a:pt x="271783" y="109356"/>
                  </a:lnTo>
                  <a:lnTo>
                    <a:pt x="407675" y="109356"/>
                  </a:lnTo>
                  <a:lnTo>
                    <a:pt x="543566" y="109356"/>
                  </a:lnTo>
                  <a:lnTo>
                    <a:pt x="679458" y="109356"/>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109356"/>
                  </a:moveTo>
                  <a:lnTo>
                    <a:pt x="135891" y="109356"/>
                  </a:lnTo>
                  <a:lnTo>
                    <a:pt x="271783" y="109356"/>
                  </a:lnTo>
                  <a:lnTo>
                    <a:pt x="407675" y="109356"/>
                  </a:lnTo>
                  <a:lnTo>
                    <a:pt x="543566" y="109356"/>
                  </a:lnTo>
                  <a:lnTo>
                    <a:pt x="679458" y="109356"/>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109356"/>
                  </a:moveTo>
                  <a:lnTo>
                    <a:pt x="135891" y="109356"/>
                  </a:lnTo>
                  <a:lnTo>
                    <a:pt x="271783" y="109356"/>
                  </a:lnTo>
                  <a:lnTo>
                    <a:pt x="407675" y="109356"/>
                  </a:lnTo>
                  <a:lnTo>
                    <a:pt x="543566" y="109356"/>
                  </a:lnTo>
                  <a:lnTo>
                    <a:pt x="679458" y="109356"/>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43742"/>
                  </a:lnTo>
                  <a:lnTo>
                    <a:pt x="2446051" y="0"/>
                  </a:lnTo>
                  <a:lnTo>
                    <a:pt x="2581942" y="0"/>
                  </a:lnTo>
                  <a:lnTo>
                    <a:pt x="2717834" y="196842"/>
                  </a:lnTo>
                  <a:lnTo>
                    <a:pt x="2853726" y="65614"/>
                  </a:lnTo>
                  <a:lnTo>
                    <a:pt x="2989618" y="65614"/>
                  </a:lnTo>
                  <a:lnTo>
                    <a:pt x="3125509" y="65614"/>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116906" y="1405107"/>
              <a:ext cx="340541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Arab Emirates,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794939"/>
            </a:xfrm>
            <a:custGeom>
              <a:avLst/>
              <a:pathLst>
                <a:path w="3397293" h="794939">
                  <a:moveTo>
                    <a:pt x="0" y="441633"/>
                  </a:moveTo>
                  <a:lnTo>
                    <a:pt x="135891" y="441633"/>
                  </a:lnTo>
                  <a:lnTo>
                    <a:pt x="271783" y="441633"/>
                  </a:lnTo>
                  <a:lnTo>
                    <a:pt x="407675" y="441633"/>
                  </a:lnTo>
                  <a:lnTo>
                    <a:pt x="543566" y="441633"/>
                  </a:lnTo>
                  <a:lnTo>
                    <a:pt x="679458" y="441633"/>
                  </a:lnTo>
                  <a:lnTo>
                    <a:pt x="815350" y="618286"/>
                  </a:lnTo>
                  <a:lnTo>
                    <a:pt x="951242" y="618286"/>
                  </a:lnTo>
                  <a:lnTo>
                    <a:pt x="1087133" y="618286"/>
                  </a:lnTo>
                  <a:lnTo>
                    <a:pt x="1223025" y="529959"/>
                  </a:lnTo>
                  <a:lnTo>
                    <a:pt x="1358917" y="441633"/>
                  </a:lnTo>
                  <a:lnTo>
                    <a:pt x="1494809" y="353306"/>
                  </a:lnTo>
                  <a:lnTo>
                    <a:pt x="1630700" y="264979"/>
                  </a:lnTo>
                  <a:lnTo>
                    <a:pt x="1766592" y="88326"/>
                  </a:lnTo>
                  <a:lnTo>
                    <a:pt x="1902484" y="0"/>
                  </a:lnTo>
                  <a:lnTo>
                    <a:pt x="2038375" y="0"/>
                  </a:lnTo>
                  <a:lnTo>
                    <a:pt x="2174267" y="0"/>
                  </a:lnTo>
                  <a:lnTo>
                    <a:pt x="2310159" y="176653"/>
                  </a:lnTo>
                  <a:lnTo>
                    <a:pt x="2446051" y="0"/>
                  </a:lnTo>
                  <a:lnTo>
                    <a:pt x="2581942" y="0"/>
                  </a:lnTo>
                  <a:lnTo>
                    <a:pt x="2717834" y="794939"/>
                  </a:lnTo>
                  <a:lnTo>
                    <a:pt x="2853726" y="264979"/>
                  </a:lnTo>
                  <a:lnTo>
                    <a:pt x="2989618" y="264979"/>
                  </a:lnTo>
                  <a:lnTo>
                    <a:pt x="3125509" y="264979"/>
                  </a:lnTo>
                  <a:lnTo>
                    <a:pt x="3261401" y="88326"/>
                  </a:lnTo>
                  <a:lnTo>
                    <a:pt x="3397293" y="8832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794939"/>
            </a:xfrm>
            <a:custGeom>
              <a:avLst/>
              <a:pathLst>
                <a:path w="3397293" h="794939">
                  <a:moveTo>
                    <a:pt x="0" y="441633"/>
                  </a:moveTo>
                  <a:lnTo>
                    <a:pt x="135891" y="441633"/>
                  </a:lnTo>
                  <a:lnTo>
                    <a:pt x="271783" y="441633"/>
                  </a:lnTo>
                  <a:lnTo>
                    <a:pt x="407675" y="441633"/>
                  </a:lnTo>
                  <a:lnTo>
                    <a:pt x="543566" y="441633"/>
                  </a:lnTo>
                  <a:lnTo>
                    <a:pt x="679458" y="441633"/>
                  </a:lnTo>
                  <a:lnTo>
                    <a:pt x="815350" y="618286"/>
                  </a:lnTo>
                  <a:lnTo>
                    <a:pt x="951242" y="618286"/>
                  </a:lnTo>
                  <a:lnTo>
                    <a:pt x="1087133" y="618286"/>
                  </a:lnTo>
                  <a:lnTo>
                    <a:pt x="1223025" y="529959"/>
                  </a:lnTo>
                  <a:lnTo>
                    <a:pt x="1358917" y="441633"/>
                  </a:lnTo>
                  <a:lnTo>
                    <a:pt x="1494809" y="353306"/>
                  </a:lnTo>
                  <a:lnTo>
                    <a:pt x="1630700" y="264979"/>
                  </a:lnTo>
                  <a:lnTo>
                    <a:pt x="1766592" y="88326"/>
                  </a:lnTo>
                  <a:lnTo>
                    <a:pt x="1902484" y="0"/>
                  </a:lnTo>
                  <a:lnTo>
                    <a:pt x="2038375" y="0"/>
                  </a:lnTo>
                  <a:lnTo>
                    <a:pt x="2174267" y="0"/>
                  </a:lnTo>
                  <a:lnTo>
                    <a:pt x="2310159" y="176653"/>
                  </a:lnTo>
                  <a:lnTo>
                    <a:pt x="2446051" y="0"/>
                  </a:lnTo>
                  <a:lnTo>
                    <a:pt x="2581942" y="0"/>
                  </a:lnTo>
                  <a:lnTo>
                    <a:pt x="2717834" y="794939"/>
                  </a:lnTo>
                  <a:lnTo>
                    <a:pt x="2853726" y="264979"/>
                  </a:lnTo>
                  <a:lnTo>
                    <a:pt x="2989618" y="264979"/>
                  </a:lnTo>
                  <a:lnTo>
                    <a:pt x="3125509" y="264979"/>
                  </a:lnTo>
                  <a:lnTo>
                    <a:pt x="3261401" y="88326"/>
                  </a:lnTo>
                  <a:lnTo>
                    <a:pt x="3397293" y="8832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936262"/>
            </a:xfrm>
            <a:custGeom>
              <a:avLst/>
              <a:pathLst>
                <a:path w="0" h="936262">
                  <a:moveTo>
                    <a:pt x="0" y="93626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936262"/>
            </a:xfrm>
            <a:custGeom>
              <a:avLst/>
              <a:pathLst>
                <a:path w="0" h="936262">
                  <a:moveTo>
                    <a:pt x="0" y="93626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936262"/>
            </a:xfrm>
            <a:custGeom>
              <a:avLst/>
              <a:pathLst>
                <a:path w="0" h="936262">
                  <a:moveTo>
                    <a:pt x="0" y="9362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794939"/>
            </a:xfrm>
            <a:custGeom>
              <a:avLst/>
              <a:pathLst>
                <a:path w="3397293" h="794939">
                  <a:moveTo>
                    <a:pt x="0" y="441633"/>
                  </a:moveTo>
                  <a:lnTo>
                    <a:pt x="135891" y="441633"/>
                  </a:lnTo>
                  <a:lnTo>
                    <a:pt x="271783" y="441633"/>
                  </a:lnTo>
                  <a:lnTo>
                    <a:pt x="407675" y="441633"/>
                  </a:lnTo>
                  <a:lnTo>
                    <a:pt x="543566" y="441633"/>
                  </a:lnTo>
                  <a:lnTo>
                    <a:pt x="679458" y="441633"/>
                  </a:lnTo>
                  <a:lnTo>
                    <a:pt x="815350" y="618286"/>
                  </a:lnTo>
                  <a:lnTo>
                    <a:pt x="951242" y="618286"/>
                  </a:lnTo>
                  <a:lnTo>
                    <a:pt x="1087133" y="618286"/>
                  </a:lnTo>
                  <a:lnTo>
                    <a:pt x="1223025" y="529959"/>
                  </a:lnTo>
                  <a:lnTo>
                    <a:pt x="1358917" y="441633"/>
                  </a:lnTo>
                  <a:lnTo>
                    <a:pt x="1494809" y="353306"/>
                  </a:lnTo>
                  <a:lnTo>
                    <a:pt x="1630700" y="264979"/>
                  </a:lnTo>
                  <a:lnTo>
                    <a:pt x="1766592" y="88326"/>
                  </a:lnTo>
                  <a:lnTo>
                    <a:pt x="1902484" y="0"/>
                  </a:lnTo>
                  <a:lnTo>
                    <a:pt x="2038375" y="0"/>
                  </a:lnTo>
                  <a:lnTo>
                    <a:pt x="2174267" y="0"/>
                  </a:lnTo>
                  <a:lnTo>
                    <a:pt x="2310159" y="176653"/>
                  </a:lnTo>
                  <a:lnTo>
                    <a:pt x="2446051" y="0"/>
                  </a:lnTo>
                  <a:lnTo>
                    <a:pt x="2581942" y="0"/>
                  </a:lnTo>
                  <a:lnTo>
                    <a:pt x="2717834" y="794939"/>
                  </a:lnTo>
                  <a:lnTo>
                    <a:pt x="2853726" y="264979"/>
                  </a:lnTo>
                  <a:lnTo>
                    <a:pt x="2989618" y="264979"/>
                  </a:lnTo>
                  <a:lnTo>
                    <a:pt x="3125509" y="264979"/>
                  </a:lnTo>
                  <a:lnTo>
                    <a:pt x="3261401" y="88326"/>
                  </a:lnTo>
                  <a:lnTo>
                    <a:pt x="3397293" y="8832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540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68928" y="22540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6748386" y="22540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7445895"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72738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80363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54633"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3" name="tx123"/>
            <p:cNvSpPr/>
            <p:nvPr/>
          </p:nvSpPr>
          <p:spPr>
            <a:xfrm>
              <a:off x="75409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83034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231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351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347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959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5710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29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411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530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7650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3036950" cy="114824"/>
            </a:xfrm>
            <a:prstGeom prst="rect">
              <a:avLst/>
            </a:prstGeom>
            <a:solidFill>
              <a:srgbClr val="1CABE2">
                <a:alpha val="80000"/>
              </a:srgbClr>
            </a:solidFill>
          </p:spPr>
          <p:txBody>
            <a:bodyPr/>
            <a:lstStyle/>
            <a:p/>
          </p:txBody>
        </p:sp>
        <p:sp>
          <p:nvSpPr>
            <p:cNvPr id="140" name="rc140"/>
            <p:cNvSpPr/>
            <p:nvPr/>
          </p:nvSpPr>
          <p:spPr>
            <a:xfrm>
              <a:off x="1317178" y="5743865"/>
              <a:ext cx="6950811"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960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7" name="tx147"/>
            <p:cNvSpPr/>
            <p:nvPr/>
          </p:nvSpPr>
          <p:spPr>
            <a:xfrm>
              <a:off x="41915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58034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9" name="tx149"/>
            <p:cNvSpPr/>
            <p:nvPr/>
          </p:nvSpPr>
          <p:spPr>
            <a:xfrm>
              <a:off x="74154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0" name="tx150"/>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United Arab Emirates (98%) was 13 percentage points higher than the global average (85%) and 15 percentage points higher than the average across all MENA countries (83%).
National DTP3 coverage was 1 percentage point lower than in 2019 (99%).
This equates to 2,000 un- and undervaccinated children in 2025 compared to &lt;1,000 un- and undervaccinated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DTP3 coverage was 98% - this is 1 percentage point lower than in 2019 and more than 10 percentage points higher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United Arab Emirates ranked number 14 out of 20 countries for lowest DTP3 coverage (based on tied ranks).
United Arab Emirates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8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0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3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258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5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77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96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21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08790"/>
              <a:ext cx="239888" cy="603219"/>
            </a:xfrm>
            <a:prstGeom prst="rect">
              <a:avLst/>
            </a:prstGeom>
            <a:solidFill>
              <a:srgbClr val="80BD41">
                <a:alpha val="100000"/>
              </a:srgbClr>
            </a:solidFill>
          </p:spPr>
          <p:txBody>
            <a:bodyPr/>
            <a:lstStyle/>
            <a:p/>
          </p:txBody>
        </p:sp>
        <p:sp>
          <p:nvSpPr>
            <p:cNvPr id="26" name="rc26"/>
            <p:cNvSpPr/>
            <p:nvPr/>
          </p:nvSpPr>
          <p:spPr>
            <a:xfrm>
              <a:off x="1296273" y="3570316"/>
              <a:ext cx="239888" cy="38474"/>
            </a:xfrm>
            <a:prstGeom prst="rect">
              <a:avLst/>
            </a:prstGeom>
            <a:solidFill>
              <a:srgbClr val="1CABE2">
                <a:alpha val="100000"/>
              </a:srgbClr>
            </a:solidFill>
          </p:spPr>
          <p:txBody>
            <a:bodyPr/>
            <a:lstStyle/>
            <a:p/>
          </p:txBody>
        </p:sp>
        <p:sp>
          <p:nvSpPr>
            <p:cNvPr id="27" name="rc27"/>
            <p:cNvSpPr/>
            <p:nvPr/>
          </p:nvSpPr>
          <p:spPr>
            <a:xfrm>
              <a:off x="1562816" y="3582232"/>
              <a:ext cx="239888" cy="629776"/>
            </a:xfrm>
            <a:prstGeom prst="rect">
              <a:avLst/>
            </a:prstGeom>
            <a:solidFill>
              <a:srgbClr val="80BD41">
                <a:alpha val="100000"/>
              </a:srgbClr>
            </a:solidFill>
          </p:spPr>
          <p:txBody>
            <a:bodyPr/>
            <a:lstStyle/>
            <a:p/>
          </p:txBody>
        </p:sp>
        <p:sp>
          <p:nvSpPr>
            <p:cNvPr id="28" name="rc28"/>
            <p:cNvSpPr/>
            <p:nvPr/>
          </p:nvSpPr>
          <p:spPr>
            <a:xfrm>
              <a:off x="1562816" y="3542056"/>
              <a:ext cx="239888" cy="40176"/>
            </a:xfrm>
            <a:prstGeom prst="rect">
              <a:avLst/>
            </a:prstGeom>
            <a:solidFill>
              <a:srgbClr val="1CABE2">
                <a:alpha val="100000"/>
              </a:srgbClr>
            </a:solidFill>
          </p:spPr>
          <p:txBody>
            <a:bodyPr/>
            <a:lstStyle/>
            <a:p/>
          </p:txBody>
        </p:sp>
        <p:sp>
          <p:nvSpPr>
            <p:cNvPr id="29" name="rc29"/>
            <p:cNvSpPr/>
            <p:nvPr/>
          </p:nvSpPr>
          <p:spPr>
            <a:xfrm>
              <a:off x="1829360" y="3550908"/>
              <a:ext cx="239888" cy="661101"/>
            </a:xfrm>
            <a:prstGeom prst="rect">
              <a:avLst/>
            </a:prstGeom>
            <a:solidFill>
              <a:srgbClr val="80BD41">
                <a:alpha val="100000"/>
              </a:srgbClr>
            </a:solidFill>
          </p:spPr>
          <p:txBody>
            <a:bodyPr/>
            <a:lstStyle/>
            <a:p/>
          </p:txBody>
        </p:sp>
        <p:sp>
          <p:nvSpPr>
            <p:cNvPr id="30" name="rc30"/>
            <p:cNvSpPr/>
            <p:nvPr/>
          </p:nvSpPr>
          <p:spPr>
            <a:xfrm>
              <a:off x="1829360" y="3508688"/>
              <a:ext cx="239888" cy="42219"/>
            </a:xfrm>
            <a:prstGeom prst="rect">
              <a:avLst/>
            </a:prstGeom>
            <a:solidFill>
              <a:srgbClr val="1CABE2">
                <a:alpha val="100000"/>
              </a:srgbClr>
            </a:solidFill>
          </p:spPr>
          <p:txBody>
            <a:bodyPr/>
            <a:lstStyle/>
            <a:p/>
          </p:txBody>
        </p:sp>
        <p:sp>
          <p:nvSpPr>
            <p:cNvPr id="31" name="rc31"/>
            <p:cNvSpPr/>
            <p:nvPr/>
          </p:nvSpPr>
          <p:spPr>
            <a:xfrm>
              <a:off x="2095903" y="3517314"/>
              <a:ext cx="239888" cy="694695"/>
            </a:xfrm>
            <a:prstGeom prst="rect">
              <a:avLst/>
            </a:prstGeom>
            <a:solidFill>
              <a:srgbClr val="80BD41">
                <a:alpha val="100000"/>
              </a:srgbClr>
            </a:solidFill>
          </p:spPr>
          <p:txBody>
            <a:bodyPr/>
            <a:lstStyle/>
            <a:p/>
          </p:txBody>
        </p:sp>
        <p:sp>
          <p:nvSpPr>
            <p:cNvPr id="32" name="rc32"/>
            <p:cNvSpPr/>
            <p:nvPr/>
          </p:nvSpPr>
          <p:spPr>
            <a:xfrm>
              <a:off x="2095903" y="3472938"/>
              <a:ext cx="239888" cy="44376"/>
            </a:xfrm>
            <a:prstGeom prst="rect">
              <a:avLst/>
            </a:prstGeom>
            <a:solidFill>
              <a:srgbClr val="1CABE2">
                <a:alpha val="100000"/>
              </a:srgbClr>
            </a:solidFill>
          </p:spPr>
          <p:txBody>
            <a:bodyPr/>
            <a:lstStyle/>
            <a:p/>
          </p:txBody>
        </p:sp>
        <p:sp>
          <p:nvSpPr>
            <p:cNvPr id="33" name="rc33"/>
            <p:cNvSpPr/>
            <p:nvPr/>
          </p:nvSpPr>
          <p:spPr>
            <a:xfrm>
              <a:off x="2362446" y="3502900"/>
              <a:ext cx="239888" cy="709108"/>
            </a:xfrm>
            <a:prstGeom prst="rect">
              <a:avLst/>
            </a:prstGeom>
            <a:solidFill>
              <a:srgbClr val="80BD41">
                <a:alpha val="100000"/>
              </a:srgbClr>
            </a:solidFill>
          </p:spPr>
          <p:txBody>
            <a:bodyPr/>
            <a:lstStyle/>
            <a:p/>
          </p:txBody>
        </p:sp>
        <p:sp>
          <p:nvSpPr>
            <p:cNvPr id="34" name="rc34"/>
            <p:cNvSpPr/>
            <p:nvPr/>
          </p:nvSpPr>
          <p:spPr>
            <a:xfrm>
              <a:off x="2362446" y="3457616"/>
              <a:ext cx="239888" cy="45284"/>
            </a:xfrm>
            <a:prstGeom prst="rect">
              <a:avLst/>
            </a:prstGeom>
            <a:solidFill>
              <a:srgbClr val="1CABE2">
                <a:alpha val="100000"/>
              </a:srgbClr>
            </a:solidFill>
          </p:spPr>
          <p:txBody>
            <a:bodyPr/>
            <a:lstStyle/>
            <a:p/>
          </p:txBody>
        </p:sp>
        <p:sp>
          <p:nvSpPr>
            <p:cNvPr id="35" name="rc35"/>
            <p:cNvSpPr/>
            <p:nvPr/>
          </p:nvSpPr>
          <p:spPr>
            <a:xfrm>
              <a:off x="2628989" y="3503241"/>
              <a:ext cx="239888" cy="708768"/>
            </a:xfrm>
            <a:prstGeom prst="rect">
              <a:avLst/>
            </a:prstGeom>
            <a:solidFill>
              <a:srgbClr val="80BD41">
                <a:alpha val="100000"/>
              </a:srgbClr>
            </a:solidFill>
          </p:spPr>
          <p:txBody>
            <a:bodyPr/>
            <a:lstStyle/>
            <a:p/>
          </p:txBody>
        </p:sp>
        <p:sp>
          <p:nvSpPr>
            <p:cNvPr id="36" name="rc36"/>
            <p:cNvSpPr/>
            <p:nvPr/>
          </p:nvSpPr>
          <p:spPr>
            <a:xfrm>
              <a:off x="2628989" y="3457957"/>
              <a:ext cx="239888" cy="45284"/>
            </a:xfrm>
            <a:prstGeom prst="rect">
              <a:avLst/>
            </a:prstGeom>
            <a:solidFill>
              <a:srgbClr val="1CABE2">
                <a:alpha val="100000"/>
              </a:srgbClr>
            </a:solidFill>
          </p:spPr>
          <p:txBody>
            <a:bodyPr/>
            <a:lstStyle/>
            <a:p/>
          </p:txBody>
        </p:sp>
        <p:sp>
          <p:nvSpPr>
            <p:cNvPr id="37" name="rc37"/>
            <p:cNvSpPr/>
            <p:nvPr/>
          </p:nvSpPr>
          <p:spPr>
            <a:xfrm>
              <a:off x="2895532" y="3573493"/>
              <a:ext cx="239888" cy="638515"/>
            </a:xfrm>
            <a:prstGeom prst="rect">
              <a:avLst/>
            </a:prstGeom>
            <a:solidFill>
              <a:srgbClr val="80BD41">
                <a:alpha val="100000"/>
              </a:srgbClr>
            </a:solidFill>
          </p:spPr>
          <p:txBody>
            <a:bodyPr/>
            <a:lstStyle/>
            <a:p/>
          </p:txBody>
        </p:sp>
        <p:sp>
          <p:nvSpPr>
            <p:cNvPr id="38" name="rc38"/>
            <p:cNvSpPr/>
            <p:nvPr/>
          </p:nvSpPr>
          <p:spPr>
            <a:xfrm>
              <a:off x="2895532" y="3517995"/>
              <a:ext cx="239888" cy="55498"/>
            </a:xfrm>
            <a:prstGeom prst="rect">
              <a:avLst/>
            </a:prstGeom>
            <a:solidFill>
              <a:srgbClr val="1CABE2">
                <a:alpha val="100000"/>
              </a:srgbClr>
            </a:solidFill>
          </p:spPr>
          <p:txBody>
            <a:bodyPr/>
            <a:lstStyle/>
            <a:p/>
          </p:txBody>
        </p:sp>
        <p:sp>
          <p:nvSpPr>
            <p:cNvPr id="39" name="rc39"/>
            <p:cNvSpPr/>
            <p:nvPr/>
          </p:nvSpPr>
          <p:spPr>
            <a:xfrm>
              <a:off x="3162075" y="3562825"/>
              <a:ext cx="239888" cy="649184"/>
            </a:xfrm>
            <a:prstGeom prst="rect">
              <a:avLst/>
            </a:prstGeom>
            <a:solidFill>
              <a:srgbClr val="80BD41">
                <a:alpha val="100000"/>
              </a:srgbClr>
            </a:solidFill>
          </p:spPr>
          <p:txBody>
            <a:bodyPr/>
            <a:lstStyle/>
            <a:p/>
          </p:txBody>
        </p:sp>
        <p:sp>
          <p:nvSpPr>
            <p:cNvPr id="40" name="rc40"/>
            <p:cNvSpPr/>
            <p:nvPr/>
          </p:nvSpPr>
          <p:spPr>
            <a:xfrm>
              <a:off x="3162075" y="3506419"/>
              <a:ext cx="239888" cy="56406"/>
            </a:xfrm>
            <a:prstGeom prst="rect">
              <a:avLst/>
            </a:prstGeom>
            <a:solidFill>
              <a:srgbClr val="1CABE2">
                <a:alpha val="100000"/>
              </a:srgbClr>
            </a:solidFill>
          </p:spPr>
          <p:txBody>
            <a:bodyPr/>
            <a:lstStyle/>
            <a:p/>
          </p:txBody>
        </p:sp>
        <p:sp>
          <p:nvSpPr>
            <p:cNvPr id="41" name="rc41"/>
            <p:cNvSpPr/>
            <p:nvPr/>
          </p:nvSpPr>
          <p:spPr>
            <a:xfrm>
              <a:off x="3428618" y="3558172"/>
              <a:ext cx="239888" cy="653837"/>
            </a:xfrm>
            <a:prstGeom prst="rect">
              <a:avLst/>
            </a:prstGeom>
            <a:solidFill>
              <a:srgbClr val="80BD41">
                <a:alpha val="100000"/>
              </a:srgbClr>
            </a:solidFill>
          </p:spPr>
          <p:txBody>
            <a:bodyPr/>
            <a:lstStyle/>
            <a:p/>
          </p:txBody>
        </p:sp>
        <p:sp>
          <p:nvSpPr>
            <p:cNvPr id="42" name="rc42"/>
            <p:cNvSpPr/>
            <p:nvPr/>
          </p:nvSpPr>
          <p:spPr>
            <a:xfrm>
              <a:off x="3428618" y="3501311"/>
              <a:ext cx="239888" cy="56860"/>
            </a:xfrm>
            <a:prstGeom prst="rect">
              <a:avLst/>
            </a:prstGeom>
            <a:solidFill>
              <a:srgbClr val="1CABE2">
                <a:alpha val="100000"/>
              </a:srgbClr>
            </a:solidFill>
          </p:spPr>
          <p:txBody>
            <a:bodyPr/>
            <a:lstStyle/>
            <a:p/>
          </p:txBody>
        </p:sp>
        <p:sp>
          <p:nvSpPr>
            <p:cNvPr id="43" name="rc43"/>
            <p:cNvSpPr/>
            <p:nvPr/>
          </p:nvSpPr>
          <p:spPr>
            <a:xfrm>
              <a:off x="3695161" y="3432421"/>
              <a:ext cx="239888" cy="779588"/>
            </a:xfrm>
            <a:prstGeom prst="rect">
              <a:avLst/>
            </a:prstGeom>
            <a:solidFill>
              <a:srgbClr val="80BD41">
                <a:alpha val="100000"/>
              </a:srgbClr>
            </a:solidFill>
          </p:spPr>
          <p:txBody>
            <a:bodyPr/>
            <a:lstStyle/>
            <a:p/>
          </p:txBody>
        </p:sp>
        <p:sp>
          <p:nvSpPr>
            <p:cNvPr id="44" name="rc44"/>
            <p:cNvSpPr/>
            <p:nvPr/>
          </p:nvSpPr>
          <p:spPr>
            <a:xfrm>
              <a:off x="3695161" y="3373744"/>
              <a:ext cx="239888" cy="58676"/>
            </a:xfrm>
            <a:prstGeom prst="rect">
              <a:avLst/>
            </a:prstGeom>
            <a:solidFill>
              <a:srgbClr val="1CABE2">
                <a:alpha val="100000"/>
              </a:srgbClr>
            </a:solidFill>
          </p:spPr>
          <p:txBody>
            <a:bodyPr/>
            <a:lstStyle/>
            <a:p/>
          </p:txBody>
        </p:sp>
        <p:sp>
          <p:nvSpPr>
            <p:cNvPr id="45" name="rc45"/>
            <p:cNvSpPr/>
            <p:nvPr/>
          </p:nvSpPr>
          <p:spPr>
            <a:xfrm>
              <a:off x="3961705" y="3384413"/>
              <a:ext cx="239888" cy="827596"/>
            </a:xfrm>
            <a:prstGeom prst="rect">
              <a:avLst/>
            </a:prstGeom>
            <a:solidFill>
              <a:srgbClr val="80BD41">
                <a:alpha val="100000"/>
              </a:srgbClr>
            </a:solidFill>
          </p:spPr>
          <p:txBody>
            <a:bodyPr/>
            <a:lstStyle/>
            <a:p/>
          </p:txBody>
        </p:sp>
        <p:sp>
          <p:nvSpPr>
            <p:cNvPr id="46" name="rc46"/>
            <p:cNvSpPr/>
            <p:nvPr/>
          </p:nvSpPr>
          <p:spPr>
            <a:xfrm>
              <a:off x="3961705" y="3331638"/>
              <a:ext cx="239888" cy="52774"/>
            </a:xfrm>
            <a:prstGeom prst="rect">
              <a:avLst/>
            </a:prstGeom>
            <a:solidFill>
              <a:srgbClr val="1CABE2">
                <a:alpha val="100000"/>
              </a:srgbClr>
            </a:solidFill>
          </p:spPr>
          <p:txBody>
            <a:bodyPr/>
            <a:lstStyle/>
            <a:p/>
          </p:txBody>
        </p:sp>
        <p:sp>
          <p:nvSpPr>
            <p:cNvPr id="47" name="rc47"/>
            <p:cNvSpPr/>
            <p:nvPr/>
          </p:nvSpPr>
          <p:spPr>
            <a:xfrm>
              <a:off x="4228248" y="3334476"/>
              <a:ext cx="239888" cy="877533"/>
            </a:xfrm>
            <a:prstGeom prst="rect">
              <a:avLst/>
            </a:prstGeom>
            <a:solidFill>
              <a:srgbClr val="80BD41">
                <a:alpha val="100000"/>
              </a:srgbClr>
            </a:solidFill>
          </p:spPr>
          <p:txBody>
            <a:bodyPr/>
            <a:lstStyle/>
            <a:p/>
          </p:txBody>
        </p:sp>
        <p:sp>
          <p:nvSpPr>
            <p:cNvPr id="48" name="rc48"/>
            <p:cNvSpPr/>
            <p:nvPr/>
          </p:nvSpPr>
          <p:spPr>
            <a:xfrm>
              <a:off x="4228248" y="3288284"/>
              <a:ext cx="239888" cy="46191"/>
            </a:xfrm>
            <a:prstGeom prst="rect">
              <a:avLst/>
            </a:prstGeom>
            <a:solidFill>
              <a:srgbClr val="1CABE2">
                <a:alpha val="100000"/>
              </a:srgbClr>
            </a:solidFill>
          </p:spPr>
          <p:txBody>
            <a:bodyPr/>
            <a:lstStyle/>
            <a:p/>
          </p:txBody>
        </p:sp>
        <p:sp>
          <p:nvSpPr>
            <p:cNvPr id="49" name="rc49"/>
            <p:cNvSpPr/>
            <p:nvPr/>
          </p:nvSpPr>
          <p:spPr>
            <a:xfrm>
              <a:off x="4494791" y="3263655"/>
              <a:ext cx="239888" cy="948353"/>
            </a:xfrm>
            <a:prstGeom prst="rect">
              <a:avLst/>
            </a:prstGeom>
            <a:solidFill>
              <a:srgbClr val="80BD41">
                <a:alpha val="100000"/>
              </a:srgbClr>
            </a:solidFill>
          </p:spPr>
          <p:txBody>
            <a:bodyPr/>
            <a:lstStyle/>
            <a:p/>
          </p:txBody>
        </p:sp>
        <p:sp>
          <p:nvSpPr>
            <p:cNvPr id="50" name="rc50"/>
            <p:cNvSpPr/>
            <p:nvPr/>
          </p:nvSpPr>
          <p:spPr>
            <a:xfrm>
              <a:off x="4494791" y="3224160"/>
              <a:ext cx="239888" cy="39495"/>
            </a:xfrm>
            <a:prstGeom prst="rect">
              <a:avLst/>
            </a:prstGeom>
            <a:solidFill>
              <a:srgbClr val="1CABE2">
                <a:alpha val="100000"/>
              </a:srgbClr>
            </a:solidFill>
          </p:spPr>
          <p:txBody>
            <a:bodyPr/>
            <a:lstStyle/>
            <a:p/>
          </p:txBody>
        </p:sp>
        <p:sp>
          <p:nvSpPr>
            <p:cNvPr id="51" name="rc51"/>
            <p:cNvSpPr/>
            <p:nvPr/>
          </p:nvSpPr>
          <p:spPr>
            <a:xfrm>
              <a:off x="4761334" y="3188296"/>
              <a:ext cx="239888" cy="1023713"/>
            </a:xfrm>
            <a:prstGeom prst="rect">
              <a:avLst/>
            </a:prstGeom>
            <a:solidFill>
              <a:srgbClr val="80BD41">
                <a:alpha val="100000"/>
              </a:srgbClr>
            </a:solidFill>
          </p:spPr>
          <p:txBody>
            <a:bodyPr/>
            <a:lstStyle/>
            <a:p/>
          </p:txBody>
        </p:sp>
        <p:sp>
          <p:nvSpPr>
            <p:cNvPr id="52" name="rc52"/>
            <p:cNvSpPr/>
            <p:nvPr/>
          </p:nvSpPr>
          <p:spPr>
            <a:xfrm>
              <a:off x="4761334" y="3167413"/>
              <a:ext cx="239888" cy="20882"/>
            </a:xfrm>
            <a:prstGeom prst="rect">
              <a:avLst/>
            </a:prstGeom>
            <a:solidFill>
              <a:srgbClr val="1CABE2">
                <a:alpha val="100000"/>
              </a:srgbClr>
            </a:solidFill>
          </p:spPr>
          <p:txBody>
            <a:bodyPr/>
            <a:lstStyle/>
            <a:p/>
          </p:txBody>
        </p:sp>
        <p:sp>
          <p:nvSpPr>
            <p:cNvPr id="53" name="rc53"/>
            <p:cNvSpPr/>
            <p:nvPr/>
          </p:nvSpPr>
          <p:spPr>
            <a:xfrm>
              <a:off x="5027877" y="3156177"/>
              <a:ext cx="239888" cy="1055832"/>
            </a:xfrm>
            <a:prstGeom prst="rect">
              <a:avLst/>
            </a:prstGeom>
            <a:solidFill>
              <a:srgbClr val="80BD41">
                <a:alpha val="100000"/>
              </a:srgbClr>
            </a:solidFill>
          </p:spPr>
          <p:txBody>
            <a:bodyPr/>
            <a:lstStyle/>
            <a:p/>
          </p:txBody>
        </p:sp>
        <p:sp>
          <p:nvSpPr>
            <p:cNvPr id="54" name="rc54"/>
            <p:cNvSpPr/>
            <p:nvPr/>
          </p:nvSpPr>
          <p:spPr>
            <a:xfrm>
              <a:off x="5027877" y="3145509"/>
              <a:ext cx="239888" cy="10668"/>
            </a:xfrm>
            <a:prstGeom prst="rect">
              <a:avLst/>
            </a:prstGeom>
            <a:solidFill>
              <a:srgbClr val="1CABE2">
                <a:alpha val="100000"/>
              </a:srgbClr>
            </a:solidFill>
          </p:spPr>
          <p:txBody>
            <a:bodyPr/>
            <a:lstStyle/>
            <a:p/>
          </p:txBody>
        </p:sp>
        <p:sp>
          <p:nvSpPr>
            <p:cNvPr id="55" name="rc55"/>
            <p:cNvSpPr/>
            <p:nvPr/>
          </p:nvSpPr>
          <p:spPr>
            <a:xfrm>
              <a:off x="5294420" y="3143693"/>
              <a:ext cx="239888" cy="1068316"/>
            </a:xfrm>
            <a:prstGeom prst="rect">
              <a:avLst/>
            </a:prstGeom>
            <a:solidFill>
              <a:srgbClr val="80BD41">
                <a:alpha val="100000"/>
              </a:srgbClr>
            </a:solidFill>
          </p:spPr>
          <p:txBody>
            <a:bodyPr/>
            <a:lstStyle/>
            <a:p/>
          </p:txBody>
        </p:sp>
        <p:sp>
          <p:nvSpPr>
            <p:cNvPr id="56" name="rc56"/>
            <p:cNvSpPr/>
            <p:nvPr/>
          </p:nvSpPr>
          <p:spPr>
            <a:xfrm>
              <a:off x="5294420" y="3132911"/>
              <a:ext cx="239888" cy="10781"/>
            </a:xfrm>
            <a:prstGeom prst="rect">
              <a:avLst/>
            </a:prstGeom>
            <a:solidFill>
              <a:srgbClr val="1CABE2">
                <a:alpha val="100000"/>
              </a:srgbClr>
            </a:solidFill>
          </p:spPr>
          <p:txBody>
            <a:bodyPr/>
            <a:lstStyle/>
            <a:p/>
          </p:txBody>
        </p:sp>
        <p:sp>
          <p:nvSpPr>
            <p:cNvPr id="57" name="rc57"/>
            <p:cNvSpPr/>
            <p:nvPr/>
          </p:nvSpPr>
          <p:spPr>
            <a:xfrm>
              <a:off x="5560963" y="3127236"/>
              <a:ext cx="239888" cy="1084773"/>
            </a:xfrm>
            <a:prstGeom prst="rect">
              <a:avLst/>
            </a:prstGeom>
            <a:solidFill>
              <a:srgbClr val="80BD41">
                <a:alpha val="100000"/>
              </a:srgbClr>
            </a:solidFill>
          </p:spPr>
          <p:txBody>
            <a:bodyPr/>
            <a:lstStyle/>
            <a:p/>
          </p:txBody>
        </p:sp>
        <p:sp>
          <p:nvSpPr>
            <p:cNvPr id="58" name="rc58"/>
            <p:cNvSpPr/>
            <p:nvPr/>
          </p:nvSpPr>
          <p:spPr>
            <a:xfrm>
              <a:off x="5560963" y="3116341"/>
              <a:ext cx="239888" cy="10895"/>
            </a:xfrm>
            <a:prstGeom prst="rect">
              <a:avLst/>
            </a:prstGeom>
            <a:solidFill>
              <a:srgbClr val="1CABE2">
                <a:alpha val="100000"/>
              </a:srgbClr>
            </a:solidFill>
          </p:spPr>
          <p:txBody>
            <a:bodyPr/>
            <a:lstStyle/>
            <a:p/>
          </p:txBody>
        </p:sp>
        <p:sp>
          <p:nvSpPr>
            <p:cNvPr id="59" name="rc59"/>
            <p:cNvSpPr/>
            <p:nvPr/>
          </p:nvSpPr>
          <p:spPr>
            <a:xfrm>
              <a:off x="5827506" y="3133705"/>
              <a:ext cx="239888" cy="1078304"/>
            </a:xfrm>
            <a:prstGeom prst="rect">
              <a:avLst/>
            </a:prstGeom>
            <a:solidFill>
              <a:srgbClr val="80BD41">
                <a:alpha val="100000"/>
              </a:srgbClr>
            </a:solidFill>
          </p:spPr>
          <p:txBody>
            <a:bodyPr/>
            <a:lstStyle/>
            <a:p/>
          </p:txBody>
        </p:sp>
        <p:sp>
          <p:nvSpPr>
            <p:cNvPr id="60" name="rc60"/>
            <p:cNvSpPr/>
            <p:nvPr/>
          </p:nvSpPr>
          <p:spPr>
            <a:xfrm>
              <a:off x="5827506" y="3100338"/>
              <a:ext cx="239888" cy="33367"/>
            </a:xfrm>
            <a:prstGeom prst="rect">
              <a:avLst/>
            </a:prstGeom>
            <a:solidFill>
              <a:srgbClr val="1CABE2">
                <a:alpha val="100000"/>
              </a:srgbClr>
            </a:solidFill>
          </p:spPr>
          <p:txBody>
            <a:bodyPr/>
            <a:lstStyle/>
            <a:p/>
          </p:txBody>
        </p:sp>
        <p:sp>
          <p:nvSpPr>
            <p:cNvPr id="61" name="rc61"/>
            <p:cNvSpPr/>
            <p:nvPr/>
          </p:nvSpPr>
          <p:spPr>
            <a:xfrm>
              <a:off x="6094049" y="3140969"/>
              <a:ext cx="239888" cy="1071040"/>
            </a:xfrm>
            <a:prstGeom prst="rect">
              <a:avLst/>
            </a:prstGeom>
            <a:solidFill>
              <a:srgbClr val="80BD41">
                <a:alpha val="100000"/>
              </a:srgbClr>
            </a:solidFill>
          </p:spPr>
          <p:txBody>
            <a:bodyPr/>
            <a:lstStyle/>
            <a:p/>
          </p:txBody>
        </p:sp>
        <p:sp>
          <p:nvSpPr>
            <p:cNvPr id="62" name="rc62"/>
            <p:cNvSpPr/>
            <p:nvPr/>
          </p:nvSpPr>
          <p:spPr>
            <a:xfrm>
              <a:off x="6094049" y="3130187"/>
              <a:ext cx="239888" cy="10781"/>
            </a:xfrm>
            <a:prstGeom prst="rect">
              <a:avLst/>
            </a:prstGeom>
            <a:solidFill>
              <a:srgbClr val="1CABE2">
                <a:alpha val="100000"/>
              </a:srgbClr>
            </a:solidFill>
          </p:spPr>
          <p:txBody>
            <a:bodyPr/>
            <a:lstStyle/>
            <a:p/>
          </p:txBody>
        </p:sp>
        <p:sp>
          <p:nvSpPr>
            <p:cNvPr id="63" name="rc63"/>
            <p:cNvSpPr/>
            <p:nvPr/>
          </p:nvSpPr>
          <p:spPr>
            <a:xfrm>
              <a:off x="6360593" y="3153453"/>
              <a:ext cx="239888" cy="1058556"/>
            </a:xfrm>
            <a:prstGeom prst="rect">
              <a:avLst/>
            </a:prstGeom>
            <a:solidFill>
              <a:srgbClr val="80BD41">
                <a:alpha val="100000"/>
              </a:srgbClr>
            </a:solidFill>
          </p:spPr>
          <p:txBody>
            <a:bodyPr/>
            <a:lstStyle/>
            <a:p/>
          </p:txBody>
        </p:sp>
        <p:sp>
          <p:nvSpPr>
            <p:cNvPr id="64" name="rc64"/>
            <p:cNvSpPr/>
            <p:nvPr/>
          </p:nvSpPr>
          <p:spPr>
            <a:xfrm>
              <a:off x="6360593" y="3142785"/>
              <a:ext cx="239888" cy="10668"/>
            </a:xfrm>
            <a:prstGeom prst="rect">
              <a:avLst/>
            </a:prstGeom>
            <a:solidFill>
              <a:srgbClr val="1CABE2">
                <a:alpha val="100000"/>
              </a:srgbClr>
            </a:solidFill>
          </p:spPr>
          <p:txBody>
            <a:bodyPr/>
            <a:lstStyle/>
            <a:p/>
          </p:txBody>
        </p:sp>
        <p:sp>
          <p:nvSpPr>
            <p:cNvPr id="65" name="rc65"/>
            <p:cNvSpPr/>
            <p:nvPr/>
          </p:nvSpPr>
          <p:spPr>
            <a:xfrm>
              <a:off x="6627136" y="3206682"/>
              <a:ext cx="239888" cy="1005327"/>
            </a:xfrm>
            <a:prstGeom prst="rect">
              <a:avLst/>
            </a:prstGeom>
            <a:solidFill>
              <a:srgbClr val="80BD41">
                <a:alpha val="100000"/>
              </a:srgbClr>
            </a:solidFill>
          </p:spPr>
          <p:txBody>
            <a:bodyPr/>
            <a:lstStyle/>
            <a:p/>
          </p:txBody>
        </p:sp>
        <p:sp>
          <p:nvSpPr>
            <p:cNvPr id="66" name="rc66"/>
            <p:cNvSpPr/>
            <p:nvPr/>
          </p:nvSpPr>
          <p:spPr>
            <a:xfrm>
              <a:off x="6627136" y="3095004"/>
              <a:ext cx="239888" cy="111677"/>
            </a:xfrm>
            <a:prstGeom prst="rect">
              <a:avLst/>
            </a:prstGeom>
            <a:solidFill>
              <a:srgbClr val="1CABE2">
                <a:alpha val="100000"/>
              </a:srgbClr>
            </a:solidFill>
          </p:spPr>
          <p:txBody>
            <a:bodyPr/>
            <a:lstStyle/>
            <a:p/>
          </p:txBody>
        </p:sp>
        <p:sp>
          <p:nvSpPr>
            <p:cNvPr id="67" name="rc67"/>
            <p:cNvSpPr/>
            <p:nvPr/>
          </p:nvSpPr>
          <p:spPr>
            <a:xfrm>
              <a:off x="6893679" y="3226770"/>
              <a:ext cx="239888" cy="985239"/>
            </a:xfrm>
            <a:prstGeom prst="rect">
              <a:avLst/>
            </a:prstGeom>
            <a:solidFill>
              <a:srgbClr val="80BD41">
                <a:alpha val="100000"/>
              </a:srgbClr>
            </a:solidFill>
          </p:spPr>
          <p:txBody>
            <a:bodyPr/>
            <a:lstStyle/>
            <a:p/>
          </p:txBody>
        </p:sp>
        <p:sp>
          <p:nvSpPr>
            <p:cNvPr id="68" name="rc68"/>
            <p:cNvSpPr/>
            <p:nvPr/>
          </p:nvSpPr>
          <p:spPr>
            <a:xfrm>
              <a:off x="6893679" y="3185685"/>
              <a:ext cx="239888" cy="41084"/>
            </a:xfrm>
            <a:prstGeom prst="rect">
              <a:avLst/>
            </a:prstGeom>
            <a:solidFill>
              <a:srgbClr val="1CABE2">
                <a:alpha val="100000"/>
              </a:srgbClr>
            </a:solidFill>
          </p:spPr>
          <p:txBody>
            <a:bodyPr/>
            <a:lstStyle/>
            <a:p/>
          </p:txBody>
        </p:sp>
        <p:sp>
          <p:nvSpPr>
            <p:cNvPr id="69" name="rc69"/>
            <p:cNvSpPr/>
            <p:nvPr/>
          </p:nvSpPr>
          <p:spPr>
            <a:xfrm>
              <a:off x="7160222" y="3179216"/>
              <a:ext cx="239888" cy="1032793"/>
            </a:xfrm>
            <a:prstGeom prst="rect">
              <a:avLst/>
            </a:prstGeom>
            <a:solidFill>
              <a:srgbClr val="80BD41">
                <a:alpha val="100000"/>
              </a:srgbClr>
            </a:solidFill>
          </p:spPr>
          <p:txBody>
            <a:bodyPr/>
            <a:lstStyle/>
            <a:p/>
          </p:txBody>
        </p:sp>
        <p:sp>
          <p:nvSpPr>
            <p:cNvPr id="70" name="rc70"/>
            <p:cNvSpPr/>
            <p:nvPr/>
          </p:nvSpPr>
          <p:spPr>
            <a:xfrm>
              <a:off x="7160222" y="3136202"/>
              <a:ext cx="239888" cy="43014"/>
            </a:xfrm>
            <a:prstGeom prst="rect">
              <a:avLst/>
            </a:prstGeom>
            <a:solidFill>
              <a:srgbClr val="1CABE2">
                <a:alpha val="100000"/>
              </a:srgbClr>
            </a:solidFill>
          </p:spPr>
          <p:txBody>
            <a:bodyPr/>
            <a:lstStyle/>
            <a:p/>
          </p:txBody>
        </p:sp>
        <p:sp>
          <p:nvSpPr>
            <p:cNvPr id="71" name="rc71"/>
            <p:cNvSpPr/>
            <p:nvPr/>
          </p:nvSpPr>
          <p:spPr>
            <a:xfrm>
              <a:off x="7426765" y="3083427"/>
              <a:ext cx="239888" cy="1128581"/>
            </a:xfrm>
            <a:prstGeom prst="rect">
              <a:avLst/>
            </a:prstGeom>
            <a:solidFill>
              <a:srgbClr val="80BD41">
                <a:alpha val="100000"/>
              </a:srgbClr>
            </a:solidFill>
          </p:spPr>
          <p:txBody>
            <a:bodyPr/>
            <a:lstStyle/>
            <a:p/>
          </p:txBody>
        </p:sp>
        <p:sp>
          <p:nvSpPr>
            <p:cNvPr id="72" name="rc72"/>
            <p:cNvSpPr/>
            <p:nvPr/>
          </p:nvSpPr>
          <p:spPr>
            <a:xfrm>
              <a:off x="7426765" y="3036441"/>
              <a:ext cx="239888" cy="46986"/>
            </a:xfrm>
            <a:prstGeom prst="rect">
              <a:avLst/>
            </a:prstGeom>
            <a:solidFill>
              <a:srgbClr val="1CABE2">
                <a:alpha val="100000"/>
              </a:srgbClr>
            </a:solidFill>
          </p:spPr>
          <p:txBody>
            <a:bodyPr/>
            <a:lstStyle/>
            <a:p/>
          </p:txBody>
        </p:sp>
        <p:sp>
          <p:nvSpPr>
            <p:cNvPr id="73" name="rc73"/>
            <p:cNvSpPr/>
            <p:nvPr/>
          </p:nvSpPr>
          <p:spPr>
            <a:xfrm>
              <a:off x="7693308" y="3012948"/>
              <a:ext cx="239888" cy="1199061"/>
            </a:xfrm>
            <a:prstGeom prst="rect">
              <a:avLst/>
            </a:prstGeom>
            <a:solidFill>
              <a:srgbClr val="80BD41">
                <a:alpha val="100000"/>
              </a:srgbClr>
            </a:solidFill>
          </p:spPr>
          <p:txBody>
            <a:bodyPr/>
            <a:lstStyle/>
            <a:p/>
          </p:txBody>
        </p:sp>
        <p:sp>
          <p:nvSpPr>
            <p:cNvPr id="74" name="rc74"/>
            <p:cNvSpPr/>
            <p:nvPr/>
          </p:nvSpPr>
          <p:spPr>
            <a:xfrm>
              <a:off x="7693308" y="2988433"/>
              <a:ext cx="239888" cy="24514"/>
            </a:xfrm>
            <a:prstGeom prst="rect">
              <a:avLst/>
            </a:prstGeom>
            <a:solidFill>
              <a:srgbClr val="1CABE2">
                <a:alpha val="100000"/>
              </a:srgbClr>
            </a:solidFill>
          </p:spPr>
          <p:txBody>
            <a:bodyPr/>
            <a:lstStyle/>
            <a:p/>
          </p:txBody>
        </p:sp>
        <p:sp>
          <p:nvSpPr>
            <p:cNvPr id="75" name="rc75"/>
            <p:cNvSpPr/>
            <p:nvPr/>
          </p:nvSpPr>
          <p:spPr>
            <a:xfrm>
              <a:off x="7959851" y="2948824"/>
              <a:ext cx="239888" cy="1263185"/>
            </a:xfrm>
            <a:prstGeom prst="rect">
              <a:avLst/>
            </a:prstGeom>
            <a:solidFill>
              <a:srgbClr val="80BD41">
                <a:alpha val="100000"/>
              </a:srgbClr>
            </a:solidFill>
          </p:spPr>
          <p:txBody>
            <a:bodyPr/>
            <a:lstStyle/>
            <a:p/>
          </p:txBody>
        </p:sp>
        <p:sp>
          <p:nvSpPr>
            <p:cNvPr id="76" name="rc76"/>
            <p:cNvSpPr/>
            <p:nvPr/>
          </p:nvSpPr>
          <p:spPr>
            <a:xfrm>
              <a:off x="7959851" y="2923061"/>
              <a:ext cx="239888" cy="25763"/>
            </a:xfrm>
            <a:prstGeom prst="rect">
              <a:avLst/>
            </a:prstGeom>
            <a:solidFill>
              <a:srgbClr val="1CABE2">
                <a:alpha val="100000"/>
              </a:srgbClr>
            </a:solidFill>
          </p:spPr>
          <p:txBody>
            <a:bodyPr/>
            <a:lstStyle/>
            <a:p/>
          </p:txBody>
        </p:sp>
        <p:sp>
          <p:nvSpPr>
            <p:cNvPr id="77" name="pl77"/>
            <p:cNvSpPr/>
            <p:nvPr/>
          </p:nvSpPr>
          <p:spPr>
            <a:xfrm>
              <a:off x="1416218" y="2085226"/>
              <a:ext cx="6663577" cy="193343"/>
            </a:xfrm>
            <a:custGeom>
              <a:avLst/>
              <a:pathLst>
                <a:path w="6663577" h="193343">
                  <a:moveTo>
                    <a:pt x="0" y="107413"/>
                  </a:moveTo>
                  <a:lnTo>
                    <a:pt x="266543" y="107413"/>
                  </a:lnTo>
                  <a:lnTo>
                    <a:pt x="533086" y="107413"/>
                  </a:lnTo>
                  <a:lnTo>
                    <a:pt x="799629" y="107413"/>
                  </a:lnTo>
                  <a:lnTo>
                    <a:pt x="1066172" y="107413"/>
                  </a:lnTo>
                  <a:lnTo>
                    <a:pt x="1332715" y="107413"/>
                  </a:lnTo>
                  <a:lnTo>
                    <a:pt x="1599258" y="150378"/>
                  </a:lnTo>
                  <a:lnTo>
                    <a:pt x="1865801" y="150378"/>
                  </a:lnTo>
                  <a:lnTo>
                    <a:pt x="2132344" y="150378"/>
                  </a:lnTo>
                  <a:lnTo>
                    <a:pt x="2398888" y="128895"/>
                  </a:lnTo>
                  <a:lnTo>
                    <a:pt x="2665431" y="107413"/>
                  </a:lnTo>
                  <a:lnTo>
                    <a:pt x="2931974" y="85930"/>
                  </a:lnTo>
                  <a:lnTo>
                    <a:pt x="3198517" y="64447"/>
                  </a:lnTo>
                  <a:lnTo>
                    <a:pt x="3465060" y="21482"/>
                  </a:lnTo>
                  <a:lnTo>
                    <a:pt x="3731603" y="0"/>
                  </a:lnTo>
                  <a:lnTo>
                    <a:pt x="3998146" y="0"/>
                  </a:lnTo>
                  <a:lnTo>
                    <a:pt x="4264689" y="0"/>
                  </a:lnTo>
                  <a:lnTo>
                    <a:pt x="4531233" y="42965"/>
                  </a:lnTo>
                  <a:lnTo>
                    <a:pt x="4797776" y="0"/>
                  </a:lnTo>
                  <a:lnTo>
                    <a:pt x="5064319" y="0"/>
                  </a:lnTo>
                  <a:lnTo>
                    <a:pt x="5330862" y="193343"/>
                  </a:lnTo>
                  <a:lnTo>
                    <a:pt x="5597405" y="64447"/>
                  </a:lnTo>
                  <a:lnTo>
                    <a:pt x="5863948" y="64447"/>
                  </a:lnTo>
                  <a:lnTo>
                    <a:pt x="6130491" y="64447"/>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434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0" name="tx90"/>
            <p:cNvSpPr/>
            <p:nvPr/>
          </p:nvSpPr>
          <p:spPr>
            <a:xfrm>
              <a:off x="2657505" y="3322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1" name="tx91"/>
            <p:cNvSpPr/>
            <p:nvPr/>
          </p:nvSpPr>
          <p:spPr>
            <a:xfrm>
              <a:off x="3990221" y="31957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2" name="tx92"/>
            <p:cNvSpPr/>
            <p:nvPr/>
          </p:nvSpPr>
          <p:spPr>
            <a:xfrm>
              <a:off x="5322937" y="2996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93" name="tx93"/>
            <p:cNvSpPr/>
            <p:nvPr/>
          </p:nvSpPr>
          <p:spPr>
            <a:xfrm>
              <a:off x="6389109" y="3006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94" name="tx94"/>
            <p:cNvSpPr/>
            <p:nvPr/>
          </p:nvSpPr>
          <p:spPr>
            <a:xfrm>
              <a:off x="6655652" y="2959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5" name="tx95"/>
            <p:cNvSpPr/>
            <p:nvPr/>
          </p:nvSpPr>
          <p:spPr>
            <a:xfrm>
              <a:off x="6922195" y="3049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6" name="tx96"/>
            <p:cNvSpPr/>
            <p:nvPr/>
          </p:nvSpPr>
          <p:spPr>
            <a:xfrm>
              <a:off x="7188738" y="3000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7" name="tx97"/>
            <p:cNvSpPr/>
            <p:nvPr/>
          </p:nvSpPr>
          <p:spPr>
            <a:xfrm>
              <a:off x="7429156" y="29004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8" name="tx98"/>
            <p:cNvSpPr/>
            <p:nvPr/>
          </p:nvSpPr>
          <p:spPr>
            <a:xfrm>
              <a:off x="7695699" y="28526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9" name="tx99"/>
            <p:cNvSpPr/>
            <p:nvPr/>
          </p:nvSpPr>
          <p:spPr>
            <a:xfrm>
              <a:off x="7962242" y="27870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100" name="pl100"/>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753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12" name="tx112"/>
            <p:cNvSpPr/>
            <p:nvPr/>
          </p:nvSpPr>
          <p:spPr>
            <a:xfrm>
              <a:off x="1350915" y="35544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3" name="tx113"/>
            <p:cNvSpPr/>
            <p:nvPr/>
          </p:nvSpPr>
          <p:spPr>
            <a:xfrm>
              <a:off x="2657505" y="3822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a:t>
              </a:r>
            </a:p>
          </p:txBody>
        </p:sp>
        <p:sp>
          <p:nvSpPr>
            <p:cNvPr id="114" name="tx114"/>
            <p:cNvSpPr/>
            <p:nvPr/>
          </p:nvSpPr>
          <p:spPr>
            <a:xfrm>
              <a:off x="2722808" y="344697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3990221" y="37631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16" name="tx116"/>
            <p:cNvSpPr/>
            <p:nvPr/>
          </p:nvSpPr>
          <p:spPr>
            <a:xfrm>
              <a:off x="4016347" y="332440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5322937" y="3642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8" name="tx118"/>
            <p:cNvSpPr/>
            <p:nvPr/>
          </p:nvSpPr>
          <p:spPr>
            <a:xfrm>
              <a:off x="5360806" y="31044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6476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0" name="tx120"/>
            <p:cNvSpPr/>
            <p:nvPr/>
          </p:nvSpPr>
          <p:spPr>
            <a:xfrm>
              <a:off x="6426979" y="31142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674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22" name="tx122"/>
            <p:cNvSpPr/>
            <p:nvPr/>
          </p:nvSpPr>
          <p:spPr>
            <a:xfrm>
              <a:off x="6681778" y="31157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23" name="tx123"/>
            <p:cNvSpPr/>
            <p:nvPr/>
          </p:nvSpPr>
          <p:spPr>
            <a:xfrm>
              <a:off x="6922195" y="36843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4" name="tx124"/>
            <p:cNvSpPr/>
            <p:nvPr/>
          </p:nvSpPr>
          <p:spPr>
            <a:xfrm>
              <a:off x="6948321" y="31711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5" name="tx125"/>
            <p:cNvSpPr/>
            <p:nvPr/>
          </p:nvSpPr>
          <p:spPr>
            <a:xfrm>
              <a:off x="7227915" y="366056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6" name="tx126"/>
            <p:cNvSpPr/>
            <p:nvPr/>
          </p:nvSpPr>
          <p:spPr>
            <a:xfrm>
              <a:off x="7214864" y="312261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7" name="tx127"/>
            <p:cNvSpPr/>
            <p:nvPr/>
          </p:nvSpPr>
          <p:spPr>
            <a:xfrm>
              <a:off x="7455282" y="3612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99.4</a:t>
              </a:r>
            </a:p>
          </p:txBody>
        </p:sp>
        <p:sp>
          <p:nvSpPr>
            <p:cNvPr id="128" name="tx128"/>
            <p:cNvSpPr/>
            <p:nvPr/>
          </p:nvSpPr>
          <p:spPr>
            <a:xfrm>
              <a:off x="7481407" y="30260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9" name="tx129"/>
            <p:cNvSpPr/>
            <p:nvPr/>
          </p:nvSpPr>
          <p:spPr>
            <a:xfrm>
              <a:off x="7695699" y="3577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30" name="tx130"/>
            <p:cNvSpPr/>
            <p:nvPr/>
          </p:nvSpPr>
          <p:spPr>
            <a:xfrm>
              <a:off x="7747950" y="29667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62242" y="35453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111.3</a:t>
              </a:r>
            </a:p>
          </p:txBody>
        </p:sp>
        <p:sp>
          <p:nvSpPr>
            <p:cNvPr id="132" name="tx132"/>
            <p:cNvSpPr/>
            <p:nvPr/>
          </p:nvSpPr>
          <p:spPr>
            <a:xfrm>
              <a:off x="8014493" y="29008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92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249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4574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8900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164" name="pl164"/>
            <p:cNvSpPr/>
            <p:nvPr/>
          </p:nvSpPr>
          <p:spPr>
            <a:xfrm>
              <a:off x="20199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72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44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17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90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3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08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81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854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27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399534" cy="124062"/>
            </a:xfrm>
            <a:prstGeom prst="rect">
              <a:avLst/>
            </a:prstGeom>
            <a:solidFill>
              <a:srgbClr val="80BD41">
                <a:alpha val="100000"/>
              </a:srgbClr>
            </a:solidFill>
          </p:spPr>
          <p:txBody>
            <a:bodyPr/>
            <a:lstStyle/>
            <a:p/>
          </p:txBody>
        </p:sp>
        <p:sp>
          <p:nvSpPr>
            <p:cNvPr id="179" name="rc179"/>
            <p:cNvSpPr/>
            <p:nvPr/>
          </p:nvSpPr>
          <p:spPr>
            <a:xfrm>
              <a:off x="6695807" y="5840557"/>
              <a:ext cx="54417" cy="124062"/>
            </a:xfrm>
            <a:prstGeom prst="rect">
              <a:avLst/>
            </a:prstGeom>
            <a:solidFill>
              <a:srgbClr val="1CABE2">
                <a:alpha val="100000"/>
              </a:srgbClr>
            </a:solidFill>
          </p:spPr>
          <p:txBody>
            <a:bodyPr/>
            <a:lstStyle/>
            <a:p/>
          </p:txBody>
        </p:sp>
        <p:sp>
          <p:nvSpPr>
            <p:cNvPr id="180" name="rc180"/>
            <p:cNvSpPr/>
            <p:nvPr/>
          </p:nvSpPr>
          <p:spPr>
            <a:xfrm>
              <a:off x="1296273" y="5685479"/>
              <a:ext cx="6116230" cy="124062"/>
            </a:xfrm>
            <a:prstGeom prst="rect">
              <a:avLst/>
            </a:prstGeom>
            <a:solidFill>
              <a:srgbClr val="80BD41">
                <a:alpha val="100000"/>
              </a:srgbClr>
            </a:solidFill>
          </p:spPr>
          <p:txBody>
            <a:bodyPr/>
            <a:lstStyle/>
            <a:p/>
          </p:txBody>
        </p:sp>
        <p:sp>
          <p:nvSpPr>
            <p:cNvPr id="181" name="rc181"/>
            <p:cNvSpPr/>
            <p:nvPr/>
          </p:nvSpPr>
          <p:spPr>
            <a:xfrm>
              <a:off x="7412503" y="5685479"/>
              <a:ext cx="125045" cy="124062"/>
            </a:xfrm>
            <a:prstGeom prst="rect">
              <a:avLst/>
            </a:prstGeom>
            <a:solidFill>
              <a:srgbClr val="1CABE2">
                <a:alpha val="100000"/>
              </a:srgbClr>
            </a:solidFill>
          </p:spPr>
          <p:txBody>
            <a:bodyPr/>
            <a:lstStyle/>
            <a:p/>
          </p:txBody>
        </p:sp>
        <p:sp>
          <p:nvSpPr>
            <p:cNvPr id="182" name="rc182"/>
            <p:cNvSpPr/>
            <p:nvPr/>
          </p:nvSpPr>
          <p:spPr>
            <a:xfrm>
              <a:off x="1296273" y="5530401"/>
              <a:ext cx="6443316" cy="124062"/>
            </a:xfrm>
            <a:prstGeom prst="rect">
              <a:avLst/>
            </a:prstGeom>
            <a:solidFill>
              <a:srgbClr val="80BD41">
                <a:alpha val="100000"/>
              </a:srgbClr>
            </a:solidFill>
          </p:spPr>
          <p:txBody>
            <a:bodyPr/>
            <a:lstStyle/>
            <a:p/>
          </p:txBody>
        </p:sp>
        <p:sp>
          <p:nvSpPr>
            <p:cNvPr id="183" name="rc183"/>
            <p:cNvSpPr/>
            <p:nvPr/>
          </p:nvSpPr>
          <p:spPr>
            <a:xfrm>
              <a:off x="7739590" y="5530401"/>
              <a:ext cx="131413" cy="124062"/>
            </a:xfrm>
            <a:prstGeom prst="rect">
              <a:avLst/>
            </a:prstGeom>
            <a:solidFill>
              <a:srgbClr val="1CABE2">
                <a:alpha val="100000"/>
              </a:srgbClr>
            </a:solidFill>
          </p:spPr>
          <p:txBody>
            <a:bodyPr/>
            <a:lstStyle/>
            <a:p/>
          </p:txBody>
        </p:sp>
        <p:sp>
          <p:nvSpPr>
            <p:cNvPr id="184" name="tx184"/>
            <p:cNvSpPr/>
            <p:nvPr/>
          </p:nvSpPr>
          <p:spPr>
            <a:xfrm>
              <a:off x="691039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85" name="tx185"/>
            <p:cNvSpPr/>
            <p:nvPr/>
          </p:nvSpPr>
          <p:spPr>
            <a:xfrm>
              <a:off x="770432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86" name="tx186"/>
            <p:cNvSpPr/>
            <p:nvPr/>
          </p:nvSpPr>
          <p:spPr>
            <a:xfrm>
              <a:off x="805505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113.6</a:t>
              </a:r>
            </a:p>
          </p:txBody>
        </p:sp>
        <p:sp>
          <p:nvSpPr>
            <p:cNvPr id="187" name="tx187"/>
            <p:cNvSpPr/>
            <p:nvPr/>
          </p:nvSpPr>
          <p:spPr>
            <a:xfrm>
              <a:off x="3890547"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8" name="tx188"/>
            <p:cNvSpPr/>
            <p:nvPr/>
          </p:nvSpPr>
          <p:spPr>
            <a:xfrm>
              <a:off x="666121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21875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105.7</a:t>
              </a:r>
            </a:p>
          </p:txBody>
        </p:sp>
        <p:sp>
          <p:nvSpPr>
            <p:cNvPr id="190" name="tx190"/>
            <p:cNvSpPr/>
            <p:nvPr/>
          </p:nvSpPr>
          <p:spPr>
            <a:xfrm>
              <a:off x="739967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1" name="tx191"/>
            <p:cNvSpPr/>
            <p:nvPr/>
          </p:nvSpPr>
          <p:spPr>
            <a:xfrm>
              <a:off x="4382293"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111.3</a:t>
              </a:r>
            </a:p>
          </p:txBody>
        </p:sp>
        <p:sp>
          <p:nvSpPr>
            <p:cNvPr id="192" name="tx192"/>
            <p:cNvSpPr/>
            <p:nvPr/>
          </p:nvSpPr>
          <p:spPr>
            <a:xfrm>
              <a:off x="7729948"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5865"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315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0436"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6887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1616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(98%) was relatively constant within 1% compared to 2019 (99%).
The number of children vaccinated with DTP3 increased 19% compared to in 2019.
The number of surviving infants increased approximately 21%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6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49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54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72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25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77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88187"/>
              <a:ext cx="239888" cy="423822"/>
            </a:xfrm>
            <a:prstGeom prst="rect">
              <a:avLst/>
            </a:prstGeom>
            <a:solidFill>
              <a:srgbClr val="E2231A">
                <a:alpha val="90196"/>
              </a:srgbClr>
            </a:solidFill>
          </p:spPr>
          <p:txBody>
            <a:bodyPr/>
            <a:lstStyle/>
            <a:p/>
          </p:txBody>
        </p:sp>
        <p:sp>
          <p:nvSpPr>
            <p:cNvPr id="25" name="rc25"/>
            <p:cNvSpPr/>
            <p:nvPr/>
          </p:nvSpPr>
          <p:spPr>
            <a:xfrm>
              <a:off x="1562816" y="3769445"/>
              <a:ext cx="239888" cy="442564"/>
            </a:xfrm>
            <a:prstGeom prst="rect">
              <a:avLst/>
            </a:prstGeom>
            <a:solidFill>
              <a:srgbClr val="E2231A">
                <a:alpha val="90196"/>
              </a:srgbClr>
            </a:solidFill>
          </p:spPr>
          <p:txBody>
            <a:bodyPr/>
            <a:lstStyle/>
            <a:p/>
          </p:txBody>
        </p:sp>
        <p:sp>
          <p:nvSpPr>
            <p:cNvPr id="26" name="rc26"/>
            <p:cNvSpPr/>
            <p:nvPr/>
          </p:nvSpPr>
          <p:spPr>
            <a:xfrm>
              <a:off x="1829360" y="3747454"/>
              <a:ext cx="239888" cy="464555"/>
            </a:xfrm>
            <a:prstGeom prst="rect">
              <a:avLst/>
            </a:prstGeom>
            <a:solidFill>
              <a:srgbClr val="E2231A">
                <a:alpha val="90196"/>
              </a:srgbClr>
            </a:solidFill>
          </p:spPr>
          <p:txBody>
            <a:bodyPr/>
            <a:lstStyle/>
            <a:p/>
          </p:txBody>
        </p:sp>
        <p:sp>
          <p:nvSpPr>
            <p:cNvPr id="27" name="rc27"/>
            <p:cNvSpPr/>
            <p:nvPr/>
          </p:nvSpPr>
          <p:spPr>
            <a:xfrm>
              <a:off x="2095903" y="3723839"/>
              <a:ext cx="239888" cy="488170"/>
            </a:xfrm>
            <a:prstGeom prst="rect">
              <a:avLst/>
            </a:prstGeom>
            <a:solidFill>
              <a:srgbClr val="E2231A">
                <a:alpha val="90196"/>
              </a:srgbClr>
            </a:solidFill>
          </p:spPr>
          <p:txBody>
            <a:bodyPr/>
            <a:lstStyle/>
            <a:p/>
          </p:txBody>
        </p:sp>
        <p:sp>
          <p:nvSpPr>
            <p:cNvPr id="28" name="rc28"/>
            <p:cNvSpPr/>
            <p:nvPr/>
          </p:nvSpPr>
          <p:spPr>
            <a:xfrm>
              <a:off x="2362446" y="3713718"/>
              <a:ext cx="239888" cy="498291"/>
            </a:xfrm>
            <a:prstGeom prst="rect">
              <a:avLst/>
            </a:prstGeom>
            <a:solidFill>
              <a:srgbClr val="E2231A">
                <a:alpha val="90196"/>
              </a:srgbClr>
            </a:solidFill>
          </p:spPr>
          <p:txBody>
            <a:bodyPr/>
            <a:lstStyle/>
            <a:p/>
          </p:txBody>
        </p:sp>
        <p:sp>
          <p:nvSpPr>
            <p:cNvPr id="29" name="rc29"/>
            <p:cNvSpPr/>
            <p:nvPr/>
          </p:nvSpPr>
          <p:spPr>
            <a:xfrm>
              <a:off x="2628989" y="3547913"/>
              <a:ext cx="239888" cy="664096"/>
            </a:xfrm>
            <a:prstGeom prst="rect">
              <a:avLst/>
            </a:prstGeom>
            <a:solidFill>
              <a:srgbClr val="E2231A">
                <a:alpha val="90196"/>
              </a:srgbClr>
            </a:solidFill>
          </p:spPr>
          <p:txBody>
            <a:bodyPr/>
            <a:lstStyle/>
            <a:p/>
          </p:txBody>
        </p:sp>
        <p:sp>
          <p:nvSpPr>
            <p:cNvPr id="30" name="rc30"/>
            <p:cNvSpPr/>
            <p:nvPr/>
          </p:nvSpPr>
          <p:spPr>
            <a:xfrm>
              <a:off x="2895532" y="3600765"/>
              <a:ext cx="239888" cy="611243"/>
            </a:xfrm>
            <a:prstGeom prst="rect">
              <a:avLst/>
            </a:prstGeom>
            <a:solidFill>
              <a:srgbClr val="E2231A">
                <a:alpha val="90196"/>
              </a:srgbClr>
            </a:solidFill>
          </p:spPr>
          <p:txBody>
            <a:bodyPr/>
            <a:lstStyle/>
            <a:p/>
          </p:txBody>
        </p:sp>
        <p:sp>
          <p:nvSpPr>
            <p:cNvPr id="31" name="rc31"/>
            <p:cNvSpPr/>
            <p:nvPr/>
          </p:nvSpPr>
          <p:spPr>
            <a:xfrm>
              <a:off x="3162075" y="3590520"/>
              <a:ext cx="239888" cy="621489"/>
            </a:xfrm>
            <a:prstGeom prst="rect">
              <a:avLst/>
            </a:prstGeom>
            <a:solidFill>
              <a:srgbClr val="E2231A">
                <a:alpha val="90196"/>
              </a:srgbClr>
            </a:solidFill>
          </p:spPr>
          <p:txBody>
            <a:bodyPr/>
            <a:lstStyle/>
            <a:p/>
          </p:txBody>
        </p:sp>
        <p:sp>
          <p:nvSpPr>
            <p:cNvPr id="32" name="rc32"/>
            <p:cNvSpPr/>
            <p:nvPr/>
          </p:nvSpPr>
          <p:spPr>
            <a:xfrm>
              <a:off x="3428618" y="3586146"/>
              <a:ext cx="239888" cy="625862"/>
            </a:xfrm>
            <a:prstGeom prst="rect">
              <a:avLst/>
            </a:prstGeom>
            <a:solidFill>
              <a:srgbClr val="E2231A">
                <a:alpha val="90196"/>
              </a:srgbClr>
            </a:solidFill>
          </p:spPr>
          <p:txBody>
            <a:bodyPr/>
            <a:lstStyle/>
            <a:p/>
          </p:txBody>
        </p:sp>
        <p:sp>
          <p:nvSpPr>
            <p:cNvPr id="33" name="rc33"/>
            <p:cNvSpPr/>
            <p:nvPr/>
          </p:nvSpPr>
          <p:spPr>
            <a:xfrm>
              <a:off x="3695161" y="3565905"/>
              <a:ext cx="239888" cy="646104"/>
            </a:xfrm>
            <a:prstGeom prst="rect">
              <a:avLst/>
            </a:prstGeom>
            <a:solidFill>
              <a:srgbClr val="E2231A">
                <a:alpha val="90196"/>
              </a:srgbClr>
            </a:solidFill>
          </p:spPr>
          <p:txBody>
            <a:bodyPr/>
            <a:lstStyle/>
            <a:p/>
          </p:txBody>
        </p:sp>
        <p:sp>
          <p:nvSpPr>
            <p:cNvPr id="34" name="rc34"/>
            <p:cNvSpPr/>
            <p:nvPr/>
          </p:nvSpPr>
          <p:spPr>
            <a:xfrm>
              <a:off x="3961705" y="3630503"/>
              <a:ext cx="239888" cy="581506"/>
            </a:xfrm>
            <a:prstGeom prst="rect">
              <a:avLst/>
            </a:prstGeom>
            <a:solidFill>
              <a:srgbClr val="E2231A">
                <a:alpha val="90196"/>
              </a:srgbClr>
            </a:solidFill>
          </p:spPr>
          <p:txBody>
            <a:bodyPr/>
            <a:lstStyle/>
            <a:p/>
          </p:txBody>
        </p:sp>
        <p:sp>
          <p:nvSpPr>
            <p:cNvPr id="35" name="rc35"/>
            <p:cNvSpPr/>
            <p:nvPr/>
          </p:nvSpPr>
          <p:spPr>
            <a:xfrm>
              <a:off x="4228248" y="3703597"/>
              <a:ext cx="239888" cy="508411"/>
            </a:xfrm>
            <a:prstGeom prst="rect">
              <a:avLst/>
            </a:prstGeom>
            <a:solidFill>
              <a:srgbClr val="E2231A">
                <a:alpha val="90196"/>
              </a:srgbClr>
            </a:solidFill>
          </p:spPr>
          <p:txBody>
            <a:bodyPr/>
            <a:lstStyle/>
            <a:p/>
          </p:txBody>
        </p:sp>
        <p:sp>
          <p:nvSpPr>
            <p:cNvPr id="36" name="rc36"/>
            <p:cNvSpPr/>
            <p:nvPr/>
          </p:nvSpPr>
          <p:spPr>
            <a:xfrm>
              <a:off x="4494791" y="3776942"/>
              <a:ext cx="239888" cy="435067"/>
            </a:xfrm>
            <a:prstGeom prst="rect">
              <a:avLst/>
            </a:prstGeom>
            <a:solidFill>
              <a:srgbClr val="E2231A">
                <a:alpha val="90196"/>
              </a:srgbClr>
            </a:solidFill>
          </p:spPr>
          <p:txBody>
            <a:bodyPr/>
            <a:lstStyle/>
            <a:p/>
          </p:txBody>
        </p:sp>
        <p:sp>
          <p:nvSpPr>
            <p:cNvPr id="37" name="rc37"/>
            <p:cNvSpPr/>
            <p:nvPr/>
          </p:nvSpPr>
          <p:spPr>
            <a:xfrm>
              <a:off x="4761334" y="3981981"/>
              <a:ext cx="239888" cy="230028"/>
            </a:xfrm>
            <a:prstGeom prst="rect">
              <a:avLst/>
            </a:prstGeom>
            <a:solidFill>
              <a:srgbClr val="E2231A">
                <a:alpha val="90196"/>
              </a:srgbClr>
            </a:solidFill>
          </p:spPr>
          <p:txBody>
            <a:bodyPr/>
            <a:lstStyle/>
            <a:p/>
          </p:txBody>
        </p:sp>
        <p:sp>
          <p:nvSpPr>
            <p:cNvPr id="38" name="rc38"/>
            <p:cNvSpPr/>
            <p:nvPr/>
          </p:nvSpPr>
          <p:spPr>
            <a:xfrm>
              <a:off x="5027877" y="4094558"/>
              <a:ext cx="239888" cy="117450"/>
            </a:xfrm>
            <a:prstGeom prst="rect">
              <a:avLst/>
            </a:prstGeom>
            <a:solidFill>
              <a:srgbClr val="E2231A">
                <a:alpha val="90196"/>
              </a:srgbClr>
            </a:solidFill>
          </p:spPr>
          <p:txBody>
            <a:bodyPr/>
            <a:lstStyle/>
            <a:p/>
          </p:txBody>
        </p:sp>
        <p:sp>
          <p:nvSpPr>
            <p:cNvPr id="39" name="rc39"/>
            <p:cNvSpPr/>
            <p:nvPr/>
          </p:nvSpPr>
          <p:spPr>
            <a:xfrm>
              <a:off x="5294420" y="4093184"/>
              <a:ext cx="239888" cy="118825"/>
            </a:xfrm>
            <a:prstGeom prst="rect">
              <a:avLst/>
            </a:prstGeom>
            <a:solidFill>
              <a:srgbClr val="E2231A">
                <a:alpha val="90196"/>
              </a:srgbClr>
            </a:solidFill>
          </p:spPr>
          <p:txBody>
            <a:bodyPr/>
            <a:lstStyle/>
            <a:p/>
          </p:txBody>
        </p:sp>
        <p:sp>
          <p:nvSpPr>
            <p:cNvPr id="40" name="rc40"/>
            <p:cNvSpPr/>
            <p:nvPr/>
          </p:nvSpPr>
          <p:spPr>
            <a:xfrm>
              <a:off x="5560963" y="4091435"/>
              <a:ext cx="239888" cy="120574"/>
            </a:xfrm>
            <a:prstGeom prst="rect">
              <a:avLst/>
            </a:prstGeom>
            <a:solidFill>
              <a:srgbClr val="E2231A">
                <a:alpha val="90196"/>
              </a:srgbClr>
            </a:solidFill>
          </p:spPr>
          <p:txBody>
            <a:bodyPr/>
            <a:lstStyle/>
            <a:p/>
          </p:txBody>
        </p:sp>
        <p:sp>
          <p:nvSpPr>
            <p:cNvPr id="41" name="rc41"/>
            <p:cNvSpPr/>
            <p:nvPr/>
          </p:nvSpPr>
          <p:spPr>
            <a:xfrm>
              <a:off x="5827506" y="4089685"/>
              <a:ext cx="239888" cy="122323"/>
            </a:xfrm>
            <a:prstGeom prst="rect">
              <a:avLst/>
            </a:prstGeom>
            <a:solidFill>
              <a:srgbClr val="E2231A">
                <a:alpha val="90196"/>
              </a:srgbClr>
            </a:solidFill>
          </p:spPr>
          <p:txBody>
            <a:bodyPr/>
            <a:lstStyle/>
            <a:p/>
          </p:txBody>
        </p:sp>
        <p:sp>
          <p:nvSpPr>
            <p:cNvPr id="42" name="rc42"/>
            <p:cNvSpPr/>
            <p:nvPr/>
          </p:nvSpPr>
          <p:spPr>
            <a:xfrm>
              <a:off x="6094049" y="4092934"/>
              <a:ext cx="239888" cy="119075"/>
            </a:xfrm>
            <a:prstGeom prst="rect">
              <a:avLst/>
            </a:prstGeom>
            <a:solidFill>
              <a:srgbClr val="E2231A">
                <a:alpha val="90196"/>
              </a:srgbClr>
            </a:solidFill>
          </p:spPr>
          <p:txBody>
            <a:bodyPr/>
            <a:lstStyle/>
            <a:p/>
          </p:txBody>
        </p:sp>
        <p:sp>
          <p:nvSpPr>
            <p:cNvPr id="43" name="rc43"/>
            <p:cNvSpPr/>
            <p:nvPr/>
          </p:nvSpPr>
          <p:spPr>
            <a:xfrm>
              <a:off x="6360593" y="4094308"/>
              <a:ext cx="239888" cy="117700"/>
            </a:xfrm>
            <a:prstGeom prst="rect">
              <a:avLst/>
            </a:prstGeom>
            <a:solidFill>
              <a:srgbClr val="E2231A">
                <a:alpha val="90196"/>
              </a:srgbClr>
            </a:solidFill>
          </p:spPr>
          <p:txBody>
            <a:bodyPr/>
            <a:lstStyle/>
            <a:p/>
          </p:txBody>
        </p:sp>
        <p:sp>
          <p:nvSpPr>
            <p:cNvPr id="44" name="rc44"/>
            <p:cNvSpPr/>
            <p:nvPr/>
          </p:nvSpPr>
          <p:spPr>
            <a:xfrm>
              <a:off x="6627136" y="4089061"/>
              <a:ext cx="239888" cy="122948"/>
            </a:xfrm>
            <a:prstGeom prst="rect">
              <a:avLst/>
            </a:prstGeom>
            <a:solidFill>
              <a:srgbClr val="E2231A">
                <a:alpha val="90196"/>
              </a:srgbClr>
            </a:solidFill>
          </p:spPr>
          <p:txBody>
            <a:bodyPr/>
            <a:lstStyle/>
            <a:p/>
          </p:txBody>
        </p:sp>
        <p:sp>
          <p:nvSpPr>
            <p:cNvPr id="45" name="rc45"/>
            <p:cNvSpPr/>
            <p:nvPr/>
          </p:nvSpPr>
          <p:spPr>
            <a:xfrm>
              <a:off x="6893679" y="4099057"/>
              <a:ext cx="239888" cy="112952"/>
            </a:xfrm>
            <a:prstGeom prst="rect">
              <a:avLst/>
            </a:prstGeom>
            <a:solidFill>
              <a:srgbClr val="E2231A">
                <a:alpha val="90196"/>
              </a:srgbClr>
            </a:solidFill>
          </p:spPr>
          <p:txBody>
            <a:bodyPr/>
            <a:lstStyle/>
            <a:p/>
          </p:txBody>
        </p:sp>
        <p:sp>
          <p:nvSpPr>
            <p:cNvPr id="46" name="rc46"/>
            <p:cNvSpPr/>
            <p:nvPr/>
          </p:nvSpPr>
          <p:spPr>
            <a:xfrm>
              <a:off x="7160222" y="3975108"/>
              <a:ext cx="239888" cy="236900"/>
            </a:xfrm>
            <a:prstGeom prst="rect">
              <a:avLst/>
            </a:prstGeom>
            <a:solidFill>
              <a:srgbClr val="E2231A">
                <a:alpha val="90196"/>
              </a:srgbClr>
            </a:solidFill>
          </p:spPr>
          <p:txBody>
            <a:bodyPr/>
            <a:lstStyle/>
            <a:p/>
          </p:txBody>
        </p:sp>
        <p:sp>
          <p:nvSpPr>
            <p:cNvPr id="47" name="rc47"/>
            <p:cNvSpPr/>
            <p:nvPr/>
          </p:nvSpPr>
          <p:spPr>
            <a:xfrm>
              <a:off x="7426765" y="3953118"/>
              <a:ext cx="239888" cy="258891"/>
            </a:xfrm>
            <a:prstGeom prst="rect">
              <a:avLst/>
            </a:prstGeom>
            <a:solidFill>
              <a:srgbClr val="E2231A">
                <a:alpha val="90196"/>
              </a:srgbClr>
            </a:solidFill>
          </p:spPr>
          <p:txBody>
            <a:bodyPr/>
            <a:lstStyle/>
            <a:p/>
          </p:txBody>
        </p:sp>
        <p:sp>
          <p:nvSpPr>
            <p:cNvPr id="48" name="rc48"/>
            <p:cNvSpPr/>
            <p:nvPr/>
          </p:nvSpPr>
          <p:spPr>
            <a:xfrm>
              <a:off x="7693308" y="3942622"/>
              <a:ext cx="239888" cy="269387"/>
            </a:xfrm>
            <a:prstGeom prst="rect">
              <a:avLst/>
            </a:prstGeom>
            <a:solidFill>
              <a:srgbClr val="E2231A">
                <a:alpha val="90196"/>
              </a:srgbClr>
            </a:solidFill>
          </p:spPr>
          <p:txBody>
            <a:bodyPr/>
            <a:lstStyle/>
            <a:p/>
          </p:txBody>
        </p:sp>
        <p:sp>
          <p:nvSpPr>
            <p:cNvPr id="49" name="rc49"/>
            <p:cNvSpPr/>
            <p:nvPr/>
          </p:nvSpPr>
          <p:spPr>
            <a:xfrm>
              <a:off x="7959851" y="3928253"/>
              <a:ext cx="239888" cy="283756"/>
            </a:xfrm>
            <a:prstGeom prst="rect">
              <a:avLst/>
            </a:prstGeom>
            <a:solidFill>
              <a:srgbClr val="E2231A">
                <a:alpha val="90196"/>
              </a:srgbClr>
            </a:solidFill>
          </p:spPr>
          <p:txBody>
            <a:bodyPr/>
            <a:lstStyle/>
            <a:p/>
          </p:txBody>
        </p:sp>
        <p:sp>
          <p:nvSpPr>
            <p:cNvPr id="50" name="rc50"/>
            <p:cNvSpPr/>
            <p:nvPr/>
          </p:nvSpPr>
          <p:spPr>
            <a:xfrm>
              <a:off x="1296273" y="3664239"/>
              <a:ext cx="239888" cy="123948"/>
            </a:xfrm>
            <a:prstGeom prst="rect">
              <a:avLst/>
            </a:prstGeom>
            <a:solidFill>
              <a:srgbClr val="B3B3B3">
                <a:alpha val="90196"/>
              </a:srgbClr>
            </a:solidFill>
          </p:spPr>
          <p:txBody>
            <a:bodyPr/>
            <a:lstStyle/>
            <a:p/>
          </p:txBody>
        </p:sp>
        <p:sp>
          <p:nvSpPr>
            <p:cNvPr id="51" name="rc51"/>
            <p:cNvSpPr/>
            <p:nvPr/>
          </p:nvSpPr>
          <p:spPr>
            <a:xfrm>
              <a:off x="1562816" y="3655742"/>
              <a:ext cx="239888" cy="113702"/>
            </a:xfrm>
            <a:prstGeom prst="rect">
              <a:avLst/>
            </a:prstGeom>
            <a:solidFill>
              <a:srgbClr val="B3B3B3">
                <a:alpha val="90196"/>
              </a:srgbClr>
            </a:solidFill>
          </p:spPr>
          <p:txBody>
            <a:bodyPr/>
            <a:lstStyle/>
            <a:p/>
          </p:txBody>
        </p:sp>
        <p:sp>
          <p:nvSpPr>
            <p:cNvPr id="52" name="rc52"/>
            <p:cNvSpPr/>
            <p:nvPr/>
          </p:nvSpPr>
          <p:spPr>
            <a:xfrm>
              <a:off x="1829360" y="3652494"/>
              <a:ext cx="239888" cy="94960"/>
            </a:xfrm>
            <a:prstGeom prst="rect">
              <a:avLst/>
            </a:prstGeom>
            <a:solidFill>
              <a:srgbClr val="B3B3B3">
                <a:alpha val="90196"/>
              </a:srgbClr>
            </a:solidFill>
          </p:spPr>
          <p:txBody>
            <a:bodyPr/>
            <a:lstStyle/>
            <a:p/>
          </p:txBody>
        </p:sp>
        <p:sp>
          <p:nvSpPr>
            <p:cNvPr id="53" name="rc53"/>
            <p:cNvSpPr/>
            <p:nvPr/>
          </p:nvSpPr>
          <p:spPr>
            <a:xfrm>
              <a:off x="2095903" y="3638250"/>
              <a:ext cx="239888" cy="85589"/>
            </a:xfrm>
            <a:prstGeom prst="rect">
              <a:avLst/>
            </a:prstGeom>
            <a:solidFill>
              <a:srgbClr val="B3B3B3">
                <a:alpha val="90196"/>
              </a:srgbClr>
            </a:solidFill>
          </p:spPr>
          <p:txBody>
            <a:bodyPr/>
            <a:lstStyle/>
            <a:p/>
          </p:txBody>
        </p:sp>
        <p:sp>
          <p:nvSpPr>
            <p:cNvPr id="54" name="rc54"/>
            <p:cNvSpPr/>
            <p:nvPr/>
          </p:nvSpPr>
          <p:spPr>
            <a:xfrm>
              <a:off x="2362446" y="3611761"/>
              <a:ext cx="239888" cy="101957"/>
            </a:xfrm>
            <a:prstGeom prst="rect">
              <a:avLst/>
            </a:prstGeom>
            <a:solidFill>
              <a:srgbClr val="B3B3B3">
                <a:alpha val="90196"/>
              </a:srgbClr>
            </a:solidFill>
          </p:spPr>
          <p:txBody>
            <a:bodyPr/>
            <a:lstStyle/>
            <a:p/>
          </p:txBody>
        </p:sp>
        <p:sp>
          <p:nvSpPr>
            <p:cNvPr id="55" name="rc55"/>
            <p:cNvSpPr/>
            <p:nvPr/>
          </p:nvSpPr>
          <p:spPr>
            <a:xfrm>
              <a:off x="3428618" y="3464822"/>
              <a:ext cx="239888" cy="121324"/>
            </a:xfrm>
            <a:prstGeom prst="rect">
              <a:avLst/>
            </a:prstGeom>
            <a:solidFill>
              <a:srgbClr val="B3B3B3">
                <a:alpha val="90196"/>
              </a:srgbClr>
            </a:solidFill>
          </p:spPr>
          <p:txBody>
            <a:bodyPr/>
            <a:lstStyle/>
            <a:p/>
          </p:txBody>
        </p:sp>
        <p:sp>
          <p:nvSpPr>
            <p:cNvPr id="56" name="rc56"/>
            <p:cNvSpPr/>
            <p:nvPr/>
          </p:nvSpPr>
          <p:spPr>
            <a:xfrm>
              <a:off x="3695161" y="3511553"/>
              <a:ext cx="239888" cy="54352"/>
            </a:xfrm>
            <a:prstGeom prst="rect">
              <a:avLst/>
            </a:prstGeom>
            <a:solidFill>
              <a:srgbClr val="B3B3B3">
                <a:alpha val="90196"/>
              </a:srgbClr>
            </a:solidFill>
          </p:spPr>
          <p:txBody>
            <a:bodyPr/>
            <a:lstStyle/>
            <a:p/>
          </p:txBody>
        </p:sp>
        <p:sp>
          <p:nvSpPr>
            <p:cNvPr id="57" name="rc57"/>
            <p:cNvSpPr/>
            <p:nvPr/>
          </p:nvSpPr>
          <p:spPr>
            <a:xfrm>
              <a:off x="3961705" y="3602515"/>
              <a:ext cx="239888" cy="27988"/>
            </a:xfrm>
            <a:prstGeom prst="rect">
              <a:avLst/>
            </a:prstGeom>
            <a:solidFill>
              <a:srgbClr val="B3B3B3">
                <a:alpha val="90196"/>
              </a:srgbClr>
            </a:solidFill>
          </p:spPr>
          <p:txBody>
            <a:bodyPr/>
            <a:lstStyle/>
            <a:p/>
          </p:txBody>
        </p:sp>
        <p:sp>
          <p:nvSpPr>
            <p:cNvPr id="58" name="rc58"/>
            <p:cNvSpPr/>
            <p:nvPr/>
          </p:nvSpPr>
          <p:spPr>
            <a:xfrm>
              <a:off x="4228248" y="3690853"/>
              <a:ext cx="239888" cy="12744"/>
            </a:xfrm>
            <a:prstGeom prst="rect">
              <a:avLst/>
            </a:prstGeom>
            <a:solidFill>
              <a:srgbClr val="B3B3B3">
                <a:alpha val="90196"/>
              </a:srgbClr>
            </a:solidFill>
          </p:spPr>
          <p:txBody>
            <a:bodyPr/>
            <a:lstStyle/>
            <a:p/>
          </p:txBody>
        </p:sp>
        <p:sp>
          <p:nvSpPr>
            <p:cNvPr id="59" name="rc59"/>
            <p:cNvSpPr/>
            <p:nvPr/>
          </p:nvSpPr>
          <p:spPr>
            <a:xfrm>
              <a:off x="5027877" y="4093184"/>
              <a:ext cx="239888" cy="1374"/>
            </a:xfrm>
            <a:prstGeom prst="rect">
              <a:avLst/>
            </a:prstGeom>
            <a:solidFill>
              <a:srgbClr val="B3B3B3">
                <a:alpha val="90196"/>
              </a:srgbClr>
            </a:solidFill>
          </p:spPr>
          <p:txBody>
            <a:bodyPr/>
            <a:lstStyle/>
            <a:p/>
          </p:txBody>
        </p:sp>
        <p:sp>
          <p:nvSpPr>
            <p:cNvPr id="60" name="rc60"/>
            <p:cNvSpPr/>
            <p:nvPr/>
          </p:nvSpPr>
          <p:spPr>
            <a:xfrm>
              <a:off x="5294420" y="4086687"/>
              <a:ext cx="239888" cy="6497"/>
            </a:xfrm>
            <a:prstGeom prst="rect">
              <a:avLst/>
            </a:prstGeom>
            <a:solidFill>
              <a:srgbClr val="B3B3B3">
                <a:alpha val="90196"/>
              </a:srgbClr>
            </a:solidFill>
          </p:spPr>
          <p:txBody>
            <a:bodyPr/>
            <a:lstStyle/>
            <a:p/>
          </p:txBody>
        </p:sp>
        <p:sp>
          <p:nvSpPr>
            <p:cNvPr id="61" name="rc61"/>
            <p:cNvSpPr/>
            <p:nvPr/>
          </p:nvSpPr>
          <p:spPr>
            <a:xfrm>
              <a:off x="5560963" y="3954867"/>
              <a:ext cx="239888" cy="136567"/>
            </a:xfrm>
            <a:prstGeom prst="rect">
              <a:avLst/>
            </a:prstGeom>
            <a:solidFill>
              <a:srgbClr val="B3B3B3">
                <a:alpha val="90196"/>
              </a:srgbClr>
            </a:solidFill>
          </p:spPr>
          <p:txBody>
            <a:bodyPr/>
            <a:lstStyle/>
            <a:p/>
          </p:txBody>
        </p:sp>
        <p:sp>
          <p:nvSpPr>
            <p:cNvPr id="62" name="rc62"/>
            <p:cNvSpPr/>
            <p:nvPr/>
          </p:nvSpPr>
          <p:spPr>
            <a:xfrm>
              <a:off x="5827506" y="3817674"/>
              <a:ext cx="239888" cy="272010"/>
            </a:xfrm>
            <a:prstGeom prst="rect">
              <a:avLst/>
            </a:prstGeom>
            <a:solidFill>
              <a:srgbClr val="B3B3B3">
                <a:alpha val="90196"/>
              </a:srgbClr>
            </a:solidFill>
          </p:spPr>
          <p:txBody>
            <a:bodyPr/>
            <a:lstStyle/>
            <a:p/>
          </p:txBody>
        </p:sp>
        <p:sp>
          <p:nvSpPr>
            <p:cNvPr id="63" name="rc63"/>
            <p:cNvSpPr/>
            <p:nvPr/>
          </p:nvSpPr>
          <p:spPr>
            <a:xfrm>
              <a:off x="6094049" y="3545039"/>
              <a:ext cx="239888" cy="547895"/>
            </a:xfrm>
            <a:prstGeom prst="rect">
              <a:avLst/>
            </a:prstGeom>
            <a:solidFill>
              <a:srgbClr val="B3B3B3">
                <a:alpha val="90196"/>
              </a:srgbClr>
            </a:solidFill>
          </p:spPr>
          <p:txBody>
            <a:bodyPr/>
            <a:lstStyle/>
            <a:p/>
          </p:txBody>
        </p:sp>
        <p:sp>
          <p:nvSpPr>
            <p:cNvPr id="64" name="rc64"/>
            <p:cNvSpPr/>
            <p:nvPr/>
          </p:nvSpPr>
          <p:spPr>
            <a:xfrm>
              <a:off x="6360593" y="3405722"/>
              <a:ext cx="239888" cy="688586"/>
            </a:xfrm>
            <a:prstGeom prst="rect">
              <a:avLst/>
            </a:prstGeom>
            <a:solidFill>
              <a:srgbClr val="B3B3B3">
                <a:alpha val="90196"/>
              </a:srgbClr>
            </a:solidFill>
          </p:spPr>
          <p:txBody>
            <a:bodyPr/>
            <a:lstStyle/>
            <a:p/>
          </p:txBody>
        </p:sp>
        <p:sp>
          <p:nvSpPr>
            <p:cNvPr id="65" name="rc65"/>
            <p:cNvSpPr/>
            <p:nvPr/>
          </p:nvSpPr>
          <p:spPr>
            <a:xfrm>
              <a:off x="6627136" y="3132712"/>
              <a:ext cx="239888" cy="956349"/>
            </a:xfrm>
            <a:prstGeom prst="rect">
              <a:avLst/>
            </a:prstGeom>
            <a:solidFill>
              <a:srgbClr val="B3B3B3">
                <a:alpha val="90196"/>
              </a:srgbClr>
            </a:solidFill>
          </p:spPr>
          <p:txBody>
            <a:bodyPr/>
            <a:lstStyle/>
            <a:p/>
          </p:txBody>
        </p:sp>
        <p:sp>
          <p:nvSpPr>
            <p:cNvPr id="66" name="rc66"/>
            <p:cNvSpPr/>
            <p:nvPr/>
          </p:nvSpPr>
          <p:spPr>
            <a:xfrm>
              <a:off x="6893679" y="3659741"/>
              <a:ext cx="239888" cy="439315"/>
            </a:xfrm>
            <a:prstGeom prst="rect">
              <a:avLst/>
            </a:prstGeom>
            <a:solidFill>
              <a:srgbClr val="B3B3B3">
                <a:alpha val="90196"/>
              </a:srgbClr>
            </a:solidFill>
          </p:spPr>
          <p:txBody>
            <a:bodyPr/>
            <a:lstStyle/>
            <a:p/>
          </p:txBody>
        </p:sp>
        <p:sp>
          <p:nvSpPr>
            <p:cNvPr id="67" name="rc67"/>
            <p:cNvSpPr/>
            <p:nvPr/>
          </p:nvSpPr>
          <p:spPr>
            <a:xfrm>
              <a:off x="7160222" y="2923049"/>
              <a:ext cx="239888" cy="1052059"/>
            </a:xfrm>
            <a:prstGeom prst="rect">
              <a:avLst/>
            </a:prstGeom>
            <a:solidFill>
              <a:srgbClr val="B3B3B3">
                <a:alpha val="90196"/>
              </a:srgbClr>
            </a:solidFill>
          </p:spPr>
          <p:txBody>
            <a:bodyPr/>
            <a:lstStyle/>
            <a:p/>
          </p:txBody>
        </p:sp>
        <p:sp>
          <p:nvSpPr>
            <p:cNvPr id="68" name="rc68"/>
            <p:cNvSpPr/>
            <p:nvPr/>
          </p:nvSpPr>
          <p:spPr>
            <a:xfrm>
              <a:off x="7426765" y="3337626"/>
              <a:ext cx="239888" cy="615492"/>
            </a:xfrm>
            <a:prstGeom prst="rect">
              <a:avLst/>
            </a:prstGeom>
            <a:solidFill>
              <a:srgbClr val="B3B3B3">
                <a:alpha val="90196"/>
              </a:srgbClr>
            </a:solidFill>
          </p:spPr>
          <p:txBody>
            <a:bodyPr/>
            <a:lstStyle/>
            <a:p/>
          </p:txBody>
        </p:sp>
        <p:sp>
          <p:nvSpPr>
            <p:cNvPr id="69" name="rc69"/>
            <p:cNvSpPr/>
            <p:nvPr/>
          </p:nvSpPr>
          <p:spPr>
            <a:xfrm>
              <a:off x="7693308" y="3042874"/>
              <a:ext cx="239888" cy="899747"/>
            </a:xfrm>
            <a:prstGeom prst="rect">
              <a:avLst/>
            </a:prstGeom>
            <a:solidFill>
              <a:srgbClr val="B3B3B3">
                <a:alpha val="90196"/>
              </a:srgbClr>
            </a:solidFill>
          </p:spPr>
          <p:txBody>
            <a:bodyPr/>
            <a:lstStyle/>
            <a:p/>
          </p:txBody>
        </p:sp>
        <p:sp>
          <p:nvSpPr>
            <p:cNvPr id="70" name="rc70"/>
            <p:cNvSpPr/>
            <p:nvPr/>
          </p:nvSpPr>
          <p:spPr>
            <a:xfrm>
              <a:off x="7959851" y="3026756"/>
              <a:ext cx="239888" cy="901497"/>
            </a:xfrm>
            <a:prstGeom prst="rect">
              <a:avLst/>
            </a:prstGeom>
            <a:solidFill>
              <a:srgbClr val="B3B3B3">
                <a:alpha val="90196"/>
              </a:srgbClr>
            </a:solidFill>
          </p:spPr>
          <p:txBody>
            <a:bodyPr/>
            <a:lstStyle/>
            <a:p/>
          </p:txBody>
        </p:sp>
        <p:sp>
          <p:nvSpPr>
            <p:cNvPr id="71" name="pl71"/>
            <p:cNvSpPr/>
            <p:nvPr/>
          </p:nvSpPr>
          <p:spPr>
            <a:xfrm>
              <a:off x="1416218" y="2085226"/>
              <a:ext cx="6663577" cy="150378"/>
            </a:xfrm>
            <a:custGeom>
              <a:avLst/>
              <a:pathLst>
                <a:path w="6663577" h="150378">
                  <a:moveTo>
                    <a:pt x="0" y="107413"/>
                  </a:moveTo>
                  <a:lnTo>
                    <a:pt x="266543" y="107413"/>
                  </a:lnTo>
                  <a:lnTo>
                    <a:pt x="533086" y="107413"/>
                  </a:lnTo>
                  <a:lnTo>
                    <a:pt x="799629" y="107413"/>
                  </a:lnTo>
                  <a:lnTo>
                    <a:pt x="1066172" y="107413"/>
                  </a:lnTo>
                  <a:lnTo>
                    <a:pt x="1332715" y="150378"/>
                  </a:lnTo>
                  <a:lnTo>
                    <a:pt x="1599258" y="150378"/>
                  </a:lnTo>
                  <a:lnTo>
                    <a:pt x="1865801" y="150378"/>
                  </a:lnTo>
                  <a:lnTo>
                    <a:pt x="2132344" y="150378"/>
                  </a:lnTo>
                  <a:lnTo>
                    <a:pt x="2398888" y="128895"/>
                  </a:lnTo>
                  <a:lnTo>
                    <a:pt x="2665431" y="107413"/>
                  </a:lnTo>
                  <a:lnTo>
                    <a:pt x="2931974" y="85930"/>
                  </a:lnTo>
                  <a:lnTo>
                    <a:pt x="3198517" y="64447"/>
                  </a:lnTo>
                  <a:lnTo>
                    <a:pt x="3465060" y="21482"/>
                  </a:lnTo>
                  <a:lnTo>
                    <a:pt x="3731603" y="0"/>
                  </a:lnTo>
                  <a:lnTo>
                    <a:pt x="3998146" y="0"/>
                  </a:lnTo>
                  <a:lnTo>
                    <a:pt x="4264689" y="0"/>
                  </a:lnTo>
                  <a:lnTo>
                    <a:pt x="4531233" y="0"/>
                  </a:lnTo>
                  <a:lnTo>
                    <a:pt x="4797776" y="0"/>
                  </a:lnTo>
                  <a:lnTo>
                    <a:pt x="5064319" y="0"/>
                  </a:lnTo>
                  <a:lnTo>
                    <a:pt x="5330862" y="0"/>
                  </a:lnTo>
                  <a:lnTo>
                    <a:pt x="5597405" y="0"/>
                  </a:lnTo>
                  <a:lnTo>
                    <a:pt x="5863948" y="21482"/>
                  </a:lnTo>
                  <a:lnTo>
                    <a:pt x="6130491" y="21482"/>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72" name="pl72"/>
            <p:cNvSpPr/>
            <p:nvPr/>
          </p:nvSpPr>
          <p:spPr>
            <a:xfrm>
              <a:off x="1416218" y="2085226"/>
              <a:ext cx="6663577" cy="171861"/>
            </a:xfrm>
            <a:custGeom>
              <a:avLst/>
              <a:pathLst>
                <a:path w="6663577" h="171861">
                  <a:moveTo>
                    <a:pt x="0" y="150378"/>
                  </a:moveTo>
                  <a:lnTo>
                    <a:pt x="266543" y="150378"/>
                  </a:lnTo>
                  <a:lnTo>
                    <a:pt x="533086" y="150378"/>
                  </a:lnTo>
                  <a:lnTo>
                    <a:pt x="799629" y="150378"/>
                  </a:lnTo>
                  <a:lnTo>
                    <a:pt x="1066172" y="150378"/>
                  </a:lnTo>
                  <a:lnTo>
                    <a:pt x="1332715" y="107413"/>
                  </a:lnTo>
                  <a:lnTo>
                    <a:pt x="1599258" y="128895"/>
                  </a:lnTo>
                  <a:lnTo>
                    <a:pt x="1865801" y="128895"/>
                  </a:lnTo>
                  <a:lnTo>
                    <a:pt x="2132344" y="150378"/>
                  </a:lnTo>
                  <a:lnTo>
                    <a:pt x="2398888" y="128895"/>
                  </a:lnTo>
                  <a:lnTo>
                    <a:pt x="2665431" y="107413"/>
                  </a:lnTo>
                  <a:lnTo>
                    <a:pt x="2931974" y="85930"/>
                  </a:lnTo>
                  <a:lnTo>
                    <a:pt x="3198517" y="64447"/>
                  </a:lnTo>
                  <a:lnTo>
                    <a:pt x="3465060" y="21482"/>
                  </a:lnTo>
                  <a:lnTo>
                    <a:pt x="3731603" y="0"/>
                  </a:lnTo>
                  <a:lnTo>
                    <a:pt x="3998146" y="0"/>
                  </a:lnTo>
                  <a:lnTo>
                    <a:pt x="4264689" y="21482"/>
                  </a:lnTo>
                  <a:lnTo>
                    <a:pt x="4531233" y="42965"/>
                  </a:lnTo>
                  <a:lnTo>
                    <a:pt x="4797776" y="85930"/>
                  </a:lnTo>
                  <a:lnTo>
                    <a:pt x="5064319" y="107413"/>
                  </a:lnTo>
                  <a:lnTo>
                    <a:pt x="5330862" y="150378"/>
                  </a:lnTo>
                  <a:lnTo>
                    <a:pt x="5597405" y="64447"/>
                  </a:lnTo>
                  <a:lnTo>
                    <a:pt x="5863948" y="171861"/>
                  </a:lnTo>
                  <a:lnTo>
                    <a:pt x="6130491" y="107413"/>
                  </a:lnTo>
                  <a:lnTo>
                    <a:pt x="6397034" y="150378"/>
                  </a:lnTo>
                  <a:lnTo>
                    <a:pt x="6663577" y="150378"/>
                  </a:lnTo>
                </a:path>
              </a:pathLst>
            </a:custGeom>
            <a:ln w="27101" cap="flat">
              <a:solidFill>
                <a:srgbClr val="FFA500">
                  <a:alpha val="100000"/>
                </a:srgbClr>
              </a:solidFill>
              <a:prstDash val="solid"/>
              <a:round/>
            </a:ln>
          </p:spPr>
          <p:txBody>
            <a:bodyPr/>
            <a:lstStyle/>
            <a:p/>
          </p:txBody>
        </p:sp>
        <p:sp>
          <p:nvSpPr>
            <p:cNvPr id="73" name="tx73"/>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4" name="tx74"/>
            <p:cNvSpPr/>
            <p:nvPr/>
          </p:nvSpPr>
          <p:spPr>
            <a:xfrm>
              <a:off x="134588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5" name="tx75"/>
            <p:cNvSpPr/>
            <p:nvPr/>
          </p:nvSpPr>
          <p:spPr>
            <a:xfrm>
              <a:off x="267859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7" name="tx77"/>
            <p:cNvSpPr/>
            <p:nvPr/>
          </p:nvSpPr>
          <p:spPr>
            <a:xfrm>
              <a:off x="4011311"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8" name="tx78"/>
            <p:cNvSpPr/>
            <p:nvPr/>
          </p:nvSpPr>
          <p:spPr>
            <a:xfrm>
              <a:off x="4011311"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9" name="tx79"/>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0" name="tx80"/>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1" name="tx81"/>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641019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3" name="tx83"/>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6767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85" name="tx85"/>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6" name="tx86"/>
            <p:cNvSpPr/>
            <p:nvPr/>
          </p:nvSpPr>
          <p:spPr>
            <a:xfrm>
              <a:off x="694328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7" name="tx87"/>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8" name="tx88"/>
            <p:cNvSpPr/>
            <p:nvPr/>
          </p:nvSpPr>
          <p:spPr>
            <a:xfrm>
              <a:off x="720982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9" name="tx89"/>
            <p:cNvSpPr/>
            <p:nvPr/>
          </p:nvSpPr>
          <p:spPr>
            <a:xfrm>
              <a:off x="747637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0" name="tx90"/>
            <p:cNvSpPr/>
            <p:nvPr/>
          </p:nvSpPr>
          <p:spPr>
            <a:xfrm>
              <a:off x="747637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1" name="tx91"/>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2" name="tx92"/>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3" name="tx93"/>
            <p:cNvSpPr/>
            <p:nvPr/>
          </p:nvSpPr>
          <p:spPr>
            <a:xfrm>
              <a:off x="800945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94" name="tx94"/>
            <p:cNvSpPr/>
            <p:nvPr/>
          </p:nvSpPr>
          <p:spPr>
            <a:xfrm>
              <a:off x="8009458"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5" name="tx95"/>
            <p:cNvSpPr/>
            <p:nvPr/>
          </p:nvSpPr>
          <p:spPr>
            <a:xfrm>
              <a:off x="1340869" y="39596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2673584" y="38394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7" name="tx97"/>
            <p:cNvSpPr/>
            <p:nvPr/>
          </p:nvSpPr>
          <p:spPr>
            <a:xfrm>
              <a:off x="4006300" y="388245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 name="tx98"/>
            <p:cNvSpPr/>
            <p:nvPr/>
          </p:nvSpPr>
          <p:spPr>
            <a:xfrm>
              <a:off x="7204817" y="40531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7471361" y="40434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0" name="tx100"/>
            <p:cNvSpPr/>
            <p:nvPr/>
          </p:nvSpPr>
          <p:spPr>
            <a:xfrm>
              <a:off x="7737904" y="40381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8004447" y="40296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6405188" y="382865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 name="tx103"/>
            <p:cNvSpPr/>
            <p:nvPr/>
          </p:nvSpPr>
          <p:spPr>
            <a:xfrm>
              <a:off x="6671731" y="3696041"/>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4" name="tx104"/>
            <p:cNvSpPr/>
            <p:nvPr/>
          </p:nvSpPr>
          <p:spPr>
            <a:xfrm>
              <a:off x="6938274" y="39518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5" name="tx105"/>
            <p:cNvSpPr/>
            <p:nvPr/>
          </p:nvSpPr>
          <p:spPr>
            <a:xfrm>
              <a:off x="7204817" y="34086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6" name="tx106"/>
            <p:cNvSpPr/>
            <p:nvPr/>
          </p:nvSpPr>
          <p:spPr>
            <a:xfrm>
              <a:off x="7471361" y="36049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7" name="tx107"/>
            <p:cNvSpPr/>
            <p:nvPr/>
          </p:nvSpPr>
          <p:spPr>
            <a:xfrm>
              <a:off x="7737904" y="34536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8" name="tx108"/>
            <p:cNvSpPr/>
            <p:nvPr/>
          </p:nvSpPr>
          <p:spPr>
            <a:xfrm>
              <a:off x="8004447" y="34383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9" name="tx109"/>
            <p:cNvSpPr/>
            <p:nvPr/>
          </p:nvSpPr>
          <p:spPr>
            <a:xfrm>
              <a:off x="1348404" y="3559481"/>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0" name="tx110"/>
            <p:cNvSpPr/>
            <p:nvPr/>
          </p:nvSpPr>
          <p:spPr>
            <a:xfrm>
              <a:off x="4013835" y="34962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11" name="tx111"/>
            <p:cNvSpPr/>
            <p:nvPr/>
          </p:nvSpPr>
          <p:spPr>
            <a:xfrm>
              <a:off x="5387234" y="398164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112" name="tx112"/>
            <p:cNvSpPr/>
            <p:nvPr/>
          </p:nvSpPr>
          <p:spPr>
            <a:xfrm>
              <a:off x="6412723" y="329948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13" name="tx113"/>
            <p:cNvSpPr/>
            <p:nvPr/>
          </p:nvSpPr>
          <p:spPr>
            <a:xfrm>
              <a:off x="6679266" y="302647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14" name="tx114"/>
            <p:cNvSpPr/>
            <p:nvPr/>
          </p:nvSpPr>
          <p:spPr>
            <a:xfrm>
              <a:off x="6945809" y="3554983"/>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15" name="tx115"/>
            <p:cNvSpPr/>
            <p:nvPr/>
          </p:nvSpPr>
          <p:spPr>
            <a:xfrm>
              <a:off x="7185222"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10.3</a:t>
              </a:r>
            </a:p>
          </p:txBody>
        </p:sp>
        <p:sp>
          <p:nvSpPr>
            <p:cNvPr id="116" name="tx116"/>
            <p:cNvSpPr/>
            <p:nvPr/>
          </p:nvSpPr>
          <p:spPr>
            <a:xfrm>
              <a:off x="7519579" y="3233773"/>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17" name="tx117"/>
            <p:cNvSpPr/>
            <p:nvPr/>
          </p:nvSpPr>
          <p:spPr>
            <a:xfrm>
              <a:off x="7745439" y="293663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18" name="tx118"/>
            <p:cNvSpPr/>
            <p:nvPr/>
          </p:nvSpPr>
          <p:spPr>
            <a:xfrm>
              <a:off x="8011982" y="292052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9" name="tx11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717597" y="353556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1" name="tx121"/>
            <p:cNvSpPr/>
            <p:nvPr/>
          </p:nvSpPr>
          <p:spPr>
            <a:xfrm>
              <a:off x="639902" y="29104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2" name="tx122"/>
            <p:cNvSpPr/>
            <p:nvPr/>
          </p:nvSpPr>
          <p:spPr>
            <a:xfrm>
              <a:off x="639902" y="228568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3" name="tx12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1" name="pl14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2" name="pl14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3" name="tx14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4" name="tx14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5" name="rc145"/>
            <p:cNvSpPr/>
            <p:nvPr/>
          </p:nvSpPr>
          <p:spPr>
            <a:xfrm>
              <a:off x="4678790" y="5080163"/>
              <a:ext cx="201456" cy="201456"/>
            </a:xfrm>
            <a:prstGeom prst="rect">
              <a:avLst/>
            </a:prstGeom>
            <a:solidFill>
              <a:srgbClr val="E2231A">
                <a:alpha val="90196"/>
              </a:srgbClr>
            </a:solidFill>
          </p:spPr>
          <p:txBody>
            <a:bodyPr/>
            <a:lstStyle/>
            <a:p/>
          </p:txBody>
        </p:sp>
        <p:sp>
          <p:nvSpPr>
            <p:cNvPr id="146" name="rc146"/>
            <p:cNvSpPr/>
            <p:nvPr/>
          </p:nvSpPr>
          <p:spPr>
            <a:xfrm>
              <a:off x="5642950" y="5080163"/>
              <a:ext cx="201456" cy="201456"/>
            </a:xfrm>
            <a:prstGeom prst="rect">
              <a:avLst/>
            </a:prstGeom>
            <a:solidFill>
              <a:srgbClr val="B3B3B3">
                <a:alpha val="90196"/>
              </a:srgbClr>
            </a:solidFill>
          </p:spPr>
          <p:txBody>
            <a:bodyPr/>
            <a:lstStyle/>
            <a:p/>
          </p:txBody>
        </p:sp>
        <p:sp>
          <p:nvSpPr>
            <p:cNvPr id="147" name="tx14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8" name="tx14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9" name="tx14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0" name="tx150"/>
            <p:cNvSpPr/>
            <p:nvPr/>
          </p:nvSpPr>
          <p:spPr>
            <a:xfrm>
              <a:off x="951100" y="1594448"/>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151" name="pl151"/>
            <p:cNvSpPr/>
            <p:nvPr/>
          </p:nvSpPr>
          <p:spPr>
            <a:xfrm>
              <a:off x="22059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0253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58447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6641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1156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9350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7544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40557"/>
              <a:ext cx="685543" cy="124062"/>
            </a:xfrm>
            <a:prstGeom prst="rect">
              <a:avLst/>
            </a:prstGeom>
            <a:solidFill>
              <a:srgbClr val="E2231A">
                <a:alpha val="90196"/>
              </a:srgbClr>
            </a:solidFill>
          </p:spPr>
          <p:txBody>
            <a:bodyPr/>
            <a:lstStyle/>
            <a:p/>
          </p:txBody>
        </p:sp>
        <p:sp>
          <p:nvSpPr>
            <p:cNvPr id="163" name="rc163"/>
            <p:cNvSpPr/>
            <p:nvPr/>
          </p:nvSpPr>
          <p:spPr>
            <a:xfrm>
              <a:off x="1296273" y="5685479"/>
              <a:ext cx="1569035" cy="124062"/>
            </a:xfrm>
            <a:prstGeom prst="rect">
              <a:avLst/>
            </a:prstGeom>
            <a:solidFill>
              <a:srgbClr val="E2231A">
                <a:alpha val="90196"/>
              </a:srgbClr>
            </a:solidFill>
          </p:spPr>
          <p:txBody>
            <a:bodyPr/>
            <a:lstStyle/>
            <a:p/>
          </p:txBody>
        </p:sp>
        <p:sp>
          <p:nvSpPr>
            <p:cNvPr id="164" name="rc164"/>
            <p:cNvSpPr/>
            <p:nvPr/>
          </p:nvSpPr>
          <p:spPr>
            <a:xfrm>
              <a:off x="1296273" y="5530401"/>
              <a:ext cx="1652727" cy="124062"/>
            </a:xfrm>
            <a:prstGeom prst="rect">
              <a:avLst/>
            </a:prstGeom>
            <a:solidFill>
              <a:srgbClr val="E2231A">
                <a:alpha val="90196"/>
              </a:srgbClr>
            </a:solidFill>
          </p:spPr>
          <p:txBody>
            <a:bodyPr/>
            <a:lstStyle/>
            <a:p/>
          </p:txBody>
        </p:sp>
        <p:sp>
          <p:nvSpPr>
            <p:cNvPr id="165" name="rc165"/>
            <p:cNvSpPr/>
            <p:nvPr/>
          </p:nvSpPr>
          <p:spPr>
            <a:xfrm>
              <a:off x="1981817" y="5840557"/>
              <a:ext cx="4010647" cy="124062"/>
            </a:xfrm>
            <a:prstGeom prst="rect">
              <a:avLst/>
            </a:prstGeom>
            <a:solidFill>
              <a:srgbClr val="B3B3B3">
                <a:alpha val="90196"/>
              </a:srgbClr>
            </a:solidFill>
          </p:spPr>
          <p:txBody>
            <a:bodyPr/>
            <a:lstStyle/>
            <a:p/>
          </p:txBody>
        </p:sp>
        <p:sp>
          <p:nvSpPr>
            <p:cNvPr id="166" name="rc166"/>
            <p:cNvSpPr/>
            <p:nvPr/>
          </p:nvSpPr>
          <p:spPr>
            <a:xfrm>
              <a:off x="2865309" y="5685479"/>
              <a:ext cx="5240550" cy="124062"/>
            </a:xfrm>
            <a:prstGeom prst="rect">
              <a:avLst/>
            </a:prstGeom>
            <a:solidFill>
              <a:srgbClr val="B3B3B3">
                <a:alpha val="90196"/>
              </a:srgbClr>
            </a:solidFill>
          </p:spPr>
          <p:txBody>
            <a:bodyPr/>
            <a:lstStyle/>
            <a:p/>
          </p:txBody>
        </p:sp>
        <p:sp>
          <p:nvSpPr>
            <p:cNvPr id="167" name="rc167"/>
            <p:cNvSpPr/>
            <p:nvPr/>
          </p:nvSpPr>
          <p:spPr>
            <a:xfrm>
              <a:off x="2949001" y="5530401"/>
              <a:ext cx="5250739" cy="124062"/>
            </a:xfrm>
            <a:prstGeom prst="rect">
              <a:avLst/>
            </a:prstGeom>
            <a:solidFill>
              <a:srgbClr val="B3B3B3">
                <a:alpha val="90196"/>
              </a:srgbClr>
            </a:solidFill>
          </p:spPr>
          <p:txBody>
            <a:bodyPr/>
            <a:lstStyle/>
            <a:p/>
          </p:txBody>
        </p:sp>
        <p:sp>
          <p:nvSpPr>
            <p:cNvPr id="168" name="tx168"/>
            <p:cNvSpPr/>
            <p:nvPr/>
          </p:nvSpPr>
          <p:spPr>
            <a:xfrm>
              <a:off x="607283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9" name="tx169"/>
            <p:cNvSpPr/>
            <p:nvPr/>
          </p:nvSpPr>
          <p:spPr>
            <a:xfrm>
              <a:off x="818623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a:t>
              </a:r>
            </a:p>
          </p:txBody>
        </p:sp>
        <p:sp>
          <p:nvSpPr>
            <p:cNvPr id="170" name="tx170"/>
            <p:cNvSpPr/>
            <p:nvPr/>
          </p:nvSpPr>
          <p:spPr>
            <a:xfrm>
              <a:off x="8280112"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71" name="tx171"/>
            <p:cNvSpPr/>
            <p:nvPr/>
          </p:nvSpPr>
          <p:spPr>
            <a:xfrm>
              <a:off x="1573127"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2" name="tx172"/>
            <p:cNvSpPr/>
            <p:nvPr/>
          </p:nvSpPr>
          <p:spPr>
            <a:xfrm>
              <a:off x="2000419"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73" name="tx173"/>
            <p:cNvSpPr/>
            <p:nvPr/>
          </p:nvSpPr>
          <p:spPr>
            <a:xfrm>
              <a:off x="2042265"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4" name="tx174"/>
            <p:cNvSpPr/>
            <p:nvPr/>
          </p:nvSpPr>
          <p:spPr>
            <a:xfrm>
              <a:off x="3906769" y="5860920"/>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5" name="tx175"/>
            <p:cNvSpPr/>
            <p:nvPr/>
          </p:nvSpPr>
          <p:spPr>
            <a:xfrm>
              <a:off x="540521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76" name="tx176"/>
            <p:cNvSpPr/>
            <p:nvPr/>
          </p:nvSpPr>
          <p:spPr>
            <a:xfrm>
              <a:off x="5493998"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a:t>
              </a:r>
            </a:p>
          </p:txBody>
        </p:sp>
        <p:sp>
          <p:nvSpPr>
            <p:cNvPr id="177" name="tx17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1" name="tx181"/>
            <p:cNvSpPr/>
            <p:nvPr/>
          </p:nvSpPr>
          <p:spPr>
            <a:xfrm>
              <a:off x="2971966"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82" name="tx182"/>
            <p:cNvSpPr/>
            <p:nvPr/>
          </p:nvSpPr>
          <p:spPr>
            <a:xfrm>
              <a:off x="4791349"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6610732"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4" name="tx18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98%. This is similar to in 2019, where coverage was 99%.
2,000 children missed their routine first dose of measles vaccine.
MCV2 is typically administered to children between 18 months and five years old. MCV2 coverage remained constant at 92% in 2025.</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98% in 2025, leaving 2,000 children without any protection against measles. MCV2 coverage also remained constant at 92%</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109356"/>
                  </a:moveTo>
                  <a:lnTo>
                    <a:pt x="135891" y="109356"/>
                  </a:lnTo>
                  <a:lnTo>
                    <a:pt x="271783" y="109356"/>
                  </a:lnTo>
                  <a:lnTo>
                    <a:pt x="407675" y="109356"/>
                  </a:lnTo>
                  <a:lnTo>
                    <a:pt x="543566" y="109356"/>
                  </a:lnTo>
                  <a:lnTo>
                    <a:pt x="679458" y="153099"/>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109356"/>
                  </a:moveTo>
                  <a:lnTo>
                    <a:pt x="135891" y="109356"/>
                  </a:lnTo>
                  <a:lnTo>
                    <a:pt x="271783" y="109356"/>
                  </a:lnTo>
                  <a:lnTo>
                    <a:pt x="407675" y="109356"/>
                  </a:lnTo>
                  <a:lnTo>
                    <a:pt x="543566" y="109356"/>
                  </a:lnTo>
                  <a:lnTo>
                    <a:pt x="679458" y="153099"/>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109356"/>
                  </a:moveTo>
                  <a:lnTo>
                    <a:pt x="135891" y="109356"/>
                  </a:lnTo>
                  <a:lnTo>
                    <a:pt x="271783" y="109356"/>
                  </a:lnTo>
                  <a:lnTo>
                    <a:pt x="407675" y="109356"/>
                  </a:lnTo>
                  <a:lnTo>
                    <a:pt x="543566" y="109356"/>
                  </a:lnTo>
                  <a:lnTo>
                    <a:pt x="679458" y="153099"/>
                  </a:lnTo>
                  <a:lnTo>
                    <a:pt x="815350" y="153099"/>
                  </a:lnTo>
                  <a:lnTo>
                    <a:pt x="951242" y="153099"/>
                  </a:lnTo>
                  <a:lnTo>
                    <a:pt x="1087133" y="153099"/>
                  </a:lnTo>
                  <a:lnTo>
                    <a:pt x="1223025" y="131228"/>
                  </a:lnTo>
                  <a:lnTo>
                    <a:pt x="1358917" y="109356"/>
                  </a:lnTo>
                  <a:lnTo>
                    <a:pt x="1494809" y="87485"/>
                  </a:lnTo>
                  <a:lnTo>
                    <a:pt x="1630700" y="65614"/>
                  </a:lnTo>
                  <a:lnTo>
                    <a:pt x="1766592" y="21871"/>
                  </a:lnTo>
                  <a:lnTo>
                    <a:pt x="1902484" y="0"/>
                  </a:lnTo>
                  <a:lnTo>
                    <a:pt x="2038375" y="0"/>
                  </a:lnTo>
                  <a:lnTo>
                    <a:pt x="2174267" y="0"/>
                  </a:lnTo>
                  <a:lnTo>
                    <a:pt x="2310159" y="0"/>
                  </a:lnTo>
                  <a:lnTo>
                    <a:pt x="2446051" y="0"/>
                  </a:lnTo>
                  <a:lnTo>
                    <a:pt x="2581942" y="0"/>
                  </a:lnTo>
                  <a:lnTo>
                    <a:pt x="2717834" y="0"/>
                  </a:lnTo>
                  <a:lnTo>
                    <a:pt x="2853726" y="0"/>
                  </a:lnTo>
                  <a:lnTo>
                    <a:pt x="2989618" y="21871"/>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83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716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961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934"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0" name="tx60"/>
            <p:cNvSpPr/>
            <p:nvPr/>
          </p:nvSpPr>
          <p:spPr>
            <a:xfrm>
              <a:off x="322426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6718"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099977" y="1403693"/>
              <a:ext cx="34392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Arab Emirates,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554325"/>
            </a:xfrm>
            <a:custGeom>
              <a:avLst/>
              <a:pathLst>
                <a:path w="3397293" h="554325">
                  <a:moveTo>
                    <a:pt x="0" y="395946"/>
                  </a:moveTo>
                  <a:lnTo>
                    <a:pt x="135891" y="395946"/>
                  </a:lnTo>
                  <a:lnTo>
                    <a:pt x="271783" y="395946"/>
                  </a:lnTo>
                  <a:lnTo>
                    <a:pt x="407675" y="395946"/>
                  </a:lnTo>
                  <a:lnTo>
                    <a:pt x="543566" y="395946"/>
                  </a:lnTo>
                  <a:lnTo>
                    <a:pt x="679458" y="554325"/>
                  </a:lnTo>
                  <a:lnTo>
                    <a:pt x="815350" y="554325"/>
                  </a:lnTo>
                  <a:lnTo>
                    <a:pt x="951242" y="554325"/>
                  </a:lnTo>
                  <a:lnTo>
                    <a:pt x="1087133" y="554325"/>
                  </a:lnTo>
                  <a:lnTo>
                    <a:pt x="1223025" y="475136"/>
                  </a:lnTo>
                  <a:lnTo>
                    <a:pt x="1358917" y="395946"/>
                  </a:lnTo>
                  <a:lnTo>
                    <a:pt x="1494809" y="316757"/>
                  </a:lnTo>
                  <a:lnTo>
                    <a:pt x="1630700" y="237568"/>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554325"/>
            </a:xfrm>
            <a:custGeom>
              <a:avLst/>
              <a:pathLst>
                <a:path w="3397293" h="554325">
                  <a:moveTo>
                    <a:pt x="0" y="395946"/>
                  </a:moveTo>
                  <a:lnTo>
                    <a:pt x="135891" y="395946"/>
                  </a:lnTo>
                  <a:lnTo>
                    <a:pt x="271783" y="395946"/>
                  </a:lnTo>
                  <a:lnTo>
                    <a:pt x="407675" y="395946"/>
                  </a:lnTo>
                  <a:lnTo>
                    <a:pt x="543566" y="395946"/>
                  </a:lnTo>
                  <a:lnTo>
                    <a:pt x="679458" y="554325"/>
                  </a:lnTo>
                  <a:lnTo>
                    <a:pt x="815350" y="554325"/>
                  </a:lnTo>
                  <a:lnTo>
                    <a:pt x="951242" y="554325"/>
                  </a:lnTo>
                  <a:lnTo>
                    <a:pt x="1087133" y="554325"/>
                  </a:lnTo>
                  <a:lnTo>
                    <a:pt x="1223025" y="475136"/>
                  </a:lnTo>
                  <a:lnTo>
                    <a:pt x="1358917" y="395946"/>
                  </a:lnTo>
                  <a:lnTo>
                    <a:pt x="1494809" y="316757"/>
                  </a:lnTo>
                  <a:lnTo>
                    <a:pt x="1630700" y="237568"/>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79189"/>
                  </a:lnTo>
                  <a:lnTo>
                    <a:pt x="3125509" y="79189"/>
                  </a:lnTo>
                  <a:lnTo>
                    <a:pt x="3261401" y="79189"/>
                  </a:lnTo>
                  <a:lnTo>
                    <a:pt x="3397293" y="7918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839407"/>
            </a:xfrm>
            <a:custGeom>
              <a:avLst/>
              <a:pathLst>
                <a:path w="0" h="839407">
                  <a:moveTo>
                    <a:pt x="0" y="83940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997786"/>
            </a:xfrm>
            <a:custGeom>
              <a:avLst/>
              <a:pathLst>
                <a:path w="0" h="997786">
                  <a:moveTo>
                    <a:pt x="0" y="9977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839407"/>
            </a:xfrm>
            <a:custGeom>
              <a:avLst/>
              <a:pathLst>
                <a:path w="0" h="839407">
                  <a:moveTo>
                    <a:pt x="0" y="8394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554325"/>
            </a:xfrm>
            <a:custGeom>
              <a:avLst/>
              <a:pathLst>
                <a:path w="3397293" h="554325">
                  <a:moveTo>
                    <a:pt x="0" y="395946"/>
                  </a:moveTo>
                  <a:lnTo>
                    <a:pt x="135891" y="395946"/>
                  </a:lnTo>
                  <a:lnTo>
                    <a:pt x="271783" y="395946"/>
                  </a:lnTo>
                  <a:lnTo>
                    <a:pt x="407675" y="395946"/>
                  </a:lnTo>
                  <a:lnTo>
                    <a:pt x="543566" y="395946"/>
                  </a:lnTo>
                  <a:lnTo>
                    <a:pt x="679458" y="554325"/>
                  </a:lnTo>
                  <a:lnTo>
                    <a:pt x="815350" y="554325"/>
                  </a:lnTo>
                  <a:lnTo>
                    <a:pt x="951242" y="554325"/>
                  </a:lnTo>
                  <a:lnTo>
                    <a:pt x="1087133" y="554325"/>
                  </a:lnTo>
                  <a:lnTo>
                    <a:pt x="1223025" y="475136"/>
                  </a:lnTo>
                  <a:lnTo>
                    <a:pt x="1358917" y="395946"/>
                  </a:lnTo>
                  <a:lnTo>
                    <a:pt x="1494809" y="316757"/>
                  </a:lnTo>
                  <a:lnTo>
                    <a:pt x="1630700" y="237568"/>
                  </a:lnTo>
                  <a:lnTo>
                    <a:pt x="1766592" y="79189"/>
                  </a:lnTo>
                  <a:lnTo>
                    <a:pt x="1902484" y="0"/>
                  </a:lnTo>
                  <a:lnTo>
                    <a:pt x="2038375" y="0"/>
                  </a:lnTo>
                  <a:lnTo>
                    <a:pt x="2174267" y="0"/>
                  </a:lnTo>
                  <a:lnTo>
                    <a:pt x="2310159" y="0"/>
                  </a:lnTo>
                  <a:lnTo>
                    <a:pt x="2446051" y="0"/>
                  </a:lnTo>
                  <a:lnTo>
                    <a:pt x="2581942" y="0"/>
                  </a:lnTo>
                  <a:lnTo>
                    <a:pt x="2717834" y="0"/>
                  </a:lnTo>
                  <a:lnTo>
                    <a:pt x="2853726" y="0"/>
                  </a:lnTo>
                  <a:lnTo>
                    <a:pt x="2989618" y="79189"/>
                  </a:lnTo>
                  <a:lnTo>
                    <a:pt x="3125509" y="79189"/>
                  </a:lnTo>
                  <a:lnTo>
                    <a:pt x="3261401" y="79189"/>
                  </a:lnTo>
                  <a:lnTo>
                    <a:pt x="3397293" y="7918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765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68928" y="235892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35765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58753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27386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03631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854633" y="4990675"/>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15" name="tx115"/>
            <p:cNvSpPr/>
            <p:nvPr/>
          </p:nvSpPr>
          <p:spPr>
            <a:xfrm>
              <a:off x="754096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303417"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231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7351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347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9590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710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9291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5411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530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650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036950" cy="114824"/>
            </a:xfrm>
            <a:prstGeom prst="rect">
              <a:avLst/>
            </a:prstGeom>
            <a:solidFill>
              <a:srgbClr val="E2231A">
                <a:alpha val="80000"/>
              </a:srgbClr>
            </a:solidFill>
          </p:spPr>
          <p:txBody>
            <a:bodyPr/>
            <a:lstStyle/>
            <a:p/>
          </p:txBody>
        </p:sp>
        <p:sp>
          <p:nvSpPr>
            <p:cNvPr id="132" name="rc132"/>
            <p:cNvSpPr/>
            <p:nvPr/>
          </p:nvSpPr>
          <p:spPr>
            <a:xfrm>
              <a:off x="1317178" y="5743865"/>
              <a:ext cx="6950811"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9606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9" name="tx139"/>
            <p:cNvSpPr/>
            <p:nvPr/>
          </p:nvSpPr>
          <p:spPr>
            <a:xfrm>
              <a:off x="41915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80349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1" name="tx141"/>
            <p:cNvSpPr/>
            <p:nvPr/>
          </p:nvSpPr>
          <p:spPr>
            <a:xfrm>
              <a:off x="74154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United Arab Emirates (98%) was 14 percentage points higher than the global average (84%) and 14 percentage points higher than the average across all MENA countries (84%).
National MCV1 coverage was 1 percentage point lower than in 2019 (99%).
This equates to 2,000 unvaccinated children in 2025 compared to &lt;1,000 unvaccinated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MCV1 coverage was 98% - this is 1 percentage point lower than in 2019 and more than 10 percentage points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United Arab Emirates ranked number 12 out of 20 countries for lowest MCV1 coverage (based on tied ranks).
United Arab Emirates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had MCV1 coverage of 98%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2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223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1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413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17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270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6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46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80349"/>
              <a:ext cx="239888" cy="627672"/>
            </a:xfrm>
            <a:prstGeom prst="rect">
              <a:avLst/>
            </a:prstGeom>
            <a:solidFill>
              <a:srgbClr val="80BD41">
                <a:alpha val="100000"/>
              </a:srgbClr>
            </a:solidFill>
          </p:spPr>
          <p:txBody>
            <a:bodyPr/>
            <a:lstStyle/>
            <a:p/>
          </p:txBody>
        </p:sp>
        <p:sp>
          <p:nvSpPr>
            <p:cNvPr id="26" name="rc26"/>
            <p:cNvSpPr/>
            <p:nvPr/>
          </p:nvSpPr>
          <p:spPr>
            <a:xfrm>
              <a:off x="1296273" y="3640315"/>
              <a:ext cx="239888" cy="40034"/>
            </a:xfrm>
            <a:prstGeom prst="rect">
              <a:avLst/>
            </a:prstGeom>
            <a:solidFill>
              <a:srgbClr val="E2231A">
                <a:alpha val="100000"/>
              </a:srgbClr>
            </a:solidFill>
          </p:spPr>
          <p:txBody>
            <a:bodyPr/>
            <a:lstStyle/>
            <a:p/>
          </p:txBody>
        </p:sp>
        <p:sp>
          <p:nvSpPr>
            <p:cNvPr id="27" name="rc27"/>
            <p:cNvSpPr/>
            <p:nvPr/>
          </p:nvSpPr>
          <p:spPr>
            <a:xfrm>
              <a:off x="1562816" y="3652715"/>
              <a:ext cx="239888" cy="655306"/>
            </a:xfrm>
            <a:prstGeom prst="rect">
              <a:avLst/>
            </a:prstGeom>
            <a:solidFill>
              <a:srgbClr val="80BD41">
                <a:alpha val="100000"/>
              </a:srgbClr>
            </a:solidFill>
          </p:spPr>
          <p:txBody>
            <a:bodyPr/>
            <a:lstStyle/>
            <a:p/>
          </p:txBody>
        </p:sp>
        <p:sp>
          <p:nvSpPr>
            <p:cNvPr id="28" name="rc28"/>
            <p:cNvSpPr/>
            <p:nvPr/>
          </p:nvSpPr>
          <p:spPr>
            <a:xfrm>
              <a:off x="1562816" y="3610909"/>
              <a:ext cx="239888" cy="41805"/>
            </a:xfrm>
            <a:prstGeom prst="rect">
              <a:avLst/>
            </a:prstGeom>
            <a:solidFill>
              <a:srgbClr val="E2231A">
                <a:alpha val="100000"/>
              </a:srgbClr>
            </a:solidFill>
          </p:spPr>
          <p:txBody>
            <a:bodyPr/>
            <a:lstStyle/>
            <a:p/>
          </p:txBody>
        </p:sp>
        <p:sp>
          <p:nvSpPr>
            <p:cNvPr id="29" name="rc29"/>
            <p:cNvSpPr/>
            <p:nvPr/>
          </p:nvSpPr>
          <p:spPr>
            <a:xfrm>
              <a:off x="1829360" y="3620121"/>
              <a:ext cx="239888" cy="687900"/>
            </a:xfrm>
            <a:prstGeom prst="rect">
              <a:avLst/>
            </a:prstGeom>
            <a:solidFill>
              <a:srgbClr val="80BD41">
                <a:alpha val="100000"/>
              </a:srgbClr>
            </a:solidFill>
          </p:spPr>
          <p:txBody>
            <a:bodyPr/>
            <a:lstStyle/>
            <a:p/>
          </p:txBody>
        </p:sp>
        <p:sp>
          <p:nvSpPr>
            <p:cNvPr id="30" name="rc30"/>
            <p:cNvSpPr/>
            <p:nvPr/>
          </p:nvSpPr>
          <p:spPr>
            <a:xfrm>
              <a:off x="1829360" y="3576189"/>
              <a:ext cx="239888" cy="43931"/>
            </a:xfrm>
            <a:prstGeom prst="rect">
              <a:avLst/>
            </a:prstGeom>
            <a:solidFill>
              <a:srgbClr val="E2231A">
                <a:alpha val="100000"/>
              </a:srgbClr>
            </a:solidFill>
          </p:spPr>
          <p:txBody>
            <a:bodyPr/>
            <a:lstStyle/>
            <a:p/>
          </p:txBody>
        </p:sp>
        <p:sp>
          <p:nvSpPr>
            <p:cNvPr id="31" name="rc31"/>
            <p:cNvSpPr/>
            <p:nvPr/>
          </p:nvSpPr>
          <p:spPr>
            <a:xfrm>
              <a:off x="2095903" y="3585165"/>
              <a:ext cx="239888" cy="722856"/>
            </a:xfrm>
            <a:prstGeom prst="rect">
              <a:avLst/>
            </a:prstGeom>
            <a:solidFill>
              <a:srgbClr val="80BD41">
                <a:alpha val="100000"/>
              </a:srgbClr>
            </a:solidFill>
          </p:spPr>
          <p:txBody>
            <a:bodyPr/>
            <a:lstStyle/>
            <a:p/>
          </p:txBody>
        </p:sp>
        <p:sp>
          <p:nvSpPr>
            <p:cNvPr id="32" name="rc32"/>
            <p:cNvSpPr/>
            <p:nvPr/>
          </p:nvSpPr>
          <p:spPr>
            <a:xfrm>
              <a:off x="2095903" y="3538990"/>
              <a:ext cx="239888" cy="46174"/>
            </a:xfrm>
            <a:prstGeom prst="rect">
              <a:avLst/>
            </a:prstGeom>
            <a:solidFill>
              <a:srgbClr val="E2231A">
                <a:alpha val="100000"/>
              </a:srgbClr>
            </a:solidFill>
          </p:spPr>
          <p:txBody>
            <a:bodyPr/>
            <a:lstStyle/>
            <a:p/>
          </p:txBody>
        </p:sp>
        <p:sp>
          <p:nvSpPr>
            <p:cNvPr id="33" name="rc33"/>
            <p:cNvSpPr/>
            <p:nvPr/>
          </p:nvSpPr>
          <p:spPr>
            <a:xfrm>
              <a:off x="2362446" y="3570167"/>
              <a:ext cx="239888" cy="737854"/>
            </a:xfrm>
            <a:prstGeom prst="rect">
              <a:avLst/>
            </a:prstGeom>
            <a:solidFill>
              <a:srgbClr val="80BD41">
                <a:alpha val="100000"/>
              </a:srgbClr>
            </a:solidFill>
          </p:spPr>
          <p:txBody>
            <a:bodyPr/>
            <a:lstStyle/>
            <a:p/>
          </p:txBody>
        </p:sp>
        <p:sp>
          <p:nvSpPr>
            <p:cNvPr id="34" name="rc34"/>
            <p:cNvSpPr/>
            <p:nvPr/>
          </p:nvSpPr>
          <p:spPr>
            <a:xfrm>
              <a:off x="2362446" y="3523047"/>
              <a:ext cx="239888" cy="47119"/>
            </a:xfrm>
            <a:prstGeom prst="rect">
              <a:avLst/>
            </a:prstGeom>
            <a:solidFill>
              <a:srgbClr val="E2231A">
                <a:alpha val="100000"/>
              </a:srgbClr>
            </a:solidFill>
          </p:spPr>
          <p:txBody>
            <a:bodyPr/>
            <a:lstStyle/>
            <a:p/>
          </p:txBody>
        </p:sp>
        <p:sp>
          <p:nvSpPr>
            <p:cNvPr id="35" name="rc35"/>
            <p:cNvSpPr/>
            <p:nvPr/>
          </p:nvSpPr>
          <p:spPr>
            <a:xfrm>
              <a:off x="2628989" y="3586109"/>
              <a:ext cx="239888" cy="721911"/>
            </a:xfrm>
            <a:prstGeom prst="rect">
              <a:avLst/>
            </a:prstGeom>
            <a:solidFill>
              <a:srgbClr val="80BD41">
                <a:alpha val="100000"/>
              </a:srgbClr>
            </a:solidFill>
          </p:spPr>
          <p:txBody>
            <a:bodyPr/>
            <a:lstStyle/>
            <a:p/>
          </p:txBody>
        </p:sp>
        <p:sp>
          <p:nvSpPr>
            <p:cNvPr id="36" name="rc36"/>
            <p:cNvSpPr/>
            <p:nvPr/>
          </p:nvSpPr>
          <p:spPr>
            <a:xfrm>
              <a:off x="2628989" y="3523283"/>
              <a:ext cx="239888" cy="62826"/>
            </a:xfrm>
            <a:prstGeom prst="rect">
              <a:avLst/>
            </a:prstGeom>
            <a:solidFill>
              <a:srgbClr val="E2231A">
                <a:alpha val="100000"/>
              </a:srgbClr>
            </a:solidFill>
          </p:spPr>
          <p:txBody>
            <a:bodyPr/>
            <a:lstStyle/>
            <a:p/>
          </p:txBody>
        </p:sp>
        <p:sp>
          <p:nvSpPr>
            <p:cNvPr id="37" name="rc37"/>
            <p:cNvSpPr/>
            <p:nvPr/>
          </p:nvSpPr>
          <p:spPr>
            <a:xfrm>
              <a:off x="2895532" y="3643621"/>
              <a:ext cx="239888" cy="664399"/>
            </a:xfrm>
            <a:prstGeom prst="rect">
              <a:avLst/>
            </a:prstGeom>
            <a:solidFill>
              <a:srgbClr val="80BD41">
                <a:alpha val="100000"/>
              </a:srgbClr>
            </a:solidFill>
          </p:spPr>
          <p:txBody>
            <a:bodyPr/>
            <a:lstStyle/>
            <a:p/>
          </p:txBody>
        </p:sp>
        <p:sp>
          <p:nvSpPr>
            <p:cNvPr id="38" name="rc38"/>
            <p:cNvSpPr/>
            <p:nvPr/>
          </p:nvSpPr>
          <p:spPr>
            <a:xfrm>
              <a:off x="2895532" y="3585873"/>
              <a:ext cx="239888" cy="57748"/>
            </a:xfrm>
            <a:prstGeom prst="rect">
              <a:avLst/>
            </a:prstGeom>
            <a:solidFill>
              <a:srgbClr val="E2231A">
                <a:alpha val="100000"/>
              </a:srgbClr>
            </a:solidFill>
          </p:spPr>
          <p:txBody>
            <a:bodyPr/>
            <a:lstStyle/>
            <a:p/>
          </p:txBody>
        </p:sp>
        <p:sp>
          <p:nvSpPr>
            <p:cNvPr id="39" name="rc39"/>
            <p:cNvSpPr/>
            <p:nvPr/>
          </p:nvSpPr>
          <p:spPr>
            <a:xfrm>
              <a:off x="3162075" y="3632521"/>
              <a:ext cx="239888" cy="675500"/>
            </a:xfrm>
            <a:prstGeom prst="rect">
              <a:avLst/>
            </a:prstGeom>
            <a:solidFill>
              <a:srgbClr val="80BD41">
                <a:alpha val="100000"/>
              </a:srgbClr>
            </a:solidFill>
          </p:spPr>
          <p:txBody>
            <a:bodyPr/>
            <a:lstStyle/>
            <a:p/>
          </p:txBody>
        </p:sp>
        <p:sp>
          <p:nvSpPr>
            <p:cNvPr id="40" name="rc40"/>
            <p:cNvSpPr/>
            <p:nvPr/>
          </p:nvSpPr>
          <p:spPr>
            <a:xfrm>
              <a:off x="3162075" y="3573828"/>
              <a:ext cx="239888" cy="58692"/>
            </a:xfrm>
            <a:prstGeom prst="rect">
              <a:avLst/>
            </a:prstGeom>
            <a:solidFill>
              <a:srgbClr val="E2231A">
                <a:alpha val="100000"/>
              </a:srgbClr>
            </a:solidFill>
          </p:spPr>
          <p:txBody>
            <a:bodyPr/>
            <a:lstStyle/>
            <a:p/>
          </p:txBody>
        </p:sp>
        <p:sp>
          <p:nvSpPr>
            <p:cNvPr id="41" name="rc41"/>
            <p:cNvSpPr/>
            <p:nvPr/>
          </p:nvSpPr>
          <p:spPr>
            <a:xfrm>
              <a:off x="3428618" y="3627679"/>
              <a:ext cx="239888" cy="680342"/>
            </a:xfrm>
            <a:prstGeom prst="rect">
              <a:avLst/>
            </a:prstGeom>
            <a:solidFill>
              <a:srgbClr val="80BD41">
                <a:alpha val="100000"/>
              </a:srgbClr>
            </a:solidFill>
          </p:spPr>
          <p:txBody>
            <a:bodyPr/>
            <a:lstStyle/>
            <a:p/>
          </p:txBody>
        </p:sp>
        <p:sp>
          <p:nvSpPr>
            <p:cNvPr id="42" name="rc42"/>
            <p:cNvSpPr/>
            <p:nvPr/>
          </p:nvSpPr>
          <p:spPr>
            <a:xfrm>
              <a:off x="3428618" y="3568513"/>
              <a:ext cx="239888" cy="59165"/>
            </a:xfrm>
            <a:prstGeom prst="rect">
              <a:avLst/>
            </a:prstGeom>
            <a:solidFill>
              <a:srgbClr val="E2231A">
                <a:alpha val="100000"/>
              </a:srgbClr>
            </a:solidFill>
          </p:spPr>
          <p:txBody>
            <a:bodyPr/>
            <a:lstStyle/>
            <a:p/>
          </p:txBody>
        </p:sp>
        <p:sp>
          <p:nvSpPr>
            <p:cNvPr id="43" name="rc43"/>
            <p:cNvSpPr/>
            <p:nvPr/>
          </p:nvSpPr>
          <p:spPr>
            <a:xfrm>
              <a:off x="3695161" y="3496830"/>
              <a:ext cx="239888" cy="811191"/>
            </a:xfrm>
            <a:prstGeom prst="rect">
              <a:avLst/>
            </a:prstGeom>
            <a:solidFill>
              <a:srgbClr val="80BD41">
                <a:alpha val="100000"/>
              </a:srgbClr>
            </a:solidFill>
          </p:spPr>
          <p:txBody>
            <a:bodyPr/>
            <a:lstStyle/>
            <a:p/>
          </p:txBody>
        </p:sp>
        <p:sp>
          <p:nvSpPr>
            <p:cNvPr id="44" name="rc44"/>
            <p:cNvSpPr/>
            <p:nvPr/>
          </p:nvSpPr>
          <p:spPr>
            <a:xfrm>
              <a:off x="3695161" y="3435775"/>
              <a:ext cx="239888" cy="61054"/>
            </a:xfrm>
            <a:prstGeom prst="rect">
              <a:avLst/>
            </a:prstGeom>
            <a:solidFill>
              <a:srgbClr val="E2231A">
                <a:alpha val="100000"/>
              </a:srgbClr>
            </a:solidFill>
          </p:spPr>
          <p:txBody>
            <a:bodyPr/>
            <a:lstStyle/>
            <a:p/>
          </p:txBody>
        </p:sp>
        <p:sp>
          <p:nvSpPr>
            <p:cNvPr id="45" name="rc45"/>
            <p:cNvSpPr/>
            <p:nvPr/>
          </p:nvSpPr>
          <p:spPr>
            <a:xfrm>
              <a:off x="3961705" y="3446876"/>
              <a:ext cx="239888" cy="861145"/>
            </a:xfrm>
            <a:prstGeom prst="rect">
              <a:avLst/>
            </a:prstGeom>
            <a:solidFill>
              <a:srgbClr val="80BD41">
                <a:alpha val="100000"/>
              </a:srgbClr>
            </a:solidFill>
          </p:spPr>
          <p:txBody>
            <a:bodyPr/>
            <a:lstStyle/>
            <a:p/>
          </p:txBody>
        </p:sp>
        <p:sp>
          <p:nvSpPr>
            <p:cNvPr id="46" name="rc46"/>
            <p:cNvSpPr/>
            <p:nvPr/>
          </p:nvSpPr>
          <p:spPr>
            <a:xfrm>
              <a:off x="3961705" y="3391962"/>
              <a:ext cx="239888" cy="54913"/>
            </a:xfrm>
            <a:prstGeom prst="rect">
              <a:avLst/>
            </a:prstGeom>
            <a:solidFill>
              <a:srgbClr val="E2231A">
                <a:alpha val="100000"/>
              </a:srgbClr>
            </a:solidFill>
          </p:spPr>
          <p:txBody>
            <a:bodyPr/>
            <a:lstStyle/>
            <a:p/>
          </p:txBody>
        </p:sp>
        <p:sp>
          <p:nvSpPr>
            <p:cNvPr id="47" name="rc47"/>
            <p:cNvSpPr/>
            <p:nvPr/>
          </p:nvSpPr>
          <p:spPr>
            <a:xfrm>
              <a:off x="4228248" y="3394914"/>
              <a:ext cx="239888" cy="913106"/>
            </a:xfrm>
            <a:prstGeom prst="rect">
              <a:avLst/>
            </a:prstGeom>
            <a:solidFill>
              <a:srgbClr val="80BD41">
                <a:alpha val="100000"/>
              </a:srgbClr>
            </a:solidFill>
          </p:spPr>
          <p:txBody>
            <a:bodyPr/>
            <a:lstStyle/>
            <a:p/>
          </p:txBody>
        </p:sp>
        <p:sp>
          <p:nvSpPr>
            <p:cNvPr id="48" name="rc48"/>
            <p:cNvSpPr/>
            <p:nvPr/>
          </p:nvSpPr>
          <p:spPr>
            <a:xfrm>
              <a:off x="4228248" y="3346850"/>
              <a:ext cx="239888" cy="48064"/>
            </a:xfrm>
            <a:prstGeom prst="rect">
              <a:avLst/>
            </a:prstGeom>
            <a:solidFill>
              <a:srgbClr val="E2231A">
                <a:alpha val="100000"/>
              </a:srgbClr>
            </a:solidFill>
          </p:spPr>
          <p:txBody>
            <a:bodyPr/>
            <a:lstStyle/>
            <a:p/>
          </p:txBody>
        </p:sp>
        <p:sp>
          <p:nvSpPr>
            <p:cNvPr id="49" name="rc49"/>
            <p:cNvSpPr/>
            <p:nvPr/>
          </p:nvSpPr>
          <p:spPr>
            <a:xfrm>
              <a:off x="4494791" y="3321223"/>
              <a:ext cx="239888" cy="986797"/>
            </a:xfrm>
            <a:prstGeom prst="rect">
              <a:avLst/>
            </a:prstGeom>
            <a:solidFill>
              <a:srgbClr val="80BD41">
                <a:alpha val="100000"/>
              </a:srgbClr>
            </a:solidFill>
          </p:spPr>
          <p:txBody>
            <a:bodyPr/>
            <a:lstStyle/>
            <a:p/>
          </p:txBody>
        </p:sp>
        <p:sp>
          <p:nvSpPr>
            <p:cNvPr id="50" name="rc50"/>
            <p:cNvSpPr/>
            <p:nvPr/>
          </p:nvSpPr>
          <p:spPr>
            <a:xfrm>
              <a:off x="4494791" y="3280127"/>
              <a:ext cx="239888" cy="41096"/>
            </a:xfrm>
            <a:prstGeom prst="rect">
              <a:avLst/>
            </a:prstGeom>
            <a:solidFill>
              <a:srgbClr val="E2231A">
                <a:alpha val="100000"/>
              </a:srgbClr>
            </a:solidFill>
          </p:spPr>
          <p:txBody>
            <a:bodyPr/>
            <a:lstStyle/>
            <a:p/>
          </p:txBody>
        </p:sp>
        <p:sp>
          <p:nvSpPr>
            <p:cNvPr id="51" name="rc51"/>
            <p:cNvSpPr/>
            <p:nvPr/>
          </p:nvSpPr>
          <p:spPr>
            <a:xfrm>
              <a:off x="4761334" y="3242809"/>
              <a:ext cx="239888" cy="1065212"/>
            </a:xfrm>
            <a:prstGeom prst="rect">
              <a:avLst/>
            </a:prstGeom>
            <a:solidFill>
              <a:srgbClr val="80BD41">
                <a:alpha val="100000"/>
              </a:srgbClr>
            </a:solidFill>
          </p:spPr>
          <p:txBody>
            <a:bodyPr/>
            <a:lstStyle/>
            <a:p/>
          </p:txBody>
        </p:sp>
        <p:sp>
          <p:nvSpPr>
            <p:cNvPr id="52" name="rc52"/>
            <p:cNvSpPr/>
            <p:nvPr/>
          </p:nvSpPr>
          <p:spPr>
            <a:xfrm>
              <a:off x="4761334" y="3221079"/>
              <a:ext cx="239888" cy="21729"/>
            </a:xfrm>
            <a:prstGeom prst="rect">
              <a:avLst/>
            </a:prstGeom>
            <a:solidFill>
              <a:srgbClr val="E2231A">
                <a:alpha val="100000"/>
              </a:srgbClr>
            </a:solidFill>
          </p:spPr>
          <p:txBody>
            <a:bodyPr/>
            <a:lstStyle/>
            <a:p/>
          </p:txBody>
        </p:sp>
        <p:sp>
          <p:nvSpPr>
            <p:cNvPr id="53" name="rc53"/>
            <p:cNvSpPr/>
            <p:nvPr/>
          </p:nvSpPr>
          <p:spPr>
            <a:xfrm>
              <a:off x="5027877" y="3209388"/>
              <a:ext cx="239888" cy="1098633"/>
            </a:xfrm>
            <a:prstGeom prst="rect">
              <a:avLst/>
            </a:prstGeom>
            <a:solidFill>
              <a:srgbClr val="80BD41">
                <a:alpha val="100000"/>
              </a:srgbClr>
            </a:solidFill>
          </p:spPr>
          <p:txBody>
            <a:bodyPr/>
            <a:lstStyle/>
            <a:p/>
          </p:txBody>
        </p:sp>
        <p:sp>
          <p:nvSpPr>
            <p:cNvPr id="54" name="rc54"/>
            <p:cNvSpPr/>
            <p:nvPr/>
          </p:nvSpPr>
          <p:spPr>
            <a:xfrm>
              <a:off x="5027877" y="3198287"/>
              <a:ext cx="239888" cy="11100"/>
            </a:xfrm>
            <a:prstGeom prst="rect">
              <a:avLst/>
            </a:prstGeom>
            <a:solidFill>
              <a:srgbClr val="E2231A">
                <a:alpha val="100000"/>
              </a:srgbClr>
            </a:solidFill>
          </p:spPr>
          <p:txBody>
            <a:bodyPr/>
            <a:lstStyle/>
            <a:p/>
          </p:txBody>
        </p:sp>
        <p:sp>
          <p:nvSpPr>
            <p:cNvPr id="55" name="rc55"/>
            <p:cNvSpPr/>
            <p:nvPr/>
          </p:nvSpPr>
          <p:spPr>
            <a:xfrm>
              <a:off x="5294420" y="3196398"/>
              <a:ext cx="239888" cy="1111623"/>
            </a:xfrm>
            <a:prstGeom prst="rect">
              <a:avLst/>
            </a:prstGeom>
            <a:solidFill>
              <a:srgbClr val="80BD41">
                <a:alpha val="100000"/>
              </a:srgbClr>
            </a:solidFill>
          </p:spPr>
          <p:txBody>
            <a:bodyPr/>
            <a:lstStyle/>
            <a:p/>
          </p:txBody>
        </p:sp>
        <p:sp>
          <p:nvSpPr>
            <p:cNvPr id="56" name="rc56"/>
            <p:cNvSpPr/>
            <p:nvPr/>
          </p:nvSpPr>
          <p:spPr>
            <a:xfrm>
              <a:off x="5294420" y="3185179"/>
              <a:ext cx="239888" cy="11218"/>
            </a:xfrm>
            <a:prstGeom prst="rect">
              <a:avLst/>
            </a:prstGeom>
            <a:solidFill>
              <a:srgbClr val="E2231A">
                <a:alpha val="100000"/>
              </a:srgbClr>
            </a:solidFill>
          </p:spPr>
          <p:txBody>
            <a:bodyPr/>
            <a:lstStyle/>
            <a:p/>
          </p:txBody>
        </p:sp>
        <p:sp>
          <p:nvSpPr>
            <p:cNvPr id="57" name="rc57"/>
            <p:cNvSpPr/>
            <p:nvPr/>
          </p:nvSpPr>
          <p:spPr>
            <a:xfrm>
              <a:off x="5560963" y="3179274"/>
              <a:ext cx="239888" cy="1128747"/>
            </a:xfrm>
            <a:prstGeom prst="rect">
              <a:avLst/>
            </a:prstGeom>
            <a:solidFill>
              <a:srgbClr val="80BD41">
                <a:alpha val="100000"/>
              </a:srgbClr>
            </a:solidFill>
          </p:spPr>
          <p:txBody>
            <a:bodyPr/>
            <a:lstStyle/>
            <a:p/>
          </p:txBody>
        </p:sp>
        <p:sp>
          <p:nvSpPr>
            <p:cNvPr id="58" name="rc58"/>
            <p:cNvSpPr/>
            <p:nvPr/>
          </p:nvSpPr>
          <p:spPr>
            <a:xfrm>
              <a:off x="5560963" y="3167937"/>
              <a:ext cx="239888" cy="11337"/>
            </a:xfrm>
            <a:prstGeom prst="rect">
              <a:avLst/>
            </a:prstGeom>
            <a:solidFill>
              <a:srgbClr val="E2231A">
                <a:alpha val="100000"/>
              </a:srgbClr>
            </a:solidFill>
          </p:spPr>
          <p:txBody>
            <a:bodyPr/>
            <a:lstStyle/>
            <a:p/>
          </p:txBody>
        </p:sp>
        <p:sp>
          <p:nvSpPr>
            <p:cNvPr id="59" name="rc59"/>
            <p:cNvSpPr/>
            <p:nvPr/>
          </p:nvSpPr>
          <p:spPr>
            <a:xfrm>
              <a:off x="5827506" y="3162859"/>
              <a:ext cx="239888" cy="1145162"/>
            </a:xfrm>
            <a:prstGeom prst="rect">
              <a:avLst/>
            </a:prstGeom>
            <a:solidFill>
              <a:srgbClr val="80BD41">
                <a:alpha val="100000"/>
              </a:srgbClr>
            </a:solidFill>
          </p:spPr>
          <p:txBody>
            <a:bodyPr/>
            <a:lstStyle/>
            <a:p/>
          </p:txBody>
        </p:sp>
        <p:sp>
          <p:nvSpPr>
            <p:cNvPr id="60" name="rc60"/>
            <p:cNvSpPr/>
            <p:nvPr/>
          </p:nvSpPr>
          <p:spPr>
            <a:xfrm>
              <a:off x="5827506" y="3151285"/>
              <a:ext cx="239888" cy="11573"/>
            </a:xfrm>
            <a:prstGeom prst="rect">
              <a:avLst/>
            </a:prstGeom>
            <a:solidFill>
              <a:srgbClr val="E2231A">
                <a:alpha val="100000"/>
              </a:srgbClr>
            </a:solidFill>
          </p:spPr>
          <p:txBody>
            <a:bodyPr/>
            <a:lstStyle/>
            <a:p/>
          </p:txBody>
        </p:sp>
        <p:sp>
          <p:nvSpPr>
            <p:cNvPr id="61" name="rc61"/>
            <p:cNvSpPr/>
            <p:nvPr/>
          </p:nvSpPr>
          <p:spPr>
            <a:xfrm>
              <a:off x="6094049" y="3193563"/>
              <a:ext cx="239888" cy="1114457"/>
            </a:xfrm>
            <a:prstGeom prst="rect">
              <a:avLst/>
            </a:prstGeom>
            <a:solidFill>
              <a:srgbClr val="80BD41">
                <a:alpha val="100000"/>
              </a:srgbClr>
            </a:solidFill>
          </p:spPr>
          <p:txBody>
            <a:bodyPr/>
            <a:lstStyle/>
            <a:p/>
          </p:txBody>
        </p:sp>
        <p:sp>
          <p:nvSpPr>
            <p:cNvPr id="62" name="rc62"/>
            <p:cNvSpPr/>
            <p:nvPr/>
          </p:nvSpPr>
          <p:spPr>
            <a:xfrm>
              <a:off x="6094049" y="3182344"/>
              <a:ext cx="239888" cy="11218"/>
            </a:xfrm>
            <a:prstGeom prst="rect">
              <a:avLst/>
            </a:prstGeom>
            <a:solidFill>
              <a:srgbClr val="E2231A">
                <a:alpha val="100000"/>
              </a:srgbClr>
            </a:solidFill>
          </p:spPr>
          <p:txBody>
            <a:bodyPr/>
            <a:lstStyle/>
            <a:p/>
          </p:txBody>
        </p:sp>
        <p:sp>
          <p:nvSpPr>
            <p:cNvPr id="63" name="rc63"/>
            <p:cNvSpPr/>
            <p:nvPr/>
          </p:nvSpPr>
          <p:spPr>
            <a:xfrm>
              <a:off x="6360593" y="3206554"/>
              <a:ext cx="239888" cy="1101467"/>
            </a:xfrm>
            <a:prstGeom prst="rect">
              <a:avLst/>
            </a:prstGeom>
            <a:solidFill>
              <a:srgbClr val="80BD41">
                <a:alpha val="100000"/>
              </a:srgbClr>
            </a:solidFill>
          </p:spPr>
          <p:txBody>
            <a:bodyPr/>
            <a:lstStyle/>
            <a:p/>
          </p:txBody>
        </p:sp>
        <p:sp>
          <p:nvSpPr>
            <p:cNvPr id="64" name="rc64"/>
            <p:cNvSpPr/>
            <p:nvPr/>
          </p:nvSpPr>
          <p:spPr>
            <a:xfrm>
              <a:off x="6360593" y="3195453"/>
              <a:ext cx="239888" cy="11100"/>
            </a:xfrm>
            <a:prstGeom prst="rect">
              <a:avLst/>
            </a:prstGeom>
            <a:solidFill>
              <a:srgbClr val="E2231A">
                <a:alpha val="100000"/>
              </a:srgbClr>
            </a:solidFill>
          </p:spPr>
          <p:txBody>
            <a:bodyPr/>
            <a:lstStyle/>
            <a:p/>
          </p:txBody>
        </p:sp>
        <p:sp>
          <p:nvSpPr>
            <p:cNvPr id="65" name="rc65"/>
            <p:cNvSpPr/>
            <p:nvPr/>
          </p:nvSpPr>
          <p:spPr>
            <a:xfrm>
              <a:off x="6627136" y="3157308"/>
              <a:ext cx="239888" cy="1150712"/>
            </a:xfrm>
            <a:prstGeom prst="rect">
              <a:avLst/>
            </a:prstGeom>
            <a:solidFill>
              <a:srgbClr val="80BD41">
                <a:alpha val="100000"/>
              </a:srgbClr>
            </a:solidFill>
          </p:spPr>
          <p:txBody>
            <a:bodyPr/>
            <a:lstStyle/>
            <a:p/>
          </p:txBody>
        </p:sp>
        <p:sp>
          <p:nvSpPr>
            <p:cNvPr id="66" name="rc66"/>
            <p:cNvSpPr/>
            <p:nvPr/>
          </p:nvSpPr>
          <p:spPr>
            <a:xfrm>
              <a:off x="6627136" y="3145735"/>
              <a:ext cx="239888" cy="11573"/>
            </a:xfrm>
            <a:prstGeom prst="rect">
              <a:avLst/>
            </a:prstGeom>
            <a:solidFill>
              <a:srgbClr val="E2231A">
                <a:alpha val="100000"/>
              </a:srgbClr>
            </a:solidFill>
          </p:spPr>
          <p:txBody>
            <a:bodyPr/>
            <a:lstStyle/>
            <a:p/>
          </p:txBody>
        </p:sp>
        <p:sp>
          <p:nvSpPr>
            <p:cNvPr id="67" name="rc67"/>
            <p:cNvSpPr/>
            <p:nvPr/>
          </p:nvSpPr>
          <p:spPr>
            <a:xfrm>
              <a:off x="6893679" y="3250839"/>
              <a:ext cx="239888" cy="1057182"/>
            </a:xfrm>
            <a:prstGeom prst="rect">
              <a:avLst/>
            </a:prstGeom>
            <a:solidFill>
              <a:srgbClr val="80BD41">
                <a:alpha val="100000"/>
              </a:srgbClr>
            </a:solidFill>
          </p:spPr>
          <p:txBody>
            <a:bodyPr/>
            <a:lstStyle/>
            <a:p/>
          </p:txBody>
        </p:sp>
        <p:sp>
          <p:nvSpPr>
            <p:cNvPr id="68" name="rc68"/>
            <p:cNvSpPr/>
            <p:nvPr/>
          </p:nvSpPr>
          <p:spPr>
            <a:xfrm>
              <a:off x="6893679" y="3240211"/>
              <a:ext cx="239888" cy="10628"/>
            </a:xfrm>
            <a:prstGeom prst="rect">
              <a:avLst/>
            </a:prstGeom>
            <a:solidFill>
              <a:srgbClr val="E2231A">
                <a:alpha val="100000"/>
              </a:srgbClr>
            </a:solidFill>
          </p:spPr>
          <p:txBody>
            <a:bodyPr/>
            <a:lstStyle/>
            <a:p/>
          </p:txBody>
        </p:sp>
        <p:sp>
          <p:nvSpPr>
            <p:cNvPr id="69" name="rc69"/>
            <p:cNvSpPr/>
            <p:nvPr/>
          </p:nvSpPr>
          <p:spPr>
            <a:xfrm>
              <a:off x="7160222" y="3210923"/>
              <a:ext cx="239888" cy="1097098"/>
            </a:xfrm>
            <a:prstGeom prst="rect">
              <a:avLst/>
            </a:prstGeom>
            <a:solidFill>
              <a:srgbClr val="80BD41">
                <a:alpha val="100000"/>
              </a:srgbClr>
            </a:solidFill>
          </p:spPr>
          <p:txBody>
            <a:bodyPr/>
            <a:lstStyle/>
            <a:p/>
          </p:txBody>
        </p:sp>
        <p:sp>
          <p:nvSpPr>
            <p:cNvPr id="70" name="rc70"/>
            <p:cNvSpPr/>
            <p:nvPr/>
          </p:nvSpPr>
          <p:spPr>
            <a:xfrm>
              <a:off x="7160222" y="3188485"/>
              <a:ext cx="239888" cy="22437"/>
            </a:xfrm>
            <a:prstGeom prst="rect">
              <a:avLst/>
            </a:prstGeom>
            <a:solidFill>
              <a:srgbClr val="E2231A">
                <a:alpha val="100000"/>
              </a:srgbClr>
            </a:solidFill>
          </p:spPr>
          <p:txBody>
            <a:bodyPr/>
            <a:lstStyle/>
            <a:p/>
          </p:txBody>
        </p:sp>
        <p:sp>
          <p:nvSpPr>
            <p:cNvPr id="71" name="rc71"/>
            <p:cNvSpPr/>
            <p:nvPr/>
          </p:nvSpPr>
          <p:spPr>
            <a:xfrm>
              <a:off x="7426765" y="3109244"/>
              <a:ext cx="239888" cy="1198777"/>
            </a:xfrm>
            <a:prstGeom prst="rect">
              <a:avLst/>
            </a:prstGeom>
            <a:solidFill>
              <a:srgbClr val="80BD41">
                <a:alpha val="100000"/>
              </a:srgbClr>
            </a:solidFill>
          </p:spPr>
          <p:txBody>
            <a:bodyPr/>
            <a:lstStyle/>
            <a:p/>
          </p:txBody>
        </p:sp>
        <p:sp>
          <p:nvSpPr>
            <p:cNvPr id="72" name="rc72"/>
            <p:cNvSpPr/>
            <p:nvPr/>
          </p:nvSpPr>
          <p:spPr>
            <a:xfrm>
              <a:off x="7426765" y="3084798"/>
              <a:ext cx="239888" cy="24445"/>
            </a:xfrm>
            <a:prstGeom prst="rect">
              <a:avLst/>
            </a:prstGeom>
            <a:solidFill>
              <a:srgbClr val="E2231A">
                <a:alpha val="100000"/>
              </a:srgbClr>
            </a:solidFill>
          </p:spPr>
          <p:txBody>
            <a:bodyPr/>
            <a:lstStyle/>
            <a:p/>
          </p:txBody>
        </p:sp>
        <p:sp>
          <p:nvSpPr>
            <p:cNvPr id="73" name="rc73"/>
            <p:cNvSpPr/>
            <p:nvPr/>
          </p:nvSpPr>
          <p:spPr>
            <a:xfrm>
              <a:off x="7693308" y="3060353"/>
              <a:ext cx="239888" cy="1247668"/>
            </a:xfrm>
            <a:prstGeom prst="rect">
              <a:avLst/>
            </a:prstGeom>
            <a:solidFill>
              <a:srgbClr val="80BD41">
                <a:alpha val="100000"/>
              </a:srgbClr>
            </a:solidFill>
          </p:spPr>
          <p:txBody>
            <a:bodyPr/>
            <a:lstStyle/>
            <a:p/>
          </p:txBody>
        </p:sp>
        <p:sp>
          <p:nvSpPr>
            <p:cNvPr id="74" name="rc74"/>
            <p:cNvSpPr/>
            <p:nvPr/>
          </p:nvSpPr>
          <p:spPr>
            <a:xfrm>
              <a:off x="7693308" y="3034844"/>
              <a:ext cx="239888" cy="25508"/>
            </a:xfrm>
            <a:prstGeom prst="rect">
              <a:avLst/>
            </a:prstGeom>
            <a:solidFill>
              <a:srgbClr val="E2231A">
                <a:alpha val="100000"/>
              </a:srgbClr>
            </a:solidFill>
          </p:spPr>
          <p:txBody>
            <a:bodyPr/>
            <a:lstStyle/>
            <a:p/>
          </p:txBody>
        </p:sp>
        <p:sp>
          <p:nvSpPr>
            <p:cNvPr id="75" name="rc75"/>
            <p:cNvSpPr/>
            <p:nvPr/>
          </p:nvSpPr>
          <p:spPr>
            <a:xfrm>
              <a:off x="7959851" y="2993629"/>
              <a:ext cx="239888" cy="1314391"/>
            </a:xfrm>
            <a:prstGeom prst="rect">
              <a:avLst/>
            </a:prstGeom>
            <a:solidFill>
              <a:srgbClr val="80BD41">
                <a:alpha val="100000"/>
              </a:srgbClr>
            </a:solidFill>
          </p:spPr>
          <p:txBody>
            <a:bodyPr/>
            <a:lstStyle/>
            <a:p/>
          </p:txBody>
        </p:sp>
        <p:sp>
          <p:nvSpPr>
            <p:cNvPr id="76" name="rc76"/>
            <p:cNvSpPr/>
            <p:nvPr/>
          </p:nvSpPr>
          <p:spPr>
            <a:xfrm>
              <a:off x="7959851" y="2966822"/>
              <a:ext cx="239888" cy="26807"/>
            </a:xfrm>
            <a:prstGeom prst="rect">
              <a:avLst/>
            </a:prstGeom>
            <a:solidFill>
              <a:srgbClr val="E2231A">
                <a:alpha val="100000"/>
              </a:srgbClr>
            </a:solidFill>
          </p:spPr>
          <p:txBody>
            <a:bodyPr/>
            <a:lstStyle/>
            <a:p/>
          </p:txBody>
        </p:sp>
        <p:sp>
          <p:nvSpPr>
            <p:cNvPr id="77" name="pl77"/>
            <p:cNvSpPr/>
            <p:nvPr/>
          </p:nvSpPr>
          <p:spPr>
            <a:xfrm>
              <a:off x="1416218" y="2095023"/>
              <a:ext cx="6663577" cy="156474"/>
            </a:xfrm>
            <a:custGeom>
              <a:avLst/>
              <a:pathLst>
                <a:path w="6663577" h="156474">
                  <a:moveTo>
                    <a:pt x="0" y="111767"/>
                  </a:moveTo>
                  <a:lnTo>
                    <a:pt x="266543" y="111767"/>
                  </a:lnTo>
                  <a:lnTo>
                    <a:pt x="533086" y="111767"/>
                  </a:lnTo>
                  <a:lnTo>
                    <a:pt x="799629" y="111767"/>
                  </a:lnTo>
                  <a:lnTo>
                    <a:pt x="1066172" y="111767"/>
                  </a:lnTo>
                  <a:lnTo>
                    <a:pt x="1332715" y="156474"/>
                  </a:lnTo>
                  <a:lnTo>
                    <a:pt x="1599258" y="156474"/>
                  </a:lnTo>
                  <a:lnTo>
                    <a:pt x="1865801" y="156474"/>
                  </a:lnTo>
                  <a:lnTo>
                    <a:pt x="2132344" y="156474"/>
                  </a:lnTo>
                  <a:lnTo>
                    <a:pt x="2398888" y="134121"/>
                  </a:lnTo>
                  <a:lnTo>
                    <a:pt x="2665431" y="111767"/>
                  </a:lnTo>
                  <a:lnTo>
                    <a:pt x="2931974" y="89414"/>
                  </a:lnTo>
                  <a:lnTo>
                    <a:pt x="3198517" y="67060"/>
                  </a:lnTo>
                  <a:lnTo>
                    <a:pt x="3465060" y="22353"/>
                  </a:lnTo>
                  <a:lnTo>
                    <a:pt x="3731603" y="0"/>
                  </a:lnTo>
                  <a:lnTo>
                    <a:pt x="3998146" y="0"/>
                  </a:lnTo>
                  <a:lnTo>
                    <a:pt x="4264689" y="0"/>
                  </a:lnTo>
                  <a:lnTo>
                    <a:pt x="4531233" y="0"/>
                  </a:lnTo>
                  <a:lnTo>
                    <a:pt x="4797776" y="0"/>
                  </a:lnTo>
                  <a:lnTo>
                    <a:pt x="5064319" y="0"/>
                  </a:lnTo>
                  <a:lnTo>
                    <a:pt x="5330862" y="0"/>
                  </a:lnTo>
                  <a:lnTo>
                    <a:pt x="5597405" y="0"/>
                  </a:lnTo>
                  <a:lnTo>
                    <a:pt x="5863948" y="22353"/>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9" name="tx89"/>
            <p:cNvSpPr/>
            <p:nvPr/>
          </p:nvSpPr>
          <p:spPr>
            <a:xfrm>
              <a:off x="1324790" y="3504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90" name="tx90"/>
            <p:cNvSpPr/>
            <p:nvPr/>
          </p:nvSpPr>
          <p:spPr>
            <a:xfrm>
              <a:off x="2657505" y="3387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91" name="tx91"/>
            <p:cNvSpPr/>
            <p:nvPr/>
          </p:nvSpPr>
          <p:spPr>
            <a:xfrm>
              <a:off x="3990221" y="3256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92" name="tx92"/>
            <p:cNvSpPr/>
            <p:nvPr/>
          </p:nvSpPr>
          <p:spPr>
            <a:xfrm>
              <a:off x="5322937" y="30492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95.1</a:t>
              </a:r>
            </a:p>
          </p:txBody>
        </p:sp>
        <p:sp>
          <p:nvSpPr>
            <p:cNvPr id="93" name="tx93"/>
            <p:cNvSpPr/>
            <p:nvPr/>
          </p:nvSpPr>
          <p:spPr>
            <a:xfrm>
              <a:off x="6389109" y="3059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94.2</a:t>
              </a:r>
            </a:p>
          </p:txBody>
        </p:sp>
        <p:sp>
          <p:nvSpPr>
            <p:cNvPr id="94" name="tx94"/>
            <p:cNvSpPr/>
            <p:nvPr/>
          </p:nvSpPr>
          <p:spPr>
            <a:xfrm>
              <a:off x="6655652" y="30098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98.4</a:t>
              </a:r>
            </a:p>
          </p:txBody>
        </p:sp>
        <p:sp>
          <p:nvSpPr>
            <p:cNvPr id="95" name="tx95"/>
            <p:cNvSpPr/>
            <p:nvPr/>
          </p:nvSpPr>
          <p:spPr>
            <a:xfrm>
              <a:off x="6922195" y="3104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90.4</a:t>
              </a:r>
            </a:p>
          </p:txBody>
        </p:sp>
        <p:sp>
          <p:nvSpPr>
            <p:cNvPr id="96" name="tx96"/>
            <p:cNvSpPr/>
            <p:nvPr/>
          </p:nvSpPr>
          <p:spPr>
            <a:xfrm>
              <a:off x="7188738" y="3052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94.8</a:t>
              </a:r>
            </a:p>
          </p:txBody>
        </p:sp>
        <p:sp>
          <p:nvSpPr>
            <p:cNvPr id="97" name="tx97"/>
            <p:cNvSpPr/>
            <p:nvPr/>
          </p:nvSpPr>
          <p:spPr>
            <a:xfrm>
              <a:off x="7429156" y="29488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103.6</a:t>
              </a:r>
            </a:p>
          </p:txBody>
        </p:sp>
        <p:sp>
          <p:nvSpPr>
            <p:cNvPr id="98" name="tx98"/>
            <p:cNvSpPr/>
            <p:nvPr/>
          </p:nvSpPr>
          <p:spPr>
            <a:xfrm>
              <a:off x="7695699" y="28990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107.8</a:t>
              </a:r>
            </a:p>
          </p:txBody>
        </p:sp>
        <p:sp>
          <p:nvSpPr>
            <p:cNvPr id="99" name="tx99"/>
            <p:cNvSpPr/>
            <p:nvPr/>
          </p:nvSpPr>
          <p:spPr>
            <a:xfrm>
              <a:off x="7962242" y="28308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113.6</a:t>
              </a:r>
            </a:p>
          </p:txBody>
        </p:sp>
        <p:sp>
          <p:nvSpPr>
            <p:cNvPr id="100" name="pl100"/>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590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12" name="tx112"/>
            <p:cNvSpPr/>
            <p:nvPr/>
          </p:nvSpPr>
          <p:spPr>
            <a:xfrm>
              <a:off x="1350915" y="36252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3" name="tx113"/>
            <p:cNvSpPr/>
            <p:nvPr/>
          </p:nvSpPr>
          <p:spPr>
            <a:xfrm>
              <a:off x="2657505" y="3912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14" name="tx114"/>
            <p:cNvSpPr/>
            <p:nvPr/>
          </p:nvSpPr>
          <p:spPr>
            <a:xfrm>
              <a:off x="2683631" y="35196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5" name="tx115"/>
            <p:cNvSpPr/>
            <p:nvPr/>
          </p:nvSpPr>
          <p:spPr>
            <a:xfrm>
              <a:off x="3990221" y="3842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16" name="tx116"/>
            <p:cNvSpPr/>
            <p:nvPr/>
          </p:nvSpPr>
          <p:spPr>
            <a:xfrm>
              <a:off x="4016347" y="338579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5322937" y="3717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94.1</a:t>
              </a:r>
            </a:p>
          </p:txBody>
        </p:sp>
        <p:sp>
          <p:nvSpPr>
            <p:cNvPr id="118" name="tx118"/>
            <p:cNvSpPr/>
            <p:nvPr/>
          </p:nvSpPr>
          <p:spPr>
            <a:xfrm>
              <a:off x="5360806" y="31568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389109" y="37221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93.3</a:t>
              </a:r>
            </a:p>
          </p:txBody>
        </p:sp>
        <p:sp>
          <p:nvSpPr>
            <p:cNvPr id="120" name="tx120"/>
            <p:cNvSpPr/>
            <p:nvPr/>
          </p:nvSpPr>
          <p:spPr>
            <a:xfrm>
              <a:off x="6426979" y="31671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55652" y="3697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22" name="tx122"/>
            <p:cNvSpPr/>
            <p:nvPr/>
          </p:nvSpPr>
          <p:spPr>
            <a:xfrm>
              <a:off x="6693522" y="31176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22195" y="3744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89.5</a:t>
              </a:r>
            </a:p>
          </p:txBody>
        </p:sp>
        <p:sp>
          <p:nvSpPr>
            <p:cNvPr id="124" name="tx124"/>
            <p:cNvSpPr/>
            <p:nvPr/>
          </p:nvSpPr>
          <p:spPr>
            <a:xfrm>
              <a:off x="6960065" y="32116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188738" y="3724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92.9</a:t>
              </a:r>
            </a:p>
          </p:txBody>
        </p:sp>
        <p:sp>
          <p:nvSpPr>
            <p:cNvPr id="126" name="tx126"/>
            <p:cNvSpPr/>
            <p:nvPr/>
          </p:nvSpPr>
          <p:spPr>
            <a:xfrm>
              <a:off x="7214864" y="3164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7" name="tx127"/>
            <p:cNvSpPr/>
            <p:nvPr/>
          </p:nvSpPr>
          <p:spPr>
            <a:xfrm>
              <a:off x="7429156" y="36735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28" name="tx128"/>
            <p:cNvSpPr/>
            <p:nvPr/>
          </p:nvSpPr>
          <p:spPr>
            <a:xfrm>
              <a:off x="7481407" y="30631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9" name="tx129"/>
            <p:cNvSpPr/>
            <p:nvPr/>
          </p:nvSpPr>
          <p:spPr>
            <a:xfrm>
              <a:off x="7695699" y="3649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105.7</a:t>
              </a:r>
            </a:p>
          </p:txBody>
        </p:sp>
        <p:sp>
          <p:nvSpPr>
            <p:cNvPr id="130" name="tx130"/>
            <p:cNvSpPr/>
            <p:nvPr/>
          </p:nvSpPr>
          <p:spPr>
            <a:xfrm>
              <a:off x="7747950" y="30136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62242" y="36157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111.3</a:t>
              </a:r>
            </a:p>
          </p:txBody>
        </p:sp>
        <p:sp>
          <p:nvSpPr>
            <p:cNvPr id="132" name="tx132"/>
            <p:cNvSpPr/>
            <p:nvPr/>
          </p:nvSpPr>
          <p:spPr>
            <a:xfrm>
              <a:off x="8014493" y="29451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654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749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4844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8940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164" name="pl164"/>
            <p:cNvSpPr/>
            <p:nvPr/>
          </p:nvSpPr>
          <p:spPr>
            <a:xfrm>
              <a:off x="20199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72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448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17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090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35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08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3813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854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270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399534" cy="129091"/>
            </a:xfrm>
            <a:prstGeom prst="rect">
              <a:avLst/>
            </a:prstGeom>
            <a:solidFill>
              <a:srgbClr val="80BD41">
                <a:alpha val="100000"/>
              </a:srgbClr>
            </a:solidFill>
          </p:spPr>
          <p:txBody>
            <a:bodyPr/>
            <a:lstStyle/>
            <a:p/>
          </p:txBody>
        </p:sp>
        <p:sp>
          <p:nvSpPr>
            <p:cNvPr id="179" name="rc179"/>
            <p:cNvSpPr/>
            <p:nvPr/>
          </p:nvSpPr>
          <p:spPr>
            <a:xfrm>
              <a:off x="6695807" y="5954972"/>
              <a:ext cx="54417" cy="129091"/>
            </a:xfrm>
            <a:prstGeom prst="rect">
              <a:avLst/>
            </a:prstGeom>
            <a:solidFill>
              <a:srgbClr val="E2231A">
                <a:alpha val="100000"/>
              </a:srgbClr>
            </a:solidFill>
          </p:spPr>
          <p:txBody>
            <a:bodyPr/>
            <a:lstStyle/>
            <a:p/>
          </p:txBody>
        </p:sp>
        <p:sp>
          <p:nvSpPr>
            <p:cNvPr id="180" name="rc180"/>
            <p:cNvSpPr/>
            <p:nvPr/>
          </p:nvSpPr>
          <p:spPr>
            <a:xfrm>
              <a:off x="1296273" y="5793607"/>
              <a:ext cx="6116230" cy="129091"/>
            </a:xfrm>
            <a:prstGeom prst="rect">
              <a:avLst/>
            </a:prstGeom>
            <a:solidFill>
              <a:srgbClr val="80BD41">
                <a:alpha val="100000"/>
              </a:srgbClr>
            </a:solidFill>
          </p:spPr>
          <p:txBody>
            <a:bodyPr/>
            <a:lstStyle/>
            <a:p/>
          </p:txBody>
        </p:sp>
        <p:sp>
          <p:nvSpPr>
            <p:cNvPr id="181" name="rc181"/>
            <p:cNvSpPr/>
            <p:nvPr/>
          </p:nvSpPr>
          <p:spPr>
            <a:xfrm>
              <a:off x="7412503" y="5793607"/>
              <a:ext cx="125045" cy="129091"/>
            </a:xfrm>
            <a:prstGeom prst="rect">
              <a:avLst/>
            </a:prstGeom>
            <a:solidFill>
              <a:srgbClr val="E2231A">
                <a:alpha val="100000"/>
              </a:srgbClr>
            </a:solidFill>
          </p:spPr>
          <p:txBody>
            <a:bodyPr/>
            <a:lstStyle/>
            <a:p/>
          </p:txBody>
        </p:sp>
        <p:sp>
          <p:nvSpPr>
            <p:cNvPr id="182" name="rc182"/>
            <p:cNvSpPr/>
            <p:nvPr/>
          </p:nvSpPr>
          <p:spPr>
            <a:xfrm>
              <a:off x="1296273" y="5632243"/>
              <a:ext cx="6443316" cy="129091"/>
            </a:xfrm>
            <a:prstGeom prst="rect">
              <a:avLst/>
            </a:prstGeom>
            <a:solidFill>
              <a:srgbClr val="80BD41">
                <a:alpha val="100000"/>
              </a:srgbClr>
            </a:solidFill>
          </p:spPr>
          <p:txBody>
            <a:bodyPr/>
            <a:lstStyle/>
            <a:p/>
          </p:txBody>
        </p:sp>
        <p:sp>
          <p:nvSpPr>
            <p:cNvPr id="183" name="rc183"/>
            <p:cNvSpPr/>
            <p:nvPr/>
          </p:nvSpPr>
          <p:spPr>
            <a:xfrm>
              <a:off x="7739590" y="5632243"/>
              <a:ext cx="131413" cy="129091"/>
            </a:xfrm>
            <a:prstGeom prst="rect">
              <a:avLst/>
            </a:prstGeom>
            <a:solidFill>
              <a:srgbClr val="E2231A">
                <a:alpha val="100000"/>
              </a:srgbClr>
            </a:solidFill>
          </p:spPr>
          <p:txBody>
            <a:bodyPr/>
            <a:lstStyle/>
            <a:p/>
          </p:txBody>
        </p:sp>
        <p:sp>
          <p:nvSpPr>
            <p:cNvPr id="184" name="tx184"/>
            <p:cNvSpPr/>
            <p:nvPr/>
          </p:nvSpPr>
          <p:spPr>
            <a:xfrm>
              <a:off x="6910396"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94.2</a:t>
              </a:r>
            </a:p>
          </p:txBody>
        </p:sp>
        <p:sp>
          <p:nvSpPr>
            <p:cNvPr id="185" name="tx185"/>
            <p:cNvSpPr/>
            <p:nvPr/>
          </p:nvSpPr>
          <p:spPr>
            <a:xfrm>
              <a:off x="770432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107.8</a:t>
              </a:r>
            </a:p>
          </p:txBody>
        </p:sp>
        <p:sp>
          <p:nvSpPr>
            <p:cNvPr id="186" name="tx186"/>
            <p:cNvSpPr/>
            <p:nvPr/>
          </p:nvSpPr>
          <p:spPr>
            <a:xfrm>
              <a:off x="8055059"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113.6</a:t>
              </a:r>
            </a:p>
          </p:txBody>
        </p:sp>
        <p:sp>
          <p:nvSpPr>
            <p:cNvPr id="187" name="tx187"/>
            <p:cNvSpPr/>
            <p:nvPr/>
          </p:nvSpPr>
          <p:spPr>
            <a:xfrm>
              <a:off x="389054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93.3</a:t>
              </a:r>
            </a:p>
          </p:txBody>
        </p:sp>
        <p:sp>
          <p:nvSpPr>
            <p:cNvPr id="188" name="tx188"/>
            <p:cNvSpPr/>
            <p:nvPr/>
          </p:nvSpPr>
          <p:spPr>
            <a:xfrm>
              <a:off x="666121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9" name="tx189"/>
            <p:cNvSpPr/>
            <p:nvPr/>
          </p:nvSpPr>
          <p:spPr>
            <a:xfrm>
              <a:off x="421875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105.7</a:t>
              </a:r>
            </a:p>
          </p:txBody>
        </p:sp>
        <p:sp>
          <p:nvSpPr>
            <p:cNvPr id="190" name="tx190"/>
            <p:cNvSpPr/>
            <p:nvPr/>
          </p:nvSpPr>
          <p:spPr>
            <a:xfrm>
              <a:off x="739967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1" name="tx191"/>
            <p:cNvSpPr/>
            <p:nvPr/>
          </p:nvSpPr>
          <p:spPr>
            <a:xfrm>
              <a:off x="438229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111.3</a:t>
              </a:r>
            </a:p>
          </p:txBody>
        </p:sp>
        <p:sp>
          <p:nvSpPr>
            <p:cNvPr id="192" name="tx192"/>
            <p:cNvSpPr/>
            <p:nvPr/>
          </p:nvSpPr>
          <p:spPr>
            <a:xfrm>
              <a:off x="7729948"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5865"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315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0436"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6887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1616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(99%).
The number of children vaccinated with MCV1 increased 19% compared to in 2019.
The number of surviving infants increased approximately 21%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533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548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563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1577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5410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5557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5703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7585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781747"/>
              <a:ext cx="420026" cy="170885"/>
            </a:xfrm>
            <a:prstGeom prst="rect">
              <a:avLst/>
            </a:prstGeom>
            <a:solidFill>
              <a:srgbClr val="1CABE2">
                <a:alpha val="100000"/>
              </a:srgbClr>
            </a:solidFill>
          </p:spPr>
          <p:txBody>
            <a:bodyPr/>
            <a:lstStyle/>
            <a:p/>
          </p:txBody>
        </p:sp>
        <p:sp>
          <p:nvSpPr>
            <p:cNvPr id="28" name="rc28"/>
            <p:cNvSpPr/>
            <p:nvPr/>
          </p:nvSpPr>
          <p:spPr>
            <a:xfrm>
              <a:off x="1425243" y="4457543"/>
              <a:ext cx="420026" cy="495089"/>
            </a:xfrm>
            <a:prstGeom prst="rect">
              <a:avLst/>
            </a:prstGeom>
            <a:solidFill>
              <a:srgbClr val="1CABE2">
                <a:alpha val="100000"/>
              </a:srgbClr>
            </a:solidFill>
          </p:spPr>
          <p:txBody>
            <a:bodyPr/>
            <a:lstStyle/>
            <a:p/>
          </p:txBody>
        </p:sp>
        <p:sp>
          <p:nvSpPr>
            <p:cNvPr id="29" name="rc29"/>
            <p:cNvSpPr/>
            <p:nvPr/>
          </p:nvSpPr>
          <p:spPr>
            <a:xfrm>
              <a:off x="1891939" y="4403243"/>
              <a:ext cx="420026" cy="549389"/>
            </a:xfrm>
            <a:prstGeom prst="rect">
              <a:avLst/>
            </a:prstGeom>
            <a:solidFill>
              <a:srgbClr val="1CABE2">
                <a:alpha val="100000"/>
              </a:srgbClr>
            </a:solidFill>
          </p:spPr>
          <p:txBody>
            <a:bodyPr/>
            <a:lstStyle/>
            <a:p/>
          </p:txBody>
        </p:sp>
        <p:sp>
          <p:nvSpPr>
            <p:cNvPr id="30" name="rc30"/>
            <p:cNvSpPr/>
            <p:nvPr/>
          </p:nvSpPr>
          <p:spPr>
            <a:xfrm>
              <a:off x="2358635" y="4414422"/>
              <a:ext cx="420026" cy="538210"/>
            </a:xfrm>
            <a:prstGeom prst="rect">
              <a:avLst/>
            </a:prstGeom>
            <a:solidFill>
              <a:srgbClr val="1CABE2">
                <a:alpha val="100000"/>
              </a:srgbClr>
            </a:solidFill>
          </p:spPr>
          <p:txBody>
            <a:bodyPr/>
            <a:lstStyle/>
            <a:p/>
          </p:txBody>
        </p:sp>
        <p:sp>
          <p:nvSpPr>
            <p:cNvPr id="31" name="rc31"/>
            <p:cNvSpPr/>
            <p:nvPr/>
          </p:nvSpPr>
          <p:spPr>
            <a:xfrm>
              <a:off x="2825330" y="4604473"/>
              <a:ext cx="420026" cy="348159"/>
            </a:xfrm>
            <a:prstGeom prst="rect">
              <a:avLst/>
            </a:prstGeom>
            <a:solidFill>
              <a:srgbClr val="1CABE2">
                <a:alpha val="100000"/>
              </a:srgbClr>
            </a:solidFill>
          </p:spPr>
          <p:txBody>
            <a:bodyPr/>
            <a:lstStyle/>
            <a:p/>
          </p:txBody>
        </p:sp>
        <p:sp>
          <p:nvSpPr>
            <p:cNvPr id="32" name="rc32"/>
            <p:cNvSpPr/>
            <p:nvPr/>
          </p:nvSpPr>
          <p:spPr>
            <a:xfrm>
              <a:off x="3292026" y="4759388"/>
              <a:ext cx="420026" cy="193244"/>
            </a:xfrm>
            <a:prstGeom prst="rect">
              <a:avLst/>
            </a:prstGeom>
            <a:solidFill>
              <a:srgbClr val="1CABE2">
                <a:alpha val="100000"/>
              </a:srgbClr>
            </a:solidFill>
          </p:spPr>
          <p:txBody>
            <a:bodyPr/>
            <a:lstStyle/>
            <a:p/>
          </p:txBody>
        </p:sp>
        <p:sp>
          <p:nvSpPr>
            <p:cNvPr id="33" name="rc33"/>
            <p:cNvSpPr/>
            <p:nvPr/>
          </p:nvSpPr>
          <p:spPr>
            <a:xfrm>
              <a:off x="3758722" y="4676341"/>
              <a:ext cx="420026" cy="276291"/>
            </a:xfrm>
            <a:prstGeom prst="rect">
              <a:avLst/>
            </a:prstGeom>
            <a:solidFill>
              <a:srgbClr val="1CABE2">
                <a:alpha val="100000"/>
              </a:srgbClr>
            </a:solidFill>
          </p:spPr>
          <p:txBody>
            <a:bodyPr/>
            <a:lstStyle/>
            <a:p/>
          </p:txBody>
        </p:sp>
        <p:sp>
          <p:nvSpPr>
            <p:cNvPr id="34" name="rc34"/>
            <p:cNvSpPr/>
            <p:nvPr/>
          </p:nvSpPr>
          <p:spPr>
            <a:xfrm>
              <a:off x="4225417" y="4655579"/>
              <a:ext cx="420026" cy="297053"/>
            </a:xfrm>
            <a:prstGeom prst="rect">
              <a:avLst/>
            </a:prstGeom>
            <a:solidFill>
              <a:srgbClr val="1CABE2">
                <a:alpha val="100000"/>
              </a:srgbClr>
            </a:solidFill>
          </p:spPr>
          <p:txBody>
            <a:bodyPr/>
            <a:lstStyle/>
            <a:p/>
          </p:txBody>
        </p:sp>
        <p:sp>
          <p:nvSpPr>
            <p:cNvPr id="35" name="rc35"/>
            <p:cNvSpPr/>
            <p:nvPr/>
          </p:nvSpPr>
          <p:spPr>
            <a:xfrm>
              <a:off x="4692113" y="4872779"/>
              <a:ext cx="420026" cy="79853"/>
            </a:xfrm>
            <a:prstGeom prst="rect">
              <a:avLst/>
            </a:prstGeom>
            <a:solidFill>
              <a:srgbClr val="1CABE2">
                <a:alpha val="100000"/>
              </a:srgbClr>
            </a:solidFill>
          </p:spPr>
          <p:txBody>
            <a:bodyPr/>
            <a:lstStyle/>
            <a:p/>
          </p:txBody>
        </p:sp>
        <p:sp>
          <p:nvSpPr>
            <p:cNvPr id="36" name="rc36"/>
            <p:cNvSpPr/>
            <p:nvPr/>
          </p:nvSpPr>
          <p:spPr>
            <a:xfrm>
              <a:off x="5158809" y="4896735"/>
              <a:ext cx="420026" cy="55897"/>
            </a:xfrm>
            <a:prstGeom prst="rect">
              <a:avLst/>
            </a:prstGeom>
            <a:solidFill>
              <a:srgbClr val="1CABE2">
                <a:alpha val="100000"/>
              </a:srgbClr>
            </a:solidFill>
          </p:spPr>
          <p:txBody>
            <a:bodyPr/>
            <a:lstStyle/>
            <a:p/>
          </p:txBody>
        </p:sp>
        <p:sp>
          <p:nvSpPr>
            <p:cNvPr id="37" name="rc37"/>
            <p:cNvSpPr/>
            <p:nvPr/>
          </p:nvSpPr>
          <p:spPr>
            <a:xfrm>
              <a:off x="5625505" y="4796120"/>
              <a:ext cx="420026" cy="156512"/>
            </a:xfrm>
            <a:prstGeom prst="rect">
              <a:avLst/>
            </a:prstGeom>
            <a:solidFill>
              <a:srgbClr val="1CABE2">
                <a:alpha val="100000"/>
              </a:srgbClr>
            </a:solidFill>
          </p:spPr>
          <p:txBody>
            <a:bodyPr/>
            <a:lstStyle/>
            <a:p/>
          </p:txBody>
        </p:sp>
        <p:sp>
          <p:nvSpPr>
            <p:cNvPr id="38" name="rc38"/>
            <p:cNvSpPr/>
            <p:nvPr/>
          </p:nvSpPr>
          <p:spPr>
            <a:xfrm>
              <a:off x="6092200" y="4144519"/>
              <a:ext cx="420026" cy="808113"/>
            </a:xfrm>
            <a:prstGeom prst="rect">
              <a:avLst/>
            </a:prstGeom>
            <a:solidFill>
              <a:srgbClr val="1CABE2">
                <a:alpha val="100000"/>
              </a:srgbClr>
            </a:solidFill>
          </p:spPr>
          <p:txBody>
            <a:bodyPr/>
            <a:lstStyle/>
            <a:p/>
          </p:txBody>
        </p:sp>
        <p:sp>
          <p:nvSpPr>
            <p:cNvPr id="39" name="rc39"/>
            <p:cNvSpPr/>
            <p:nvPr/>
          </p:nvSpPr>
          <p:spPr>
            <a:xfrm>
              <a:off x="6558896" y="4016754"/>
              <a:ext cx="420026" cy="935878"/>
            </a:xfrm>
            <a:prstGeom prst="rect">
              <a:avLst/>
            </a:prstGeom>
            <a:solidFill>
              <a:srgbClr val="1CABE2">
                <a:alpha val="100000"/>
              </a:srgbClr>
            </a:solidFill>
          </p:spPr>
          <p:txBody>
            <a:bodyPr/>
            <a:lstStyle/>
            <a:p/>
          </p:txBody>
        </p:sp>
        <p:sp>
          <p:nvSpPr>
            <p:cNvPr id="40" name="rc40"/>
            <p:cNvSpPr/>
            <p:nvPr/>
          </p:nvSpPr>
          <p:spPr>
            <a:xfrm>
              <a:off x="7025592" y="4583711"/>
              <a:ext cx="420026" cy="368921"/>
            </a:xfrm>
            <a:prstGeom prst="rect">
              <a:avLst/>
            </a:prstGeom>
            <a:solidFill>
              <a:srgbClr val="1CABE2">
                <a:alpha val="100000"/>
              </a:srgbClr>
            </a:solidFill>
          </p:spPr>
          <p:txBody>
            <a:bodyPr/>
            <a:lstStyle/>
            <a:p/>
          </p:txBody>
        </p:sp>
        <p:sp>
          <p:nvSpPr>
            <p:cNvPr id="41" name="pl41"/>
            <p:cNvSpPr/>
            <p:nvPr/>
          </p:nvSpPr>
          <p:spPr>
            <a:xfrm>
              <a:off x="1168561" y="1864232"/>
              <a:ext cx="6067044" cy="93587"/>
            </a:xfrm>
            <a:custGeom>
              <a:avLst/>
              <a:pathLst>
                <a:path w="6067044" h="93587">
                  <a:moveTo>
                    <a:pt x="0" y="93587"/>
                  </a:moveTo>
                  <a:lnTo>
                    <a:pt x="466695" y="31195"/>
                  </a:lnTo>
                  <a:lnTo>
                    <a:pt x="933391" y="0"/>
                  </a:lnTo>
                  <a:lnTo>
                    <a:pt x="1400087" y="0"/>
                  </a:lnTo>
                  <a:lnTo>
                    <a:pt x="1866782" y="0"/>
                  </a:lnTo>
                  <a:lnTo>
                    <a:pt x="2333478" y="0"/>
                  </a:lnTo>
                  <a:lnTo>
                    <a:pt x="2800174" y="0"/>
                  </a:lnTo>
                  <a:lnTo>
                    <a:pt x="3266869" y="0"/>
                  </a:lnTo>
                  <a:lnTo>
                    <a:pt x="3733565" y="0"/>
                  </a:lnTo>
                  <a:lnTo>
                    <a:pt x="4200261" y="0"/>
                  </a:lnTo>
                  <a:lnTo>
                    <a:pt x="4666957" y="31195"/>
                  </a:lnTo>
                  <a:lnTo>
                    <a:pt x="5133652" y="31195"/>
                  </a:lnTo>
                  <a:lnTo>
                    <a:pt x="5600348" y="31195"/>
                  </a:lnTo>
                  <a:lnTo>
                    <a:pt x="6067044" y="31195"/>
                  </a:lnTo>
                </a:path>
              </a:pathLst>
            </a:custGeom>
            <a:ln w="27101" cap="flat">
              <a:solidFill>
                <a:srgbClr val="00833D">
                  <a:alpha val="100000"/>
                </a:srgbClr>
              </a:solidFill>
              <a:prstDash val="solid"/>
              <a:round/>
            </a:ln>
          </p:spPr>
          <p:txBody>
            <a:bodyPr/>
            <a:lstStyle/>
            <a:p/>
          </p:txBody>
        </p:sp>
        <p:sp>
          <p:nvSpPr>
            <p:cNvPr id="42" name="pl42"/>
            <p:cNvSpPr/>
            <p:nvPr/>
          </p:nvSpPr>
          <p:spPr>
            <a:xfrm>
              <a:off x="1168561" y="1864232"/>
              <a:ext cx="6067044" cy="249567"/>
            </a:xfrm>
            <a:custGeom>
              <a:avLst/>
              <a:pathLst>
                <a:path w="6067044" h="249567">
                  <a:moveTo>
                    <a:pt x="0" y="93587"/>
                  </a:moveTo>
                  <a:lnTo>
                    <a:pt x="466695" y="31195"/>
                  </a:lnTo>
                  <a:lnTo>
                    <a:pt x="933391" y="0"/>
                  </a:lnTo>
                  <a:lnTo>
                    <a:pt x="1400087" y="0"/>
                  </a:lnTo>
                  <a:lnTo>
                    <a:pt x="1866782" y="31195"/>
                  </a:lnTo>
                  <a:lnTo>
                    <a:pt x="2333478" y="62391"/>
                  </a:lnTo>
                  <a:lnTo>
                    <a:pt x="2800174" y="124783"/>
                  </a:lnTo>
                  <a:lnTo>
                    <a:pt x="3266869" y="155979"/>
                  </a:lnTo>
                  <a:lnTo>
                    <a:pt x="3733565" y="218371"/>
                  </a:lnTo>
                  <a:lnTo>
                    <a:pt x="4200261" y="93587"/>
                  </a:lnTo>
                  <a:lnTo>
                    <a:pt x="4666957" y="249567"/>
                  </a:lnTo>
                  <a:lnTo>
                    <a:pt x="5133652" y="155979"/>
                  </a:lnTo>
                  <a:lnTo>
                    <a:pt x="5600348" y="218371"/>
                  </a:lnTo>
                  <a:lnTo>
                    <a:pt x="6067044" y="218371"/>
                  </a:lnTo>
                </a:path>
              </a:pathLst>
            </a:custGeom>
            <a:ln w="27101" cap="flat">
              <a:solidFill>
                <a:srgbClr val="002759">
                  <a:alpha val="100000"/>
                </a:srgbClr>
              </a:solidFill>
              <a:prstDash val="solid"/>
              <a:round/>
            </a:ln>
          </p:spPr>
          <p:txBody>
            <a:bodyPr/>
            <a:lstStyle/>
            <a:p/>
          </p:txBody>
        </p:sp>
        <p:sp>
          <p:nvSpPr>
            <p:cNvPr id="43" name="pt43"/>
            <p:cNvSpPr/>
            <p:nvPr/>
          </p:nvSpPr>
          <p:spPr>
            <a:xfrm>
              <a:off x="1136959"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69083" y="46519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a:t>
              </a:r>
            </a:p>
          </p:txBody>
        </p:sp>
        <p:sp>
          <p:nvSpPr>
            <p:cNvPr id="72" name="tx72"/>
            <p:cNvSpPr/>
            <p:nvPr/>
          </p:nvSpPr>
          <p:spPr>
            <a:xfrm>
              <a:off x="1535778" y="432764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310</a:t>
              </a:r>
            </a:p>
          </p:txBody>
        </p:sp>
        <p:sp>
          <p:nvSpPr>
            <p:cNvPr id="73" name="tx73"/>
            <p:cNvSpPr/>
            <p:nvPr/>
          </p:nvSpPr>
          <p:spPr>
            <a:xfrm>
              <a:off x="2002474" y="427334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344</a:t>
              </a:r>
            </a:p>
          </p:txBody>
        </p:sp>
        <p:sp>
          <p:nvSpPr>
            <p:cNvPr id="74" name="tx74"/>
            <p:cNvSpPr/>
            <p:nvPr/>
          </p:nvSpPr>
          <p:spPr>
            <a:xfrm>
              <a:off x="2469170" y="428452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337</a:t>
              </a:r>
            </a:p>
          </p:txBody>
        </p:sp>
        <p:sp>
          <p:nvSpPr>
            <p:cNvPr id="75" name="tx75"/>
            <p:cNvSpPr/>
            <p:nvPr/>
          </p:nvSpPr>
          <p:spPr>
            <a:xfrm>
              <a:off x="2935865" y="44746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218</a:t>
              </a:r>
            </a:p>
          </p:txBody>
        </p:sp>
        <p:sp>
          <p:nvSpPr>
            <p:cNvPr id="76" name="tx76"/>
            <p:cNvSpPr/>
            <p:nvPr/>
          </p:nvSpPr>
          <p:spPr>
            <a:xfrm>
              <a:off x="3402561" y="463100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a:t>
              </a:r>
            </a:p>
          </p:txBody>
        </p:sp>
        <p:sp>
          <p:nvSpPr>
            <p:cNvPr id="77" name="tx77"/>
            <p:cNvSpPr/>
            <p:nvPr/>
          </p:nvSpPr>
          <p:spPr>
            <a:xfrm>
              <a:off x="3869257" y="454644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a:t>
              </a:r>
            </a:p>
          </p:txBody>
        </p:sp>
        <p:sp>
          <p:nvSpPr>
            <p:cNvPr id="78" name="tx78"/>
            <p:cNvSpPr/>
            <p:nvPr/>
          </p:nvSpPr>
          <p:spPr>
            <a:xfrm>
              <a:off x="4335953" y="45257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79" name="tx79"/>
            <p:cNvSpPr/>
            <p:nvPr/>
          </p:nvSpPr>
          <p:spPr>
            <a:xfrm>
              <a:off x="4835808" y="474293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80" name="tx80"/>
            <p:cNvSpPr/>
            <p:nvPr/>
          </p:nvSpPr>
          <p:spPr>
            <a:xfrm>
              <a:off x="5302503" y="476683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1" name="tx81"/>
            <p:cNvSpPr/>
            <p:nvPr/>
          </p:nvSpPr>
          <p:spPr>
            <a:xfrm>
              <a:off x="5769199" y="466627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82" name="tx82"/>
            <p:cNvSpPr/>
            <p:nvPr/>
          </p:nvSpPr>
          <p:spPr>
            <a:xfrm>
              <a:off x="6202735" y="401467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506</a:t>
              </a:r>
            </a:p>
          </p:txBody>
        </p:sp>
        <p:sp>
          <p:nvSpPr>
            <p:cNvPr id="83" name="tx83"/>
            <p:cNvSpPr/>
            <p:nvPr/>
          </p:nvSpPr>
          <p:spPr>
            <a:xfrm>
              <a:off x="6669431"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586</a:t>
              </a:r>
            </a:p>
          </p:txBody>
        </p:sp>
        <p:sp>
          <p:nvSpPr>
            <p:cNvPr id="84" name="tx84"/>
            <p:cNvSpPr/>
            <p:nvPr/>
          </p:nvSpPr>
          <p:spPr>
            <a:xfrm>
              <a:off x="7136127" y="445381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231</a:t>
              </a:r>
            </a:p>
          </p:txBody>
        </p:sp>
        <p:sp>
          <p:nvSpPr>
            <p:cNvPr id="85" name="pl85"/>
            <p:cNvSpPr/>
            <p:nvPr/>
          </p:nvSpPr>
          <p:spPr>
            <a:xfrm>
              <a:off x="7254654" y="1858636"/>
              <a:ext cx="607650" cy="35674"/>
            </a:xfrm>
            <a:custGeom>
              <a:avLst/>
              <a:pathLst>
                <a:path w="607650" h="35674">
                  <a:moveTo>
                    <a:pt x="607650" y="0"/>
                  </a:moveTo>
                  <a:lnTo>
                    <a:pt x="0" y="35674"/>
                  </a:lnTo>
                </a:path>
              </a:pathLst>
            </a:custGeom>
          </p:spPr>
          <p:txBody>
            <a:bodyPr/>
            <a:lstStyle/>
            <a:p/>
          </p:txBody>
        </p:sp>
        <p:sp>
          <p:nvSpPr>
            <p:cNvPr id="86" name="pl86"/>
            <p:cNvSpPr/>
            <p:nvPr/>
          </p:nvSpPr>
          <p:spPr>
            <a:xfrm>
              <a:off x="7254592" y="2083923"/>
              <a:ext cx="607711" cy="42208"/>
            </a:xfrm>
            <a:custGeom>
              <a:avLst/>
              <a:pathLst>
                <a:path w="607711" h="42208">
                  <a:moveTo>
                    <a:pt x="607711" y="42208"/>
                  </a:moveTo>
                  <a:lnTo>
                    <a:pt x="0" y="0"/>
                  </a:lnTo>
                </a:path>
              </a:pathLst>
            </a:custGeom>
          </p:spPr>
          <p:txBody>
            <a:bodyPr/>
            <a:lstStyle/>
            <a:p/>
          </p:txBody>
        </p:sp>
        <p:sp>
          <p:nvSpPr>
            <p:cNvPr id="87" name="pg87"/>
            <p:cNvSpPr/>
            <p:nvPr/>
          </p:nvSpPr>
          <p:spPr>
            <a:xfrm>
              <a:off x="7793724" y="176992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110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9" name="pg89"/>
            <p:cNvSpPr/>
            <p:nvPr/>
          </p:nvSpPr>
          <p:spPr>
            <a:xfrm>
              <a:off x="7793724" y="203824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793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1067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29176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49322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16946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581251" y="1334104"/>
              <a:ext cx="63617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Arab Emirates,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231 confirmed measles cases in United Arab Emirates. In the same year, MCV1 coverage was 98% and MCV2 coverage was 92%.
The number of cases in 2025 was 61% lower than in 2024 (n=586).
The highest number of measles cases was reported in 2024 (n=586). In this year, MCV1 coverage was 98%.
There were measles-containing vaccine supplementary immunization activities/campaigns in 2024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saw a decrease in measles cases compared with 2024, while MCV1 coverage was 98% and MCV2 coverage was 92%.</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620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408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615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805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0011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218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540877"/>
              <a:ext cx="3485499" cy="539686"/>
            </a:xfrm>
            <a:custGeom>
              <a:avLst/>
              <a:pathLst>
                <a:path w="3485499" h="539686">
                  <a:moveTo>
                    <a:pt x="0" y="323811"/>
                  </a:moveTo>
                  <a:lnTo>
                    <a:pt x="139419" y="323811"/>
                  </a:lnTo>
                  <a:lnTo>
                    <a:pt x="278839" y="323811"/>
                  </a:lnTo>
                  <a:lnTo>
                    <a:pt x="418259" y="323811"/>
                  </a:lnTo>
                  <a:lnTo>
                    <a:pt x="557679" y="323811"/>
                  </a:lnTo>
                  <a:lnTo>
                    <a:pt x="697099" y="215874"/>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539686"/>
                  </a:lnTo>
                  <a:lnTo>
                    <a:pt x="2509559" y="539686"/>
                  </a:lnTo>
                  <a:lnTo>
                    <a:pt x="2648979" y="539686"/>
                  </a:lnTo>
                  <a:lnTo>
                    <a:pt x="2788399" y="539686"/>
                  </a:lnTo>
                  <a:lnTo>
                    <a:pt x="2927819" y="539686"/>
                  </a:lnTo>
                  <a:lnTo>
                    <a:pt x="3067239" y="539686"/>
                  </a:lnTo>
                  <a:lnTo>
                    <a:pt x="3206659" y="539686"/>
                  </a:lnTo>
                  <a:lnTo>
                    <a:pt x="3346079" y="539686"/>
                  </a:lnTo>
                  <a:lnTo>
                    <a:pt x="3485499" y="539686"/>
                  </a:lnTo>
                </a:path>
              </a:pathLst>
            </a:custGeom>
            <a:ln w="27101" cap="flat">
              <a:solidFill>
                <a:srgbClr val="0058AB">
                  <a:alpha val="80000"/>
                </a:srgbClr>
              </a:solidFill>
              <a:prstDash val="solid"/>
              <a:round/>
            </a:ln>
          </p:spPr>
          <p:txBody>
            <a:bodyPr/>
            <a:lstStyle/>
            <a:p/>
          </p:txBody>
        </p:sp>
        <p:sp>
          <p:nvSpPr>
            <p:cNvPr id="20" name="pl20"/>
            <p:cNvSpPr/>
            <p:nvPr/>
          </p:nvSpPr>
          <p:spPr>
            <a:xfrm>
              <a:off x="979796" y="2677379"/>
              <a:ext cx="3485499" cy="971435"/>
            </a:xfrm>
            <a:custGeom>
              <a:avLst/>
              <a:pathLst>
                <a:path w="3485499" h="971435">
                  <a:moveTo>
                    <a:pt x="0" y="0"/>
                  </a:moveTo>
                  <a:lnTo>
                    <a:pt x="139419" y="107937"/>
                  </a:lnTo>
                  <a:lnTo>
                    <a:pt x="278839" y="0"/>
                  </a:lnTo>
                  <a:lnTo>
                    <a:pt x="418259" y="215874"/>
                  </a:lnTo>
                  <a:lnTo>
                    <a:pt x="557679" y="323811"/>
                  </a:lnTo>
                  <a:lnTo>
                    <a:pt x="697099" y="215874"/>
                  </a:lnTo>
                  <a:lnTo>
                    <a:pt x="836519" y="323811"/>
                  </a:lnTo>
                  <a:lnTo>
                    <a:pt x="975939" y="323811"/>
                  </a:lnTo>
                  <a:lnTo>
                    <a:pt x="1115359" y="539686"/>
                  </a:lnTo>
                  <a:lnTo>
                    <a:pt x="1254779" y="647623"/>
                  </a:lnTo>
                  <a:lnTo>
                    <a:pt x="1394199" y="755560"/>
                  </a:lnTo>
                  <a:lnTo>
                    <a:pt x="1533619" y="755560"/>
                  </a:lnTo>
                  <a:lnTo>
                    <a:pt x="1673039" y="755560"/>
                  </a:lnTo>
                  <a:lnTo>
                    <a:pt x="1812459" y="755560"/>
                  </a:lnTo>
                  <a:lnTo>
                    <a:pt x="1951879" y="863497"/>
                  </a:lnTo>
                  <a:lnTo>
                    <a:pt x="2091299" y="863497"/>
                  </a:lnTo>
                  <a:lnTo>
                    <a:pt x="2230719" y="863497"/>
                  </a:lnTo>
                  <a:lnTo>
                    <a:pt x="2370139" y="863497"/>
                  </a:lnTo>
                  <a:lnTo>
                    <a:pt x="2509559" y="971435"/>
                  </a:lnTo>
                  <a:lnTo>
                    <a:pt x="2648979" y="971435"/>
                  </a:lnTo>
                  <a:lnTo>
                    <a:pt x="2788399" y="863497"/>
                  </a:lnTo>
                  <a:lnTo>
                    <a:pt x="2927819" y="755560"/>
                  </a:lnTo>
                  <a:lnTo>
                    <a:pt x="3067239" y="755560"/>
                  </a:lnTo>
                  <a:lnTo>
                    <a:pt x="3206659" y="755560"/>
                  </a:lnTo>
                  <a:lnTo>
                    <a:pt x="3346079" y="863497"/>
                  </a:lnTo>
                  <a:lnTo>
                    <a:pt x="3485499" y="863497"/>
                  </a:lnTo>
                </a:path>
              </a:pathLst>
            </a:custGeom>
            <a:ln w="27101" cap="flat">
              <a:solidFill>
                <a:srgbClr val="1CABE2">
                  <a:alpha val="80000"/>
                </a:srgbClr>
              </a:solidFill>
              <a:prstDash val="solid"/>
              <a:round/>
            </a:ln>
          </p:spPr>
          <p:txBody>
            <a:bodyPr/>
            <a:lstStyle/>
            <a:p/>
          </p:txBody>
        </p:sp>
        <p:sp>
          <p:nvSpPr>
            <p:cNvPr id="21" name="pl21"/>
            <p:cNvSpPr/>
            <p:nvPr/>
          </p:nvSpPr>
          <p:spPr>
            <a:xfrm>
              <a:off x="979796" y="3325003"/>
              <a:ext cx="3485499" cy="431748"/>
            </a:xfrm>
            <a:custGeom>
              <a:avLst/>
              <a:pathLst>
                <a:path w="3485499" h="431748">
                  <a:moveTo>
                    <a:pt x="0" y="107937"/>
                  </a:moveTo>
                  <a:lnTo>
                    <a:pt x="139419" y="107937"/>
                  </a:lnTo>
                  <a:lnTo>
                    <a:pt x="278839" y="0"/>
                  </a:lnTo>
                  <a:lnTo>
                    <a:pt x="418259" y="0"/>
                  </a:lnTo>
                  <a:lnTo>
                    <a:pt x="557679" y="107937"/>
                  </a:lnTo>
                  <a:lnTo>
                    <a:pt x="697099" y="107937"/>
                  </a:lnTo>
                  <a:lnTo>
                    <a:pt x="836519" y="107937"/>
                  </a:lnTo>
                  <a:lnTo>
                    <a:pt x="975939" y="215874"/>
                  </a:lnTo>
                  <a:lnTo>
                    <a:pt x="1115359" y="215874"/>
                  </a:lnTo>
                  <a:lnTo>
                    <a:pt x="1254779" y="323811"/>
                  </a:lnTo>
                  <a:lnTo>
                    <a:pt x="1394199" y="323811"/>
                  </a:lnTo>
                  <a:lnTo>
                    <a:pt x="1533619" y="323811"/>
                  </a:lnTo>
                  <a:lnTo>
                    <a:pt x="1673039" y="107937"/>
                  </a:lnTo>
                  <a:lnTo>
                    <a:pt x="1812459" y="323811"/>
                  </a:lnTo>
                  <a:lnTo>
                    <a:pt x="1951879" y="323811"/>
                  </a:lnTo>
                  <a:lnTo>
                    <a:pt x="2091299" y="323811"/>
                  </a:lnTo>
                  <a:lnTo>
                    <a:pt x="2230719" y="431748"/>
                  </a:lnTo>
                  <a:lnTo>
                    <a:pt x="2370139" y="431748"/>
                  </a:lnTo>
                  <a:lnTo>
                    <a:pt x="2509559" y="323811"/>
                  </a:lnTo>
                  <a:lnTo>
                    <a:pt x="2648979" y="323811"/>
                  </a:lnTo>
                  <a:lnTo>
                    <a:pt x="2788399" y="107937"/>
                  </a:lnTo>
                  <a:lnTo>
                    <a:pt x="2927819" y="107937"/>
                  </a:lnTo>
                  <a:lnTo>
                    <a:pt x="3067239" y="107937"/>
                  </a:lnTo>
                  <a:lnTo>
                    <a:pt x="3206659" y="215874"/>
                  </a:lnTo>
                  <a:lnTo>
                    <a:pt x="3346079" y="107937"/>
                  </a:lnTo>
                  <a:lnTo>
                    <a:pt x="3485499" y="0"/>
                  </a:lnTo>
                </a:path>
              </a:pathLst>
            </a:custGeom>
            <a:ln w="27101" cap="flat">
              <a:solidFill>
                <a:srgbClr val="00833D">
                  <a:alpha val="80000"/>
                </a:srgbClr>
              </a:solidFill>
              <a:prstDash val="solid"/>
              <a:round/>
            </a:ln>
          </p:spPr>
          <p:txBody>
            <a:bodyPr/>
            <a:lstStyle/>
            <a:p/>
          </p:txBody>
        </p:sp>
        <p:sp>
          <p:nvSpPr>
            <p:cNvPr id="22" name="pl22"/>
            <p:cNvSpPr/>
            <p:nvPr/>
          </p:nvSpPr>
          <p:spPr>
            <a:xfrm>
              <a:off x="979796" y="3540877"/>
              <a:ext cx="3485499" cy="539686"/>
            </a:xfrm>
            <a:custGeom>
              <a:avLst/>
              <a:pathLst>
                <a:path w="3485499" h="539686">
                  <a:moveTo>
                    <a:pt x="0" y="323811"/>
                  </a:moveTo>
                  <a:lnTo>
                    <a:pt x="139419" y="323811"/>
                  </a:lnTo>
                  <a:lnTo>
                    <a:pt x="278839" y="323811"/>
                  </a:lnTo>
                  <a:lnTo>
                    <a:pt x="418259" y="323811"/>
                  </a:lnTo>
                  <a:lnTo>
                    <a:pt x="557679" y="323811"/>
                  </a:lnTo>
                  <a:lnTo>
                    <a:pt x="697099" y="215874"/>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539686"/>
                  </a:lnTo>
                  <a:lnTo>
                    <a:pt x="2509559" y="539686"/>
                  </a:lnTo>
                  <a:lnTo>
                    <a:pt x="2648979" y="539686"/>
                  </a:lnTo>
                  <a:lnTo>
                    <a:pt x="2788399" y="539686"/>
                  </a:lnTo>
                  <a:lnTo>
                    <a:pt x="2927819" y="539686"/>
                  </a:lnTo>
                  <a:lnTo>
                    <a:pt x="3067239" y="539686"/>
                  </a:lnTo>
                  <a:lnTo>
                    <a:pt x="3206659" y="539686"/>
                  </a:lnTo>
                  <a:lnTo>
                    <a:pt x="3346079" y="539686"/>
                  </a:lnTo>
                  <a:lnTo>
                    <a:pt x="3485499" y="539686"/>
                  </a:lnTo>
                </a:path>
              </a:pathLst>
            </a:custGeom>
            <a:ln w="43362" cap="flat">
              <a:solidFill>
                <a:srgbClr val="000000">
                  <a:alpha val="100000"/>
                </a:srgbClr>
              </a:solidFill>
              <a:prstDash val="solid"/>
              <a:round/>
            </a:ln>
          </p:spPr>
          <p:txBody>
            <a:bodyPr/>
            <a:lstStyle/>
            <a:p/>
          </p:txBody>
        </p:sp>
        <p:sp>
          <p:nvSpPr>
            <p:cNvPr id="23" name="pl23"/>
            <p:cNvSpPr/>
            <p:nvPr/>
          </p:nvSpPr>
          <p:spPr>
            <a:xfrm>
              <a:off x="979796" y="3540877"/>
              <a:ext cx="3485499" cy="539686"/>
            </a:xfrm>
            <a:custGeom>
              <a:avLst/>
              <a:pathLst>
                <a:path w="3485499" h="539686">
                  <a:moveTo>
                    <a:pt x="0" y="323811"/>
                  </a:moveTo>
                  <a:lnTo>
                    <a:pt x="139419" y="323811"/>
                  </a:lnTo>
                  <a:lnTo>
                    <a:pt x="278839" y="323811"/>
                  </a:lnTo>
                  <a:lnTo>
                    <a:pt x="418259" y="323811"/>
                  </a:lnTo>
                  <a:lnTo>
                    <a:pt x="557679" y="323811"/>
                  </a:lnTo>
                  <a:lnTo>
                    <a:pt x="697099" y="215874"/>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539686"/>
                  </a:lnTo>
                  <a:lnTo>
                    <a:pt x="2509559" y="539686"/>
                  </a:lnTo>
                  <a:lnTo>
                    <a:pt x="2648979" y="539686"/>
                  </a:lnTo>
                  <a:lnTo>
                    <a:pt x="2788399" y="539686"/>
                  </a:lnTo>
                  <a:lnTo>
                    <a:pt x="2927819" y="539686"/>
                  </a:lnTo>
                  <a:lnTo>
                    <a:pt x="3067239" y="539686"/>
                  </a:lnTo>
                  <a:lnTo>
                    <a:pt x="3206659" y="539686"/>
                  </a:lnTo>
                  <a:lnTo>
                    <a:pt x="3346079" y="539686"/>
                  </a:lnTo>
                  <a:lnTo>
                    <a:pt x="3485499" y="539686"/>
                  </a:lnTo>
                </a:path>
              </a:pathLst>
            </a:custGeom>
            <a:ln w="27101" cap="flat">
              <a:solidFill>
                <a:srgbClr val="0058AB">
                  <a:alpha val="100000"/>
                </a:srgbClr>
              </a:solidFill>
              <a:prstDash val="solid"/>
              <a:round/>
            </a:ln>
          </p:spPr>
          <p:txBody>
            <a:bodyPr/>
            <a:lstStyle/>
            <a:p/>
          </p:txBody>
        </p:sp>
        <p:sp>
          <p:nvSpPr>
            <p:cNvPr id="24" name="pl24"/>
            <p:cNvSpPr/>
            <p:nvPr/>
          </p:nvSpPr>
          <p:spPr>
            <a:xfrm>
              <a:off x="805521" y="408056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43294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5043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4" name="pg34"/>
            <p:cNvSpPr/>
            <p:nvPr/>
          </p:nvSpPr>
          <p:spPr>
            <a:xfrm>
              <a:off x="1618408" y="33663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39514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23155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7028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35018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28720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03792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79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1737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1737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600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62255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40868" y="612083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65" name="tx65"/>
            <p:cNvSpPr/>
            <p:nvPr/>
          </p:nvSpPr>
          <p:spPr>
            <a:xfrm>
              <a:off x="312719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889653"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62025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4087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615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1599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805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00119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218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540877"/>
              <a:ext cx="3485499" cy="1619058"/>
            </a:xfrm>
            <a:custGeom>
              <a:avLst/>
              <a:pathLst>
                <a:path w="3485499" h="1619058">
                  <a:moveTo>
                    <a:pt x="0" y="323811"/>
                  </a:moveTo>
                  <a:lnTo>
                    <a:pt x="139419" y="323811"/>
                  </a:lnTo>
                  <a:lnTo>
                    <a:pt x="278839" y="323811"/>
                  </a:lnTo>
                  <a:lnTo>
                    <a:pt x="418259" y="323811"/>
                  </a:lnTo>
                  <a:lnTo>
                    <a:pt x="557679" y="323811"/>
                  </a:lnTo>
                  <a:lnTo>
                    <a:pt x="697099" y="0"/>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755560"/>
                  </a:lnTo>
                  <a:lnTo>
                    <a:pt x="2509559" y="539686"/>
                  </a:lnTo>
                  <a:lnTo>
                    <a:pt x="2648979" y="539686"/>
                  </a:lnTo>
                  <a:lnTo>
                    <a:pt x="2788399" y="1619058"/>
                  </a:lnTo>
                  <a:lnTo>
                    <a:pt x="2927819" y="863497"/>
                  </a:lnTo>
                  <a:lnTo>
                    <a:pt x="3067239" y="755560"/>
                  </a:lnTo>
                  <a:lnTo>
                    <a:pt x="3206659" y="755560"/>
                  </a:lnTo>
                  <a:lnTo>
                    <a:pt x="3346079" y="539686"/>
                  </a:lnTo>
                  <a:lnTo>
                    <a:pt x="3485499" y="539686"/>
                  </a:lnTo>
                </a:path>
              </a:pathLst>
            </a:custGeom>
            <a:ln w="27101" cap="flat">
              <a:solidFill>
                <a:srgbClr val="0058AB">
                  <a:alpha val="80000"/>
                </a:srgbClr>
              </a:solidFill>
              <a:prstDash val="solid"/>
              <a:round/>
            </a:ln>
          </p:spPr>
          <p:txBody>
            <a:bodyPr/>
            <a:lstStyle/>
            <a:p/>
          </p:txBody>
        </p:sp>
        <p:sp>
          <p:nvSpPr>
            <p:cNvPr id="83" name="pl83"/>
            <p:cNvSpPr/>
            <p:nvPr/>
          </p:nvSpPr>
          <p:spPr>
            <a:xfrm>
              <a:off x="5345047" y="2569442"/>
              <a:ext cx="3485499" cy="971435"/>
            </a:xfrm>
            <a:custGeom>
              <a:avLst/>
              <a:pathLst>
                <a:path w="3485499" h="971435">
                  <a:moveTo>
                    <a:pt x="0" y="0"/>
                  </a:moveTo>
                  <a:lnTo>
                    <a:pt x="139419" y="107937"/>
                  </a:lnTo>
                  <a:lnTo>
                    <a:pt x="278839" y="107937"/>
                  </a:lnTo>
                  <a:lnTo>
                    <a:pt x="418259" y="215874"/>
                  </a:lnTo>
                  <a:lnTo>
                    <a:pt x="557679" y="323811"/>
                  </a:lnTo>
                  <a:lnTo>
                    <a:pt x="697099" y="323811"/>
                  </a:lnTo>
                  <a:lnTo>
                    <a:pt x="836519" y="431748"/>
                  </a:lnTo>
                  <a:lnTo>
                    <a:pt x="975939" y="539686"/>
                  </a:lnTo>
                  <a:lnTo>
                    <a:pt x="1115359" y="647623"/>
                  </a:lnTo>
                  <a:lnTo>
                    <a:pt x="1254779" y="755560"/>
                  </a:lnTo>
                  <a:lnTo>
                    <a:pt x="1394199" y="863497"/>
                  </a:lnTo>
                  <a:lnTo>
                    <a:pt x="1533619" y="863497"/>
                  </a:lnTo>
                  <a:lnTo>
                    <a:pt x="1673039" y="863497"/>
                  </a:lnTo>
                  <a:lnTo>
                    <a:pt x="1812459" y="863497"/>
                  </a:lnTo>
                  <a:lnTo>
                    <a:pt x="1951879" y="863497"/>
                  </a:lnTo>
                  <a:lnTo>
                    <a:pt x="2091299" y="971435"/>
                  </a:lnTo>
                  <a:lnTo>
                    <a:pt x="2230719" y="863497"/>
                  </a:lnTo>
                  <a:lnTo>
                    <a:pt x="2370139" y="863497"/>
                  </a:lnTo>
                  <a:lnTo>
                    <a:pt x="2509559" y="971435"/>
                  </a:lnTo>
                  <a:lnTo>
                    <a:pt x="2648979" y="971435"/>
                  </a:lnTo>
                  <a:lnTo>
                    <a:pt x="2788399" y="971435"/>
                  </a:lnTo>
                  <a:lnTo>
                    <a:pt x="2927819" y="863497"/>
                  </a:lnTo>
                  <a:lnTo>
                    <a:pt x="3067239" y="755560"/>
                  </a:lnTo>
                  <a:lnTo>
                    <a:pt x="3206659" y="755560"/>
                  </a:lnTo>
                  <a:lnTo>
                    <a:pt x="3346079" y="863497"/>
                  </a:lnTo>
                  <a:lnTo>
                    <a:pt x="3485499" y="863497"/>
                  </a:lnTo>
                </a:path>
              </a:pathLst>
            </a:custGeom>
            <a:ln w="27101" cap="flat">
              <a:solidFill>
                <a:srgbClr val="1CABE2">
                  <a:alpha val="80000"/>
                </a:srgbClr>
              </a:solidFill>
              <a:prstDash val="solid"/>
              <a:round/>
            </a:ln>
          </p:spPr>
          <p:txBody>
            <a:bodyPr/>
            <a:lstStyle/>
            <a:p/>
          </p:txBody>
        </p:sp>
        <p:sp>
          <p:nvSpPr>
            <p:cNvPr id="84" name="pl84"/>
            <p:cNvSpPr/>
            <p:nvPr/>
          </p:nvSpPr>
          <p:spPr>
            <a:xfrm>
              <a:off x="5345047" y="3109128"/>
              <a:ext cx="3485499" cy="755560"/>
            </a:xfrm>
            <a:custGeom>
              <a:avLst/>
              <a:pathLst>
                <a:path w="3485499" h="755560">
                  <a:moveTo>
                    <a:pt x="0" y="107937"/>
                  </a:moveTo>
                  <a:lnTo>
                    <a:pt x="139419" y="0"/>
                  </a:lnTo>
                  <a:lnTo>
                    <a:pt x="278839" y="107937"/>
                  </a:lnTo>
                  <a:lnTo>
                    <a:pt x="418259" y="107937"/>
                  </a:lnTo>
                  <a:lnTo>
                    <a:pt x="557679" y="0"/>
                  </a:lnTo>
                  <a:lnTo>
                    <a:pt x="697099" y="0"/>
                  </a:lnTo>
                  <a:lnTo>
                    <a:pt x="836519" y="107937"/>
                  </a:lnTo>
                  <a:lnTo>
                    <a:pt x="975939" y="215874"/>
                  </a:lnTo>
                  <a:lnTo>
                    <a:pt x="1115359" y="107937"/>
                  </a:lnTo>
                  <a:lnTo>
                    <a:pt x="1254779" y="323811"/>
                  </a:lnTo>
                  <a:lnTo>
                    <a:pt x="1394199" y="431748"/>
                  </a:lnTo>
                  <a:lnTo>
                    <a:pt x="1533619" y="431748"/>
                  </a:lnTo>
                  <a:lnTo>
                    <a:pt x="1673039" y="323811"/>
                  </a:lnTo>
                  <a:lnTo>
                    <a:pt x="1812459" y="431748"/>
                  </a:lnTo>
                  <a:lnTo>
                    <a:pt x="1951879" y="323811"/>
                  </a:lnTo>
                  <a:lnTo>
                    <a:pt x="2091299" y="431748"/>
                  </a:lnTo>
                  <a:lnTo>
                    <a:pt x="2230719" y="755560"/>
                  </a:lnTo>
                  <a:lnTo>
                    <a:pt x="2370139" y="539686"/>
                  </a:lnTo>
                  <a:lnTo>
                    <a:pt x="2509559" y="431748"/>
                  </a:lnTo>
                  <a:lnTo>
                    <a:pt x="2648979" y="431748"/>
                  </a:lnTo>
                  <a:lnTo>
                    <a:pt x="2788399" y="431748"/>
                  </a:lnTo>
                  <a:lnTo>
                    <a:pt x="2927819" y="323811"/>
                  </a:lnTo>
                  <a:lnTo>
                    <a:pt x="3067239" y="215874"/>
                  </a:lnTo>
                  <a:lnTo>
                    <a:pt x="3206659" y="647623"/>
                  </a:lnTo>
                  <a:lnTo>
                    <a:pt x="3346079" y="647623"/>
                  </a:lnTo>
                  <a:lnTo>
                    <a:pt x="3485499" y="431748"/>
                  </a:lnTo>
                </a:path>
              </a:pathLst>
            </a:custGeom>
            <a:ln w="27101" cap="flat">
              <a:solidFill>
                <a:srgbClr val="00833D">
                  <a:alpha val="80000"/>
                </a:srgbClr>
              </a:solidFill>
              <a:prstDash val="solid"/>
              <a:round/>
            </a:ln>
          </p:spPr>
          <p:txBody>
            <a:bodyPr/>
            <a:lstStyle/>
            <a:p/>
          </p:txBody>
        </p:sp>
        <p:sp>
          <p:nvSpPr>
            <p:cNvPr id="85" name="pl85"/>
            <p:cNvSpPr/>
            <p:nvPr/>
          </p:nvSpPr>
          <p:spPr>
            <a:xfrm>
              <a:off x="5345047" y="3540877"/>
              <a:ext cx="3485499" cy="1619058"/>
            </a:xfrm>
            <a:custGeom>
              <a:avLst/>
              <a:pathLst>
                <a:path w="3485499" h="1619058">
                  <a:moveTo>
                    <a:pt x="0" y="323811"/>
                  </a:moveTo>
                  <a:lnTo>
                    <a:pt x="139419" y="323811"/>
                  </a:lnTo>
                  <a:lnTo>
                    <a:pt x="278839" y="323811"/>
                  </a:lnTo>
                  <a:lnTo>
                    <a:pt x="418259" y="323811"/>
                  </a:lnTo>
                  <a:lnTo>
                    <a:pt x="557679" y="323811"/>
                  </a:lnTo>
                  <a:lnTo>
                    <a:pt x="697099" y="0"/>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755560"/>
                  </a:lnTo>
                  <a:lnTo>
                    <a:pt x="2509559" y="539686"/>
                  </a:lnTo>
                  <a:lnTo>
                    <a:pt x="2648979" y="539686"/>
                  </a:lnTo>
                  <a:lnTo>
                    <a:pt x="2788399" y="1619058"/>
                  </a:lnTo>
                  <a:lnTo>
                    <a:pt x="2927819" y="863497"/>
                  </a:lnTo>
                  <a:lnTo>
                    <a:pt x="3067239" y="755560"/>
                  </a:lnTo>
                  <a:lnTo>
                    <a:pt x="3206659" y="755560"/>
                  </a:lnTo>
                  <a:lnTo>
                    <a:pt x="3346079" y="539686"/>
                  </a:lnTo>
                  <a:lnTo>
                    <a:pt x="3485499" y="539686"/>
                  </a:lnTo>
                </a:path>
              </a:pathLst>
            </a:custGeom>
            <a:ln w="43362" cap="flat">
              <a:solidFill>
                <a:srgbClr val="000000">
                  <a:alpha val="100000"/>
                </a:srgbClr>
              </a:solidFill>
              <a:prstDash val="solid"/>
              <a:round/>
            </a:ln>
          </p:spPr>
          <p:txBody>
            <a:bodyPr/>
            <a:lstStyle/>
            <a:p/>
          </p:txBody>
        </p:sp>
        <p:sp>
          <p:nvSpPr>
            <p:cNvPr id="86" name="pl86"/>
            <p:cNvSpPr/>
            <p:nvPr/>
          </p:nvSpPr>
          <p:spPr>
            <a:xfrm>
              <a:off x="5345047" y="3540877"/>
              <a:ext cx="3485499" cy="1619058"/>
            </a:xfrm>
            <a:custGeom>
              <a:avLst/>
              <a:pathLst>
                <a:path w="3485499" h="1619058">
                  <a:moveTo>
                    <a:pt x="0" y="323811"/>
                  </a:moveTo>
                  <a:lnTo>
                    <a:pt x="139419" y="323811"/>
                  </a:lnTo>
                  <a:lnTo>
                    <a:pt x="278839" y="323811"/>
                  </a:lnTo>
                  <a:lnTo>
                    <a:pt x="418259" y="323811"/>
                  </a:lnTo>
                  <a:lnTo>
                    <a:pt x="557679" y="323811"/>
                  </a:lnTo>
                  <a:lnTo>
                    <a:pt x="697099" y="0"/>
                  </a:lnTo>
                  <a:lnTo>
                    <a:pt x="836519" y="0"/>
                  </a:lnTo>
                  <a:lnTo>
                    <a:pt x="975939" y="0"/>
                  </a:lnTo>
                  <a:lnTo>
                    <a:pt x="1115359" y="107937"/>
                  </a:lnTo>
                  <a:lnTo>
                    <a:pt x="1254779" y="323811"/>
                  </a:lnTo>
                  <a:lnTo>
                    <a:pt x="1394199" y="539686"/>
                  </a:lnTo>
                  <a:lnTo>
                    <a:pt x="1533619" y="539686"/>
                  </a:lnTo>
                  <a:lnTo>
                    <a:pt x="1673039" y="539686"/>
                  </a:lnTo>
                  <a:lnTo>
                    <a:pt x="1812459" y="539686"/>
                  </a:lnTo>
                  <a:lnTo>
                    <a:pt x="1951879" y="539686"/>
                  </a:lnTo>
                  <a:lnTo>
                    <a:pt x="2091299" y="539686"/>
                  </a:lnTo>
                  <a:lnTo>
                    <a:pt x="2230719" y="539686"/>
                  </a:lnTo>
                  <a:lnTo>
                    <a:pt x="2370139" y="755560"/>
                  </a:lnTo>
                  <a:lnTo>
                    <a:pt x="2509559" y="539686"/>
                  </a:lnTo>
                  <a:lnTo>
                    <a:pt x="2648979" y="539686"/>
                  </a:lnTo>
                  <a:lnTo>
                    <a:pt x="2788399" y="1619058"/>
                  </a:lnTo>
                  <a:lnTo>
                    <a:pt x="2927819" y="863497"/>
                  </a:lnTo>
                  <a:lnTo>
                    <a:pt x="3067239" y="755560"/>
                  </a:lnTo>
                  <a:lnTo>
                    <a:pt x="3206659" y="755560"/>
                  </a:lnTo>
                  <a:lnTo>
                    <a:pt x="3346079" y="539686"/>
                  </a:lnTo>
                  <a:lnTo>
                    <a:pt x="3485499" y="539686"/>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8056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21706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4743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50436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7" name="pg97"/>
            <p:cNvSpPr/>
            <p:nvPr/>
          </p:nvSpPr>
          <p:spPr>
            <a:xfrm>
              <a:off x="5983658" y="31505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1806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668075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737785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93553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3263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6901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71900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tx109"/>
            <p:cNvSpPr/>
            <p:nvPr/>
          </p:nvSpPr>
          <p:spPr>
            <a:xfrm>
              <a:off x="8890836" y="3392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5018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1" name="tx111"/>
            <p:cNvSpPr/>
            <p:nvPr/>
          </p:nvSpPr>
          <p:spPr>
            <a:xfrm>
              <a:off x="4942943" y="5117297"/>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03792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791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5390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390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2253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9878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806119" y="612083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Arab Emirates</a:t>
              </a:r>
            </a:p>
          </p:txBody>
        </p:sp>
        <p:sp>
          <p:nvSpPr>
            <p:cNvPr id="128" name="tx128"/>
            <p:cNvSpPr/>
            <p:nvPr/>
          </p:nvSpPr>
          <p:spPr>
            <a:xfrm>
              <a:off x="74924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54904"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United Arab Emirates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United Arab Emirates, indicating very good retention of children in immunization programmes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0302"/>
            </a:xfrm>
            <a:custGeom>
              <a:avLst/>
              <a:pathLst>
                <a:path w="2135265" h="110302">
                  <a:moveTo>
                    <a:pt x="0" y="8484"/>
                  </a:moveTo>
                  <a:lnTo>
                    <a:pt x="85410" y="8484"/>
                  </a:lnTo>
                  <a:lnTo>
                    <a:pt x="170821" y="8484"/>
                  </a:lnTo>
                  <a:lnTo>
                    <a:pt x="256231" y="8484"/>
                  </a:lnTo>
                  <a:lnTo>
                    <a:pt x="341642" y="8484"/>
                  </a:lnTo>
                  <a:lnTo>
                    <a:pt x="427053" y="8484"/>
                  </a:lnTo>
                  <a:lnTo>
                    <a:pt x="512463" y="8484"/>
                  </a:lnTo>
                  <a:lnTo>
                    <a:pt x="597874" y="8484"/>
                  </a:lnTo>
                  <a:lnTo>
                    <a:pt x="683284" y="8484"/>
                  </a:lnTo>
                  <a:lnTo>
                    <a:pt x="768695" y="8484"/>
                  </a:lnTo>
                  <a:lnTo>
                    <a:pt x="854106" y="8484"/>
                  </a:lnTo>
                  <a:lnTo>
                    <a:pt x="939516" y="25454"/>
                  </a:lnTo>
                  <a:lnTo>
                    <a:pt x="1024927" y="42424"/>
                  </a:lnTo>
                  <a:lnTo>
                    <a:pt x="1110337" y="42424"/>
                  </a:lnTo>
                  <a:lnTo>
                    <a:pt x="1195748" y="76363"/>
                  </a:lnTo>
                  <a:lnTo>
                    <a:pt x="1281159" y="25454"/>
                  </a:lnTo>
                  <a:lnTo>
                    <a:pt x="1366569" y="0"/>
                  </a:lnTo>
                  <a:lnTo>
                    <a:pt x="1451980" y="33939"/>
                  </a:lnTo>
                  <a:lnTo>
                    <a:pt x="1537390" y="33939"/>
                  </a:lnTo>
                  <a:lnTo>
                    <a:pt x="1622801" y="42424"/>
                  </a:lnTo>
                  <a:lnTo>
                    <a:pt x="1708212" y="110302"/>
                  </a:lnTo>
                  <a:lnTo>
                    <a:pt x="1793622" y="0"/>
                  </a:lnTo>
                  <a:lnTo>
                    <a:pt x="1879033" y="25454"/>
                  </a:lnTo>
                  <a:lnTo>
                    <a:pt x="1964443" y="848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223926"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tx52"/>
            <p:cNvSpPr/>
            <p:nvPr/>
          </p:nvSpPr>
          <p:spPr>
            <a:xfrm>
              <a:off x="262464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76363"/>
            </a:xfrm>
            <a:custGeom>
              <a:avLst/>
              <a:pathLst>
                <a:path w="854106" h="76363">
                  <a:moveTo>
                    <a:pt x="0" y="0"/>
                  </a:moveTo>
                  <a:lnTo>
                    <a:pt x="85410" y="0"/>
                  </a:lnTo>
                  <a:lnTo>
                    <a:pt x="170821" y="0"/>
                  </a:lnTo>
                  <a:lnTo>
                    <a:pt x="256231" y="0"/>
                  </a:lnTo>
                  <a:lnTo>
                    <a:pt x="341642" y="33939"/>
                  </a:lnTo>
                  <a:lnTo>
                    <a:pt x="427053" y="76363"/>
                  </a:lnTo>
                  <a:lnTo>
                    <a:pt x="512463" y="25454"/>
                  </a:lnTo>
                  <a:lnTo>
                    <a:pt x="597874" y="25454"/>
                  </a:lnTo>
                  <a:lnTo>
                    <a:pt x="683284" y="25454"/>
                  </a:lnTo>
                  <a:lnTo>
                    <a:pt x="768695" y="8484"/>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251853" y="4570000"/>
              <a:ext cx="939516" cy="364847"/>
            </a:xfrm>
            <a:custGeom>
              <a:avLst/>
              <a:pathLst>
                <a:path w="939516" h="364847">
                  <a:moveTo>
                    <a:pt x="0" y="364847"/>
                  </a:moveTo>
                  <a:lnTo>
                    <a:pt x="85410" y="101818"/>
                  </a:lnTo>
                  <a:lnTo>
                    <a:pt x="170821" y="59393"/>
                  </a:lnTo>
                  <a:lnTo>
                    <a:pt x="256231" y="76363"/>
                  </a:lnTo>
                  <a:lnTo>
                    <a:pt x="341642" y="0"/>
                  </a:lnTo>
                  <a:lnTo>
                    <a:pt x="427053" y="59393"/>
                  </a:lnTo>
                  <a:lnTo>
                    <a:pt x="512463" y="110302"/>
                  </a:lnTo>
                  <a:lnTo>
                    <a:pt x="597874" y="67878"/>
                  </a:lnTo>
                  <a:lnTo>
                    <a:pt x="683284" y="67878"/>
                  </a:lnTo>
                  <a:lnTo>
                    <a:pt x="768695" y="67878"/>
                  </a:lnTo>
                  <a:lnTo>
                    <a:pt x="854106" y="76363"/>
                  </a:lnTo>
                  <a:lnTo>
                    <a:pt x="939516" y="93333"/>
                  </a:lnTo>
                </a:path>
              </a:pathLst>
            </a:custGeom>
            <a:ln w="27101" cap="flat">
              <a:solidFill>
                <a:srgbClr val="1CABE2">
                  <a:alpha val="100000"/>
                </a:srgbClr>
              </a:solidFill>
              <a:prstDash val="solid"/>
              <a:round/>
            </a:ln>
          </p:spPr>
          <p:txBody>
            <a:bodyPr/>
            <a:lstStyle/>
            <a:p/>
          </p:txBody>
        </p:sp>
        <p:sp>
          <p:nvSpPr>
            <p:cNvPr id="109" name="pt109"/>
            <p:cNvSpPr/>
            <p:nvPr/>
          </p:nvSpPr>
          <p:spPr>
            <a:xfrm>
              <a:off x="2233802"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99923" y="48425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2" name="tx122"/>
            <p:cNvSpPr/>
            <p:nvPr/>
          </p:nvSpPr>
          <p:spPr>
            <a:xfrm>
              <a:off x="3223926"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tx124"/>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76363"/>
            </a:xfrm>
            <a:custGeom>
              <a:avLst/>
              <a:pathLst>
                <a:path w="2135265" h="76363">
                  <a:moveTo>
                    <a:pt x="0" y="25454"/>
                  </a:moveTo>
                  <a:lnTo>
                    <a:pt x="85410" y="25454"/>
                  </a:lnTo>
                  <a:lnTo>
                    <a:pt x="170821" y="25454"/>
                  </a:lnTo>
                  <a:lnTo>
                    <a:pt x="256231" y="25454"/>
                  </a:lnTo>
                  <a:lnTo>
                    <a:pt x="341642" y="25454"/>
                  </a:lnTo>
                  <a:lnTo>
                    <a:pt x="427053" y="16969"/>
                  </a:lnTo>
                  <a:lnTo>
                    <a:pt x="512463" y="16969"/>
                  </a:lnTo>
                  <a:lnTo>
                    <a:pt x="597874" y="16969"/>
                  </a:lnTo>
                  <a:lnTo>
                    <a:pt x="683284" y="25454"/>
                  </a:lnTo>
                  <a:lnTo>
                    <a:pt x="768695" y="33939"/>
                  </a:lnTo>
                  <a:lnTo>
                    <a:pt x="854106" y="42424"/>
                  </a:lnTo>
                  <a:lnTo>
                    <a:pt x="939516" y="33939"/>
                  </a:lnTo>
                  <a:lnTo>
                    <a:pt x="1024927" y="25454"/>
                  </a:lnTo>
                  <a:lnTo>
                    <a:pt x="1110337" y="8484"/>
                  </a:lnTo>
                  <a:lnTo>
                    <a:pt x="1195748" y="0"/>
                  </a:lnTo>
                  <a:lnTo>
                    <a:pt x="1281159" y="0"/>
                  </a:lnTo>
                  <a:lnTo>
                    <a:pt x="1366569" y="0"/>
                  </a:lnTo>
                  <a:lnTo>
                    <a:pt x="1451980" y="16969"/>
                  </a:lnTo>
                  <a:lnTo>
                    <a:pt x="1537390" y="0"/>
                  </a:lnTo>
                  <a:lnTo>
                    <a:pt x="1622801" y="0"/>
                  </a:lnTo>
                  <a:lnTo>
                    <a:pt x="1708212" y="76363"/>
                  </a:lnTo>
                  <a:lnTo>
                    <a:pt x="1793622" y="25454"/>
                  </a:lnTo>
                  <a:lnTo>
                    <a:pt x="1879033" y="25454"/>
                  </a:lnTo>
                  <a:lnTo>
                    <a:pt x="1964443" y="2545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34470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85716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94257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2" name="tx172"/>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3" name="tx173"/>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4" name="tx174"/>
            <p:cNvSpPr/>
            <p:nvPr/>
          </p:nvSpPr>
          <p:spPr>
            <a:xfrm>
              <a:off x="5845885"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58884"/>
              <a:ext cx="2135265" cy="59393"/>
            </a:xfrm>
            <a:custGeom>
              <a:avLst/>
              <a:pathLst>
                <a:path w="2135265" h="59393">
                  <a:moveTo>
                    <a:pt x="0" y="42424"/>
                  </a:moveTo>
                  <a:lnTo>
                    <a:pt x="85410" y="42424"/>
                  </a:lnTo>
                  <a:lnTo>
                    <a:pt x="170821" y="42424"/>
                  </a:lnTo>
                  <a:lnTo>
                    <a:pt x="256231" y="42424"/>
                  </a:lnTo>
                  <a:lnTo>
                    <a:pt x="341642" y="42424"/>
                  </a:lnTo>
                  <a:lnTo>
                    <a:pt x="427053" y="59393"/>
                  </a:lnTo>
                  <a:lnTo>
                    <a:pt x="512463" y="59393"/>
                  </a:lnTo>
                  <a:lnTo>
                    <a:pt x="597874" y="59393"/>
                  </a:lnTo>
                  <a:lnTo>
                    <a:pt x="683284" y="59393"/>
                  </a:lnTo>
                  <a:lnTo>
                    <a:pt x="768695" y="50909"/>
                  </a:lnTo>
                  <a:lnTo>
                    <a:pt x="854106" y="42424"/>
                  </a:lnTo>
                  <a:lnTo>
                    <a:pt x="939516" y="33939"/>
                  </a:lnTo>
                  <a:lnTo>
                    <a:pt x="1024927" y="25454"/>
                  </a:lnTo>
                  <a:lnTo>
                    <a:pt x="1110337" y="8484"/>
                  </a:lnTo>
                  <a:lnTo>
                    <a:pt x="1195748" y="0"/>
                  </a:lnTo>
                  <a:lnTo>
                    <a:pt x="1281159" y="0"/>
                  </a:lnTo>
                  <a:lnTo>
                    <a:pt x="1366569" y="0"/>
                  </a:lnTo>
                  <a:lnTo>
                    <a:pt x="1451980" y="0"/>
                  </a:lnTo>
                  <a:lnTo>
                    <a:pt x="1537390" y="0"/>
                  </a:lnTo>
                  <a:lnTo>
                    <a:pt x="1622801" y="0"/>
                  </a:lnTo>
                  <a:lnTo>
                    <a:pt x="1708212" y="0"/>
                  </a:lnTo>
                  <a:lnTo>
                    <a:pt x="1793622" y="0"/>
                  </a:lnTo>
                  <a:lnTo>
                    <a:pt x="1879033" y="8484"/>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2" name="tx222"/>
            <p:cNvSpPr/>
            <p:nvPr/>
          </p:nvSpPr>
          <p:spPr>
            <a:xfrm>
              <a:off x="601811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3" name="tx223"/>
            <p:cNvSpPr/>
            <p:nvPr/>
          </p:nvSpPr>
          <p:spPr>
            <a:xfrm>
              <a:off x="5418832"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4" name="tx224"/>
            <p:cNvSpPr/>
            <p:nvPr/>
          </p:nvSpPr>
          <p:spPr>
            <a:xfrm>
              <a:off x="584588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47768"/>
              <a:ext cx="2135265" cy="76363"/>
            </a:xfrm>
            <a:custGeom>
              <a:avLst/>
              <a:pathLst>
                <a:path w="2135265" h="76363">
                  <a:moveTo>
                    <a:pt x="0" y="42424"/>
                  </a:moveTo>
                  <a:lnTo>
                    <a:pt x="85410" y="42424"/>
                  </a:lnTo>
                  <a:lnTo>
                    <a:pt x="170821" y="42424"/>
                  </a:lnTo>
                  <a:lnTo>
                    <a:pt x="256231" y="42424"/>
                  </a:lnTo>
                  <a:lnTo>
                    <a:pt x="341642" y="42424"/>
                  </a:lnTo>
                  <a:lnTo>
                    <a:pt x="427053" y="42424"/>
                  </a:lnTo>
                  <a:lnTo>
                    <a:pt x="512463" y="59393"/>
                  </a:lnTo>
                  <a:lnTo>
                    <a:pt x="597874" y="59393"/>
                  </a:lnTo>
                  <a:lnTo>
                    <a:pt x="683284" y="59393"/>
                  </a:lnTo>
                  <a:lnTo>
                    <a:pt x="768695" y="50909"/>
                  </a:lnTo>
                  <a:lnTo>
                    <a:pt x="854106" y="42424"/>
                  </a:lnTo>
                  <a:lnTo>
                    <a:pt x="939516" y="33939"/>
                  </a:lnTo>
                  <a:lnTo>
                    <a:pt x="1024927" y="25454"/>
                  </a:lnTo>
                  <a:lnTo>
                    <a:pt x="1110337" y="8484"/>
                  </a:lnTo>
                  <a:lnTo>
                    <a:pt x="1195748" y="0"/>
                  </a:lnTo>
                  <a:lnTo>
                    <a:pt x="1281159" y="0"/>
                  </a:lnTo>
                  <a:lnTo>
                    <a:pt x="1366569" y="0"/>
                  </a:lnTo>
                  <a:lnTo>
                    <a:pt x="1451980" y="16969"/>
                  </a:lnTo>
                  <a:lnTo>
                    <a:pt x="1537390" y="0"/>
                  </a:lnTo>
                  <a:lnTo>
                    <a:pt x="1622801" y="0"/>
                  </a:lnTo>
                  <a:lnTo>
                    <a:pt x="1708212" y="76363"/>
                  </a:lnTo>
                  <a:lnTo>
                    <a:pt x="1793622" y="25454"/>
                  </a:lnTo>
                  <a:lnTo>
                    <a:pt x="1879033" y="25454"/>
                  </a:lnTo>
                  <a:lnTo>
                    <a:pt x="1964443" y="25454"/>
                  </a:lnTo>
                  <a:lnTo>
                    <a:pt x="2049854" y="8484"/>
                  </a:lnTo>
                  <a:lnTo>
                    <a:pt x="2135265" y="8484"/>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0534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13889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2243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65135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2" name="tx272"/>
            <p:cNvSpPr/>
            <p:nvPr/>
          </p:nvSpPr>
          <p:spPr>
            <a:xfrm>
              <a:off x="8812300"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3" name="tx273"/>
            <p:cNvSpPr/>
            <p:nvPr/>
          </p:nvSpPr>
          <p:spPr>
            <a:xfrm>
              <a:off x="8213020"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4" name="tx274"/>
            <p:cNvSpPr/>
            <p:nvPr/>
          </p:nvSpPr>
          <p:spPr>
            <a:xfrm>
              <a:off x="8640073"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258884"/>
              <a:ext cx="2135265" cy="67878"/>
            </a:xfrm>
            <a:custGeom>
              <a:avLst/>
              <a:pathLst>
                <a:path w="2135265" h="67878">
                  <a:moveTo>
                    <a:pt x="0" y="59393"/>
                  </a:moveTo>
                  <a:lnTo>
                    <a:pt x="85410" y="59393"/>
                  </a:lnTo>
                  <a:lnTo>
                    <a:pt x="170821" y="59393"/>
                  </a:lnTo>
                  <a:lnTo>
                    <a:pt x="256231" y="59393"/>
                  </a:lnTo>
                  <a:lnTo>
                    <a:pt x="341642" y="59393"/>
                  </a:lnTo>
                  <a:lnTo>
                    <a:pt x="427053" y="42424"/>
                  </a:lnTo>
                  <a:lnTo>
                    <a:pt x="512463" y="50909"/>
                  </a:lnTo>
                  <a:lnTo>
                    <a:pt x="597874" y="50909"/>
                  </a:lnTo>
                  <a:lnTo>
                    <a:pt x="683284" y="59393"/>
                  </a:lnTo>
                  <a:lnTo>
                    <a:pt x="768695" y="50909"/>
                  </a:lnTo>
                  <a:lnTo>
                    <a:pt x="854106" y="42424"/>
                  </a:lnTo>
                  <a:lnTo>
                    <a:pt x="939516" y="33939"/>
                  </a:lnTo>
                  <a:lnTo>
                    <a:pt x="1024927" y="25454"/>
                  </a:lnTo>
                  <a:lnTo>
                    <a:pt x="1110337" y="8484"/>
                  </a:lnTo>
                  <a:lnTo>
                    <a:pt x="1195748" y="0"/>
                  </a:lnTo>
                  <a:lnTo>
                    <a:pt x="1281159" y="0"/>
                  </a:lnTo>
                  <a:lnTo>
                    <a:pt x="1366569" y="8484"/>
                  </a:lnTo>
                  <a:lnTo>
                    <a:pt x="1451980" y="16969"/>
                  </a:lnTo>
                  <a:lnTo>
                    <a:pt x="1537390" y="33939"/>
                  </a:lnTo>
                  <a:lnTo>
                    <a:pt x="1622801" y="42424"/>
                  </a:lnTo>
                  <a:lnTo>
                    <a:pt x="1708212" y="59393"/>
                  </a:lnTo>
                  <a:lnTo>
                    <a:pt x="1793622" y="25454"/>
                  </a:lnTo>
                  <a:lnTo>
                    <a:pt x="1879033" y="67878"/>
                  </a:lnTo>
                  <a:lnTo>
                    <a:pt x="1964443" y="42424"/>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4805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6513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492549"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22" name="tx322"/>
            <p:cNvSpPr/>
            <p:nvPr/>
          </p:nvSpPr>
          <p:spPr>
            <a:xfrm>
              <a:off x="8812300"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23" name="tx323"/>
            <p:cNvSpPr/>
            <p:nvPr/>
          </p:nvSpPr>
          <p:spPr>
            <a:xfrm>
              <a:off x="8213020"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24" name="tx324"/>
            <p:cNvSpPr/>
            <p:nvPr/>
          </p:nvSpPr>
          <p:spPr>
            <a:xfrm>
              <a:off x="8640073"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25" name="tx32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2" name="pt372"/>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tx373"/>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4" name="tx374"/>
            <p:cNvSpPr/>
            <p:nvPr/>
          </p:nvSpPr>
          <p:spPr>
            <a:xfrm>
              <a:off x="1880063" y="1330710"/>
              <a:ext cx="60757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Arab Emirates, 2000-2025</a:t>
              </a:r>
            </a:p>
          </p:txBody>
        </p:sp>
        <p:sp>
          <p:nvSpPr>
            <p:cNvPr id="375" name="tx37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6" name="tx37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(88%), followed by MCV2 (92%).
Compared to 2019, coverage of 2 vaccines increased (BCG and IPV1) and 5 vaccines decreased (DTP1, DTP3, MCV1, MCV2 and ROTAC).
Compared to 2024, coverage of 2 vaccines decreased (BCG and ROTAC) and 5 vaccines remained constant (DTP1, DTP3, IPV1, MCV1 and MCV2).</a:t>
            </a:r>
          </a:p>
        </p:txBody>
      </p:sp>
      <p:sp>
        <p:nvSpPr>
          <p:cNvPr id="3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had its lowest coverage in ROTAC (88%), while most other routine vaccines clustered around 92-98%; 5 antigens decreased since 2019, and 5 antigens remained constant since 2024.</a:t>
            </a:r>
          </a:p>
        </p:txBody>
      </p:sp>
      <p:grpSp xmlns:pic="http://schemas.openxmlformats.org/drawingml/2006/picture">
        <p:nvGrpSpPr>
          <p:cNvPr id="379" name=""/>
          <p:cNvGrpSpPr/>
          <p:nvPr/>
        </p:nvGrpSpPr>
        <p:grpSpPr>
          <a:xfrm>
            <a:off x="292608" y="1097280"/>
            <a:ext cx="8595360" cy="28575"/>
            <a:chOff x="292608" y="1097280"/>
            <a:chExt cx="8595360" cy="28575"/>
          </a:xfrm>
        </p:grpSpPr>
        <p:sp>
          <p:nvSpPr>
            <p:cNvPr id="3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427046"/>
            </a:xfrm>
            <a:custGeom>
              <a:avLst/>
              <a:pathLst>
                <a:path w="6518190" h="427046">
                  <a:moveTo>
                    <a:pt x="0" y="237248"/>
                  </a:moveTo>
                  <a:lnTo>
                    <a:pt x="260727" y="237248"/>
                  </a:lnTo>
                  <a:lnTo>
                    <a:pt x="521455" y="237248"/>
                  </a:lnTo>
                  <a:lnTo>
                    <a:pt x="782182" y="237248"/>
                  </a:lnTo>
                  <a:lnTo>
                    <a:pt x="1042910" y="237248"/>
                  </a:lnTo>
                  <a:lnTo>
                    <a:pt x="1303638" y="237248"/>
                  </a:lnTo>
                  <a:lnTo>
                    <a:pt x="1564365" y="332147"/>
                  </a:lnTo>
                  <a:lnTo>
                    <a:pt x="1825093" y="33214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0"/>
                  </a:lnTo>
                  <a:lnTo>
                    <a:pt x="4432369" y="94899"/>
                  </a:lnTo>
                  <a:lnTo>
                    <a:pt x="4693096" y="0"/>
                  </a:lnTo>
                  <a:lnTo>
                    <a:pt x="4953824" y="0"/>
                  </a:lnTo>
                  <a:lnTo>
                    <a:pt x="5214552" y="427046"/>
                  </a:lnTo>
                  <a:lnTo>
                    <a:pt x="5475279" y="142348"/>
                  </a:lnTo>
                  <a:lnTo>
                    <a:pt x="5736007" y="142348"/>
                  </a:lnTo>
                  <a:lnTo>
                    <a:pt x="5996734" y="142348"/>
                  </a:lnTo>
                  <a:lnTo>
                    <a:pt x="6257462" y="47449"/>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79596"/>
            </a:xfrm>
            <a:custGeom>
              <a:avLst/>
              <a:pathLst>
                <a:path w="6518190" h="379596">
                  <a:moveTo>
                    <a:pt x="0" y="332147"/>
                  </a:moveTo>
                  <a:lnTo>
                    <a:pt x="260727" y="332147"/>
                  </a:lnTo>
                  <a:lnTo>
                    <a:pt x="521455" y="332147"/>
                  </a:lnTo>
                  <a:lnTo>
                    <a:pt x="782182" y="332147"/>
                  </a:lnTo>
                  <a:lnTo>
                    <a:pt x="1042910" y="332147"/>
                  </a:lnTo>
                  <a:lnTo>
                    <a:pt x="1303638" y="332147"/>
                  </a:lnTo>
                  <a:lnTo>
                    <a:pt x="1564365" y="332147"/>
                  </a:lnTo>
                  <a:lnTo>
                    <a:pt x="1825093" y="33214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0"/>
                  </a:lnTo>
                  <a:lnTo>
                    <a:pt x="4432369" y="47449"/>
                  </a:lnTo>
                  <a:lnTo>
                    <a:pt x="4693096" y="0"/>
                  </a:lnTo>
                  <a:lnTo>
                    <a:pt x="4953824" y="47449"/>
                  </a:lnTo>
                  <a:lnTo>
                    <a:pt x="5214552" y="379596"/>
                  </a:lnTo>
                  <a:lnTo>
                    <a:pt x="5475279" y="189798"/>
                  </a:lnTo>
                  <a:lnTo>
                    <a:pt x="5736007" y="189798"/>
                  </a:lnTo>
                  <a:lnTo>
                    <a:pt x="5996734" y="142348"/>
                  </a:lnTo>
                  <a:lnTo>
                    <a:pt x="6257462" y="47449"/>
                  </a:lnTo>
                  <a:lnTo>
                    <a:pt x="6518190" y="47449"/>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427046"/>
            </a:xfrm>
            <a:custGeom>
              <a:avLst/>
              <a:pathLst>
                <a:path w="6518190" h="427046">
                  <a:moveTo>
                    <a:pt x="0" y="332147"/>
                  </a:moveTo>
                  <a:lnTo>
                    <a:pt x="260727" y="332147"/>
                  </a:lnTo>
                  <a:lnTo>
                    <a:pt x="521455" y="237248"/>
                  </a:lnTo>
                  <a:lnTo>
                    <a:pt x="782182" y="237248"/>
                  </a:lnTo>
                  <a:lnTo>
                    <a:pt x="1042910" y="237248"/>
                  </a:lnTo>
                  <a:lnTo>
                    <a:pt x="1303638" y="237248"/>
                  </a:lnTo>
                  <a:lnTo>
                    <a:pt x="1564365" y="332147"/>
                  </a:lnTo>
                  <a:lnTo>
                    <a:pt x="1825093" y="33214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0"/>
                  </a:lnTo>
                  <a:lnTo>
                    <a:pt x="4432369" y="47449"/>
                  </a:lnTo>
                  <a:lnTo>
                    <a:pt x="4693096" y="0"/>
                  </a:lnTo>
                  <a:lnTo>
                    <a:pt x="4953824" y="0"/>
                  </a:lnTo>
                  <a:lnTo>
                    <a:pt x="5214552" y="427046"/>
                  </a:lnTo>
                  <a:lnTo>
                    <a:pt x="5475279" y="142348"/>
                  </a:lnTo>
                  <a:lnTo>
                    <a:pt x="5736007" y="142348"/>
                  </a:lnTo>
                  <a:lnTo>
                    <a:pt x="5996734" y="142348"/>
                  </a:lnTo>
                  <a:lnTo>
                    <a:pt x="6257462" y="47449"/>
                  </a:lnTo>
                  <a:lnTo>
                    <a:pt x="6518190" y="47449"/>
                  </a:lnTo>
                </a:path>
              </a:pathLst>
            </a:custGeom>
            <a:ln w="27101" cap="flat">
              <a:solidFill>
                <a:srgbClr val="EE00EE">
                  <a:alpha val="100000"/>
                </a:srgbClr>
              </a:solidFill>
              <a:prstDash val="solid"/>
              <a:round/>
            </a:ln>
          </p:spPr>
          <p:txBody>
            <a:bodyPr/>
            <a:lstStyle/>
            <a:p/>
          </p:txBody>
        </p:sp>
        <p:sp>
          <p:nvSpPr>
            <p:cNvPr id="41" name="pl41"/>
            <p:cNvSpPr/>
            <p:nvPr/>
          </p:nvSpPr>
          <p:spPr>
            <a:xfrm>
              <a:off x="5828352" y="3445628"/>
              <a:ext cx="1825093" cy="996441"/>
            </a:xfrm>
            <a:custGeom>
              <a:avLst/>
              <a:pathLst>
                <a:path w="1825093" h="996441">
                  <a:moveTo>
                    <a:pt x="0" y="996441"/>
                  </a:moveTo>
                  <a:lnTo>
                    <a:pt x="260727" y="948992"/>
                  </a:lnTo>
                  <a:lnTo>
                    <a:pt x="521455" y="806643"/>
                  </a:lnTo>
                  <a:lnTo>
                    <a:pt x="782182" y="759193"/>
                  </a:lnTo>
                  <a:lnTo>
                    <a:pt x="1042910" y="711744"/>
                  </a:lnTo>
                  <a:lnTo>
                    <a:pt x="1303638" y="521945"/>
                  </a:lnTo>
                  <a:lnTo>
                    <a:pt x="1564365" y="0"/>
                  </a:lnTo>
                  <a:lnTo>
                    <a:pt x="1825093" y="569395"/>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27046"/>
            </a:xfrm>
            <a:custGeom>
              <a:avLst/>
              <a:pathLst>
                <a:path w="2607276" h="427046">
                  <a:moveTo>
                    <a:pt x="0" y="0"/>
                  </a:moveTo>
                  <a:lnTo>
                    <a:pt x="260727" y="0"/>
                  </a:lnTo>
                  <a:lnTo>
                    <a:pt x="521455" y="0"/>
                  </a:lnTo>
                  <a:lnTo>
                    <a:pt x="782182" y="0"/>
                  </a:lnTo>
                  <a:lnTo>
                    <a:pt x="1042910" y="189798"/>
                  </a:lnTo>
                  <a:lnTo>
                    <a:pt x="1303638" y="427046"/>
                  </a:lnTo>
                  <a:lnTo>
                    <a:pt x="1564365" y="142348"/>
                  </a:lnTo>
                  <a:lnTo>
                    <a:pt x="1825093" y="142348"/>
                  </a:lnTo>
                  <a:lnTo>
                    <a:pt x="2085820" y="142348"/>
                  </a:lnTo>
                  <a:lnTo>
                    <a:pt x="2346548" y="47449"/>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94899"/>
            </a:xfrm>
            <a:custGeom>
              <a:avLst/>
              <a:pathLst>
                <a:path w="1042910" h="94899">
                  <a:moveTo>
                    <a:pt x="0" y="94899"/>
                  </a:moveTo>
                  <a:lnTo>
                    <a:pt x="260727" y="94899"/>
                  </a:lnTo>
                  <a:lnTo>
                    <a:pt x="521455" y="94899"/>
                  </a:lnTo>
                  <a:lnTo>
                    <a:pt x="782182" y="0"/>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32147"/>
            </a:xfrm>
            <a:custGeom>
              <a:avLst/>
              <a:pathLst>
                <a:path w="6518190" h="332147">
                  <a:moveTo>
                    <a:pt x="0" y="237248"/>
                  </a:moveTo>
                  <a:lnTo>
                    <a:pt x="260727" y="237248"/>
                  </a:lnTo>
                  <a:lnTo>
                    <a:pt x="521455" y="237248"/>
                  </a:lnTo>
                  <a:lnTo>
                    <a:pt x="782182" y="237248"/>
                  </a:lnTo>
                  <a:lnTo>
                    <a:pt x="1042910" y="237248"/>
                  </a:lnTo>
                  <a:lnTo>
                    <a:pt x="1303638" y="332147"/>
                  </a:lnTo>
                  <a:lnTo>
                    <a:pt x="1564365" y="332147"/>
                  </a:lnTo>
                  <a:lnTo>
                    <a:pt x="1825093" y="33214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379596"/>
            </a:xfrm>
            <a:custGeom>
              <a:avLst/>
              <a:pathLst>
                <a:path w="6518190" h="379596">
                  <a:moveTo>
                    <a:pt x="0" y="332147"/>
                  </a:moveTo>
                  <a:lnTo>
                    <a:pt x="260727" y="332147"/>
                  </a:lnTo>
                  <a:lnTo>
                    <a:pt x="521455" y="332147"/>
                  </a:lnTo>
                  <a:lnTo>
                    <a:pt x="782182" y="332147"/>
                  </a:lnTo>
                  <a:lnTo>
                    <a:pt x="1042910" y="332147"/>
                  </a:lnTo>
                  <a:lnTo>
                    <a:pt x="1303638" y="237248"/>
                  </a:lnTo>
                  <a:lnTo>
                    <a:pt x="1564365" y="284697"/>
                  </a:lnTo>
                  <a:lnTo>
                    <a:pt x="1825093" y="28469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47449"/>
                  </a:lnTo>
                  <a:lnTo>
                    <a:pt x="4432369" y="94899"/>
                  </a:lnTo>
                  <a:lnTo>
                    <a:pt x="4693096" y="189798"/>
                  </a:lnTo>
                  <a:lnTo>
                    <a:pt x="4953824" y="237248"/>
                  </a:lnTo>
                  <a:lnTo>
                    <a:pt x="5214552" y="332147"/>
                  </a:lnTo>
                  <a:lnTo>
                    <a:pt x="5475279" y="142348"/>
                  </a:lnTo>
                  <a:lnTo>
                    <a:pt x="5736007" y="379596"/>
                  </a:lnTo>
                  <a:lnTo>
                    <a:pt x="5996734" y="237248"/>
                  </a:lnTo>
                  <a:lnTo>
                    <a:pt x="6257462" y="332147"/>
                  </a:lnTo>
                  <a:lnTo>
                    <a:pt x="6518190" y="332147"/>
                  </a:lnTo>
                </a:path>
              </a:pathLst>
            </a:custGeom>
            <a:ln w="27101" cap="flat">
              <a:solidFill>
                <a:srgbClr val="008B00">
                  <a:alpha val="100000"/>
                </a:srgbClr>
              </a:solidFill>
              <a:prstDash val="solid"/>
              <a:round/>
            </a:ln>
          </p:spPr>
          <p:txBody>
            <a:bodyPr/>
            <a:lstStyle/>
            <a:p/>
          </p:txBody>
        </p:sp>
        <p:sp>
          <p:nvSpPr>
            <p:cNvPr id="46" name="pl46"/>
            <p:cNvSpPr/>
            <p:nvPr/>
          </p:nvSpPr>
          <p:spPr>
            <a:xfrm>
              <a:off x="3742531" y="930799"/>
              <a:ext cx="3910914" cy="711744"/>
            </a:xfrm>
            <a:custGeom>
              <a:avLst/>
              <a:pathLst>
                <a:path w="3910914" h="711744">
                  <a:moveTo>
                    <a:pt x="0" y="237248"/>
                  </a:moveTo>
                  <a:lnTo>
                    <a:pt x="260727" y="189798"/>
                  </a:lnTo>
                  <a:lnTo>
                    <a:pt x="521455" y="142348"/>
                  </a:lnTo>
                  <a:lnTo>
                    <a:pt x="782182" y="47449"/>
                  </a:lnTo>
                  <a:lnTo>
                    <a:pt x="1042910" y="0"/>
                  </a:lnTo>
                  <a:lnTo>
                    <a:pt x="1303638" y="0"/>
                  </a:lnTo>
                  <a:lnTo>
                    <a:pt x="1564365" y="0"/>
                  </a:lnTo>
                  <a:lnTo>
                    <a:pt x="1825093" y="142348"/>
                  </a:lnTo>
                  <a:lnTo>
                    <a:pt x="2085820" y="0"/>
                  </a:lnTo>
                  <a:lnTo>
                    <a:pt x="2346548" y="0"/>
                  </a:lnTo>
                  <a:lnTo>
                    <a:pt x="2607276" y="711744"/>
                  </a:lnTo>
                  <a:lnTo>
                    <a:pt x="2868003" y="189798"/>
                  </a:lnTo>
                  <a:lnTo>
                    <a:pt x="3128731" y="189798"/>
                  </a:lnTo>
                  <a:lnTo>
                    <a:pt x="3389458" y="237248"/>
                  </a:lnTo>
                  <a:lnTo>
                    <a:pt x="3650186" y="237248"/>
                  </a:lnTo>
                  <a:lnTo>
                    <a:pt x="3910914" y="379596"/>
                  </a:lnTo>
                </a:path>
              </a:pathLst>
            </a:custGeom>
            <a:ln w="27101" cap="flat">
              <a:solidFill>
                <a:srgbClr val="9A32CD">
                  <a:alpha val="100000"/>
                </a:srgbClr>
              </a:solidFill>
              <a:prstDash val="solid"/>
              <a:round/>
            </a:ln>
          </p:spPr>
          <p:txBody>
            <a:bodyPr/>
            <a:lstStyle/>
            <a:p/>
          </p:txBody>
        </p:sp>
        <p:sp>
          <p:nvSpPr>
            <p:cNvPr id="47" name="pl47"/>
            <p:cNvSpPr/>
            <p:nvPr/>
          </p:nvSpPr>
          <p:spPr>
            <a:xfrm>
              <a:off x="4785441" y="930799"/>
              <a:ext cx="2868003" cy="2040333"/>
            </a:xfrm>
            <a:custGeom>
              <a:avLst/>
              <a:pathLst>
                <a:path w="2868003" h="2040333">
                  <a:moveTo>
                    <a:pt x="0" y="2040333"/>
                  </a:moveTo>
                  <a:lnTo>
                    <a:pt x="260727" y="569395"/>
                  </a:lnTo>
                  <a:lnTo>
                    <a:pt x="521455" y="332147"/>
                  </a:lnTo>
                  <a:lnTo>
                    <a:pt x="782182" y="427046"/>
                  </a:lnTo>
                  <a:lnTo>
                    <a:pt x="1042910" y="0"/>
                  </a:lnTo>
                  <a:lnTo>
                    <a:pt x="1303638" y="332147"/>
                  </a:lnTo>
                  <a:lnTo>
                    <a:pt x="1564365" y="616844"/>
                  </a:lnTo>
                  <a:lnTo>
                    <a:pt x="1825093" y="379596"/>
                  </a:lnTo>
                  <a:lnTo>
                    <a:pt x="2085820" y="379596"/>
                  </a:lnTo>
                  <a:lnTo>
                    <a:pt x="2346548" y="379596"/>
                  </a:lnTo>
                  <a:lnTo>
                    <a:pt x="2607276" y="427046"/>
                  </a:lnTo>
                  <a:lnTo>
                    <a:pt x="2868003" y="521945"/>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332147"/>
            </a:xfrm>
            <a:custGeom>
              <a:avLst/>
              <a:pathLst>
                <a:path w="6518190" h="332147">
                  <a:moveTo>
                    <a:pt x="0" y="237248"/>
                  </a:moveTo>
                  <a:lnTo>
                    <a:pt x="260727" y="237248"/>
                  </a:lnTo>
                  <a:lnTo>
                    <a:pt x="521455" y="237248"/>
                  </a:lnTo>
                  <a:lnTo>
                    <a:pt x="782182" y="237248"/>
                  </a:lnTo>
                  <a:lnTo>
                    <a:pt x="1042910" y="237248"/>
                  </a:lnTo>
                  <a:lnTo>
                    <a:pt x="1303638" y="332147"/>
                  </a:lnTo>
                  <a:lnTo>
                    <a:pt x="1564365" y="332147"/>
                  </a:lnTo>
                  <a:lnTo>
                    <a:pt x="1825093" y="332147"/>
                  </a:lnTo>
                  <a:lnTo>
                    <a:pt x="2085820" y="332147"/>
                  </a:lnTo>
                  <a:lnTo>
                    <a:pt x="2346548" y="284697"/>
                  </a:lnTo>
                  <a:lnTo>
                    <a:pt x="2607276" y="237248"/>
                  </a:lnTo>
                  <a:lnTo>
                    <a:pt x="2868003" y="189798"/>
                  </a:lnTo>
                  <a:lnTo>
                    <a:pt x="3128731" y="142348"/>
                  </a:lnTo>
                  <a:lnTo>
                    <a:pt x="3389458" y="47449"/>
                  </a:lnTo>
                  <a:lnTo>
                    <a:pt x="3650186" y="0"/>
                  </a:lnTo>
                  <a:lnTo>
                    <a:pt x="3910914" y="0"/>
                  </a:lnTo>
                  <a:lnTo>
                    <a:pt x="4171641" y="0"/>
                  </a:lnTo>
                  <a:lnTo>
                    <a:pt x="4432369" y="0"/>
                  </a:lnTo>
                  <a:lnTo>
                    <a:pt x="4693096" y="0"/>
                  </a:lnTo>
                  <a:lnTo>
                    <a:pt x="4953824" y="0"/>
                  </a:lnTo>
                  <a:lnTo>
                    <a:pt x="5214552" y="0"/>
                  </a:lnTo>
                  <a:lnTo>
                    <a:pt x="5475279" y="0"/>
                  </a:lnTo>
                  <a:lnTo>
                    <a:pt x="5736007" y="47449"/>
                  </a:lnTo>
                  <a:lnTo>
                    <a:pt x="5996734" y="47449"/>
                  </a:lnTo>
                  <a:lnTo>
                    <a:pt x="6257462" y="47449"/>
                  </a:lnTo>
                  <a:lnTo>
                    <a:pt x="6518190" y="47449"/>
                  </a:lnTo>
                </a:path>
              </a:pathLst>
            </a:custGeom>
            <a:ln w="27101" cap="flat">
              <a:solidFill>
                <a:srgbClr val="FB9A99">
                  <a:alpha val="100000"/>
                </a:srgbClr>
              </a:solidFill>
              <a:prstDash val="solid"/>
              <a:round/>
            </a:ln>
          </p:spPr>
          <p:txBody>
            <a:bodyPr/>
            <a:lstStyle/>
            <a:p/>
          </p:txBody>
        </p:sp>
        <p:sp>
          <p:nvSpPr>
            <p:cNvPr id="49" name="pl49"/>
            <p:cNvSpPr/>
            <p:nvPr/>
          </p:nvSpPr>
          <p:spPr>
            <a:xfrm>
              <a:off x="7660398" y="988763"/>
              <a:ext cx="722547" cy="1092753"/>
            </a:xfrm>
            <a:custGeom>
              <a:avLst/>
              <a:pathLst>
                <a:path w="722547" h="1092753">
                  <a:moveTo>
                    <a:pt x="722547" y="1092753"/>
                  </a:moveTo>
                  <a:lnTo>
                    <a:pt x="0" y="0"/>
                  </a:lnTo>
                </a:path>
              </a:pathLst>
            </a:custGeom>
          </p:spPr>
          <p:txBody>
            <a:bodyPr/>
            <a:lstStyle/>
            <a:p/>
          </p:txBody>
        </p:sp>
        <p:sp>
          <p:nvSpPr>
            <p:cNvPr id="50" name="pl50"/>
            <p:cNvSpPr/>
            <p:nvPr/>
          </p:nvSpPr>
          <p:spPr>
            <a:xfrm>
              <a:off x="7669906" y="782054"/>
              <a:ext cx="658677" cy="191410"/>
            </a:xfrm>
            <a:custGeom>
              <a:avLst/>
              <a:pathLst>
                <a:path w="658677" h="191410">
                  <a:moveTo>
                    <a:pt x="658677" y="0"/>
                  </a:moveTo>
                  <a:lnTo>
                    <a:pt x="0" y="191410"/>
                  </a:lnTo>
                </a:path>
              </a:pathLst>
            </a:custGeom>
          </p:spPr>
          <p:txBody>
            <a:bodyPr/>
            <a:lstStyle/>
            <a:p/>
          </p:txBody>
        </p:sp>
        <p:sp>
          <p:nvSpPr>
            <p:cNvPr id="51" name="pl51"/>
            <p:cNvSpPr/>
            <p:nvPr/>
          </p:nvSpPr>
          <p:spPr>
            <a:xfrm>
              <a:off x="7662592" y="988079"/>
              <a:ext cx="774503" cy="832469"/>
            </a:xfrm>
            <a:custGeom>
              <a:avLst/>
              <a:pathLst>
                <a:path w="774503" h="832469">
                  <a:moveTo>
                    <a:pt x="774503" y="832469"/>
                  </a:moveTo>
                  <a:lnTo>
                    <a:pt x="0" y="0"/>
                  </a:lnTo>
                </a:path>
              </a:pathLst>
            </a:custGeom>
          </p:spPr>
          <p:txBody>
            <a:bodyPr/>
            <a:lstStyle/>
            <a:p/>
          </p:txBody>
        </p:sp>
        <p:sp>
          <p:nvSpPr>
            <p:cNvPr id="52" name="pl52"/>
            <p:cNvSpPr/>
            <p:nvPr/>
          </p:nvSpPr>
          <p:spPr>
            <a:xfrm>
              <a:off x="7671442" y="979678"/>
              <a:ext cx="753584" cy="59852"/>
            </a:xfrm>
            <a:custGeom>
              <a:avLst/>
              <a:pathLst>
                <a:path w="753584" h="59852">
                  <a:moveTo>
                    <a:pt x="753584" y="59852"/>
                  </a:moveTo>
                  <a:lnTo>
                    <a:pt x="0" y="0"/>
                  </a:lnTo>
                </a:path>
              </a:pathLst>
            </a:custGeom>
          </p:spPr>
          <p:txBody>
            <a:bodyPr/>
            <a:lstStyle/>
            <a:p/>
          </p:txBody>
        </p:sp>
        <p:sp>
          <p:nvSpPr>
            <p:cNvPr id="53" name="pl53"/>
            <p:cNvSpPr/>
            <p:nvPr/>
          </p:nvSpPr>
          <p:spPr>
            <a:xfrm>
              <a:off x="7664432" y="987307"/>
              <a:ext cx="694429" cy="572571"/>
            </a:xfrm>
            <a:custGeom>
              <a:avLst/>
              <a:pathLst>
                <a:path w="694429" h="572571">
                  <a:moveTo>
                    <a:pt x="694429" y="572571"/>
                  </a:moveTo>
                  <a:lnTo>
                    <a:pt x="0" y="0"/>
                  </a:lnTo>
                </a:path>
              </a:pathLst>
            </a:custGeom>
          </p:spPr>
          <p:txBody>
            <a:bodyPr/>
            <a:lstStyle/>
            <a:p/>
          </p:txBody>
        </p:sp>
        <p:sp>
          <p:nvSpPr>
            <p:cNvPr id="54" name="pl54"/>
            <p:cNvSpPr/>
            <p:nvPr/>
          </p:nvSpPr>
          <p:spPr>
            <a:xfrm>
              <a:off x="7667686" y="985300"/>
              <a:ext cx="624745" cy="309369"/>
            </a:xfrm>
            <a:custGeom>
              <a:avLst/>
              <a:pathLst>
                <a:path w="624745" h="309369">
                  <a:moveTo>
                    <a:pt x="624745" y="309369"/>
                  </a:moveTo>
                  <a:lnTo>
                    <a:pt x="0" y="0"/>
                  </a:lnTo>
                </a:path>
              </a:pathLst>
            </a:custGeom>
          </p:spPr>
          <p:txBody>
            <a:bodyPr/>
            <a:lstStyle/>
            <a:p/>
          </p:txBody>
        </p:sp>
        <p:sp>
          <p:nvSpPr>
            <p:cNvPr id="55" name="pl55"/>
            <p:cNvSpPr/>
            <p:nvPr/>
          </p:nvSpPr>
          <p:spPr>
            <a:xfrm>
              <a:off x="7659780" y="1083815"/>
              <a:ext cx="747249" cy="1258270"/>
            </a:xfrm>
            <a:custGeom>
              <a:avLst/>
              <a:pathLst>
                <a:path w="747249" h="1258270">
                  <a:moveTo>
                    <a:pt x="747249" y="1258270"/>
                  </a:moveTo>
                  <a:lnTo>
                    <a:pt x="0" y="0"/>
                  </a:lnTo>
                </a:path>
              </a:pathLst>
            </a:custGeom>
          </p:spPr>
          <p:txBody>
            <a:bodyPr/>
            <a:lstStyle/>
            <a:p/>
          </p:txBody>
        </p:sp>
        <p:sp>
          <p:nvSpPr>
            <p:cNvPr id="56" name="pl56"/>
            <p:cNvSpPr/>
            <p:nvPr/>
          </p:nvSpPr>
          <p:spPr>
            <a:xfrm>
              <a:off x="7659126" y="1273757"/>
              <a:ext cx="699734" cy="1331573"/>
            </a:xfrm>
            <a:custGeom>
              <a:avLst/>
              <a:pathLst>
                <a:path w="699734" h="1331573">
                  <a:moveTo>
                    <a:pt x="699734" y="1331573"/>
                  </a:moveTo>
                  <a:lnTo>
                    <a:pt x="0" y="0"/>
                  </a:lnTo>
                </a:path>
              </a:pathLst>
            </a:custGeom>
          </p:spPr>
          <p:txBody>
            <a:bodyPr/>
            <a:lstStyle/>
            <a:p/>
          </p:txBody>
        </p:sp>
        <p:sp>
          <p:nvSpPr>
            <p:cNvPr id="57" name="pl57"/>
            <p:cNvSpPr/>
            <p:nvPr/>
          </p:nvSpPr>
          <p:spPr>
            <a:xfrm>
              <a:off x="7660762" y="1320812"/>
              <a:ext cx="1030779" cy="1467382"/>
            </a:xfrm>
            <a:custGeom>
              <a:avLst/>
              <a:pathLst>
                <a:path w="1030779" h="1467382">
                  <a:moveTo>
                    <a:pt x="1030779" y="1467382"/>
                  </a:moveTo>
                  <a:lnTo>
                    <a:pt x="0" y="0"/>
                  </a:lnTo>
                </a:path>
              </a:pathLst>
            </a:custGeom>
          </p:spPr>
          <p:txBody>
            <a:bodyPr/>
            <a:lstStyle/>
            <a:p/>
          </p:txBody>
        </p:sp>
        <p:sp>
          <p:nvSpPr>
            <p:cNvPr id="58" name="pl58"/>
            <p:cNvSpPr/>
            <p:nvPr/>
          </p:nvSpPr>
          <p:spPr>
            <a:xfrm>
              <a:off x="7660206" y="1463308"/>
              <a:ext cx="1017172" cy="1589392"/>
            </a:xfrm>
            <a:custGeom>
              <a:avLst/>
              <a:pathLst>
                <a:path w="1017172" h="1589392">
                  <a:moveTo>
                    <a:pt x="1017172" y="1589392"/>
                  </a:moveTo>
                  <a:lnTo>
                    <a:pt x="0" y="0"/>
                  </a:lnTo>
                </a:path>
              </a:pathLst>
            </a:custGeom>
          </p:spPr>
          <p:txBody>
            <a:bodyPr/>
            <a:lstStyle/>
            <a:p/>
          </p:txBody>
        </p:sp>
        <p:sp>
          <p:nvSpPr>
            <p:cNvPr id="59" name="pl59"/>
            <p:cNvSpPr/>
            <p:nvPr/>
          </p:nvSpPr>
          <p:spPr>
            <a:xfrm>
              <a:off x="7671585" y="4015023"/>
              <a:ext cx="711359" cy="0"/>
            </a:xfrm>
            <a:custGeom>
              <a:avLst/>
              <a:pathLst>
                <a:path w="711359" h="0">
                  <a:moveTo>
                    <a:pt x="711359" y="0"/>
                  </a:moveTo>
                  <a:lnTo>
                    <a:pt x="0" y="0"/>
                  </a:lnTo>
                </a:path>
              </a:pathLst>
            </a:custGeom>
          </p:spPr>
          <p:txBody>
            <a:bodyPr/>
            <a:lstStyle/>
            <a:p/>
          </p:txBody>
        </p:sp>
        <p:sp>
          <p:nvSpPr>
            <p:cNvPr id="60" name="pg60"/>
            <p:cNvSpPr/>
            <p:nvPr/>
          </p:nvSpPr>
          <p:spPr>
            <a:xfrm>
              <a:off x="8314365" y="20024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204400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2" name="pg62"/>
            <p:cNvSpPr/>
            <p:nvPr/>
          </p:nvSpPr>
          <p:spPr>
            <a:xfrm>
              <a:off x="8260004" y="69219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71505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4" name="pg64"/>
            <p:cNvSpPr/>
            <p:nvPr/>
          </p:nvSpPr>
          <p:spPr>
            <a:xfrm>
              <a:off x="8368515" y="174224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78378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6" name="pg66"/>
            <p:cNvSpPr/>
            <p:nvPr/>
          </p:nvSpPr>
          <p:spPr>
            <a:xfrm>
              <a:off x="8356446" y="95550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9970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8" name="pg68"/>
            <p:cNvSpPr/>
            <p:nvPr/>
          </p:nvSpPr>
          <p:spPr>
            <a:xfrm>
              <a:off x="8290281" y="14828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52442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0" name="pg70"/>
            <p:cNvSpPr/>
            <p:nvPr/>
          </p:nvSpPr>
          <p:spPr>
            <a:xfrm>
              <a:off x="8223851" y="121810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1" name="tx71"/>
            <p:cNvSpPr/>
            <p:nvPr/>
          </p:nvSpPr>
          <p:spPr>
            <a:xfrm>
              <a:off x="8246711" y="125963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98%</a:t>
              </a:r>
            </a:p>
          </p:txBody>
        </p:sp>
        <p:sp>
          <p:nvSpPr>
            <p:cNvPr id="72" name="pg72"/>
            <p:cNvSpPr/>
            <p:nvPr/>
          </p:nvSpPr>
          <p:spPr>
            <a:xfrm>
              <a:off x="8338449" y="226247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30401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96%</a:t>
              </a:r>
            </a:p>
          </p:txBody>
        </p:sp>
        <p:sp>
          <p:nvSpPr>
            <p:cNvPr id="74" name="pg74"/>
            <p:cNvSpPr/>
            <p:nvPr/>
          </p:nvSpPr>
          <p:spPr>
            <a:xfrm>
              <a:off x="8290281" y="25255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5671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92%</a:t>
              </a:r>
            </a:p>
          </p:txBody>
        </p:sp>
        <p:sp>
          <p:nvSpPr>
            <p:cNvPr id="76" name="pg76"/>
            <p:cNvSpPr/>
            <p:nvPr/>
          </p:nvSpPr>
          <p:spPr>
            <a:xfrm>
              <a:off x="8314365" y="278819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297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91%</a:t>
              </a:r>
            </a:p>
          </p:txBody>
        </p:sp>
        <p:sp>
          <p:nvSpPr>
            <p:cNvPr id="78" name="pg78"/>
            <p:cNvSpPr/>
            <p:nvPr/>
          </p:nvSpPr>
          <p:spPr>
            <a:xfrm>
              <a:off x="8284194" y="305270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9423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80" name="pg80"/>
            <p:cNvSpPr/>
            <p:nvPr/>
          </p:nvSpPr>
          <p:spPr>
            <a:xfrm>
              <a:off x="8314365" y="39305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97204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34%</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2997113" y="401416"/>
              <a:ext cx="38373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Arab Emirates,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(34%), followed by RotaC (88%).
Coverage of 6 vaccines decreased (DTP3, HIB3, MCV1, MCV2, ROTAC and RUBELLA), 1 vaccine was the same (HEPB3), and 2 vaccines increased (HPVC and IPV1) compared to respective coverage in 2019.
Coverage of 7 vaccines were the same (DTP3, HEPB3, HIB3, IPV1, MCV1, MCV2 and RUBELLA) and 3 vaccines decreased (HPVC, IPVC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02299" y="887626"/>
              <a:ext cx="938813" cy="0"/>
            </a:xfrm>
            <a:custGeom>
              <a:avLst/>
              <a:pathLst>
                <a:path w="938813" h="0">
                  <a:moveTo>
                    <a:pt x="0" y="0"/>
                  </a:moveTo>
                  <a:lnTo>
                    <a:pt x="577731" y="0"/>
                  </a:lnTo>
                  <a:lnTo>
                    <a:pt x="649947" y="0"/>
                  </a:lnTo>
                  <a:lnTo>
                    <a:pt x="722164" y="0"/>
                  </a:lnTo>
                  <a:lnTo>
                    <a:pt x="722164" y="0"/>
                  </a:lnTo>
                  <a:lnTo>
                    <a:pt x="866596" y="0"/>
                  </a:lnTo>
                  <a:lnTo>
                    <a:pt x="938813"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1266641"/>
              <a:ext cx="649947" cy="0"/>
            </a:xfrm>
            <a:custGeom>
              <a:avLst/>
              <a:pathLst>
                <a:path w="649947" h="0">
                  <a:moveTo>
                    <a:pt x="0" y="0"/>
                  </a:moveTo>
                  <a:lnTo>
                    <a:pt x="433298" y="0"/>
                  </a:lnTo>
                  <a:lnTo>
                    <a:pt x="433298" y="0"/>
                  </a:lnTo>
                  <a:lnTo>
                    <a:pt x="433298"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645655"/>
              <a:ext cx="649947" cy="0"/>
            </a:xfrm>
            <a:custGeom>
              <a:avLst/>
              <a:pathLst>
                <a:path w="649947" h="0">
                  <a:moveTo>
                    <a:pt x="0" y="0"/>
                  </a:moveTo>
                  <a:lnTo>
                    <a:pt x="433298" y="0"/>
                  </a:lnTo>
                  <a:lnTo>
                    <a:pt x="433298" y="0"/>
                  </a:lnTo>
                  <a:lnTo>
                    <a:pt x="433298"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024670"/>
              <a:ext cx="505514" cy="0"/>
            </a:xfrm>
            <a:custGeom>
              <a:avLst/>
              <a:pathLst>
                <a:path w="505514" h="0">
                  <a:moveTo>
                    <a:pt x="0" y="0"/>
                  </a:moveTo>
                  <a:lnTo>
                    <a:pt x="288865" y="0"/>
                  </a:lnTo>
                  <a:lnTo>
                    <a:pt x="288865"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485650" y="2403685"/>
              <a:ext cx="1011029" cy="0"/>
            </a:xfrm>
            <a:custGeom>
              <a:avLst/>
              <a:pathLst>
                <a:path w="1011029" h="0">
                  <a:moveTo>
                    <a:pt x="0" y="0"/>
                  </a:moveTo>
                  <a:lnTo>
                    <a:pt x="577731" y="0"/>
                  </a:lnTo>
                  <a:lnTo>
                    <a:pt x="794380" y="0"/>
                  </a:lnTo>
                  <a:lnTo>
                    <a:pt x="866596"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26" name="pl26"/>
            <p:cNvSpPr/>
            <p:nvPr/>
          </p:nvSpPr>
          <p:spPr>
            <a:xfrm>
              <a:off x="7991164" y="2782699"/>
              <a:ext cx="649947" cy="0"/>
            </a:xfrm>
            <a:custGeom>
              <a:avLst/>
              <a:pathLst>
                <a:path w="649947" h="0">
                  <a:moveTo>
                    <a:pt x="0" y="0"/>
                  </a:moveTo>
                  <a:lnTo>
                    <a:pt x="433298" y="0"/>
                  </a:lnTo>
                  <a:lnTo>
                    <a:pt x="433298" y="0"/>
                  </a:lnTo>
                  <a:lnTo>
                    <a:pt x="433298"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161714"/>
              <a:ext cx="577731" cy="0"/>
            </a:xfrm>
            <a:custGeom>
              <a:avLst/>
              <a:pathLst>
                <a:path w="577731" h="0">
                  <a:moveTo>
                    <a:pt x="0" y="0"/>
                  </a:moveTo>
                  <a:lnTo>
                    <a:pt x="361082" y="0"/>
                  </a:lnTo>
                  <a:lnTo>
                    <a:pt x="433298" y="0"/>
                  </a:lnTo>
                  <a:lnTo>
                    <a:pt x="433298"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8568896" y="3540728"/>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361082" cy="0"/>
            </a:xfrm>
            <a:custGeom>
              <a:avLst/>
              <a:pathLst>
                <a:path w="361082" h="0">
                  <a:moveTo>
                    <a:pt x="0" y="0"/>
                  </a:moveTo>
                  <a:lnTo>
                    <a:pt x="72216" y="0"/>
                  </a:lnTo>
                  <a:lnTo>
                    <a:pt x="72216" y="0"/>
                  </a:lnTo>
                  <a:lnTo>
                    <a:pt x="72216"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4298757"/>
              <a:ext cx="1083246" cy="0"/>
            </a:xfrm>
            <a:custGeom>
              <a:avLst/>
              <a:pathLst>
                <a:path w="1083246" h="0">
                  <a:moveTo>
                    <a:pt x="0" y="0"/>
                  </a:moveTo>
                  <a:lnTo>
                    <a:pt x="505514" y="0"/>
                  </a:lnTo>
                  <a:lnTo>
                    <a:pt x="722164" y="0"/>
                  </a:lnTo>
                  <a:lnTo>
                    <a:pt x="722164" y="0"/>
                  </a:lnTo>
                  <a:lnTo>
                    <a:pt x="794380" y="0"/>
                  </a:lnTo>
                  <a:lnTo>
                    <a:pt x="794380"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8568896" y="4677772"/>
              <a:ext cx="72216" cy="0"/>
            </a:xfrm>
            <a:custGeom>
              <a:avLst/>
              <a:pathLst>
                <a:path w="72216" h="0">
                  <a:moveTo>
                    <a:pt x="0" y="0"/>
                  </a:moveTo>
                  <a:lnTo>
                    <a:pt x="0" y="0"/>
                  </a:ln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5056787"/>
              <a:ext cx="433298" cy="0"/>
            </a:xfrm>
            <a:custGeom>
              <a:avLst/>
              <a:pathLst>
                <a:path w="433298" h="0">
                  <a:moveTo>
                    <a:pt x="0" y="0"/>
                  </a:moveTo>
                  <a:lnTo>
                    <a:pt x="144432" y="0"/>
                  </a:lnTo>
                  <a:lnTo>
                    <a:pt x="288865" y="0"/>
                  </a:lnTo>
                  <a:lnTo>
                    <a:pt x="36108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3" name="pt33"/>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9779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8115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1726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0061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21726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07283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7283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1726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00061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0612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928397"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78396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2211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Arab Emirates,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remained the same in 2025 (98%) compared to 2024, and was lower than in 2019. In 2019-2025, DTP1 coverage was at it's lowest level in 2020 (90%).
In 2024, 8 vaccines had lower coverage than in 2019.
In 2025, 8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3610753"/>
              <a:ext cx="2915825" cy="710842"/>
            </a:xfrm>
            <a:custGeom>
              <a:avLst/>
              <a:pathLst>
                <a:path w="2915825" h="710842">
                  <a:moveTo>
                    <a:pt x="0" y="710842"/>
                  </a:moveTo>
                  <a:lnTo>
                    <a:pt x="416546" y="683502"/>
                  </a:lnTo>
                  <a:lnTo>
                    <a:pt x="833093" y="218720"/>
                  </a:lnTo>
                  <a:lnTo>
                    <a:pt x="1249639" y="355421"/>
                  </a:lnTo>
                  <a:lnTo>
                    <a:pt x="1666186" y="382761"/>
                  </a:lnTo>
                  <a:lnTo>
                    <a:pt x="2082732" y="382761"/>
                  </a:lnTo>
                  <a:lnTo>
                    <a:pt x="2499279" y="0"/>
                  </a:lnTo>
                  <a:lnTo>
                    <a:pt x="2915825" y="382761"/>
                  </a:lnTo>
                </a:path>
              </a:pathLst>
            </a:custGeom>
            <a:ln w="29811" cap="flat">
              <a:solidFill>
                <a:srgbClr val="FF0000">
                  <a:alpha val="100000"/>
                </a:srgbClr>
              </a:solidFill>
              <a:prstDash val="solid"/>
              <a:round/>
            </a:ln>
          </p:spPr>
          <p:txBody>
            <a:bodyPr/>
            <a:lstStyle/>
            <a:p/>
          </p:txBody>
        </p:sp>
        <p:sp>
          <p:nvSpPr>
            <p:cNvPr id="26" name="pl26"/>
            <p:cNvSpPr/>
            <p:nvPr/>
          </p:nvSpPr>
          <p:spPr>
            <a:xfrm>
              <a:off x="1361192" y="3747454"/>
              <a:ext cx="2915825" cy="574141"/>
            </a:xfrm>
            <a:custGeom>
              <a:avLst/>
              <a:pathLst>
                <a:path w="2915825" h="574141">
                  <a:moveTo>
                    <a:pt x="0" y="574141"/>
                  </a:moveTo>
                  <a:lnTo>
                    <a:pt x="416546" y="546801"/>
                  </a:lnTo>
                  <a:lnTo>
                    <a:pt x="833093" y="464781"/>
                  </a:lnTo>
                  <a:lnTo>
                    <a:pt x="1249639" y="437441"/>
                  </a:lnTo>
                  <a:lnTo>
                    <a:pt x="1666186" y="410101"/>
                  </a:lnTo>
                  <a:lnTo>
                    <a:pt x="2082732" y="300740"/>
                  </a:lnTo>
                  <a:lnTo>
                    <a:pt x="2499279" y="0"/>
                  </a:lnTo>
                  <a:lnTo>
                    <a:pt x="2915825" y="328081"/>
                  </a:lnTo>
                </a:path>
              </a:pathLst>
            </a:custGeom>
            <a:ln w="29811" cap="flat">
              <a:solidFill>
                <a:srgbClr val="0058AB">
                  <a:alpha val="100000"/>
                </a:srgbClr>
              </a:solidFill>
              <a:prstDash val="solid"/>
              <a:round/>
            </a:ln>
          </p:spPr>
          <p:txBody>
            <a:bodyPr/>
            <a:lstStyle/>
            <a:p/>
          </p:txBody>
        </p:sp>
        <p:sp>
          <p:nvSpPr>
            <p:cNvPr id="27" name="pt27"/>
            <p:cNvSpPr/>
            <p:nvPr/>
          </p:nvSpPr>
          <p:spPr>
            <a:xfrm>
              <a:off x="1336366" y="42967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42967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4391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44" name="tx44"/>
            <p:cNvSpPr/>
            <p:nvPr/>
          </p:nvSpPr>
          <p:spPr>
            <a:xfrm>
              <a:off x="1777739"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45" name="tx45"/>
            <p:cNvSpPr/>
            <p:nvPr/>
          </p:nvSpPr>
          <p:spPr>
            <a:xfrm>
              <a:off x="2194285"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46" name="tx46"/>
            <p:cNvSpPr/>
            <p:nvPr/>
          </p:nvSpPr>
          <p:spPr>
            <a:xfrm>
              <a:off x="2610832"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7" name="tx47"/>
            <p:cNvSpPr/>
            <p:nvPr/>
          </p:nvSpPr>
          <p:spPr>
            <a:xfrm>
              <a:off x="3027378"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8" name="tx48"/>
            <p:cNvSpPr/>
            <p:nvPr/>
          </p:nvSpPr>
          <p:spPr>
            <a:xfrm>
              <a:off x="3443925"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49" name="tx49"/>
            <p:cNvSpPr/>
            <p:nvPr/>
          </p:nvSpPr>
          <p:spPr>
            <a:xfrm>
              <a:off x="3860472"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0" name="tx50"/>
            <p:cNvSpPr/>
            <p:nvPr/>
          </p:nvSpPr>
          <p:spPr>
            <a:xfrm>
              <a:off x="427701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1" name="tx51"/>
            <p:cNvSpPr/>
            <p:nvPr/>
          </p:nvSpPr>
          <p:spPr>
            <a:xfrm>
              <a:off x="1361192" y="41493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52" name="tx52"/>
            <p:cNvSpPr/>
            <p:nvPr/>
          </p:nvSpPr>
          <p:spPr>
            <a:xfrm>
              <a:off x="1777739"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3" name="tx53"/>
            <p:cNvSpPr/>
            <p:nvPr/>
          </p:nvSpPr>
          <p:spPr>
            <a:xfrm>
              <a:off x="2194285"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4" name="tx54"/>
            <p:cNvSpPr/>
            <p:nvPr/>
          </p:nvSpPr>
          <p:spPr>
            <a:xfrm>
              <a:off x="2610832"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55" name="tx55"/>
            <p:cNvSpPr/>
            <p:nvPr/>
          </p:nvSpPr>
          <p:spPr>
            <a:xfrm>
              <a:off x="3027378"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56" name="tx56"/>
            <p:cNvSpPr/>
            <p:nvPr/>
          </p:nvSpPr>
          <p:spPr>
            <a:xfrm>
              <a:off x="3443925"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57" name="tx57"/>
            <p:cNvSpPr/>
            <p:nvPr/>
          </p:nvSpPr>
          <p:spPr>
            <a:xfrm>
              <a:off x="3860472"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58" name="tx58"/>
            <p:cNvSpPr/>
            <p:nvPr/>
          </p:nvSpPr>
          <p:spPr>
            <a:xfrm>
              <a:off x="4277018"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59" name="pl5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rc6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1" name="pl6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t82"/>
            <p:cNvSpPr/>
            <p:nvPr/>
          </p:nvSpPr>
          <p:spPr>
            <a:xfrm>
              <a:off x="8445592"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8445592" y="42694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4" name="tx84"/>
            <p:cNvSpPr/>
            <p:nvPr/>
          </p:nvSpPr>
          <p:spPr>
            <a:xfrm>
              <a:off x="8470418" y="436388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85" name="tx85"/>
            <p:cNvSpPr/>
            <p:nvPr/>
          </p:nvSpPr>
          <p:spPr>
            <a:xfrm>
              <a:off x="8470418"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6" name="pl8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7" name="rc8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8" name="tx8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9" name="tx8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0" name="tx90"/>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1" name="tx91"/>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2" name="tx92"/>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3" name="tx93"/>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4" name="tx94"/>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5" name="tx95"/>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6" name="tx96"/>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7" name="tx97"/>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8" name="tx98"/>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9" name="tx99"/>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0" name="tx10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1" name="tx101"/>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2" name="tx102"/>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3" name="tx103"/>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4" name="tx104"/>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5" name="tx105"/>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6" name="tx10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1330710"/>
              <a:ext cx="64010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Arab Emirates, 2018-2025</a:t>
              </a:r>
            </a:p>
          </p:txBody>
        </p:sp>
        <p:sp>
          <p:nvSpPr>
            <p:cNvPr id="118" name="tx11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Arab Emirates was 2018.
In 2025, first dose (HPV1) programme coverage among girls was 37%. In 2025, last dose (HPVc) programme coverage among girls was 34%.</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34% and coverage among boys stood at 26%.</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270844"/>
            </a:xfrm>
            <a:custGeom>
              <a:avLst/>
              <a:pathLst>
                <a:path w="6481656" h="270844">
                  <a:moveTo>
                    <a:pt x="0" y="150469"/>
                  </a:moveTo>
                  <a:lnTo>
                    <a:pt x="259266" y="150469"/>
                  </a:lnTo>
                  <a:lnTo>
                    <a:pt x="518532" y="150469"/>
                  </a:lnTo>
                  <a:lnTo>
                    <a:pt x="777798" y="150469"/>
                  </a:lnTo>
                  <a:lnTo>
                    <a:pt x="1037065" y="150469"/>
                  </a:lnTo>
                  <a:lnTo>
                    <a:pt x="1296331" y="150469"/>
                  </a:lnTo>
                  <a:lnTo>
                    <a:pt x="1555597" y="210657"/>
                  </a:lnTo>
                  <a:lnTo>
                    <a:pt x="1814863" y="210657"/>
                  </a:lnTo>
                  <a:lnTo>
                    <a:pt x="2074130" y="210657"/>
                  </a:lnTo>
                  <a:lnTo>
                    <a:pt x="2333396" y="180563"/>
                  </a:lnTo>
                  <a:lnTo>
                    <a:pt x="2592662" y="150469"/>
                  </a:lnTo>
                  <a:lnTo>
                    <a:pt x="2851928" y="120375"/>
                  </a:lnTo>
                  <a:lnTo>
                    <a:pt x="3111195" y="90281"/>
                  </a:lnTo>
                  <a:lnTo>
                    <a:pt x="3370461" y="30093"/>
                  </a:lnTo>
                  <a:lnTo>
                    <a:pt x="3629727" y="0"/>
                  </a:lnTo>
                  <a:lnTo>
                    <a:pt x="3888994" y="0"/>
                  </a:lnTo>
                  <a:lnTo>
                    <a:pt x="4148260" y="0"/>
                  </a:lnTo>
                  <a:lnTo>
                    <a:pt x="4407526" y="60187"/>
                  </a:lnTo>
                  <a:lnTo>
                    <a:pt x="4666792" y="0"/>
                  </a:lnTo>
                  <a:lnTo>
                    <a:pt x="4926059" y="0"/>
                  </a:lnTo>
                  <a:lnTo>
                    <a:pt x="5185325" y="270844"/>
                  </a:lnTo>
                  <a:lnTo>
                    <a:pt x="5444591" y="90281"/>
                  </a:lnTo>
                  <a:lnTo>
                    <a:pt x="5703857" y="90281"/>
                  </a:lnTo>
                  <a:lnTo>
                    <a:pt x="5963124" y="90281"/>
                  </a:lnTo>
                  <a:lnTo>
                    <a:pt x="6222390" y="30093"/>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240750"/>
            </a:xfrm>
            <a:custGeom>
              <a:avLst/>
              <a:pathLst>
                <a:path w="6481656" h="240750">
                  <a:moveTo>
                    <a:pt x="0" y="210657"/>
                  </a:moveTo>
                  <a:lnTo>
                    <a:pt x="259266" y="210657"/>
                  </a:lnTo>
                  <a:lnTo>
                    <a:pt x="518532" y="210657"/>
                  </a:lnTo>
                  <a:lnTo>
                    <a:pt x="777798" y="210657"/>
                  </a:lnTo>
                  <a:lnTo>
                    <a:pt x="1037065" y="210657"/>
                  </a:lnTo>
                  <a:lnTo>
                    <a:pt x="1296331" y="150469"/>
                  </a:lnTo>
                  <a:lnTo>
                    <a:pt x="1555597" y="180563"/>
                  </a:lnTo>
                  <a:lnTo>
                    <a:pt x="1814863" y="180563"/>
                  </a:lnTo>
                  <a:lnTo>
                    <a:pt x="2074130" y="210657"/>
                  </a:lnTo>
                  <a:lnTo>
                    <a:pt x="2333396" y="180563"/>
                  </a:lnTo>
                  <a:lnTo>
                    <a:pt x="2592662" y="150469"/>
                  </a:lnTo>
                  <a:lnTo>
                    <a:pt x="2851928" y="120375"/>
                  </a:lnTo>
                  <a:lnTo>
                    <a:pt x="3111195" y="90281"/>
                  </a:lnTo>
                  <a:lnTo>
                    <a:pt x="3370461" y="30093"/>
                  </a:lnTo>
                  <a:lnTo>
                    <a:pt x="3629727" y="0"/>
                  </a:lnTo>
                  <a:lnTo>
                    <a:pt x="3888994" y="0"/>
                  </a:lnTo>
                  <a:lnTo>
                    <a:pt x="4148260" y="30093"/>
                  </a:lnTo>
                  <a:lnTo>
                    <a:pt x="4407526" y="60187"/>
                  </a:lnTo>
                  <a:lnTo>
                    <a:pt x="4666792" y="120375"/>
                  </a:lnTo>
                  <a:lnTo>
                    <a:pt x="4926059" y="150469"/>
                  </a:lnTo>
                  <a:lnTo>
                    <a:pt x="5185325" y="210657"/>
                  </a:lnTo>
                  <a:lnTo>
                    <a:pt x="5444591" y="90281"/>
                  </a:lnTo>
                  <a:lnTo>
                    <a:pt x="5703857" y="240750"/>
                  </a:lnTo>
                  <a:lnTo>
                    <a:pt x="5963124" y="150469"/>
                  </a:lnTo>
                  <a:lnTo>
                    <a:pt x="6222390" y="210657"/>
                  </a:lnTo>
                  <a:lnTo>
                    <a:pt x="6481656" y="210657"/>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35571"/>
              <a:ext cx="3888994" cy="451408"/>
            </a:xfrm>
            <a:custGeom>
              <a:avLst/>
              <a:pathLst>
                <a:path w="3888994" h="451408">
                  <a:moveTo>
                    <a:pt x="0" y="150469"/>
                  </a:moveTo>
                  <a:lnTo>
                    <a:pt x="259266" y="120375"/>
                  </a:lnTo>
                  <a:lnTo>
                    <a:pt x="518532" y="90281"/>
                  </a:lnTo>
                  <a:lnTo>
                    <a:pt x="777798" y="30093"/>
                  </a:lnTo>
                  <a:lnTo>
                    <a:pt x="1037065" y="0"/>
                  </a:lnTo>
                  <a:lnTo>
                    <a:pt x="1296331" y="0"/>
                  </a:lnTo>
                  <a:lnTo>
                    <a:pt x="1555597" y="0"/>
                  </a:lnTo>
                  <a:lnTo>
                    <a:pt x="1814863" y="90281"/>
                  </a:lnTo>
                  <a:lnTo>
                    <a:pt x="2074130" y="0"/>
                  </a:lnTo>
                  <a:lnTo>
                    <a:pt x="2333396" y="0"/>
                  </a:lnTo>
                  <a:lnTo>
                    <a:pt x="2592662" y="451408"/>
                  </a:lnTo>
                  <a:lnTo>
                    <a:pt x="2851928" y="120375"/>
                  </a:lnTo>
                  <a:lnTo>
                    <a:pt x="3111195" y="120375"/>
                  </a:lnTo>
                  <a:lnTo>
                    <a:pt x="3370461" y="150469"/>
                  </a:lnTo>
                  <a:lnTo>
                    <a:pt x="3629727" y="150469"/>
                  </a:lnTo>
                  <a:lnTo>
                    <a:pt x="3888994" y="240750"/>
                  </a:lnTo>
                </a:path>
              </a:pathLst>
            </a:custGeom>
            <a:ln w="27101" cap="flat">
              <a:solidFill>
                <a:srgbClr val="00BFC4">
                  <a:alpha val="100000"/>
                </a:srgbClr>
              </a:solidFill>
              <a:prstDash val="solid"/>
              <a:round/>
            </a:ln>
          </p:spPr>
          <p:txBody>
            <a:bodyPr/>
            <a:lstStyle/>
            <a:p/>
          </p:txBody>
        </p:sp>
        <p:sp>
          <p:nvSpPr>
            <p:cNvPr id="30" name="pl30"/>
            <p:cNvSpPr/>
            <p:nvPr/>
          </p:nvSpPr>
          <p:spPr>
            <a:xfrm>
              <a:off x="6105812" y="3730546"/>
              <a:ext cx="1814863" cy="631971"/>
            </a:xfrm>
            <a:custGeom>
              <a:avLst/>
              <a:pathLst>
                <a:path w="1814863" h="631971">
                  <a:moveTo>
                    <a:pt x="0" y="631971"/>
                  </a:moveTo>
                  <a:lnTo>
                    <a:pt x="259266" y="601877"/>
                  </a:lnTo>
                  <a:lnTo>
                    <a:pt x="518532" y="511595"/>
                  </a:lnTo>
                  <a:lnTo>
                    <a:pt x="777798" y="481501"/>
                  </a:lnTo>
                  <a:lnTo>
                    <a:pt x="1037065" y="451408"/>
                  </a:lnTo>
                  <a:lnTo>
                    <a:pt x="1296331" y="331032"/>
                  </a:lnTo>
                  <a:lnTo>
                    <a:pt x="1555597" y="0"/>
                  </a:lnTo>
                  <a:lnTo>
                    <a:pt x="1814863" y="361126"/>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3794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0532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3078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224766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43241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65" y="2106232"/>
              <a:ext cx="242477" cy="55584"/>
            </a:xfrm>
            <a:custGeom>
              <a:avLst/>
              <a:pathLst>
                <a:path w="242477" h="55584">
                  <a:moveTo>
                    <a:pt x="242477" y="0"/>
                  </a:moveTo>
                  <a:lnTo>
                    <a:pt x="0" y="55584"/>
                  </a:lnTo>
                </a:path>
              </a:pathLst>
            </a:custGeom>
          </p:spPr>
          <p:txBody>
            <a:bodyPr/>
            <a:lstStyle/>
            <a:p/>
          </p:txBody>
        </p:sp>
        <p:sp>
          <p:nvSpPr>
            <p:cNvPr id="41" name="pl41"/>
            <p:cNvSpPr/>
            <p:nvPr/>
          </p:nvSpPr>
          <p:spPr>
            <a:xfrm>
              <a:off x="7939674" y="2347692"/>
              <a:ext cx="240267" cy="18512"/>
            </a:xfrm>
            <a:custGeom>
              <a:avLst/>
              <a:pathLst>
                <a:path w="240267" h="18512">
                  <a:moveTo>
                    <a:pt x="240267" y="18512"/>
                  </a:moveTo>
                  <a:lnTo>
                    <a:pt x="0" y="0"/>
                  </a:lnTo>
                </a:path>
              </a:pathLst>
            </a:custGeom>
          </p:spPr>
          <p:txBody>
            <a:bodyPr/>
            <a:lstStyle/>
            <a:p/>
          </p:txBody>
        </p:sp>
        <p:sp>
          <p:nvSpPr>
            <p:cNvPr id="42" name="pl42"/>
            <p:cNvSpPr/>
            <p:nvPr/>
          </p:nvSpPr>
          <p:spPr>
            <a:xfrm>
              <a:off x="7928474" y="2383409"/>
              <a:ext cx="251467" cy="228517"/>
            </a:xfrm>
            <a:custGeom>
              <a:avLst/>
              <a:pathLst>
                <a:path w="251467" h="228517">
                  <a:moveTo>
                    <a:pt x="251467" y="228517"/>
                  </a:moveTo>
                  <a:lnTo>
                    <a:pt x="0" y="0"/>
                  </a:lnTo>
                </a:path>
              </a:pathLst>
            </a:custGeom>
          </p:spPr>
          <p:txBody>
            <a:bodyPr/>
            <a:lstStyle/>
            <a:p/>
          </p:txBody>
        </p:sp>
        <p:sp>
          <p:nvSpPr>
            <p:cNvPr id="43" name="pl43"/>
            <p:cNvSpPr/>
            <p:nvPr/>
          </p:nvSpPr>
          <p:spPr>
            <a:xfrm>
              <a:off x="7940023" y="4091669"/>
              <a:ext cx="239918" cy="3"/>
            </a:xfrm>
            <a:custGeom>
              <a:avLst/>
              <a:pathLst>
                <a:path w="239918" h="3">
                  <a:moveTo>
                    <a:pt x="239918" y="0"/>
                  </a:moveTo>
                  <a:lnTo>
                    <a:pt x="0" y="3"/>
                  </a:lnTo>
                </a:path>
              </a:pathLst>
            </a:custGeom>
          </p:spPr>
          <p:txBody>
            <a:bodyPr/>
            <a:lstStyle/>
            <a:p/>
          </p:txBody>
        </p:sp>
        <p:sp>
          <p:nvSpPr>
            <p:cNvPr id="44" name="pg44"/>
            <p:cNvSpPr/>
            <p:nvPr/>
          </p:nvSpPr>
          <p:spPr>
            <a:xfrm>
              <a:off x="8111362" y="20021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30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6" name="pg46"/>
            <p:cNvSpPr/>
            <p:nvPr/>
          </p:nvSpPr>
          <p:spPr>
            <a:xfrm>
              <a:off x="8111362" y="22756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64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8" name="pg48"/>
            <p:cNvSpPr/>
            <p:nvPr/>
          </p:nvSpPr>
          <p:spPr>
            <a:xfrm>
              <a:off x="8111362" y="25473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818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91%</a:t>
              </a:r>
            </a:p>
          </p:txBody>
        </p:sp>
        <p:sp>
          <p:nvSpPr>
            <p:cNvPr id="50" name="pg50"/>
            <p:cNvSpPr/>
            <p:nvPr/>
          </p:nvSpPr>
          <p:spPr>
            <a:xfrm>
              <a:off x="8111362" y="40006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0415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34%</a:t>
              </a:r>
            </a:p>
          </p:txBody>
        </p:sp>
        <p:sp>
          <p:nvSpPr>
            <p:cNvPr id="52" name="pg52"/>
            <p:cNvSpPr/>
            <p:nvPr/>
          </p:nvSpPr>
          <p:spPr>
            <a:xfrm>
              <a:off x="1296167" y="20513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41887" y="2095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1309229" y="23986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54949" y="24424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6" name="pg56"/>
            <p:cNvSpPr/>
            <p:nvPr/>
          </p:nvSpPr>
          <p:spPr>
            <a:xfrm>
              <a:off x="4097321" y="21224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3041" y="21662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94</a:t>
              </a:r>
            </a:p>
          </p:txBody>
        </p:sp>
        <p:sp>
          <p:nvSpPr>
            <p:cNvPr id="58" name="pg58"/>
            <p:cNvSpPr/>
            <p:nvPr/>
          </p:nvSpPr>
          <p:spPr>
            <a:xfrm>
              <a:off x="6170075" y="41989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215795" y="42427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695074" y="1705910"/>
              <a:ext cx="248807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Arab Emirates,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Arab Emirates has all 4 of the  SDG vaccines.
In 2025, United Arab Emirates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United Arab Emirates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2024 and 2025.
• DTP3 coverage remained constant at 98% between 2024 and 2025.
• There were there were approximately the same number of zero-dose children in 2025. This leaves 2,000 children without vaccination, vulnerable to vaccine-preventable diseases and a further &lt;100 with incomplete protection.
• United Arab Emirates accounted for 0.2% of zero-dose children in Middle East and North Africa (MENA) and &lt;0.1% of zero-dose children globally.
• MCV1 coverage remained constant at 98% between 2024 and 2025. There were 2,000 children who missed out on the first measles vaccination.
• MCV2 coverage remained constant at 92% between 2024 and 2025.
• Last dose coverage of HPV vaccination (HPVc) among girls decreased from 46% to 34%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United Arab Emirates,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Arab Emirates.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955945"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126699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157805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188910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220015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2511207"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282225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3133311"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3444364"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3755416"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406646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7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7488044"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7799096"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8110148"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8421201" y="429859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32253" y="429859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955945"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126699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157805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9" name="rc179"/>
            <p:cNvSpPr/>
            <p:nvPr/>
          </p:nvSpPr>
          <p:spPr>
            <a:xfrm>
              <a:off x="188910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220015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2511207"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2822259"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344436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3755416"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4066468"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437752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4688573"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4999625"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531067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21730"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782"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24383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87"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2" name="rc202"/>
            <p:cNvSpPr/>
            <p:nvPr/>
          </p:nvSpPr>
          <p:spPr>
            <a:xfrm>
              <a:off x="95594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126699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4" name="rc204"/>
            <p:cNvSpPr/>
            <p:nvPr/>
          </p:nvSpPr>
          <p:spPr>
            <a:xfrm>
              <a:off x="1578050"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1889102"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220015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2511207"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2822259"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313331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344436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3755416"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4066468"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437752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4688573"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4999625"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531067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8" name="rc228"/>
            <p:cNvSpPr/>
            <p:nvPr/>
          </p:nvSpPr>
          <p:spPr>
            <a:xfrm>
              <a:off x="406646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9" name="rc229"/>
            <p:cNvSpPr/>
            <p:nvPr/>
          </p:nvSpPr>
          <p:spPr>
            <a:xfrm>
              <a:off x="4377521"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4688573"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4999625"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531067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5621730"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5932782"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6243834"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6554887"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39"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76991"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4"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096" y="351551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811014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842120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32253" y="351551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955945"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5" name="rc245"/>
            <p:cNvSpPr/>
            <p:nvPr/>
          </p:nvSpPr>
          <p:spPr>
            <a:xfrm>
              <a:off x="126699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6" name="rc246"/>
            <p:cNvSpPr/>
            <p:nvPr/>
          </p:nvSpPr>
          <p:spPr>
            <a:xfrm>
              <a:off x="157805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7" name="rc247"/>
            <p:cNvSpPr/>
            <p:nvPr/>
          </p:nvSpPr>
          <p:spPr>
            <a:xfrm>
              <a:off x="188910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8" name="rc248"/>
            <p:cNvSpPr/>
            <p:nvPr/>
          </p:nvSpPr>
          <p:spPr>
            <a:xfrm>
              <a:off x="220015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2511207"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0" name="rc250"/>
            <p:cNvSpPr/>
            <p:nvPr/>
          </p:nvSpPr>
          <p:spPr>
            <a:xfrm>
              <a:off x="2822259"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5310677" y="377653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1" name="rc271"/>
            <p:cNvSpPr/>
            <p:nvPr/>
          </p:nvSpPr>
          <p:spPr>
            <a:xfrm>
              <a:off x="5621730"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5932782"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3" name="rc273"/>
            <p:cNvSpPr/>
            <p:nvPr/>
          </p:nvSpPr>
          <p:spPr>
            <a:xfrm>
              <a:off x="6243834"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4" name="rc274"/>
            <p:cNvSpPr/>
            <p:nvPr/>
          </p:nvSpPr>
          <p:spPr>
            <a:xfrm>
              <a:off x="6554887"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6865939"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6" name="rc276"/>
            <p:cNvSpPr/>
            <p:nvPr/>
          </p:nvSpPr>
          <p:spPr>
            <a:xfrm>
              <a:off x="7176991"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7" name="rc277"/>
            <p:cNvSpPr/>
            <p:nvPr/>
          </p:nvSpPr>
          <p:spPr>
            <a:xfrm>
              <a:off x="7488044"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096"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9" name="rc279"/>
            <p:cNvSpPr/>
            <p:nvPr/>
          </p:nvSpPr>
          <p:spPr>
            <a:xfrm>
              <a:off x="8110148"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842120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3"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534269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5342698"/>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5342698"/>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5342698"/>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5342698"/>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0" name="tx290"/>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5" name="tx305"/>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6" name="tx306"/>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8" name="tx338"/>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385065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5" name="tx355"/>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6" name="tx356"/>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385065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1" name="tx401"/>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9" name="tx409"/>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3" name="tx413"/>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4" name="tx414"/>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5" name="tx415"/>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2" name="tx422"/>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5" name="tx425"/>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6" name="tx426"/>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7" name="tx427"/>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385065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7" name="tx447"/>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3" name="tx463"/>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9" name="tx469"/>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385065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3" name="tx473"/>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4" name="tx474"/>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9" name="tx47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7" name="tx48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8" name="tx488"/>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9" name="tx489"/>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4" name="tx494"/>
            <p:cNvSpPr/>
            <p:nvPr/>
          </p:nvSpPr>
          <p:spPr>
            <a:xfrm>
              <a:off x="291749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322854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7" name="tx497"/>
            <p:cNvSpPr/>
            <p:nvPr/>
          </p:nvSpPr>
          <p:spPr>
            <a:xfrm>
              <a:off x="385065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8" name="tx498"/>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9" name="tx499"/>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0" name="tx500"/>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2" name="tx502"/>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7" name="tx507"/>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8" name="tx508"/>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9" name="tx509"/>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0" name="tx510"/>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1" name="tx511"/>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2" name="tx512"/>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3" name="tx513"/>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8" name="tx518"/>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2" name="tx52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5" name="tx52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6" name="tx52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7" name="tx52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8" name="tx52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9" name="tx52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0" name="tx530"/>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1" name="tx531"/>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2" name="tx532"/>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3" name="tx533"/>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4" name="tx534"/>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5" name="tx535"/>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6" name="tx536"/>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7" name="tx537"/>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8" name="tx538"/>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9" name="tx539"/>
            <p:cNvSpPr/>
            <p:nvPr/>
          </p:nvSpPr>
          <p:spPr>
            <a:xfrm>
              <a:off x="385065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0" name="tx540"/>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1" name="tx541"/>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2" name="tx542"/>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3" name="tx543"/>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4" name="tx544"/>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6" name="tx546"/>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7" name="tx547"/>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8" name="tx548"/>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0" name="tx550"/>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1" name="tx551"/>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2" name="tx552"/>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3" name="tx553"/>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4" name="tx554"/>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5" name="tx555"/>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6" name="tx556"/>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7" name="tx557"/>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8" name="tx55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9" name="tx55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1" name="tx56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2" name="tx56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3" name="tx56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4" name="tx56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5" name="tx565"/>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6" name="tx56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67" name="tx567"/>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68" name="tx568"/>
            <p:cNvSpPr/>
            <p:nvPr/>
          </p:nvSpPr>
          <p:spPr>
            <a:xfrm>
              <a:off x="6650123"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69" name="tx569"/>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70" name="tx570"/>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71" name="tx571"/>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72" name="tx572"/>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73" name="tx573"/>
            <p:cNvSpPr/>
            <p:nvPr/>
          </p:nvSpPr>
          <p:spPr>
            <a:xfrm>
              <a:off x="820538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74" name="tx574"/>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75" name="tx575"/>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76" name="tx57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01" name="tx60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02" name="tx602"/>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03" name="tx603"/>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4" name="tx604"/>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5" name="tx605"/>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6" name="tx606"/>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07" name="tx607"/>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8" name="tx608"/>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9" name="tx609"/>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10" name="tx610"/>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11" name="tx611"/>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2" name="tx612"/>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3" name="tx613"/>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4" name="tx614"/>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5" name="tx615"/>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6" name="tx61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17" name="pic617"/>
            <p:cNvPicPr/>
            <p:nvPr/>
          </p:nvPicPr>
          <p:blipFill>
            <a:blip r:embed="rId2" cstate="print"/>
            <a:stretch>
              <a:fillRect/>
            </a:stretch>
          </p:blipFill>
          <p:spPr>
            <a:xfrm>
              <a:off x="4653227" y="5838594"/>
              <a:ext cx="2160000" cy="219455"/>
            </a:xfrm>
            <a:prstGeom prst="rect">
              <a:avLst/>
            </a:prstGeom>
          </p:spPr>
        </p:pic>
        <p:sp>
          <p:nvSpPr>
            <p:cNvPr id="618" name="pl61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3" name="pl62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4" name="pl62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pl62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9" name="pl62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30" name="tx63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31" name="tx63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2" name="tx63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3" name="tx63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4" name="tx63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5" name="tx63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6" name="tx636"/>
            <p:cNvSpPr/>
            <p:nvPr/>
          </p:nvSpPr>
          <p:spPr>
            <a:xfrm>
              <a:off x="924840" y="1332266"/>
              <a:ext cx="391383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United Arab Emirates, 2000-2025</a:t>
              </a:r>
            </a:p>
          </p:txBody>
        </p:sp>
        <p:sp>
          <p:nvSpPr>
            <p:cNvPr id="637" name="tx63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38" name="tx63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39" name="tx63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12 out of 14 (86%) vaccines in the schedule achieved coverage of 90% or more. Vaccine coverage ranged from 88% to 98%.
Since 2010, estimates have been made for 5 new vaccines. IPVC is the newest vaccine reported (2021), which achieved 96% coverage in 2025.
In 2025, United Arab Emirates did not report any stockouts of vaccines or supplies.</a:t>
            </a:r>
          </a:p>
        </p:txBody>
      </p:sp>
      <p:sp>
        <p:nvSpPr>
          <p:cNvPr id="6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eight, and declined for five, indicating limited improvement in routine immunization performance; 12 achieved at least 90% coverage.</a:t>
            </a:r>
          </a:p>
        </p:txBody>
      </p:sp>
      <p:grpSp xmlns:pic="http://schemas.openxmlformats.org/drawingml/2006/picture">
        <p:nvGrpSpPr>
          <p:cNvPr id="642" name=""/>
          <p:cNvGrpSpPr/>
          <p:nvPr/>
        </p:nvGrpSpPr>
        <p:grpSpPr>
          <a:xfrm>
            <a:off x="292608" y="1005840"/>
            <a:ext cx="8595360" cy="28575"/>
            <a:chOff x="292608" y="1005840"/>
            <a:chExt cx="8595360" cy="28575"/>
          </a:xfrm>
        </p:grpSpPr>
        <p:sp>
          <p:nvSpPr>
            <p:cNvPr id="6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P7TF5XRZ5TZD-1674051314-8049</_dlc_DocId>
    <_dlc_DocIdUrl xmlns="5ce71423-0d49-4a04-8822-86064e799dcd">
      <Url>https://unicef.sharepoint.com/teams/DAPM-DataComm/_layouts/15/DocIdRedir.aspx?ID=P7TF5XRZ5TZD-1674051314-8049</Url>
      <Description>P7TF5XRZ5TZD-1674051314-8049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350DFA5-7D82-4CC0-9426-FC7437E22FFF}"/>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0b743ae0-8f15-4a5a-a159-f156a03ab344</vt:lpwstr>
  </property>
</Properties>
</file>