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253e864c8cf35a0dcf8682474f60b278be2c83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6d23125195fd7699dd45df3c1f08c2626f08dc5f.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945954388179d102de6c42fe7631852135b6af1.pn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061d0b7c51c04868b496d7cd3e7f8d6f6331b81.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d765a3eadb1a1eb162e4093cc29524404d7eb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8174e4849c08ffc90dcaf6567418b0029dc346b.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6c856a93da26deae73cbf515df000035dc39df9.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97251fc011782a8f131ade4f409a3c675231939.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6df115dcfeee5095cfa118ebc4468d2427e487f.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ec6c65a44672be3ae1d057023e306badbb4df57.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0183dcb9cc1a010eea7a61dcef62386c13ee62.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49837dc07e835a45597f4338c852568489fa90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69ed0912222f3370a571bb876d46e771d9de2a.png"/>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2b768ed5a983b1edda4bc8233ef14bc954b53ee.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583f020f00d56892bcf21d1a84d4c02766e2e2.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ca1b7125cd0f72d500c0d2cfdc2d68d9cd2e9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7f076f81f74c68cf4b6b57460b8b556b73510e.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2cb9cef2613305f453ba66b24a3a51024a3392b.png"/>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cc43aab4f53aae9091637839cddf96f2e89177.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f73421d7b16bd5666d0b1c77cb63af7c6f5adb.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e8b79338a8b77faeb85fe6cbf6533c40b8d7cbe.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34f2e32a3a33ca6d7dd47c7a2f225421aa29b40.png"/>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b3eef5a76041fc9de5165e7ab2693839177ff32.png"/>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64806d1c2263ff5c38c2bbf035845a4d7c9d8a.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98%.
وتجاوزت تغطية لقاح DTP3 — وهي مؤشر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بينما كانت تغطية لقاح MCV2 أقل من هذا الهدف، لكنها كانت قريبة منه.
بين عامي 2024 و2025، زادت تغطية 0 لقاح، وانخفضت تغطية 0 لقاح، وظلت تغطية 4 لقاحات دون تغيير.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United Arab Emirates.
في عام 2025، ظلت نسبة التغطية بلقاح DTP1 في الإمارات العربية المتحدة ثابتة عند 98٪. وظل عدد الأطفال الذين لم يتلقوا أي جرعة من لقاح DTP (الأطفال الذين لم يتلقوا أي جرعة) ثابتًا عند 2,000 طفل في عام 2024 و2,000 طفل في عام 2025.
وظلت تغطية لقاح DTP3 ثابتة عند 98% في عام 2025، مما ترك 2,000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98٪ وبلقاح DTP3 98٪، مما ترك 2,000 طفل لم يتلقوا التطعيم أو لم يكتمل تطعيمهم، بما في ذلك 2,000 طفل لم يتلقوا أي جرعة و&lt;100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الإمارات العربية المتحدة (98%) أعلى بـ 8 نقاط مئوية من المتوسط العالمي (90%)، وأعلى بـ 9 نقاط مئوية من المتوسط في جميع بلدان مبادرة « MENA » (89%).
وكانت التغطية الوطنية بلقاح DTP1 أقل بنسبة 1 نقطة مئوية عما كانت عليه في عام 2019 (99%).
وهذا يعادل 2,000 طفل لم يتلقوا الجرعة الأولى في عام 2025 مقارنة بأقل من 1,000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الإمارات العربية المتحدة 98% — وهي أقل بنقطة مئوية واحدة عما كانت عليه في عام 2019، وأعلى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الإمارات العربية المتحدة المرتبة التاسعة من بين 20 دولة من حيث أدنى معدل تغطية بلقاح DTP1 (بناءً على تعادل في المراتب).
ولم تكن الإمارات العربية المتحدة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الإمارات العربية المتحدة من بين الدول التي تتمتع بأعلى معدلات التغطية، ولم تكن من بين الدول العشر الأولى التي سجلت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الإمارات العربية المتحدة المرتبة 15 من بين 20 دولة، حيث بلغ عدد الأطفال الذين لم يتلقوا أي جرعة من اللقاح 4,000 طفل.
في عام 2025، احتلت الإمارات العربية المتحدة المرتبة 15 من بين 20 دولة، حيث بلغ عدد الأطفال الذين لم يتلقوا أي جرعة من اللقاح 2,000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الدول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الهدف المحدد بشأن الأطفال الذين لم يتلقوا أي جرعة من اللقاح.
من المتوقع أن تشهد الإمارات العربية المتحدة زيادة معتدلة (10,000-50,000) في عدد الرضع الناجين بحلول عام 2030. ولذلك، فإن الحفاظ على التغطية الحالية يتطلب تطعيم عدد متزايد من الأطفال.
ولتحقيق هدف «IA2030» المتعلق بالأطفال الذين لم يتلقوا أي جرعة، يجب تطعيم المزيد من الأطفال (حوالي 4.22٪) بلقاح DTP1 كل عام. وسيتطلب ذلك زيادة قدرات برامج التحصين والنظام الصحي.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معتدلة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221٪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المحدد في مبادرة IA2030 بنسبة 221٪،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DTP1 في عام 2025 (98٪) ثابتة نسبيًّا في حدود 1٪ مقارنةً بعام 2019 (99٪).
ارتفع عدد الأطفال الذين تم تطعيمهم بلقاح DTP1 بنسبة 19٪ مقارنة بعام 2019.
ارتفع عدد الرضع الناجين بنسبة 21٪ تقريبًا مقارنة بعام 2019.
في عام 2025، تم تطعيم عدد أكبر من الأطفال مقارنة بعام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ولكي تزداد نسبة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strike="noStrik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DTP3 في الإمارات العربية المتحدة (98٪) أعلى بـ 13 نقطة مئوية من المتوسط العالمي (85٪)، وأعلى بـ 15 نقطة مئوية من المتوسط في جميع بلدان مبادرة « MENA » (83٪).
وكانت التغطية الوطنية بلقاح DTP3 أقل بنسبة 1 نقطة مئوية عما كانت عليه في عام 2019 (99%).
وهذا يعادل 2,000 طفل غير متلقٍ وغير ملقح في عام 2025 مقارنة بأقل من 1,000 طفل غير متلقٍ وغير ملقح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DTP3 في الإمارات العربية المتحدة 98% — وهي أقل بنقطة مئوية واحدة عما كانت عليه في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الإمارات العربية المتحدة المرتبة 14 من بين 20 دولة من حيث أدنى معدل تغطية بلقاح DTP3 (بناءً على المراتب المتساوية).
ولم تكن الإمارات العربية المتحدة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الإمارات العربية المتحدة من بين الدول التي تتمتع بأعلى معدلات التغطية، ولم تكن من بين الدول العشر الأولى التي سجلت أعلى عدد من الأطفال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DTP3 في عام 2025 (98٪) ثابتة نسبيًّا في حدود 1٪ مقارنةً بعام 2019 (99٪).
ارتفع عدد الأطفال الذين تلقوا لقاح DTP3 بنسبة 19% مقارنة بعام 2019.
ارتفع عدد الرضع الناجين بنسبة 21% تقريبًا مقارنة بعام 2019.
في عام 2025، تلقى عدد أكبر من الأطفال اللقاح مقارنة بعام 2019.
في عام 2025، كان عدد الرضع الناجين (السكان المستهدفون) أكبر مما كان عليه في عام 2019.
لكي تزداد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ولكي تزداد نسبة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عادةً في عمر 9 أو 12 شهراً وفقاً لجدول التطعيم الوطني — ثابتة عند 98%. وهذا مشابه لما كان عليه الحال في عام 2019، حيث بلغت التغطية 99%.
لم يتلقَ 2,000 طفل الجرعة الأولى الروتينية من لقاح الحصبة.
يُعطى اللقاح الثاني ضد الحصبة (MCV2) عادةً للأطفال الذين تتراوح أعمارهم بين 18 شهراً وخمس سنوات. وظلت نسبة التغطية باللقاح الثاني ضد الحصبة (MCV2) ثابتة عند 92%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بالتطعيم ضد الحصبة (MCV1) ثابتة عند 98% في عام 2025، مما ترك 2,000 طفل دون أي حماية ضد الحصبة. كما ظلت نسبة التغطية بالتطعيم ضد الحصبة (MCV2) ثابتة عند 92%</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MCV1 في الإمارات العربية المتحدة (98٪) أعلى بـ 14 نقطة مئوية من المتوسط العالمي (84٪) وأعلى بـ 14 نقطة مئوية من المتوسط في جميع بلدان مبادرة « MENA » (84٪).
وكانت التغطية الوطنية للقاح MCV1 أقل بنسبة 1 نقطة مئوية عما كانت عليه في عام 2019 (99٪).
وهذا يعادل 2,000 طفل غير مطعّم في عام 2025 مقارنة بأقل من 1,000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الإمارات العربية المتحدة 98% — وهي أقل بنقطة مئوية واحدة عما كانت عليه في عام 2019، وأعلى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الإمارات العربية المتحدة المرتبة 12 من بين 20 دولة من حيث أدنى معدل تغطية بلقاح MCV1 (بناءً على تعادل في المراتب).
ولم تكن الإمارات العربية المتحدة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الإمارات العربية المتحدة 98٪، ولم تكن الدولة ضمن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MCV1 في عام 2025 (98٪) ثابتة نسبيًّا في حدود 1٪ مقارنةً بعام 2019 (99٪).
ارتفع عدد الأطفال الذين تم تطعيمهم بالجرعة الأولى من لقاح MCV بنسبة 19% مقارنة بعام 2019.
ارتفع عدد الرضع الناجين بنسبة 21% تقريبًا مقارنة بعام 2019.
في عام 2025، تم تطعيم عدد أكبر من الأطفال مقارنة بعام 2019.
في عام 2025، كان عدد الرضع الناجين (السكان المستهدفون) أكبر مما كان عليه في عام 2019.
ولزيادة تغطية اللقاح، يجب أن يزداد عدد الأطفال الذين تم تطعيمهم بمعدل أسرع من معدل نمو السكان.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ولكي تزداد نسبة التغطية باللقاحات، يجب أن يزداد عدد الأطفال الذين يتم تطعيمهم بمعدل أسرع من معدل نمو السكان.</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بلغ إجمالي حالات الحصبة المؤكدة في الإمارات العربية المتحدة 231 حالة. وفي العام نفسه، بلغت نسبة التغطية بلقاح الحصبة MCV1 98%، بينما بلغت نسبة التغطية بلقاح الحصبة MCV2 92%.
وكان عدد الحالات في عام 2025 أقل بنسبة 61% مقارنة بعام 2024 (n=586).
سُجل أعلى عدد من حالات الحصبة في عام 2024 (n=586). وفي هذا العام، بلغت تغطية الجرعة الأولى من لقاح الحصبة (MCV1) 98%.
وقد نُظمت أنشطة/حملات تحصين تكميلية باستخدام لقاح يحتوي على الحصبة في عامي 2024 و2025.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الإمارات العربية المتحدة انخفاضًا في حالات الإصابة بالحصبة مقارنةً بعام 2024، في حين بلغت نسبة التغطية بلقاح الحصبة MCV1 98%، ونسبة التغطية بلقاح الحصبة MCV2 92%.</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تقديرات منظمة الصحة العالمية/اليونيسف لتغطية التحصين الوطنية، تنقيح عام 5202</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ptos (Body)"/>
                <a:cs typeface="Aptos (Body)"/>
                <a:ea typeface="Aptos (Body)"/>
                <a:sym typeface="Aptos (Body)"/>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2026).</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تلقى جميع الأطفال تقريبًا الذين تلقوا جرعة DTP1 جرعة DTP3 أيضًا (على اليسار)، كما تلقى جميع الأطفال تقريبًا الذين تلقوا جرعة DTP1 جرعة MCV1 أيضًا (على اليمين).
ويشير عدم وجود حالات انقطاع عن تلقي لقاح DTP إلى قدرة جيدة جدًّا على توفير سلسلة كاملة من اللقاحات في مرحلة مبكرة من الحياة. كما يشير عدم وجود حالات انقطاع عن تلقي لقاحي DTP وMCV إلى استمرار جيد جدًّا في برامج التحصين والقدرة على توفير دورة كاملة من اللقاحات في مرحلة الرضاعة (حتى سن سنة واحدة).
في عام 2025، كان معدل التسرب من لقاح DTP في الإمارات العربية المتحدة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لم تسجل الإمارات العربية المتحدة أي حالات انسحاب من برامج DTP1 وDTP3/MCV1، مما يشير إلى معدل استمرار جيد جدًا للأطفال في برامج التحصين</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 لقاح ROTAC أدنى معدل تغطية (88٪)، يليه لقاح MCV2 (92٪).
مقارنةً بعام 2019، ارتفعت نسبة التغطية لقاحين (BCG وIPV1) وانخفضت لخمسة لقاحات (DTP1، DTP3، MCV1، MCV2 وROTAC).
مقارنةً بعام 2024، انخفضت تغطية لقاحين (BCG وROTAC) وظلت تغطية 5 لقاحات ثابتة (DTP1، DTP3، IPV1،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الإمارات العربية المتحدة أدنى معدل تغطية في برنامج ROTAC (88٪)، في حين تراوحت معدلات التغطية لمعظم اللقاحات الروتينية الأخرى بين 92 و98٪؛ وانخفضت معدلات التغطية لخمسة مستضدات منذ عام 2019، بينما ظلت معدلات التغطية لخمسة مستضدات أخرى ثابتة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لـ 10 لقاحات (السلسلة الكاملة).
في عام 2025، سجل لقاح HPVc أدنى معدل تغطية بين جميع اللقاحات (34٪)، يليه لقاح RotaC (88٪).
وانخفضت التغطية لـ 6 لقاحات (DTP3، HIB3، MCV1، MCV2، ROTAC، RUBELLA)، وظلت التغطية كما هي للقاح واحد (HEPB3)، وارتفعت التغطية لقاحين (HPVC و IPV1) مقارنةً بالتغطية في عام 2019.
ظلت التغطية لـ 7 لقاحات على حالها (DTP3، HEPB3، HIB3، IPV1، MCV1، MCV2 و RUBELLA)، وانخفضت التغطية لـ 3 لقاحات (HPVC، IPVC و ROTAC) مقارنةً بالتغطية في عام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(99٪) و2024 (98٪). وظلت نسبة التغطية بلقاح DTP1 في عام 2025 (98٪) على حالها مقارنة بعام 2024، وكانت أقل مما كانت عليه في عام 2019. في الفترة 2019-2025، بلغت تغطية لقاح DTP1 أدنى مستوياتها في عام 2020 (90٪).
في عام 2024، سجلت 8 لقاحات تغطية أقل مقارنة بعام 2019.
في عام 2025، سجلت 8 لقاحات تغطية أقل مقارنة بعام 2019.
في عام 2025، سجلت 3 لقاحات تغطية أقل مقارنة بعام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2018 هو العام الأول الذي توفرت فيه تقديرات تغطية برنامج لقاح فيروس الورم الحليمي البشري (HPV) في الإمارات العربية المتحدة.
في عام 2025، بلغت تغطية البرنامج للجرعة الأولى (HPV1) بين الفتيات 37%. وفي عام 2025، بلغت تغطية البرنامج للجرعة الأخيرة (HPVc) بين الفتيات 34%.</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انخفضت نسبة تغطية الجرعة الأخيرة من لقاح فيروس الورم الحليمي البشري (HPV) بين الفتيات إلى 34٪، بينما بلغت النسبة بين الفتيان 26٪.</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الإمارات العربية المتحدة جميع لقاحات أهداف التنمية المستدامة الأربعة.
في عام 2025، حققت الإمارات العربية المتحدة تغطية لا تقل عن 90% لثلاثة من أصل أربعة لقاحات.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الإمارات العربية المتحدة هدف تغطية 90% من أهداف التنمية المستدامة (SDG) بالنسبة للقاح ثلاثي التوليفة ضد الدفتيريا والكزاز (DTP3) ولقاح فيروس النكاف (MCV2) ولقاح فيروس التهاب الدماغ الكلوي (PCVC)، ولكنها لم تحقق هذا الهدف بالنسبة للقاحات المتبقية.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تعريفات مصطلحات التحصين</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300" i="0" b="1" u="none" strike="noStrike">
                <a:solidFill>
                  <a:srgbClr val="FFFFFF">
                    <a:alpha val="100000"/>
                  </a:srgbClr>
                </a:solidFill>
                <a:latin typeface="Aptos (Body)"/>
                <a:cs typeface="Aptos (Body)"/>
                <a:ea typeface="Aptos (Body)"/>
                <a:sym typeface="Aptos (Body)"/>
              </a:rPr>
              <a:t>التغطية باللقاح
</a:t>
            </a:r>
            <a:r>
              <a:rPr cap="none" sz="1300" i="0" b="0" u="none" strike="noStrike">
                <a:solidFill>
                  <a:srgbClr val="FFFFFF">
                    <a:alpha val="100000"/>
                  </a:srgbClr>
                </a:solidFill>
                <a:latin typeface="Aptos (Body)"/>
                <a:cs typeface="Aptos (Body)"/>
                <a:ea typeface="Aptos (Body)"/>
                <a:sym typeface="Aptos (Body)"/>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r>
              <a:rPr cap="none" sz="1300" i="0" b="0" u="none" strike="noStrike">
                <a:solidFill>
                  <a:srgbClr val="FFFFFF">
                    <a:alpha val="100000"/>
                  </a:srgbClr>
                </a:solidFill>
                <a:latin typeface="Aptos (Body)"/>
                <a:cs typeface="Aptos (Body)"/>
                <a:ea typeface="Aptos (Body)"/>
                <a:sym typeface="Aptos (Body)"/>
              </a:rPr>
              <a:t>
</a:t>
            </a:r>
            <a:r>
              <a:rPr cap="none" sz="1300" i="0" b="1" u="none" strike="noStrike">
                <a:solidFill>
                  <a:srgbClr val="FFFFFF">
                    <a:alpha val="100000"/>
                  </a:srgbClr>
                </a:solidFill>
                <a:latin typeface="Aptos (Body)"/>
                <a:cs typeface="Aptos (Body)"/>
                <a:ea typeface="Aptos (Body)"/>
                <a:sym typeface="Aptos (Body)"/>
              </a:rPr>
              <a:t>غير الملقحين
</a:t>
            </a:r>
            <a:r>
              <a:rPr cap="none" sz="1300" i="0" b="0" u="none" strike="noStrike">
                <a:solidFill>
                  <a:srgbClr val="FFFFFF">
                    <a:alpha val="100000"/>
                  </a:srgbClr>
                </a:solidFill>
                <a:latin typeface="Aptos (Body)"/>
                <a:cs typeface="Aptos (Body)"/>
                <a:ea typeface="Aptos (Body)"/>
                <a:sym typeface="Aptos (Body)"/>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
</a:t>
            </a:r>
            <a:r>
              <a:rPr cap="none" sz="1300" i="0" b="0" u="none" strike="noStrike">
                <a:solidFill>
                  <a:srgbClr val="FFFFFF">
                    <a:alpha val="100000"/>
                  </a:srgbClr>
                </a:solidFill>
                <a:latin typeface="Aptos (Body)"/>
                <a:cs typeface="Aptos (Body)"/>
                <a:ea typeface="Aptos (Body)"/>
                <a:sym typeface="Aptos (Body)"/>
              </a:rPr>
              <a:t>
</a:t>
            </a:r>
            <a:r>
              <a:rPr cap="none" sz="1300" i="0" b="1" u="none" strike="noStrike">
                <a:solidFill>
                  <a:srgbClr val="FFFFFF">
                    <a:alpha val="100000"/>
                  </a:srgbClr>
                </a:solidFill>
                <a:latin typeface="Aptos (Body)"/>
                <a:cs typeface="Aptos (Body)"/>
                <a:ea typeface="Aptos (Body)"/>
                <a:sym typeface="Aptos (Body)"/>
              </a:rPr>
              <a:t>الرضيع غير الملقح
</a:t>
            </a:r>
            <a:r>
              <a:rPr cap="none" sz="1300" i="0" b="0" u="none" strike="noStrike">
                <a:solidFill>
                  <a:srgbClr val="FFFFFF">
                    <a:alpha val="100000"/>
                  </a:srgbClr>
                </a:solidFill>
                <a:latin typeface="Aptos (Body)"/>
                <a:cs typeface="Aptos (Body)"/>
                <a:ea typeface="Aptos (Body)"/>
                <a:sym typeface="Aptos (Body)"/>
              </a:rPr>
              <a:t>الرضيع الذي تلقى بعض جرعات اللقاح الموصى بها في الجدول الوطني وليس كلها.  
</a:t>
            </a:r>
            <a:r>
              <a:rPr cap="none" sz="1300" i="0" b="1" u="none" strike="noStrike">
                <a:solidFill>
                  <a:srgbClr val="FFFFFF">
                    <a:alpha val="100000"/>
                  </a:srgbClr>
                </a:solidFill>
                <a:latin typeface="Aptos (Body)"/>
                <a:cs typeface="Aptos (Body)"/>
                <a:ea typeface="Aptos (Body)"/>
                <a:sym typeface="Aptos (Body)"/>
              </a:rPr>
              <a:t>جرعات اللقاح
</a:t>
            </a:r>
            <a:r>
              <a:rPr cap="none" sz="1300" i="0" b="0" u="none" strike="noStrike">
                <a:solidFill>
                  <a:srgbClr val="FFFFFF">
                    <a:alpha val="100000"/>
                  </a:srgbClr>
                </a:solidFill>
                <a:latin typeface="Aptos (Body)"/>
                <a:cs typeface="Aptos (Body)"/>
                <a:ea typeface="Aptos (Body)"/>
                <a:sym typeface="Aptos (Body)"/>
              </a:rPr>
              <a:t>عصية باسيلوس كالميت جيرين (BCG): لقاح ضد السل
</a:t>
            </a:r>
            <a:r>
              <a:rPr cap="none" sz="1300" i="0" b="0" u="none" strike="noStrike">
                <a:solidFill>
                  <a:srgbClr val="FFFFFF">
                    <a:alpha val="100000"/>
                  </a:srgbClr>
                </a:solidFill>
                <a:latin typeface="Aptos (Body)"/>
                <a:cs typeface="Aptos (Body)"/>
                <a:ea typeface="Aptos (Body)"/>
                <a:sym typeface="Aptos (Body)"/>
              </a:rPr>
              <a:t>جرعة التهاب الكبد الوبائي ب عند الولادة، تُعطى خلال 24 ساعة بعد الولادة (HepBB)
</a:t>
            </a:r>
            <a:r>
              <a:rPr cap="none" sz="1300" i="0" b="0" u="none" strike="noStrike">
                <a:solidFill>
                  <a:srgbClr val="FFFFFF">
                    <a:alpha val="100000"/>
                  </a:srgbClr>
                </a:solidFill>
                <a:latin typeface="Aptos (Body)"/>
                <a:cs typeface="Aptos (Body)"/>
                <a:ea typeface="Aptos (Body)"/>
                <a:sym typeface="Aptos (Body)"/>
              </a:rPr>
              <a:t>لقاح الخناق والكزاز والسعال الديكي، الجرعة الأولى (DTP1) والجرعة الثالثة (DTP3)
</a:t>
            </a:r>
            <a:r>
              <a:rPr cap="none" sz="1300" i="0" b="0" u="none" strike="noStrike">
                <a:solidFill>
                  <a:srgbClr val="FFFFFF">
                    <a:alpha val="100000"/>
                  </a:srgbClr>
                </a:solidFill>
                <a:latin typeface="Aptos (Body)"/>
                <a:cs typeface="Aptos (Body)"/>
                <a:ea typeface="Aptos (Body)"/>
                <a:sym typeface="Aptos (Body)"/>
              </a:rPr>
              <a:t>لقاح التهاب الكبد B، الجرعة الثالثة (HepB3)
</a:t>
            </a:r>
            <a:r>
              <a:rPr cap="none" sz="1300" i="0" b="0" u="none" strike="noStrike">
                <a:solidFill>
                  <a:srgbClr val="FFFFFF">
                    <a:alpha val="100000"/>
                  </a:srgbClr>
                </a:solidFill>
                <a:latin typeface="Aptos (Body)"/>
                <a:cs typeface="Aptos (Body)"/>
                <a:ea typeface="Aptos (Body)"/>
                <a:sym typeface="Aptos (Body)"/>
              </a:rPr>
              <a:t>لقاح المستدمية النزلية من النوع ب، الجرعة الثالثة (Hib3)
</a:t>
            </a:r>
            <a:r>
              <a:rPr cap="none" sz="1300" i="0" b="0" u="none" strike="noStrike">
                <a:solidFill>
                  <a:srgbClr val="FFFFFF">
                    <a:alpha val="100000"/>
                  </a:srgbClr>
                </a:solidFill>
                <a:latin typeface="Aptos (Body)"/>
                <a:cs typeface="Aptos (Body)"/>
                <a:ea typeface="Aptos (Body)"/>
                <a:sym typeface="Aptos (Body)"/>
              </a:rPr>
              <a:t>لقاح شلل الأطفال المعطل، الجرعة الأولى ( (IPV1) والجرعة الأخيرة ( (IPVC) 
</a:t>
            </a:r>
            <a:r>
              <a:rPr cap="none" sz="1300" i="0" b="0" u="none" strike="noStrike">
                <a:solidFill>
                  <a:srgbClr val="FFFFFF">
                    <a:alpha val="100000"/>
                  </a:srgbClr>
                </a:solidFill>
                <a:latin typeface="Aptos (Body)"/>
                <a:cs typeface="Aptos (Body)"/>
                <a:ea typeface="Aptos (Body)"/>
                <a:sym typeface="Aptos (Body)"/>
              </a:rPr>
              <a:t>لقاح الحصبة المحتوي على الحصبة، الجرعة الأولى (MCV1) والجرعة الثانية (MCV2)
</a:t>
            </a:r>
            <a:r>
              <a:rPr cap="none" sz="1300" i="0" b="1" u="none" strike="noStrike">
                <a:solidFill>
                  <a:srgbClr val="FFFFFF">
                    <a:alpha val="100000"/>
                  </a:srgbClr>
                </a:solidFill>
                <a:latin typeface="Aptos (Body)"/>
                <a:cs typeface="Aptos (Body)"/>
                <a:ea typeface="Aptos (Body)"/>
                <a:sym typeface="Aptos (Body)"/>
              </a:rPr>
              <a:t>لقاح فيروس الروتا، الجرعة الأخيرة (RotaC)
</a:t>
            </a:r>
            <a:r>
              <a:rPr cap="none" sz="1300" i="0" b="0" u="none" strike="noStrike">
                <a:solidFill>
                  <a:srgbClr val="FFFFFF">
                    <a:alpha val="100000"/>
                  </a:srgbClr>
                </a:solidFill>
                <a:latin typeface="Aptos (Body)"/>
                <a:cs typeface="Aptos (Body)"/>
                <a:ea typeface="Aptos (Body)"/>
                <a:sym typeface="Aptos (Body)"/>
              </a:rPr>
              <a:t>لقاح المكورات الرئوية، الجرعة الأخيرة ( (PCVC
</a:t>
            </a:r>
            <a:r>
              <a:rPr cap="none" sz="1300" i="0" b="1" u="none" strike="noStrike">
                <a:solidFill>
                  <a:srgbClr val="FFFFFF">
                    <a:alpha val="100000"/>
                  </a:srgbClr>
                </a:solidFill>
                <a:latin typeface="Aptos (Body)"/>
                <a:cs typeface="Aptos (Body)"/>
                <a:ea typeface="Aptos (Body)"/>
                <a:sym typeface="Aptos (Body)"/>
              </a:rPr>
              <a:t>لقاح الحمى الصفراء (YFV) 
</a:t>
            </a:r>
            <a:r>
              <a:rPr cap="none" sz="1300" i="0" b="1" u="none" strike="noStrike">
                <a:solidFill>
                  <a:srgbClr val="FFFFFF">
                    <a:alpha val="100000"/>
                  </a:srgbClr>
                </a:solidFill>
                <a:latin typeface="Aptos (Body)"/>
                <a:cs typeface="Aptos (Body)"/>
                <a:ea typeface="Aptos (Body)"/>
                <a:sym typeface="Aptos (Body)"/>
              </a:rPr>
              <a:t>لقاح المكورات السحائية A (MengA) 
</a:t>
            </a:r>
            <a:r>
              <a:rPr cap="none" sz="1300" i="0" b="0" u="none" strike="noStrike">
                <a:solidFill>
                  <a:srgbClr val="FFFFFF">
                    <a:alpha val="100000"/>
                  </a:srgbClr>
                </a:solidFill>
                <a:latin typeface="Aptos (Body)"/>
                <a:cs typeface="Aptos (Body)"/>
                <a:ea typeface="Aptos (Body)"/>
                <a:sym typeface="Aptos (Body)"/>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
</a:t>
            </a:r>
            <a:r>
              <a:rPr cap="none" sz="1300" i="0" b="0" u="none" strike="noStrike">
                <a:solidFill>
                  <a:srgbClr val="FFFFFF">
                    <a:alpha val="100000"/>
                  </a:srgbClr>
                </a:solidFill>
                <a:latin typeface="Aptos (Body)"/>
                <a:cs typeface="Aptos (Body)"/>
                <a:ea typeface="Aptos (Body)"/>
                <a:sym typeface="Aptos (Body)"/>
              </a:rPr>
              <a:t>
</a:t>
            </a:r>
            <a:r>
              <a:rPr cap="none" sz="1300" i="0" b="1" u="none" strike="noStrike">
                <a:solidFill>
                  <a:srgbClr val="FFFFFF">
                    <a:alpha val="100000"/>
                  </a:srgbClr>
                </a:solidFill>
                <a:latin typeface="Aptos (Body)"/>
                <a:cs typeface="Aptos (Body)"/>
                <a:ea typeface="Aptos (Body)"/>
                <a:sym typeface="Aptos (Body)"/>
              </a:rPr>
              <a:t>أجندة التحصين 2030 (IA2030)
</a:t>
            </a:r>
            <a:r>
              <a:rPr cap="none" sz="1300" i="0" b="0" u="none" strike="noStrike">
                <a:solidFill>
                  <a:srgbClr val="FFFFFF">
                    <a:alpha val="100000"/>
                  </a:srgbClr>
                </a:solidFill>
                <a:latin typeface="Aptos (Body)"/>
                <a:cs typeface="Aptos (Body)"/>
                <a:ea typeface="Aptos (Body)"/>
                <a:sym typeface="Aptos (Body)"/>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استبيان قصير للتغذية الراجعة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دقائق)</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
يرجى تخصيص بضع لحظات لإكمال هذا الاستبيان القصير وإسماع صوتك:</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المفاهيم الرئيسية</a:t>
            </a:r>
          </a:p>
        </p:txBody>
      </p:sp>
      <p:sp>
        <p:nvSpPr>
          <p:cNvPr id="3" name="body"/>
          <p:cNvSpPr>
            <a:spLocks noGrp="1"/>
          </p:cNvSpPr>
          <p:nvPr>
            <p:ph/>
          </p:nvPr>
        </p:nvSpPr>
        <p:spPr>
          <a:xfrm>
            <a:off x="411480" y="1024128"/>
            <a:ext cx="5504688" cy="5020056"/>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
تعتبر التغطية باللقاحات الثلاثية التي تحتوي على شلل الأطفال وشلل الأطفال وشلل الأطفال والحصبة من المؤشرات الرئيسية لتتبع أداء التمنيع الروتيني.
يعتبر لقاح الدفتيريا والسعال الديكي والكزاز والسعال الديكي والكزاز (DTP1) مؤشراً للوصول إلى خدمات التحصين الروتيني، 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
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4" name="body"/>
          <p:cNvSpPr>
            <a:spLocks noGrp="1"/>
          </p:cNvSpPr>
          <p:nvPr>
            <p:ph/>
          </p:nvPr>
        </p:nvSpPr>
        <p:spPr>
          <a:xfrm>
            <a:off x="6336792" y="1024128"/>
            <a:ext cx="5504688" cy="47731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يقيس التسرب من لقاح الدفتيريا والسعال الديكي والكزاز والسعال الديكي والكزاز (DTP3-DTP1)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
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
ويحمي لقاح فيروس الورم الحليمي البشري من أنواع محددة من فيروس الورم الحليمي البشري، ويستخدم لقياس التطعيم في دورة الحياة.
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تغطية لقاح DTP1 ثابتة عند 98% بين عامي 2024 و2025.
• ظلت تغطية لقاح DTP3 ثابتة عند 98% بين عامي 2024 و2025.
• كان عدد الأطفال الذين لم يتلقوا أي جرعة في عام 2025 متماثلاً تقريبًا. وهذا يعني أن هناك 2,000 طفل لم يتلقوا أي جرعة من اللقاح، مما يجعلهم عرضة للإصابة بأمراض يمكن الوقاية منها باللقاح، بالإضافة إلى أقل من 100 طفل آخرين يتمتعون بحماية غير كاملة.
• شكلت الإمارات العربية المتحدة 0.2% من الأطفال الذين لم يتلقوا أي جرعة في منطقة الشرق الأوسط وشمال أفريقيا (MENA) وأقل من 0.1% من الأطفال الذين لم يتلقوا أي جرعة على مستوى العالم.
• ظلت تغطية الجرعة الأولى من لقاح الحصبة (MCV1) ثابتة عند 98% بين عامي 2024 و2025. وكان هناك 2,000 طفل لم يحصلوا على الجرعة الأولى من لقاح الحصبة.
• ظلت تغطية الجرعة الثانية من لقاح الحصبة (MCV2) ثابتة عند 92% بين عامي 2024 و2025.
• انخفضت تغطية الجرعة الأخيرة من لقاح فيروس الورم الحليمي البشري (HPVc) بين الفتيات من 46% إلى 34%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5-6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United Arab Emirates،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United Arab Emirates.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12 لقاحًا من أصل 14 (86٪) من اللقاحات المدرجة في جدول التطعيم تغطية بلغت 90٪ أو أكثر. وتراوحت تغطية اللقاحات بين 88٪ و98٪.
منذ عام 2010، تم إجراء تقديرات لخمسة لقاحات جديدة. ويُعد لقاح IPVC أحدث لقاح تم الإبلاغ عنه (2021)، حيث حقق تغطية بلغت 96% في عام 2025.
في عام 2025، لم تبلغ الإمارات العربية المتحدة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لمستضد واحد، وظلت دون تغيير بالنسبة لثمانية مستضدات، وانخفضت بالنسبة لخمسة مستضدات، مما يشير إلى تحسن محدود في أداء التطعيم الروتيني؛ وحققت 12 مستضداً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P7TF5XRZ5TZD-1674051314-8047</_dlc_DocId>
    <_dlc_DocIdUrl xmlns="5ce71423-0d49-4a04-8822-86064e799dcd">
      <Url>https://unicef.sharepoint.com/teams/DAPM-DataComm/_layouts/15/DocIdRedir.aspx?ID=P7TF5XRZ5TZD-1674051314-8047</Url>
      <Description>P7TF5XRZ5TZD-1674051314-8047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7837CB5C-B204-4828-B2F8-C3087B4880DE}"/>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2026-07-16T15:35:14Z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904aec62-d881-4618-bd0d-c59ac1641ef5</vt:lpwstr>
  </property>
</Properties>
</file>