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1a57e0fc1d1894cab7596fc0319dc98daf3e65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77859"/>
            </a:xfrm>
            <a:custGeom>
              <a:avLst/>
              <a:pathLst>
                <a:path w="6444618" h="877859">
                  <a:moveTo>
                    <a:pt x="0" y="598540"/>
                  </a:moveTo>
                  <a:lnTo>
                    <a:pt x="268525" y="638443"/>
                  </a:lnTo>
                  <a:lnTo>
                    <a:pt x="537051" y="718249"/>
                  </a:lnTo>
                  <a:lnTo>
                    <a:pt x="805577" y="798054"/>
                  </a:lnTo>
                  <a:lnTo>
                    <a:pt x="1074103" y="877859"/>
                  </a:lnTo>
                  <a:lnTo>
                    <a:pt x="1342628" y="758151"/>
                  </a:lnTo>
                  <a:lnTo>
                    <a:pt x="1611154" y="638443"/>
                  </a:lnTo>
                  <a:lnTo>
                    <a:pt x="1879680" y="518735"/>
                  </a:lnTo>
                  <a:lnTo>
                    <a:pt x="2148206" y="399027"/>
                  </a:lnTo>
                  <a:lnTo>
                    <a:pt x="2416732" y="478832"/>
                  </a:lnTo>
                  <a:lnTo>
                    <a:pt x="2685257" y="159610"/>
                  </a:lnTo>
                  <a:lnTo>
                    <a:pt x="2953783" y="0"/>
                  </a:lnTo>
                  <a:lnTo>
                    <a:pt x="3222309" y="0"/>
                  </a:lnTo>
                  <a:lnTo>
                    <a:pt x="3490835" y="39902"/>
                  </a:lnTo>
                  <a:lnTo>
                    <a:pt x="3759360" y="39902"/>
                  </a:lnTo>
                  <a:lnTo>
                    <a:pt x="4027886" y="199513"/>
                  </a:lnTo>
                  <a:lnTo>
                    <a:pt x="4296412" y="199513"/>
                  </a:lnTo>
                  <a:lnTo>
                    <a:pt x="4564938" y="199513"/>
                  </a:lnTo>
                  <a:lnTo>
                    <a:pt x="4833464" y="199513"/>
                  </a:lnTo>
                  <a:lnTo>
                    <a:pt x="5101989" y="199513"/>
                  </a:lnTo>
                  <a:lnTo>
                    <a:pt x="5370515" y="239416"/>
                  </a:lnTo>
                  <a:lnTo>
                    <a:pt x="5639041" y="239416"/>
                  </a:lnTo>
                  <a:lnTo>
                    <a:pt x="5907567" y="239416"/>
                  </a:lnTo>
                  <a:lnTo>
                    <a:pt x="6176092" y="239416"/>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1197081"/>
            </a:xfrm>
            <a:custGeom>
              <a:avLst/>
              <a:pathLst>
                <a:path w="6444618" h="1197081">
                  <a:moveTo>
                    <a:pt x="0" y="678346"/>
                  </a:moveTo>
                  <a:lnTo>
                    <a:pt x="268525" y="798054"/>
                  </a:lnTo>
                  <a:lnTo>
                    <a:pt x="537051" y="957665"/>
                  </a:lnTo>
                  <a:lnTo>
                    <a:pt x="805577" y="1077373"/>
                  </a:lnTo>
                  <a:lnTo>
                    <a:pt x="1074103" y="1197081"/>
                  </a:lnTo>
                  <a:lnTo>
                    <a:pt x="1342628" y="1077373"/>
                  </a:lnTo>
                  <a:lnTo>
                    <a:pt x="1611154" y="997568"/>
                  </a:lnTo>
                  <a:lnTo>
                    <a:pt x="1879680" y="877859"/>
                  </a:lnTo>
                  <a:lnTo>
                    <a:pt x="2148206" y="798054"/>
                  </a:lnTo>
                  <a:lnTo>
                    <a:pt x="2416732" y="877859"/>
                  </a:lnTo>
                  <a:lnTo>
                    <a:pt x="2685257" y="239416"/>
                  </a:lnTo>
                  <a:lnTo>
                    <a:pt x="2953783" y="79805"/>
                  </a:lnTo>
                  <a:lnTo>
                    <a:pt x="3222309" y="0"/>
                  </a:lnTo>
                  <a:lnTo>
                    <a:pt x="3490835" y="0"/>
                  </a:lnTo>
                  <a:lnTo>
                    <a:pt x="3759360" y="159610"/>
                  </a:lnTo>
                  <a:lnTo>
                    <a:pt x="4027886" y="319221"/>
                  </a:lnTo>
                  <a:lnTo>
                    <a:pt x="4296412" y="199513"/>
                  </a:lnTo>
                  <a:lnTo>
                    <a:pt x="4564938" y="239416"/>
                  </a:lnTo>
                  <a:lnTo>
                    <a:pt x="4833464" y="239416"/>
                  </a:lnTo>
                  <a:lnTo>
                    <a:pt x="5101989" y="199513"/>
                  </a:lnTo>
                  <a:lnTo>
                    <a:pt x="5370515" y="359124"/>
                  </a:lnTo>
                  <a:lnTo>
                    <a:pt x="5639041" y="279319"/>
                  </a:lnTo>
                  <a:lnTo>
                    <a:pt x="5907567" y="199513"/>
                  </a:lnTo>
                  <a:lnTo>
                    <a:pt x="6176092" y="199513"/>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1236984"/>
            </a:xfrm>
            <a:custGeom>
              <a:avLst/>
              <a:pathLst>
                <a:path w="6444618" h="1236984">
                  <a:moveTo>
                    <a:pt x="0" y="877859"/>
                  </a:moveTo>
                  <a:lnTo>
                    <a:pt x="268525" y="957665"/>
                  </a:lnTo>
                  <a:lnTo>
                    <a:pt x="537051" y="1077373"/>
                  </a:lnTo>
                  <a:lnTo>
                    <a:pt x="805577" y="1157178"/>
                  </a:lnTo>
                  <a:lnTo>
                    <a:pt x="1074103" y="1236984"/>
                  </a:lnTo>
                  <a:lnTo>
                    <a:pt x="1342628" y="1197081"/>
                  </a:lnTo>
                  <a:lnTo>
                    <a:pt x="1611154" y="1157178"/>
                  </a:lnTo>
                  <a:lnTo>
                    <a:pt x="1879680" y="1117276"/>
                  </a:lnTo>
                  <a:lnTo>
                    <a:pt x="2148206" y="1077373"/>
                  </a:lnTo>
                  <a:lnTo>
                    <a:pt x="2416732" y="837957"/>
                  </a:lnTo>
                  <a:lnTo>
                    <a:pt x="2685257" y="279319"/>
                  </a:lnTo>
                  <a:lnTo>
                    <a:pt x="2953783" y="199513"/>
                  </a:lnTo>
                  <a:lnTo>
                    <a:pt x="3222309" y="0"/>
                  </a:lnTo>
                  <a:lnTo>
                    <a:pt x="3490835" y="159610"/>
                  </a:lnTo>
                  <a:lnTo>
                    <a:pt x="3759360" y="199513"/>
                  </a:lnTo>
                  <a:lnTo>
                    <a:pt x="4027886" y="438929"/>
                  </a:lnTo>
                  <a:lnTo>
                    <a:pt x="4296412" y="79805"/>
                  </a:lnTo>
                  <a:lnTo>
                    <a:pt x="4564938" y="279319"/>
                  </a:lnTo>
                  <a:lnTo>
                    <a:pt x="4833464" y="359124"/>
                  </a:lnTo>
                  <a:lnTo>
                    <a:pt x="5101989" y="478832"/>
                  </a:lnTo>
                  <a:lnTo>
                    <a:pt x="5370515" y="478832"/>
                  </a:lnTo>
                  <a:lnTo>
                    <a:pt x="5639041" y="359124"/>
                  </a:lnTo>
                  <a:lnTo>
                    <a:pt x="5907567" y="279319"/>
                  </a:lnTo>
                  <a:lnTo>
                    <a:pt x="6176092" y="279319"/>
                  </a:lnTo>
                  <a:lnTo>
                    <a:pt x="6444618" y="279319"/>
                  </a:lnTo>
                </a:path>
              </a:pathLst>
            </a:custGeom>
            <a:ln w="27101" cap="flat">
              <a:solidFill>
                <a:srgbClr val="00BFC4">
                  <a:alpha val="100000"/>
                </a:srgbClr>
              </a:solidFill>
              <a:prstDash val="solid"/>
              <a:round/>
            </a:ln>
          </p:spPr>
          <p:txBody>
            <a:bodyPr/>
            <a:lstStyle/>
            <a:p/>
          </p:txBody>
        </p:sp>
        <p:sp>
          <p:nvSpPr>
            <p:cNvPr id="30" name="pl30"/>
            <p:cNvSpPr/>
            <p:nvPr/>
          </p:nvSpPr>
          <p:spPr>
            <a:xfrm>
              <a:off x="5744691" y="2156570"/>
              <a:ext cx="2148206" cy="598540"/>
            </a:xfrm>
            <a:custGeom>
              <a:avLst/>
              <a:pathLst>
                <a:path w="2148206" h="598540">
                  <a:moveTo>
                    <a:pt x="0" y="598540"/>
                  </a:moveTo>
                  <a:lnTo>
                    <a:pt x="268525" y="0"/>
                  </a:lnTo>
                  <a:lnTo>
                    <a:pt x="537051" y="0"/>
                  </a:lnTo>
                  <a:lnTo>
                    <a:pt x="805577" y="119708"/>
                  </a:lnTo>
                  <a:lnTo>
                    <a:pt x="1074103" y="159610"/>
                  </a:lnTo>
                  <a:lnTo>
                    <a:pt x="1342628" y="79805"/>
                  </a:lnTo>
                  <a:lnTo>
                    <a:pt x="1611154" y="39902"/>
                  </a:lnTo>
                  <a:lnTo>
                    <a:pt x="1879680" y="39902"/>
                  </a:lnTo>
                  <a:lnTo>
                    <a:pt x="214820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27167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281" y="1357438"/>
              <a:ext cx="257141" cy="192087"/>
            </a:xfrm>
            <a:custGeom>
              <a:avLst/>
              <a:pathLst>
                <a:path w="257141" h="192087">
                  <a:moveTo>
                    <a:pt x="257141" y="0"/>
                  </a:moveTo>
                  <a:lnTo>
                    <a:pt x="0" y="192087"/>
                  </a:lnTo>
                </a:path>
              </a:pathLst>
            </a:custGeom>
          </p:spPr>
          <p:txBody>
            <a:bodyPr/>
            <a:lstStyle/>
            <a:p/>
          </p:txBody>
        </p:sp>
        <p:sp>
          <p:nvSpPr>
            <p:cNvPr id="41" name="pl41"/>
            <p:cNvSpPr/>
            <p:nvPr/>
          </p:nvSpPr>
          <p:spPr>
            <a:xfrm>
              <a:off x="7911091" y="1609552"/>
              <a:ext cx="250331" cy="26365"/>
            </a:xfrm>
            <a:custGeom>
              <a:avLst/>
              <a:pathLst>
                <a:path w="250331" h="26365">
                  <a:moveTo>
                    <a:pt x="250331" y="0"/>
                  </a:moveTo>
                  <a:lnTo>
                    <a:pt x="0" y="26365"/>
                  </a:lnTo>
                </a:path>
              </a:pathLst>
            </a:custGeom>
          </p:spPr>
          <p:txBody>
            <a:bodyPr/>
            <a:lstStyle/>
            <a:p/>
          </p:txBody>
        </p:sp>
        <p:sp>
          <p:nvSpPr>
            <p:cNvPr id="42" name="pl42"/>
            <p:cNvSpPr/>
            <p:nvPr/>
          </p:nvSpPr>
          <p:spPr>
            <a:xfrm>
              <a:off x="7904934" y="1685929"/>
              <a:ext cx="256489" cy="174567"/>
            </a:xfrm>
            <a:custGeom>
              <a:avLst/>
              <a:pathLst>
                <a:path w="256489" h="174567">
                  <a:moveTo>
                    <a:pt x="256489" y="174567"/>
                  </a:moveTo>
                  <a:lnTo>
                    <a:pt x="0" y="0"/>
                  </a:lnTo>
                </a:path>
              </a:pathLst>
            </a:custGeom>
          </p:spPr>
          <p:txBody>
            <a:bodyPr/>
            <a:lstStyle/>
            <a:p/>
          </p:txBody>
        </p:sp>
        <p:sp>
          <p:nvSpPr>
            <p:cNvPr id="43" name="pl43"/>
            <p:cNvSpPr/>
            <p:nvPr/>
          </p:nvSpPr>
          <p:spPr>
            <a:xfrm>
              <a:off x="7911343" y="2157297"/>
              <a:ext cx="250080" cy="9868"/>
            </a:xfrm>
            <a:custGeom>
              <a:avLst/>
              <a:pathLst>
                <a:path w="250080" h="9868">
                  <a:moveTo>
                    <a:pt x="250080" y="9868"/>
                  </a:moveTo>
                  <a:lnTo>
                    <a:pt x="0" y="0"/>
                  </a:lnTo>
                </a:path>
              </a:pathLst>
            </a:custGeom>
          </p:spPr>
          <p:txBody>
            <a:bodyPr/>
            <a:lstStyle/>
            <a:p/>
          </p:txBody>
        </p:sp>
        <p:sp>
          <p:nvSpPr>
            <p:cNvPr id="44" name="pg44"/>
            <p:cNvSpPr/>
            <p:nvPr/>
          </p:nvSpPr>
          <p:spPr>
            <a:xfrm>
              <a:off x="8092843" y="12438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847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6" name="pg46"/>
            <p:cNvSpPr/>
            <p:nvPr/>
          </p:nvSpPr>
          <p:spPr>
            <a:xfrm>
              <a:off x="8092843" y="15180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589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7921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329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0" name="pg50"/>
            <p:cNvSpPr/>
            <p:nvPr/>
          </p:nvSpPr>
          <p:spPr>
            <a:xfrm>
              <a:off x="8092843" y="20762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170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523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Zimbabwe,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033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1629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0224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7331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59265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126333"/>
              <a:ext cx="249014" cy="747306"/>
            </a:xfrm>
            <a:prstGeom prst="rect">
              <a:avLst/>
            </a:prstGeom>
            <a:solidFill>
              <a:srgbClr val="1CABE2">
                <a:alpha val="100000"/>
              </a:srgbClr>
            </a:solidFill>
          </p:spPr>
          <p:txBody>
            <a:bodyPr/>
            <a:lstStyle/>
            <a:p/>
          </p:txBody>
        </p:sp>
        <p:sp>
          <p:nvSpPr>
            <p:cNvPr id="22" name="rc22"/>
            <p:cNvSpPr/>
            <p:nvPr/>
          </p:nvSpPr>
          <p:spPr>
            <a:xfrm>
              <a:off x="1587736" y="3066480"/>
              <a:ext cx="249014" cy="807159"/>
            </a:xfrm>
            <a:prstGeom prst="rect">
              <a:avLst/>
            </a:prstGeom>
            <a:solidFill>
              <a:srgbClr val="1CABE2">
                <a:alpha val="100000"/>
              </a:srgbClr>
            </a:solidFill>
          </p:spPr>
          <p:txBody>
            <a:bodyPr/>
            <a:lstStyle/>
            <a:p/>
          </p:txBody>
        </p:sp>
        <p:sp>
          <p:nvSpPr>
            <p:cNvPr id="23" name="rc23"/>
            <p:cNvSpPr/>
            <p:nvPr/>
          </p:nvSpPr>
          <p:spPr>
            <a:xfrm>
              <a:off x="1864419" y="2960631"/>
              <a:ext cx="249014" cy="913008"/>
            </a:xfrm>
            <a:prstGeom prst="rect">
              <a:avLst/>
            </a:prstGeom>
            <a:solidFill>
              <a:srgbClr val="1CABE2">
                <a:alpha val="100000"/>
              </a:srgbClr>
            </a:solidFill>
          </p:spPr>
          <p:txBody>
            <a:bodyPr/>
            <a:lstStyle/>
            <a:p/>
          </p:txBody>
        </p:sp>
        <p:sp>
          <p:nvSpPr>
            <p:cNvPr id="24" name="rc24"/>
            <p:cNvSpPr/>
            <p:nvPr/>
          </p:nvSpPr>
          <p:spPr>
            <a:xfrm>
              <a:off x="2141101" y="2850175"/>
              <a:ext cx="249014" cy="1023464"/>
            </a:xfrm>
            <a:prstGeom prst="rect">
              <a:avLst/>
            </a:prstGeom>
            <a:solidFill>
              <a:srgbClr val="1CABE2">
                <a:alpha val="100000"/>
              </a:srgbClr>
            </a:solidFill>
          </p:spPr>
          <p:txBody>
            <a:bodyPr/>
            <a:lstStyle/>
            <a:p/>
          </p:txBody>
        </p:sp>
        <p:sp>
          <p:nvSpPr>
            <p:cNvPr id="25" name="rc25"/>
            <p:cNvSpPr/>
            <p:nvPr/>
          </p:nvSpPr>
          <p:spPr>
            <a:xfrm>
              <a:off x="2417783" y="2749310"/>
              <a:ext cx="249014" cy="1124329"/>
            </a:xfrm>
            <a:prstGeom prst="rect">
              <a:avLst/>
            </a:prstGeom>
            <a:solidFill>
              <a:srgbClr val="1CABE2">
                <a:alpha val="100000"/>
              </a:srgbClr>
            </a:solidFill>
          </p:spPr>
          <p:txBody>
            <a:bodyPr/>
            <a:lstStyle/>
            <a:p/>
          </p:txBody>
        </p:sp>
        <p:sp>
          <p:nvSpPr>
            <p:cNvPr id="26" name="rc26"/>
            <p:cNvSpPr/>
            <p:nvPr/>
          </p:nvSpPr>
          <p:spPr>
            <a:xfrm>
              <a:off x="2694466" y="2900927"/>
              <a:ext cx="249014" cy="972712"/>
            </a:xfrm>
            <a:prstGeom prst="rect">
              <a:avLst/>
            </a:prstGeom>
            <a:solidFill>
              <a:srgbClr val="1CABE2">
                <a:alpha val="100000"/>
              </a:srgbClr>
            </a:solidFill>
          </p:spPr>
          <p:txBody>
            <a:bodyPr/>
            <a:lstStyle/>
            <a:p/>
          </p:txBody>
        </p:sp>
        <p:sp>
          <p:nvSpPr>
            <p:cNvPr id="27" name="rc27"/>
            <p:cNvSpPr/>
            <p:nvPr/>
          </p:nvSpPr>
          <p:spPr>
            <a:xfrm>
              <a:off x="2971148" y="3050753"/>
              <a:ext cx="249014" cy="822886"/>
            </a:xfrm>
            <a:prstGeom prst="rect">
              <a:avLst/>
            </a:prstGeom>
            <a:solidFill>
              <a:srgbClr val="1CABE2">
                <a:alpha val="100000"/>
              </a:srgbClr>
            </a:solidFill>
          </p:spPr>
          <p:txBody>
            <a:bodyPr/>
            <a:lstStyle/>
            <a:p/>
          </p:txBody>
        </p:sp>
        <p:sp>
          <p:nvSpPr>
            <p:cNvPr id="28" name="rc28"/>
            <p:cNvSpPr/>
            <p:nvPr/>
          </p:nvSpPr>
          <p:spPr>
            <a:xfrm>
              <a:off x="3247830" y="3178100"/>
              <a:ext cx="249014" cy="695539"/>
            </a:xfrm>
            <a:prstGeom prst="rect">
              <a:avLst/>
            </a:prstGeom>
            <a:solidFill>
              <a:srgbClr val="1CABE2">
                <a:alpha val="100000"/>
              </a:srgbClr>
            </a:solidFill>
          </p:spPr>
          <p:txBody>
            <a:bodyPr/>
            <a:lstStyle/>
            <a:p/>
          </p:txBody>
        </p:sp>
        <p:sp>
          <p:nvSpPr>
            <p:cNvPr id="29" name="rc29"/>
            <p:cNvSpPr/>
            <p:nvPr/>
          </p:nvSpPr>
          <p:spPr>
            <a:xfrm>
              <a:off x="3524513" y="3309416"/>
              <a:ext cx="249014" cy="564223"/>
            </a:xfrm>
            <a:prstGeom prst="rect">
              <a:avLst/>
            </a:prstGeom>
            <a:solidFill>
              <a:srgbClr val="1CABE2">
                <a:alpha val="100000"/>
              </a:srgbClr>
            </a:solidFill>
          </p:spPr>
          <p:txBody>
            <a:bodyPr/>
            <a:lstStyle/>
            <a:p/>
          </p:txBody>
        </p:sp>
        <p:sp>
          <p:nvSpPr>
            <p:cNvPr id="30" name="rc30"/>
            <p:cNvSpPr/>
            <p:nvPr/>
          </p:nvSpPr>
          <p:spPr>
            <a:xfrm>
              <a:off x="3801195" y="3175169"/>
              <a:ext cx="249014" cy="698470"/>
            </a:xfrm>
            <a:prstGeom prst="rect">
              <a:avLst/>
            </a:prstGeom>
            <a:solidFill>
              <a:srgbClr val="1CABE2">
                <a:alpha val="100000"/>
              </a:srgbClr>
            </a:solidFill>
          </p:spPr>
          <p:txBody>
            <a:bodyPr/>
            <a:lstStyle/>
            <a:p/>
          </p:txBody>
        </p:sp>
        <p:sp>
          <p:nvSpPr>
            <p:cNvPr id="31" name="rc31"/>
            <p:cNvSpPr/>
            <p:nvPr/>
          </p:nvSpPr>
          <p:spPr>
            <a:xfrm>
              <a:off x="4077877" y="3597584"/>
              <a:ext cx="249014" cy="276055"/>
            </a:xfrm>
            <a:prstGeom prst="rect">
              <a:avLst/>
            </a:prstGeom>
            <a:solidFill>
              <a:srgbClr val="1CABE2">
                <a:alpha val="100000"/>
              </a:srgbClr>
            </a:solidFill>
          </p:spPr>
          <p:txBody>
            <a:bodyPr/>
            <a:lstStyle/>
            <a:p/>
          </p:txBody>
        </p:sp>
        <p:sp>
          <p:nvSpPr>
            <p:cNvPr id="32" name="rc32"/>
            <p:cNvSpPr/>
            <p:nvPr/>
          </p:nvSpPr>
          <p:spPr>
            <a:xfrm>
              <a:off x="4354560" y="3816946"/>
              <a:ext cx="249014" cy="56693"/>
            </a:xfrm>
            <a:prstGeom prst="rect">
              <a:avLst/>
            </a:prstGeom>
            <a:solidFill>
              <a:srgbClr val="1CABE2">
                <a:alpha val="100000"/>
              </a:srgbClr>
            </a:solidFill>
          </p:spPr>
          <p:txBody>
            <a:bodyPr/>
            <a:lstStyle/>
            <a:p/>
          </p:txBody>
        </p:sp>
        <p:sp>
          <p:nvSpPr>
            <p:cNvPr id="33" name="rc33"/>
            <p:cNvSpPr/>
            <p:nvPr/>
          </p:nvSpPr>
          <p:spPr>
            <a:xfrm>
              <a:off x="4631242" y="3816410"/>
              <a:ext cx="249014" cy="57229"/>
            </a:xfrm>
            <a:prstGeom prst="rect">
              <a:avLst/>
            </a:prstGeom>
            <a:solidFill>
              <a:srgbClr val="1CABE2">
                <a:alpha val="100000"/>
              </a:srgbClr>
            </a:solidFill>
          </p:spPr>
          <p:txBody>
            <a:bodyPr/>
            <a:lstStyle/>
            <a:p/>
          </p:txBody>
        </p:sp>
        <p:sp>
          <p:nvSpPr>
            <p:cNvPr id="34" name="rc34"/>
            <p:cNvSpPr/>
            <p:nvPr/>
          </p:nvSpPr>
          <p:spPr>
            <a:xfrm>
              <a:off x="4907924" y="3759910"/>
              <a:ext cx="249014" cy="113729"/>
            </a:xfrm>
            <a:prstGeom prst="rect">
              <a:avLst/>
            </a:prstGeom>
            <a:solidFill>
              <a:srgbClr val="1CABE2">
                <a:alpha val="100000"/>
              </a:srgbClr>
            </a:solidFill>
          </p:spPr>
          <p:txBody>
            <a:bodyPr/>
            <a:lstStyle/>
            <a:p/>
          </p:txBody>
        </p:sp>
        <p:sp>
          <p:nvSpPr>
            <p:cNvPr id="35" name="rc35"/>
            <p:cNvSpPr/>
            <p:nvPr/>
          </p:nvSpPr>
          <p:spPr>
            <a:xfrm>
              <a:off x="5184607" y="3763035"/>
              <a:ext cx="249014" cy="110604"/>
            </a:xfrm>
            <a:prstGeom prst="rect">
              <a:avLst/>
            </a:prstGeom>
            <a:solidFill>
              <a:srgbClr val="1CABE2">
                <a:alpha val="100000"/>
              </a:srgbClr>
            </a:solidFill>
          </p:spPr>
          <p:txBody>
            <a:bodyPr/>
            <a:lstStyle/>
            <a:p/>
          </p:txBody>
        </p:sp>
        <p:sp>
          <p:nvSpPr>
            <p:cNvPr id="36" name="rc36"/>
            <p:cNvSpPr/>
            <p:nvPr/>
          </p:nvSpPr>
          <p:spPr>
            <a:xfrm>
              <a:off x="5461289" y="3551052"/>
              <a:ext cx="249014" cy="322587"/>
            </a:xfrm>
            <a:prstGeom prst="rect">
              <a:avLst/>
            </a:prstGeom>
            <a:solidFill>
              <a:srgbClr val="1CABE2">
                <a:alpha val="100000"/>
              </a:srgbClr>
            </a:solidFill>
          </p:spPr>
          <p:txBody>
            <a:bodyPr/>
            <a:lstStyle/>
            <a:p/>
          </p:txBody>
        </p:sp>
        <p:sp>
          <p:nvSpPr>
            <p:cNvPr id="37" name="rc37"/>
            <p:cNvSpPr/>
            <p:nvPr/>
          </p:nvSpPr>
          <p:spPr>
            <a:xfrm>
              <a:off x="5737971" y="3557883"/>
              <a:ext cx="249014" cy="315756"/>
            </a:xfrm>
            <a:prstGeom prst="rect">
              <a:avLst/>
            </a:prstGeom>
            <a:solidFill>
              <a:srgbClr val="1CABE2">
                <a:alpha val="100000"/>
              </a:srgbClr>
            </a:solidFill>
          </p:spPr>
          <p:txBody>
            <a:bodyPr/>
            <a:lstStyle/>
            <a:p/>
          </p:txBody>
        </p:sp>
        <p:sp>
          <p:nvSpPr>
            <p:cNvPr id="38" name="rc38"/>
            <p:cNvSpPr/>
            <p:nvPr/>
          </p:nvSpPr>
          <p:spPr>
            <a:xfrm>
              <a:off x="6014654" y="3561727"/>
              <a:ext cx="249014" cy="311912"/>
            </a:xfrm>
            <a:prstGeom prst="rect">
              <a:avLst/>
            </a:prstGeom>
            <a:solidFill>
              <a:srgbClr val="1CABE2">
                <a:alpha val="100000"/>
              </a:srgbClr>
            </a:solidFill>
          </p:spPr>
          <p:txBody>
            <a:bodyPr/>
            <a:lstStyle/>
            <a:p/>
          </p:txBody>
        </p:sp>
        <p:sp>
          <p:nvSpPr>
            <p:cNvPr id="39" name="rc39"/>
            <p:cNvSpPr/>
            <p:nvPr/>
          </p:nvSpPr>
          <p:spPr>
            <a:xfrm>
              <a:off x="6291336" y="3561601"/>
              <a:ext cx="249014" cy="312038"/>
            </a:xfrm>
            <a:prstGeom prst="rect">
              <a:avLst/>
            </a:prstGeom>
            <a:solidFill>
              <a:srgbClr val="1CABE2">
                <a:alpha val="100000"/>
              </a:srgbClr>
            </a:solidFill>
          </p:spPr>
          <p:txBody>
            <a:bodyPr/>
            <a:lstStyle/>
            <a:p/>
          </p:txBody>
        </p:sp>
        <p:sp>
          <p:nvSpPr>
            <p:cNvPr id="40" name="rc40"/>
            <p:cNvSpPr/>
            <p:nvPr/>
          </p:nvSpPr>
          <p:spPr>
            <a:xfrm>
              <a:off x="6568018" y="3558568"/>
              <a:ext cx="249014" cy="315071"/>
            </a:xfrm>
            <a:prstGeom prst="rect">
              <a:avLst/>
            </a:prstGeom>
            <a:solidFill>
              <a:srgbClr val="1CABE2">
                <a:alpha val="100000"/>
              </a:srgbClr>
            </a:solidFill>
          </p:spPr>
          <p:txBody>
            <a:bodyPr/>
            <a:lstStyle/>
            <a:p/>
          </p:txBody>
        </p:sp>
        <p:sp>
          <p:nvSpPr>
            <p:cNvPr id="41" name="rc41"/>
            <p:cNvSpPr/>
            <p:nvPr/>
          </p:nvSpPr>
          <p:spPr>
            <a:xfrm>
              <a:off x="6844701" y="3501190"/>
              <a:ext cx="249014" cy="372449"/>
            </a:xfrm>
            <a:prstGeom prst="rect">
              <a:avLst/>
            </a:prstGeom>
            <a:solidFill>
              <a:srgbClr val="1CABE2">
                <a:alpha val="100000"/>
              </a:srgbClr>
            </a:solidFill>
          </p:spPr>
          <p:txBody>
            <a:bodyPr/>
            <a:lstStyle/>
            <a:p/>
          </p:txBody>
        </p:sp>
        <p:sp>
          <p:nvSpPr>
            <p:cNvPr id="42" name="rc42"/>
            <p:cNvSpPr/>
            <p:nvPr/>
          </p:nvSpPr>
          <p:spPr>
            <a:xfrm>
              <a:off x="7121383" y="3495145"/>
              <a:ext cx="249014" cy="378494"/>
            </a:xfrm>
            <a:prstGeom prst="rect">
              <a:avLst/>
            </a:prstGeom>
            <a:solidFill>
              <a:srgbClr val="1CABE2">
                <a:alpha val="100000"/>
              </a:srgbClr>
            </a:solidFill>
          </p:spPr>
          <p:txBody>
            <a:bodyPr/>
            <a:lstStyle/>
            <a:p/>
          </p:txBody>
        </p:sp>
        <p:sp>
          <p:nvSpPr>
            <p:cNvPr id="43" name="rc43"/>
            <p:cNvSpPr/>
            <p:nvPr/>
          </p:nvSpPr>
          <p:spPr>
            <a:xfrm>
              <a:off x="7398065" y="3489055"/>
              <a:ext cx="249014" cy="384584"/>
            </a:xfrm>
            <a:prstGeom prst="rect">
              <a:avLst/>
            </a:prstGeom>
            <a:solidFill>
              <a:srgbClr val="1CABE2">
                <a:alpha val="100000"/>
              </a:srgbClr>
            </a:solidFill>
          </p:spPr>
          <p:txBody>
            <a:bodyPr/>
            <a:lstStyle/>
            <a:p/>
          </p:txBody>
        </p:sp>
        <p:sp>
          <p:nvSpPr>
            <p:cNvPr id="44" name="rc44"/>
            <p:cNvSpPr/>
            <p:nvPr/>
          </p:nvSpPr>
          <p:spPr>
            <a:xfrm>
              <a:off x="7674748" y="3488256"/>
              <a:ext cx="249014" cy="385383"/>
            </a:xfrm>
            <a:prstGeom prst="rect">
              <a:avLst/>
            </a:prstGeom>
            <a:solidFill>
              <a:srgbClr val="1CABE2">
                <a:alpha val="100000"/>
              </a:srgbClr>
            </a:solidFill>
          </p:spPr>
          <p:txBody>
            <a:bodyPr/>
            <a:lstStyle/>
            <a:p/>
          </p:txBody>
        </p:sp>
        <p:sp>
          <p:nvSpPr>
            <p:cNvPr id="45" name="rc45"/>
            <p:cNvSpPr/>
            <p:nvPr/>
          </p:nvSpPr>
          <p:spPr>
            <a:xfrm>
              <a:off x="7951430" y="3487732"/>
              <a:ext cx="249014" cy="385907"/>
            </a:xfrm>
            <a:prstGeom prst="rect">
              <a:avLst/>
            </a:prstGeom>
            <a:solidFill>
              <a:srgbClr val="1CABE2">
                <a:alpha val="100000"/>
              </a:srgbClr>
            </a:solidFill>
          </p:spPr>
          <p:txBody>
            <a:bodyPr/>
            <a:lstStyle/>
            <a:p/>
          </p:txBody>
        </p:sp>
        <p:sp>
          <p:nvSpPr>
            <p:cNvPr id="46" name="rc46"/>
            <p:cNvSpPr/>
            <p:nvPr/>
          </p:nvSpPr>
          <p:spPr>
            <a:xfrm>
              <a:off x="1311054" y="2846092"/>
              <a:ext cx="249014" cy="280241"/>
            </a:xfrm>
            <a:prstGeom prst="rect">
              <a:avLst/>
            </a:prstGeom>
            <a:solidFill>
              <a:srgbClr val="B3B3B3">
                <a:alpha val="100000"/>
              </a:srgbClr>
            </a:solidFill>
          </p:spPr>
          <p:txBody>
            <a:bodyPr/>
            <a:lstStyle/>
            <a:p/>
          </p:txBody>
        </p:sp>
        <p:sp>
          <p:nvSpPr>
            <p:cNvPr id="47" name="rc47"/>
            <p:cNvSpPr/>
            <p:nvPr/>
          </p:nvSpPr>
          <p:spPr>
            <a:xfrm>
              <a:off x="1587736" y="2686640"/>
              <a:ext cx="249014" cy="379840"/>
            </a:xfrm>
            <a:prstGeom prst="rect">
              <a:avLst/>
            </a:prstGeom>
            <a:solidFill>
              <a:srgbClr val="B3B3B3">
                <a:alpha val="100000"/>
              </a:srgbClr>
            </a:solidFill>
          </p:spPr>
          <p:txBody>
            <a:bodyPr/>
            <a:lstStyle/>
            <a:p/>
          </p:txBody>
        </p:sp>
        <p:sp>
          <p:nvSpPr>
            <p:cNvPr id="48" name="rc48"/>
            <p:cNvSpPr/>
            <p:nvPr/>
          </p:nvSpPr>
          <p:spPr>
            <a:xfrm>
              <a:off x="1864419" y="2480097"/>
              <a:ext cx="249014" cy="480534"/>
            </a:xfrm>
            <a:prstGeom prst="rect">
              <a:avLst/>
            </a:prstGeom>
            <a:solidFill>
              <a:srgbClr val="B3B3B3">
                <a:alpha val="100000"/>
              </a:srgbClr>
            </a:solidFill>
          </p:spPr>
          <p:txBody>
            <a:bodyPr/>
            <a:lstStyle/>
            <a:p/>
          </p:txBody>
        </p:sp>
        <p:sp>
          <p:nvSpPr>
            <p:cNvPr id="49" name="rc49"/>
            <p:cNvSpPr/>
            <p:nvPr/>
          </p:nvSpPr>
          <p:spPr>
            <a:xfrm>
              <a:off x="2141101" y="2314076"/>
              <a:ext cx="249014" cy="536098"/>
            </a:xfrm>
            <a:prstGeom prst="rect">
              <a:avLst/>
            </a:prstGeom>
            <a:solidFill>
              <a:srgbClr val="B3B3B3">
                <a:alpha val="100000"/>
              </a:srgbClr>
            </a:solidFill>
          </p:spPr>
          <p:txBody>
            <a:bodyPr/>
            <a:lstStyle/>
            <a:p/>
          </p:txBody>
        </p:sp>
        <p:sp>
          <p:nvSpPr>
            <p:cNvPr id="50" name="rc50"/>
            <p:cNvSpPr/>
            <p:nvPr/>
          </p:nvSpPr>
          <p:spPr>
            <a:xfrm>
              <a:off x="2417783" y="2162710"/>
              <a:ext cx="249014" cy="586599"/>
            </a:xfrm>
            <a:prstGeom prst="rect">
              <a:avLst/>
            </a:prstGeom>
            <a:solidFill>
              <a:srgbClr val="B3B3B3">
                <a:alpha val="100000"/>
              </a:srgbClr>
            </a:solidFill>
          </p:spPr>
          <p:txBody>
            <a:bodyPr/>
            <a:lstStyle/>
            <a:p/>
          </p:txBody>
        </p:sp>
        <p:sp>
          <p:nvSpPr>
            <p:cNvPr id="51" name="rc51"/>
            <p:cNvSpPr/>
            <p:nvPr/>
          </p:nvSpPr>
          <p:spPr>
            <a:xfrm>
              <a:off x="2694466" y="2317303"/>
              <a:ext cx="249014" cy="583623"/>
            </a:xfrm>
            <a:prstGeom prst="rect">
              <a:avLst/>
            </a:prstGeom>
            <a:solidFill>
              <a:srgbClr val="B3B3B3">
                <a:alpha val="100000"/>
              </a:srgbClr>
            </a:solidFill>
          </p:spPr>
          <p:txBody>
            <a:bodyPr/>
            <a:lstStyle/>
            <a:p/>
          </p:txBody>
        </p:sp>
        <p:sp>
          <p:nvSpPr>
            <p:cNvPr id="52" name="rc52"/>
            <p:cNvSpPr/>
            <p:nvPr/>
          </p:nvSpPr>
          <p:spPr>
            <a:xfrm>
              <a:off x="2971148" y="2421487"/>
              <a:ext cx="249014" cy="629265"/>
            </a:xfrm>
            <a:prstGeom prst="rect">
              <a:avLst/>
            </a:prstGeom>
            <a:solidFill>
              <a:srgbClr val="B3B3B3">
                <a:alpha val="100000"/>
              </a:srgbClr>
            </a:solidFill>
          </p:spPr>
          <p:txBody>
            <a:bodyPr/>
            <a:lstStyle/>
            <a:p/>
          </p:txBody>
        </p:sp>
        <p:sp>
          <p:nvSpPr>
            <p:cNvPr id="53" name="rc53"/>
            <p:cNvSpPr/>
            <p:nvPr/>
          </p:nvSpPr>
          <p:spPr>
            <a:xfrm>
              <a:off x="3247830" y="2532240"/>
              <a:ext cx="249014" cy="645859"/>
            </a:xfrm>
            <a:prstGeom prst="rect">
              <a:avLst/>
            </a:prstGeom>
            <a:solidFill>
              <a:srgbClr val="B3B3B3">
                <a:alpha val="100000"/>
              </a:srgbClr>
            </a:solidFill>
          </p:spPr>
          <p:txBody>
            <a:bodyPr/>
            <a:lstStyle/>
            <a:p/>
          </p:txBody>
        </p:sp>
        <p:sp>
          <p:nvSpPr>
            <p:cNvPr id="54" name="rc54"/>
            <p:cNvSpPr/>
            <p:nvPr/>
          </p:nvSpPr>
          <p:spPr>
            <a:xfrm>
              <a:off x="3524513" y="2591318"/>
              <a:ext cx="249014" cy="718098"/>
            </a:xfrm>
            <a:prstGeom prst="rect">
              <a:avLst/>
            </a:prstGeom>
            <a:solidFill>
              <a:srgbClr val="B3B3B3">
                <a:alpha val="100000"/>
              </a:srgbClr>
            </a:solidFill>
          </p:spPr>
          <p:txBody>
            <a:bodyPr/>
            <a:lstStyle/>
            <a:p/>
          </p:txBody>
        </p:sp>
        <p:sp>
          <p:nvSpPr>
            <p:cNvPr id="55" name="rc55"/>
            <p:cNvSpPr/>
            <p:nvPr/>
          </p:nvSpPr>
          <p:spPr>
            <a:xfrm>
              <a:off x="3801195" y="2422959"/>
              <a:ext cx="249014" cy="752210"/>
            </a:xfrm>
            <a:prstGeom prst="rect">
              <a:avLst/>
            </a:prstGeom>
            <a:solidFill>
              <a:srgbClr val="B3B3B3">
                <a:alpha val="100000"/>
              </a:srgbClr>
            </a:solidFill>
          </p:spPr>
          <p:txBody>
            <a:bodyPr/>
            <a:lstStyle/>
            <a:p/>
          </p:txBody>
        </p:sp>
        <p:sp>
          <p:nvSpPr>
            <p:cNvPr id="56" name="rc56"/>
            <p:cNvSpPr/>
            <p:nvPr/>
          </p:nvSpPr>
          <p:spPr>
            <a:xfrm>
              <a:off x="4077877" y="3266317"/>
              <a:ext cx="249014" cy="331266"/>
            </a:xfrm>
            <a:prstGeom prst="rect">
              <a:avLst/>
            </a:prstGeom>
            <a:solidFill>
              <a:srgbClr val="B3B3B3">
                <a:alpha val="100000"/>
              </a:srgbClr>
            </a:solidFill>
          </p:spPr>
          <p:txBody>
            <a:bodyPr/>
            <a:lstStyle/>
            <a:p/>
          </p:txBody>
        </p:sp>
        <p:sp>
          <p:nvSpPr>
            <p:cNvPr id="57" name="rc57"/>
            <p:cNvSpPr/>
            <p:nvPr/>
          </p:nvSpPr>
          <p:spPr>
            <a:xfrm>
              <a:off x="4354560" y="3476749"/>
              <a:ext cx="249014" cy="340196"/>
            </a:xfrm>
            <a:prstGeom prst="rect">
              <a:avLst/>
            </a:prstGeom>
            <a:solidFill>
              <a:srgbClr val="B3B3B3">
                <a:alpha val="100000"/>
              </a:srgbClr>
            </a:solidFill>
          </p:spPr>
          <p:txBody>
            <a:bodyPr/>
            <a:lstStyle/>
            <a:p/>
          </p:txBody>
        </p:sp>
        <p:sp>
          <p:nvSpPr>
            <p:cNvPr id="58" name="rc58"/>
            <p:cNvSpPr/>
            <p:nvPr/>
          </p:nvSpPr>
          <p:spPr>
            <a:xfrm>
              <a:off x="4631242" y="3587502"/>
              <a:ext cx="249014" cy="228907"/>
            </a:xfrm>
            <a:prstGeom prst="rect">
              <a:avLst/>
            </a:prstGeom>
            <a:solidFill>
              <a:srgbClr val="B3B3B3">
                <a:alpha val="100000"/>
              </a:srgbClr>
            </a:solidFill>
          </p:spPr>
          <p:txBody>
            <a:bodyPr/>
            <a:lstStyle/>
            <a:p/>
          </p:txBody>
        </p:sp>
        <p:sp>
          <p:nvSpPr>
            <p:cNvPr id="59" name="rc59"/>
            <p:cNvSpPr/>
            <p:nvPr/>
          </p:nvSpPr>
          <p:spPr>
            <a:xfrm>
              <a:off x="4907924" y="3589315"/>
              <a:ext cx="249014" cy="170594"/>
            </a:xfrm>
            <a:prstGeom prst="rect">
              <a:avLst/>
            </a:prstGeom>
            <a:solidFill>
              <a:srgbClr val="B3B3B3">
                <a:alpha val="100000"/>
              </a:srgbClr>
            </a:solidFill>
          </p:spPr>
          <p:txBody>
            <a:bodyPr/>
            <a:lstStyle/>
            <a:p/>
          </p:txBody>
        </p:sp>
        <p:sp>
          <p:nvSpPr>
            <p:cNvPr id="60" name="rc60"/>
            <p:cNvSpPr/>
            <p:nvPr/>
          </p:nvSpPr>
          <p:spPr>
            <a:xfrm>
              <a:off x="5184607" y="3375941"/>
              <a:ext cx="249014" cy="387093"/>
            </a:xfrm>
            <a:prstGeom prst="rect">
              <a:avLst/>
            </a:prstGeom>
            <a:solidFill>
              <a:srgbClr val="B3B3B3">
                <a:alpha val="100000"/>
              </a:srgbClr>
            </a:solidFill>
          </p:spPr>
          <p:txBody>
            <a:bodyPr/>
            <a:lstStyle/>
            <a:p/>
          </p:txBody>
        </p:sp>
        <p:sp>
          <p:nvSpPr>
            <p:cNvPr id="61" name="rc61"/>
            <p:cNvSpPr/>
            <p:nvPr/>
          </p:nvSpPr>
          <p:spPr>
            <a:xfrm>
              <a:off x="5461289" y="3174701"/>
              <a:ext cx="249014" cy="376350"/>
            </a:xfrm>
            <a:prstGeom prst="rect">
              <a:avLst/>
            </a:prstGeom>
            <a:solidFill>
              <a:srgbClr val="B3B3B3">
                <a:alpha val="100000"/>
              </a:srgbClr>
            </a:solidFill>
          </p:spPr>
          <p:txBody>
            <a:bodyPr/>
            <a:lstStyle/>
            <a:p/>
          </p:txBody>
        </p:sp>
        <p:sp>
          <p:nvSpPr>
            <p:cNvPr id="62" name="rc62"/>
            <p:cNvSpPr/>
            <p:nvPr/>
          </p:nvSpPr>
          <p:spPr>
            <a:xfrm>
              <a:off x="5737971" y="3347372"/>
              <a:ext cx="249014" cy="210511"/>
            </a:xfrm>
            <a:prstGeom prst="rect">
              <a:avLst/>
            </a:prstGeom>
            <a:solidFill>
              <a:srgbClr val="B3B3B3">
                <a:alpha val="100000"/>
              </a:srgbClr>
            </a:solidFill>
          </p:spPr>
          <p:txBody>
            <a:bodyPr/>
            <a:lstStyle/>
            <a:p/>
          </p:txBody>
        </p:sp>
        <p:sp>
          <p:nvSpPr>
            <p:cNvPr id="63" name="rc63"/>
            <p:cNvSpPr/>
            <p:nvPr/>
          </p:nvSpPr>
          <p:spPr>
            <a:xfrm>
              <a:off x="6014654" y="3301798"/>
              <a:ext cx="249014" cy="259929"/>
            </a:xfrm>
            <a:prstGeom prst="rect">
              <a:avLst/>
            </a:prstGeom>
            <a:solidFill>
              <a:srgbClr val="B3B3B3">
                <a:alpha val="100000"/>
              </a:srgbClr>
            </a:solidFill>
          </p:spPr>
          <p:txBody>
            <a:bodyPr/>
            <a:lstStyle/>
            <a:p/>
          </p:txBody>
        </p:sp>
        <p:sp>
          <p:nvSpPr>
            <p:cNvPr id="64" name="rc64"/>
            <p:cNvSpPr/>
            <p:nvPr/>
          </p:nvSpPr>
          <p:spPr>
            <a:xfrm>
              <a:off x="6291336" y="3301570"/>
              <a:ext cx="249014" cy="260031"/>
            </a:xfrm>
            <a:prstGeom prst="rect">
              <a:avLst/>
            </a:prstGeom>
            <a:solidFill>
              <a:srgbClr val="B3B3B3">
                <a:alpha val="100000"/>
              </a:srgbClr>
            </a:solidFill>
          </p:spPr>
          <p:txBody>
            <a:bodyPr/>
            <a:lstStyle/>
            <a:p/>
          </p:txBody>
        </p:sp>
        <p:sp>
          <p:nvSpPr>
            <p:cNvPr id="65" name="rc65"/>
            <p:cNvSpPr/>
            <p:nvPr/>
          </p:nvSpPr>
          <p:spPr>
            <a:xfrm>
              <a:off x="6568018" y="3348524"/>
              <a:ext cx="249014" cy="210044"/>
            </a:xfrm>
            <a:prstGeom prst="rect">
              <a:avLst/>
            </a:prstGeom>
            <a:solidFill>
              <a:srgbClr val="B3B3B3">
                <a:alpha val="100000"/>
              </a:srgbClr>
            </a:solidFill>
          </p:spPr>
          <p:txBody>
            <a:bodyPr/>
            <a:lstStyle/>
            <a:p/>
          </p:txBody>
        </p:sp>
        <p:sp>
          <p:nvSpPr>
            <p:cNvPr id="66" name="rc66"/>
            <p:cNvSpPr/>
            <p:nvPr/>
          </p:nvSpPr>
          <p:spPr>
            <a:xfrm>
              <a:off x="6844701" y="3128751"/>
              <a:ext cx="249014" cy="372438"/>
            </a:xfrm>
            <a:prstGeom prst="rect">
              <a:avLst/>
            </a:prstGeom>
            <a:solidFill>
              <a:srgbClr val="B3B3B3">
                <a:alpha val="100000"/>
              </a:srgbClr>
            </a:solidFill>
          </p:spPr>
          <p:txBody>
            <a:bodyPr/>
            <a:lstStyle/>
            <a:p/>
          </p:txBody>
        </p:sp>
        <p:sp>
          <p:nvSpPr>
            <p:cNvPr id="67" name="rc67"/>
            <p:cNvSpPr/>
            <p:nvPr/>
          </p:nvSpPr>
          <p:spPr>
            <a:xfrm>
              <a:off x="7121383" y="3224792"/>
              <a:ext cx="249014" cy="270353"/>
            </a:xfrm>
            <a:prstGeom prst="rect">
              <a:avLst/>
            </a:prstGeom>
            <a:solidFill>
              <a:srgbClr val="B3B3B3">
                <a:alpha val="100000"/>
              </a:srgbClr>
            </a:solidFill>
          </p:spPr>
          <p:txBody>
            <a:bodyPr/>
            <a:lstStyle/>
            <a:p/>
          </p:txBody>
        </p:sp>
        <p:sp>
          <p:nvSpPr>
            <p:cNvPr id="68" name="rc68"/>
            <p:cNvSpPr/>
            <p:nvPr/>
          </p:nvSpPr>
          <p:spPr>
            <a:xfrm>
              <a:off x="7398065" y="3324231"/>
              <a:ext cx="249014" cy="164823"/>
            </a:xfrm>
            <a:prstGeom prst="rect">
              <a:avLst/>
            </a:prstGeom>
            <a:solidFill>
              <a:srgbClr val="B3B3B3">
                <a:alpha val="100000"/>
              </a:srgbClr>
            </a:solidFill>
          </p:spPr>
          <p:txBody>
            <a:bodyPr/>
            <a:lstStyle/>
            <a:p/>
          </p:txBody>
        </p:sp>
        <p:sp>
          <p:nvSpPr>
            <p:cNvPr id="69" name="rc69"/>
            <p:cNvSpPr/>
            <p:nvPr/>
          </p:nvSpPr>
          <p:spPr>
            <a:xfrm>
              <a:off x="7674748" y="3323091"/>
              <a:ext cx="249014" cy="165165"/>
            </a:xfrm>
            <a:prstGeom prst="rect">
              <a:avLst/>
            </a:prstGeom>
            <a:solidFill>
              <a:srgbClr val="B3B3B3">
                <a:alpha val="100000"/>
              </a:srgbClr>
            </a:solidFill>
          </p:spPr>
          <p:txBody>
            <a:bodyPr/>
            <a:lstStyle/>
            <a:p/>
          </p:txBody>
        </p:sp>
        <p:sp>
          <p:nvSpPr>
            <p:cNvPr id="70" name="rc70"/>
            <p:cNvSpPr/>
            <p:nvPr/>
          </p:nvSpPr>
          <p:spPr>
            <a:xfrm>
              <a:off x="7951430" y="3377469"/>
              <a:ext cx="249014" cy="110262"/>
            </a:xfrm>
            <a:prstGeom prst="rect">
              <a:avLst/>
            </a:prstGeom>
            <a:solidFill>
              <a:srgbClr val="B3B3B3">
                <a:alpha val="100000"/>
              </a:srgbClr>
            </a:solidFill>
          </p:spPr>
          <p:txBody>
            <a:bodyPr/>
            <a:lstStyle/>
            <a:p/>
          </p:txBody>
        </p:sp>
        <p:sp>
          <p:nvSpPr>
            <p:cNvPr id="71" name="pl71"/>
            <p:cNvSpPr/>
            <p:nvPr/>
          </p:nvSpPr>
          <p:spPr>
            <a:xfrm>
              <a:off x="1435561" y="1050606"/>
              <a:ext cx="6640376" cy="627340"/>
            </a:xfrm>
            <a:custGeom>
              <a:avLst/>
              <a:pathLst>
                <a:path w="6640376" h="627340">
                  <a:moveTo>
                    <a:pt x="0" y="427732"/>
                  </a:moveTo>
                  <a:lnTo>
                    <a:pt x="276682" y="456247"/>
                  </a:lnTo>
                  <a:lnTo>
                    <a:pt x="553364" y="513278"/>
                  </a:lnTo>
                  <a:lnTo>
                    <a:pt x="830047" y="570309"/>
                  </a:lnTo>
                  <a:lnTo>
                    <a:pt x="1106729" y="627340"/>
                  </a:lnTo>
                  <a:lnTo>
                    <a:pt x="1383411" y="541794"/>
                  </a:lnTo>
                  <a:lnTo>
                    <a:pt x="1660094" y="456247"/>
                  </a:lnTo>
                  <a:lnTo>
                    <a:pt x="1936776" y="370701"/>
                  </a:lnTo>
                  <a:lnTo>
                    <a:pt x="2213458" y="285154"/>
                  </a:lnTo>
                  <a:lnTo>
                    <a:pt x="2490141" y="342185"/>
                  </a:lnTo>
                  <a:lnTo>
                    <a:pt x="2766823" y="114061"/>
                  </a:lnTo>
                  <a:lnTo>
                    <a:pt x="3043505" y="0"/>
                  </a:lnTo>
                  <a:lnTo>
                    <a:pt x="3320188" y="0"/>
                  </a:lnTo>
                  <a:lnTo>
                    <a:pt x="3596870" y="28515"/>
                  </a:lnTo>
                  <a:lnTo>
                    <a:pt x="3873552" y="28515"/>
                  </a:lnTo>
                  <a:lnTo>
                    <a:pt x="4150235" y="142577"/>
                  </a:lnTo>
                  <a:lnTo>
                    <a:pt x="4426917" y="142577"/>
                  </a:lnTo>
                  <a:lnTo>
                    <a:pt x="4703599" y="142577"/>
                  </a:lnTo>
                  <a:lnTo>
                    <a:pt x="4980282" y="142577"/>
                  </a:lnTo>
                  <a:lnTo>
                    <a:pt x="5256964" y="142577"/>
                  </a:lnTo>
                  <a:lnTo>
                    <a:pt x="5533646" y="171092"/>
                  </a:lnTo>
                  <a:lnTo>
                    <a:pt x="5810329" y="171092"/>
                  </a:lnTo>
                  <a:lnTo>
                    <a:pt x="6087011" y="171092"/>
                  </a:lnTo>
                  <a:lnTo>
                    <a:pt x="6363693" y="171092"/>
                  </a:lnTo>
                  <a:lnTo>
                    <a:pt x="6640376" y="171092"/>
                  </a:lnTo>
                </a:path>
              </a:pathLst>
            </a:custGeom>
            <a:ln w="27101" cap="flat">
              <a:solidFill>
                <a:srgbClr val="0058AB">
                  <a:alpha val="50196"/>
                </a:srgbClr>
              </a:solidFill>
              <a:prstDash val="solid"/>
              <a:round/>
            </a:ln>
          </p:spPr>
          <p:txBody>
            <a:bodyPr/>
            <a:lstStyle/>
            <a:p/>
          </p:txBody>
        </p:sp>
        <p:sp>
          <p:nvSpPr>
            <p:cNvPr id="72" name="pl72"/>
            <p:cNvSpPr/>
            <p:nvPr/>
          </p:nvSpPr>
          <p:spPr>
            <a:xfrm>
              <a:off x="1435561" y="1164668"/>
              <a:ext cx="6640376" cy="855464"/>
            </a:xfrm>
            <a:custGeom>
              <a:avLst/>
              <a:pathLst>
                <a:path w="6640376" h="855464">
                  <a:moveTo>
                    <a:pt x="0" y="484763"/>
                  </a:moveTo>
                  <a:lnTo>
                    <a:pt x="276682" y="570309"/>
                  </a:lnTo>
                  <a:lnTo>
                    <a:pt x="553364" y="684371"/>
                  </a:lnTo>
                  <a:lnTo>
                    <a:pt x="830047" y="769918"/>
                  </a:lnTo>
                  <a:lnTo>
                    <a:pt x="1106729" y="855464"/>
                  </a:lnTo>
                  <a:lnTo>
                    <a:pt x="1383411" y="769918"/>
                  </a:lnTo>
                  <a:lnTo>
                    <a:pt x="1660094" y="712887"/>
                  </a:lnTo>
                  <a:lnTo>
                    <a:pt x="1936776" y="627340"/>
                  </a:lnTo>
                  <a:lnTo>
                    <a:pt x="2213458" y="570309"/>
                  </a:lnTo>
                  <a:lnTo>
                    <a:pt x="2490141" y="627340"/>
                  </a:lnTo>
                  <a:lnTo>
                    <a:pt x="2766823" y="171092"/>
                  </a:lnTo>
                  <a:lnTo>
                    <a:pt x="3043505" y="57030"/>
                  </a:lnTo>
                  <a:lnTo>
                    <a:pt x="3320188" y="0"/>
                  </a:lnTo>
                  <a:lnTo>
                    <a:pt x="3596870" y="0"/>
                  </a:lnTo>
                  <a:lnTo>
                    <a:pt x="3873552" y="114061"/>
                  </a:lnTo>
                  <a:lnTo>
                    <a:pt x="4150235" y="228123"/>
                  </a:lnTo>
                  <a:lnTo>
                    <a:pt x="4426917" y="142577"/>
                  </a:lnTo>
                  <a:lnTo>
                    <a:pt x="4703599" y="171092"/>
                  </a:lnTo>
                  <a:lnTo>
                    <a:pt x="4980282" y="171092"/>
                  </a:lnTo>
                  <a:lnTo>
                    <a:pt x="5256964" y="142577"/>
                  </a:lnTo>
                  <a:lnTo>
                    <a:pt x="5533646" y="256639"/>
                  </a:lnTo>
                  <a:lnTo>
                    <a:pt x="5810329" y="199608"/>
                  </a:lnTo>
                  <a:lnTo>
                    <a:pt x="6087011" y="142577"/>
                  </a:lnTo>
                  <a:lnTo>
                    <a:pt x="6363693" y="142577"/>
                  </a:lnTo>
                  <a:lnTo>
                    <a:pt x="6640376" y="114061"/>
                  </a:lnTo>
                </a:path>
              </a:pathLst>
            </a:custGeom>
            <a:ln w="27101" cap="flat">
              <a:solidFill>
                <a:srgbClr val="333333">
                  <a:alpha val="50196"/>
                </a:srgbClr>
              </a:solidFill>
              <a:prstDash val="solid"/>
              <a:round/>
            </a:ln>
          </p:spPr>
          <p:txBody>
            <a:bodyPr/>
            <a:lstStyle/>
            <a:p/>
          </p:txBody>
        </p:sp>
        <p:sp>
          <p:nvSpPr>
            <p:cNvPr id="73" name="tx73"/>
            <p:cNvSpPr/>
            <p:nvPr/>
          </p:nvSpPr>
          <p:spPr>
            <a:xfrm>
              <a:off x="6632236"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690891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7185600"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7462283"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738965"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8015647"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3223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0" name="tx80"/>
            <p:cNvSpPr/>
            <p:nvPr/>
          </p:nvSpPr>
          <p:spPr>
            <a:xfrm>
              <a:off x="6908918"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1" name="tx81"/>
            <p:cNvSpPr/>
            <p:nvPr/>
          </p:nvSpPr>
          <p:spPr>
            <a:xfrm>
              <a:off x="7185600"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7462283"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3" name="tx83"/>
            <p:cNvSpPr/>
            <p:nvPr/>
          </p:nvSpPr>
          <p:spPr>
            <a:xfrm>
              <a:off x="7738965"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4" name="tx84"/>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1375271" y="345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6" name="tx86"/>
            <p:cNvSpPr/>
            <p:nvPr/>
          </p:nvSpPr>
          <p:spPr>
            <a:xfrm>
              <a:off x="2758683" y="3346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7" name="tx87"/>
            <p:cNvSpPr/>
            <p:nvPr/>
          </p:nvSpPr>
          <p:spPr>
            <a:xfrm>
              <a:off x="4142095" y="36964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5525506" y="3671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9" name="tx89"/>
            <p:cNvSpPr/>
            <p:nvPr/>
          </p:nvSpPr>
          <p:spPr>
            <a:xfrm>
              <a:off x="6632236" y="3675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6908918" y="36469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1" name="tx91"/>
            <p:cNvSpPr/>
            <p:nvPr/>
          </p:nvSpPr>
          <p:spPr>
            <a:xfrm>
              <a:off x="7185600" y="3643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2" name="tx92"/>
            <p:cNvSpPr/>
            <p:nvPr/>
          </p:nvSpPr>
          <p:spPr>
            <a:xfrm>
              <a:off x="7462283" y="36408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3" name="tx93"/>
            <p:cNvSpPr/>
            <p:nvPr/>
          </p:nvSpPr>
          <p:spPr>
            <a:xfrm>
              <a:off x="7738965" y="36404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8015647" y="36401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5" name="tx95"/>
            <p:cNvSpPr/>
            <p:nvPr/>
          </p:nvSpPr>
          <p:spPr>
            <a:xfrm>
              <a:off x="1375271" y="294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6" name="tx96"/>
            <p:cNvSpPr/>
            <p:nvPr/>
          </p:nvSpPr>
          <p:spPr>
            <a:xfrm>
              <a:off x="2758683" y="2568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7" name="tx97"/>
            <p:cNvSpPr/>
            <p:nvPr/>
          </p:nvSpPr>
          <p:spPr>
            <a:xfrm>
              <a:off x="4142095" y="3391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8" name="tx98"/>
            <p:cNvSpPr/>
            <p:nvPr/>
          </p:nvSpPr>
          <p:spPr>
            <a:xfrm>
              <a:off x="5525506" y="33223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6632236" y="3413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6908918" y="3274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1" name="tx101"/>
            <p:cNvSpPr/>
            <p:nvPr/>
          </p:nvSpPr>
          <p:spPr>
            <a:xfrm>
              <a:off x="7185600" y="33208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7462283" y="33675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738965" y="3366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8015647" y="3392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5" name="tx105"/>
            <p:cNvSpPr/>
            <p:nvPr/>
          </p:nvSpPr>
          <p:spPr>
            <a:xfrm>
              <a:off x="1375271" y="2728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 name="tx106"/>
            <p:cNvSpPr/>
            <p:nvPr/>
          </p:nvSpPr>
          <p:spPr>
            <a:xfrm>
              <a:off x="2728538" y="21992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07" name="tx107"/>
            <p:cNvSpPr/>
            <p:nvPr/>
          </p:nvSpPr>
          <p:spPr>
            <a:xfrm>
              <a:off x="4142095" y="314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08" name="tx108"/>
            <p:cNvSpPr/>
            <p:nvPr/>
          </p:nvSpPr>
          <p:spPr>
            <a:xfrm>
              <a:off x="5525506" y="30566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9" name="tx109"/>
            <p:cNvSpPr/>
            <p:nvPr/>
          </p:nvSpPr>
          <p:spPr>
            <a:xfrm>
              <a:off x="6632236" y="3230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0" name="tx110"/>
            <p:cNvSpPr/>
            <p:nvPr/>
          </p:nvSpPr>
          <p:spPr>
            <a:xfrm>
              <a:off x="6908918" y="30107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1" name="tx111"/>
            <p:cNvSpPr/>
            <p:nvPr/>
          </p:nvSpPr>
          <p:spPr>
            <a:xfrm>
              <a:off x="7185600" y="31080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12" name="tx112"/>
            <p:cNvSpPr/>
            <p:nvPr/>
          </p:nvSpPr>
          <p:spPr>
            <a:xfrm>
              <a:off x="7462283" y="32061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3" name="tx113"/>
            <p:cNvSpPr/>
            <p:nvPr/>
          </p:nvSpPr>
          <p:spPr>
            <a:xfrm>
              <a:off x="7738965" y="3205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4" name="tx114"/>
            <p:cNvSpPr/>
            <p:nvPr/>
          </p:nvSpPr>
          <p:spPr>
            <a:xfrm>
              <a:off x="8015647" y="32610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6810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5405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5759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Zimbabwe, 2000-2024</a:t>
              </a:r>
            </a:p>
          </p:txBody>
        </p:sp>
        <p:sp>
          <p:nvSpPr>
            <p:cNvPr id="144" name="pl144"/>
            <p:cNvSpPr/>
            <p:nvPr/>
          </p:nvSpPr>
          <p:spPr>
            <a:xfrm>
              <a:off x="20246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4518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8789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3061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7333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73822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16539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5925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01974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4469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50800"/>
              <a:ext cx="3942706" cy="164676"/>
            </a:xfrm>
            <a:prstGeom prst="rect">
              <a:avLst/>
            </a:prstGeom>
            <a:solidFill>
              <a:srgbClr val="1CABE2">
                <a:alpha val="100000"/>
              </a:srgbClr>
            </a:solidFill>
          </p:spPr>
          <p:txBody>
            <a:bodyPr/>
            <a:lstStyle/>
            <a:p/>
          </p:txBody>
        </p:sp>
        <p:sp>
          <p:nvSpPr>
            <p:cNvPr id="159" name="rc159"/>
            <p:cNvSpPr/>
            <p:nvPr/>
          </p:nvSpPr>
          <p:spPr>
            <a:xfrm>
              <a:off x="1311054" y="5444954"/>
              <a:ext cx="4822558" cy="164676"/>
            </a:xfrm>
            <a:prstGeom prst="rect">
              <a:avLst/>
            </a:prstGeom>
            <a:solidFill>
              <a:srgbClr val="1CABE2">
                <a:alpha val="100000"/>
              </a:srgbClr>
            </a:solidFill>
          </p:spPr>
          <p:txBody>
            <a:bodyPr/>
            <a:lstStyle/>
            <a:p/>
          </p:txBody>
        </p:sp>
        <p:sp>
          <p:nvSpPr>
            <p:cNvPr id="160" name="rc160"/>
            <p:cNvSpPr/>
            <p:nvPr/>
          </p:nvSpPr>
          <p:spPr>
            <a:xfrm>
              <a:off x="1311054" y="5239108"/>
              <a:ext cx="4829123" cy="164676"/>
            </a:xfrm>
            <a:prstGeom prst="rect">
              <a:avLst/>
            </a:prstGeom>
            <a:solidFill>
              <a:srgbClr val="1CABE2">
                <a:alpha val="100000"/>
              </a:srgbClr>
            </a:solidFill>
          </p:spPr>
          <p:txBody>
            <a:bodyPr/>
            <a:lstStyle/>
            <a:p/>
          </p:txBody>
        </p:sp>
        <p:sp>
          <p:nvSpPr>
            <p:cNvPr id="161" name="rc161"/>
            <p:cNvSpPr/>
            <p:nvPr/>
          </p:nvSpPr>
          <p:spPr>
            <a:xfrm>
              <a:off x="5253761" y="5650800"/>
              <a:ext cx="2628423" cy="164676"/>
            </a:xfrm>
            <a:prstGeom prst="rect">
              <a:avLst/>
            </a:prstGeom>
            <a:solidFill>
              <a:srgbClr val="B3B3B3">
                <a:alpha val="100000"/>
              </a:srgbClr>
            </a:solidFill>
          </p:spPr>
          <p:txBody>
            <a:bodyPr/>
            <a:lstStyle/>
            <a:p/>
          </p:txBody>
        </p:sp>
        <p:sp>
          <p:nvSpPr>
            <p:cNvPr id="162" name="rc162"/>
            <p:cNvSpPr/>
            <p:nvPr/>
          </p:nvSpPr>
          <p:spPr>
            <a:xfrm>
              <a:off x="6133613" y="5444954"/>
              <a:ext cx="2066831" cy="164676"/>
            </a:xfrm>
            <a:prstGeom prst="rect">
              <a:avLst/>
            </a:prstGeom>
            <a:solidFill>
              <a:srgbClr val="B3B3B3">
                <a:alpha val="100000"/>
              </a:srgbClr>
            </a:solidFill>
          </p:spPr>
          <p:txBody>
            <a:bodyPr/>
            <a:lstStyle/>
            <a:p/>
          </p:txBody>
        </p:sp>
        <p:sp>
          <p:nvSpPr>
            <p:cNvPr id="163" name="rc163"/>
            <p:cNvSpPr/>
            <p:nvPr/>
          </p:nvSpPr>
          <p:spPr>
            <a:xfrm>
              <a:off x="6140178" y="5239108"/>
              <a:ext cx="1379790" cy="164676"/>
            </a:xfrm>
            <a:prstGeom prst="rect">
              <a:avLst/>
            </a:prstGeom>
            <a:solidFill>
              <a:srgbClr val="B3B3B3">
                <a:alpha val="100000"/>
              </a:srgbClr>
            </a:solidFill>
          </p:spPr>
          <p:txBody>
            <a:bodyPr/>
            <a:lstStyle/>
            <a:p/>
          </p:txBody>
        </p:sp>
        <p:sp>
          <p:nvSpPr>
            <p:cNvPr id="164" name="tx164"/>
            <p:cNvSpPr/>
            <p:nvPr/>
          </p:nvSpPr>
          <p:spPr>
            <a:xfrm>
              <a:off x="7946493"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65" name="tx165"/>
            <p:cNvSpPr/>
            <p:nvPr/>
          </p:nvSpPr>
          <p:spPr>
            <a:xfrm>
              <a:off x="8312971"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a:t>
              </a:r>
            </a:p>
          </p:txBody>
        </p:sp>
        <p:sp>
          <p:nvSpPr>
            <p:cNvPr id="166" name="tx166"/>
            <p:cNvSpPr/>
            <p:nvPr/>
          </p:nvSpPr>
          <p:spPr>
            <a:xfrm>
              <a:off x="7632495"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67" name="tx167"/>
            <p:cNvSpPr/>
            <p:nvPr/>
          </p:nvSpPr>
          <p:spPr>
            <a:xfrm>
              <a:off x="316988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a:t>
              </a:r>
            </a:p>
          </p:txBody>
        </p:sp>
        <p:sp>
          <p:nvSpPr>
            <p:cNvPr id="168" name="tx168"/>
            <p:cNvSpPr/>
            <p:nvPr/>
          </p:nvSpPr>
          <p:spPr>
            <a:xfrm>
              <a:off x="360980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69" name="tx169"/>
            <p:cNvSpPr/>
            <p:nvPr/>
          </p:nvSpPr>
          <p:spPr>
            <a:xfrm>
              <a:off x="3613089"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70" name="tx170"/>
            <p:cNvSpPr/>
            <p:nvPr/>
          </p:nvSpPr>
          <p:spPr>
            <a:xfrm>
              <a:off x="645544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18.4</a:t>
              </a:r>
            </a:p>
          </p:txBody>
        </p:sp>
        <p:sp>
          <p:nvSpPr>
            <p:cNvPr id="171" name="tx171"/>
            <p:cNvSpPr/>
            <p:nvPr/>
          </p:nvSpPr>
          <p:spPr>
            <a:xfrm>
              <a:off x="705450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72" name="tx172"/>
            <p:cNvSpPr/>
            <p:nvPr/>
          </p:nvSpPr>
          <p:spPr>
            <a:xfrm>
              <a:off x="674970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73" name="tx17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61394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404111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5468288"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0" name="tx180"/>
            <p:cNvSpPr/>
            <p:nvPr/>
          </p:nvSpPr>
          <p:spPr>
            <a:xfrm>
              <a:off x="689546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1" name="tx181"/>
            <p:cNvSpPr/>
            <p:nvPr/>
          </p:nvSpPr>
          <p:spPr>
            <a:xfrm>
              <a:off x="832263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Zimbabwe.
In 2024, DTP1 coverage in Zimbabwe remained constant 93%. The number of children missing out on any DTP vaccination (zero-dose children) remained constant at from 34,000 in 2023 to 34,000 in 2024.
DTP3 coverage remained relatively constant within 1% at 91% in 2024, leaving 44,000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428553"/>
                  </a:moveTo>
                  <a:lnTo>
                    <a:pt x="141553" y="457124"/>
                  </a:lnTo>
                  <a:lnTo>
                    <a:pt x="283107" y="514264"/>
                  </a:lnTo>
                  <a:lnTo>
                    <a:pt x="424661" y="571405"/>
                  </a:lnTo>
                  <a:lnTo>
                    <a:pt x="566215" y="628545"/>
                  </a:lnTo>
                  <a:lnTo>
                    <a:pt x="707769" y="542834"/>
                  </a:lnTo>
                  <a:lnTo>
                    <a:pt x="849323" y="457124"/>
                  </a:lnTo>
                  <a:lnTo>
                    <a:pt x="990877" y="371413"/>
                  </a:lnTo>
                  <a:lnTo>
                    <a:pt x="1132431" y="285702"/>
                  </a:lnTo>
                  <a:lnTo>
                    <a:pt x="1273984" y="342843"/>
                  </a:lnTo>
                  <a:lnTo>
                    <a:pt x="1415538" y="114281"/>
                  </a:lnTo>
                  <a:lnTo>
                    <a:pt x="1557092" y="0"/>
                  </a:lnTo>
                  <a:lnTo>
                    <a:pt x="1698646" y="0"/>
                  </a:lnTo>
                  <a:lnTo>
                    <a:pt x="1840200" y="28570"/>
                  </a:lnTo>
                  <a:lnTo>
                    <a:pt x="1981754" y="28570"/>
                  </a:lnTo>
                  <a:lnTo>
                    <a:pt x="2123308" y="142851"/>
                  </a:lnTo>
                  <a:lnTo>
                    <a:pt x="2264862" y="142851"/>
                  </a:lnTo>
                  <a:lnTo>
                    <a:pt x="2406416" y="142851"/>
                  </a:lnTo>
                  <a:lnTo>
                    <a:pt x="2547969" y="142851"/>
                  </a:lnTo>
                  <a:lnTo>
                    <a:pt x="2689523" y="142851"/>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428553"/>
                  </a:moveTo>
                  <a:lnTo>
                    <a:pt x="141553" y="457124"/>
                  </a:lnTo>
                  <a:lnTo>
                    <a:pt x="283107" y="514264"/>
                  </a:lnTo>
                  <a:lnTo>
                    <a:pt x="424661" y="571405"/>
                  </a:lnTo>
                  <a:lnTo>
                    <a:pt x="566215" y="628545"/>
                  </a:lnTo>
                  <a:lnTo>
                    <a:pt x="707769" y="542834"/>
                  </a:lnTo>
                  <a:lnTo>
                    <a:pt x="849323" y="457124"/>
                  </a:lnTo>
                  <a:lnTo>
                    <a:pt x="990877" y="371413"/>
                  </a:lnTo>
                  <a:lnTo>
                    <a:pt x="1132431" y="285702"/>
                  </a:lnTo>
                  <a:lnTo>
                    <a:pt x="1273984" y="342843"/>
                  </a:lnTo>
                  <a:lnTo>
                    <a:pt x="1415538" y="114281"/>
                  </a:lnTo>
                  <a:lnTo>
                    <a:pt x="1557092" y="0"/>
                  </a:lnTo>
                  <a:lnTo>
                    <a:pt x="1698646" y="0"/>
                  </a:lnTo>
                  <a:lnTo>
                    <a:pt x="1840200" y="28570"/>
                  </a:lnTo>
                  <a:lnTo>
                    <a:pt x="1981754" y="28570"/>
                  </a:lnTo>
                  <a:lnTo>
                    <a:pt x="2123308" y="142851"/>
                  </a:lnTo>
                  <a:lnTo>
                    <a:pt x="2264862" y="142851"/>
                  </a:lnTo>
                  <a:lnTo>
                    <a:pt x="2406416" y="142851"/>
                  </a:lnTo>
                  <a:lnTo>
                    <a:pt x="2547969" y="142851"/>
                  </a:lnTo>
                  <a:lnTo>
                    <a:pt x="2689523" y="142851"/>
                  </a:lnTo>
                  <a:lnTo>
                    <a:pt x="2831077" y="171421"/>
                  </a:lnTo>
                  <a:lnTo>
                    <a:pt x="2972631" y="17142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428553"/>
                  </a:moveTo>
                  <a:lnTo>
                    <a:pt x="141553" y="457124"/>
                  </a:lnTo>
                  <a:lnTo>
                    <a:pt x="283107" y="514264"/>
                  </a:lnTo>
                  <a:lnTo>
                    <a:pt x="424661" y="571405"/>
                  </a:lnTo>
                  <a:lnTo>
                    <a:pt x="566215" y="628545"/>
                  </a:lnTo>
                  <a:lnTo>
                    <a:pt x="707769" y="542834"/>
                  </a:lnTo>
                  <a:lnTo>
                    <a:pt x="849323" y="457124"/>
                  </a:lnTo>
                  <a:lnTo>
                    <a:pt x="990877" y="371413"/>
                  </a:lnTo>
                  <a:lnTo>
                    <a:pt x="1132431" y="285702"/>
                  </a:lnTo>
                  <a:lnTo>
                    <a:pt x="1273984" y="342843"/>
                  </a:lnTo>
                  <a:lnTo>
                    <a:pt x="1415538" y="114281"/>
                  </a:lnTo>
                  <a:lnTo>
                    <a:pt x="1557092" y="0"/>
                  </a:lnTo>
                  <a:lnTo>
                    <a:pt x="1698646" y="0"/>
                  </a:lnTo>
                  <a:lnTo>
                    <a:pt x="1840200" y="28570"/>
                  </a:lnTo>
                  <a:lnTo>
                    <a:pt x="1981754" y="28570"/>
                  </a:lnTo>
                  <a:lnTo>
                    <a:pt x="2123308" y="142851"/>
                  </a:lnTo>
                  <a:lnTo>
                    <a:pt x="2264862" y="142851"/>
                  </a:lnTo>
                  <a:lnTo>
                    <a:pt x="2406416" y="142851"/>
                  </a:lnTo>
                  <a:lnTo>
                    <a:pt x="2547969" y="142851"/>
                  </a:lnTo>
                  <a:lnTo>
                    <a:pt x="2689523" y="142851"/>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4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4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5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1174" y="483177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0" name="tx60"/>
            <p:cNvSpPr/>
            <p:nvPr/>
          </p:nvSpPr>
          <p:spPr>
            <a:xfrm>
              <a:off x="28942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67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9609" y="472419"/>
              <a:ext cx="26600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Zimbabwe, 2000-2024</a:t>
              </a:r>
            </a:p>
          </p:txBody>
        </p:sp>
        <p:sp>
          <p:nvSpPr>
            <p:cNvPr id="63" name="pl63"/>
            <p:cNvSpPr/>
            <p:nvPr/>
          </p:nvSpPr>
          <p:spPr>
            <a:xfrm>
              <a:off x="5267799" y="36780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03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09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718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344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2062414"/>
            </a:xfrm>
            <a:custGeom>
              <a:avLst/>
              <a:pathLst>
                <a:path w="3397293" h="2062414">
                  <a:moveTo>
                    <a:pt x="0" y="1406192"/>
                  </a:moveTo>
                  <a:lnTo>
                    <a:pt x="141553" y="1499938"/>
                  </a:lnTo>
                  <a:lnTo>
                    <a:pt x="283107" y="1687430"/>
                  </a:lnTo>
                  <a:lnTo>
                    <a:pt x="424661" y="1874922"/>
                  </a:lnTo>
                  <a:lnTo>
                    <a:pt x="566215" y="2062414"/>
                  </a:lnTo>
                  <a:lnTo>
                    <a:pt x="707769" y="1781176"/>
                  </a:lnTo>
                  <a:lnTo>
                    <a:pt x="849323" y="1499938"/>
                  </a:lnTo>
                  <a:lnTo>
                    <a:pt x="990877" y="1218699"/>
                  </a:lnTo>
                  <a:lnTo>
                    <a:pt x="1132431" y="937461"/>
                  </a:lnTo>
                  <a:lnTo>
                    <a:pt x="1273984" y="1124953"/>
                  </a:lnTo>
                  <a:lnTo>
                    <a:pt x="1415538" y="374984"/>
                  </a:lnTo>
                  <a:lnTo>
                    <a:pt x="1557092" y="0"/>
                  </a:lnTo>
                  <a:lnTo>
                    <a:pt x="1698646" y="0"/>
                  </a:lnTo>
                  <a:lnTo>
                    <a:pt x="1840200" y="93746"/>
                  </a:lnTo>
                  <a:lnTo>
                    <a:pt x="1981754" y="93746"/>
                  </a:lnTo>
                  <a:lnTo>
                    <a:pt x="2123308" y="468730"/>
                  </a:lnTo>
                  <a:lnTo>
                    <a:pt x="2264862" y="468730"/>
                  </a:lnTo>
                  <a:lnTo>
                    <a:pt x="2406416" y="468730"/>
                  </a:lnTo>
                  <a:lnTo>
                    <a:pt x="2547969" y="468730"/>
                  </a:lnTo>
                  <a:lnTo>
                    <a:pt x="2689523" y="468730"/>
                  </a:lnTo>
                  <a:lnTo>
                    <a:pt x="2831077" y="562476"/>
                  </a:lnTo>
                  <a:lnTo>
                    <a:pt x="2972631" y="562476"/>
                  </a:lnTo>
                  <a:lnTo>
                    <a:pt x="3114185" y="562476"/>
                  </a:lnTo>
                  <a:lnTo>
                    <a:pt x="3255739" y="562476"/>
                  </a:lnTo>
                  <a:lnTo>
                    <a:pt x="3397293" y="56247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71876"/>
              <a:ext cx="3397293" cy="749969"/>
            </a:xfrm>
            <a:custGeom>
              <a:avLst/>
              <a:pathLst>
                <a:path w="3397293" h="749969">
                  <a:moveTo>
                    <a:pt x="0" y="749969"/>
                  </a:moveTo>
                  <a:lnTo>
                    <a:pt x="141553" y="656222"/>
                  </a:lnTo>
                  <a:lnTo>
                    <a:pt x="283107" y="656222"/>
                  </a:lnTo>
                  <a:lnTo>
                    <a:pt x="424661" y="562476"/>
                  </a:lnTo>
                  <a:lnTo>
                    <a:pt x="566215" y="468730"/>
                  </a:lnTo>
                  <a:lnTo>
                    <a:pt x="707769" y="374984"/>
                  </a:lnTo>
                  <a:lnTo>
                    <a:pt x="849323" y="281238"/>
                  </a:lnTo>
                  <a:lnTo>
                    <a:pt x="990877" y="281238"/>
                  </a:lnTo>
                  <a:lnTo>
                    <a:pt x="1132431" y="187492"/>
                  </a:lnTo>
                  <a:lnTo>
                    <a:pt x="1273984" y="93746"/>
                  </a:lnTo>
                  <a:lnTo>
                    <a:pt x="1415538" y="93746"/>
                  </a:lnTo>
                  <a:lnTo>
                    <a:pt x="1557092" y="93746"/>
                  </a:lnTo>
                  <a:lnTo>
                    <a:pt x="1698646" y="93746"/>
                  </a:lnTo>
                  <a:lnTo>
                    <a:pt x="1840200" y="93746"/>
                  </a:lnTo>
                  <a:lnTo>
                    <a:pt x="1981754" y="93746"/>
                  </a:lnTo>
                  <a:lnTo>
                    <a:pt x="2123308" y="93746"/>
                  </a:lnTo>
                  <a:lnTo>
                    <a:pt x="2264862" y="0"/>
                  </a:lnTo>
                  <a:lnTo>
                    <a:pt x="2406416" y="0"/>
                  </a:lnTo>
                  <a:lnTo>
                    <a:pt x="2547969" y="0"/>
                  </a:lnTo>
                  <a:lnTo>
                    <a:pt x="2689523" y="0"/>
                  </a:lnTo>
                  <a:lnTo>
                    <a:pt x="2831077" y="187492"/>
                  </a:lnTo>
                  <a:lnTo>
                    <a:pt x="2972631" y="281238"/>
                  </a:lnTo>
                  <a:lnTo>
                    <a:pt x="3114185" y="93746"/>
                  </a:lnTo>
                  <a:lnTo>
                    <a:pt x="3255739" y="93746"/>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78130"/>
              <a:ext cx="3397293" cy="1218699"/>
            </a:xfrm>
            <a:custGeom>
              <a:avLst/>
              <a:pathLst>
                <a:path w="3397293" h="1218699">
                  <a:moveTo>
                    <a:pt x="0" y="1218699"/>
                  </a:moveTo>
                  <a:lnTo>
                    <a:pt x="141553" y="1031207"/>
                  </a:lnTo>
                  <a:lnTo>
                    <a:pt x="283107" y="843715"/>
                  </a:lnTo>
                  <a:lnTo>
                    <a:pt x="424661" y="656222"/>
                  </a:lnTo>
                  <a:lnTo>
                    <a:pt x="566215" y="562476"/>
                  </a:lnTo>
                  <a:lnTo>
                    <a:pt x="707769" y="562476"/>
                  </a:lnTo>
                  <a:lnTo>
                    <a:pt x="849323" y="374984"/>
                  </a:lnTo>
                  <a:lnTo>
                    <a:pt x="990877" y="281238"/>
                  </a:lnTo>
                  <a:lnTo>
                    <a:pt x="1132431" y="281238"/>
                  </a:lnTo>
                  <a:lnTo>
                    <a:pt x="1273984" y="187492"/>
                  </a:lnTo>
                  <a:lnTo>
                    <a:pt x="1415538" y="93746"/>
                  </a:lnTo>
                  <a:lnTo>
                    <a:pt x="1557092" y="0"/>
                  </a:lnTo>
                  <a:lnTo>
                    <a:pt x="1698646" y="93746"/>
                  </a:lnTo>
                  <a:lnTo>
                    <a:pt x="1840200" y="281238"/>
                  </a:lnTo>
                  <a:lnTo>
                    <a:pt x="1981754" y="93746"/>
                  </a:lnTo>
                  <a:lnTo>
                    <a:pt x="2123308" y="93746"/>
                  </a:lnTo>
                  <a:lnTo>
                    <a:pt x="2264862" y="93746"/>
                  </a:lnTo>
                  <a:lnTo>
                    <a:pt x="2406416" y="187492"/>
                  </a:lnTo>
                  <a:lnTo>
                    <a:pt x="2547969" y="93746"/>
                  </a:lnTo>
                  <a:lnTo>
                    <a:pt x="2689523" y="93746"/>
                  </a:lnTo>
                  <a:lnTo>
                    <a:pt x="2831077" y="187492"/>
                  </a:lnTo>
                  <a:lnTo>
                    <a:pt x="2972631" y="187492"/>
                  </a:lnTo>
                  <a:lnTo>
                    <a:pt x="3114185" y="187492"/>
                  </a:lnTo>
                  <a:lnTo>
                    <a:pt x="3255739" y="93746"/>
                  </a:lnTo>
                  <a:lnTo>
                    <a:pt x="3397293" y="9374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7187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2062414"/>
            </a:xfrm>
            <a:custGeom>
              <a:avLst/>
              <a:pathLst>
                <a:path w="3397293" h="2062414">
                  <a:moveTo>
                    <a:pt x="0" y="1406192"/>
                  </a:moveTo>
                  <a:lnTo>
                    <a:pt x="141553" y="1499938"/>
                  </a:lnTo>
                  <a:lnTo>
                    <a:pt x="283107" y="1687430"/>
                  </a:lnTo>
                  <a:lnTo>
                    <a:pt x="424661" y="1874922"/>
                  </a:lnTo>
                  <a:lnTo>
                    <a:pt x="566215" y="2062414"/>
                  </a:lnTo>
                  <a:lnTo>
                    <a:pt x="707769" y="1781176"/>
                  </a:lnTo>
                  <a:lnTo>
                    <a:pt x="849323" y="1499938"/>
                  </a:lnTo>
                  <a:lnTo>
                    <a:pt x="990877" y="1218699"/>
                  </a:lnTo>
                  <a:lnTo>
                    <a:pt x="1132431" y="937461"/>
                  </a:lnTo>
                  <a:lnTo>
                    <a:pt x="1273984" y="1124953"/>
                  </a:lnTo>
                  <a:lnTo>
                    <a:pt x="1415538" y="374984"/>
                  </a:lnTo>
                  <a:lnTo>
                    <a:pt x="1557092" y="0"/>
                  </a:lnTo>
                  <a:lnTo>
                    <a:pt x="1698646" y="0"/>
                  </a:lnTo>
                  <a:lnTo>
                    <a:pt x="1840200" y="93746"/>
                  </a:lnTo>
                  <a:lnTo>
                    <a:pt x="1981754" y="93746"/>
                  </a:lnTo>
                  <a:lnTo>
                    <a:pt x="2123308" y="468730"/>
                  </a:lnTo>
                  <a:lnTo>
                    <a:pt x="2264862" y="468730"/>
                  </a:lnTo>
                  <a:lnTo>
                    <a:pt x="2406416" y="468730"/>
                  </a:lnTo>
                  <a:lnTo>
                    <a:pt x="2547969" y="468730"/>
                  </a:lnTo>
                  <a:lnTo>
                    <a:pt x="2689523" y="468730"/>
                  </a:lnTo>
                  <a:lnTo>
                    <a:pt x="2831077" y="562476"/>
                  </a:lnTo>
                  <a:lnTo>
                    <a:pt x="2972631" y="562476"/>
                  </a:lnTo>
                  <a:lnTo>
                    <a:pt x="3114185" y="562476"/>
                  </a:lnTo>
                  <a:lnTo>
                    <a:pt x="3255739" y="562476"/>
                  </a:lnTo>
                  <a:lnTo>
                    <a:pt x="3397293" y="562476"/>
                  </a:lnTo>
                </a:path>
              </a:pathLst>
            </a:custGeom>
            <a:ln w="43362" cap="flat">
              <a:solidFill>
                <a:srgbClr val="000000">
                  <a:alpha val="100000"/>
                </a:srgbClr>
              </a:solidFill>
              <a:prstDash val="solid"/>
              <a:round/>
            </a:ln>
          </p:spPr>
          <p:txBody>
            <a:bodyPr/>
            <a:lstStyle/>
            <a:p/>
          </p:txBody>
        </p:sp>
        <p:sp>
          <p:nvSpPr>
            <p:cNvPr id="82" name="pl82"/>
            <p:cNvSpPr/>
            <p:nvPr/>
          </p:nvSpPr>
          <p:spPr>
            <a:xfrm>
              <a:off x="5437664" y="996929"/>
              <a:ext cx="0" cy="2212408"/>
            </a:xfrm>
            <a:custGeom>
              <a:avLst/>
              <a:pathLst>
                <a:path w="0" h="2212408">
                  <a:moveTo>
                    <a:pt x="0" y="221240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996929"/>
              <a:ext cx="0" cy="2587393"/>
            </a:xfrm>
            <a:custGeom>
              <a:avLst/>
              <a:pathLst>
                <a:path w="0" h="2587393">
                  <a:moveTo>
                    <a:pt x="0" y="25873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996929"/>
              <a:ext cx="0" cy="1181201"/>
            </a:xfrm>
            <a:custGeom>
              <a:avLst/>
              <a:pathLst>
                <a:path w="0" h="1181201">
                  <a:moveTo>
                    <a:pt x="0" y="11812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996929"/>
              <a:ext cx="0" cy="1274947"/>
            </a:xfrm>
            <a:custGeom>
              <a:avLst/>
              <a:pathLst>
                <a:path w="0" h="1274947">
                  <a:moveTo>
                    <a:pt x="0" y="1274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996929"/>
              <a:ext cx="0" cy="1274947"/>
            </a:xfrm>
            <a:custGeom>
              <a:avLst/>
              <a:pathLst>
                <a:path w="0" h="1274947">
                  <a:moveTo>
                    <a:pt x="0" y="12749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996929"/>
              <a:ext cx="0" cy="1368693"/>
            </a:xfrm>
            <a:custGeom>
              <a:avLst/>
              <a:pathLst>
                <a:path w="0" h="1368693">
                  <a:moveTo>
                    <a:pt x="0" y="13686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996929"/>
              <a:ext cx="0" cy="1368693"/>
            </a:xfrm>
            <a:custGeom>
              <a:avLst/>
              <a:pathLst>
                <a:path w="0" h="1368693">
                  <a:moveTo>
                    <a:pt x="0" y="13686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2062414"/>
            </a:xfrm>
            <a:custGeom>
              <a:avLst/>
              <a:pathLst>
                <a:path w="3397293" h="2062414">
                  <a:moveTo>
                    <a:pt x="0" y="1406192"/>
                  </a:moveTo>
                  <a:lnTo>
                    <a:pt x="141553" y="1499938"/>
                  </a:lnTo>
                  <a:lnTo>
                    <a:pt x="283107" y="1687430"/>
                  </a:lnTo>
                  <a:lnTo>
                    <a:pt x="424661" y="1874922"/>
                  </a:lnTo>
                  <a:lnTo>
                    <a:pt x="566215" y="2062414"/>
                  </a:lnTo>
                  <a:lnTo>
                    <a:pt x="707769" y="1781176"/>
                  </a:lnTo>
                  <a:lnTo>
                    <a:pt x="849323" y="1499938"/>
                  </a:lnTo>
                  <a:lnTo>
                    <a:pt x="990877" y="1218699"/>
                  </a:lnTo>
                  <a:lnTo>
                    <a:pt x="1132431" y="937461"/>
                  </a:lnTo>
                  <a:lnTo>
                    <a:pt x="1273984" y="1124953"/>
                  </a:lnTo>
                  <a:lnTo>
                    <a:pt x="1415538" y="374984"/>
                  </a:lnTo>
                  <a:lnTo>
                    <a:pt x="1557092" y="0"/>
                  </a:lnTo>
                  <a:lnTo>
                    <a:pt x="1698646" y="0"/>
                  </a:lnTo>
                  <a:lnTo>
                    <a:pt x="1840200" y="93746"/>
                  </a:lnTo>
                  <a:lnTo>
                    <a:pt x="1981754" y="93746"/>
                  </a:lnTo>
                  <a:lnTo>
                    <a:pt x="2123308" y="468730"/>
                  </a:lnTo>
                  <a:lnTo>
                    <a:pt x="2264862" y="468730"/>
                  </a:lnTo>
                  <a:lnTo>
                    <a:pt x="2406416" y="468730"/>
                  </a:lnTo>
                  <a:lnTo>
                    <a:pt x="2547969" y="468730"/>
                  </a:lnTo>
                  <a:lnTo>
                    <a:pt x="2689523" y="468730"/>
                  </a:lnTo>
                  <a:lnTo>
                    <a:pt x="2831077" y="562476"/>
                  </a:lnTo>
                  <a:lnTo>
                    <a:pt x="2972631" y="562476"/>
                  </a:lnTo>
                  <a:lnTo>
                    <a:pt x="3114185" y="562476"/>
                  </a:lnTo>
                  <a:lnTo>
                    <a:pt x="3255739" y="562476"/>
                  </a:lnTo>
                  <a:lnTo>
                    <a:pt x="3397293" y="562476"/>
                  </a:lnTo>
                </a:path>
              </a:pathLst>
            </a:custGeom>
            <a:ln w="27101" cap="flat">
              <a:solidFill>
                <a:srgbClr val="0058AB">
                  <a:alpha val="100000"/>
                </a:srgbClr>
              </a:solidFill>
              <a:prstDash val="solid"/>
              <a:round/>
            </a:ln>
          </p:spPr>
          <p:txBody>
            <a:bodyPr/>
            <a:lstStyle/>
            <a:p/>
          </p:txBody>
        </p:sp>
        <p:sp>
          <p:nvSpPr>
            <p:cNvPr id="90" name="tx90"/>
            <p:cNvSpPr/>
            <p:nvPr/>
          </p:nvSpPr>
          <p:spPr>
            <a:xfrm>
              <a:off x="5359324" y="91899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67093" y="9203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823058" y="9203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918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918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9203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9203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23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1572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197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823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407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407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438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062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07873" y="483177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15" name="tx115"/>
            <p:cNvSpPr/>
            <p:nvPr/>
          </p:nvSpPr>
          <p:spPr>
            <a:xfrm>
              <a:off x="72109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7336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990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5628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7266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8903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809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6447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808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5977644" cy="149993"/>
            </a:xfrm>
            <a:prstGeom prst="rect">
              <a:avLst/>
            </a:prstGeom>
            <a:solidFill>
              <a:srgbClr val="1CABE2">
                <a:alpha val="80000"/>
              </a:srgbClr>
            </a:solidFill>
          </p:spPr>
          <p:txBody>
            <a:bodyPr/>
            <a:lstStyle/>
            <a:p/>
          </p:txBody>
        </p:sp>
        <p:sp>
          <p:nvSpPr>
            <p:cNvPr id="130" name="rc130"/>
            <p:cNvSpPr/>
            <p:nvPr/>
          </p:nvSpPr>
          <p:spPr>
            <a:xfrm>
              <a:off x="1317178" y="5637654"/>
              <a:ext cx="7311611"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5366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52174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738121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Zimbabwe (93%) was 4 percentage points higher than the global average (89%) and 8 percentage points higher than the average across all ESAR countries (85%).
National DTP1 coverage was 1 percentage point lower than in 2019 (94%).
This equates to 34,000 zero-dose children in 2024 compared to 28,000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Zimbabwe ranked number 15 out of 21 countries for lowest DTP1 coverage (based on tied ranks).
Zimbabwe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F26A21">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Zimbabwe ranked number 11 out of 21 countries with 33,000 zero-dose children.
In 2024, Zimbabwe ranked number 14 out of 21 countries with 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1711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0027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8343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0665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0869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9185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7501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42815"/>
              <a:ext cx="203168" cy="1082719"/>
            </a:xfrm>
            <a:prstGeom prst="rect">
              <a:avLst/>
            </a:prstGeom>
            <a:solidFill>
              <a:srgbClr val="80BD41">
                <a:alpha val="100000"/>
              </a:srgbClr>
            </a:solidFill>
          </p:spPr>
          <p:txBody>
            <a:bodyPr/>
            <a:lstStyle/>
            <a:p/>
          </p:txBody>
        </p:sp>
        <p:sp>
          <p:nvSpPr>
            <p:cNvPr id="26" name="rc26"/>
            <p:cNvSpPr/>
            <p:nvPr/>
          </p:nvSpPr>
          <p:spPr>
            <a:xfrm>
              <a:off x="1332670" y="3237435"/>
              <a:ext cx="203168" cy="222094"/>
            </a:xfrm>
            <a:prstGeom prst="rect">
              <a:avLst/>
            </a:prstGeom>
            <a:solidFill>
              <a:srgbClr val="0058AB">
                <a:alpha val="100000"/>
              </a:srgbClr>
            </a:solidFill>
          </p:spPr>
          <p:txBody>
            <a:bodyPr/>
            <a:lstStyle/>
            <a:p/>
          </p:txBody>
        </p:sp>
        <p:sp>
          <p:nvSpPr>
            <p:cNvPr id="27" name="rc27"/>
            <p:cNvSpPr/>
            <p:nvPr/>
          </p:nvSpPr>
          <p:spPr>
            <a:xfrm>
              <a:off x="1332670" y="3459529"/>
              <a:ext cx="203168" cy="83285"/>
            </a:xfrm>
            <a:prstGeom prst="rect">
              <a:avLst/>
            </a:prstGeom>
            <a:solidFill>
              <a:srgbClr val="1CABE2">
                <a:alpha val="100000"/>
              </a:srgbClr>
            </a:solidFill>
          </p:spPr>
          <p:txBody>
            <a:bodyPr/>
            <a:lstStyle/>
            <a:p/>
          </p:txBody>
        </p:sp>
        <p:sp>
          <p:nvSpPr>
            <p:cNvPr id="28" name="rc28"/>
            <p:cNvSpPr/>
            <p:nvPr/>
          </p:nvSpPr>
          <p:spPr>
            <a:xfrm>
              <a:off x="1558413" y="3567230"/>
              <a:ext cx="203168" cy="1058305"/>
            </a:xfrm>
            <a:prstGeom prst="rect">
              <a:avLst/>
            </a:prstGeom>
            <a:solidFill>
              <a:srgbClr val="80BD41">
                <a:alpha val="100000"/>
              </a:srgbClr>
            </a:solidFill>
          </p:spPr>
          <p:txBody>
            <a:bodyPr/>
            <a:lstStyle/>
            <a:p/>
          </p:txBody>
        </p:sp>
        <p:sp>
          <p:nvSpPr>
            <p:cNvPr id="29" name="rc29"/>
            <p:cNvSpPr/>
            <p:nvPr/>
          </p:nvSpPr>
          <p:spPr>
            <a:xfrm>
              <a:off x="1558413" y="3214461"/>
              <a:ext cx="203168" cy="239882"/>
            </a:xfrm>
            <a:prstGeom prst="rect">
              <a:avLst/>
            </a:prstGeom>
            <a:solidFill>
              <a:srgbClr val="0058AB">
                <a:alpha val="100000"/>
              </a:srgbClr>
            </a:solidFill>
          </p:spPr>
          <p:txBody>
            <a:bodyPr/>
            <a:lstStyle/>
            <a:p/>
          </p:txBody>
        </p:sp>
        <p:sp>
          <p:nvSpPr>
            <p:cNvPr id="30" name="rc30"/>
            <p:cNvSpPr/>
            <p:nvPr/>
          </p:nvSpPr>
          <p:spPr>
            <a:xfrm>
              <a:off x="1558413" y="3454343"/>
              <a:ext cx="203168" cy="112886"/>
            </a:xfrm>
            <a:prstGeom prst="rect">
              <a:avLst/>
            </a:prstGeom>
            <a:solidFill>
              <a:srgbClr val="1CABE2">
                <a:alpha val="100000"/>
              </a:srgbClr>
            </a:solidFill>
          </p:spPr>
          <p:txBody>
            <a:bodyPr/>
            <a:lstStyle/>
            <a:p/>
          </p:txBody>
        </p:sp>
        <p:sp>
          <p:nvSpPr>
            <p:cNvPr id="31" name="rc31"/>
            <p:cNvSpPr/>
            <p:nvPr/>
          </p:nvSpPr>
          <p:spPr>
            <a:xfrm>
              <a:off x="1784155" y="3611574"/>
              <a:ext cx="203168" cy="1013961"/>
            </a:xfrm>
            <a:prstGeom prst="rect">
              <a:avLst/>
            </a:prstGeom>
            <a:solidFill>
              <a:srgbClr val="80BD41">
                <a:alpha val="100000"/>
              </a:srgbClr>
            </a:solidFill>
          </p:spPr>
          <p:txBody>
            <a:bodyPr/>
            <a:lstStyle/>
            <a:p/>
          </p:txBody>
        </p:sp>
        <p:sp>
          <p:nvSpPr>
            <p:cNvPr id="32" name="rc32"/>
            <p:cNvSpPr/>
            <p:nvPr/>
          </p:nvSpPr>
          <p:spPr>
            <a:xfrm>
              <a:off x="1784155" y="3197422"/>
              <a:ext cx="203168" cy="271340"/>
            </a:xfrm>
            <a:prstGeom prst="rect">
              <a:avLst/>
            </a:prstGeom>
            <a:solidFill>
              <a:srgbClr val="0058AB">
                <a:alpha val="100000"/>
              </a:srgbClr>
            </a:solidFill>
          </p:spPr>
          <p:txBody>
            <a:bodyPr/>
            <a:lstStyle/>
            <a:p/>
          </p:txBody>
        </p:sp>
        <p:sp>
          <p:nvSpPr>
            <p:cNvPr id="33" name="rc33"/>
            <p:cNvSpPr/>
            <p:nvPr/>
          </p:nvSpPr>
          <p:spPr>
            <a:xfrm>
              <a:off x="1784155" y="3468762"/>
              <a:ext cx="203168" cy="142811"/>
            </a:xfrm>
            <a:prstGeom prst="rect">
              <a:avLst/>
            </a:prstGeom>
            <a:solidFill>
              <a:srgbClr val="1CABE2">
                <a:alpha val="100000"/>
              </a:srgbClr>
            </a:solidFill>
          </p:spPr>
          <p:txBody>
            <a:bodyPr/>
            <a:lstStyle/>
            <a:p/>
          </p:txBody>
        </p:sp>
        <p:sp>
          <p:nvSpPr>
            <p:cNvPr id="34" name="rc34"/>
            <p:cNvSpPr/>
            <p:nvPr/>
          </p:nvSpPr>
          <p:spPr>
            <a:xfrm>
              <a:off x="2009898" y="3640618"/>
              <a:ext cx="203168" cy="984916"/>
            </a:xfrm>
            <a:prstGeom prst="rect">
              <a:avLst/>
            </a:prstGeom>
            <a:solidFill>
              <a:srgbClr val="80BD41">
                <a:alpha val="100000"/>
              </a:srgbClr>
            </a:solidFill>
          </p:spPr>
          <p:txBody>
            <a:bodyPr/>
            <a:lstStyle/>
            <a:p/>
          </p:txBody>
        </p:sp>
        <p:sp>
          <p:nvSpPr>
            <p:cNvPr id="35" name="rc35"/>
            <p:cNvSpPr/>
            <p:nvPr/>
          </p:nvSpPr>
          <p:spPr>
            <a:xfrm>
              <a:off x="2009898" y="3177126"/>
              <a:ext cx="203168" cy="304167"/>
            </a:xfrm>
            <a:prstGeom prst="rect">
              <a:avLst/>
            </a:prstGeom>
            <a:solidFill>
              <a:srgbClr val="0058AB">
                <a:alpha val="100000"/>
              </a:srgbClr>
            </a:solidFill>
          </p:spPr>
          <p:txBody>
            <a:bodyPr/>
            <a:lstStyle/>
            <a:p/>
          </p:txBody>
        </p:sp>
        <p:sp>
          <p:nvSpPr>
            <p:cNvPr id="36" name="rc36"/>
            <p:cNvSpPr/>
            <p:nvPr/>
          </p:nvSpPr>
          <p:spPr>
            <a:xfrm>
              <a:off x="2009898" y="3481293"/>
              <a:ext cx="203168" cy="159325"/>
            </a:xfrm>
            <a:prstGeom prst="rect">
              <a:avLst/>
            </a:prstGeom>
            <a:solidFill>
              <a:srgbClr val="1CABE2">
                <a:alpha val="100000"/>
              </a:srgbClr>
            </a:solidFill>
          </p:spPr>
          <p:txBody>
            <a:bodyPr/>
            <a:lstStyle/>
            <a:p/>
          </p:txBody>
        </p:sp>
        <p:sp>
          <p:nvSpPr>
            <p:cNvPr id="37" name="rc37"/>
            <p:cNvSpPr/>
            <p:nvPr/>
          </p:nvSpPr>
          <p:spPr>
            <a:xfrm>
              <a:off x="2235640" y="3681221"/>
              <a:ext cx="203168" cy="944314"/>
            </a:xfrm>
            <a:prstGeom prst="rect">
              <a:avLst/>
            </a:prstGeom>
            <a:solidFill>
              <a:srgbClr val="80BD41">
                <a:alpha val="100000"/>
              </a:srgbClr>
            </a:solidFill>
          </p:spPr>
          <p:txBody>
            <a:bodyPr/>
            <a:lstStyle/>
            <a:p/>
          </p:txBody>
        </p:sp>
        <p:sp>
          <p:nvSpPr>
            <p:cNvPr id="38" name="rc38"/>
            <p:cNvSpPr/>
            <p:nvPr/>
          </p:nvSpPr>
          <p:spPr>
            <a:xfrm>
              <a:off x="2235640" y="3172744"/>
              <a:ext cx="203168" cy="334143"/>
            </a:xfrm>
            <a:prstGeom prst="rect">
              <a:avLst/>
            </a:prstGeom>
            <a:solidFill>
              <a:srgbClr val="0058AB">
                <a:alpha val="100000"/>
              </a:srgbClr>
            </a:solidFill>
          </p:spPr>
          <p:txBody>
            <a:bodyPr/>
            <a:lstStyle/>
            <a:p/>
          </p:txBody>
        </p:sp>
        <p:sp>
          <p:nvSpPr>
            <p:cNvPr id="39" name="rc39"/>
            <p:cNvSpPr/>
            <p:nvPr/>
          </p:nvSpPr>
          <p:spPr>
            <a:xfrm>
              <a:off x="2235640" y="3506887"/>
              <a:ext cx="203168" cy="174333"/>
            </a:xfrm>
            <a:prstGeom prst="rect">
              <a:avLst/>
            </a:prstGeom>
            <a:solidFill>
              <a:srgbClr val="1CABE2">
                <a:alpha val="100000"/>
              </a:srgbClr>
            </a:solidFill>
          </p:spPr>
          <p:txBody>
            <a:bodyPr/>
            <a:lstStyle/>
            <a:p/>
          </p:txBody>
        </p:sp>
        <p:sp>
          <p:nvSpPr>
            <p:cNvPr id="40" name="rc40"/>
            <p:cNvSpPr/>
            <p:nvPr/>
          </p:nvSpPr>
          <p:spPr>
            <a:xfrm>
              <a:off x="2461382" y="3642652"/>
              <a:ext cx="203168" cy="982883"/>
            </a:xfrm>
            <a:prstGeom prst="rect">
              <a:avLst/>
            </a:prstGeom>
            <a:solidFill>
              <a:srgbClr val="80BD41">
                <a:alpha val="100000"/>
              </a:srgbClr>
            </a:solidFill>
          </p:spPr>
          <p:txBody>
            <a:bodyPr/>
            <a:lstStyle/>
            <a:p/>
          </p:txBody>
        </p:sp>
        <p:sp>
          <p:nvSpPr>
            <p:cNvPr id="41" name="rc41"/>
            <p:cNvSpPr/>
            <p:nvPr/>
          </p:nvSpPr>
          <p:spPr>
            <a:xfrm>
              <a:off x="2461382" y="3180119"/>
              <a:ext cx="203168" cy="289083"/>
            </a:xfrm>
            <a:prstGeom prst="rect">
              <a:avLst/>
            </a:prstGeom>
            <a:solidFill>
              <a:srgbClr val="0058AB">
                <a:alpha val="100000"/>
              </a:srgbClr>
            </a:solidFill>
          </p:spPr>
          <p:txBody>
            <a:bodyPr/>
            <a:lstStyle/>
            <a:p/>
          </p:txBody>
        </p:sp>
        <p:sp>
          <p:nvSpPr>
            <p:cNvPr id="42" name="rc42"/>
            <p:cNvSpPr/>
            <p:nvPr/>
          </p:nvSpPr>
          <p:spPr>
            <a:xfrm>
              <a:off x="2461382" y="3469203"/>
              <a:ext cx="203168" cy="173448"/>
            </a:xfrm>
            <a:prstGeom prst="rect">
              <a:avLst/>
            </a:prstGeom>
            <a:solidFill>
              <a:srgbClr val="1CABE2">
                <a:alpha val="100000"/>
              </a:srgbClr>
            </a:solidFill>
          </p:spPr>
          <p:txBody>
            <a:bodyPr/>
            <a:lstStyle/>
            <a:p/>
          </p:txBody>
        </p:sp>
        <p:sp>
          <p:nvSpPr>
            <p:cNvPr id="43" name="rc43"/>
            <p:cNvSpPr/>
            <p:nvPr/>
          </p:nvSpPr>
          <p:spPr>
            <a:xfrm>
              <a:off x="2687125" y="3618532"/>
              <a:ext cx="203168" cy="1007002"/>
            </a:xfrm>
            <a:prstGeom prst="rect">
              <a:avLst/>
            </a:prstGeom>
            <a:solidFill>
              <a:srgbClr val="80BD41">
                <a:alpha val="100000"/>
              </a:srgbClr>
            </a:solidFill>
          </p:spPr>
          <p:txBody>
            <a:bodyPr/>
            <a:lstStyle/>
            <a:p/>
          </p:txBody>
        </p:sp>
        <p:sp>
          <p:nvSpPr>
            <p:cNvPr id="44" name="rc44"/>
            <p:cNvSpPr/>
            <p:nvPr/>
          </p:nvSpPr>
          <p:spPr>
            <a:xfrm>
              <a:off x="2687125" y="3186962"/>
              <a:ext cx="203168" cy="244556"/>
            </a:xfrm>
            <a:prstGeom prst="rect">
              <a:avLst/>
            </a:prstGeom>
            <a:solidFill>
              <a:srgbClr val="0058AB">
                <a:alpha val="100000"/>
              </a:srgbClr>
            </a:solidFill>
          </p:spPr>
          <p:txBody>
            <a:bodyPr/>
            <a:lstStyle/>
            <a:p/>
          </p:txBody>
        </p:sp>
        <p:sp>
          <p:nvSpPr>
            <p:cNvPr id="45" name="rc45"/>
            <p:cNvSpPr/>
            <p:nvPr/>
          </p:nvSpPr>
          <p:spPr>
            <a:xfrm>
              <a:off x="2687125" y="3431519"/>
              <a:ext cx="203168" cy="187013"/>
            </a:xfrm>
            <a:prstGeom prst="rect">
              <a:avLst/>
            </a:prstGeom>
            <a:solidFill>
              <a:srgbClr val="1CABE2">
                <a:alpha val="100000"/>
              </a:srgbClr>
            </a:solidFill>
          </p:spPr>
          <p:txBody>
            <a:bodyPr/>
            <a:lstStyle/>
            <a:p/>
          </p:txBody>
        </p:sp>
        <p:sp>
          <p:nvSpPr>
            <p:cNvPr id="46" name="rc46"/>
            <p:cNvSpPr/>
            <p:nvPr/>
          </p:nvSpPr>
          <p:spPr>
            <a:xfrm>
              <a:off x="2912867" y="3547686"/>
              <a:ext cx="203168" cy="1077849"/>
            </a:xfrm>
            <a:prstGeom prst="rect">
              <a:avLst/>
            </a:prstGeom>
            <a:solidFill>
              <a:srgbClr val="80BD41">
                <a:alpha val="100000"/>
              </a:srgbClr>
            </a:solidFill>
          </p:spPr>
          <p:txBody>
            <a:bodyPr/>
            <a:lstStyle/>
            <a:p/>
          </p:txBody>
        </p:sp>
        <p:sp>
          <p:nvSpPr>
            <p:cNvPr id="47" name="rc47"/>
            <p:cNvSpPr/>
            <p:nvPr/>
          </p:nvSpPr>
          <p:spPr>
            <a:xfrm>
              <a:off x="2912867" y="3149031"/>
              <a:ext cx="203168" cy="206709"/>
            </a:xfrm>
            <a:prstGeom prst="rect">
              <a:avLst/>
            </a:prstGeom>
            <a:solidFill>
              <a:srgbClr val="0058AB">
                <a:alpha val="100000"/>
              </a:srgbClr>
            </a:solidFill>
          </p:spPr>
          <p:txBody>
            <a:bodyPr/>
            <a:lstStyle/>
            <a:p/>
          </p:txBody>
        </p:sp>
        <p:sp>
          <p:nvSpPr>
            <p:cNvPr id="48" name="rc48"/>
            <p:cNvSpPr/>
            <p:nvPr/>
          </p:nvSpPr>
          <p:spPr>
            <a:xfrm>
              <a:off x="2912867" y="3355741"/>
              <a:ext cx="203168" cy="191945"/>
            </a:xfrm>
            <a:prstGeom prst="rect">
              <a:avLst/>
            </a:prstGeom>
            <a:solidFill>
              <a:srgbClr val="1CABE2">
                <a:alpha val="100000"/>
              </a:srgbClr>
            </a:solidFill>
          </p:spPr>
          <p:txBody>
            <a:bodyPr/>
            <a:lstStyle/>
            <a:p/>
          </p:txBody>
        </p:sp>
        <p:sp>
          <p:nvSpPr>
            <p:cNvPr id="49" name="rc49"/>
            <p:cNvSpPr/>
            <p:nvPr/>
          </p:nvSpPr>
          <p:spPr>
            <a:xfrm>
              <a:off x="3138609" y="3482246"/>
              <a:ext cx="203168" cy="1143289"/>
            </a:xfrm>
            <a:prstGeom prst="rect">
              <a:avLst/>
            </a:prstGeom>
            <a:solidFill>
              <a:srgbClr val="80BD41">
                <a:alpha val="100000"/>
              </a:srgbClr>
            </a:solidFill>
          </p:spPr>
          <p:txBody>
            <a:bodyPr/>
            <a:lstStyle/>
            <a:p/>
          </p:txBody>
        </p:sp>
        <p:sp>
          <p:nvSpPr>
            <p:cNvPr id="50" name="rc50"/>
            <p:cNvSpPr/>
            <p:nvPr/>
          </p:nvSpPr>
          <p:spPr>
            <a:xfrm>
              <a:off x="3138609" y="3101148"/>
              <a:ext cx="203168" cy="167683"/>
            </a:xfrm>
            <a:prstGeom prst="rect">
              <a:avLst/>
            </a:prstGeom>
            <a:solidFill>
              <a:srgbClr val="0058AB">
                <a:alpha val="100000"/>
              </a:srgbClr>
            </a:solidFill>
          </p:spPr>
          <p:txBody>
            <a:bodyPr/>
            <a:lstStyle/>
            <a:p/>
          </p:txBody>
        </p:sp>
        <p:sp>
          <p:nvSpPr>
            <p:cNvPr id="51" name="rc51"/>
            <p:cNvSpPr/>
            <p:nvPr/>
          </p:nvSpPr>
          <p:spPr>
            <a:xfrm>
              <a:off x="3138609" y="3268831"/>
              <a:ext cx="203168" cy="213414"/>
            </a:xfrm>
            <a:prstGeom prst="rect">
              <a:avLst/>
            </a:prstGeom>
            <a:solidFill>
              <a:srgbClr val="1CABE2">
                <a:alpha val="100000"/>
              </a:srgbClr>
            </a:solidFill>
          </p:spPr>
          <p:txBody>
            <a:bodyPr/>
            <a:lstStyle/>
            <a:p/>
          </p:txBody>
        </p:sp>
        <p:sp>
          <p:nvSpPr>
            <p:cNvPr id="52" name="rc52"/>
            <p:cNvSpPr/>
            <p:nvPr/>
          </p:nvSpPr>
          <p:spPr>
            <a:xfrm>
              <a:off x="3364352" y="3459882"/>
              <a:ext cx="203168" cy="1165653"/>
            </a:xfrm>
            <a:prstGeom prst="rect">
              <a:avLst/>
            </a:prstGeom>
            <a:solidFill>
              <a:srgbClr val="80BD41">
                <a:alpha val="100000"/>
              </a:srgbClr>
            </a:solidFill>
          </p:spPr>
          <p:txBody>
            <a:bodyPr/>
            <a:lstStyle/>
            <a:p/>
          </p:txBody>
        </p:sp>
        <p:sp>
          <p:nvSpPr>
            <p:cNvPr id="53" name="rc53"/>
            <p:cNvSpPr/>
            <p:nvPr/>
          </p:nvSpPr>
          <p:spPr>
            <a:xfrm>
              <a:off x="3364352" y="3028749"/>
              <a:ext cx="203168" cy="207580"/>
            </a:xfrm>
            <a:prstGeom prst="rect">
              <a:avLst/>
            </a:prstGeom>
            <a:solidFill>
              <a:srgbClr val="0058AB">
                <a:alpha val="100000"/>
              </a:srgbClr>
            </a:solidFill>
          </p:spPr>
          <p:txBody>
            <a:bodyPr/>
            <a:lstStyle/>
            <a:p/>
          </p:txBody>
        </p:sp>
        <p:sp>
          <p:nvSpPr>
            <p:cNvPr id="54" name="rc54"/>
            <p:cNvSpPr/>
            <p:nvPr/>
          </p:nvSpPr>
          <p:spPr>
            <a:xfrm>
              <a:off x="3364352" y="3236330"/>
              <a:ext cx="203168" cy="223552"/>
            </a:xfrm>
            <a:prstGeom prst="rect">
              <a:avLst/>
            </a:prstGeom>
            <a:solidFill>
              <a:srgbClr val="1CABE2">
                <a:alpha val="100000"/>
              </a:srgbClr>
            </a:solidFill>
          </p:spPr>
          <p:txBody>
            <a:bodyPr/>
            <a:lstStyle/>
            <a:p/>
          </p:txBody>
        </p:sp>
        <p:sp>
          <p:nvSpPr>
            <p:cNvPr id="55" name="rc55"/>
            <p:cNvSpPr/>
            <p:nvPr/>
          </p:nvSpPr>
          <p:spPr>
            <a:xfrm>
              <a:off x="3590094" y="3165199"/>
              <a:ext cx="203168" cy="1460336"/>
            </a:xfrm>
            <a:prstGeom prst="rect">
              <a:avLst/>
            </a:prstGeom>
            <a:solidFill>
              <a:srgbClr val="80BD41">
                <a:alpha val="100000"/>
              </a:srgbClr>
            </a:solidFill>
          </p:spPr>
          <p:txBody>
            <a:bodyPr/>
            <a:lstStyle/>
            <a:p/>
          </p:txBody>
        </p:sp>
        <p:sp>
          <p:nvSpPr>
            <p:cNvPr id="56" name="rc56"/>
            <p:cNvSpPr/>
            <p:nvPr/>
          </p:nvSpPr>
          <p:spPr>
            <a:xfrm>
              <a:off x="3590094" y="2984706"/>
              <a:ext cx="203168" cy="82041"/>
            </a:xfrm>
            <a:prstGeom prst="rect">
              <a:avLst/>
            </a:prstGeom>
            <a:solidFill>
              <a:srgbClr val="0058AB">
                <a:alpha val="100000"/>
              </a:srgbClr>
            </a:solidFill>
          </p:spPr>
          <p:txBody>
            <a:bodyPr/>
            <a:lstStyle/>
            <a:p/>
          </p:txBody>
        </p:sp>
        <p:sp>
          <p:nvSpPr>
            <p:cNvPr id="57" name="rc57"/>
            <p:cNvSpPr/>
            <p:nvPr/>
          </p:nvSpPr>
          <p:spPr>
            <a:xfrm>
              <a:off x="3590094" y="3066748"/>
              <a:ext cx="203168" cy="98450"/>
            </a:xfrm>
            <a:prstGeom prst="rect">
              <a:avLst/>
            </a:prstGeom>
            <a:solidFill>
              <a:srgbClr val="1CABE2">
                <a:alpha val="100000"/>
              </a:srgbClr>
            </a:solidFill>
          </p:spPr>
          <p:txBody>
            <a:bodyPr/>
            <a:lstStyle/>
            <a:p/>
          </p:txBody>
        </p:sp>
        <p:sp>
          <p:nvSpPr>
            <p:cNvPr id="58" name="rc58"/>
            <p:cNvSpPr/>
            <p:nvPr/>
          </p:nvSpPr>
          <p:spPr>
            <a:xfrm>
              <a:off x="3815836" y="3058420"/>
              <a:ext cx="203168" cy="1567114"/>
            </a:xfrm>
            <a:prstGeom prst="rect">
              <a:avLst/>
            </a:prstGeom>
            <a:solidFill>
              <a:srgbClr val="80BD41">
                <a:alpha val="100000"/>
              </a:srgbClr>
            </a:solidFill>
          </p:spPr>
          <p:txBody>
            <a:bodyPr/>
            <a:lstStyle/>
            <a:p/>
          </p:txBody>
        </p:sp>
        <p:sp>
          <p:nvSpPr>
            <p:cNvPr id="59" name="rc59"/>
            <p:cNvSpPr/>
            <p:nvPr/>
          </p:nvSpPr>
          <p:spPr>
            <a:xfrm>
              <a:off x="3815836" y="2940467"/>
              <a:ext cx="203168" cy="16849"/>
            </a:xfrm>
            <a:prstGeom prst="rect">
              <a:avLst/>
            </a:prstGeom>
            <a:solidFill>
              <a:srgbClr val="0058AB">
                <a:alpha val="100000"/>
              </a:srgbClr>
            </a:solidFill>
          </p:spPr>
          <p:txBody>
            <a:bodyPr/>
            <a:lstStyle/>
            <a:p/>
          </p:txBody>
        </p:sp>
        <p:sp>
          <p:nvSpPr>
            <p:cNvPr id="60" name="rc60"/>
            <p:cNvSpPr/>
            <p:nvPr/>
          </p:nvSpPr>
          <p:spPr>
            <a:xfrm>
              <a:off x="3815836" y="2957316"/>
              <a:ext cx="203168" cy="101104"/>
            </a:xfrm>
            <a:prstGeom prst="rect">
              <a:avLst/>
            </a:prstGeom>
            <a:solidFill>
              <a:srgbClr val="1CABE2">
                <a:alpha val="100000"/>
              </a:srgbClr>
            </a:solidFill>
          </p:spPr>
          <p:txBody>
            <a:bodyPr/>
            <a:lstStyle/>
            <a:p/>
          </p:txBody>
        </p:sp>
        <p:sp>
          <p:nvSpPr>
            <p:cNvPr id="61" name="rc61"/>
            <p:cNvSpPr/>
            <p:nvPr/>
          </p:nvSpPr>
          <p:spPr>
            <a:xfrm>
              <a:off x="4041579" y="3009812"/>
              <a:ext cx="203168" cy="1615723"/>
            </a:xfrm>
            <a:prstGeom prst="rect">
              <a:avLst/>
            </a:prstGeom>
            <a:solidFill>
              <a:srgbClr val="80BD41">
                <a:alpha val="100000"/>
              </a:srgbClr>
            </a:solidFill>
          </p:spPr>
          <p:txBody>
            <a:bodyPr/>
            <a:lstStyle/>
            <a:p/>
          </p:txBody>
        </p:sp>
        <p:sp>
          <p:nvSpPr>
            <p:cNvPr id="62" name="rc62"/>
            <p:cNvSpPr/>
            <p:nvPr/>
          </p:nvSpPr>
          <p:spPr>
            <a:xfrm>
              <a:off x="4041579" y="2924774"/>
              <a:ext cx="203168" cy="17008"/>
            </a:xfrm>
            <a:prstGeom prst="rect">
              <a:avLst/>
            </a:prstGeom>
            <a:solidFill>
              <a:srgbClr val="0058AB">
                <a:alpha val="100000"/>
              </a:srgbClr>
            </a:solidFill>
          </p:spPr>
          <p:txBody>
            <a:bodyPr/>
            <a:lstStyle/>
            <a:p/>
          </p:txBody>
        </p:sp>
        <p:sp>
          <p:nvSpPr>
            <p:cNvPr id="63" name="rc63"/>
            <p:cNvSpPr/>
            <p:nvPr/>
          </p:nvSpPr>
          <p:spPr>
            <a:xfrm>
              <a:off x="4041579" y="2941782"/>
              <a:ext cx="203168" cy="68029"/>
            </a:xfrm>
            <a:prstGeom prst="rect">
              <a:avLst/>
            </a:prstGeom>
            <a:solidFill>
              <a:srgbClr val="1CABE2">
                <a:alpha val="100000"/>
              </a:srgbClr>
            </a:solidFill>
          </p:spPr>
          <p:txBody>
            <a:bodyPr/>
            <a:lstStyle/>
            <a:p/>
          </p:txBody>
        </p:sp>
        <p:sp>
          <p:nvSpPr>
            <p:cNvPr id="64" name="rc64"/>
            <p:cNvSpPr/>
            <p:nvPr/>
          </p:nvSpPr>
          <p:spPr>
            <a:xfrm>
              <a:off x="4267321" y="3020024"/>
              <a:ext cx="203168" cy="1605510"/>
            </a:xfrm>
            <a:prstGeom prst="rect">
              <a:avLst/>
            </a:prstGeom>
            <a:solidFill>
              <a:srgbClr val="80BD41">
                <a:alpha val="100000"/>
              </a:srgbClr>
            </a:solidFill>
          </p:spPr>
          <p:txBody>
            <a:bodyPr/>
            <a:lstStyle/>
            <a:p/>
          </p:txBody>
        </p:sp>
        <p:sp>
          <p:nvSpPr>
            <p:cNvPr id="65" name="rc65"/>
            <p:cNvSpPr/>
            <p:nvPr/>
          </p:nvSpPr>
          <p:spPr>
            <a:xfrm>
              <a:off x="4267321" y="2935525"/>
              <a:ext cx="203168" cy="33799"/>
            </a:xfrm>
            <a:prstGeom prst="rect">
              <a:avLst/>
            </a:prstGeom>
            <a:solidFill>
              <a:srgbClr val="0058AB">
                <a:alpha val="100000"/>
              </a:srgbClr>
            </a:solidFill>
          </p:spPr>
          <p:txBody>
            <a:bodyPr/>
            <a:lstStyle/>
            <a:p/>
          </p:txBody>
        </p:sp>
        <p:sp>
          <p:nvSpPr>
            <p:cNvPr id="66" name="rc66"/>
            <p:cNvSpPr/>
            <p:nvPr/>
          </p:nvSpPr>
          <p:spPr>
            <a:xfrm>
              <a:off x="4267321" y="2969325"/>
              <a:ext cx="203168" cy="50699"/>
            </a:xfrm>
            <a:prstGeom prst="rect">
              <a:avLst/>
            </a:prstGeom>
            <a:solidFill>
              <a:srgbClr val="1CABE2">
                <a:alpha val="100000"/>
              </a:srgbClr>
            </a:solidFill>
          </p:spPr>
          <p:txBody>
            <a:bodyPr/>
            <a:lstStyle/>
            <a:p/>
          </p:txBody>
        </p:sp>
        <p:sp>
          <p:nvSpPr>
            <p:cNvPr id="67" name="rc67"/>
            <p:cNvSpPr/>
            <p:nvPr/>
          </p:nvSpPr>
          <p:spPr>
            <a:xfrm>
              <a:off x="4493063" y="3129972"/>
              <a:ext cx="203168" cy="1495563"/>
            </a:xfrm>
            <a:prstGeom prst="rect">
              <a:avLst/>
            </a:prstGeom>
            <a:solidFill>
              <a:srgbClr val="80BD41">
                <a:alpha val="100000"/>
              </a:srgbClr>
            </a:solidFill>
          </p:spPr>
          <p:txBody>
            <a:bodyPr/>
            <a:lstStyle/>
            <a:p/>
          </p:txBody>
        </p:sp>
        <p:sp>
          <p:nvSpPr>
            <p:cNvPr id="68" name="rc68"/>
            <p:cNvSpPr/>
            <p:nvPr/>
          </p:nvSpPr>
          <p:spPr>
            <a:xfrm>
              <a:off x="4493063" y="2982059"/>
              <a:ext cx="203168" cy="32871"/>
            </a:xfrm>
            <a:prstGeom prst="rect">
              <a:avLst/>
            </a:prstGeom>
            <a:solidFill>
              <a:srgbClr val="0058AB">
                <a:alpha val="100000"/>
              </a:srgbClr>
            </a:solidFill>
          </p:spPr>
          <p:txBody>
            <a:bodyPr/>
            <a:lstStyle/>
            <a:p/>
          </p:txBody>
        </p:sp>
        <p:sp>
          <p:nvSpPr>
            <p:cNvPr id="69" name="rc69"/>
            <p:cNvSpPr/>
            <p:nvPr/>
          </p:nvSpPr>
          <p:spPr>
            <a:xfrm>
              <a:off x="4493063" y="3014930"/>
              <a:ext cx="203168" cy="115041"/>
            </a:xfrm>
            <a:prstGeom prst="rect">
              <a:avLst/>
            </a:prstGeom>
            <a:solidFill>
              <a:srgbClr val="1CABE2">
                <a:alpha val="100000"/>
              </a:srgbClr>
            </a:solidFill>
          </p:spPr>
          <p:txBody>
            <a:bodyPr/>
            <a:lstStyle/>
            <a:p/>
          </p:txBody>
        </p:sp>
        <p:sp>
          <p:nvSpPr>
            <p:cNvPr id="70" name="rc70"/>
            <p:cNvSpPr/>
            <p:nvPr/>
          </p:nvSpPr>
          <p:spPr>
            <a:xfrm>
              <a:off x="4718806" y="3235405"/>
              <a:ext cx="203168" cy="1390130"/>
            </a:xfrm>
            <a:prstGeom prst="rect">
              <a:avLst/>
            </a:prstGeom>
            <a:solidFill>
              <a:srgbClr val="80BD41">
                <a:alpha val="100000"/>
              </a:srgbClr>
            </a:solidFill>
          </p:spPr>
          <p:txBody>
            <a:bodyPr/>
            <a:lstStyle/>
            <a:p/>
          </p:txBody>
        </p:sp>
        <p:sp>
          <p:nvSpPr>
            <p:cNvPr id="71" name="rc71"/>
            <p:cNvSpPr/>
            <p:nvPr/>
          </p:nvSpPr>
          <p:spPr>
            <a:xfrm>
              <a:off x="4718806" y="3027685"/>
              <a:ext cx="203168" cy="95870"/>
            </a:xfrm>
            <a:prstGeom prst="rect">
              <a:avLst/>
            </a:prstGeom>
            <a:solidFill>
              <a:srgbClr val="0058AB">
                <a:alpha val="100000"/>
              </a:srgbClr>
            </a:solidFill>
          </p:spPr>
          <p:txBody>
            <a:bodyPr/>
            <a:lstStyle/>
            <a:p/>
          </p:txBody>
        </p:sp>
        <p:sp>
          <p:nvSpPr>
            <p:cNvPr id="72" name="rc72"/>
            <p:cNvSpPr/>
            <p:nvPr/>
          </p:nvSpPr>
          <p:spPr>
            <a:xfrm>
              <a:off x="4718806" y="3123556"/>
              <a:ext cx="203168" cy="111848"/>
            </a:xfrm>
            <a:prstGeom prst="rect">
              <a:avLst/>
            </a:prstGeom>
            <a:solidFill>
              <a:srgbClr val="1CABE2">
                <a:alpha val="100000"/>
              </a:srgbClr>
            </a:solidFill>
          </p:spPr>
          <p:txBody>
            <a:bodyPr/>
            <a:lstStyle/>
            <a:p/>
          </p:txBody>
        </p:sp>
        <p:sp>
          <p:nvSpPr>
            <p:cNvPr id="73" name="rc73"/>
            <p:cNvSpPr/>
            <p:nvPr/>
          </p:nvSpPr>
          <p:spPr>
            <a:xfrm>
              <a:off x="4944548" y="3217915"/>
              <a:ext cx="203168" cy="1407620"/>
            </a:xfrm>
            <a:prstGeom prst="rect">
              <a:avLst/>
            </a:prstGeom>
            <a:solidFill>
              <a:srgbClr val="80BD41">
                <a:alpha val="100000"/>
              </a:srgbClr>
            </a:solidFill>
          </p:spPr>
          <p:txBody>
            <a:bodyPr/>
            <a:lstStyle/>
            <a:p/>
          </p:txBody>
        </p:sp>
        <p:sp>
          <p:nvSpPr>
            <p:cNvPr id="74" name="rc74"/>
            <p:cNvSpPr/>
            <p:nvPr/>
          </p:nvSpPr>
          <p:spPr>
            <a:xfrm>
              <a:off x="4944548" y="3061512"/>
              <a:ext cx="203168" cy="93840"/>
            </a:xfrm>
            <a:prstGeom prst="rect">
              <a:avLst/>
            </a:prstGeom>
            <a:solidFill>
              <a:srgbClr val="0058AB">
                <a:alpha val="100000"/>
              </a:srgbClr>
            </a:solidFill>
          </p:spPr>
          <p:txBody>
            <a:bodyPr/>
            <a:lstStyle/>
            <a:p/>
          </p:txBody>
        </p:sp>
        <p:sp>
          <p:nvSpPr>
            <p:cNvPr id="75" name="rc75"/>
            <p:cNvSpPr/>
            <p:nvPr/>
          </p:nvSpPr>
          <p:spPr>
            <a:xfrm>
              <a:off x="4944548" y="3155352"/>
              <a:ext cx="203168" cy="62562"/>
            </a:xfrm>
            <a:prstGeom prst="rect">
              <a:avLst/>
            </a:prstGeom>
            <a:solidFill>
              <a:srgbClr val="1CABE2">
                <a:alpha val="100000"/>
              </a:srgbClr>
            </a:solidFill>
          </p:spPr>
          <p:txBody>
            <a:bodyPr/>
            <a:lstStyle/>
            <a:p/>
          </p:txBody>
        </p:sp>
        <p:sp>
          <p:nvSpPr>
            <p:cNvPr id="76" name="rc76"/>
            <p:cNvSpPr/>
            <p:nvPr/>
          </p:nvSpPr>
          <p:spPr>
            <a:xfrm>
              <a:off x="5170291" y="3250501"/>
              <a:ext cx="203168" cy="1375033"/>
            </a:xfrm>
            <a:prstGeom prst="rect">
              <a:avLst/>
            </a:prstGeom>
            <a:solidFill>
              <a:srgbClr val="80BD41">
                <a:alpha val="100000"/>
              </a:srgbClr>
            </a:solidFill>
          </p:spPr>
          <p:txBody>
            <a:bodyPr/>
            <a:lstStyle/>
            <a:p/>
          </p:txBody>
        </p:sp>
        <p:sp>
          <p:nvSpPr>
            <p:cNvPr id="77" name="rc77"/>
            <p:cNvSpPr/>
            <p:nvPr/>
          </p:nvSpPr>
          <p:spPr>
            <a:xfrm>
              <a:off x="5170291" y="3080554"/>
              <a:ext cx="203168" cy="92698"/>
            </a:xfrm>
            <a:prstGeom prst="rect">
              <a:avLst/>
            </a:prstGeom>
            <a:solidFill>
              <a:srgbClr val="0058AB">
                <a:alpha val="100000"/>
              </a:srgbClr>
            </a:solidFill>
          </p:spPr>
          <p:txBody>
            <a:bodyPr/>
            <a:lstStyle/>
            <a:p/>
          </p:txBody>
        </p:sp>
        <p:sp>
          <p:nvSpPr>
            <p:cNvPr id="78" name="rc78"/>
            <p:cNvSpPr/>
            <p:nvPr/>
          </p:nvSpPr>
          <p:spPr>
            <a:xfrm>
              <a:off x="5170291" y="3173252"/>
              <a:ext cx="203168" cy="77249"/>
            </a:xfrm>
            <a:prstGeom prst="rect">
              <a:avLst/>
            </a:prstGeom>
            <a:solidFill>
              <a:srgbClr val="1CABE2">
                <a:alpha val="100000"/>
              </a:srgbClr>
            </a:solidFill>
          </p:spPr>
          <p:txBody>
            <a:bodyPr/>
            <a:lstStyle/>
            <a:p/>
          </p:txBody>
        </p:sp>
        <p:sp>
          <p:nvSpPr>
            <p:cNvPr id="79" name="rc79"/>
            <p:cNvSpPr/>
            <p:nvPr/>
          </p:nvSpPr>
          <p:spPr>
            <a:xfrm>
              <a:off x="5396033" y="3249949"/>
              <a:ext cx="203168" cy="1375586"/>
            </a:xfrm>
            <a:prstGeom prst="rect">
              <a:avLst/>
            </a:prstGeom>
            <a:solidFill>
              <a:srgbClr val="80BD41">
                <a:alpha val="100000"/>
              </a:srgbClr>
            </a:solidFill>
          </p:spPr>
          <p:txBody>
            <a:bodyPr/>
            <a:lstStyle/>
            <a:p/>
          </p:txBody>
        </p:sp>
        <p:sp>
          <p:nvSpPr>
            <p:cNvPr id="80" name="rc80"/>
            <p:cNvSpPr/>
            <p:nvPr/>
          </p:nvSpPr>
          <p:spPr>
            <a:xfrm>
              <a:off x="5396033" y="3079933"/>
              <a:ext cx="203168" cy="92735"/>
            </a:xfrm>
            <a:prstGeom prst="rect">
              <a:avLst/>
            </a:prstGeom>
            <a:solidFill>
              <a:srgbClr val="0058AB">
                <a:alpha val="100000"/>
              </a:srgbClr>
            </a:solidFill>
          </p:spPr>
          <p:txBody>
            <a:bodyPr/>
            <a:lstStyle/>
            <a:p/>
          </p:txBody>
        </p:sp>
        <p:sp>
          <p:nvSpPr>
            <p:cNvPr id="81" name="rc81"/>
            <p:cNvSpPr/>
            <p:nvPr/>
          </p:nvSpPr>
          <p:spPr>
            <a:xfrm>
              <a:off x="5396033" y="3172669"/>
              <a:ext cx="203168" cy="77279"/>
            </a:xfrm>
            <a:prstGeom prst="rect">
              <a:avLst/>
            </a:prstGeom>
            <a:solidFill>
              <a:srgbClr val="1CABE2">
                <a:alpha val="100000"/>
              </a:srgbClr>
            </a:solidFill>
          </p:spPr>
          <p:txBody>
            <a:bodyPr/>
            <a:lstStyle/>
            <a:p/>
          </p:txBody>
        </p:sp>
        <p:sp>
          <p:nvSpPr>
            <p:cNvPr id="82" name="rc82"/>
            <p:cNvSpPr/>
            <p:nvPr/>
          </p:nvSpPr>
          <p:spPr>
            <a:xfrm>
              <a:off x="5621775" y="3220982"/>
              <a:ext cx="203168" cy="1404552"/>
            </a:xfrm>
            <a:prstGeom prst="rect">
              <a:avLst/>
            </a:prstGeom>
            <a:solidFill>
              <a:srgbClr val="80BD41">
                <a:alpha val="100000"/>
              </a:srgbClr>
            </a:solidFill>
          </p:spPr>
          <p:txBody>
            <a:bodyPr/>
            <a:lstStyle/>
            <a:p/>
          </p:txBody>
        </p:sp>
        <p:sp>
          <p:nvSpPr>
            <p:cNvPr id="83" name="rc83"/>
            <p:cNvSpPr/>
            <p:nvPr/>
          </p:nvSpPr>
          <p:spPr>
            <a:xfrm>
              <a:off x="5621775" y="3064921"/>
              <a:ext cx="203168" cy="93637"/>
            </a:xfrm>
            <a:prstGeom prst="rect">
              <a:avLst/>
            </a:prstGeom>
            <a:solidFill>
              <a:srgbClr val="0058AB">
                <a:alpha val="100000"/>
              </a:srgbClr>
            </a:solidFill>
          </p:spPr>
          <p:txBody>
            <a:bodyPr/>
            <a:lstStyle/>
            <a:p/>
          </p:txBody>
        </p:sp>
        <p:sp>
          <p:nvSpPr>
            <p:cNvPr id="84" name="rc84"/>
            <p:cNvSpPr/>
            <p:nvPr/>
          </p:nvSpPr>
          <p:spPr>
            <a:xfrm>
              <a:off x="5621775" y="3158559"/>
              <a:ext cx="203168" cy="62423"/>
            </a:xfrm>
            <a:prstGeom prst="rect">
              <a:avLst/>
            </a:prstGeom>
            <a:solidFill>
              <a:srgbClr val="1CABE2">
                <a:alpha val="100000"/>
              </a:srgbClr>
            </a:solidFill>
          </p:spPr>
          <p:txBody>
            <a:bodyPr/>
            <a:lstStyle/>
            <a:p/>
          </p:txBody>
        </p:sp>
        <p:sp>
          <p:nvSpPr>
            <p:cNvPr id="85" name="rc85"/>
            <p:cNvSpPr/>
            <p:nvPr/>
          </p:nvSpPr>
          <p:spPr>
            <a:xfrm>
              <a:off x="5847518" y="3265652"/>
              <a:ext cx="203168" cy="1359883"/>
            </a:xfrm>
            <a:prstGeom prst="rect">
              <a:avLst/>
            </a:prstGeom>
            <a:solidFill>
              <a:srgbClr val="80BD41">
                <a:alpha val="100000"/>
              </a:srgbClr>
            </a:solidFill>
          </p:spPr>
          <p:txBody>
            <a:bodyPr/>
            <a:lstStyle/>
            <a:p/>
          </p:txBody>
        </p:sp>
        <p:sp>
          <p:nvSpPr>
            <p:cNvPr id="86" name="rc86"/>
            <p:cNvSpPr/>
            <p:nvPr/>
          </p:nvSpPr>
          <p:spPr>
            <a:xfrm>
              <a:off x="5847518" y="3044276"/>
              <a:ext cx="203168" cy="110689"/>
            </a:xfrm>
            <a:prstGeom prst="rect">
              <a:avLst/>
            </a:prstGeom>
            <a:solidFill>
              <a:srgbClr val="0058AB">
                <a:alpha val="100000"/>
              </a:srgbClr>
            </a:solidFill>
          </p:spPr>
          <p:txBody>
            <a:bodyPr/>
            <a:lstStyle/>
            <a:p/>
          </p:txBody>
        </p:sp>
        <p:sp>
          <p:nvSpPr>
            <p:cNvPr id="87" name="rc87"/>
            <p:cNvSpPr/>
            <p:nvPr/>
          </p:nvSpPr>
          <p:spPr>
            <a:xfrm>
              <a:off x="5847518" y="3154966"/>
              <a:ext cx="203168" cy="110686"/>
            </a:xfrm>
            <a:prstGeom prst="rect">
              <a:avLst/>
            </a:prstGeom>
            <a:solidFill>
              <a:srgbClr val="1CABE2">
                <a:alpha val="100000"/>
              </a:srgbClr>
            </a:solidFill>
          </p:spPr>
          <p:txBody>
            <a:bodyPr/>
            <a:lstStyle/>
            <a:p/>
          </p:txBody>
        </p:sp>
        <p:sp>
          <p:nvSpPr>
            <p:cNvPr id="88" name="rc88"/>
            <p:cNvSpPr/>
            <p:nvPr/>
          </p:nvSpPr>
          <p:spPr>
            <a:xfrm>
              <a:off x="6073260" y="3211421"/>
              <a:ext cx="203168" cy="1414114"/>
            </a:xfrm>
            <a:prstGeom prst="rect">
              <a:avLst/>
            </a:prstGeom>
            <a:solidFill>
              <a:srgbClr val="80BD41">
                <a:alpha val="100000"/>
              </a:srgbClr>
            </a:solidFill>
          </p:spPr>
          <p:txBody>
            <a:bodyPr/>
            <a:lstStyle/>
            <a:p/>
          </p:txBody>
        </p:sp>
        <p:sp>
          <p:nvSpPr>
            <p:cNvPr id="89" name="rc89"/>
            <p:cNvSpPr/>
            <p:nvPr/>
          </p:nvSpPr>
          <p:spPr>
            <a:xfrm>
              <a:off x="6073260" y="3018587"/>
              <a:ext cx="203168" cy="112486"/>
            </a:xfrm>
            <a:prstGeom prst="rect">
              <a:avLst/>
            </a:prstGeom>
            <a:solidFill>
              <a:srgbClr val="0058AB">
                <a:alpha val="100000"/>
              </a:srgbClr>
            </a:solidFill>
          </p:spPr>
          <p:txBody>
            <a:bodyPr/>
            <a:lstStyle/>
            <a:p/>
          </p:txBody>
        </p:sp>
        <p:sp>
          <p:nvSpPr>
            <p:cNvPr id="90" name="rc90"/>
            <p:cNvSpPr/>
            <p:nvPr/>
          </p:nvSpPr>
          <p:spPr>
            <a:xfrm>
              <a:off x="6073260" y="3131073"/>
              <a:ext cx="203168" cy="80347"/>
            </a:xfrm>
            <a:prstGeom prst="rect">
              <a:avLst/>
            </a:prstGeom>
            <a:solidFill>
              <a:srgbClr val="1CABE2">
                <a:alpha val="100000"/>
              </a:srgbClr>
            </a:solidFill>
          </p:spPr>
          <p:txBody>
            <a:bodyPr/>
            <a:lstStyle/>
            <a:p/>
          </p:txBody>
        </p:sp>
        <p:sp>
          <p:nvSpPr>
            <p:cNvPr id="91" name="rc91"/>
            <p:cNvSpPr/>
            <p:nvPr/>
          </p:nvSpPr>
          <p:spPr>
            <a:xfrm>
              <a:off x="6299002" y="3156013"/>
              <a:ext cx="203168" cy="1469521"/>
            </a:xfrm>
            <a:prstGeom prst="rect">
              <a:avLst/>
            </a:prstGeom>
            <a:solidFill>
              <a:srgbClr val="80BD41">
                <a:alpha val="100000"/>
              </a:srgbClr>
            </a:solidFill>
          </p:spPr>
          <p:txBody>
            <a:bodyPr/>
            <a:lstStyle/>
            <a:p/>
          </p:txBody>
        </p:sp>
        <p:sp>
          <p:nvSpPr>
            <p:cNvPr id="92" name="rc92"/>
            <p:cNvSpPr/>
            <p:nvPr/>
          </p:nvSpPr>
          <p:spPr>
            <a:xfrm>
              <a:off x="6299002" y="2992733"/>
              <a:ext cx="203168" cy="114296"/>
            </a:xfrm>
            <a:prstGeom prst="rect">
              <a:avLst/>
            </a:prstGeom>
            <a:solidFill>
              <a:srgbClr val="0058AB">
                <a:alpha val="100000"/>
              </a:srgbClr>
            </a:solidFill>
          </p:spPr>
          <p:txBody>
            <a:bodyPr/>
            <a:lstStyle/>
            <a:p/>
          </p:txBody>
        </p:sp>
        <p:sp>
          <p:nvSpPr>
            <p:cNvPr id="93" name="rc93"/>
            <p:cNvSpPr/>
            <p:nvPr/>
          </p:nvSpPr>
          <p:spPr>
            <a:xfrm>
              <a:off x="6299002" y="3107029"/>
              <a:ext cx="203168" cy="48984"/>
            </a:xfrm>
            <a:prstGeom prst="rect">
              <a:avLst/>
            </a:prstGeom>
            <a:solidFill>
              <a:srgbClr val="1CABE2">
                <a:alpha val="100000"/>
              </a:srgbClr>
            </a:solidFill>
          </p:spPr>
          <p:txBody>
            <a:bodyPr/>
            <a:lstStyle/>
            <a:p/>
          </p:txBody>
        </p:sp>
        <p:sp>
          <p:nvSpPr>
            <p:cNvPr id="94" name="rc94"/>
            <p:cNvSpPr/>
            <p:nvPr/>
          </p:nvSpPr>
          <p:spPr>
            <a:xfrm>
              <a:off x="6524745" y="3152973"/>
              <a:ext cx="203168" cy="1472562"/>
            </a:xfrm>
            <a:prstGeom prst="rect">
              <a:avLst/>
            </a:prstGeom>
            <a:solidFill>
              <a:srgbClr val="80BD41">
                <a:alpha val="100000"/>
              </a:srgbClr>
            </a:solidFill>
          </p:spPr>
          <p:txBody>
            <a:bodyPr/>
            <a:lstStyle/>
            <a:p/>
          </p:txBody>
        </p:sp>
        <p:sp>
          <p:nvSpPr>
            <p:cNvPr id="95" name="rc95"/>
            <p:cNvSpPr/>
            <p:nvPr/>
          </p:nvSpPr>
          <p:spPr>
            <a:xfrm>
              <a:off x="6524745" y="2989353"/>
              <a:ext cx="203168" cy="114533"/>
            </a:xfrm>
            <a:prstGeom prst="rect">
              <a:avLst/>
            </a:prstGeom>
            <a:solidFill>
              <a:srgbClr val="0058AB">
                <a:alpha val="100000"/>
              </a:srgbClr>
            </a:solidFill>
          </p:spPr>
          <p:txBody>
            <a:bodyPr/>
            <a:lstStyle/>
            <a:p/>
          </p:txBody>
        </p:sp>
        <p:sp>
          <p:nvSpPr>
            <p:cNvPr id="96" name="rc96"/>
            <p:cNvSpPr/>
            <p:nvPr/>
          </p:nvSpPr>
          <p:spPr>
            <a:xfrm>
              <a:off x="6524745" y="3103887"/>
              <a:ext cx="203168" cy="49086"/>
            </a:xfrm>
            <a:prstGeom prst="rect">
              <a:avLst/>
            </a:prstGeom>
            <a:solidFill>
              <a:srgbClr val="1CABE2">
                <a:alpha val="100000"/>
              </a:srgbClr>
            </a:solidFill>
          </p:spPr>
          <p:txBody>
            <a:bodyPr/>
            <a:lstStyle/>
            <a:p/>
          </p:txBody>
        </p:sp>
        <p:sp>
          <p:nvSpPr>
            <p:cNvPr id="97" name="rc97"/>
            <p:cNvSpPr/>
            <p:nvPr/>
          </p:nvSpPr>
          <p:spPr>
            <a:xfrm>
              <a:off x="6750487" y="3134571"/>
              <a:ext cx="203168" cy="1490963"/>
            </a:xfrm>
            <a:prstGeom prst="rect">
              <a:avLst/>
            </a:prstGeom>
            <a:solidFill>
              <a:srgbClr val="80BD41">
                <a:alpha val="100000"/>
              </a:srgbClr>
            </a:solidFill>
          </p:spPr>
          <p:txBody>
            <a:bodyPr/>
            <a:lstStyle/>
            <a:p/>
          </p:txBody>
        </p:sp>
        <p:sp>
          <p:nvSpPr>
            <p:cNvPr id="98" name="rc98"/>
            <p:cNvSpPr/>
            <p:nvPr/>
          </p:nvSpPr>
          <p:spPr>
            <a:xfrm>
              <a:off x="6750487" y="2987113"/>
              <a:ext cx="203168" cy="114689"/>
            </a:xfrm>
            <a:prstGeom prst="rect">
              <a:avLst/>
            </a:prstGeom>
            <a:solidFill>
              <a:srgbClr val="0058AB">
                <a:alpha val="100000"/>
              </a:srgbClr>
            </a:solidFill>
          </p:spPr>
          <p:txBody>
            <a:bodyPr/>
            <a:lstStyle/>
            <a:p/>
          </p:txBody>
        </p:sp>
        <p:sp>
          <p:nvSpPr>
            <p:cNvPr id="99" name="rc99"/>
            <p:cNvSpPr/>
            <p:nvPr/>
          </p:nvSpPr>
          <p:spPr>
            <a:xfrm>
              <a:off x="6750487" y="3101802"/>
              <a:ext cx="203168" cy="32769"/>
            </a:xfrm>
            <a:prstGeom prst="rect">
              <a:avLst/>
            </a:prstGeom>
            <a:solidFill>
              <a:srgbClr val="1CABE2">
                <a:alpha val="100000"/>
              </a:srgbClr>
            </a:solidFill>
          </p:spPr>
          <p:txBody>
            <a:bodyPr/>
            <a:lstStyle/>
            <a:p/>
          </p:txBody>
        </p:sp>
        <p:sp>
          <p:nvSpPr>
            <p:cNvPr id="100" name="rc100"/>
            <p:cNvSpPr/>
            <p:nvPr/>
          </p:nvSpPr>
          <p:spPr>
            <a:xfrm>
              <a:off x="6976229" y="2974446"/>
              <a:ext cx="203168" cy="98780"/>
            </a:xfrm>
            <a:prstGeom prst="rect">
              <a:avLst/>
            </a:prstGeom>
            <a:solidFill>
              <a:srgbClr val="F26A21">
                <a:alpha val="100000"/>
              </a:srgbClr>
            </a:solidFill>
          </p:spPr>
          <p:txBody>
            <a:bodyPr/>
            <a:lstStyle/>
            <a:p/>
          </p:txBody>
        </p:sp>
        <p:sp>
          <p:nvSpPr>
            <p:cNvPr id="101" name="rc101"/>
            <p:cNvSpPr/>
            <p:nvPr/>
          </p:nvSpPr>
          <p:spPr>
            <a:xfrm>
              <a:off x="6976229" y="3073227"/>
              <a:ext cx="203168" cy="1552308"/>
            </a:xfrm>
            <a:prstGeom prst="rect">
              <a:avLst/>
            </a:prstGeom>
            <a:solidFill>
              <a:srgbClr val="FFC20E">
                <a:alpha val="100000"/>
              </a:srgbClr>
            </a:solidFill>
          </p:spPr>
          <p:txBody>
            <a:bodyPr/>
            <a:lstStyle/>
            <a:p/>
          </p:txBody>
        </p:sp>
        <p:sp>
          <p:nvSpPr>
            <p:cNvPr id="102" name="rc102"/>
            <p:cNvSpPr/>
            <p:nvPr/>
          </p:nvSpPr>
          <p:spPr>
            <a:xfrm>
              <a:off x="7201972" y="2958289"/>
              <a:ext cx="203168" cy="85078"/>
            </a:xfrm>
            <a:prstGeom prst="rect">
              <a:avLst/>
            </a:prstGeom>
            <a:solidFill>
              <a:srgbClr val="F26A21">
                <a:alpha val="100000"/>
              </a:srgbClr>
            </a:solidFill>
          </p:spPr>
          <p:txBody>
            <a:bodyPr/>
            <a:lstStyle/>
            <a:p/>
          </p:txBody>
        </p:sp>
        <p:sp>
          <p:nvSpPr>
            <p:cNvPr id="103" name="rc103"/>
            <p:cNvSpPr/>
            <p:nvPr/>
          </p:nvSpPr>
          <p:spPr>
            <a:xfrm>
              <a:off x="7201972" y="3043368"/>
              <a:ext cx="203168" cy="1582167"/>
            </a:xfrm>
            <a:prstGeom prst="rect">
              <a:avLst/>
            </a:prstGeom>
            <a:solidFill>
              <a:srgbClr val="FFC20E">
                <a:alpha val="100000"/>
              </a:srgbClr>
            </a:solidFill>
          </p:spPr>
          <p:txBody>
            <a:bodyPr/>
            <a:lstStyle/>
            <a:p/>
          </p:txBody>
        </p:sp>
        <p:sp>
          <p:nvSpPr>
            <p:cNvPr id="104" name="rc104"/>
            <p:cNvSpPr/>
            <p:nvPr/>
          </p:nvSpPr>
          <p:spPr>
            <a:xfrm>
              <a:off x="7427714" y="2938132"/>
              <a:ext cx="203168" cy="73277"/>
            </a:xfrm>
            <a:prstGeom prst="rect">
              <a:avLst/>
            </a:prstGeom>
            <a:solidFill>
              <a:srgbClr val="F26A21">
                <a:alpha val="100000"/>
              </a:srgbClr>
            </a:solidFill>
          </p:spPr>
          <p:txBody>
            <a:bodyPr/>
            <a:lstStyle/>
            <a:p/>
          </p:txBody>
        </p:sp>
        <p:sp>
          <p:nvSpPr>
            <p:cNvPr id="105" name="rc105"/>
            <p:cNvSpPr/>
            <p:nvPr/>
          </p:nvSpPr>
          <p:spPr>
            <a:xfrm>
              <a:off x="7427714" y="3011409"/>
              <a:ext cx="203168" cy="1614125"/>
            </a:xfrm>
            <a:prstGeom prst="rect">
              <a:avLst/>
            </a:prstGeom>
            <a:solidFill>
              <a:srgbClr val="FFC20E">
                <a:alpha val="100000"/>
              </a:srgbClr>
            </a:solidFill>
          </p:spPr>
          <p:txBody>
            <a:bodyPr/>
            <a:lstStyle/>
            <a:p/>
          </p:txBody>
        </p:sp>
        <p:sp>
          <p:nvSpPr>
            <p:cNvPr id="106" name="rc106"/>
            <p:cNvSpPr/>
            <p:nvPr/>
          </p:nvSpPr>
          <p:spPr>
            <a:xfrm>
              <a:off x="7653457" y="2912856"/>
              <a:ext cx="203168" cy="63113"/>
            </a:xfrm>
            <a:prstGeom prst="rect">
              <a:avLst/>
            </a:prstGeom>
            <a:solidFill>
              <a:srgbClr val="F26A21">
                <a:alpha val="100000"/>
              </a:srgbClr>
            </a:solidFill>
          </p:spPr>
          <p:txBody>
            <a:bodyPr/>
            <a:lstStyle/>
            <a:p/>
          </p:txBody>
        </p:sp>
        <p:sp>
          <p:nvSpPr>
            <p:cNvPr id="107" name="rc107"/>
            <p:cNvSpPr/>
            <p:nvPr/>
          </p:nvSpPr>
          <p:spPr>
            <a:xfrm>
              <a:off x="7653457" y="2975970"/>
              <a:ext cx="203168" cy="1649565"/>
            </a:xfrm>
            <a:prstGeom prst="rect">
              <a:avLst/>
            </a:prstGeom>
            <a:solidFill>
              <a:srgbClr val="FFC20E">
                <a:alpha val="100000"/>
              </a:srgbClr>
            </a:solidFill>
          </p:spPr>
          <p:txBody>
            <a:bodyPr/>
            <a:lstStyle/>
            <a:p/>
          </p:txBody>
        </p:sp>
        <p:sp>
          <p:nvSpPr>
            <p:cNvPr id="108" name="rc108"/>
            <p:cNvSpPr/>
            <p:nvPr/>
          </p:nvSpPr>
          <p:spPr>
            <a:xfrm>
              <a:off x="7879199" y="2887866"/>
              <a:ext cx="203168" cy="54358"/>
            </a:xfrm>
            <a:prstGeom prst="rect">
              <a:avLst/>
            </a:prstGeom>
            <a:solidFill>
              <a:srgbClr val="F26A21">
                <a:alpha val="100000"/>
              </a:srgbClr>
            </a:solidFill>
          </p:spPr>
          <p:txBody>
            <a:bodyPr/>
            <a:lstStyle/>
            <a:p/>
          </p:txBody>
        </p:sp>
        <p:sp>
          <p:nvSpPr>
            <p:cNvPr id="109" name="rc109"/>
            <p:cNvSpPr/>
            <p:nvPr/>
          </p:nvSpPr>
          <p:spPr>
            <a:xfrm>
              <a:off x="7879199" y="2942225"/>
              <a:ext cx="203168" cy="1683310"/>
            </a:xfrm>
            <a:prstGeom prst="rect">
              <a:avLst/>
            </a:prstGeom>
            <a:solidFill>
              <a:srgbClr val="FFC20E">
                <a:alpha val="100000"/>
              </a:srgbClr>
            </a:solidFill>
          </p:spPr>
          <p:txBody>
            <a:bodyPr/>
            <a:lstStyle/>
            <a:p/>
          </p:txBody>
        </p:sp>
        <p:sp>
          <p:nvSpPr>
            <p:cNvPr id="110" name="rc110"/>
            <p:cNvSpPr/>
            <p:nvPr/>
          </p:nvSpPr>
          <p:spPr>
            <a:xfrm>
              <a:off x="8104941" y="2862496"/>
              <a:ext cx="203168" cy="46818"/>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227418"/>
              <a:ext cx="5417816" cy="755137"/>
            </a:xfrm>
            <a:custGeom>
              <a:avLst/>
              <a:pathLst>
                <a:path w="5417816" h="755137">
                  <a:moveTo>
                    <a:pt x="0" y="514866"/>
                  </a:moveTo>
                  <a:lnTo>
                    <a:pt x="225742" y="549190"/>
                  </a:lnTo>
                  <a:lnTo>
                    <a:pt x="451484" y="617839"/>
                  </a:lnTo>
                  <a:lnTo>
                    <a:pt x="677227" y="686488"/>
                  </a:lnTo>
                  <a:lnTo>
                    <a:pt x="902969" y="755137"/>
                  </a:lnTo>
                  <a:lnTo>
                    <a:pt x="1128711" y="652163"/>
                  </a:lnTo>
                  <a:lnTo>
                    <a:pt x="1354454" y="549190"/>
                  </a:lnTo>
                  <a:lnTo>
                    <a:pt x="1580196" y="446217"/>
                  </a:lnTo>
                  <a:lnTo>
                    <a:pt x="1805938" y="343244"/>
                  </a:lnTo>
                  <a:lnTo>
                    <a:pt x="2031681" y="411892"/>
                  </a:lnTo>
                  <a:lnTo>
                    <a:pt x="2257423" y="137297"/>
                  </a:lnTo>
                  <a:lnTo>
                    <a:pt x="2483165" y="0"/>
                  </a:lnTo>
                  <a:lnTo>
                    <a:pt x="2708908" y="0"/>
                  </a:lnTo>
                  <a:lnTo>
                    <a:pt x="2934650" y="34324"/>
                  </a:lnTo>
                  <a:lnTo>
                    <a:pt x="3160393" y="34324"/>
                  </a:lnTo>
                  <a:lnTo>
                    <a:pt x="3386135" y="171622"/>
                  </a:lnTo>
                  <a:lnTo>
                    <a:pt x="3611877" y="171622"/>
                  </a:lnTo>
                  <a:lnTo>
                    <a:pt x="3837620" y="171622"/>
                  </a:lnTo>
                  <a:lnTo>
                    <a:pt x="4063362" y="171622"/>
                  </a:lnTo>
                  <a:lnTo>
                    <a:pt x="4289104" y="171622"/>
                  </a:lnTo>
                  <a:lnTo>
                    <a:pt x="4514847" y="205946"/>
                  </a:lnTo>
                  <a:lnTo>
                    <a:pt x="4740589" y="205946"/>
                  </a:lnTo>
                  <a:lnTo>
                    <a:pt x="4966331" y="205946"/>
                  </a:lnTo>
                  <a:lnTo>
                    <a:pt x="5192074" y="205946"/>
                  </a:lnTo>
                  <a:lnTo>
                    <a:pt x="5417816" y="205946"/>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364716"/>
              <a:ext cx="5417816" cy="1029732"/>
            </a:xfrm>
            <a:custGeom>
              <a:avLst/>
              <a:pathLst>
                <a:path w="5417816" h="1029732">
                  <a:moveTo>
                    <a:pt x="0" y="583515"/>
                  </a:moveTo>
                  <a:lnTo>
                    <a:pt x="225742" y="686488"/>
                  </a:lnTo>
                  <a:lnTo>
                    <a:pt x="451484" y="823785"/>
                  </a:lnTo>
                  <a:lnTo>
                    <a:pt x="677227" y="926759"/>
                  </a:lnTo>
                  <a:lnTo>
                    <a:pt x="902969" y="1029732"/>
                  </a:lnTo>
                  <a:lnTo>
                    <a:pt x="1128711" y="926759"/>
                  </a:lnTo>
                  <a:lnTo>
                    <a:pt x="1354454" y="858110"/>
                  </a:lnTo>
                  <a:lnTo>
                    <a:pt x="1580196" y="755137"/>
                  </a:lnTo>
                  <a:lnTo>
                    <a:pt x="1805938" y="686488"/>
                  </a:lnTo>
                  <a:lnTo>
                    <a:pt x="2031681" y="755137"/>
                  </a:lnTo>
                  <a:lnTo>
                    <a:pt x="2257423" y="205946"/>
                  </a:lnTo>
                  <a:lnTo>
                    <a:pt x="2483165" y="68648"/>
                  </a:lnTo>
                  <a:lnTo>
                    <a:pt x="2708908" y="0"/>
                  </a:lnTo>
                  <a:lnTo>
                    <a:pt x="2934650" y="0"/>
                  </a:lnTo>
                  <a:lnTo>
                    <a:pt x="3160393" y="137297"/>
                  </a:lnTo>
                  <a:lnTo>
                    <a:pt x="3386135" y="274595"/>
                  </a:lnTo>
                  <a:lnTo>
                    <a:pt x="3611877" y="171622"/>
                  </a:lnTo>
                  <a:lnTo>
                    <a:pt x="3837620" y="205946"/>
                  </a:lnTo>
                  <a:lnTo>
                    <a:pt x="4063362" y="205946"/>
                  </a:lnTo>
                  <a:lnTo>
                    <a:pt x="4289104" y="171622"/>
                  </a:lnTo>
                  <a:lnTo>
                    <a:pt x="4514847" y="308919"/>
                  </a:lnTo>
                  <a:lnTo>
                    <a:pt x="4740589" y="240270"/>
                  </a:lnTo>
                  <a:lnTo>
                    <a:pt x="4966331" y="171622"/>
                  </a:lnTo>
                  <a:lnTo>
                    <a:pt x="5192074" y="171622"/>
                  </a:lnTo>
                  <a:lnTo>
                    <a:pt x="5417816" y="137297"/>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5" name="tx115"/>
            <p:cNvSpPr/>
            <p:nvPr/>
          </p:nvSpPr>
          <p:spPr>
            <a:xfrm>
              <a:off x="249463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6" name="tx116"/>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4752062"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565503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88077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10651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33225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5800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78374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1365926"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5" name="tx125"/>
            <p:cNvSpPr/>
            <p:nvPr/>
          </p:nvSpPr>
          <p:spPr>
            <a:xfrm>
              <a:off x="2494638"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6" name="tx126"/>
            <p:cNvSpPr/>
            <p:nvPr/>
          </p:nvSpPr>
          <p:spPr>
            <a:xfrm>
              <a:off x="3623350"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7" name="tx127"/>
            <p:cNvSpPr/>
            <p:nvPr/>
          </p:nvSpPr>
          <p:spPr>
            <a:xfrm>
              <a:off x="4752062"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8" name="tx128"/>
            <p:cNvSpPr/>
            <p:nvPr/>
          </p:nvSpPr>
          <p:spPr>
            <a:xfrm>
              <a:off x="5655031"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588077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6106516"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633225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78374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126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6" name="tx136"/>
            <p:cNvSpPr/>
            <p:nvPr/>
          </p:nvSpPr>
          <p:spPr>
            <a:xfrm>
              <a:off x="508103" y="25344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508103" y="151758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44540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Zimbabwe</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Zimbabwe is projected to have a  moderate increase (10,000-50,000) in the number of surviving infants by 2030. Therefore, maintaining current coverage requires vaccinating an increasing number of children.
To achieve the IA2030 ZD target, more (~2%)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6780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2190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7600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33010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448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9895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85305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8071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2249451"/>
              <a:ext cx="214223" cy="2741308"/>
            </a:xfrm>
            <a:prstGeom prst="rect">
              <a:avLst/>
            </a:prstGeom>
            <a:solidFill>
              <a:srgbClr val="0058AB">
                <a:alpha val="100000"/>
              </a:srgbClr>
            </a:solidFill>
          </p:spPr>
          <p:txBody>
            <a:bodyPr/>
            <a:lstStyle/>
            <a:p/>
          </p:txBody>
        </p:sp>
        <p:sp>
          <p:nvSpPr>
            <p:cNvPr id="41" name="rc41"/>
            <p:cNvSpPr/>
            <p:nvPr/>
          </p:nvSpPr>
          <p:spPr>
            <a:xfrm>
              <a:off x="1589675" y="2029895"/>
              <a:ext cx="214223" cy="2960864"/>
            </a:xfrm>
            <a:prstGeom prst="rect">
              <a:avLst/>
            </a:prstGeom>
            <a:solidFill>
              <a:srgbClr val="0058AB">
                <a:alpha val="100000"/>
              </a:srgbClr>
            </a:solidFill>
          </p:spPr>
          <p:txBody>
            <a:bodyPr/>
            <a:lstStyle/>
            <a:p/>
          </p:txBody>
        </p:sp>
        <p:sp>
          <p:nvSpPr>
            <p:cNvPr id="42" name="rc42"/>
            <p:cNvSpPr/>
            <p:nvPr/>
          </p:nvSpPr>
          <p:spPr>
            <a:xfrm>
              <a:off x="1827702" y="1641614"/>
              <a:ext cx="214223" cy="3349145"/>
            </a:xfrm>
            <a:prstGeom prst="rect">
              <a:avLst/>
            </a:prstGeom>
            <a:solidFill>
              <a:srgbClr val="0058AB">
                <a:alpha val="100000"/>
              </a:srgbClr>
            </a:solidFill>
          </p:spPr>
          <p:txBody>
            <a:bodyPr/>
            <a:lstStyle/>
            <a:p/>
          </p:txBody>
        </p:sp>
        <p:sp>
          <p:nvSpPr>
            <p:cNvPr id="43" name="rc43"/>
            <p:cNvSpPr/>
            <p:nvPr/>
          </p:nvSpPr>
          <p:spPr>
            <a:xfrm>
              <a:off x="2065728" y="1236432"/>
              <a:ext cx="214223" cy="3754327"/>
            </a:xfrm>
            <a:prstGeom prst="rect">
              <a:avLst/>
            </a:prstGeom>
            <a:solidFill>
              <a:srgbClr val="0058AB">
                <a:alpha val="100000"/>
              </a:srgbClr>
            </a:solidFill>
          </p:spPr>
          <p:txBody>
            <a:bodyPr/>
            <a:lstStyle/>
            <a:p/>
          </p:txBody>
        </p:sp>
        <p:sp>
          <p:nvSpPr>
            <p:cNvPr id="44" name="rc44"/>
            <p:cNvSpPr/>
            <p:nvPr/>
          </p:nvSpPr>
          <p:spPr>
            <a:xfrm>
              <a:off x="2303754" y="866434"/>
              <a:ext cx="214223" cy="4124325"/>
            </a:xfrm>
            <a:prstGeom prst="rect">
              <a:avLst/>
            </a:prstGeom>
            <a:solidFill>
              <a:srgbClr val="0058AB">
                <a:alpha val="100000"/>
              </a:srgbClr>
            </a:solidFill>
          </p:spPr>
          <p:txBody>
            <a:bodyPr/>
            <a:lstStyle/>
            <a:p/>
          </p:txBody>
        </p:sp>
        <p:sp>
          <p:nvSpPr>
            <p:cNvPr id="45" name="rc45"/>
            <p:cNvSpPr/>
            <p:nvPr/>
          </p:nvSpPr>
          <p:spPr>
            <a:xfrm>
              <a:off x="2541780" y="1422602"/>
              <a:ext cx="214223" cy="3568157"/>
            </a:xfrm>
            <a:prstGeom prst="rect">
              <a:avLst/>
            </a:prstGeom>
            <a:solidFill>
              <a:srgbClr val="0058AB">
                <a:alpha val="100000"/>
              </a:srgbClr>
            </a:solidFill>
          </p:spPr>
          <p:txBody>
            <a:bodyPr/>
            <a:lstStyle/>
            <a:p/>
          </p:txBody>
        </p:sp>
        <p:sp>
          <p:nvSpPr>
            <p:cNvPr id="46" name="rc46"/>
            <p:cNvSpPr/>
            <p:nvPr/>
          </p:nvSpPr>
          <p:spPr>
            <a:xfrm>
              <a:off x="2779807" y="1972203"/>
              <a:ext cx="214223" cy="3018556"/>
            </a:xfrm>
            <a:prstGeom prst="rect">
              <a:avLst/>
            </a:prstGeom>
            <a:solidFill>
              <a:srgbClr val="0058AB">
                <a:alpha val="100000"/>
              </a:srgbClr>
            </a:solidFill>
          </p:spPr>
          <p:txBody>
            <a:bodyPr/>
            <a:lstStyle/>
            <a:p/>
          </p:txBody>
        </p:sp>
        <p:sp>
          <p:nvSpPr>
            <p:cNvPr id="47" name="rc47"/>
            <p:cNvSpPr/>
            <p:nvPr/>
          </p:nvSpPr>
          <p:spPr>
            <a:xfrm>
              <a:off x="3017833" y="2439345"/>
              <a:ext cx="214223" cy="2551414"/>
            </a:xfrm>
            <a:prstGeom prst="rect">
              <a:avLst/>
            </a:prstGeom>
            <a:solidFill>
              <a:srgbClr val="0058AB">
                <a:alpha val="100000"/>
              </a:srgbClr>
            </a:solidFill>
          </p:spPr>
          <p:txBody>
            <a:bodyPr/>
            <a:lstStyle/>
            <a:p/>
          </p:txBody>
        </p:sp>
        <p:sp>
          <p:nvSpPr>
            <p:cNvPr id="48" name="rc48"/>
            <p:cNvSpPr/>
            <p:nvPr/>
          </p:nvSpPr>
          <p:spPr>
            <a:xfrm>
              <a:off x="3255859" y="2921045"/>
              <a:ext cx="214223" cy="2069714"/>
            </a:xfrm>
            <a:prstGeom prst="rect">
              <a:avLst/>
            </a:prstGeom>
            <a:solidFill>
              <a:srgbClr val="0058AB">
                <a:alpha val="100000"/>
              </a:srgbClr>
            </a:solidFill>
          </p:spPr>
          <p:txBody>
            <a:bodyPr/>
            <a:lstStyle/>
            <a:p/>
          </p:txBody>
        </p:sp>
        <p:sp>
          <p:nvSpPr>
            <p:cNvPr id="49" name="rc49"/>
            <p:cNvSpPr/>
            <p:nvPr/>
          </p:nvSpPr>
          <p:spPr>
            <a:xfrm>
              <a:off x="3493885" y="2428593"/>
              <a:ext cx="214223" cy="2562166"/>
            </a:xfrm>
            <a:prstGeom prst="rect">
              <a:avLst/>
            </a:prstGeom>
            <a:solidFill>
              <a:srgbClr val="0058AB">
                <a:alpha val="100000"/>
              </a:srgbClr>
            </a:solidFill>
          </p:spPr>
          <p:txBody>
            <a:bodyPr/>
            <a:lstStyle/>
            <a:p/>
          </p:txBody>
        </p:sp>
        <p:sp>
          <p:nvSpPr>
            <p:cNvPr id="50" name="rc50"/>
            <p:cNvSpPr/>
            <p:nvPr/>
          </p:nvSpPr>
          <p:spPr>
            <a:xfrm>
              <a:off x="3731911" y="3978117"/>
              <a:ext cx="214223" cy="1012642"/>
            </a:xfrm>
            <a:prstGeom prst="rect">
              <a:avLst/>
            </a:prstGeom>
            <a:solidFill>
              <a:srgbClr val="0058AB">
                <a:alpha val="100000"/>
              </a:srgbClr>
            </a:solidFill>
          </p:spPr>
          <p:txBody>
            <a:bodyPr/>
            <a:lstStyle/>
            <a:p/>
          </p:txBody>
        </p:sp>
        <p:sp>
          <p:nvSpPr>
            <p:cNvPr id="51" name="rc51"/>
            <p:cNvSpPr/>
            <p:nvPr/>
          </p:nvSpPr>
          <p:spPr>
            <a:xfrm>
              <a:off x="3969938" y="4782792"/>
              <a:ext cx="214223" cy="207967"/>
            </a:xfrm>
            <a:prstGeom prst="rect">
              <a:avLst/>
            </a:prstGeom>
            <a:solidFill>
              <a:srgbClr val="0058AB">
                <a:alpha val="100000"/>
              </a:srgbClr>
            </a:solidFill>
          </p:spPr>
          <p:txBody>
            <a:bodyPr/>
            <a:lstStyle/>
            <a:p/>
          </p:txBody>
        </p:sp>
        <p:sp>
          <p:nvSpPr>
            <p:cNvPr id="52" name="rc52"/>
            <p:cNvSpPr/>
            <p:nvPr/>
          </p:nvSpPr>
          <p:spPr>
            <a:xfrm>
              <a:off x="4207964" y="4780826"/>
              <a:ext cx="214223" cy="209933"/>
            </a:xfrm>
            <a:prstGeom prst="rect">
              <a:avLst/>
            </a:prstGeom>
            <a:solidFill>
              <a:srgbClr val="0058AB">
                <a:alpha val="100000"/>
              </a:srgbClr>
            </a:solidFill>
          </p:spPr>
          <p:txBody>
            <a:bodyPr/>
            <a:lstStyle/>
            <a:p/>
          </p:txBody>
        </p:sp>
        <p:sp>
          <p:nvSpPr>
            <p:cNvPr id="53" name="rc53"/>
            <p:cNvSpPr/>
            <p:nvPr/>
          </p:nvSpPr>
          <p:spPr>
            <a:xfrm>
              <a:off x="4445990" y="4573570"/>
              <a:ext cx="214223" cy="417189"/>
            </a:xfrm>
            <a:prstGeom prst="rect">
              <a:avLst/>
            </a:prstGeom>
            <a:solidFill>
              <a:srgbClr val="0058AB">
                <a:alpha val="100000"/>
              </a:srgbClr>
            </a:solidFill>
          </p:spPr>
          <p:txBody>
            <a:bodyPr/>
            <a:lstStyle/>
            <a:p/>
          </p:txBody>
        </p:sp>
        <p:sp>
          <p:nvSpPr>
            <p:cNvPr id="54" name="rc54"/>
            <p:cNvSpPr/>
            <p:nvPr/>
          </p:nvSpPr>
          <p:spPr>
            <a:xfrm>
              <a:off x="4684016" y="4585033"/>
              <a:ext cx="214223" cy="405726"/>
            </a:xfrm>
            <a:prstGeom prst="rect">
              <a:avLst/>
            </a:prstGeom>
            <a:solidFill>
              <a:srgbClr val="0058AB">
                <a:alpha val="100000"/>
              </a:srgbClr>
            </a:solidFill>
          </p:spPr>
          <p:txBody>
            <a:bodyPr/>
            <a:lstStyle/>
            <a:p/>
          </p:txBody>
        </p:sp>
        <p:sp>
          <p:nvSpPr>
            <p:cNvPr id="55" name="rc55"/>
            <p:cNvSpPr/>
            <p:nvPr/>
          </p:nvSpPr>
          <p:spPr>
            <a:xfrm>
              <a:off x="4922043" y="3807426"/>
              <a:ext cx="214223" cy="1183333"/>
            </a:xfrm>
            <a:prstGeom prst="rect">
              <a:avLst/>
            </a:prstGeom>
            <a:solidFill>
              <a:srgbClr val="0058AB">
                <a:alpha val="100000"/>
              </a:srgbClr>
            </a:solidFill>
          </p:spPr>
          <p:txBody>
            <a:bodyPr/>
            <a:lstStyle/>
            <a:p/>
          </p:txBody>
        </p:sp>
        <p:sp>
          <p:nvSpPr>
            <p:cNvPr id="56" name="rc56"/>
            <p:cNvSpPr/>
            <p:nvPr/>
          </p:nvSpPr>
          <p:spPr>
            <a:xfrm>
              <a:off x="5160069" y="3832486"/>
              <a:ext cx="214223" cy="1158273"/>
            </a:xfrm>
            <a:prstGeom prst="rect">
              <a:avLst/>
            </a:prstGeom>
            <a:solidFill>
              <a:srgbClr val="0058AB">
                <a:alpha val="100000"/>
              </a:srgbClr>
            </a:solidFill>
          </p:spPr>
          <p:txBody>
            <a:bodyPr/>
            <a:lstStyle/>
            <a:p/>
          </p:txBody>
        </p:sp>
        <p:sp>
          <p:nvSpPr>
            <p:cNvPr id="57" name="rc57"/>
            <p:cNvSpPr/>
            <p:nvPr/>
          </p:nvSpPr>
          <p:spPr>
            <a:xfrm>
              <a:off x="5398095" y="3846585"/>
              <a:ext cx="214223" cy="1144174"/>
            </a:xfrm>
            <a:prstGeom prst="rect">
              <a:avLst/>
            </a:prstGeom>
            <a:solidFill>
              <a:srgbClr val="0058AB">
                <a:alpha val="100000"/>
              </a:srgbClr>
            </a:solidFill>
          </p:spPr>
          <p:txBody>
            <a:bodyPr/>
            <a:lstStyle/>
            <a:p/>
          </p:txBody>
        </p:sp>
        <p:sp>
          <p:nvSpPr>
            <p:cNvPr id="58" name="rc58"/>
            <p:cNvSpPr/>
            <p:nvPr/>
          </p:nvSpPr>
          <p:spPr>
            <a:xfrm>
              <a:off x="5636121" y="3846125"/>
              <a:ext cx="214223" cy="1144635"/>
            </a:xfrm>
            <a:prstGeom prst="rect">
              <a:avLst/>
            </a:prstGeom>
            <a:solidFill>
              <a:srgbClr val="0058AB">
                <a:alpha val="100000"/>
              </a:srgbClr>
            </a:solidFill>
          </p:spPr>
          <p:txBody>
            <a:bodyPr/>
            <a:lstStyle/>
            <a:p/>
          </p:txBody>
        </p:sp>
        <p:sp>
          <p:nvSpPr>
            <p:cNvPr id="59" name="rc59"/>
            <p:cNvSpPr/>
            <p:nvPr/>
          </p:nvSpPr>
          <p:spPr>
            <a:xfrm>
              <a:off x="5874148" y="3834996"/>
              <a:ext cx="214223" cy="1155763"/>
            </a:xfrm>
            <a:prstGeom prst="rect">
              <a:avLst/>
            </a:prstGeom>
            <a:solidFill>
              <a:srgbClr val="0058AB">
                <a:alpha val="100000"/>
              </a:srgbClr>
            </a:solidFill>
          </p:spPr>
          <p:txBody>
            <a:bodyPr/>
            <a:lstStyle/>
            <a:p/>
          </p:txBody>
        </p:sp>
        <p:sp>
          <p:nvSpPr>
            <p:cNvPr id="60" name="rc60"/>
            <p:cNvSpPr/>
            <p:nvPr/>
          </p:nvSpPr>
          <p:spPr>
            <a:xfrm>
              <a:off x="6112174" y="3624519"/>
              <a:ext cx="214223" cy="1366240"/>
            </a:xfrm>
            <a:prstGeom prst="rect">
              <a:avLst/>
            </a:prstGeom>
            <a:solidFill>
              <a:srgbClr val="0058AB">
                <a:alpha val="100000"/>
              </a:srgbClr>
            </a:solidFill>
          </p:spPr>
          <p:txBody>
            <a:bodyPr/>
            <a:lstStyle/>
            <a:p/>
          </p:txBody>
        </p:sp>
        <p:sp>
          <p:nvSpPr>
            <p:cNvPr id="61" name="rc61"/>
            <p:cNvSpPr/>
            <p:nvPr/>
          </p:nvSpPr>
          <p:spPr>
            <a:xfrm>
              <a:off x="6350200" y="3602346"/>
              <a:ext cx="214223" cy="1388413"/>
            </a:xfrm>
            <a:prstGeom prst="rect">
              <a:avLst/>
            </a:prstGeom>
            <a:solidFill>
              <a:srgbClr val="0058AB">
                <a:alpha val="100000"/>
              </a:srgbClr>
            </a:solidFill>
          </p:spPr>
          <p:txBody>
            <a:bodyPr/>
            <a:lstStyle/>
            <a:p/>
          </p:txBody>
        </p:sp>
        <p:sp>
          <p:nvSpPr>
            <p:cNvPr id="62" name="rc62"/>
            <p:cNvSpPr/>
            <p:nvPr/>
          </p:nvSpPr>
          <p:spPr>
            <a:xfrm>
              <a:off x="6588226" y="3580005"/>
              <a:ext cx="214223" cy="1410754"/>
            </a:xfrm>
            <a:prstGeom prst="rect">
              <a:avLst/>
            </a:prstGeom>
            <a:solidFill>
              <a:srgbClr val="0058AB">
                <a:alpha val="100000"/>
              </a:srgbClr>
            </a:solidFill>
          </p:spPr>
          <p:txBody>
            <a:bodyPr/>
            <a:lstStyle/>
            <a:p/>
          </p:txBody>
        </p:sp>
        <p:sp>
          <p:nvSpPr>
            <p:cNvPr id="63" name="rc63"/>
            <p:cNvSpPr/>
            <p:nvPr/>
          </p:nvSpPr>
          <p:spPr>
            <a:xfrm>
              <a:off x="6826253" y="3577077"/>
              <a:ext cx="214223" cy="1413682"/>
            </a:xfrm>
            <a:prstGeom prst="rect">
              <a:avLst/>
            </a:prstGeom>
            <a:solidFill>
              <a:srgbClr val="0058AB">
                <a:alpha val="100000"/>
              </a:srgbClr>
            </a:solidFill>
          </p:spPr>
          <p:txBody>
            <a:bodyPr/>
            <a:lstStyle/>
            <a:p/>
          </p:txBody>
        </p:sp>
        <p:sp>
          <p:nvSpPr>
            <p:cNvPr id="64" name="rc64"/>
            <p:cNvSpPr/>
            <p:nvPr/>
          </p:nvSpPr>
          <p:spPr>
            <a:xfrm>
              <a:off x="7064279" y="3575152"/>
              <a:ext cx="214223" cy="1415607"/>
            </a:xfrm>
            <a:prstGeom prst="rect">
              <a:avLst/>
            </a:prstGeom>
            <a:solidFill>
              <a:srgbClr val="0058AB">
                <a:alpha val="100000"/>
              </a:srgbClr>
            </a:solidFill>
          </p:spPr>
          <p:txBody>
            <a:bodyPr/>
            <a:lstStyle/>
            <a:p/>
          </p:txBody>
        </p:sp>
        <p:sp>
          <p:nvSpPr>
            <p:cNvPr id="65" name="rc65"/>
            <p:cNvSpPr/>
            <p:nvPr/>
          </p:nvSpPr>
          <p:spPr>
            <a:xfrm>
              <a:off x="8492436" y="4412878"/>
              <a:ext cx="214223" cy="577881"/>
            </a:xfrm>
            <a:prstGeom prst="rect">
              <a:avLst/>
            </a:prstGeom>
            <a:solidFill>
              <a:srgbClr val="69DBFF">
                <a:alpha val="100000"/>
              </a:srgbClr>
            </a:solidFill>
          </p:spPr>
          <p:txBody>
            <a:bodyPr/>
            <a:lstStyle/>
            <a:p/>
          </p:txBody>
        </p:sp>
        <p:sp>
          <p:nvSpPr>
            <p:cNvPr id="66" name="pl66"/>
            <p:cNvSpPr/>
            <p:nvPr/>
          </p:nvSpPr>
          <p:spPr>
            <a:xfrm>
              <a:off x="6219286" y="3834996"/>
              <a:ext cx="2380262" cy="577881"/>
            </a:xfrm>
            <a:custGeom>
              <a:avLst/>
              <a:pathLst>
                <a:path w="2380262" h="577881">
                  <a:moveTo>
                    <a:pt x="0" y="0"/>
                  </a:moveTo>
                  <a:lnTo>
                    <a:pt x="238026" y="57788"/>
                  </a:lnTo>
                  <a:lnTo>
                    <a:pt x="476052" y="115576"/>
                  </a:lnTo>
                  <a:lnTo>
                    <a:pt x="714078" y="173364"/>
                  </a:lnTo>
                  <a:lnTo>
                    <a:pt x="952104" y="231152"/>
                  </a:lnTo>
                  <a:lnTo>
                    <a:pt x="1190131" y="288940"/>
                  </a:lnTo>
                  <a:lnTo>
                    <a:pt x="1428157" y="346729"/>
                  </a:lnTo>
                  <a:lnTo>
                    <a:pt x="1666183" y="404517"/>
                  </a:lnTo>
                  <a:lnTo>
                    <a:pt x="1904209" y="462305"/>
                  </a:lnTo>
                  <a:lnTo>
                    <a:pt x="2142236" y="520093"/>
                  </a:lnTo>
                  <a:lnTo>
                    <a:pt x="2380262" y="577881"/>
                  </a:lnTo>
                </a:path>
              </a:pathLst>
            </a:custGeom>
            <a:ln w="13550" cap="flat">
              <a:solidFill>
                <a:srgbClr val="000000">
                  <a:alpha val="100000"/>
                </a:srgbClr>
              </a:solidFill>
              <a:prstDash val="solid"/>
              <a:round/>
            </a:ln>
          </p:spPr>
          <p:txBody>
            <a:bodyPr/>
            <a:lstStyle/>
            <a:p/>
          </p:txBody>
        </p:sp>
        <p:sp>
          <p:nvSpPr>
            <p:cNvPr id="67" name="pt67"/>
            <p:cNvSpPr/>
            <p:nvPr/>
          </p:nvSpPr>
          <p:spPr>
            <a:xfrm>
              <a:off x="6194460" y="3810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3867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3925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3983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0413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099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156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2146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272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330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3880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874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0" name="tx80"/>
            <p:cNvSpPr/>
            <p:nvPr/>
          </p:nvSpPr>
          <p:spPr>
            <a:xfrm>
              <a:off x="571671" y="28415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71671" y="17956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2" name="tx82"/>
            <p:cNvSpPr/>
            <p:nvPr/>
          </p:nvSpPr>
          <p:spPr>
            <a:xfrm>
              <a:off x="508103" y="7497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3" name="tx83"/>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881714"/>
              <a:ext cx="201456" cy="201456"/>
            </a:xfrm>
            <a:prstGeom prst="rect">
              <a:avLst/>
            </a:prstGeom>
            <a:solidFill>
              <a:srgbClr val="0058AB">
                <a:alpha val="100000"/>
              </a:srgbClr>
            </a:solidFill>
          </p:spPr>
          <p:txBody>
            <a:bodyPr/>
            <a:lstStyle/>
            <a:p/>
          </p:txBody>
        </p:sp>
        <p:sp>
          <p:nvSpPr>
            <p:cNvPr id="112" name="rc112"/>
            <p:cNvSpPr/>
            <p:nvPr/>
          </p:nvSpPr>
          <p:spPr>
            <a:xfrm>
              <a:off x="4595254" y="5881714"/>
              <a:ext cx="201456" cy="201456"/>
            </a:xfrm>
            <a:prstGeom prst="rect">
              <a:avLst/>
            </a:prstGeom>
            <a:solidFill>
              <a:srgbClr val="69DBFF">
                <a:alpha val="100000"/>
              </a:srgbClr>
            </a:solidFill>
          </p:spPr>
          <p:txBody>
            <a:bodyPr/>
            <a:lstStyle/>
            <a:p/>
          </p:txBody>
        </p:sp>
        <p:sp>
          <p:nvSpPr>
            <p:cNvPr id="113" name="tx113"/>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39970" y="398022"/>
              <a:ext cx="61783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Zimbabwe</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53%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9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4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90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736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7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1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6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11805"/>
              <a:ext cx="249522" cy="1190891"/>
            </a:xfrm>
            <a:prstGeom prst="rect">
              <a:avLst/>
            </a:prstGeom>
            <a:solidFill>
              <a:srgbClr val="80BD41">
                <a:alpha val="100000"/>
              </a:srgbClr>
            </a:solidFill>
          </p:spPr>
          <p:txBody>
            <a:bodyPr/>
            <a:lstStyle/>
            <a:p/>
          </p:txBody>
        </p:sp>
        <p:sp>
          <p:nvSpPr>
            <p:cNvPr id="24" name="rc24"/>
            <p:cNvSpPr/>
            <p:nvPr/>
          </p:nvSpPr>
          <p:spPr>
            <a:xfrm>
              <a:off x="1296273" y="2684954"/>
              <a:ext cx="249522" cy="226851"/>
            </a:xfrm>
            <a:prstGeom prst="rect">
              <a:avLst/>
            </a:prstGeom>
            <a:solidFill>
              <a:srgbClr val="1CABE2">
                <a:alpha val="100000"/>
              </a:srgbClr>
            </a:solidFill>
          </p:spPr>
          <p:txBody>
            <a:bodyPr/>
            <a:lstStyle/>
            <a:p/>
          </p:txBody>
        </p:sp>
        <p:sp>
          <p:nvSpPr>
            <p:cNvPr id="25" name="rc25"/>
            <p:cNvSpPr/>
            <p:nvPr/>
          </p:nvSpPr>
          <p:spPr>
            <a:xfrm>
              <a:off x="1573521" y="2906509"/>
              <a:ext cx="249522" cy="1196188"/>
            </a:xfrm>
            <a:prstGeom prst="rect">
              <a:avLst/>
            </a:prstGeom>
            <a:solidFill>
              <a:srgbClr val="80BD41">
                <a:alpha val="100000"/>
              </a:srgbClr>
            </a:solidFill>
          </p:spPr>
          <p:txBody>
            <a:bodyPr/>
            <a:lstStyle/>
            <a:p/>
          </p:txBody>
        </p:sp>
        <p:sp>
          <p:nvSpPr>
            <p:cNvPr id="26" name="rc26"/>
            <p:cNvSpPr/>
            <p:nvPr/>
          </p:nvSpPr>
          <p:spPr>
            <a:xfrm>
              <a:off x="1573521" y="2661518"/>
              <a:ext cx="249522" cy="244991"/>
            </a:xfrm>
            <a:prstGeom prst="rect">
              <a:avLst/>
            </a:prstGeom>
            <a:solidFill>
              <a:srgbClr val="1CABE2">
                <a:alpha val="100000"/>
              </a:srgbClr>
            </a:solidFill>
          </p:spPr>
          <p:txBody>
            <a:bodyPr/>
            <a:lstStyle/>
            <a:p/>
          </p:txBody>
        </p:sp>
        <p:sp>
          <p:nvSpPr>
            <p:cNvPr id="27" name="rc27"/>
            <p:cNvSpPr/>
            <p:nvPr/>
          </p:nvSpPr>
          <p:spPr>
            <a:xfrm>
              <a:off x="1850769" y="2921221"/>
              <a:ext cx="249522" cy="1181475"/>
            </a:xfrm>
            <a:prstGeom prst="rect">
              <a:avLst/>
            </a:prstGeom>
            <a:solidFill>
              <a:srgbClr val="80BD41">
                <a:alpha val="100000"/>
              </a:srgbClr>
            </a:solidFill>
          </p:spPr>
          <p:txBody>
            <a:bodyPr/>
            <a:lstStyle/>
            <a:p/>
          </p:txBody>
        </p:sp>
        <p:sp>
          <p:nvSpPr>
            <p:cNvPr id="28" name="rc28"/>
            <p:cNvSpPr/>
            <p:nvPr/>
          </p:nvSpPr>
          <p:spPr>
            <a:xfrm>
              <a:off x="1850769" y="2644105"/>
              <a:ext cx="249522" cy="277116"/>
            </a:xfrm>
            <a:prstGeom prst="rect">
              <a:avLst/>
            </a:prstGeom>
            <a:solidFill>
              <a:srgbClr val="1CABE2">
                <a:alpha val="100000"/>
              </a:srgbClr>
            </a:solidFill>
          </p:spPr>
          <p:txBody>
            <a:bodyPr/>
            <a:lstStyle/>
            <a:p/>
          </p:txBody>
        </p:sp>
        <p:sp>
          <p:nvSpPr>
            <p:cNvPr id="29" name="rc29"/>
            <p:cNvSpPr/>
            <p:nvPr/>
          </p:nvSpPr>
          <p:spPr>
            <a:xfrm>
              <a:off x="2128016" y="2934030"/>
              <a:ext cx="249522" cy="1168666"/>
            </a:xfrm>
            <a:prstGeom prst="rect">
              <a:avLst/>
            </a:prstGeom>
            <a:solidFill>
              <a:srgbClr val="80BD41">
                <a:alpha val="100000"/>
              </a:srgbClr>
            </a:solidFill>
          </p:spPr>
          <p:txBody>
            <a:bodyPr/>
            <a:lstStyle/>
            <a:p/>
          </p:txBody>
        </p:sp>
        <p:sp>
          <p:nvSpPr>
            <p:cNvPr id="30" name="rc30"/>
            <p:cNvSpPr/>
            <p:nvPr/>
          </p:nvSpPr>
          <p:spPr>
            <a:xfrm>
              <a:off x="2128016" y="2623369"/>
              <a:ext cx="249522" cy="310661"/>
            </a:xfrm>
            <a:prstGeom prst="rect">
              <a:avLst/>
            </a:prstGeom>
            <a:solidFill>
              <a:srgbClr val="1CABE2">
                <a:alpha val="100000"/>
              </a:srgbClr>
            </a:solidFill>
          </p:spPr>
          <p:txBody>
            <a:bodyPr/>
            <a:lstStyle/>
            <a:p/>
          </p:txBody>
        </p:sp>
        <p:sp>
          <p:nvSpPr>
            <p:cNvPr id="31" name="rc31"/>
            <p:cNvSpPr/>
            <p:nvPr/>
          </p:nvSpPr>
          <p:spPr>
            <a:xfrm>
              <a:off x="2405264" y="2960166"/>
              <a:ext cx="249522" cy="1142530"/>
            </a:xfrm>
            <a:prstGeom prst="rect">
              <a:avLst/>
            </a:prstGeom>
            <a:solidFill>
              <a:srgbClr val="80BD41">
                <a:alpha val="100000"/>
              </a:srgbClr>
            </a:solidFill>
          </p:spPr>
          <p:txBody>
            <a:bodyPr/>
            <a:lstStyle/>
            <a:p/>
          </p:txBody>
        </p:sp>
        <p:sp>
          <p:nvSpPr>
            <p:cNvPr id="32" name="rc32"/>
            <p:cNvSpPr/>
            <p:nvPr/>
          </p:nvSpPr>
          <p:spPr>
            <a:xfrm>
              <a:off x="2405264" y="2618903"/>
              <a:ext cx="249522" cy="341263"/>
            </a:xfrm>
            <a:prstGeom prst="rect">
              <a:avLst/>
            </a:prstGeom>
            <a:solidFill>
              <a:srgbClr val="1CABE2">
                <a:alpha val="100000"/>
              </a:srgbClr>
            </a:solidFill>
          </p:spPr>
          <p:txBody>
            <a:bodyPr/>
            <a:lstStyle/>
            <a:p/>
          </p:txBody>
        </p:sp>
        <p:sp>
          <p:nvSpPr>
            <p:cNvPr id="33" name="rc33"/>
            <p:cNvSpPr/>
            <p:nvPr/>
          </p:nvSpPr>
          <p:spPr>
            <a:xfrm>
              <a:off x="2682512" y="2921706"/>
              <a:ext cx="249522" cy="1180990"/>
            </a:xfrm>
            <a:prstGeom prst="rect">
              <a:avLst/>
            </a:prstGeom>
            <a:solidFill>
              <a:srgbClr val="80BD41">
                <a:alpha val="100000"/>
              </a:srgbClr>
            </a:solidFill>
          </p:spPr>
          <p:txBody>
            <a:bodyPr/>
            <a:lstStyle/>
            <a:p/>
          </p:txBody>
        </p:sp>
        <p:sp>
          <p:nvSpPr>
            <p:cNvPr id="34" name="rc34"/>
            <p:cNvSpPr/>
            <p:nvPr/>
          </p:nvSpPr>
          <p:spPr>
            <a:xfrm>
              <a:off x="2682512" y="2626450"/>
              <a:ext cx="249522" cy="295256"/>
            </a:xfrm>
            <a:prstGeom prst="rect">
              <a:avLst/>
            </a:prstGeom>
            <a:solidFill>
              <a:srgbClr val="1CABE2">
                <a:alpha val="100000"/>
              </a:srgbClr>
            </a:solidFill>
          </p:spPr>
          <p:txBody>
            <a:bodyPr/>
            <a:lstStyle/>
            <a:p/>
          </p:txBody>
        </p:sp>
        <p:sp>
          <p:nvSpPr>
            <p:cNvPr id="35" name="rc35"/>
            <p:cNvSpPr/>
            <p:nvPr/>
          </p:nvSpPr>
          <p:spPr>
            <a:xfrm>
              <a:off x="2959759" y="2883211"/>
              <a:ext cx="249522" cy="1219486"/>
            </a:xfrm>
            <a:prstGeom prst="rect">
              <a:avLst/>
            </a:prstGeom>
            <a:solidFill>
              <a:srgbClr val="80BD41">
                <a:alpha val="100000"/>
              </a:srgbClr>
            </a:solidFill>
          </p:spPr>
          <p:txBody>
            <a:bodyPr/>
            <a:lstStyle/>
            <a:p/>
          </p:txBody>
        </p:sp>
        <p:sp>
          <p:nvSpPr>
            <p:cNvPr id="36" name="rc36"/>
            <p:cNvSpPr/>
            <p:nvPr/>
          </p:nvSpPr>
          <p:spPr>
            <a:xfrm>
              <a:off x="2959759" y="2633442"/>
              <a:ext cx="249522" cy="249768"/>
            </a:xfrm>
            <a:prstGeom prst="rect">
              <a:avLst/>
            </a:prstGeom>
            <a:solidFill>
              <a:srgbClr val="1CABE2">
                <a:alpha val="100000"/>
              </a:srgbClr>
            </a:solidFill>
          </p:spPr>
          <p:txBody>
            <a:bodyPr/>
            <a:lstStyle/>
            <a:p/>
          </p:txBody>
        </p:sp>
        <p:sp>
          <p:nvSpPr>
            <p:cNvPr id="37" name="rc37"/>
            <p:cNvSpPr/>
            <p:nvPr/>
          </p:nvSpPr>
          <p:spPr>
            <a:xfrm>
              <a:off x="3237007" y="2805805"/>
              <a:ext cx="249522" cy="1296891"/>
            </a:xfrm>
            <a:prstGeom prst="rect">
              <a:avLst/>
            </a:prstGeom>
            <a:solidFill>
              <a:srgbClr val="80BD41">
                <a:alpha val="100000"/>
              </a:srgbClr>
            </a:solidFill>
          </p:spPr>
          <p:txBody>
            <a:bodyPr/>
            <a:lstStyle/>
            <a:p/>
          </p:txBody>
        </p:sp>
        <p:sp>
          <p:nvSpPr>
            <p:cNvPr id="38" name="rc38"/>
            <p:cNvSpPr/>
            <p:nvPr/>
          </p:nvSpPr>
          <p:spPr>
            <a:xfrm>
              <a:off x="3237007" y="2594670"/>
              <a:ext cx="249522" cy="211134"/>
            </a:xfrm>
            <a:prstGeom prst="rect">
              <a:avLst/>
            </a:prstGeom>
            <a:solidFill>
              <a:srgbClr val="1CABE2">
                <a:alpha val="100000"/>
              </a:srgbClr>
            </a:solidFill>
          </p:spPr>
          <p:txBody>
            <a:bodyPr/>
            <a:lstStyle/>
            <a:p/>
          </p:txBody>
        </p:sp>
        <p:sp>
          <p:nvSpPr>
            <p:cNvPr id="39" name="rc39"/>
            <p:cNvSpPr/>
            <p:nvPr/>
          </p:nvSpPr>
          <p:spPr>
            <a:xfrm>
              <a:off x="3514255" y="2717045"/>
              <a:ext cx="249522" cy="1385652"/>
            </a:xfrm>
            <a:prstGeom prst="rect">
              <a:avLst/>
            </a:prstGeom>
            <a:solidFill>
              <a:srgbClr val="80BD41">
                <a:alpha val="100000"/>
              </a:srgbClr>
            </a:solidFill>
          </p:spPr>
          <p:txBody>
            <a:bodyPr/>
            <a:lstStyle/>
            <a:p/>
          </p:txBody>
        </p:sp>
        <p:sp>
          <p:nvSpPr>
            <p:cNvPr id="40" name="rc40"/>
            <p:cNvSpPr/>
            <p:nvPr/>
          </p:nvSpPr>
          <p:spPr>
            <a:xfrm>
              <a:off x="3514255" y="2545790"/>
              <a:ext cx="249522" cy="171254"/>
            </a:xfrm>
            <a:prstGeom prst="rect">
              <a:avLst/>
            </a:prstGeom>
            <a:solidFill>
              <a:srgbClr val="1CABE2">
                <a:alpha val="100000"/>
              </a:srgbClr>
            </a:solidFill>
          </p:spPr>
          <p:txBody>
            <a:bodyPr/>
            <a:lstStyle/>
            <a:p/>
          </p:txBody>
        </p:sp>
        <p:sp>
          <p:nvSpPr>
            <p:cNvPr id="41" name="rc41"/>
            <p:cNvSpPr/>
            <p:nvPr/>
          </p:nvSpPr>
          <p:spPr>
            <a:xfrm>
              <a:off x="3791502" y="2683846"/>
              <a:ext cx="249522" cy="1418850"/>
            </a:xfrm>
            <a:prstGeom prst="rect">
              <a:avLst/>
            </a:prstGeom>
            <a:solidFill>
              <a:srgbClr val="80BD41">
                <a:alpha val="100000"/>
              </a:srgbClr>
            </a:solidFill>
          </p:spPr>
          <p:txBody>
            <a:bodyPr/>
            <a:lstStyle/>
            <a:p/>
          </p:txBody>
        </p:sp>
        <p:sp>
          <p:nvSpPr>
            <p:cNvPr id="42" name="rc42"/>
            <p:cNvSpPr/>
            <p:nvPr/>
          </p:nvSpPr>
          <p:spPr>
            <a:xfrm>
              <a:off x="3791502" y="2471846"/>
              <a:ext cx="249522" cy="212000"/>
            </a:xfrm>
            <a:prstGeom prst="rect">
              <a:avLst/>
            </a:prstGeom>
            <a:solidFill>
              <a:srgbClr val="1CABE2">
                <a:alpha val="100000"/>
              </a:srgbClr>
            </a:solidFill>
          </p:spPr>
          <p:txBody>
            <a:bodyPr/>
            <a:lstStyle/>
            <a:p/>
          </p:txBody>
        </p:sp>
        <p:sp>
          <p:nvSpPr>
            <p:cNvPr id="43" name="rc43"/>
            <p:cNvSpPr/>
            <p:nvPr/>
          </p:nvSpPr>
          <p:spPr>
            <a:xfrm>
              <a:off x="4068750" y="2510653"/>
              <a:ext cx="249522" cy="1592044"/>
            </a:xfrm>
            <a:prstGeom prst="rect">
              <a:avLst/>
            </a:prstGeom>
            <a:solidFill>
              <a:srgbClr val="80BD41">
                <a:alpha val="100000"/>
              </a:srgbClr>
            </a:solidFill>
          </p:spPr>
          <p:txBody>
            <a:bodyPr/>
            <a:lstStyle/>
            <a:p/>
          </p:txBody>
        </p:sp>
        <p:sp>
          <p:nvSpPr>
            <p:cNvPr id="44" name="rc44"/>
            <p:cNvSpPr/>
            <p:nvPr/>
          </p:nvSpPr>
          <p:spPr>
            <a:xfrm>
              <a:off x="4068750" y="2426877"/>
              <a:ext cx="249522" cy="83775"/>
            </a:xfrm>
            <a:prstGeom prst="rect">
              <a:avLst/>
            </a:prstGeom>
            <a:solidFill>
              <a:srgbClr val="1CABE2">
                <a:alpha val="100000"/>
              </a:srgbClr>
            </a:solidFill>
          </p:spPr>
          <p:txBody>
            <a:bodyPr/>
            <a:lstStyle/>
            <a:p/>
          </p:txBody>
        </p:sp>
        <p:sp>
          <p:nvSpPr>
            <p:cNvPr id="45" name="rc45"/>
            <p:cNvSpPr/>
            <p:nvPr/>
          </p:nvSpPr>
          <p:spPr>
            <a:xfrm>
              <a:off x="4345998" y="2398871"/>
              <a:ext cx="249522" cy="1703825"/>
            </a:xfrm>
            <a:prstGeom prst="rect">
              <a:avLst/>
            </a:prstGeom>
            <a:solidFill>
              <a:srgbClr val="80BD41">
                <a:alpha val="100000"/>
              </a:srgbClr>
            </a:solidFill>
          </p:spPr>
          <p:txBody>
            <a:bodyPr/>
            <a:lstStyle/>
            <a:p/>
          </p:txBody>
        </p:sp>
        <p:sp>
          <p:nvSpPr>
            <p:cNvPr id="46" name="rc46"/>
            <p:cNvSpPr/>
            <p:nvPr/>
          </p:nvSpPr>
          <p:spPr>
            <a:xfrm>
              <a:off x="4345998" y="2381666"/>
              <a:ext cx="249522" cy="17205"/>
            </a:xfrm>
            <a:prstGeom prst="rect">
              <a:avLst/>
            </a:prstGeom>
            <a:solidFill>
              <a:srgbClr val="1CABE2">
                <a:alpha val="100000"/>
              </a:srgbClr>
            </a:solidFill>
          </p:spPr>
          <p:txBody>
            <a:bodyPr/>
            <a:lstStyle/>
            <a:p/>
          </p:txBody>
        </p:sp>
        <p:sp>
          <p:nvSpPr>
            <p:cNvPr id="47" name="rc47"/>
            <p:cNvSpPr/>
            <p:nvPr/>
          </p:nvSpPr>
          <p:spPr>
            <a:xfrm>
              <a:off x="4623245" y="2383016"/>
              <a:ext cx="249522" cy="1719680"/>
            </a:xfrm>
            <a:prstGeom prst="rect">
              <a:avLst/>
            </a:prstGeom>
            <a:solidFill>
              <a:srgbClr val="80BD41">
                <a:alpha val="100000"/>
              </a:srgbClr>
            </a:solidFill>
          </p:spPr>
          <p:txBody>
            <a:bodyPr/>
            <a:lstStyle/>
            <a:p/>
          </p:txBody>
        </p:sp>
        <p:sp>
          <p:nvSpPr>
            <p:cNvPr id="48" name="rc48"/>
            <p:cNvSpPr/>
            <p:nvPr/>
          </p:nvSpPr>
          <p:spPr>
            <a:xfrm>
              <a:off x="4623245" y="2365638"/>
              <a:ext cx="249522" cy="17378"/>
            </a:xfrm>
            <a:prstGeom prst="rect">
              <a:avLst/>
            </a:prstGeom>
            <a:solidFill>
              <a:srgbClr val="1CABE2">
                <a:alpha val="100000"/>
              </a:srgbClr>
            </a:solidFill>
          </p:spPr>
          <p:txBody>
            <a:bodyPr/>
            <a:lstStyle/>
            <a:p/>
          </p:txBody>
        </p:sp>
        <p:sp>
          <p:nvSpPr>
            <p:cNvPr id="49" name="rc49"/>
            <p:cNvSpPr/>
            <p:nvPr/>
          </p:nvSpPr>
          <p:spPr>
            <a:xfrm>
              <a:off x="4900493" y="2411126"/>
              <a:ext cx="249522" cy="1691570"/>
            </a:xfrm>
            <a:prstGeom prst="rect">
              <a:avLst/>
            </a:prstGeom>
            <a:solidFill>
              <a:srgbClr val="80BD41">
                <a:alpha val="100000"/>
              </a:srgbClr>
            </a:solidFill>
          </p:spPr>
          <p:txBody>
            <a:bodyPr/>
            <a:lstStyle/>
            <a:p/>
          </p:txBody>
        </p:sp>
        <p:sp>
          <p:nvSpPr>
            <p:cNvPr id="50" name="rc50"/>
            <p:cNvSpPr/>
            <p:nvPr/>
          </p:nvSpPr>
          <p:spPr>
            <a:xfrm>
              <a:off x="4900493" y="2376612"/>
              <a:ext cx="249522" cy="34514"/>
            </a:xfrm>
            <a:prstGeom prst="rect">
              <a:avLst/>
            </a:prstGeom>
            <a:solidFill>
              <a:srgbClr val="1CABE2">
                <a:alpha val="100000"/>
              </a:srgbClr>
            </a:solidFill>
          </p:spPr>
          <p:txBody>
            <a:bodyPr/>
            <a:lstStyle/>
            <a:p/>
          </p:txBody>
        </p:sp>
        <p:sp>
          <p:nvSpPr>
            <p:cNvPr id="51" name="rc51"/>
            <p:cNvSpPr/>
            <p:nvPr/>
          </p:nvSpPr>
          <p:spPr>
            <a:xfrm>
              <a:off x="5177741" y="2457722"/>
              <a:ext cx="249522" cy="1644975"/>
            </a:xfrm>
            <a:prstGeom prst="rect">
              <a:avLst/>
            </a:prstGeom>
            <a:solidFill>
              <a:srgbClr val="80BD41">
                <a:alpha val="100000"/>
              </a:srgbClr>
            </a:solidFill>
          </p:spPr>
          <p:txBody>
            <a:bodyPr/>
            <a:lstStyle/>
            <a:p/>
          </p:txBody>
        </p:sp>
        <p:sp>
          <p:nvSpPr>
            <p:cNvPr id="52" name="rc52"/>
            <p:cNvSpPr/>
            <p:nvPr/>
          </p:nvSpPr>
          <p:spPr>
            <a:xfrm>
              <a:off x="5177741" y="2424142"/>
              <a:ext cx="249522" cy="33579"/>
            </a:xfrm>
            <a:prstGeom prst="rect">
              <a:avLst/>
            </a:prstGeom>
            <a:solidFill>
              <a:srgbClr val="1CABE2">
                <a:alpha val="100000"/>
              </a:srgbClr>
            </a:solidFill>
          </p:spPr>
          <p:txBody>
            <a:bodyPr/>
            <a:lstStyle/>
            <a:p/>
          </p:txBody>
        </p:sp>
        <p:sp>
          <p:nvSpPr>
            <p:cNvPr id="53" name="rc53"/>
            <p:cNvSpPr/>
            <p:nvPr/>
          </p:nvSpPr>
          <p:spPr>
            <a:xfrm>
              <a:off x="5454988" y="2568672"/>
              <a:ext cx="249522" cy="1534024"/>
            </a:xfrm>
            <a:prstGeom prst="rect">
              <a:avLst/>
            </a:prstGeom>
            <a:solidFill>
              <a:srgbClr val="80BD41">
                <a:alpha val="100000"/>
              </a:srgbClr>
            </a:solidFill>
          </p:spPr>
          <p:txBody>
            <a:bodyPr/>
            <a:lstStyle/>
            <a:p/>
          </p:txBody>
        </p:sp>
        <p:sp>
          <p:nvSpPr>
            <p:cNvPr id="54" name="rc54"/>
            <p:cNvSpPr/>
            <p:nvPr/>
          </p:nvSpPr>
          <p:spPr>
            <a:xfrm>
              <a:off x="5454988" y="2470773"/>
              <a:ext cx="249522" cy="97899"/>
            </a:xfrm>
            <a:prstGeom prst="rect">
              <a:avLst/>
            </a:prstGeom>
            <a:solidFill>
              <a:srgbClr val="1CABE2">
                <a:alpha val="100000"/>
              </a:srgbClr>
            </a:solidFill>
          </p:spPr>
          <p:txBody>
            <a:bodyPr/>
            <a:lstStyle/>
            <a:p/>
          </p:txBody>
        </p:sp>
        <p:sp>
          <p:nvSpPr>
            <p:cNvPr id="55" name="rc55"/>
            <p:cNvSpPr/>
            <p:nvPr/>
          </p:nvSpPr>
          <p:spPr>
            <a:xfrm>
              <a:off x="5732236" y="2601144"/>
              <a:ext cx="249522" cy="1501552"/>
            </a:xfrm>
            <a:prstGeom prst="rect">
              <a:avLst/>
            </a:prstGeom>
            <a:solidFill>
              <a:srgbClr val="80BD41">
                <a:alpha val="100000"/>
              </a:srgbClr>
            </a:solidFill>
          </p:spPr>
          <p:txBody>
            <a:bodyPr/>
            <a:lstStyle/>
            <a:p/>
          </p:txBody>
        </p:sp>
        <p:sp>
          <p:nvSpPr>
            <p:cNvPr id="56" name="rc56"/>
            <p:cNvSpPr/>
            <p:nvPr/>
          </p:nvSpPr>
          <p:spPr>
            <a:xfrm>
              <a:off x="5732236" y="2505287"/>
              <a:ext cx="249522" cy="95857"/>
            </a:xfrm>
            <a:prstGeom prst="rect">
              <a:avLst/>
            </a:prstGeom>
            <a:solidFill>
              <a:srgbClr val="1CABE2">
                <a:alpha val="100000"/>
              </a:srgbClr>
            </a:solidFill>
          </p:spPr>
          <p:txBody>
            <a:bodyPr/>
            <a:lstStyle/>
            <a:p/>
          </p:txBody>
        </p:sp>
        <p:sp>
          <p:nvSpPr>
            <p:cNvPr id="57" name="rc57"/>
            <p:cNvSpPr/>
            <p:nvPr/>
          </p:nvSpPr>
          <p:spPr>
            <a:xfrm>
              <a:off x="6009484" y="2619422"/>
              <a:ext cx="249522" cy="1483274"/>
            </a:xfrm>
            <a:prstGeom prst="rect">
              <a:avLst/>
            </a:prstGeom>
            <a:solidFill>
              <a:srgbClr val="80BD41">
                <a:alpha val="100000"/>
              </a:srgbClr>
            </a:solidFill>
          </p:spPr>
          <p:txBody>
            <a:bodyPr/>
            <a:lstStyle/>
            <a:p/>
          </p:txBody>
        </p:sp>
        <p:sp>
          <p:nvSpPr>
            <p:cNvPr id="58" name="rc58"/>
            <p:cNvSpPr/>
            <p:nvPr/>
          </p:nvSpPr>
          <p:spPr>
            <a:xfrm>
              <a:off x="6009484" y="2524742"/>
              <a:ext cx="249522" cy="94680"/>
            </a:xfrm>
            <a:prstGeom prst="rect">
              <a:avLst/>
            </a:prstGeom>
            <a:solidFill>
              <a:srgbClr val="1CABE2">
                <a:alpha val="100000"/>
              </a:srgbClr>
            </a:solidFill>
          </p:spPr>
          <p:txBody>
            <a:bodyPr/>
            <a:lstStyle/>
            <a:p/>
          </p:txBody>
        </p:sp>
        <p:sp>
          <p:nvSpPr>
            <p:cNvPr id="59" name="rc59"/>
            <p:cNvSpPr/>
            <p:nvPr/>
          </p:nvSpPr>
          <p:spPr>
            <a:xfrm>
              <a:off x="6286731" y="2618834"/>
              <a:ext cx="249522" cy="1483863"/>
            </a:xfrm>
            <a:prstGeom prst="rect">
              <a:avLst/>
            </a:prstGeom>
            <a:solidFill>
              <a:srgbClr val="80BD41">
                <a:alpha val="100000"/>
              </a:srgbClr>
            </a:solidFill>
          </p:spPr>
          <p:txBody>
            <a:bodyPr/>
            <a:lstStyle/>
            <a:p/>
          </p:txBody>
        </p:sp>
        <p:sp>
          <p:nvSpPr>
            <p:cNvPr id="60" name="rc60"/>
            <p:cNvSpPr/>
            <p:nvPr/>
          </p:nvSpPr>
          <p:spPr>
            <a:xfrm>
              <a:off x="6286731" y="2524119"/>
              <a:ext cx="249522" cy="94714"/>
            </a:xfrm>
            <a:prstGeom prst="rect">
              <a:avLst/>
            </a:prstGeom>
            <a:solidFill>
              <a:srgbClr val="1CABE2">
                <a:alpha val="100000"/>
              </a:srgbClr>
            </a:solidFill>
          </p:spPr>
          <p:txBody>
            <a:bodyPr/>
            <a:lstStyle/>
            <a:p/>
          </p:txBody>
        </p:sp>
        <p:sp>
          <p:nvSpPr>
            <p:cNvPr id="61" name="rc61"/>
            <p:cNvSpPr/>
            <p:nvPr/>
          </p:nvSpPr>
          <p:spPr>
            <a:xfrm>
              <a:off x="6563979" y="2604433"/>
              <a:ext cx="249522" cy="1498264"/>
            </a:xfrm>
            <a:prstGeom prst="rect">
              <a:avLst/>
            </a:prstGeom>
            <a:solidFill>
              <a:srgbClr val="80BD41">
                <a:alpha val="100000"/>
              </a:srgbClr>
            </a:solidFill>
          </p:spPr>
          <p:txBody>
            <a:bodyPr/>
            <a:lstStyle/>
            <a:p/>
          </p:txBody>
        </p:sp>
        <p:sp>
          <p:nvSpPr>
            <p:cNvPr id="62" name="rc62"/>
            <p:cNvSpPr/>
            <p:nvPr/>
          </p:nvSpPr>
          <p:spPr>
            <a:xfrm>
              <a:off x="6563979" y="2508783"/>
              <a:ext cx="249522" cy="95649"/>
            </a:xfrm>
            <a:prstGeom prst="rect">
              <a:avLst/>
            </a:prstGeom>
            <a:solidFill>
              <a:srgbClr val="1CABE2">
                <a:alpha val="100000"/>
              </a:srgbClr>
            </a:solidFill>
          </p:spPr>
          <p:txBody>
            <a:bodyPr/>
            <a:lstStyle/>
            <a:p/>
          </p:txBody>
        </p:sp>
        <p:sp>
          <p:nvSpPr>
            <p:cNvPr id="63" name="rc63"/>
            <p:cNvSpPr/>
            <p:nvPr/>
          </p:nvSpPr>
          <p:spPr>
            <a:xfrm>
              <a:off x="6841227" y="2600763"/>
              <a:ext cx="249522" cy="1501933"/>
            </a:xfrm>
            <a:prstGeom prst="rect">
              <a:avLst/>
            </a:prstGeom>
            <a:solidFill>
              <a:srgbClr val="80BD41">
                <a:alpha val="100000"/>
              </a:srgbClr>
            </a:solidFill>
          </p:spPr>
          <p:txBody>
            <a:bodyPr/>
            <a:lstStyle/>
            <a:p/>
          </p:txBody>
        </p:sp>
        <p:sp>
          <p:nvSpPr>
            <p:cNvPr id="64" name="rc64"/>
            <p:cNvSpPr/>
            <p:nvPr/>
          </p:nvSpPr>
          <p:spPr>
            <a:xfrm>
              <a:off x="6841227" y="2487701"/>
              <a:ext cx="249522" cy="113062"/>
            </a:xfrm>
            <a:prstGeom prst="rect">
              <a:avLst/>
            </a:prstGeom>
            <a:solidFill>
              <a:srgbClr val="1CABE2">
                <a:alpha val="100000"/>
              </a:srgbClr>
            </a:solidFill>
          </p:spPr>
          <p:txBody>
            <a:bodyPr/>
            <a:lstStyle/>
            <a:p/>
          </p:txBody>
        </p:sp>
        <p:sp>
          <p:nvSpPr>
            <p:cNvPr id="65" name="rc65"/>
            <p:cNvSpPr/>
            <p:nvPr/>
          </p:nvSpPr>
          <p:spPr>
            <a:xfrm>
              <a:off x="7118474" y="2576357"/>
              <a:ext cx="249522" cy="1526339"/>
            </a:xfrm>
            <a:prstGeom prst="rect">
              <a:avLst/>
            </a:prstGeom>
            <a:solidFill>
              <a:srgbClr val="80BD41">
                <a:alpha val="100000"/>
              </a:srgbClr>
            </a:solidFill>
          </p:spPr>
          <p:txBody>
            <a:bodyPr/>
            <a:lstStyle/>
            <a:p/>
          </p:txBody>
        </p:sp>
        <p:sp>
          <p:nvSpPr>
            <p:cNvPr id="66" name="rc66"/>
            <p:cNvSpPr/>
            <p:nvPr/>
          </p:nvSpPr>
          <p:spPr>
            <a:xfrm>
              <a:off x="7118474" y="2461460"/>
              <a:ext cx="249522" cy="114896"/>
            </a:xfrm>
            <a:prstGeom prst="rect">
              <a:avLst/>
            </a:prstGeom>
            <a:solidFill>
              <a:srgbClr val="1CABE2">
                <a:alpha val="100000"/>
              </a:srgbClr>
            </a:solidFill>
          </p:spPr>
          <p:txBody>
            <a:bodyPr/>
            <a:lstStyle/>
            <a:p/>
          </p:txBody>
        </p:sp>
        <p:sp>
          <p:nvSpPr>
            <p:cNvPr id="67" name="rc67"/>
            <p:cNvSpPr/>
            <p:nvPr/>
          </p:nvSpPr>
          <p:spPr>
            <a:xfrm>
              <a:off x="7395722" y="2551779"/>
              <a:ext cx="249522" cy="1550918"/>
            </a:xfrm>
            <a:prstGeom prst="rect">
              <a:avLst/>
            </a:prstGeom>
            <a:solidFill>
              <a:srgbClr val="80BD41">
                <a:alpha val="100000"/>
              </a:srgbClr>
            </a:solidFill>
          </p:spPr>
          <p:txBody>
            <a:bodyPr/>
            <a:lstStyle/>
            <a:p/>
          </p:txBody>
        </p:sp>
        <p:sp>
          <p:nvSpPr>
            <p:cNvPr id="68" name="rc68"/>
            <p:cNvSpPr/>
            <p:nvPr/>
          </p:nvSpPr>
          <p:spPr>
            <a:xfrm>
              <a:off x="7395722" y="2435047"/>
              <a:ext cx="249522" cy="116731"/>
            </a:xfrm>
            <a:prstGeom prst="rect">
              <a:avLst/>
            </a:prstGeom>
            <a:solidFill>
              <a:srgbClr val="1CABE2">
                <a:alpha val="100000"/>
              </a:srgbClr>
            </a:solidFill>
          </p:spPr>
          <p:txBody>
            <a:bodyPr/>
            <a:lstStyle/>
            <a:p/>
          </p:txBody>
        </p:sp>
        <p:sp>
          <p:nvSpPr>
            <p:cNvPr id="69" name="rc69"/>
            <p:cNvSpPr/>
            <p:nvPr/>
          </p:nvSpPr>
          <p:spPr>
            <a:xfrm>
              <a:off x="7672970" y="2548559"/>
              <a:ext cx="249522" cy="1554137"/>
            </a:xfrm>
            <a:prstGeom prst="rect">
              <a:avLst/>
            </a:prstGeom>
            <a:solidFill>
              <a:srgbClr val="80BD41">
                <a:alpha val="100000"/>
              </a:srgbClr>
            </a:solidFill>
          </p:spPr>
          <p:txBody>
            <a:bodyPr/>
            <a:lstStyle/>
            <a:p/>
          </p:txBody>
        </p:sp>
        <p:sp>
          <p:nvSpPr>
            <p:cNvPr id="70" name="rc70"/>
            <p:cNvSpPr/>
            <p:nvPr/>
          </p:nvSpPr>
          <p:spPr>
            <a:xfrm>
              <a:off x="7672970" y="2431585"/>
              <a:ext cx="249522" cy="116974"/>
            </a:xfrm>
            <a:prstGeom prst="rect">
              <a:avLst/>
            </a:prstGeom>
            <a:solidFill>
              <a:srgbClr val="1CABE2">
                <a:alpha val="100000"/>
              </a:srgbClr>
            </a:solidFill>
          </p:spPr>
          <p:txBody>
            <a:bodyPr/>
            <a:lstStyle/>
            <a:p/>
          </p:txBody>
        </p:sp>
        <p:sp>
          <p:nvSpPr>
            <p:cNvPr id="71" name="rc71"/>
            <p:cNvSpPr/>
            <p:nvPr/>
          </p:nvSpPr>
          <p:spPr>
            <a:xfrm>
              <a:off x="7950217" y="2546447"/>
              <a:ext cx="249522" cy="1556249"/>
            </a:xfrm>
            <a:prstGeom prst="rect">
              <a:avLst/>
            </a:prstGeom>
            <a:solidFill>
              <a:srgbClr val="80BD41">
                <a:alpha val="100000"/>
              </a:srgbClr>
            </a:solidFill>
          </p:spPr>
          <p:txBody>
            <a:bodyPr/>
            <a:lstStyle/>
            <a:p/>
          </p:txBody>
        </p:sp>
        <p:sp>
          <p:nvSpPr>
            <p:cNvPr id="72" name="rc72"/>
            <p:cNvSpPr/>
            <p:nvPr/>
          </p:nvSpPr>
          <p:spPr>
            <a:xfrm>
              <a:off x="7950217" y="2429300"/>
              <a:ext cx="249522" cy="117147"/>
            </a:xfrm>
            <a:prstGeom prst="rect">
              <a:avLst/>
            </a:prstGeom>
            <a:solidFill>
              <a:srgbClr val="1CABE2">
                <a:alpha val="100000"/>
              </a:srgbClr>
            </a:solidFill>
          </p:spPr>
          <p:txBody>
            <a:bodyPr/>
            <a:lstStyle/>
            <a:p/>
          </p:txBody>
        </p:sp>
        <p:sp>
          <p:nvSpPr>
            <p:cNvPr id="73" name="pl73"/>
            <p:cNvSpPr/>
            <p:nvPr/>
          </p:nvSpPr>
          <p:spPr>
            <a:xfrm>
              <a:off x="1421035" y="1236556"/>
              <a:ext cx="6653943" cy="636920"/>
            </a:xfrm>
            <a:custGeom>
              <a:avLst/>
              <a:pathLst>
                <a:path w="6653943" h="636920">
                  <a:moveTo>
                    <a:pt x="0" y="434263"/>
                  </a:moveTo>
                  <a:lnTo>
                    <a:pt x="277247" y="463214"/>
                  </a:lnTo>
                  <a:lnTo>
                    <a:pt x="554495" y="521116"/>
                  </a:lnTo>
                  <a:lnTo>
                    <a:pt x="831742" y="579018"/>
                  </a:lnTo>
                  <a:lnTo>
                    <a:pt x="1108990" y="636920"/>
                  </a:lnTo>
                  <a:lnTo>
                    <a:pt x="1386238" y="550067"/>
                  </a:lnTo>
                  <a:lnTo>
                    <a:pt x="1663485" y="463214"/>
                  </a:lnTo>
                  <a:lnTo>
                    <a:pt x="1940733" y="376361"/>
                  </a:lnTo>
                  <a:lnTo>
                    <a:pt x="2217981" y="289509"/>
                  </a:lnTo>
                  <a:lnTo>
                    <a:pt x="2495228" y="347411"/>
                  </a:lnTo>
                  <a:lnTo>
                    <a:pt x="2772476" y="115803"/>
                  </a:lnTo>
                  <a:lnTo>
                    <a:pt x="3049724" y="0"/>
                  </a:lnTo>
                  <a:lnTo>
                    <a:pt x="3326971" y="0"/>
                  </a:lnTo>
                  <a:lnTo>
                    <a:pt x="3604219" y="28950"/>
                  </a:lnTo>
                  <a:lnTo>
                    <a:pt x="3881467" y="28950"/>
                  </a:lnTo>
                  <a:lnTo>
                    <a:pt x="4158714" y="144754"/>
                  </a:lnTo>
                  <a:lnTo>
                    <a:pt x="4435962" y="144754"/>
                  </a:lnTo>
                  <a:lnTo>
                    <a:pt x="4713210" y="144754"/>
                  </a:lnTo>
                  <a:lnTo>
                    <a:pt x="4990457" y="144754"/>
                  </a:lnTo>
                  <a:lnTo>
                    <a:pt x="5267705" y="144754"/>
                  </a:lnTo>
                  <a:lnTo>
                    <a:pt x="5544953" y="173705"/>
                  </a:lnTo>
                  <a:lnTo>
                    <a:pt x="5822200" y="173705"/>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03481" y="25490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409.5</a:t>
              </a:r>
            </a:p>
          </p:txBody>
        </p:sp>
        <p:sp>
          <p:nvSpPr>
            <p:cNvPr id="85" name="tx85"/>
            <p:cNvSpPr/>
            <p:nvPr/>
          </p:nvSpPr>
          <p:spPr>
            <a:xfrm>
              <a:off x="2689720" y="2490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426.4</a:t>
              </a:r>
            </a:p>
          </p:txBody>
        </p:sp>
        <p:sp>
          <p:nvSpPr>
            <p:cNvPr id="86" name="tx86"/>
            <p:cNvSpPr/>
            <p:nvPr/>
          </p:nvSpPr>
          <p:spPr>
            <a:xfrm>
              <a:off x="4075958" y="2290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484.1</a:t>
              </a:r>
            </a:p>
          </p:txBody>
        </p:sp>
        <p:sp>
          <p:nvSpPr>
            <p:cNvPr id="87" name="tx87"/>
            <p:cNvSpPr/>
            <p:nvPr/>
          </p:nvSpPr>
          <p:spPr>
            <a:xfrm>
              <a:off x="5462196" y="23359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471.4</a:t>
              </a:r>
            </a:p>
          </p:txBody>
        </p:sp>
        <p:sp>
          <p:nvSpPr>
            <p:cNvPr id="88" name="tx88"/>
            <p:cNvSpPr/>
            <p:nvPr/>
          </p:nvSpPr>
          <p:spPr>
            <a:xfrm>
              <a:off x="6571187" y="2372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460.4</a:t>
              </a:r>
            </a:p>
          </p:txBody>
        </p:sp>
        <p:sp>
          <p:nvSpPr>
            <p:cNvPr id="89" name="tx89"/>
            <p:cNvSpPr/>
            <p:nvPr/>
          </p:nvSpPr>
          <p:spPr>
            <a:xfrm>
              <a:off x="6848435" y="2351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466.5</a:t>
              </a:r>
            </a:p>
          </p:txBody>
        </p:sp>
        <p:sp>
          <p:nvSpPr>
            <p:cNvPr id="90" name="tx90"/>
            <p:cNvSpPr/>
            <p:nvPr/>
          </p:nvSpPr>
          <p:spPr>
            <a:xfrm>
              <a:off x="7125682" y="23266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474.1</a:t>
              </a:r>
            </a:p>
          </p:txBody>
        </p:sp>
        <p:sp>
          <p:nvSpPr>
            <p:cNvPr id="91" name="tx91"/>
            <p:cNvSpPr/>
            <p:nvPr/>
          </p:nvSpPr>
          <p:spPr>
            <a:xfrm>
              <a:off x="7402930" y="2299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2" name="tx92"/>
            <p:cNvSpPr/>
            <p:nvPr/>
          </p:nvSpPr>
          <p:spPr>
            <a:xfrm>
              <a:off x="7680178" y="2295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482.7</a:t>
              </a:r>
            </a:p>
          </p:txBody>
        </p:sp>
        <p:sp>
          <p:nvSpPr>
            <p:cNvPr id="93" name="tx93"/>
            <p:cNvSpPr/>
            <p:nvPr/>
          </p:nvSpPr>
          <p:spPr>
            <a:xfrm>
              <a:off x="7957425" y="2293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483.4</a:t>
              </a:r>
            </a:p>
          </p:txBody>
        </p:sp>
        <p:sp>
          <p:nvSpPr>
            <p:cNvPr id="94" name="pl94"/>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42658" y="347215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05" name="tx105"/>
            <p:cNvSpPr/>
            <p:nvPr/>
          </p:nvSpPr>
          <p:spPr>
            <a:xfrm>
              <a:off x="1329607" y="2763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a:t>
              </a:r>
            </a:p>
          </p:txBody>
        </p:sp>
        <p:sp>
          <p:nvSpPr>
            <p:cNvPr id="106" name="tx106"/>
            <p:cNvSpPr/>
            <p:nvPr/>
          </p:nvSpPr>
          <p:spPr>
            <a:xfrm>
              <a:off x="2689720" y="34771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341.1</a:t>
              </a:r>
            </a:p>
          </p:txBody>
        </p:sp>
        <p:sp>
          <p:nvSpPr>
            <p:cNvPr id="107" name="tx107"/>
            <p:cNvSpPr/>
            <p:nvPr/>
          </p:nvSpPr>
          <p:spPr>
            <a:xfrm>
              <a:off x="2715845" y="2738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85.3</a:t>
              </a:r>
            </a:p>
          </p:txBody>
        </p:sp>
        <p:sp>
          <p:nvSpPr>
            <p:cNvPr id="108" name="tx108"/>
            <p:cNvSpPr/>
            <p:nvPr/>
          </p:nvSpPr>
          <p:spPr>
            <a:xfrm>
              <a:off x="4075958" y="3271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459.9</a:t>
              </a:r>
            </a:p>
          </p:txBody>
        </p:sp>
        <p:sp>
          <p:nvSpPr>
            <p:cNvPr id="109" name="tx109"/>
            <p:cNvSpPr/>
            <p:nvPr/>
          </p:nvSpPr>
          <p:spPr>
            <a:xfrm>
              <a:off x="4102084" y="24348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a:t>
              </a:r>
            </a:p>
          </p:txBody>
        </p:sp>
        <p:sp>
          <p:nvSpPr>
            <p:cNvPr id="110" name="tx110"/>
            <p:cNvSpPr/>
            <p:nvPr/>
          </p:nvSpPr>
          <p:spPr>
            <a:xfrm>
              <a:off x="5462196" y="33005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443.1</a:t>
              </a:r>
            </a:p>
          </p:txBody>
        </p:sp>
        <p:sp>
          <p:nvSpPr>
            <p:cNvPr id="111" name="tx111"/>
            <p:cNvSpPr/>
            <p:nvPr/>
          </p:nvSpPr>
          <p:spPr>
            <a:xfrm>
              <a:off x="5488322" y="24846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2" name="tx112"/>
            <p:cNvSpPr/>
            <p:nvPr/>
          </p:nvSpPr>
          <p:spPr>
            <a:xfrm>
              <a:off x="6571187" y="33184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432.8</a:t>
              </a:r>
            </a:p>
          </p:txBody>
        </p:sp>
        <p:sp>
          <p:nvSpPr>
            <p:cNvPr id="113" name="tx113"/>
            <p:cNvSpPr/>
            <p:nvPr/>
          </p:nvSpPr>
          <p:spPr>
            <a:xfrm>
              <a:off x="6597312" y="25215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14" name="tx114"/>
            <p:cNvSpPr/>
            <p:nvPr/>
          </p:nvSpPr>
          <p:spPr>
            <a:xfrm>
              <a:off x="6848435" y="33166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433.9</a:t>
              </a:r>
            </a:p>
          </p:txBody>
        </p:sp>
        <p:sp>
          <p:nvSpPr>
            <p:cNvPr id="115" name="tx115"/>
            <p:cNvSpPr/>
            <p:nvPr/>
          </p:nvSpPr>
          <p:spPr>
            <a:xfrm>
              <a:off x="6874560" y="2509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16" name="tx116"/>
            <p:cNvSpPr/>
            <p:nvPr/>
          </p:nvSpPr>
          <p:spPr>
            <a:xfrm>
              <a:off x="7125682" y="33044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440.9</a:t>
              </a:r>
            </a:p>
          </p:txBody>
        </p:sp>
        <p:sp>
          <p:nvSpPr>
            <p:cNvPr id="117" name="tx117"/>
            <p:cNvSpPr/>
            <p:nvPr/>
          </p:nvSpPr>
          <p:spPr>
            <a:xfrm>
              <a:off x="7151808" y="24838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8" name="tx118"/>
            <p:cNvSpPr/>
            <p:nvPr/>
          </p:nvSpPr>
          <p:spPr>
            <a:xfrm>
              <a:off x="7442107" y="329219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9" name="tx119"/>
            <p:cNvSpPr/>
            <p:nvPr/>
          </p:nvSpPr>
          <p:spPr>
            <a:xfrm>
              <a:off x="7429055" y="2458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0" name="tx120"/>
            <p:cNvSpPr/>
            <p:nvPr/>
          </p:nvSpPr>
          <p:spPr>
            <a:xfrm>
              <a:off x="7680178" y="32905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448.9</a:t>
              </a:r>
            </a:p>
          </p:txBody>
        </p:sp>
        <p:sp>
          <p:nvSpPr>
            <p:cNvPr id="121" name="tx121"/>
            <p:cNvSpPr/>
            <p:nvPr/>
          </p:nvSpPr>
          <p:spPr>
            <a:xfrm>
              <a:off x="7706303" y="24549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2" name="tx122"/>
            <p:cNvSpPr/>
            <p:nvPr/>
          </p:nvSpPr>
          <p:spPr>
            <a:xfrm>
              <a:off x="7957425" y="32895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449.6</a:t>
              </a:r>
            </a:p>
          </p:txBody>
        </p:sp>
        <p:sp>
          <p:nvSpPr>
            <p:cNvPr id="123" name="tx123"/>
            <p:cNvSpPr/>
            <p:nvPr/>
          </p:nvSpPr>
          <p:spPr>
            <a:xfrm>
              <a:off x="7983551" y="2452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85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196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542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2000-2024</a:t>
              </a:r>
            </a:p>
          </p:txBody>
        </p:sp>
        <p:sp>
          <p:nvSpPr>
            <p:cNvPr id="153" name="pl153"/>
            <p:cNvSpPr/>
            <p:nvPr/>
          </p:nvSpPr>
          <p:spPr>
            <a:xfrm>
              <a:off x="19763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364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6965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0567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4168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564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0165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766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367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9692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886640" cy="167191"/>
            </a:xfrm>
            <a:prstGeom prst="rect">
              <a:avLst/>
            </a:prstGeom>
            <a:solidFill>
              <a:srgbClr val="80BD41">
                <a:alpha val="100000"/>
              </a:srgbClr>
            </a:solidFill>
          </p:spPr>
          <p:txBody>
            <a:bodyPr/>
            <a:lstStyle/>
            <a:p/>
          </p:txBody>
        </p:sp>
        <p:sp>
          <p:nvSpPr>
            <p:cNvPr id="168" name="rc168"/>
            <p:cNvSpPr/>
            <p:nvPr/>
          </p:nvSpPr>
          <p:spPr>
            <a:xfrm>
              <a:off x="7182914" y="5889059"/>
              <a:ext cx="375803" cy="167191"/>
            </a:xfrm>
            <a:prstGeom prst="rect">
              <a:avLst/>
            </a:prstGeom>
            <a:solidFill>
              <a:srgbClr val="1CABE2">
                <a:alpha val="100000"/>
              </a:srgbClr>
            </a:solidFill>
          </p:spPr>
          <p:txBody>
            <a:bodyPr/>
            <a:lstStyle/>
            <a:p/>
          </p:txBody>
        </p:sp>
        <p:sp>
          <p:nvSpPr>
            <p:cNvPr id="169" name="rc169"/>
            <p:cNvSpPr/>
            <p:nvPr/>
          </p:nvSpPr>
          <p:spPr>
            <a:xfrm>
              <a:off x="1296273" y="5680069"/>
              <a:ext cx="6106165" cy="167191"/>
            </a:xfrm>
            <a:prstGeom prst="rect">
              <a:avLst/>
            </a:prstGeom>
            <a:solidFill>
              <a:srgbClr val="80BD41">
                <a:alpha val="100000"/>
              </a:srgbClr>
            </a:solidFill>
          </p:spPr>
          <p:txBody>
            <a:bodyPr/>
            <a:lstStyle/>
            <a:p/>
          </p:txBody>
        </p:sp>
        <p:sp>
          <p:nvSpPr>
            <p:cNvPr id="170" name="rc170"/>
            <p:cNvSpPr/>
            <p:nvPr/>
          </p:nvSpPr>
          <p:spPr>
            <a:xfrm>
              <a:off x="7402439" y="5680069"/>
              <a:ext cx="459587" cy="167191"/>
            </a:xfrm>
            <a:prstGeom prst="rect">
              <a:avLst/>
            </a:prstGeom>
            <a:solidFill>
              <a:srgbClr val="1CABE2">
                <a:alpha val="100000"/>
              </a:srgbClr>
            </a:solidFill>
          </p:spPr>
          <p:txBody>
            <a:bodyPr/>
            <a:lstStyle/>
            <a:p/>
          </p:txBody>
        </p:sp>
        <p:sp>
          <p:nvSpPr>
            <p:cNvPr id="171" name="rc171"/>
            <p:cNvSpPr/>
            <p:nvPr/>
          </p:nvSpPr>
          <p:spPr>
            <a:xfrm>
              <a:off x="1296273" y="5471080"/>
              <a:ext cx="6114462" cy="167191"/>
            </a:xfrm>
            <a:prstGeom prst="rect">
              <a:avLst/>
            </a:prstGeom>
            <a:solidFill>
              <a:srgbClr val="80BD41">
                <a:alpha val="100000"/>
              </a:srgbClr>
            </a:solidFill>
          </p:spPr>
          <p:txBody>
            <a:bodyPr/>
            <a:lstStyle/>
            <a:p/>
          </p:txBody>
        </p:sp>
        <p:sp>
          <p:nvSpPr>
            <p:cNvPr id="172" name="rc172"/>
            <p:cNvSpPr/>
            <p:nvPr/>
          </p:nvSpPr>
          <p:spPr>
            <a:xfrm>
              <a:off x="7410736" y="5471080"/>
              <a:ext cx="460267" cy="167191"/>
            </a:xfrm>
            <a:prstGeom prst="rect">
              <a:avLst/>
            </a:prstGeom>
            <a:solidFill>
              <a:srgbClr val="1CABE2">
                <a:alpha val="100000"/>
              </a:srgbClr>
            </a:solidFill>
          </p:spPr>
          <p:txBody>
            <a:bodyPr/>
            <a:lstStyle/>
            <a:p/>
          </p:txBody>
        </p:sp>
        <p:sp>
          <p:nvSpPr>
            <p:cNvPr id="173" name="tx173"/>
            <p:cNvSpPr/>
            <p:nvPr/>
          </p:nvSpPr>
          <p:spPr>
            <a:xfrm>
              <a:off x="77271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460.4</a:t>
              </a:r>
            </a:p>
          </p:txBody>
        </p:sp>
        <p:sp>
          <p:nvSpPr>
            <p:cNvPr id="174" name="tx174"/>
            <p:cNvSpPr/>
            <p:nvPr/>
          </p:nvSpPr>
          <p:spPr>
            <a:xfrm>
              <a:off x="804563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482.7</a:t>
              </a:r>
            </a:p>
          </p:txBody>
        </p:sp>
        <p:sp>
          <p:nvSpPr>
            <p:cNvPr id="175" name="tx175"/>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483.4</a:t>
              </a:r>
            </a:p>
          </p:txBody>
        </p:sp>
        <p:sp>
          <p:nvSpPr>
            <p:cNvPr id="176" name="tx176"/>
            <p:cNvSpPr/>
            <p:nvPr/>
          </p:nvSpPr>
          <p:spPr>
            <a:xfrm>
              <a:off x="410395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432.8</a:t>
              </a:r>
            </a:p>
          </p:txBody>
        </p:sp>
        <p:sp>
          <p:nvSpPr>
            <p:cNvPr id="177" name="tx177"/>
            <p:cNvSpPr/>
            <p:nvPr/>
          </p:nvSpPr>
          <p:spPr>
            <a:xfrm>
              <a:off x="726532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78" name="tx178"/>
            <p:cNvSpPr/>
            <p:nvPr/>
          </p:nvSpPr>
          <p:spPr>
            <a:xfrm>
              <a:off x="421371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448.9</a:t>
              </a:r>
            </a:p>
          </p:txBody>
        </p:sp>
        <p:sp>
          <p:nvSpPr>
            <p:cNvPr id="179" name="tx179"/>
            <p:cNvSpPr/>
            <p:nvPr/>
          </p:nvSpPr>
          <p:spPr>
            <a:xfrm>
              <a:off x="752673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0" name="tx180"/>
            <p:cNvSpPr/>
            <p:nvPr/>
          </p:nvSpPr>
          <p:spPr>
            <a:xfrm>
              <a:off x="421786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449.6</a:t>
              </a:r>
            </a:p>
          </p:txBody>
        </p:sp>
        <p:sp>
          <p:nvSpPr>
            <p:cNvPr id="181" name="tx181"/>
            <p:cNvSpPr/>
            <p:nvPr/>
          </p:nvSpPr>
          <p:spPr>
            <a:xfrm>
              <a:off x="753537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3986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389999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8" name="tx188"/>
            <p:cNvSpPr/>
            <p:nvPr/>
          </p:nvSpPr>
          <p:spPr>
            <a:xfrm>
              <a:off x="526012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9" name="tx189"/>
            <p:cNvSpPr/>
            <p:nvPr/>
          </p:nvSpPr>
          <p:spPr>
            <a:xfrm>
              <a:off x="66202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98037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relatively constant within 1% compared to 2019 (94%).
The number of children vaccinated with DTP1 increased 4%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Zimbabwe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857107"/>
            </a:xfrm>
            <a:custGeom>
              <a:avLst/>
              <a:pathLst>
                <a:path w="3397293" h="857107">
                  <a:moveTo>
                    <a:pt x="0" y="485694"/>
                  </a:moveTo>
                  <a:lnTo>
                    <a:pt x="141553" y="571405"/>
                  </a:lnTo>
                  <a:lnTo>
                    <a:pt x="283107" y="685686"/>
                  </a:lnTo>
                  <a:lnTo>
                    <a:pt x="424661" y="771396"/>
                  </a:lnTo>
                  <a:lnTo>
                    <a:pt x="566215" y="857107"/>
                  </a:lnTo>
                  <a:lnTo>
                    <a:pt x="707769" y="771396"/>
                  </a:lnTo>
                  <a:lnTo>
                    <a:pt x="849323" y="714256"/>
                  </a:lnTo>
                  <a:lnTo>
                    <a:pt x="990877" y="628545"/>
                  </a:lnTo>
                  <a:lnTo>
                    <a:pt x="1132431" y="571405"/>
                  </a:lnTo>
                  <a:lnTo>
                    <a:pt x="1273984" y="628545"/>
                  </a:lnTo>
                  <a:lnTo>
                    <a:pt x="1415538" y="171421"/>
                  </a:lnTo>
                  <a:lnTo>
                    <a:pt x="1557092" y="57140"/>
                  </a:lnTo>
                  <a:lnTo>
                    <a:pt x="1698646" y="0"/>
                  </a:lnTo>
                  <a:lnTo>
                    <a:pt x="1840200" y="0"/>
                  </a:lnTo>
                  <a:lnTo>
                    <a:pt x="1981754" y="114281"/>
                  </a:lnTo>
                  <a:lnTo>
                    <a:pt x="2123308" y="228562"/>
                  </a:lnTo>
                  <a:lnTo>
                    <a:pt x="2264862" y="142851"/>
                  </a:lnTo>
                  <a:lnTo>
                    <a:pt x="2406416" y="171421"/>
                  </a:lnTo>
                  <a:lnTo>
                    <a:pt x="2547969" y="171421"/>
                  </a:lnTo>
                  <a:lnTo>
                    <a:pt x="2689523" y="142851"/>
                  </a:lnTo>
                  <a:lnTo>
                    <a:pt x="2831077" y="257132"/>
                  </a:lnTo>
                  <a:lnTo>
                    <a:pt x="2972631" y="199991"/>
                  </a:lnTo>
                  <a:lnTo>
                    <a:pt x="3114185" y="142851"/>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857107"/>
            </a:xfrm>
            <a:custGeom>
              <a:avLst/>
              <a:pathLst>
                <a:path w="3397293" h="857107">
                  <a:moveTo>
                    <a:pt x="0" y="485694"/>
                  </a:moveTo>
                  <a:lnTo>
                    <a:pt x="141553" y="571405"/>
                  </a:lnTo>
                  <a:lnTo>
                    <a:pt x="283107" y="685686"/>
                  </a:lnTo>
                  <a:lnTo>
                    <a:pt x="424661" y="771396"/>
                  </a:lnTo>
                  <a:lnTo>
                    <a:pt x="566215" y="857107"/>
                  </a:lnTo>
                  <a:lnTo>
                    <a:pt x="707769" y="771396"/>
                  </a:lnTo>
                  <a:lnTo>
                    <a:pt x="849323" y="714256"/>
                  </a:lnTo>
                  <a:lnTo>
                    <a:pt x="990877" y="628545"/>
                  </a:lnTo>
                  <a:lnTo>
                    <a:pt x="1132431" y="571405"/>
                  </a:lnTo>
                  <a:lnTo>
                    <a:pt x="1273984" y="628545"/>
                  </a:lnTo>
                  <a:lnTo>
                    <a:pt x="1415538" y="171421"/>
                  </a:lnTo>
                  <a:lnTo>
                    <a:pt x="1557092" y="57140"/>
                  </a:lnTo>
                  <a:lnTo>
                    <a:pt x="1698646" y="0"/>
                  </a:lnTo>
                  <a:lnTo>
                    <a:pt x="1840200" y="0"/>
                  </a:lnTo>
                  <a:lnTo>
                    <a:pt x="1981754" y="114281"/>
                  </a:lnTo>
                  <a:lnTo>
                    <a:pt x="2123308" y="228562"/>
                  </a:lnTo>
                  <a:lnTo>
                    <a:pt x="2264862" y="142851"/>
                  </a:lnTo>
                  <a:lnTo>
                    <a:pt x="2406416" y="171421"/>
                  </a:lnTo>
                  <a:lnTo>
                    <a:pt x="2547969" y="171421"/>
                  </a:lnTo>
                  <a:lnTo>
                    <a:pt x="2689523" y="142851"/>
                  </a:lnTo>
                  <a:lnTo>
                    <a:pt x="2831077" y="257132"/>
                  </a:lnTo>
                  <a:lnTo>
                    <a:pt x="2972631" y="199991"/>
                  </a:lnTo>
                  <a:lnTo>
                    <a:pt x="3114185" y="142851"/>
                  </a:lnTo>
                  <a:lnTo>
                    <a:pt x="3255739" y="14285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857107"/>
            </a:xfrm>
            <a:custGeom>
              <a:avLst/>
              <a:pathLst>
                <a:path w="3397293" h="857107">
                  <a:moveTo>
                    <a:pt x="0" y="485694"/>
                  </a:moveTo>
                  <a:lnTo>
                    <a:pt x="141553" y="571405"/>
                  </a:lnTo>
                  <a:lnTo>
                    <a:pt x="283107" y="685686"/>
                  </a:lnTo>
                  <a:lnTo>
                    <a:pt x="424661" y="771396"/>
                  </a:lnTo>
                  <a:lnTo>
                    <a:pt x="566215" y="857107"/>
                  </a:lnTo>
                  <a:lnTo>
                    <a:pt x="707769" y="771396"/>
                  </a:lnTo>
                  <a:lnTo>
                    <a:pt x="849323" y="714256"/>
                  </a:lnTo>
                  <a:lnTo>
                    <a:pt x="990877" y="628545"/>
                  </a:lnTo>
                  <a:lnTo>
                    <a:pt x="1132431" y="571405"/>
                  </a:lnTo>
                  <a:lnTo>
                    <a:pt x="1273984" y="628545"/>
                  </a:lnTo>
                  <a:lnTo>
                    <a:pt x="1415538" y="171421"/>
                  </a:lnTo>
                  <a:lnTo>
                    <a:pt x="1557092" y="57140"/>
                  </a:lnTo>
                  <a:lnTo>
                    <a:pt x="1698646" y="0"/>
                  </a:lnTo>
                  <a:lnTo>
                    <a:pt x="1840200" y="0"/>
                  </a:lnTo>
                  <a:lnTo>
                    <a:pt x="1981754" y="114281"/>
                  </a:lnTo>
                  <a:lnTo>
                    <a:pt x="2123308" y="228562"/>
                  </a:lnTo>
                  <a:lnTo>
                    <a:pt x="2264862" y="142851"/>
                  </a:lnTo>
                  <a:lnTo>
                    <a:pt x="2406416" y="171421"/>
                  </a:lnTo>
                  <a:lnTo>
                    <a:pt x="2547969" y="171421"/>
                  </a:lnTo>
                  <a:lnTo>
                    <a:pt x="2689523" y="142851"/>
                  </a:lnTo>
                  <a:lnTo>
                    <a:pt x="2831077" y="257132"/>
                  </a:lnTo>
                  <a:lnTo>
                    <a:pt x="2972631" y="199991"/>
                  </a:lnTo>
                  <a:lnTo>
                    <a:pt x="3114185" y="142851"/>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4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4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5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1174" y="483177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0" name="tx60"/>
            <p:cNvSpPr/>
            <p:nvPr/>
          </p:nvSpPr>
          <p:spPr>
            <a:xfrm>
              <a:off x="28942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67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9609" y="472419"/>
              <a:ext cx="26600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Zimbabwe,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905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40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906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240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2249907"/>
            </a:xfrm>
            <a:custGeom>
              <a:avLst/>
              <a:pathLst>
                <a:path w="3397293" h="2249907">
                  <a:moveTo>
                    <a:pt x="0" y="1274947"/>
                  </a:moveTo>
                  <a:lnTo>
                    <a:pt x="141553" y="1499938"/>
                  </a:lnTo>
                  <a:lnTo>
                    <a:pt x="283107" y="1799925"/>
                  </a:lnTo>
                  <a:lnTo>
                    <a:pt x="424661" y="2024916"/>
                  </a:lnTo>
                  <a:lnTo>
                    <a:pt x="566215" y="2249907"/>
                  </a:lnTo>
                  <a:lnTo>
                    <a:pt x="707769" y="2024916"/>
                  </a:lnTo>
                  <a:lnTo>
                    <a:pt x="849323" y="1874922"/>
                  </a:lnTo>
                  <a:lnTo>
                    <a:pt x="990877" y="1649931"/>
                  </a:lnTo>
                  <a:lnTo>
                    <a:pt x="1132431" y="1499938"/>
                  </a:lnTo>
                  <a:lnTo>
                    <a:pt x="1273984" y="1649931"/>
                  </a:lnTo>
                  <a:lnTo>
                    <a:pt x="1415538" y="449981"/>
                  </a:lnTo>
                  <a:lnTo>
                    <a:pt x="1557092" y="149993"/>
                  </a:lnTo>
                  <a:lnTo>
                    <a:pt x="1698646" y="0"/>
                  </a:lnTo>
                  <a:lnTo>
                    <a:pt x="1840200" y="0"/>
                  </a:lnTo>
                  <a:lnTo>
                    <a:pt x="1981754" y="299987"/>
                  </a:lnTo>
                  <a:lnTo>
                    <a:pt x="2123308" y="599975"/>
                  </a:lnTo>
                  <a:lnTo>
                    <a:pt x="2264862" y="374984"/>
                  </a:lnTo>
                  <a:lnTo>
                    <a:pt x="2406416" y="449981"/>
                  </a:lnTo>
                  <a:lnTo>
                    <a:pt x="2547969" y="449981"/>
                  </a:lnTo>
                  <a:lnTo>
                    <a:pt x="2689523" y="374984"/>
                  </a:lnTo>
                  <a:lnTo>
                    <a:pt x="2831077" y="674972"/>
                  </a:lnTo>
                  <a:lnTo>
                    <a:pt x="2972631" y="524978"/>
                  </a:lnTo>
                  <a:lnTo>
                    <a:pt x="3114185" y="374984"/>
                  </a:lnTo>
                  <a:lnTo>
                    <a:pt x="3255739" y="374984"/>
                  </a:lnTo>
                  <a:lnTo>
                    <a:pt x="3397293" y="299987"/>
                  </a:lnTo>
                </a:path>
              </a:pathLst>
            </a:custGeom>
            <a:ln w="27101" cap="flat">
              <a:solidFill>
                <a:srgbClr val="0058AB">
                  <a:alpha val="100000"/>
                </a:srgbClr>
              </a:solidFill>
              <a:prstDash val="solid"/>
              <a:round/>
            </a:ln>
          </p:spPr>
          <p:txBody>
            <a:bodyPr/>
            <a:lstStyle/>
            <a:p/>
          </p:txBody>
        </p:sp>
        <p:sp>
          <p:nvSpPr>
            <p:cNvPr id="80" name="pl80"/>
            <p:cNvSpPr/>
            <p:nvPr/>
          </p:nvSpPr>
          <p:spPr>
            <a:xfrm>
              <a:off x="5437664" y="1990638"/>
              <a:ext cx="3397293" cy="1049956"/>
            </a:xfrm>
            <a:custGeom>
              <a:avLst/>
              <a:pathLst>
                <a:path w="3397293" h="1049956">
                  <a:moveTo>
                    <a:pt x="0" y="1049956"/>
                  </a:moveTo>
                  <a:lnTo>
                    <a:pt x="141553" y="1049956"/>
                  </a:lnTo>
                  <a:lnTo>
                    <a:pt x="283107" y="1049956"/>
                  </a:lnTo>
                  <a:lnTo>
                    <a:pt x="424661" y="899962"/>
                  </a:lnTo>
                  <a:lnTo>
                    <a:pt x="566215" y="749969"/>
                  </a:lnTo>
                  <a:lnTo>
                    <a:pt x="707769" y="674972"/>
                  </a:lnTo>
                  <a:lnTo>
                    <a:pt x="849323" y="599975"/>
                  </a:lnTo>
                  <a:lnTo>
                    <a:pt x="990877" y="599975"/>
                  </a:lnTo>
                  <a:lnTo>
                    <a:pt x="1132431" y="374984"/>
                  </a:lnTo>
                  <a:lnTo>
                    <a:pt x="1273984" y="224990"/>
                  </a:lnTo>
                  <a:lnTo>
                    <a:pt x="1415538" y="224990"/>
                  </a:lnTo>
                  <a:lnTo>
                    <a:pt x="1557092" y="149993"/>
                  </a:lnTo>
                  <a:lnTo>
                    <a:pt x="1698646" y="149993"/>
                  </a:lnTo>
                  <a:lnTo>
                    <a:pt x="1840200" y="224990"/>
                  </a:lnTo>
                  <a:lnTo>
                    <a:pt x="1981754" y="149993"/>
                  </a:lnTo>
                  <a:lnTo>
                    <a:pt x="2123308" y="74996"/>
                  </a:lnTo>
                  <a:lnTo>
                    <a:pt x="2264862" y="0"/>
                  </a:lnTo>
                  <a:lnTo>
                    <a:pt x="2406416" y="0"/>
                  </a:lnTo>
                  <a:lnTo>
                    <a:pt x="2547969" y="0"/>
                  </a:lnTo>
                  <a:lnTo>
                    <a:pt x="2689523" y="0"/>
                  </a:lnTo>
                  <a:lnTo>
                    <a:pt x="2831077" y="224990"/>
                  </a:lnTo>
                  <a:lnTo>
                    <a:pt x="2972631" y="299987"/>
                  </a:lnTo>
                  <a:lnTo>
                    <a:pt x="3114185" y="74996"/>
                  </a:lnTo>
                  <a:lnTo>
                    <a:pt x="3255739" y="149993"/>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1990638"/>
              <a:ext cx="3397293" cy="1499938"/>
            </a:xfrm>
            <a:custGeom>
              <a:avLst/>
              <a:pathLst>
                <a:path w="3397293" h="1499938">
                  <a:moveTo>
                    <a:pt x="0" y="1499938"/>
                  </a:moveTo>
                  <a:lnTo>
                    <a:pt x="141553" y="1274947"/>
                  </a:lnTo>
                  <a:lnTo>
                    <a:pt x="283107" y="1199950"/>
                  </a:lnTo>
                  <a:lnTo>
                    <a:pt x="424661" y="1049956"/>
                  </a:lnTo>
                  <a:lnTo>
                    <a:pt x="566215" y="974959"/>
                  </a:lnTo>
                  <a:lnTo>
                    <a:pt x="707769" y="824965"/>
                  </a:lnTo>
                  <a:lnTo>
                    <a:pt x="849323" y="674972"/>
                  </a:lnTo>
                  <a:lnTo>
                    <a:pt x="990877" y="599975"/>
                  </a:lnTo>
                  <a:lnTo>
                    <a:pt x="1132431" y="524978"/>
                  </a:lnTo>
                  <a:lnTo>
                    <a:pt x="1273984" y="374984"/>
                  </a:lnTo>
                  <a:lnTo>
                    <a:pt x="1415538" y="224990"/>
                  </a:lnTo>
                  <a:lnTo>
                    <a:pt x="1557092" y="149993"/>
                  </a:lnTo>
                  <a:lnTo>
                    <a:pt x="1698646" y="224990"/>
                  </a:lnTo>
                  <a:lnTo>
                    <a:pt x="1840200" y="224990"/>
                  </a:lnTo>
                  <a:lnTo>
                    <a:pt x="1981754" y="74996"/>
                  </a:lnTo>
                  <a:lnTo>
                    <a:pt x="2123308" y="74996"/>
                  </a:lnTo>
                  <a:lnTo>
                    <a:pt x="2264862" y="74996"/>
                  </a:lnTo>
                  <a:lnTo>
                    <a:pt x="2406416" y="74996"/>
                  </a:lnTo>
                  <a:lnTo>
                    <a:pt x="2547969" y="0"/>
                  </a:lnTo>
                  <a:lnTo>
                    <a:pt x="2689523" y="0"/>
                  </a:lnTo>
                  <a:lnTo>
                    <a:pt x="2831077" y="149993"/>
                  </a:lnTo>
                  <a:lnTo>
                    <a:pt x="2972631" y="224990"/>
                  </a:lnTo>
                  <a:lnTo>
                    <a:pt x="3114185" y="224990"/>
                  </a:lnTo>
                  <a:lnTo>
                    <a:pt x="3255739"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19906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2249907"/>
            </a:xfrm>
            <a:custGeom>
              <a:avLst/>
              <a:pathLst>
                <a:path w="3397293" h="2249907">
                  <a:moveTo>
                    <a:pt x="0" y="1274947"/>
                  </a:moveTo>
                  <a:lnTo>
                    <a:pt x="141553" y="1499938"/>
                  </a:lnTo>
                  <a:lnTo>
                    <a:pt x="283107" y="1799925"/>
                  </a:lnTo>
                  <a:lnTo>
                    <a:pt x="424661" y="2024916"/>
                  </a:lnTo>
                  <a:lnTo>
                    <a:pt x="566215" y="2249907"/>
                  </a:lnTo>
                  <a:lnTo>
                    <a:pt x="707769" y="2024916"/>
                  </a:lnTo>
                  <a:lnTo>
                    <a:pt x="849323" y="1874922"/>
                  </a:lnTo>
                  <a:lnTo>
                    <a:pt x="990877" y="1649931"/>
                  </a:lnTo>
                  <a:lnTo>
                    <a:pt x="1132431" y="1499938"/>
                  </a:lnTo>
                  <a:lnTo>
                    <a:pt x="1273984" y="1649931"/>
                  </a:lnTo>
                  <a:lnTo>
                    <a:pt x="1415538" y="449981"/>
                  </a:lnTo>
                  <a:lnTo>
                    <a:pt x="1557092" y="149993"/>
                  </a:lnTo>
                  <a:lnTo>
                    <a:pt x="1698646" y="0"/>
                  </a:lnTo>
                  <a:lnTo>
                    <a:pt x="1840200" y="0"/>
                  </a:lnTo>
                  <a:lnTo>
                    <a:pt x="1981754" y="299987"/>
                  </a:lnTo>
                  <a:lnTo>
                    <a:pt x="2123308" y="599975"/>
                  </a:lnTo>
                  <a:lnTo>
                    <a:pt x="2264862" y="374984"/>
                  </a:lnTo>
                  <a:lnTo>
                    <a:pt x="2406416" y="449981"/>
                  </a:lnTo>
                  <a:lnTo>
                    <a:pt x="2547969" y="449981"/>
                  </a:lnTo>
                  <a:lnTo>
                    <a:pt x="2689523" y="374984"/>
                  </a:lnTo>
                  <a:lnTo>
                    <a:pt x="2831077" y="674972"/>
                  </a:lnTo>
                  <a:lnTo>
                    <a:pt x="2972631" y="524978"/>
                  </a:lnTo>
                  <a:lnTo>
                    <a:pt x="3114185" y="374984"/>
                  </a:lnTo>
                  <a:lnTo>
                    <a:pt x="3255739" y="374984"/>
                  </a:lnTo>
                  <a:lnTo>
                    <a:pt x="3397293" y="299987"/>
                  </a:lnTo>
                </a:path>
              </a:pathLst>
            </a:custGeom>
            <a:ln w="43362" cap="flat">
              <a:solidFill>
                <a:srgbClr val="000000">
                  <a:alpha val="100000"/>
                </a:srgbClr>
              </a:solidFill>
              <a:prstDash val="solid"/>
              <a:round/>
            </a:ln>
          </p:spPr>
          <p:txBody>
            <a:bodyPr/>
            <a:lstStyle/>
            <a:p/>
          </p:txBody>
        </p:sp>
        <p:sp>
          <p:nvSpPr>
            <p:cNvPr id="84" name="pl84"/>
            <p:cNvSpPr/>
            <p:nvPr/>
          </p:nvSpPr>
          <p:spPr>
            <a:xfrm>
              <a:off x="5437664" y="970680"/>
              <a:ext cx="0" cy="1919920"/>
            </a:xfrm>
            <a:custGeom>
              <a:avLst/>
              <a:pathLst>
                <a:path w="0" h="1919920">
                  <a:moveTo>
                    <a:pt x="0" y="191992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970680"/>
              <a:ext cx="0" cy="2669889"/>
            </a:xfrm>
            <a:custGeom>
              <a:avLst/>
              <a:pathLst>
                <a:path w="0" h="2669889">
                  <a:moveTo>
                    <a:pt x="0" y="26698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970680"/>
              <a:ext cx="0" cy="1094954"/>
            </a:xfrm>
            <a:custGeom>
              <a:avLst/>
              <a:pathLst>
                <a:path w="0" h="1094954">
                  <a:moveTo>
                    <a:pt x="0" y="10949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970680"/>
              <a:ext cx="0" cy="1244948"/>
            </a:xfrm>
            <a:custGeom>
              <a:avLst/>
              <a:pathLst>
                <a:path w="0" h="1244948">
                  <a:moveTo>
                    <a:pt x="0" y="12449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970680"/>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970680"/>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970680"/>
              <a:ext cx="0" cy="944961"/>
            </a:xfrm>
            <a:custGeom>
              <a:avLst/>
              <a:pathLst>
                <a:path w="0" h="944961">
                  <a:moveTo>
                    <a:pt x="0" y="9449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2249907"/>
            </a:xfrm>
            <a:custGeom>
              <a:avLst/>
              <a:pathLst>
                <a:path w="3397293" h="2249907">
                  <a:moveTo>
                    <a:pt x="0" y="1274947"/>
                  </a:moveTo>
                  <a:lnTo>
                    <a:pt x="141553" y="1499938"/>
                  </a:lnTo>
                  <a:lnTo>
                    <a:pt x="283107" y="1799925"/>
                  </a:lnTo>
                  <a:lnTo>
                    <a:pt x="424661" y="2024916"/>
                  </a:lnTo>
                  <a:lnTo>
                    <a:pt x="566215" y="2249907"/>
                  </a:lnTo>
                  <a:lnTo>
                    <a:pt x="707769" y="2024916"/>
                  </a:lnTo>
                  <a:lnTo>
                    <a:pt x="849323" y="1874922"/>
                  </a:lnTo>
                  <a:lnTo>
                    <a:pt x="990877" y="1649931"/>
                  </a:lnTo>
                  <a:lnTo>
                    <a:pt x="1132431" y="1499938"/>
                  </a:lnTo>
                  <a:lnTo>
                    <a:pt x="1273984" y="1649931"/>
                  </a:lnTo>
                  <a:lnTo>
                    <a:pt x="1415538" y="449981"/>
                  </a:lnTo>
                  <a:lnTo>
                    <a:pt x="1557092" y="149993"/>
                  </a:lnTo>
                  <a:lnTo>
                    <a:pt x="1698646" y="0"/>
                  </a:lnTo>
                  <a:lnTo>
                    <a:pt x="1840200" y="0"/>
                  </a:lnTo>
                  <a:lnTo>
                    <a:pt x="1981754" y="299987"/>
                  </a:lnTo>
                  <a:lnTo>
                    <a:pt x="2123308" y="599975"/>
                  </a:lnTo>
                  <a:lnTo>
                    <a:pt x="2264862" y="374984"/>
                  </a:lnTo>
                  <a:lnTo>
                    <a:pt x="2406416" y="449981"/>
                  </a:lnTo>
                  <a:lnTo>
                    <a:pt x="2547969" y="449981"/>
                  </a:lnTo>
                  <a:lnTo>
                    <a:pt x="2689523" y="374984"/>
                  </a:lnTo>
                  <a:lnTo>
                    <a:pt x="2831077" y="674972"/>
                  </a:lnTo>
                  <a:lnTo>
                    <a:pt x="2972631" y="524978"/>
                  </a:lnTo>
                  <a:lnTo>
                    <a:pt x="3114185" y="374984"/>
                  </a:lnTo>
                  <a:lnTo>
                    <a:pt x="3255739" y="374984"/>
                  </a:lnTo>
                  <a:lnTo>
                    <a:pt x="3397293" y="299987"/>
                  </a:lnTo>
                </a:path>
              </a:pathLst>
            </a:custGeom>
            <a:ln w="27101" cap="flat">
              <a:solidFill>
                <a:srgbClr val="0058AB">
                  <a:alpha val="100000"/>
                </a:srgbClr>
              </a:solidFill>
              <a:prstDash val="solid"/>
              <a:round/>
            </a:ln>
          </p:spPr>
          <p:txBody>
            <a:bodyPr/>
            <a:lstStyle/>
            <a:p/>
          </p:txBody>
        </p:sp>
        <p:sp>
          <p:nvSpPr>
            <p:cNvPr id="92" name="tx92"/>
            <p:cNvSpPr/>
            <p:nvPr/>
          </p:nvSpPr>
          <p:spPr>
            <a:xfrm>
              <a:off x="5359324" y="90156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067093" y="90156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805008" y="9015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12777" y="90018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900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900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9015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1950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4384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688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19385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188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407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407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438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062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07873" y="483177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18" name="tx118"/>
            <p:cNvSpPr/>
            <p:nvPr/>
          </p:nvSpPr>
          <p:spPr>
            <a:xfrm>
              <a:off x="72109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7336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755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922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1089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256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423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338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505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8672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3839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006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6983340"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6598402"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065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392329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43999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695669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847339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Zimbabwe (91%) was 6 percentage points higher than the global average (85%) and 12 percentage points higher than the average across all ESAR countries (79%).
National DTP3 coverage was 1 percentage point higher than in 2019 (90%).
This equates to 44,000 un- and undervaccinated children in 2024 compared to 46,000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Zimbabwe ranked number 14 out of 21 countries for lowest DTP3 coverage (based on tied ranks).
Zimbabwe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69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7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8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68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7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7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884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34113"/>
              <a:ext cx="249522" cy="1072571"/>
            </a:xfrm>
            <a:prstGeom prst="rect">
              <a:avLst/>
            </a:prstGeom>
            <a:solidFill>
              <a:srgbClr val="80BD41">
                <a:alpha val="100000"/>
              </a:srgbClr>
            </a:solidFill>
          </p:spPr>
          <p:txBody>
            <a:bodyPr/>
            <a:lstStyle/>
            <a:p/>
          </p:txBody>
        </p:sp>
        <p:sp>
          <p:nvSpPr>
            <p:cNvPr id="24" name="rc24"/>
            <p:cNvSpPr/>
            <p:nvPr/>
          </p:nvSpPr>
          <p:spPr>
            <a:xfrm>
              <a:off x="1296273" y="2631588"/>
              <a:ext cx="249522" cy="302525"/>
            </a:xfrm>
            <a:prstGeom prst="rect">
              <a:avLst/>
            </a:prstGeom>
            <a:solidFill>
              <a:srgbClr val="1CABE2">
                <a:alpha val="100000"/>
              </a:srgbClr>
            </a:solidFill>
          </p:spPr>
          <p:txBody>
            <a:bodyPr/>
            <a:lstStyle/>
            <a:p/>
          </p:txBody>
        </p:sp>
        <p:sp>
          <p:nvSpPr>
            <p:cNvPr id="25" name="rc25"/>
            <p:cNvSpPr/>
            <p:nvPr/>
          </p:nvSpPr>
          <p:spPr>
            <a:xfrm>
              <a:off x="1573521" y="2958322"/>
              <a:ext cx="249522" cy="1048362"/>
            </a:xfrm>
            <a:prstGeom prst="rect">
              <a:avLst/>
            </a:prstGeom>
            <a:solidFill>
              <a:srgbClr val="80BD41">
                <a:alpha val="100000"/>
              </a:srgbClr>
            </a:solidFill>
          </p:spPr>
          <p:txBody>
            <a:bodyPr/>
            <a:lstStyle/>
            <a:p/>
          </p:txBody>
        </p:sp>
        <p:sp>
          <p:nvSpPr>
            <p:cNvPr id="26" name="rc26"/>
            <p:cNvSpPr/>
            <p:nvPr/>
          </p:nvSpPr>
          <p:spPr>
            <a:xfrm>
              <a:off x="1573521" y="2608857"/>
              <a:ext cx="249522" cy="349465"/>
            </a:xfrm>
            <a:prstGeom prst="rect">
              <a:avLst/>
            </a:prstGeom>
            <a:solidFill>
              <a:srgbClr val="1CABE2">
                <a:alpha val="100000"/>
              </a:srgbClr>
            </a:solidFill>
          </p:spPr>
          <p:txBody>
            <a:bodyPr/>
            <a:lstStyle/>
            <a:p/>
          </p:txBody>
        </p:sp>
        <p:sp>
          <p:nvSpPr>
            <p:cNvPr id="27" name="rc27"/>
            <p:cNvSpPr/>
            <p:nvPr/>
          </p:nvSpPr>
          <p:spPr>
            <a:xfrm>
              <a:off x="1850769" y="3002240"/>
              <a:ext cx="249522" cy="1004444"/>
            </a:xfrm>
            <a:prstGeom prst="rect">
              <a:avLst/>
            </a:prstGeom>
            <a:solidFill>
              <a:srgbClr val="80BD41">
                <a:alpha val="100000"/>
              </a:srgbClr>
            </a:solidFill>
          </p:spPr>
          <p:txBody>
            <a:bodyPr/>
            <a:lstStyle/>
            <a:p/>
          </p:txBody>
        </p:sp>
        <p:sp>
          <p:nvSpPr>
            <p:cNvPr id="28" name="rc28"/>
            <p:cNvSpPr/>
            <p:nvPr/>
          </p:nvSpPr>
          <p:spPr>
            <a:xfrm>
              <a:off x="1850769" y="2591968"/>
              <a:ext cx="249522" cy="410272"/>
            </a:xfrm>
            <a:prstGeom prst="rect">
              <a:avLst/>
            </a:prstGeom>
            <a:solidFill>
              <a:srgbClr val="1CABE2">
                <a:alpha val="100000"/>
              </a:srgbClr>
            </a:solidFill>
          </p:spPr>
          <p:txBody>
            <a:bodyPr/>
            <a:lstStyle/>
            <a:p/>
          </p:txBody>
        </p:sp>
        <p:sp>
          <p:nvSpPr>
            <p:cNvPr id="29" name="rc29"/>
            <p:cNvSpPr/>
            <p:nvPr/>
          </p:nvSpPr>
          <p:spPr>
            <a:xfrm>
              <a:off x="2128016" y="3031016"/>
              <a:ext cx="249522" cy="975669"/>
            </a:xfrm>
            <a:prstGeom prst="rect">
              <a:avLst/>
            </a:prstGeom>
            <a:solidFill>
              <a:srgbClr val="80BD41">
                <a:alpha val="100000"/>
              </a:srgbClr>
            </a:solidFill>
          </p:spPr>
          <p:txBody>
            <a:bodyPr/>
            <a:lstStyle/>
            <a:p/>
          </p:txBody>
        </p:sp>
        <p:sp>
          <p:nvSpPr>
            <p:cNvPr id="30" name="rc30"/>
            <p:cNvSpPr/>
            <p:nvPr/>
          </p:nvSpPr>
          <p:spPr>
            <a:xfrm>
              <a:off x="2128016" y="2571889"/>
              <a:ext cx="249522" cy="459126"/>
            </a:xfrm>
            <a:prstGeom prst="rect">
              <a:avLst/>
            </a:prstGeom>
            <a:solidFill>
              <a:srgbClr val="1CABE2">
                <a:alpha val="100000"/>
              </a:srgbClr>
            </a:solidFill>
          </p:spPr>
          <p:txBody>
            <a:bodyPr/>
            <a:lstStyle/>
            <a:p/>
          </p:txBody>
        </p:sp>
        <p:sp>
          <p:nvSpPr>
            <p:cNvPr id="31" name="rc31"/>
            <p:cNvSpPr/>
            <p:nvPr/>
          </p:nvSpPr>
          <p:spPr>
            <a:xfrm>
              <a:off x="2405264" y="3071240"/>
              <a:ext cx="249522" cy="935444"/>
            </a:xfrm>
            <a:prstGeom prst="rect">
              <a:avLst/>
            </a:prstGeom>
            <a:solidFill>
              <a:srgbClr val="80BD41">
                <a:alpha val="100000"/>
              </a:srgbClr>
            </a:solidFill>
          </p:spPr>
          <p:txBody>
            <a:bodyPr/>
            <a:lstStyle/>
            <a:p/>
          </p:txBody>
        </p:sp>
        <p:sp>
          <p:nvSpPr>
            <p:cNvPr id="32" name="rc32"/>
            <p:cNvSpPr/>
            <p:nvPr/>
          </p:nvSpPr>
          <p:spPr>
            <a:xfrm>
              <a:off x="2405264" y="2567524"/>
              <a:ext cx="249522" cy="503716"/>
            </a:xfrm>
            <a:prstGeom prst="rect">
              <a:avLst/>
            </a:prstGeom>
            <a:solidFill>
              <a:srgbClr val="1CABE2">
                <a:alpha val="100000"/>
              </a:srgbClr>
            </a:solidFill>
          </p:spPr>
          <p:txBody>
            <a:bodyPr/>
            <a:lstStyle/>
            <a:p/>
          </p:txBody>
        </p:sp>
        <p:sp>
          <p:nvSpPr>
            <p:cNvPr id="33" name="rc33"/>
            <p:cNvSpPr/>
            <p:nvPr/>
          </p:nvSpPr>
          <p:spPr>
            <a:xfrm>
              <a:off x="2682512" y="3033030"/>
              <a:ext cx="249522" cy="973654"/>
            </a:xfrm>
            <a:prstGeom prst="rect">
              <a:avLst/>
            </a:prstGeom>
            <a:solidFill>
              <a:srgbClr val="80BD41">
                <a:alpha val="100000"/>
              </a:srgbClr>
            </a:solidFill>
          </p:spPr>
          <p:txBody>
            <a:bodyPr/>
            <a:lstStyle/>
            <a:p/>
          </p:txBody>
        </p:sp>
        <p:sp>
          <p:nvSpPr>
            <p:cNvPr id="34" name="rc34"/>
            <p:cNvSpPr/>
            <p:nvPr/>
          </p:nvSpPr>
          <p:spPr>
            <a:xfrm>
              <a:off x="2682512" y="2574844"/>
              <a:ext cx="249522" cy="458186"/>
            </a:xfrm>
            <a:prstGeom prst="rect">
              <a:avLst/>
            </a:prstGeom>
            <a:solidFill>
              <a:srgbClr val="1CABE2">
                <a:alpha val="100000"/>
              </a:srgbClr>
            </a:solidFill>
          </p:spPr>
          <p:txBody>
            <a:bodyPr/>
            <a:lstStyle/>
            <a:p/>
          </p:txBody>
        </p:sp>
        <p:sp>
          <p:nvSpPr>
            <p:cNvPr id="35" name="rc35"/>
            <p:cNvSpPr/>
            <p:nvPr/>
          </p:nvSpPr>
          <p:spPr>
            <a:xfrm>
              <a:off x="2959759" y="3009124"/>
              <a:ext cx="249522" cy="997561"/>
            </a:xfrm>
            <a:prstGeom prst="rect">
              <a:avLst/>
            </a:prstGeom>
            <a:solidFill>
              <a:srgbClr val="80BD41">
                <a:alpha val="100000"/>
              </a:srgbClr>
            </a:solidFill>
          </p:spPr>
          <p:txBody>
            <a:bodyPr/>
            <a:lstStyle/>
            <a:p/>
          </p:txBody>
        </p:sp>
        <p:sp>
          <p:nvSpPr>
            <p:cNvPr id="36" name="rc36"/>
            <p:cNvSpPr/>
            <p:nvPr/>
          </p:nvSpPr>
          <p:spPr>
            <a:xfrm>
              <a:off x="2959759" y="2581593"/>
              <a:ext cx="249522" cy="427531"/>
            </a:xfrm>
            <a:prstGeom prst="rect">
              <a:avLst/>
            </a:prstGeom>
            <a:solidFill>
              <a:srgbClr val="1CABE2">
                <a:alpha val="100000"/>
              </a:srgbClr>
            </a:solidFill>
          </p:spPr>
          <p:txBody>
            <a:bodyPr/>
            <a:lstStyle/>
            <a:p/>
          </p:txBody>
        </p:sp>
        <p:sp>
          <p:nvSpPr>
            <p:cNvPr id="37" name="rc37"/>
            <p:cNvSpPr/>
            <p:nvPr/>
          </p:nvSpPr>
          <p:spPr>
            <a:xfrm>
              <a:off x="3237007" y="2938949"/>
              <a:ext cx="249522" cy="1067736"/>
            </a:xfrm>
            <a:prstGeom prst="rect">
              <a:avLst/>
            </a:prstGeom>
            <a:solidFill>
              <a:srgbClr val="80BD41">
                <a:alpha val="100000"/>
              </a:srgbClr>
            </a:solidFill>
          </p:spPr>
          <p:txBody>
            <a:bodyPr/>
            <a:lstStyle/>
            <a:p/>
          </p:txBody>
        </p:sp>
        <p:sp>
          <p:nvSpPr>
            <p:cNvPr id="38" name="rc38"/>
            <p:cNvSpPr/>
            <p:nvPr/>
          </p:nvSpPr>
          <p:spPr>
            <a:xfrm>
              <a:off x="3237007" y="2544020"/>
              <a:ext cx="249522" cy="394928"/>
            </a:xfrm>
            <a:prstGeom prst="rect">
              <a:avLst/>
            </a:prstGeom>
            <a:solidFill>
              <a:srgbClr val="1CABE2">
                <a:alpha val="100000"/>
              </a:srgbClr>
            </a:solidFill>
          </p:spPr>
          <p:txBody>
            <a:bodyPr/>
            <a:lstStyle/>
            <a:p/>
          </p:txBody>
        </p:sp>
        <p:sp>
          <p:nvSpPr>
            <p:cNvPr id="39" name="rc39"/>
            <p:cNvSpPr/>
            <p:nvPr/>
          </p:nvSpPr>
          <p:spPr>
            <a:xfrm>
              <a:off x="3514255" y="2874112"/>
              <a:ext cx="249522" cy="1132572"/>
            </a:xfrm>
            <a:prstGeom prst="rect">
              <a:avLst/>
            </a:prstGeom>
            <a:solidFill>
              <a:srgbClr val="80BD41">
                <a:alpha val="100000"/>
              </a:srgbClr>
            </a:solidFill>
          </p:spPr>
          <p:txBody>
            <a:bodyPr/>
            <a:lstStyle/>
            <a:p/>
          </p:txBody>
        </p:sp>
        <p:sp>
          <p:nvSpPr>
            <p:cNvPr id="40" name="rc40"/>
            <p:cNvSpPr/>
            <p:nvPr/>
          </p:nvSpPr>
          <p:spPr>
            <a:xfrm>
              <a:off x="3514255" y="2496577"/>
              <a:ext cx="249522" cy="377535"/>
            </a:xfrm>
            <a:prstGeom prst="rect">
              <a:avLst/>
            </a:prstGeom>
            <a:solidFill>
              <a:srgbClr val="1CABE2">
                <a:alpha val="100000"/>
              </a:srgbClr>
            </a:solidFill>
          </p:spPr>
          <p:txBody>
            <a:bodyPr/>
            <a:lstStyle/>
            <a:p/>
          </p:txBody>
        </p:sp>
        <p:sp>
          <p:nvSpPr>
            <p:cNvPr id="41" name="rc41"/>
            <p:cNvSpPr/>
            <p:nvPr/>
          </p:nvSpPr>
          <p:spPr>
            <a:xfrm>
              <a:off x="3791502" y="2851985"/>
              <a:ext cx="249522" cy="1154699"/>
            </a:xfrm>
            <a:prstGeom prst="rect">
              <a:avLst/>
            </a:prstGeom>
            <a:solidFill>
              <a:srgbClr val="80BD41">
                <a:alpha val="100000"/>
              </a:srgbClr>
            </a:solidFill>
          </p:spPr>
          <p:txBody>
            <a:bodyPr/>
            <a:lstStyle/>
            <a:p/>
          </p:txBody>
        </p:sp>
        <p:sp>
          <p:nvSpPr>
            <p:cNvPr id="42" name="rc42"/>
            <p:cNvSpPr/>
            <p:nvPr/>
          </p:nvSpPr>
          <p:spPr>
            <a:xfrm>
              <a:off x="3791502" y="2424891"/>
              <a:ext cx="249522" cy="427094"/>
            </a:xfrm>
            <a:prstGeom prst="rect">
              <a:avLst/>
            </a:prstGeom>
            <a:solidFill>
              <a:srgbClr val="1CABE2">
                <a:alpha val="100000"/>
              </a:srgbClr>
            </a:solidFill>
          </p:spPr>
          <p:txBody>
            <a:bodyPr/>
            <a:lstStyle/>
            <a:p/>
          </p:txBody>
        </p:sp>
        <p:sp>
          <p:nvSpPr>
            <p:cNvPr id="43" name="rc43"/>
            <p:cNvSpPr/>
            <p:nvPr/>
          </p:nvSpPr>
          <p:spPr>
            <a:xfrm>
              <a:off x="4068750" y="2560036"/>
              <a:ext cx="249522" cy="1446648"/>
            </a:xfrm>
            <a:prstGeom prst="rect">
              <a:avLst/>
            </a:prstGeom>
            <a:solidFill>
              <a:srgbClr val="80BD41">
                <a:alpha val="100000"/>
              </a:srgbClr>
            </a:solidFill>
          </p:spPr>
          <p:txBody>
            <a:bodyPr/>
            <a:lstStyle/>
            <a:p/>
          </p:txBody>
        </p:sp>
        <p:sp>
          <p:nvSpPr>
            <p:cNvPr id="44" name="rc44"/>
            <p:cNvSpPr/>
            <p:nvPr/>
          </p:nvSpPr>
          <p:spPr>
            <a:xfrm>
              <a:off x="4068750" y="2381241"/>
              <a:ext cx="249522" cy="178795"/>
            </a:xfrm>
            <a:prstGeom prst="rect">
              <a:avLst/>
            </a:prstGeom>
            <a:solidFill>
              <a:srgbClr val="1CABE2">
                <a:alpha val="100000"/>
              </a:srgbClr>
            </a:solidFill>
          </p:spPr>
          <p:txBody>
            <a:bodyPr/>
            <a:lstStyle/>
            <a:p/>
          </p:txBody>
        </p:sp>
        <p:sp>
          <p:nvSpPr>
            <p:cNvPr id="45" name="rc45"/>
            <p:cNvSpPr/>
            <p:nvPr/>
          </p:nvSpPr>
          <p:spPr>
            <a:xfrm>
              <a:off x="4345998" y="2454270"/>
              <a:ext cx="249522" cy="1552414"/>
            </a:xfrm>
            <a:prstGeom prst="rect">
              <a:avLst/>
            </a:prstGeom>
            <a:solidFill>
              <a:srgbClr val="80BD41">
                <a:alpha val="100000"/>
              </a:srgbClr>
            </a:solidFill>
          </p:spPr>
          <p:txBody>
            <a:bodyPr/>
            <a:lstStyle/>
            <a:p/>
          </p:txBody>
        </p:sp>
        <p:sp>
          <p:nvSpPr>
            <p:cNvPr id="46" name="rc46"/>
            <p:cNvSpPr/>
            <p:nvPr/>
          </p:nvSpPr>
          <p:spPr>
            <a:xfrm>
              <a:off x="4345998" y="2337424"/>
              <a:ext cx="249522" cy="116846"/>
            </a:xfrm>
            <a:prstGeom prst="rect">
              <a:avLst/>
            </a:prstGeom>
            <a:solidFill>
              <a:srgbClr val="1CABE2">
                <a:alpha val="100000"/>
              </a:srgbClr>
            </a:solidFill>
          </p:spPr>
          <p:txBody>
            <a:bodyPr/>
            <a:lstStyle/>
            <a:p/>
          </p:txBody>
        </p:sp>
        <p:sp>
          <p:nvSpPr>
            <p:cNvPr id="47" name="rc47"/>
            <p:cNvSpPr/>
            <p:nvPr/>
          </p:nvSpPr>
          <p:spPr>
            <a:xfrm>
              <a:off x="4623245" y="2406121"/>
              <a:ext cx="249522" cy="1600563"/>
            </a:xfrm>
            <a:prstGeom prst="rect">
              <a:avLst/>
            </a:prstGeom>
            <a:solidFill>
              <a:srgbClr val="80BD41">
                <a:alpha val="100000"/>
              </a:srgbClr>
            </a:solidFill>
          </p:spPr>
          <p:txBody>
            <a:bodyPr/>
            <a:lstStyle/>
            <a:p/>
          </p:txBody>
        </p:sp>
        <p:sp>
          <p:nvSpPr>
            <p:cNvPr id="48" name="rc48"/>
            <p:cNvSpPr/>
            <p:nvPr/>
          </p:nvSpPr>
          <p:spPr>
            <a:xfrm>
              <a:off x="4623245" y="2321878"/>
              <a:ext cx="249522" cy="84243"/>
            </a:xfrm>
            <a:prstGeom prst="rect">
              <a:avLst/>
            </a:prstGeom>
            <a:solidFill>
              <a:srgbClr val="1CABE2">
                <a:alpha val="100000"/>
              </a:srgbClr>
            </a:solidFill>
          </p:spPr>
          <p:txBody>
            <a:bodyPr/>
            <a:lstStyle/>
            <a:p/>
          </p:txBody>
        </p:sp>
        <p:sp>
          <p:nvSpPr>
            <p:cNvPr id="49" name="rc49"/>
            <p:cNvSpPr/>
            <p:nvPr/>
          </p:nvSpPr>
          <p:spPr>
            <a:xfrm>
              <a:off x="4900493" y="2416228"/>
              <a:ext cx="249522" cy="1590456"/>
            </a:xfrm>
            <a:prstGeom prst="rect">
              <a:avLst/>
            </a:prstGeom>
            <a:solidFill>
              <a:srgbClr val="80BD41">
                <a:alpha val="100000"/>
              </a:srgbClr>
            </a:solidFill>
          </p:spPr>
          <p:txBody>
            <a:bodyPr/>
            <a:lstStyle/>
            <a:p/>
          </p:txBody>
        </p:sp>
        <p:sp>
          <p:nvSpPr>
            <p:cNvPr id="50" name="rc50"/>
            <p:cNvSpPr/>
            <p:nvPr/>
          </p:nvSpPr>
          <p:spPr>
            <a:xfrm>
              <a:off x="4900493" y="2332521"/>
              <a:ext cx="249522" cy="83706"/>
            </a:xfrm>
            <a:prstGeom prst="rect">
              <a:avLst/>
            </a:prstGeom>
            <a:solidFill>
              <a:srgbClr val="1CABE2">
                <a:alpha val="100000"/>
              </a:srgbClr>
            </a:solidFill>
          </p:spPr>
          <p:txBody>
            <a:bodyPr/>
            <a:lstStyle/>
            <a:p/>
          </p:txBody>
        </p:sp>
        <p:sp>
          <p:nvSpPr>
            <p:cNvPr id="51" name="rc51"/>
            <p:cNvSpPr/>
            <p:nvPr/>
          </p:nvSpPr>
          <p:spPr>
            <a:xfrm>
              <a:off x="5177741" y="2525150"/>
              <a:ext cx="249522" cy="1481534"/>
            </a:xfrm>
            <a:prstGeom prst="rect">
              <a:avLst/>
            </a:prstGeom>
            <a:solidFill>
              <a:srgbClr val="80BD41">
                <a:alpha val="100000"/>
              </a:srgbClr>
            </a:solidFill>
          </p:spPr>
          <p:txBody>
            <a:bodyPr/>
            <a:lstStyle/>
            <a:p/>
          </p:txBody>
        </p:sp>
        <p:sp>
          <p:nvSpPr>
            <p:cNvPr id="52" name="rc52"/>
            <p:cNvSpPr/>
            <p:nvPr/>
          </p:nvSpPr>
          <p:spPr>
            <a:xfrm>
              <a:off x="5177741" y="2378622"/>
              <a:ext cx="249522" cy="146528"/>
            </a:xfrm>
            <a:prstGeom prst="rect">
              <a:avLst/>
            </a:prstGeom>
            <a:solidFill>
              <a:srgbClr val="1CABE2">
                <a:alpha val="100000"/>
              </a:srgbClr>
            </a:solidFill>
          </p:spPr>
          <p:txBody>
            <a:bodyPr/>
            <a:lstStyle/>
            <a:p/>
          </p:txBody>
        </p:sp>
        <p:sp>
          <p:nvSpPr>
            <p:cNvPr id="53" name="rc53"/>
            <p:cNvSpPr/>
            <p:nvPr/>
          </p:nvSpPr>
          <p:spPr>
            <a:xfrm>
              <a:off x="5454988" y="2629607"/>
              <a:ext cx="249522" cy="1377077"/>
            </a:xfrm>
            <a:prstGeom prst="rect">
              <a:avLst/>
            </a:prstGeom>
            <a:solidFill>
              <a:srgbClr val="80BD41">
                <a:alpha val="100000"/>
              </a:srgbClr>
            </a:solidFill>
          </p:spPr>
          <p:txBody>
            <a:bodyPr/>
            <a:lstStyle/>
            <a:p/>
          </p:txBody>
        </p:sp>
        <p:sp>
          <p:nvSpPr>
            <p:cNvPr id="54" name="rc54"/>
            <p:cNvSpPr/>
            <p:nvPr/>
          </p:nvSpPr>
          <p:spPr>
            <a:xfrm>
              <a:off x="5454988" y="2423850"/>
              <a:ext cx="249522" cy="205757"/>
            </a:xfrm>
            <a:prstGeom prst="rect">
              <a:avLst/>
            </a:prstGeom>
            <a:solidFill>
              <a:srgbClr val="1CABE2">
                <a:alpha val="100000"/>
              </a:srgbClr>
            </a:solidFill>
          </p:spPr>
          <p:txBody>
            <a:bodyPr/>
            <a:lstStyle/>
            <a:p/>
          </p:txBody>
        </p:sp>
        <p:sp>
          <p:nvSpPr>
            <p:cNvPr id="55" name="rc55"/>
            <p:cNvSpPr/>
            <p:nvPr/>
          </p:nvSpPr>
          <p:spPr>
            <a:xfrm>
              <a:off x="5732236" y="2612282"/>
              <a:ext cx="249522" cy="1394403"/>
            </a:xfrm>
            <a:prstGeom prst="rect">
              <a:avLst/>
            </a:prstGeom>
            <a:solidFill>
              <a:srgbClr val="80BD41">
                <a:alpha val="100000"/>
              </a:srgbClr>
            </a:solidFill>
          </p:spPr>
          <p:txBody>
            <a:bodyPr/>
            <a:lstStyle/>
            <a:p/>
          </p:txBody>
        </p:sp>
        <p:sp>
          <p:nvSpPr>
            <p:cNvPr id="56" name="rc56"/>
            <p:cNvSpPr/>
            <p:nvPr/>
          </p:nvSpPr>
          <p:spPr>
            <a:xfrm>
              <a:off x="5732236" y="2457359"/>
              <a:ext cx="249522" cy="154922"/>
            </a:xfrm>
            <a:prstGeom prst="rect">
              <a:avLst/>
            </a:prstGeom>
            <a:solidFill>
              <a:srgbClr val="1CABE2">
                <a:alpha val="100000"/>
              </a:srgbClr>
            </a:solidFill>
          </p:spPr>
          <p:txBody>
            <a:bodyPr/>
            <a:lstStyle/>
            <a:p/>
          </p:txBody>
        </p:sp>
        <p:sp>
          <p:nvSpPr>
            <p:cNvPr id="57" name="rc57"/>
            <p:cNvSpPr/>
            <p:nvPr/>
          </p:nvSpPr>
          <p:spPr>
            <a:xfrm>
              <a:off x="6009484" y="2644549"/>
              <a:ext cx="249522" cy="1362136"/>
            </a:xfrm>
            <a:prstGeom prst="rect">
              <a:avLst/>
            </a:prstGeom>
            <a:solidFill>
              <a:srgbClr val="80BD41">
                <a:alpha val="100000"/>
              </a:srgbClr>
            </a:solidFill>
          </p:spPr>
          <p:txBody>
            <a:bodyPr/>
            <a:lstStyle/>
            <a:p/>
          </p:txBody>
        </p:sp>
        <p:sp>
          <p:nvSpPr>
            <p:cNvPr id="58" name="rc58"/>
            <p:cNvSpPr/>
            <p:nvPr/>
          </p:nvSpPr>
          <p:spPr>
            <a:xfrm>
              <a:off x="6009484" y="2476196"/>
              <a:ext cx="249522" cy="168353"/>
            </a:xfrm>
            <a:prstGeom prst="rect">
              <a:avLst/>
            </a:prstGeom>
            <a:solidFill>
              <a:srgbClr val="1CABE2">
                <a:alpha val="100000"/>
              </a:srgbClr>
            </a:solidFill>
          </p:spPr>
          <p:txBody>
            <a:bodyPr/>
            <a:lstStyle/>
            <a:p/>
          </p:txBody>
        </p:sp>
        <p:sp>
          <p:nvSpPr>
            <p:cNvPr id="59" name="rc59"/>
            <p:cNvSpPr/>
            <p:nvPr/>
          </p:nvSpPr>
          <p:spPr>
            <a:xfrm>
              <a:off x="6286731" y="2644012"/>
              <a:ext cx="249522" cy="1362673"/>
            </a:xfrm>
            <a:prstGeom prst="rect">
              <a:avLst/>
            </a:prstGeom>
            <a:solidFill>
              <a:srgbClr val="80BD41">
                <a:alpha val="100000"/>
              </a:srgbClr>
            </a:solidFill>
          </p:spPr>
          <p:txBody>
            <a:bodyPr/>
            <a:lstStyle/>
            <a:p/>
          </p:txBody>
        </p:sp>
        <p:sp>
          <p:nvSpPr>
            <p:cNvPr id="60" name="rc60"/>
            <p:cNvSpPr/>
            <p:nvPr/>
          </p:nvSpPr>
          <p:spPr>
            <a:xfrm>
              <a:off x="6286731" y="2475591"/>
              <a:ext cx="249522" cy="168420"/>
            </a:xfrm>
            <a:prstGeom prst="rect">
              <a:avLst/>
            </a:prstGeom>
            <a:solidFill>
              <a:srgbClr val="1CABE2">
                <a:alpha val="100000"/>
              </a:srgbClr>
            </a:solidFill>
          </p:spPr>
          <p:txBody>
            <a:bodyPr/>
            <a:lstStyle/>
            <a:p/>
          </p:txBody>
        </p:sp>
        <p:sp>
          <p:nvSpPr>
            <p:cNvPr id="61" name="rc61"/>
            <p:cNvSpPr/>
            <p:nvPr/>
          </p:nvSpPr>
          <p:spPr>
            <a:xfrm>
              <a:off x="6563979" y="2615304"/>
              <a:ext cx="249522" cy="1391381"/>
            </a:xfrm>
            <a:prstGeom prst="rect">
              <a:avLst/>
            </a:prstGeom>
            <a:solidFill>
              <a:srgbClr val="80BD41">
                <a:alpha val="100000"/>
              </a:srgbClr>
            </a:solidFill>
          </p:spPr>
          <p:txBody>
            <a:bodyPr/>
            <a:lstStyle/>
            <a:p/>
          </p:txBody>
        </p:sp>
        <p:sp>
          <p:nvSpPr>
            <p:cNvPr id="62" name="rc62"/>
            <p:cNvSpPr/>
            <p:nvPr/>
          </p:nvSpPr>
          <p:spPr>
            <a:xfrm>
              <a:off x="6563979" y="2460717"/>
              <a:ext cx="249522" cy="154586"/>
            </a:xfrm>
            <a:prstGeom prst="rect">
              <a:avLst/>
            </a:prstGeom>
            <a:solidFill>
              <a:srgbClr val="1CABE2">
                <a:alpha val="100000"/>
              </a:srgbClr>
            </a:solidFill>
          </p:spPr>
          <p:txBody>
            <a:bodyPr/>
            <a:lstStyle/>
            <a:p/>
          </p:txBody>
        </p:sp>
        <p:sp>
          <p:nvSpPr>
            <p:cNvPr id="63" name="rc63"/>
            <p:cNvSpPr/>
            <p:nvPr/>
          </p:nvSpPr>
          <p:spPr>
            <a:xfrm>
              <a:off x="6841227" y="2659558"/>
              <a:ext cx="249522" cy="1347127"/>
            </a:xfrm>
            <a:prstGeom prst="rect">
              <a:avLst/>
            </a:prstGeom>
            <a:solidFill>
              <a:srgbClr val="80BD41">
                <a:alpha val="100000"/>
              </a:srgbClr>
            </a:solidFill>
          </p:spPr>
          <p:txBody>
            <a:bodyPr/>
            <a:lstStyle/>
            <a:p/>
          </p:txBody>
        </p:sp>
        <p:sp>
          <p:nvSpPr>
            <p:cNvPr id="64" name="rc64"/>
            <p:cNvSpPr/>
            <p:nvPr/>
          </p:nvSpPr>
          <p:spPr>
            <a:xfrm>
              <a:off x="6841227" y="2440269"/>
              <a:ext cx="249522" cy="219288"/>
            </a:xfrm>
            <a:prstGeom prst="rect">
              <a:avLst/>
            </a:prstGeom>
            <a:solidFill>
              <a:srgbClr val="1CABE2">
                <a:alpha val="100000"/>
              </a:srgbClr>
            </a:solidFill>
          </p:spPr>
          <p:txBody>
            <a:bodyPr/>
            <a:lstStyle/>
            <a:p/>
          </p:txBody>
        </p:sp>
        <p:sp>
          <p:nvSpPr>
            <p:cNvPr id="65" name="rc65"/>
            <p:cNvSpPr/>
            <p:nvPr/>
          </p:nvSpPr>
          <p:spPr>
            <a:xfrm>
              <a:off x="7118474" y="2605835"/>
              <a:ext cx="249522" cy="1400849"/>
            </a:xfrm>
            <a:prstGeom prst="rect">
              <a:avLst/>
            </a:prstGeom>
            <a:solidFill>
              <a:srgbClr val="80BD41">
                <a:alpha val="100000"/>
              </a:srgbClr>
            </a:solidFill>
          </p:spPr>
          <p:txBody>
            <a:bodyPr/>
            <a:lstStyle/>
            <a:p/>
          </p:txBody>
        </p:sp>
        <p:sp>
          <p:nvSpPr>
            <p:cNvPr id="66" name="rc66"/>
            <p:cNvSpPr/>
            <p:nvPr/>
          </p:nvSpPr>
          <p:spPr>
            <a:xfrm>
              <a:off x="7118474" y="2414818"/>
              <a:ext cx="249522" cy="191017"/>
            </a:xfrm>
            <a:prstGeom prst="rect">
              <a:avLst/>
            </a:prstGeom>
            <a:solidFill>
              <a:srgbClr val="1CABE2">
                <a:alpha val="100000"/>
              </a:srgbClr>
            </a:solidFill>
          </p:spPr>
          <p:txBody>
            <a:bodyPr/>
            <a:lstStyle/>
            <a:p/>
          </p:txBody>
        </p:sp>
        <p:sp>
          <p:nvSpPr>
            <p:cNvPr id="67" name="rc67"/>
            <p:cNvSpPr/>
            <p:nvPr/>
          </p:nvSpPr>
          <p:spPr>
            <a:xfrm>
              <a:off x="7395722" y="2550937"/>
              <a:ext cx="249522" cy="1455747"/>
            </a:xfrm>
            <a:prstGeom prst="rect">
              <a:avLst/>
            </a:prstGeom>
            <a:solidFill>
              <a:srgbClr val="80BD41">
                <a:alpha val="100000"/>
              </a:srgbClr>
            </a:solidFill>
          </p:spPr>
          <p:txBody>
            <a:bodyPr/>
            <a:lstStyle/>
            <a:p/>
          </p:txBody>
        </p:sp>
        <p:sp>
          <p:nvSpPr>
            <p:cNvPr id="68" name="rc68"/>
            <p:cNvSpPr/>
            <p:nvPr/>
          </p:nvSpPr>
          <p:spPr>
            <a:xfrm>
              <a:off x="7395722" y="2389199"/>
              <a:ext cx="249522" cy="161738"/>
            </a:xfrm>
            <a:prstGeom prst="rect">
              <a:avLst/>
            </a:prstGeom>
            <a:solidFill>
              <a:srgbClr val="1CABE2">
                <a:alpha val="100000"/>
              </a:srgbClr>
            </a:solidFill>
          </p:spPr>
          <p:txBody>
            <a:bodyPr/>
            <a:lstStyle/>
            <a:p/>
          </p:txBody>
        </p:sp>
        <p:sp>
          <p:nvSpPr>
            <p:cNvPr id="69" name="rc69"/>
            <p:cNvSpPr/>
            <p:nvPr/>
          </p:nvSpPr>
          <p:spPr>
            <a:xfrm>
              <a:off x="7672970" y="2547949"/>
              <a:ext cx="249522" cy="1458735"/>
            </a:xfrm>
            <a:prstGeom prst="rect">
              <a:avLst/>
            </a:prstGeom>
            <a:solidFill>
              <a:srgbClr val="80BD41">
                <a:alpha val="100000"/>
              </a:srgbClr>
            </a:solidFill>
          </p:spPr>
          <p:txBody>
            <a:bodyPr/>
            <a:lstStyle/>
            <a:p/>
          </p:txBody>
        </p:sp>
        <p:sp>
          <p:nvSpPr>
            <p:cNvPr id="70" name="rc70"/>
            <p:cNvSpPr/>
            <p:nvPr/>
          </p:nvSpPr>
          <p:spPr>
            <a:xfrm>
              <a:off x="7672970" y="2385875"/>
              <a:ext cx="249522" cy="162074"/>
            </a:xfrm>
            <a:prstGeom prst="rect">
              <a:avLst/>
            </a:prstGeom>
            <a:solidFill>
              <a:srgbClr val="1CABE2">
                <a:alpha val="100000"/>
              </a:srgbClr>
            </a:solidFill>
          </p:spPr>
          <p:txBody>
            <a:bodyPr/>
            <a:lstStyle/>
            <a:p/>
          </p:txBody>
        </p:sp>
        <p:sp>
          <p:nvSpPr>
            <p:cNvPr id="71" name="rc71"/>
            <p:cNvSpPr/>
            <p:nvPr/>
          </p:nvSpPr>
          <p:spPr>
            <a:xfrm>
              <a:off x="7950217" y="2529717"/>
              <a:ext cx="249522" cy="1476968"/>
            </a:xfrm>
            <a:prstGeom prst="rect">
              <a:avLst/>
            </a:prstGeom>
            <a:solidFill>
              <a:srgbClr val="80BD41">
                <a:alpha val="100000"/>
              </a:srgbClr>
            </a:solidFill>
          </p:spPr>
          <p:txBody>
            <a:bodyPr/>
            <a:lstStyle/>
            <a:p/>
          </p:txBody>
        </p:sp>
        <p:sp>
          <p:nvSpPr>
            <p:cNvPr id="72" name="rc72"/>
            <p:cNvSpPr/>
            <p:nvPr/>
          </p:nvSpPr>
          <p:spPr>
            <a:xfrm>
              <a:off x="7950217" y="2383625"/>
              <a:ext cx="249522" cy="146091"/>
            </a:xfrm>
            <a:prstGeom prst="rect">
              <a:avLst/>
            </a:prstGeom>
            <a:solidFill>
              <a:srgbClr val="1CABE2">
                <a:alpha val="100000"/>
              </a:srgbClr>
            </a:solidFill>
          </p:spPr>
          <p:txBody>
            <a:bodyPr/>
            <a:lstStyle/>
            <a:p/>
          </p:txBody>
        </p:sp>
        <p:sp>
          <p:nvSpPr>
            <p:cNvPr id="73" name="pl73"/>
            <p:cNvSpPr/>
            <p:nvPr/>
          </p:nvSpPr>
          <p:spPr>
            <a:xfrm>
              <a:off x="1421035" y="1339079"/>
              <a:ext cx="6653943" cy="842401"/>
            </a:xfrm>
            <a:custGeom>
              <a:avLst/>
              <a:pathLst>
                <a:path w="6653943" h="842401">
                  <a:moveTo>
                    <a:pt x="0" y="477361"/>
                  </a:moveTo>
                  <a:lnTo>
                    <a:pt x="277247" y="561601"/>
                  </a:lnTo>
                  <a:lnTo>
                    <a:pt x="554495" y="673921"/>
                  </a:lnTo>
                  <a:lnTo>
                    <a:pt x="831742" y="758161"/>
                  </a:lnTo>
                  <a:lnTo>
                    <a:pt x="1108990" y="842401"/>
                  </a:lnTo>
                  <a:lnTo>
                    <a:pt x="1386238" y="758161"/>
                  </a:lnTo>
                  <a:lnTo>
                    <a:pt x="1663485" y="702001"/>
                  </a:lnTo>
                  <a:lnTo>
                    <a:pt x="1940733" y="617761"/>
                  </a:lnTo>
                  <a:lnTo>
                    <a:pt x="2217981" y="561601"/>
                  </a:lnTo>
                  <a:lnTo>
                    <a:pt x="2495228" y="617761"/>
                  </a:lnTo>
                  <a:lnTo>
                    <a:pt x="2772476" y="168480"/>
                  </a:lnTo>
                  <a:lnTo>
                    <a:pt x="3049724" y="56160"/>
                  </a:lnTo>
                  <a:lnTo>
                    <a:pt x="3326971" y="0"/>
                  </a:lnTo>
                  <a:lnTo>
                    <a:pt x="3604219" y="0"/>
                  </a:lnTo>
                  <a:lnTo>
                    <a:pt x="3881467" y="112320"/>
                  </a:lnTo>
                  <a:lnTo>
                    <a:pt x="4158714" y="224640"/>
                  </a:lnTo>
                  <a:lnTo>
                    <a:pt x="4435962" y="140400"/>
                  </a:lnTo>
                  <a:lnTo>
                    <a:pt x="4713210" y="168480"/>
                  </a:lnTo>
                  <a:lnTo>
                    <a:pt x="4990457" y="168480"/>
                  </a:lnTo>
                  <a:lnTo>
                    <a:pt x="5267705" y="140400"/>
                  </a:lnTo>
                  <a:lnTo>
                    <a:pt x="5544953" y="252720"/>
                  </a:lnTo>
                  <a:lnTo>
                    <a:pt x="5822200" y="196560"/>
                  </a:lnTo>
                  <a:lnTo>
                    <a:pt x="6099448" y="140400"/>
                  </a:lnTo>
                  <a:lnTo>
                    <a:pt x="6376696" y="140400"/>
                  </a:lnTo>
                  <a:lnTo>
                    <a:pt x="6653943" y="11232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03481" y="2495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409.5</a:t>
              </a:r>
            </a:p>
          </p:txBody>
        </p:sp>
        <p:sp>
          <p:nvSpPr>
            <p:cNvPr id="85" name="tx85"/>
            <p:cNvSpPr/>
            <p:nvPr/>
          </p:nvSpPr>
          <p:spPr>
            <a:xfrm>
              <a:off x="2689720" y="2438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426.4</a:t>
              </a:r>
            </a:p>
          </p:txBody>
        </p:sp>
        <p:sp>
          <p:nvSpPr>
            <p:cNvPr id="86" name="tx86"/>
            <p:cNvSpPr/>
            <p:nvPr/>
          </p:nvSpPr>
          <p:spPr>
            <a:xfrm>
              <a:off x="4075958" y="22453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484.1</a:t>
              </a:r>
            </a:p>
          </p:txBody>
        </p:sp>
        <p:sp>
          <p:nvSpPr>
            <p:cNvPr id="87" name="tx87"/>
            <p:cNvSpPr/>
            <p:nvPr/>
          </p:nvSpPr>
          <p:spPr>
            <a:xfrm>
              <a:off x="5462196" y="228903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471.4</a:t>
              </a:r>
            </a:p>
          </p:txBody>
        </p:sp>
        <p:sp>
          <p:nvSpPr>
            <p:cNvPr id="88" name="tx88"/>
            <p:cNvSpPr/>
            <p:nvPr/>
          </p:nvSpPr>
          <p:spPr>
            <a:xfrm>
              <a:off x="6571187" y="23247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460.4</a:t>
              </a:r>
            </a:p>
          </p:txBody>
        </p:sp>
        <p:sp>
          <p:nvSpPr>
            <p:cNvPr id="89" name="tx89"/>
            <p:cNvSpPr/>
            <p:nvPr/>
          </p:nvSpPr>
          <p:spPr>
            <a:xfrm>
              <a:off x="6848435" y="2304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466.5</a:t>
              </a:r>
            </a:p>
          </p:txBody>
        </p:sp>
        <p:sp>
          <p:nvSpPr>
            <p:cNvPr id="90" name="tx90"/>
            <p:cNvSpPr/>
            <p:nvPr/>
          </p:nvSpPr>
          <p:spPr>
            <a:xfrm>
              <a:off x="7125682" y="228003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474.1</a:t>
              </a:r>
            </a:p>
          </p:txBody>
        </p:sp>
        <p:sp>
          <p:nvSpPr>
            <p:cNvPr id="91" name="tx91"/>
            <p:cNvSpPr/>
            <p:nvPr/>
          </p:nvSpPr>
          <p:spPr>
            <a:xfrm>
              <a:off x="7402930" y="2253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2" name="tx92"/>
            <p:cNvSpPr/>
            <p:nvPr/>
          </p:nvSpPr>
          <p:spPr>
            <a:xfrm>
              <a:off x="7680178" y="2249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482.7</a:t>
              </a:r>
            </a:p>
          </p:txBody>
        </p:sp>
        <p:sp>
          <p:nvSpPr>
            <p:cNvPr id="93" name="tx93"/>
            <p:cNvSpPr/>
            <p:nvPr/>
          </p:nvSpPr>
          <p:spPr>
            <a:xfrm>
              <a:off x="7957425" y="22476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483.4</a:t>
              </a:r>
            </a:p>
          </p:txBody>
        </p:sp>
        <p:sp>
          <p:nvSpPr>
            <p:cNvPr id="94" name="pl94"/>
            <p:cNvSpPr/>
            <p:nvPr/>
          </p:nvSpPr>
          <p:spPr>
            <a:xfrm>
              <a:off x="1421035"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353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05" name="tx105"/>
            <p:cNvSpPr/>
            <p:nvPr/>
          </p:nvSpPr>
          <p:spPr>
            <a:xfrm>
              <a:off x="1329607" y="2747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06" name="tx106"/>
            <p:cNvSpPr/>
            <p:nvPr/>
          </p:nvSpPr>
          <p:spPr>
            <a:xfrm>
              <a:off x="2728897" y="34848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a:t>
              </a:r>
            </a:p>
          </p:txBody>
        </p:sp>
        <p:sp>
          <p:nvSpPr>
            <p:cNvPr id="107" name="tx107"/>
            <p:cNvSpPr/>
            <p:nvPr/>
          </p:nvSpPr>
          <p:spPr>
            <a:xfrm>
              <a:off x="2689720" y="2768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136.5</a:t>
              </a:r>
            </a:p>
          </p:txBody>
        </p:sp>
        <p:sp>
          <p:nvSpPr>
            <p:cNvPr id="108" name="tx108"/>
            <p:cNvSpPr/>
            <p:nvPr/>
          </p:nvSpPr>
          <p:spPr>
            <a:xfrm>
              <a:off x="4075958" y="32482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430.9</a:t>
              </a:r>
            </a:p>
          </p:txBody>
        </p:sp>
        <p:sp>
          <p:nvSpPr>
            <p:cNvPr id="109" name="tx109"/>
            <p:cNvSpPr/>
            <p:nvPr/>
          </p:nvSpPr>
          <p:spPr>
            <a:xfrm>
              <a:off x="4102084" y="24355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0" name="tx110"/>
            <p:cNvSpPr/>
            <p:nvPr/>
          </p:nvSpPr>
          <p:spPr>
            <a:xfrm>
              <a:off x="5462196" y="32830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410.1</a:t>
              </a:r>
            </a:p>
          </p:txBody>
        </p:sp>
        <p:sp>
          <p:nvSpPr>
            <p:cNvPr id="111" name="tx111"/>
            <p:cNvSpPr/>
            <p:nvPr/>
          </p:nvSpPr>
          <p:spPr>
            <a:xfrm>
              <a:off x="5488322" y="2491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2" name="tx112"/>
            <p:cNvSpPr/>
            <p:nvPr/>
          </p:nvSpPr>
          <p:spPr>
            <a:xfrm>
              <a:off x="6571187" y="327709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414.4</a:t>
              </a:r>
            </a:p>
          </p:txBody>
        </p:sp>
        <p:sp>
          <p:nvSpPr>
            <p:cNvPr id="113" name="tx113"/>
            <p:cNvSpPr/>
            <p:nvPr/>
          </p:nvSpPr>
          <p:spPr>
            <a:xfrm>
              <a:off x="6636489" y="25029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4" name="tx114"/>
            <p:cNvSpPr/>
            <p:nvPr/>
          </p:nvSpPr>
          <p:spPr>
            <a:xfrm>
              <a:off x="6848435" y="32980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401.2</a:t>
              </a:r>
            </a:p>
          </p:txBody>
        </p:sp>
        <p:sp>
          <p:nvSpPr>
            <p:cNvPr id="115" name="tx115"/>
            <p:cNvSpPr/>
            <p:nvPr/>
          </p:nvSpPr>
          <p:spPr>
            <a:xfrm>
              <a:off x="6874560" y="25148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16" name="tx116"/>
            <p:cNvSpPr/>
            <p:nvPr/>
          </p:nvSpPr>
          <p:spPr>
            <a:xfrm>
              <a:off x="7125682" y="32723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417.2</a:t>
              </a:r>
            </a:p>
          </p:txBody>
        </p:sp>
        <p:sp>
          <p:nvSpPr>
            <p:cNvPr id="117" name="tx117"/>
            <p:cNvSpPr/>
            <p:nvPr/>
          </p:nvSpPr>
          <p:spPr>
            <a:xfrm>
              <a:off x="7151808" y="2475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8" name="tx118"/>
            <p:cNvSpPr/>
            <p:nvPr/>
          </p:nvSpPr>
          <p:spPr>
            <a:xfrm>
              <a:off x="7402930" y="32437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433.6</a:t>
              </a:r>
            </a:p>
          </p:txBody>
        </p:sp>
        <p:sp>
          <p:nvSpPr>
            <p:cNvPr id="119" name="tx119"/>
            <p:cNvSpPr/>
            <p:nvPr/>
          </p:nvSpPr>
          <p:spPr>
            <a:xfrm>
              <a:off x="7429055" y="2435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a:t>
              </a:r>
            </a:p>
          </p:txBody>
        </p:sp>
        <p:sp>
          <p:nvSpPr>
            <p:cNvPr id="120" name="tx120"/>
            <p:cNvSpPr/>
            <p:nvPr/>
          </p:nvSpPr>
          <p:spPr>
            <a:xfrm>
              <a:off x="7680178" y="32422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434.4</a:t>
              </a:r>
            </a:p>
          </p:txBody>
        </p:sp>
        <p:sp>
          <p:nvSpPr>
            <p:cNvPr id="121" name="tx121"/>
            <p:cNvSpPr/>
            <p:nvPr/>
          </p:nvSpPr>
          <p:spPr>
            <a:xfrm>
              <a:off x="7706303" y="24318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2" name="tx122"/>
            <p:cNvSpPr/>
            <p:nvPr/>
          </p:nvSpPr>
          <p:spPr>
            <a:xfrm>
              <a:off x="7957425" y="32331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439.9</a:t>
              </a:r>
            </a:p>
          </p:txBody>
        </p:sp>
        <p:sp>
          <p:nvSpPr>
            <p:cNvPr id="123" name="tx123"/>
            <p:cNvSpPr/>
            <p:nvPr/>
          </p:nvSpPr>
          <p:spPr>
            <a:xfrm>
              <a:off x="7983551" y="24215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151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757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363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2000-2024</a:t>
              </a:r>
            </a:p>
          </p:txBody>
        </p:sp>
        <p:sp>
          <p:nvSpPr>
            <p:cNvPr id="153" name="pl153"/>
            <p:cNvSpPr/>
            <p:nvPr/>
          </p:nvSpPr>
          <p:spPr>
            <a:xfrm>
              <a:off x="19763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364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6965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0567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4168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564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0165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766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367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969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5636240" cy="162162"/>
            </a:xfrm>
            <a:prstGeom prst="rect">
              <a:avLst/>
            </a:prstGeom>
            <a:solidFill>
              <a:srgbClr val="80BD41">
                <a:alpha val="100000"/>
              </a:srgbClr>
            </a:solidFill>
          </p:spPr>
          <p:txBody>
            <a:bodyPr/>
            <a:lstStyle/>
            <a:p/>
          </p:txBody>
        </p:sp>
        <p:sp>
          <p:nvSpPr>
            <p:cNvPr id="168" name="rc168"/>
            <p:cNvSpPr/>
            <p:nvPr/>
          </p:nvSpPr>
          <p:spPr>
            <a:xfrm>
              <a:off x="6932514" y="5774644"/>
              <a:ext cx="626203" cy="162162"/>
            </a:xfrm>
            <a:prstGeom prst="rect">
              <a:avLst/>
            </a:prstGeom>
            <a:solidFill>
              <a:srgbClr val="1CABE2">
                <a:alpha val="100000"/>
              </a:srgbClr>
            </a:solidFill>
          </p:spPr>
          <p:txBody>
            <a:bodyPr/>
            <a:lstStyle/>
            <a:p/>
          </p:txBody>
        </p:sp>
        <p:sp>
          <p:nvSpPr>
            <p:cNvPr id="169" name="rc169"/>
            <p:cNvSpPr/>
            <p:nvPr/>
          </p:nvSpPr>
          <p:spPr>
            <a:xfrm>
              <a:off x="1296273" y="5571941"/>
              <a:ext cx="5909082" cy="162162"/>
            </a:xfrm>
            <a:prstGeom prst="rect">
              <a:avLst/>
            </a:prstGeom>
            <a:solidFill>
              <a:srgbClr val="80BD41">
                <a:alpha val="100000"/>
              </a:srgbClr>
            </a:solidFill>
          </p:spPr>
          <p:txBody>
            <a:bodyPr/>
            <a:lstStyle/>
            <a:p/>
          </p:txBody>
        </p:sp>
        <p:sp>
          <p:nvSpPr>
            <p:cNvPr id="170" name="rc170"/>
            <p:cNvSpPr/>
            <p:nvPr/>
          </p:nvSpPr>
          <p:spPr>
            <a:xfrm>
              <a:off x="7205356" y="5571941"/>
              <a:ext cx="656534" cy="162162"/>
            </a:xfrm>
            <a:prstGeom prst="rect">
              <a:avLst/>
            </a:prstGeom>
            <a:solidFill>
              <a:srgbClr val="1CABE2">
                <a:alpha val="100000"/>
              </a:srgbClr>
            </a:solidFill>
          </p:spPr>
          <p:txBody>
            <a:bodyPr/>
            <a:lstStyle/>
            <a:p/>
          </p:txBody>
        </p:sp>
        <p:sp>
          <p:nvSpPr>
            <p:cNvPr id="171" name="rc171"/>
            <p:cNvSpPr/>
            <p:nvPr/>
          </p:nvSpPr>
          <p:spPr>
            <a:xfrm>
              <a:off x="1296273" y="5369238"/>
              <a:ext cx="5982937" cy="162162"/>
            </a:xfrm>
            <a:prstGeom prst="rect">
              <a:avLst/>
            </a:prstGeom>
            <a:solidFill>
              <a:srgbClr val="80BD41">
                <a:alpha val="100000"/>
              </a:srgbClr>
            </a:solidFill>
          </p:spPr>
          <p:txBody>
            <a:bodyPr/>
            <a:lstStyle/>
            <a:p/>
          </p:txBody>
        </p:sp>
        <p:sp>
          <p:nvSpPr>
            <p:cNvPr id="172" name="rc172"/>
            <p:cNvSpPr/>
            <p:nvPr/>
          </p:nvSpPr>
          <p:spPr>
            <a:xfrm>
              <a:off x="7279211" y="5369238"/>
              <a:ext cx="591792" cy="162162"/>
            </a:xfrm>
            <a:prstGeom prst="rect">
              <a:avLst/>
            </a:prstGeom>
            <a:solidFill>
              <a:srgbClr val="1CABE2">
                <a:alpha val="100000"/>
              </a:srgbClr>
            </a:solidFill>
          </p:spPr>
          <p:txBody>
            <a:bodyPr/>
            <a:lstStyle/>
            <a:p/>
          </p:txBody>
        </p:sp>
        <p:sp>
          <p:nvSpPr>
            <p:cNvPr id="173" name="tx173"/>
            <p:cNvSpPr/>
            <p:nvPr/>
          </p:nvSpPr>
          <p:spPr>
            <a:xfrm>
              <a:off x="77271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460.4</a:t>
              </a:r>
            </a:p>
          </p:txBody>
        </p:sp>
        <p:sp>
          <p:nvSpPr>
            <p:cNvPr id="174" name="tx174"/>
            <p:cNvSpPr/>
            <p:nvPr/>
          </p:nvSpPr>
          <p:spPr>
            <a:xfrm>
              <a:off x="804563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482.7</a:t>
              </a:r>
            </a:p>
          </p:txBody>
        </p:sp>
        <p:sp>
          <p:nvSpPr>
            <p:cNvPr id="175" name="tx175"/>
            <p:cNvSpPr/>
            <p:nvPr/>
          </p:nvSpPr>
          <p:spPr>
            <a:xfrm>
              <a:off x="80550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483.4</a:t>
              </a:r>
            </a:p>
          </p:txBody>
        </p:sp>
        <p:sp>
          <p:nvSpPr>
            <p:cNvPr id="176" name="tx176"/>
            <p:cNvSpPr/>
            <p:nvPr/>
          </p:nvSpPr>
          <p:spPr>
            <a:xfrm>
              <a:off x="3978755" y="581660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414.4</a:t>
              </a:r>
            </a:p>
          </p:txBody>
        </p:sp>
        <p:sp>
          <p:nvSpPr>
            <p:cNvPr id="177" name="tx177"/>
            <p:cNvSpPr/>
            <p:nvPr/>
          </p:nvSpPr>
          <p:spPr>
            <a:xfrm>
              <a:off x="7185326"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8" name="tx178"/>
            <p:cNvSpPr/>
            <p:nvPr/>
          </p:nvSpPr>
          <p:spPr>
            <a:xfrm>
              <a:off x="4115176"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434.4</a:t>
              </a:r>
            </a:p>
          </p:txBody>
        </p:sp>
        <p:sp>
          <p:nvSpPr>
            <p:cNvPr id="179" name="tx179"/>
            <p:cNvSpPr/>
            <p:nvPr/>
          </p:nvSpPr>
          <p:spPr>
            <a:xfrm>
              <a:off x="7428130"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0" name="tx180"/>
            <p:cNvSpPr/>
            <p:nvPr/>
          </p:nvSpPr>
          <p:spPr>
            <a:xfrm>
              <a:off x="4152104"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439.9</a:t>
              </a:r>
            </a:p>
          </p:txBody>
        </p:sp>
        <p:sp>
          <p:nvSpPr>
            <p:cNvPr id="181" name="tx181"/>
            <p:cNvSpPr/>
            <p:nvPr/>
          </p:nvSpPr>
          <p:spPr>
            <a:xfrm>
              <a:off x="746961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3986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389999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8" name="tx188"/>
            <p:cNvSpPr/>
            <p:nvPr/>
          </p:nvSpPr>
          <p:spPr>
            <a:xfrm>
              <a:off x="5260120"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9" name="tx189"/>
            <p:cNvSpPr/>
            <p:nvPr/>
          </p:nvSpPr>
          <p:spPr>
            <a:xfrm>
              <a:off x="662025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98037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relatively constant within 1% compared to 2019 (90%).
The number of children vaccinated with DTP3 increased 6%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272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683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094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477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888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299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024925"/>
              <a:ext cx="249014" cy="981760"/>
            </a:xfrm>
            <a:prstGeom prst="rect">
              <a:avLst/>
            </a:prstGeom>
            <a:solidFill>
              <a:srgbClr val="E2231A">
                <a:alpha val="100000"/>
              </a:srgbClr>
            </a:solidFill>
          </p:spPr>
          <p:txBody>
            <a:bodyPr/>
            <a:lstStyle/>
            <a:p/>
          </p:txBody>
        </p:sp>
        <p:sp>
          <p:nvSpPr>
            <p:cNvPr id="23" name="rc23"/>
            <p:cNvSpPr/>
            <p:nvPr/>
          </p:nvSpPr>
          <p:spPr>
            <a:xfrm>
              <a:off x="1587736" y="2928832"/>
              <a:ext cx="249014" cy="1077852"/>
            </a:xfrm>
            <a:prstGeom prst="rect">
              <a:avLst/>
            </a:prstGeom>
            <a:solidFill>
              <a:srgbClr val="E2231A">
                <a:alpha val="100000"/>
              </a:srgbClr>
            </a:solidFill>
          </p:spPr>
          <p:txBody>
            <a:bodyPr/>
            <a:lstStyle/>
            <a:p/>
          </p:txBody>
        </p:sp>
        <p:sp>
          <p:nvSpPr>
            <p:cNvPr id="24" name="rc24"/>
            <p:cNvSpPr/>
            <p:nvPr/>
          </p:nvSpPr>
          <p:spPr>
            <a:xfrm>
              <a:off x="1864419" y="2794604"/>
              <a:ext cx="249014" cy="1212080"/>
            </a:xfrm>
            <a:prstGeom prst="rect">
              <a:avLst/>
            </a:prstGeom>
            <a:solidFill>
              <a:srgbClr val="E2231A">
                <a:alpha val="100000"/>
              </a:srgbClr>
            </a:solidFill>
          </p:spPr>
          <p:txBody>
            <a:bodyPr/>
            <a:lstStyle/>
            <a:p/>
          </p:txBody>
        </p:sp>
        <p:sp>
          <p:nvSpPr>
            <p:cNvPr id="25" name="rc25"/>
            <p:cNvSpPr/>
            <p:nvPr/>
          </p:nvSpPr>
          <p:spPr>
            <a:xfrm>
              <a:off x="2141101" y="2695424"/>
              <a:ext cx="249014" cy="1311260"/>
            </a:xfrm>
            <a:prstGeom prst="rect">
              <a:avLst/>
            </a:prstGeom>
            <a:solidFill>
              <a:srgbClr val="E2231A">
                <a:alpha val="100000"/>
              </a:srgbClr>
            </a:solidFill>
          </p:spPr>
          <p:txBody>
            <a:bodyPr/>
            <a:lstStyle/>
            <a:p/>
          </p:txBody>
        </p:sp>
        <p:sp>
          <p:nvSpPr>
            <p:cNvPr id="26" name="rc26"/>
            <p:cNvSpPr/>
            <p:nvPr/>
          </p:nvSpPr>
          <p:spPr>
            <a:xfrm>
              <a:off x="2417783" y="2609256"/>
              <a:ext cx="249014" cy="1397428"/>
            </a:xfrm>
            <a:prstGeom prst="rect">
              <a:avLst/>
            </a:prstGeom>
            <a:solidFill>
              <a:srgbClr val="E2231A">
                <a:alpha val="100000"/>
              </a:srgbClr>
            </a:solidFill>
          </p:spPr>
          <p:txBody>
            <a:bodyPr/>
            <a:lstStyle/>
            <a:p/>
          </p:txBody>
        </p:sp>
        <p:sp>
          <p:nvSpPr>
            <p:cNvPr id="27" name="rc27"/>
            <p:cNvSpPr/>
            <p:nvPr/>
          </p:nvSpPr>
          <p:spPr>
            <a:xfrm>
              <a:off x="2694466" y="2657240"/>
              <a:ext cx="249014" cy="1349444"/>
            </a:xfrm>
            <a:prstGeom prst="rect">
              <a:avLst/>
            </a:prstGeom>
            <a:solidFill>
              <a:srgbClr val="E2231A">
                <a:alpha val="100000"/>
              </a:srgbClr>
            </a:solidFill>
          </p:spPr>
          <p:txBody>
            <a:bodyPr/>
            <a:lstStyle/>
            <a:p/>
          </p:txBody>
        </p:sp>
        <p:sp>
          <p:nvSpPr>
            <p:cNvPr id="28" name="rc28"/>
            <p:cNvSpPr/>
            <p:nvPr/>
          </p:nvSpPr>
          <p:spPr>
            <a:xfrm>
              <a:off x="2971148" y="2704332"/>
              <a:ext cx="249014" cy="1302352"/>
            </a:xfrm>
            <a:prstGeom prst="rect">
              <a:avLst/>
            </a:prstGeom>
            <a:solidFill>
              <a:srgbClr val="E2231A">
                <a:alpha val="100000"/>
              </a:srgbClr>
            </a:solidFill>
          </p:spPr>
          <p:txBody>
            <a:bodyPr/>
            <a:lstStyle/>
            <a:p/>
          </p:txBody>
        </p:sp>
        <p:sp>
          <p:nvSpPr>
            <p:cNvPr id="29" name="rc29"/>
            <p:cNvSpPr/>
            <p:nvPr/>
          </p:nvSpPr>
          <p:spPr>
            <a:xfrm>
              <a:off x="3247830" y="2711764"/>
              <a:ext cx="249014" cy="1294920"/>
            </a:xfrm>
            <a:prstGeom prst="rect">
              <a:avLst/>
            </a:prstGeom>
            <a:solidFill>
              <a:srgbClr val="E2231A">
                <a:alpha val="100000"/>
              </a:srgbClr>
            </a:solidFill>
          </p:spPr>
          <p:txBody>
            <a:bodyPr/>
            <a:lstStyle/>
            <a:p/>
          </p:txBody>
        </p:sp>
        <p:sp>
          <p:nvSpPr>
            <p:cNvPr id="30" name="rc30"/>
            <p:cNvSpPr/>
            <p:nvPr/>
          </p:nvSpPr>
          <p:spPr>
            <a:xfrm>
              <a:off x="3524513" y="2712895"/>
              <a:ext cx="249014" cy="1293789"/>
            </a:xfrm>
            <a:prstGeom prst="rect">
              <a:avLst/>
            </a:prstGeom>
            <a:solidFill>
              <a:srgbClr val="E2231A">
                <a:alpha val="100000"/>
              </a:srgbClr>
            </a:solidFill>
          </p:spPr>
          <p:txBody>
            <a:bodyPr/>
            <a:lstStyle/>
            <a:p/>
          </p:txBody>
        </p:sp>
        <p:sp>
          <p:nvSpPr>
            <p:cNvPr id="31" name="rc31"/>
            <p:cNvSpPr/>
            <p:nvPr/>
          </p:nvSpPr>
          <p:spPr>
            <a:xfrm>
              <a:off x="3801195" y="2922494"/>
              <a:ext cx="249014" cy="1084190"/>
            </a:xfrm>
            <a:prstGeom prst="rect">
              <a:avLst/>
            </a:prstGeom>
            <a:solidFill>
              <a:srgbClr val="E2231A">
                <a:alpha val="100000"/>
              </a:srgbClr>
            </a:solidFill>
          </p:spPr>
          <p:txBody>
            <a:bodyPr/>
            <a:lstStyle/>
            <a:p/>
          </p:txBody>
        </p:sp>
        <p:sp>
          <p:nvSpPr>
            <p:cNvPr id="32" name="rc32"/>
            <p:cNvSpPr/>
            <p:nvPr/>
          </p:nvSpPr>
          <p:spPr>
            <a:xfrm>
              <a:off x="4077877" y="3542477"/>
              <a:ext cx="249014" cy="464208"/>
            </a:xfrm>
            <a:prstGeom prst="rect">
              <a:avLst/>
            </a:prstGeom>
            <a:solidFill>
              <a:srgbClr val="E2231A">
                <a:alpha val="100000"/>
              </a:srgbClr>
            </a:solidFill>
          </p:spPr>
          <p:txBody>
            <a:bodyPr/>
            <a:lstStyle/>
            <a:p/>
          </p:txBody>
        </p:sp>
        <p:sp>
          <p:nvSpPr>
            <p:cNvPr id="33" name="rc33"/>
            <p:cNvSpPr/>
            <p:nvPr/>
          </p:nvSpPr>
          <p:spPr>
            <a:xfrm>
              <a:off x="4354560" y="3625307"/>
              <a:ext cx="249014" cy="381377"/>
            </a:xfrm>
            <a:prstGeom prst="rect">
              <a:avLst/>
            </a:prstGeom>
            <a:solidFill>
              <a:srgbClr val="E2231A">
                <a:alpha val="100000"/>
              </a:srgbClr>
            </a:solidFill>
          </p:spPr>
          <p:txBody>
            <a:bodyPr/>
            <a:lstStyle/>
            <a:p/>
          </p:txBody>
        </p:sp>
        <p:sp>
          <p:nvSpPr>
            <p:cNvPr id="34" name="rc34"/>
            <p:cNvSpPr/>
            <p:nvPr/>
          </p:nvSpPr>
          <p:spPr>
            <a:xfrm>
              <a:off x="4631242" y="3862340"/>
              <a:ext cx="249014" cy="144344"/>
            </a:xfrm>
            <a:prstGeom prst="rect">
              <a:avLst/>
            </a:prstGeom>
            <a:solidFill>
              <a:srgbClr val="E2231A">
                <a:alpha val="100000"/>
              </a:srgbClr>
            </a:solidFill>
          </p:spPr>
          <p:txBody>
            <a:bodyPr/>
            <a:lstStyle/>
            <a:p/>
          </p:txBody>
        </p:sp>
        <p:sp>
          <p:nvSpPr>
            <p:cNvPr id="35" name="rc35"/>
            <p:cNvSpPr/>
            <p:nvPr/>
          </p:nvSpPr>
          <p:spPr>
            <a:xfrm>
              <a:off x="4907924" y="3672006"/>
              <a:ext cx="249014" cy="334678"/>
            </a:xfrm>
            <a:prstGeom prst="rect">
              <a:avLst/>
            </a:prstGeom>
            <a:solidFill>
              <a:srgbClr val="E2231A">
                <a:alpha val="100000"/>
              </a:srgbClr>
            </a:solidFill>
          </p:spPr>
          <p:txBody>
            <a:bodyPr/>
            <a:lstStyle/>
            <a:p/>
          </p:txBody>
        </p:sp>
        <p:sp>
          <p:nvSpPr>
            <p:cNvPr id="36" name="rc36"/>
            <p:cNvSpPr/>
            <p:nvPr/>
          </p:nvSpPr>
          <p:spPr>
            <a:xfrm>
              <a:off x="5184607" y="3634724"/>
              <a:ext cx="249014" cy="371960"/>
            </a:xfrm>
            <a:prstGeom prst="rect">
              <a:avLst/>
            </a:prstGeom>
            <a:solidFill>
              <a:srgbClr val="E2231A">
                <a:alpha val="100000"/>
              </a:srgbClr>
            </a:solidFill>
          </p:spPr>
          <p:txBody>
            <a:bodyPr/>
            <a:lstStyle/>
            <a:p/>
          </p:txBody>
        </p:sp>
        <p:sp>
          <p:nvSpPr>
            <p:cNvPr id="37" name="rc37"/>
            <p:cNvSpPr/>
            <p:nvPr/>
          </p:nvSpPr>
          <p:spPr>
            <a:xfrm>
              <a:off x="5461289" y="3373824"/>
              <a:ext cx="249014" cy="632861"/>
            </a:xfrm>
            <a:prstGeom prst="rect">
              <a:avLst/>
            </a:prstGeom>
            <a:solidFill>
              <a:srgbClr val="E2231A">
                <a:alpha val="100000"/>
              </a:srgbClr>
            </a:solidFill>
          </p:spPr>
          <p:txBody>
            <a:bodyPr/>
            <a:lstStyle/>
            <a:p/>
          </p:txBody>
        </p:sp>
        <p:sp>
          <p:nvSpPr>
            <p:cNvPr id="38" name="rc38"/>
            <p:cNvSpPr/>
            <p:nvPr/>
          </p:nvSpPr>
          <p:spPr>
            <a:xfrm>
              <a:off x="5737971" y="3785445"/>
              <a:ext cx="249014" cy="221239"/>
            </a:xfrm>
            <a:prstGeom prst="rect">
              <a:avLst/>
            </a:prstGeom>
            <a:solidFill>
              <a:srgbClr val="E2231A">
                <a:alpha val="100000"/>
              </a:srgbClr>
            </a:solidFill>
          </p:spPr>
          <p:txBody>
            <a:bodyPr/>
            <a:lstStyle/>
            <a:p/>
          </p:txBody>
        </p:sp>
        <p:sp>
          <p:nvSpPr>
            <p:cNvPr id="39" name="rc39"/>
            <p:cNvSpPr/>
            <p:nvPr/>
          </p:nvSpPr>
          <p:spPr>
            <a:xfrm>
              <a:off x="6014654" y="3569595"/>
              <a:ext cx="249014" cy="437090"/>
            </a:xfrm>
            <a:prstGeom prst="rect">
              <a:avLst/>
            </a:prstGeom>
            <a:solidFill>
              <a:srgbClr val="E2231A">
                <a:alpha val="100000"/>
              </a:srgbClr>
            </a:solidFill>
          </p:spPr>
          <p:txBody>
            <a:bodyPr/>
            <a:lstStyle/>
            <a:p/>
          </p:txBody>
        </p:sp>
        <p:sp>
          <p:nvSpPr>
            <p:cNvPr id="40" name="rc40"/>
            <p:cNvSpPr/>
            <p:nvPr/>
          </p:nvSpPr>
          <p:spPr>
            <a:xfrm>
              <a:off x="6291336" y="3481970"/>
              <a:ext cx="249014" cy="524715"/>
            </a:xfrm>
            <a:prstGeom prst="rect">
              <a:avLst/>
            </a:prstGeom>
            <a:solidFill>
              <a:srgbClr val="E2231A">
                <a:alpha val="100000"/>
              </a:srgbClr>
            </a:solidFill>
          </p:spPr>
          <p:txBody>
            <a:bodyPr/>
            <a:lstStyle/>
            <a:p/>
          </p:txBody>
        </p:sp>
        <p:sp>
          <p:nvSpPr>
            <p:cNvPr id="41" name="rc41"/>
            <p:cNvSpPr/>
            <p:nvPr/>
          </p:nvSpPr>
          <p:spPr>
            <a:xfrm>
              <a:off x="6568018" y="3344414"/>
              <a:ext cx="249014" cy="662270"/>
            </a:xfrm>
            <a:prstGeom prst="rect">
              <a:avLst/>
            </a:prstGeom>
            <a:solidFill>
              <a:srgbClr val="E2231A">
                <a:alpha val="100000"/>
              </a:srgbClr>
            </a:solidFill>
          </p:spPr>
          <p:txBody>
            <a:bodyPr/>
            <a:lstStyle/>
            <a:p/>
          </p:txBody>
        </p:sp>
        <p:sp>
          <p:nvSpPr>
            <p:cNvPr id="42" name="rc42"/>
            <p:cNvSpPr/>
            <p:nvPr/>
          </p:nvSpPr>
          <p:spPr>
            <a:xfrm>
              <a:off x="6844701" y="3335659"/>
              <a:ext cx="249014" cy="671025"/>
            </a:xfrm>
            <a:prstGeom prst="rect">
              <a:avLst/>
            </a:prstGeom>
            <a:solidFill>
              <a:srgbClr val="E2231A">
                <a:alpha val="100000"/>
              </a:srgbClr>
            </a:solidFill>
          </p:spPr>
          <p:txBody>
            <a:bodyPr/>
            <a:lstStyle/>
            <a:p/>
          </p:txBody>
        </p:sp>
        <p:sp>
          <p:nvSpPr>
            <p:cNvPr id="43" name="rc43"/>
            <p:cNvSpPr/>
            <p:nvPr/>
          </p:nvSpPr>
          <p:spPr>
            <a:xfrm>
              <a:off x="7121383" y="3461142"/>
              <a:ext cx="249014" cy="545542"/>
            </a:xfrm>
            <a:prstGeom prst="rect">
              <a:avLst/>
            </a:prstGeom>
            <a:solidFill>
              <a:srgbClr val="E2231A">
                <a:alpha val="100000"/>
              </a:srgbClr>
            </a:solidFill>
          </p:spPr>
          <p:txBody>
            <a:bodyPr/>
            <a:lstStyle/>
            <a:p/>
          </p:txBody>
        </p:sp>
        <p:sp>
          <p:nvSpPr>
            <p:cNvPr id="44" name="rc44"/>
            <p:cNvSpPr/>
            <p:nvPr/>
          </p:nvSpPr>
          <p:spPr>
            <a:xfrm>
              <a:off x="7398065" y="3544749"/>
              <a:ext cx="249014" cy="461935"/>
            </a:xfrm>
            <a:prstGeom prst="rect">
              <a:avLst/>
            </a:prstGeom>
            <a:solidFill>
              <a:srgbClr val="E2231A">
                <a:alpha val="100000"/>
              </a:srgbClr>
            </a:solidFill>
          </p:spPr>
          <p:txBody>
            <a:bodyPr/>
            <a:lstStyle/>
            <a:p/>
          </p:txBody>
        </p:sp>
        <p:sp>
          <p:nvSpPr>
            <p:cNvPr id="45" name="rc45"/>
            <p:cNvSpPr/>
            <p:nvPr/>
          </p:nvSpPr>
          <p:spPr>
            <a:xfrm>
              <a:off x="7674748" y="3543790"/>
              <a:ext cx="249014" cy="462894"/>
            </a:xfrm>
            <a:prstGeom prst="rect">
              <a:avLst/>
            </a:prstGeom>
            <a:solidFill>
              <a:srgbClr val="E2231A">
                <a:alpha val="100000"/>
              </a:srgbClr>
            </a:solidFill>
          </p:spPr>
          <p:txBody>
            <a:bodyPr/>
            <a:lstStyle/>
            <a:p/>
          </p:txBody>
        </p:sp>
        <p:sp>
          <p:nvSpPr>
            <p:cNvPr id="46" name="rc46"/>
            <p:cNvSpPr/>
            <p:nvPr/>
          </p:nvSpPr>
          <p:spPr>
            <a:xfrm>
              <a:off x="7951430" y="3543158"/>
              <a:ext cx="249014" cy="463527"/>
            </a:xfrm>
            <a:prstGeom prst="rect">
              <a:avLst/>
            </a:prstGeom>
            <a:solidFill>
              <a:srgbClr val="E2231A">
                <a:alpha val="100000"/>
              </a:srgbClr>
            </a:solidFill>
          </p:spPr>
          <p:txBody>
            <a:bodyPr/>
            <a:lstStyle/>
            <a:p/>
          </p:txBody>
        </p:sp>
        <p:sp>
          <p:nvSpPr>
            <p:cNvPr id="47" name="rc47"/>
            <p:cNvSpPr/>
            <p:nvPr/>
          </p:nvSpPr>
          <p:spPr>
            <a:xfrm>
              <a:off x="5737971" y="2321881"/>
              <a:ext cx="249014" cy="1463564"/>
            </a:xfrm>
            <a:prstGeom prst="rect">
              <a:avLst/>
            </a:prstGeom>
            <a:solidFill>
              <a:srgbClr val="B3B3B3">
                <a:alpha val="100000"/>
              </a:srgbClr>
            </a:solidFill>
          </p:spPr>
          <p:txBody>
            <a:bodyPr/>
            <a:lstStyle/>
            <a:p/>
          </p:txBody>
        </p:sp>
        <p:sp>
          <p:nvSpPr>
            <p:cNvPr id="48" name="rc48"/>
            <p:cNvSpPr/>
            <p:nvPr/>
          </p:nvSpPr>
          <p:spPr>
            <a:xfrm>
              <a:off x="6014654" y="3030314"/>
              <a:ext cx="249014" cy="539281"/>
            </a:xfrm>
            <a:prstGeom prst="rect">
              <a:avLst/>
            </a:prstGeom>
            <a:solidFill>
              <a:srgbClr val="B3B3B3">
                <a:alpha val="100000"/>
              </a:srgbClr>
            </a:solidFill>
          </p:spPr>
          <p:txBody>
            <a:bodyPr/>
            <a:lstStyle/>
            <a:p/>
          </p:txBody>
        </p:sp>
        <p:sp>
          <p:nvSpPr>
            <p:cNvPr id="49" name="rc49"/>
            <p:cNvSpPr/>
            <p:nvPr/>
          </p:nvSpPr>
          <p:spPr>
            <a:xfrm>
              <a:off x="6291336" y="3052023"/>
              <a:ext cx="249014" cy="429946"/>
            </a:xfrm>
            <a:prstGeom prst="rect">
              <a:avLst/>
            </a:prstGeom>
            <a:solidFill>
              <a:srgbClr val="B3B3B3">
                <a:alpha val="100000"/>
              </a:srgbClr>
            </a:solidFill>
          </p:spPr>
          <p:txBody>
            <a:bodyPr/>
            <a:lstStyle/>
            <a:p/>
          </p:txBody>
        </p:sp>
        <p:sp>
          <p:nvSpPr>
            <p:cNvPr id="50" name="rc50"/>
            <p:cNvSpPr/>
            <p:nvPr/>
          </p:nvSpPr>
          <p:spPr>
            <a:xfrm>
              <a:off x="6568018" y="2937760"/>
              <a:ext cx="249014" cy="406654"/>
            </a:xfrm>
            <a:prstGeom prst="rect">
              <a:avLst/>
            </a:prstGeom>
            <a:solidFill>
              <a:srgbClr val="B3B3B3">
                <a:alpha val="100000"/>
              </a:srgbClr>
            </a:solidFill>
          </p:spPr>
          <p:txBody>
            <a:bodyPr/>
            <a:lstStyle/>
            <a:p/>
          </p:txBody>
        </p:sp>
        <p:sp>
          <p:nvSpPr>
            <p:cNvPr id="51" name="rc51"/>
            <p:cNvSpPr/>
            <p:nvPr/>
          </p:nvSpPr>
          <p:spPr>
            <a:xfrm>
              <a:off x="6844701" y="2899375"/>
              <a:ext cx="249014" cy="436284"/>
            </a:xfrm>
            <a:prstGeom prst="rect">
              <a:avLst/>
            </a:prstGeom>
            <a:solidFill>
              <a:srgbClr val="B3B3B3">
                <a:alpha val="100000"/>
              </a:srgbClr>
            </a:solidFill>
          </p:spPr>
          <p:txBody>
            <a:bodyPr/>
            <a:lstStyle/>
            <a:p/>
          </p:txBody>
        </p:sp>
        <p:sp>
          <p:nvSpPr>
            <p:cNvPr id="52" name="rc52"/>
            <p:cNvSpPr/>
            <p:nvPr/>
          </p:nvSpPr>
          <p:spPr>
            <a:xfrm>
              <a:off x="7121383" y="2977094"/>
              <a:ext cx="249014" cy="484047"/>
            </a:xfrm>
            <a:prstGeom prst="rect">
              <a:avLst/>
            </a:prstGeom>
            <a:solidFill>
              <a:srgbClr val="B3B3B3">
                <a:alpha val="100000"/>
              </a:srgbClr>
            </a:solidFill>
          </p:spPr>
          <p:txBody>
            <a:bodyPr/>
            <a:lstStyle/>
            <a:p/>
          </p:txBody>
        </p:sp>
        <p:sp>
          <p:nvSpPr>
            <p:cNvPr id="53" name="rc53"/>
            <p:cNvSpPr/>
            <p:nvPr/>
          </p:nvSpPr>
          <p:spPr>
            <a:xfrm>
              <a:off x="7398065" y="3006744"/>
              <a:ext cx="249014" cy="538005"/>
            </a:xfrm>
            <a:prstGeom prst="rect">
              <a:avLst/>
            </a:prstGeom>
            <a:solidFill>
              <a:srgbClr val="B3B3B3">
                <a:alpha val="100000"/>
              </a:srgbClr>
            </a:solidFill>
          </p:spPr>
          <p:txBody>
            <a:bodyPr/>
            <a:lstStyle/>
            <a:p/>
          </p:txBody>
        </p:sp>
        <p:sp>
          <p:nvSpPr>
            <p:cNvPr id="54" name="rc54"/>
            <p:cNvSpPr/>
            <p:nvPr/>
          </p:nvSpPr>
          <p:spPr>
            <a:xfrm>
              <a:off x="7674748" y="2990845"/>
              <a:ext cx="249014" cy="552945"/>
            </a:xfrm>
            <a:prstGeom prst="rect">
              <a:avLst/>
            </a:prstGeom>
            <a:solidFill>
              <a:srgbClr val="B3B3B3">
                <a:alpha val="100000"/>
              </a:srgbClr>
            </a:solidFill>
          </p:spPr>
          <p:txBody>
            <a:bodyPr/>
            <a:lstStyle/>
            <a:p/>
          </p:txBody>
        </p:sp>
        <p:sp>
          <p:nvSpPr>
            <p:cNvPr id="55" name="rc55"/>
            <p:cNvSpPr/>
            <p:nvPr/>
          </p:nvSpPr>
          <p:spPr>
            <a:xfrm>
              <a:off x="7951430" y="3019066"/>
              <a:ext cx="249014" cy="524091"/>
            </a:xfrm>
            <a:prstGeom prst="rect">
              <a:avLst/>
            </a:prstGeom>
            <a:solidFill>
              <a:srgbClr val="B3B3B3">
                <a:alpha val="100000"/>
              </a:srgbClr>
            </a:solidFill>
          </p:spPr>
          <p:txBody>
            <a:bodyPr/>
            <a:lstStyle/>
            <a:p/>
          </p:txBody>
        </p:sp>
        <p:sp>
          <p:nvSpPr>
            <p:cNvPr id="56" name="pl56"/>
            <p:cNvSpPr/>
            <p:nvPr/>
          </p:nvSpPr>
          <p:spPr>
            <a:xfrm>
              <a:off x="1435561" y="1282919"/>
              <a:ext cx="6640376" cy="870482"/>
            </a:xfrm>
            <a:custGeom>
              <a:avLst/>
              <a:pathLst>
                <a:path w="6640376" h="870482">
                  <a:moveTo>
                    <a:pt x="0" y="617761"/>
                  </a:moveTo>
                  <a:lnTo>
                    <a:pt x="276682" y="673921"/>
                  </a:lnTo>
                  <a:lnTo>
                    <a:pt x="553364" y="758161"/>
                  </a:lnTo>
                  <a:lnTo>
                    <a:pt x="830047" y="814321"/>
                  </a:lnTo>
                  <a:lnTo>
                    <a:pt x="1106729" y="870482"/>
                  </a:lnTo>
                  <a:lnTo>
                    <a:pt x="1383411" y="842401"/>
                  </a:lnTo>
                  <a:lnTo>
                    <a:pt x="1660094" y="814321"/>
                  </a:lnTo>
                  <a:lnTo>
                    <a:pt x="1936776" y="786241"/>
                  </a:lnTo>
                  <a:lnTo>
                    <a:pt x="2213458" y="758161"/>
                  </a:lnTo>
                  <a:lnTo>
                    <a:pt x="2490141" y="589681"/>
                  </a:lnTo>
                  <a:lnTo>
                    <a:pt x="2766823" y="196560"/>
                  </a:lnTo>
                  <a:lnTo>
                    <a:pt x="3043505" y="140400"/>
                  </a:lnTo>
                  <a:lnTo>
                    <a:pt x="3320188" y="0"/>
                  </a:lnTo>
                  <a:lnTo>
                    <a:pt x="3596870" y="112320"/>
                  </a:lnTo>
                  <a:lnTo>
                    <a:pt x="3873552" y="140400"/>
                  </a:lnTo>
                  <a:lnTo>
                    <a:pt x="4150235" y="308880"/>
                  </a:lnTo>
                  <a:lnTo>
                    <a:pt x="4426917" y="56160"/>
                  </a:lnTo>
                  <a:lnTo>
                    <a:pt x="4703599" y="196560"/>
                  </a:lnTo>
                  <a:lnTo>
                    <a:pt x="4980282" y="252720"/>
                  </a:lnTo>
                  <a:lnTo>
                    <a:pt x="5256964" y="336960"/>
                  </a:lnTo>
                  <a:lnTo>
                    <a:pt x="5533646" y="336960"/>
                  </a:lnTo>
                  <a:lnTo>
                    <a:pt x="5810329" y="252720"/>
                  </a:lnTo>
                  <a:lnTo>
                    <a:pt x="6087011" y="196560"/>
                  </a:lnTo>
                  <a:lnTo>
                    <a:pt x="6363693" y="196560"/>
                  </a:lnTo>
                  <a:lnTo>
                    <a:pt x="6640376" y="196560"/>
                  </a:lnTo>
                </a:path>
              </a:pathLst>
            </a:custGeom>
            <a:ln w="27101" cap="flat">
              <a:solidFill>
                <a:srgbClr val="0058AB">
                  <a:alpha val="100000"/>
                </a:srgbClr>
              </a:solidFill>
              <a:prstDash val="solid"/>
              <a:round/>
            </a:ln>
          </p:spPr>
          <p:txBody>
            <a:bodyPr/>
            <a:lstStyle/>
            <a:p/>
          </p:txBody>
        </p:sp>
        <p:sp>
          <p:nvSpPr>
            <p:cNvPr id="57" name="pl57"/>
            <p:cNvSpPr/>
            <p:nvPr/>
          </p:nvSpPr>
          <p:spPr>
            <a:xfrm>
              <a:off x="5862478" y="1816440"/>
              <a:ext cx="2213458" cy="421200"/>
            </a:xfrm>
            <a:custGeom>
              <a:avLst/>
              <a:pathLst>
                <a:path w="2213458" h="421200">
                  <a:moveTo>
                    <a:pt x="0" y="421200"/>
                  </a:moveTo>
                  <a:lnTo>
                    <a:pt x="276682" y="0"/>
                  </a:lnTo>
                  <a:lnTo>
                    <a:pt x="553364" y="0"/>
                  </a:lnTo>
                  <a:lnTo>
                    <a:pt x="830047" y="84240"/>
                  </a:lnTo>
                  <a:lnTo>
                    <a:pt x="1106729" y="112320"/>
                  </a:lnTo>
                  <a:lnTo>
                    <a:pt x="1383411" y="56160"/>
                  </a:lnTo>
                  <a:lnTo>
                    <a:pt x="1660094" y="28080"/>
                  </a:lnTo>
                  <a:lnTo>
                    <a:pt x="1936776" y="28080"/>
                  </a:lnTo>
                  <a:lnTo>
                    <a:pt x="2213458" y="0"/>
                  </a:lnTo>
                </a:path>
              </a:pathLst>
            </a:custGeom>
            <a:ln w="27101" cap="flat">
              <a:solidFill>
                <a:srgbClr val="333333">
                  <a:alpha val="100000"/>
                </a:srgbClr>
              </a:solidFill>
              <a:prstDash val="solid"/>
              <a:round/>
            </a:ln>
          </p:spPr>
          <p:txBody>
            <a:bodyPr/>
            <a:lstStyle/>
            <a:p/>
          </p:txBody>
        </p:sp>
        <p:sp>
          <p:nvSpPr>
            <p:cNvPr id="58" name="tx58"/>
            <p:cNvSpPr/>
            <p:nvPr/>
          </p:nvSpPr>
          <p:spPr>
            <a:xfrm>
              <a:off x="6622187"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59" name="tx59"/>
            <p:cNvSpPr/>
            <p:nvPr/>
          </p:nvSpPr>
          <p:spPr>
            <a:xfrm>
              <a:off x="6898870"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0" name="tx60"/>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1" name="tx61"/>
            <p:cNvSpPr/>
            <p:nvPr/>
          </p:nvSpPr>
          <p:spPr>
            <a:xfrm>
              <a:off x="7452234"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2" name="tx62"/>
            <p:cNvSpPr/>
            <p:nvPr/>
          </p:nvSpPr>
          <p:spPr>
            <a:xfrm>
              <a:off x="772891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3" name="tx63"/>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6622187"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5" name="tx65"/>
            <p:cNvSpPr/>
            <p:nvPr/>
          </p:nvSpPr>
          <p:spPr>
            <a:xfrm>
              <a:off x="6898870"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66" name="tx66"/>
            <p:cNvSpPr/>
            <p:nvPr/>
          </p:nvSpPr>
          <p:spPr>
            <a:xfrm>
              <a:off x="7175552"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67" name="tx67"/>
            <p:cNvSpPr/>
            <p:nvPr/>
          </p:nvSpPr>
          <p:spPr>
            <a:xfrm>
              <a:off x="7452234"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68" name="tx68"/>
            <p:cNvSpPr/>
            <p:nvPr/>
          </p:nvSpPr>
          <p:spPr>
            <a:xfrm>
              <a:off x="7728917"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69" name="tx69"/>
            <p:cNvSpPr/>
            <p:nvPr/>
          </p:nvSpPr>
          <p:spPr>
            <a:xfrm>
              <a:off x="8005599"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0" name="tx70"/>
            <p:cNvSpPr/>
            <p:nvPr/>
          </p:nvSpPr>
          <p:spPr>
            <a:xfrm>
              <a:off x="1345126" y="34753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1" name="tx71"/>
            <p:cNvSpPr/>
            <p:nvPr/>
          </p:nvSpPr>
          <p:spPr>
            <a:xfrm>
              <a:off x="2728538" y="329284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72" name="tx72"/>
            <p:cNvSpPr/>
            <p:nvPr/>
          </p:nvSpPr>
          <p:spPr>
            <a:xfrm>
              <a:off x="4142095" y="37341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73" name="tx73"/>
            <p:cNvSpPr/>
            <p:nvPr/>
          </p:nvSpPr>
          <p:spPr>
            <a:xfrm>
              <a:off x="5525506" y="364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4" name="tx74"/>
            <p:cNvSpPr/>
            <p:nvPr/>
          </p:nvSpPr>
          <p:spPr>
            <a:xfrm>
              <a:off x="6632236" y="3635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75" name="tx75"/>
            <p:cNvSpPr/>
            <p:nvPr/>
          </p:nvSpPr>
          <p:spPr>
            <a:xfrm>
              <a:off x="6908918" y="36307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76" name="tx76"/>
            <p:cNvSpPr/>
            <p:nvPr/>
          </p:nvSpPr>
          <p:spPr>
            <a:xfrm>
              <a:off x="7185600" y="36947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7" name="tx77"/>
            <p:cNvSpPr/>
            <p:nvPr/>
          </p:nvSpPr>
          <p:spPr>
            <a:xfrm>
              <a:off x="7462283" y="37352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78" name="tx78"/>
            <p:cNvSpPr/>
            <p:nvPr/>
          </p:nvSpPr>
          <p:spPr>
            <a:xfrm>
              <a:off x="7738965" y="3734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79" name="tx79"/>
            <p:cNvSpPr/>
            <p:nvPr/>
          </p:nvSpPr>
          <p:spPr>
            <a:xfrm>
              <a:off x="8015647" y="3734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0" name="tx80"/>
            <p:cNvSpPr/>
            <p:nvPr/>
          </p:nvSpPr>
          <p:spPr>
            <a:xfrm>
              <a:off x="6632236" y="31019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1" name="tx81"/>
            <p:cNvSpPr/>
            <p:nvPr/>
          </p:nvSpPr>
          <p:spPr>
            <a:xfrm>
              <a:off x="6908918" y="3077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2" name="tx82"/>
            <p:cNvSpPr/>
            <p:nvPr/>
          </p:nvSpPr>
          <p:spPr>
            <a:xfrm>
              <a:off x="7185600" y="3178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3" name="tx83"/>
            <p:cNvSpPr/>
            <p:nvPr/>
          </p:nvSpPr>
          <p:spPr>
            <a:xfrm>
              <a:off x="7462283" y="3235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4" name="tx84"/>
            <p:cNvSpPr/>
            <p:nvPr/>
          </p:nvSpPr>
          <p:spPr>
            <a:xfrm>
              <a:off x="7738965" y="32268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8015647" y="324204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6" name="tx86"/>
            <p:cNvSpPr/>
            <p:nvPr/>
          </p:nvSpPr>
          <p:spPr>
            <a:xfrm>
              <a:off x="6611134" y="283271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87" name="tx87"/>
            <p:cNvSpPr/>
            <p:nvPr/>
          </p:nvSpPr>
          <p:spPr>
            <a:xfrm>
              <a:off x="6887816" y="279314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116</a:t>
              </a:r>
            </a:p>
          </p:txBody>
        </p:sp>
        <p:sp>
          <p:nvSpPr>
            <p:cNvPr id="88" name="tx88"/>
            <p:cNvSpPr/>
            <p:nvPr/>
          </p:nvSpPr>
          <p:spPr>
            <a:xfrm>
              <a:off x="7164499" y="287085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107</a:t>
              </a:r>
            </a:p>
          </p:txBody>
        </p:sp>
        <p:sp>
          <p:nvSpPr>
            <p:cNvPr id="89" name="tx89"/>
            <p:cNvSpPr/>
            <p:nvPr/>
          </p:nvSpPr>
          <p:spPr>
            <a:xfrm>
              <a:off x="7441181" y="29005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90" name="tx90"/>
            <p:cNvSpPr/>
            <p:nvPr/>
          </p:nvSpPr>
          <p:spPr>
            <a:xfrm>
              <a:off x="7717863" y="288461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91" name="tx91"/>
            <p:cNvSpPr/>
            <p:nvPr/>
          </p:nvSpPr>
          <p:spPr>
            <a:xfrm>
              <a:off x="7994546" y="291278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103</a:t>
              </a:r>
            </a:p>
          </p:txBody>
        </p:sp>
        <p:sp>
          <p:nvSpPr>
            <p:cNvPr id="92" name="tx9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577692" y="29956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20367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5" name="tx95"/>
            <p:cNvSpPr/>
            <p:nvPr/>
          </p:nvSpPr>
          <p:spPr>
            <a:xfrm>
              <a:off x="577692" y="107777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86533" y="4909475"/>
              <a:ext cx="201456" cy="201456"/>
            </a:xfrm>
            <a:prstGeom prst="rect">
              <a:avLst/>
            </a:prstGeom>
            <a:solidFill>
              <a:srgbClr val="E2231A">
                <a:alpha val="100000"/>
              </a:srgbClr>
            </a:solidFill>
          </p:spPr>
          <p:txBody>
            <a:bodyPr/>
            <a:lstStyle/>
            <a:p/>
          </p:txBody>
        </p:sp>
        <p:sp>
          <p:nvSpPr>
            <p:cNvPr id="118" name="rc118"/>
            <p:cNvSpPr/>
            <p:nvPr/>
          </p:nvSpPr>
          <p:spPr>
            <a:xfrm>
              <a:off x="5650692" y="4909475"/>
              <a:ext cx="201456" cy="201456"/>
            </a:xfrm>
            <a:prstGeom prst="rect">
              <a:avLst/>
            </a:prstGeom>
            <a:solidFill>
              <a:srgbClr val="B3B3B3">
                <a:alpha val="100000"/>
              </a:srgbClr>
            </a:solidFill>
          </p:spPr>
          <p:txBody>
            <a:bodyPr/>
            <a:lstStyle/>
            <a:p/>
          </p:txBody>
        </p:sp>
        <p:sp>
          <p:nvSpPr>
            <p:cNvPr id="119" name="tx11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66584" y="661760"/>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2000-2024</a:t>
              </a:r>
            </a:p>
          </p:txBody>
        </p:sp>
        <p:sp>
          <p:nvSpPr>
            <p:cNvPr id="123" name="pl123"/>
            <p:cNvSpPr/>
            <p:nvPr/>
          </p:nvSpPr>
          <p:spPr>
            <a:xfrm>
              <a:off x="22381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921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462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003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651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192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733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4268439" cy="162162"/>
            </a:xfrm>
            <a:prstGeom prst="rect">
              <a:avLst/>
            </a:prstGeom>
            <a:solidFill>
              <a:srgbClr val="E2231A">
                <a:alpha val="100000"/>
              </a:srgbClr>
            </a:solidFill>
          </p:spPr>
          <p:txBody>
            <a:bodyPr/>
            <a:lstStyle/>
            <a:p/>
          </p:txBody>
        </p:sp>
        <p:sp>
          <p:nvSpPr>
            <p:cNvPr id="135" name="rc135"/>
            <p:cNvSpPr/>
            <p:nvPr/>
          </p:nvSpPr>
          <p:spPr>
            <a:xfrm>
              <a:off x="1311054" y="5571941"/>
              <a:ext cx="2983426" cy="162162"/>
            </a:xfrm>
            <a:prstGeom prst="rect">
              <a:avLst/>
            </a:prstGeom>
            <a:solidFill>
              <a:srgbClr val="E2231A">
                <a:alpha val="100000"/>
              </a:srgbClr>
            </a:solidFill>
          </p:spPr>
          <p:txBody>
            <a:bodyPr/>
            <a:lstStyle/>
            <a:p/>
          </p:txBody>
        </p:sp>
        <p:sp>
          <p:nvSpPr>
            <p:cNvPr id="136" name="rc136"/>
            <p:cNvSpPr/>
            <p:nvPr/>
          </p:nvSpPr>
          <p:spPr>
            <a:xfrm>
              <a:off x="1311054" y="5369238"/>
              <a:ext cx="2987505" cy="162162"/>
            </a:xfrm>
            <a:prstGeom prst="rect">
              <a:avLst/>
            </a:prstGeom>
            <a:solidFill>
              <a:srgbClr val="E2231A">
                <a:alpha val="100000"/>
              </a:srgbClr>
            </a:solidFill>
          </p:spPr>
          <p:txBody>
            <a:bodyPr/>
            <a:lstStyle/>
            <a:p/>
          </p:txBody>
        </p:sp>
        <p:sp>
          <p:nvSpPr>
            <p:cNvPr id="137" name="rc137"/>
            <p:cNvSpPr/>
            <p:nvPr/>
          </p:nvSpPr>
          <p:spPr>
            <a:xfrm>
              <a:off x="5579493" y="5774644"/>
              <a:ext cx="2620950" cy="162162"/>
            </a:xfrm>
            <a:prstGeom prst="rect">
              <a:avLst/>
            </a:prstGeom>
            <a:solidFill>
              <a:srgbClr val="B3B3B3">
                <a:alpha val="100000"/>
              </a:srgbClr>
            </a:solidFill>
          </p:spPr>
          <p:txBody>
            <a:bodyPr/>
            <a:lstStyle/>
            <a:p/>
          </p:txBody>
        </p:sp>
        <p:sp>
          <p:nvSpPr>
            <p:cNvPr id="138" name="rc138"/>
            <p:cNvSpPr/>
            <p:nvPr/>
          </p:nvSpPr>
          <p:spPr>
            <a:xfrm>
              <a:off x="4294481" y="5571941"/>
              <a:ext cx="3563820" cy="162162"/>
            </a:xfrm>
            <a:prstGeom prst="rect">
              <a:avLst/>
            </a:prstGeom>
            <a:solidFill>
              <a:srgbClr val="B3B3B3">
                <a:alpha val="100000"/>
              </a:srgbClr>
            </a:solidFill>
          </p:spPr>
          <p:txBody>
            <a:bodyPr/>
            <a:lstStyle/>
            <a:p/>
          </p:txBody>
        </p:sp>
        <p:sp>
          <p:nvSpPr>
            <p:cNvPr id="139" name="rc139"/>
            <p:cNvSpPr/>
            <p:nvPr/>
          </p:nvSpPr>
          <p:spPr>
            <a:xfrm>
              <a:off x="4298560" y="5369238"/>
              <a:ext cx="3377854" cy="162162"/>
            </a:xfrm>
            <a:prstGeom prst="rect">
              <a:avLst/>
            </a:prstGeom>
            <a:solidFill>
              <a:srgbClr val="B3B3B3">
                <a:alpha val="100000"/>
              </a:srgbClr>
            </a:solidFill>
          </p:spPr>
          <p:txBody>
            <a:bodyPr/>
            <a:lstStyle/>
            <a:p/>
          </p:txBody>
        </p:sp>
        <p:sp>
          <p:nvSpPr>
            <p:cNvPr id="140" name="tx140"/>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111.5</a:t>
              </a:r>
            </a:p>
          </p:txBody>
        </p:sp>
        <p:sp>
          <p:nvSpPr>
            <p:cNvPr id="141" name="tx141"/>
            <p:cNvSpPr/>
            <p:nvPr/>
          </p:nvSpPr>
          <p:spPr>
            <a:xfrm>
              <a:off x="800298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105.9</a:t>
              </a:r>
            </a:p>
          </p:txBody>
        </p:sp>
        <p:sp>
          <p:nvSpPr>
            <p:cNvPr id="142" name="tx142"/>
            <p:cNvSpPr/>
            <p:nvPr/>
          </p:nvSpPr>
          <p:spPr>
            <a:xfrm>
              <a:off x="7772878" y="540712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a:t>
              </a:r>
            </a:p>
          </p:txBody>
        </p:sp>
        <p:sp>
          <p:nvSpPr>
            <p:cNvPr id="143" name="tx143"/>
            <p:cNvSpPr/>
            <p:nvPr/>
          </p:nvSpPr>
          <p:spPr>
            <a:xfrm>
              <a:off x="333274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69.1</a:t>
              </a:r>
            </a:p>
          </p:txBody>
        </p:sp>
        <p:sp>
          <p:nvSpPr>
            <p:cNvPr id="144" name="tx144"/>
            <p:cNvSpPr/>
            <p:nvPr/>
          </p:nvSpPr>
          <p:spPr>
            <a:xfrm>
              <a:off x="269024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48.3</a:t>
              </a:r>
            </a:p>
          </p:txBody>
        </p:sp>
        <p:sp>
          <p:nvSpPr>
            <p:cNvPr id="145" name="tx145"/>
            <p:cNvSpPr/>
            <p:nvPr/>
          </p:nvSpPr>
          <p:spPr>
            <a:xfrm>
              <a:off x="269228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48.3</a:t>
              </a:r>
            </a:p>
          </p:txBody>
        </p:sp>
        <p:sp>
          <p:nvSpPr>
            <p:cNvPr id="146" name="tx146"/>
            <p:cNvSpPr/>
            <p:nvPr/>
          </p:nvSpPr>
          <p:spPr>
            <a:xfrm>
              <a:off x="6777442"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42.4</a:t>
              </a:r>
            </a:p>
          </p:txBody>
        </p:sp>
        <p:sp>
          <p:nvSpPr>
            <p:cNvPr id="147" name="tx147"/>
            <p:cNvSpPr/>
            <p:nvPr/>
          </p:nvSpPr>
          <p:spPr>
            <a:xfrm>
              <a:off x="5963864"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57.7</a:t>
              </a:r>
            </a:p>
          </p:txBody>
        </p:sp>
        <p:sp>
          <p:nvSpPr>
            <p:cNvPr id="148" name="tx148"/>
            <p:cNvSpPr/>
            <p:nvPr/>
          </p:nvSpPr>
          <p:spPr>
            <a:xfrm>
              <a:off x="5874960" y="540752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54.7</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040867"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4" name="tx154"/>
            <p:cNvSpPr/>
            <p:nvPr/>
          </p:nvSpPr>
          <p:spPr>
            <a:xfrm>
              <a:off x="489496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55" name="tx155"/>
            <p:cNvSpPr/>
            <p:nvPr/>
          </p:nvSpPr>
          <p:spPr>
            <a:xfrm>
              <a:off x="674906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56" name="tx15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greater than in 2019, where coverage was 85%.
48,000 children missed their routine first dose of measles vaccine.
MCV2 is typically administered to children between 18 months and five years old. MCV2 coverage remained relatively constant (within 1%) at 78%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885677"/>
            </a:xfrm>
            <a:custGeom>
              <a:avLst/>
              <a:pathLst>
                <a:path w="3397293" h="885677">
                  <a:moveTo>
                    <a:pt x="0" y="628545"/>
                  </a:moveTo>
                  <a:lnTo>
                    <a:pt x="141553" y="685686"/>
                  </a:lnTo>
                  <a:lnTo>
                    <a:pt x="283107" y="771396"/>
                  </a:lnTo>
                  <a:lnTo>
                    <a:pt x="424661" y="828537"/>
                  </a:lnTo>
                  <a:lnTo>
                    <a:pt x="566215" y="885677"/>
                  </a:lnTo>
                  <a:lnTo>
                    <a:pt x="707769" y="857107"/>
                  </a:lnTo>
                  <a:lnTo>
                    <a:pt x="849323" y="828537"/>
                  </a:lnTo>
                  <a:lnTo>
                    <a:pt x="990877" y="799967"/>
                  </a:lnTo>
                  <a:lnTo>
                    <a:pt x="1132431" y="771396"/>
                  </a:lnTo>
                  <a:lnTo>
                    <a:pt x="1273984" y="599975"/>
                  </a:lnTo>
                  <a:lnTo>
                    <a:pt x="1415538" y="199991"/>
                  </a:lnTo>
                  <a:lnTo>
                    <a:pt x="1557092" y="142851"/>
                  </a:lnTo>
                  <a:lnTo>
                    <a:pt x="1698646" y="0"/>
                  </a:lnTo>
                  <a:lnTo>
                    <a:pt x="1840200" y="114281"/>
                  </a:lnTo>
                  <a:lnTo>
                    <a:pt x="1981754" y="142851"/>
                  </a:lnTo>
                  <a:lnTo>
                    <a:pt x="2123308" y="314272"/>
                  </a:lnTo>
                  <a:lnTo>
                    <a:pt x="2264862" y="57140"/>
                  </a:lnTo>
                  <a:lnTo>
                    <a:pt x="2406416" y="199991"/>
                  </a:lnTo>
                  <a:lnTo>
                    <a:pt x="2547969" y="257132"/>
                  </a:lnTo>
                  <a:lnTo>
                    <a:pt x="2689523" y="342843"/>
                  </a:lnTo>
                  <a:lnTo>
                    <a:pt x="2831077" y="342843"/>
                  </a:lnTo>
                  <a:lnTo>
                    <a:pt x="2972631" y="257132"/>
                  </a:lnTo>
                  <a:lnTo>
                    <a:pt x="3114185" y="199991"/>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885677"/>
            </a:xfrm>
            <a:custGeom>
              <a:avLst/>
              <a:pathLst>
                <a:path w="3397293" h="885677">
                  <a:moveTo>
                    <a:pt x="0" y="628545"/>
                  </a:moveTo>
                  <a:lnTo>
                    <a:pt x="141553" y="685686"/>
                  </a:lnTo>
                  <a:lnTo>
                    <a:pt x="283107" y="771396"/>
                  </a:lnTo>
                  <a:lnTo>
                    <a:pt x="424661" y="828537"/>
                  </a:lnTo>
                  <a:lnTo>
                    <a:pt x="566215" y="885677"/>
                  </a:lnTo>
                  <a:lnTo>
                    <a:pt x="707769" y="857107"/>
                  </a:lnTo>
                  <a:lnTo>
                    <a:pt x="849323" y="828537"/>
                  </a:lnTo>
                  <a:lnTo>
                    <a:pt x="990877" y="799967"/>
                  </a:lnTo>
                  <a:lnTo>
                    <a:pt x="1132431" y="771396"/>
                  </a:lnTo>
                  <a:lnTo>
                    <a:pt x="1273984" y="599975"/>
                  </a:lnTo>
                  <a:lnTo>
                    <a:pt x="1415538" y="199991"/>
                  </a:lnTo>
                  <a:lnTo>
                    <a:pt x="1557092" y="142851"/>
                  </a:lnTo>
                  <a:lnTo>
                    <a:pt x="1698646" y="0"/>
                  </a:lnTo>
                  <a:lnTo>
                    <a:pt x="1840200" y="114281"/>
                  </a:lnTo>
                  <a:lnTo>
                    <a:pt x="1981754" y="142851"/>
                  </a:lnTo>
                  <a:lnTo>
                    <a:pt x="2123308" y="314272"/>
                  </a:lnTo>
                  <a:lnTo>
                    <a:pt x="2264862" y="57140"/>
                  </a:lnTo>
                  <a:lnTo>
                    <a:pt x="2406416" y="199991"/>
                  </a:lnTo>
                  <a:lnTo>
                    <a:pt x="2547969" y="257132"/>
                  </a:lnTo>
                  <a:lnTo>
                    <a:pt x="2689523" y="342843"/>
                  </a:lnTo>
                  <a:lnTo>
                    <a:pt x="2831077" y="342843"/>
                  </a:lnTo>
                  <a:lnTo>
                    <a:pt x="2972631" y="257132"/>
                  </a:lnTo>
                  <a:lnTo>
                    <a:pt x="3114185" y="199991"/>
                  </a:lnTo>
                  <a:lnTo>
                    <a:pt x="3255739" y="199991"/>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885677"/>
            </a:xfrm>
            <a:custGeom>
              <a:avLst/>
              <a:pathLst>
                <a:path w="3397293" h="885677">
                  <a:moveTo>
                    <a:pt x="0" y="628545"/>
                  </a:moveTo>
                  <a:lnTo>
                    <a:pt x="141553" y="685686"/>
                  </a:lnTo>
                  <a:lnTo>
                    <a:pt x="283107" y="771396"/>
                  </a:lnTo>
                  <a:lnTo>
                    <a:pt x="424661" y="828537"/>
                  </a:lnTo>
                  <a:lnTo>
                    <a:pt x="566215" y="885677"/>
                  </a:lnTo>
                  <a:lnTo>
                    <a:pt x="707769" y="857107"/>
                  </a:lnTo>
                  <a:lnTo>
                    <a:pt x="849323" y="828537"/>
                  </a:lnTo>
                  <a:lnTo>
                    <a:pt x="990877" y="799967"/>
                  </a:lnTo>
                  <a:lnTo>
                    <a:pt x="1132431" y="771396"/>
                  </a:lnTo>
                  <a:lnTo>
                    <a:pt x="1273984" y="599975"/>
                  </a:lnTo>
                  <a:lnTo>
                    <a:pt x="1415538" y="199991"/>
                  </a:lnTo>
                  <a:lnTo>
                    <a:pt x="1557092" y="142851"/>
                  </a:lnTo>
                  <a:lnTo>
                    <a:pt x="1698646" y="0"/>
                  </a:lnTo>
                  <a:lnTo>
                    <a:pt x="1840200" y="114281"/>
                  </a:lnTo>
                  <a:lnTo>
                    <a:pt x="1981754" y="142851"/>
                  </a:lnTo>
                  <a:lnTo>
                    <a:pt x="2123308" y="314272"/>
                  </a:lnTo>
                  <a:lnTo>
                    <a:pt x="2264862" y="57140"/>
                  </a:lnTo>
                  <a:lnTo>
                    <a:pt x="2406416" y="199991"/>
                  </a:lnTo>
                  <a:lnTo>
                    <a:pt x="2547969" y="257132"/>
                  </a:lnTo>
                  <a:lnTo>
                    <a:pt x="2689523" y="342843"/>
                  </a:lnTo>
                  <a:lnTo>
                    <a:pt x="2831077" y="342843"/>
                  </a:lnTo>
                  <a:lnTo>
                    <a:pt x="2972631" y="257132"/>
                  </a:lnTo>
                  <a:lnTo>
                    <a:pt x="3114185" y="199991"/>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4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4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5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1174" y="483177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0" name="tx60"/>
            <p:cNvSpPr/>
            <p:nvPr/>
          </p:nvSpPr>
          <p:spPr>
            <a:xfrm>
              <a:off x="28942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67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72680" y="471005"/>
              <a:ext cx="26938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Zimbabwe, 2000-2024</a:t>
              </a:r>
            </a:p>
          </p:txBody>
        </p:sp>
        <p:sp>
          <p:nvSpPr>
            <p:cNvPr id="63" name="pl63"/>
            <p:cNvSpPr/>
            <p:nvPr/>
          </p:nvSpPr>
          <p:spPr>
            <a:xfrm>
              <a:off x="5267799" y="35728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1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95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77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387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07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753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436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120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2268199"/>
            </a:xfrm>
            <a:custGeom>
              <a:avLst/>
              <a:pathLst>
                <a:path w="3397293" h="2268199">
                  <a:moveTo>
                    <a:pt x="0" y="1609689"/>
                  </a:moveTo>
                  <a:lnTo>
                    <a:pt x="141553" y="1756025"/>
                  </a:lnTo>
                  <a:lnTo>
                    <a:pt x="283107" y="1975528"/>
                  </a:lnTo>
                  <a:lnTo>
                    <a:pt x="424661" y="2121863"/>
                  </a:lnTo>
                  <a:lnTo>
                    <a:pt x="566215" y="2268199"/>
                  </a:lnTo>
                  <a:lnTo>
                    <a:pt x="707769" y="2195031"/>
                  </a:lnTo>
                  <a:lnTo>
                    <a:pt x="849323" y="2121863"/>
                  </a:lnTo>
                  <a:lnTo>
                    <a:pt x="990877" y="2048696"/>
                  </a:lnTo>
                  <a:lnTo>
                    <a:pt x="1132431" y="1975528"/>
                  </a:lnTo>
                  <a:lnTo>
                    <a:pt x="1273984" y="1536522"/>
                  </a:lnTo>
                  <a:lnTo>
                    <a:pt x="1415538" y="512174"/>
                  </a:lnTo>
                  <a:lnTo>
                    <a:pt x="1557092" y="365838"/>
                  </a:lnTo>
                  <a:lnTo>
                    <a:pt x="1698646" y="0"/>
                  </a:lnTo>
                  <a:lnTo>
                    <a:pt x="1840200" y="292670"/>
                  </a:lnTo>
                  <a:lnTo>
                    <a:pt x="1981754" y="365838"/>
                  </a:lnTo>
                  <a:lnTo>
                    <a:pt x="2123308" y="804844"/>
                  </a:lnTo>
                  <a:lnTo>
                    <a:pt x="2264862" y="146335"/>
                  </a:lnTo>
                  <a:lnTo>
                    <a:pt x="2406416" y="512174"/>
                  </a:lnTo>
                  <a:lnTo>
                    <a:pt x="2547969" y="658509"/>
                  </a:lnTo>
                  <a:lnTo>
                    <a:pt x="2689523" y="878012"/>
                  </a:lnTo>
                  <a:lnTo>
                    <a:pt x="2831077" y="878012"/>
                  </a:lnTo>
                  <a:lnTo>
                    <a:pt x="2972631" y="658509"/>
                  </a:lnTo>
                  <a:lnTo>
                    <a:pt x="3114185" y="512174"/>
                  </a:lnTo>
                  <a:lnTo>
                    <a:pt x="3255739" y="512174"/>
                  </a:lnTo>
                  <a:lnTo>
                    <a:pt x="3397293" y="51217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75374"/>
              <a:ext cx="3397293" cy="1097515"/>
            </a:xfrm>
            <a:custGeom>
              <a:avLst/>
              <a:pathLst>
                <a:path w="3397293" h="1097515">
                  <a:moveTo>
                    <a:pt x="0" y="1097515"/>
                  </a:moveTo>
                  <a:lnTo>
                    <a:pt x="141553" y="1024348"/>
                  </a:lnTo>
                  <a:lnTo>
                    <a:pt x="283107" y="1024348"/>
                  </a:lnTo>
                  <a:lnTo>
                    <a:pt x="424661" y="951180"/>
                  </a:lnTo>
                  <a:lnTo>
                    <a:pt x="566215" y="804844"/>
                  </a:lnTo>
                  <a:lnTo>
                    <a:pt x="707769" y="658509"/>
                  </a:lnTo>
                  <a:lnTo>
                    <a:pt x="849323" y="512174"/>
                  </a:lnTo>
                  <a:lnTo>
                    <a:pt x="990877" y="512174"/>
                  </a:lnTo>
                  <a:lnTo>
                    <a:pt x="1132431" y="365838"/>
                  </a:lnTo>
                  <a:lnTo>
                    <a:pt x="1273984" y="219503"/>
                  </a:lnTo>
                  <a:lnTo>
                    <a:pt x="1415538" y="146335"/>
                  </a:lnTo>
                  <a:lnTo>
                    <a:pt x="1557092" y="146335"/>
                  </a:lnTo>
                  <a:lnTo>
                    <a:pt x="1698646" y="146335"/>
                  </a:lnTo>
                  <a:lnTo>
                    <a:pt x="1840200" y="146335"/>
                  </a:lnTo>
                  <a:lnTo>
                    <a:pt x="1981754" y="146335"/>
                  </a:lnTo>
                  <a:lnTo>
                    <a:pt x="2123308" y="146335"/>
                  </a:lnTo>
                  <a:lnTo>
                    <a:pt x="2264862" y="73167"/>
                  </a:lnTo>
                  <a:lnTo>
                    <a:pt x="2406416" y="73167"/>
                  </a:lnTo>
                  <a:lnTo>
                    <a:pt x="2547969" y="0"/>
                  </a:lnTo>
                  <a:lnTo>
                    <a:pt x="2689523" y="0"/>
                  </a:lnTo>
                  <a:lnTo>
                    <a:pt x="2831077" y="219503"/>
                  </a:lnTo>
                  <a:lnTo>
                    <a:pt x="2972631" y="365838"/>
                  </a:lnTo>
                  <a:lnTo>
                    <a:pt x="3114185" y="219503"/>
                  </a:lnTo>
                  <a:lnTo>
                    <a:pt x="3255739" y="219503"/>
                  </a:lnTo>
                  <a:lnTo>
                    <a:pt x="3397293" y="146335"/>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02206"/>
              <a:ext cx="3397293" cy="1390186"/>
            </a:xfrm>
            <a:custGeom>
              <a:avLst/>
              <a:pathLst>
                <a:path w="3397293" h="1390186">
                  <a:moveTo>
                    <a:pt x="0" y="1390186"/>
                  </a:moveTo>
                  <a:lnTo>
                    <a:pt x="141553" y="1170683"/>
                  </a:lnTo>
                  <a:lnTo>
                    <a:pt x="283107" y="1024348"/>
                  </a:lnTo>
                  <a:lnTo>
                    <a:pt x="424661" y="951180"/>
                  </a:lnTo>
                  <a:lnTo>
                    <a:pt x="566215" y="878012"/>
                  </a:lnTo>
                  <a:lnTo>
                    <a:pt x="707769" y="878012"/>
                  </a:lnTo>
                  <a:lnTo>
                    <a:pt x="849323" y="658509"/>
                  </a:lnTo>
                  <a:lnTo>
                    <a:pt x="990877" y="512174"/>
                  </a:lnTo>
                  <a:lnTo>
                    <a:pt x="1132431" y="365838"/>
                  </a:lnTo>
                  <a:lnTo>
                    <a:pt x="1273984" y="146335"/>
                  </a:lnTo>
                  <a:lnTo>
                    <a:pt x="1415538" y="73167"/>
                  </a:lnTo>
                  <a:lnTo>
                    <a:pt x="1557092" y="0"/>
                  </a:lnTo>
                  <a:lnTo>
                    <a:pt x="1698646" y="0"/>
                  </a:lnTo>
                  <a:lnTo>
                    <a:pt x="1840200" y="73167"/>
                  </a:lnTo>
                  <a:lnTo>
                    <a:pt x="1981754" y="73167"/>
                  </a:lnTo>
                  <a:lnTo>
                    <a:pt x="2123308" y="73167"/>
                  </a:lnTo>
                  <a:lnTo>
                    <a:pt x="2264862" y="219503"/>
                  </a:lnTo>
                  <a:lnTo>
                    <a:pt x="2406416" y="219503"/>
                  </a:lnTo>
                  <a:lnTo>
                    <a:pt x="2547969" y="146335"/>
                  </a:lnTo>
                  <a:lnTo>
                    <a:pt x="2689523" y="73167"/>
                  </a:lnTo>
                  <a:lnTo>
                    <a:pt x="2831077" y="219503"/>
                  </a:lnTo>
                  <a:lnTo>
                    <a:pt x="2972631" y="292670"/>
                  </a:lnTo>
                  <a:lnTo>
                    <a:pt x="3114185" y="219503"/>
                  </a:lnTo>
                  <a:lnTo>
                    <a:pt x="3255739" y="73167"/>
                  </a:lnTo>
                  <a:lnTo>
                    <a:pt x="3397293" y="7316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7537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2268199"/>
            </a:xfrm>
            <a:custGeom>
              <a:avLst/>
              <a:pathLst>
                <a:path w="3397293" h="2268199">
                  <a:moveTo>
                    <a:pt x="0" y="1609689"/>
                  </a:moveTo>
                  <a:lnTo>
                    <a:pt x="141553" y="1756025"/>
                  </a:lnTo>
                  <a:lnTo>
                    <a:pt x="283107" y="1975528"/>
                  </a:lnTo>
                  <a:lnTo>
                    <a:pt x="424661" y="2121863"/>
                  </a:lnTo>
                  <a:lnTo>
                    <a:pt x="566215" y="2268199"/>
                  </a:lnTo>
                  <a:lnTo>
                    <a:pt x="707769" y="2195031"/>
                  </a:lnTo>
                  <a:lnTo>
                    <a:pt x="849323" y="2121863"/>
                  </a:lnTo>
                  <a:lnTo>
                    <a:pt x="990877" y="2048696"/>
                  </a:lnTo>
                  <a:lnTo>
                    <a:pt x="1132431" y="1975528"/>
                  </a:lnTo>
                  <a:lnTo>
                    <a:pt x="1273984" y="1536522"/>
                  </a:lnTo>
                  <a:lnTo>
                    <a:pt x="1415538" y="512174"/>
                  </a:lnTo>
                  <a:lnTo>
                    <a:pt x="1557092" y="365838"/>
                  </a:lnTo>
                  <a:lnTo>
                    <a:pt x="1698646" y="0"/>
                  </a:lnTo>
                  <a:lnTo>
                    <a:pt x="1840200" y="292670"/>
                  </a:lnTo>
                  <a:lnTo>
                    <a:pt x="1981754" y="365838"/>
                  </a:lnTo>
                  <a:lnTo>
                    <a:pt x="2123308" y="804844"/>
                  </a:lnTo>
                  <a:lnTo>
                    <a:pt x="2264862" y="146335"/>
                  </a:lnTo>
                  <a:lnTo>
                    <a:pt x="2406416" y="512174"/>
                  </a:lnTo>
                  <a:lnTo>
                    <a:pt x="2547969" y="658509"/>
                  </a:lnTo>
                  <a:lnTo>
                    <a:pt x="2689523" y="878012"/>
                  </a:lnTo>
                  <a:lnTo>
                    <a:pt x="2831077" y="878012"/>
                  </a:lnTo>
                  <a:lnTo>
                    <a:pt x="2972631" y="658509"/>
                  </a:lnTo>
                  <a:lnTo>
                    <a:pt x="3114185" y="512174"/>
                  </a:lnTo>
                  <a:lnTo>
                    <a:pt x="3255739" y="512174"/>
                  </a:lnTo>
                  <a:lnTo>
                    <a:pt x="3397293" y="51217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80293"/>
              <a:ext cx="0" cy="1726758"/>
            </a:xfrm>
            <a:custGeom>
              <a:avLst/>
              <a:pathLst>
                <a:path w="0" h="1726758">
                  <a:moveTo>
                    <a:pt x="0" y="172675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80293"/>
              <a:ext cx="0" cy="2312099"/>
            </a:xfrm>
            <a:custGeom>
              <a:avLst/>
              <a:pathLst>
                <a:path w="0" h="2312099">
                  <a:moveTo>
                    <a:pt x="0" y="231209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80293"/>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80293"/>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80293"/>
              <a:ext cx="0" cy="995080"/>
            </a:xfrm>
            <a:custGeom>
              <a:avLst/>
              <a:pathLst>
                <a:path w="0" h="995080">
                  <a:moveTo>
                    <a:pt x="0" y="9950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80293"/>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80293"/>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97361"/>
              <a:ext cx="3397293" cy="2268199"/>
            </a:xfrm>
            <a:custGeom>
              <a:avLst/>
              <a:pathLst>
                <a:path w="3397293" h="2268199">
                  <a:moveTo>
                    <a:pt x="0" y="1609689"/>
                  </a:moveTo>
                  <a:lnTo>
                    <a:pt x="141553" y="1756025"/>
                  </a:lnTo>
                  <a:lnTo>
                    <a:pt x="283107" y="1975528"/>
                  </a:lnTo>
                  <a:lnTo>
                    <a:pt x="424661" y="2121863"/>
                  </a:lnTo>
                  <a:lnTo>
                    <a:pt x="566215" y="2268199"/>
                  </a:lnTo>
                  <a:lnTo>
                    <a:pt x="707769" y="2195031"/>
                  </a:lnTo>
                  <a:lnTo>
                    <a:pt x="849323" y="2121863"/>
                  </a:lnTo>
                  <a:lnTo>
                    <a:pt x="990877" y="2048696"/>
                  </a:lnTo>
                  <a:lnTo>
                    <a:pt x="1132431" y="1975528"/>
                  </a:lnTo>
                  <a:lnTo>
                    <a:pt x="1273984" y="1536522"/>
                  </a:lnTo>
                  <a:lnTo>
                    <a:pt x="1415538" y="512174"/>
                  </a:lnTo>
                  <a:lnTo>
                    <a:pt x="1557092" y="365838"/>
                  </a:lnTo>
                  <a:lnTo>
                    <a:pt x="1698646" y="0"/>
                  </a:lnTo>
                  <a:lnTo>
                    <a:pt x="1840200" y="292670"/>
                  </a:lnTo>
                  <a:lnTo>
                    <a:pt x="1981754" y="365838"/>
                  </a:lnTo>
                  <a:lnTo>
                    <a:pt x="2123308" y="804844"/>
                  </a:lnTo>
                  <a:lnTo>
                    <a:pt x="2264862" y="146335"/>
                  </a:lnTo>
                  <a:lnTo>
                    <a:pt x="2406416" y="512174"/>
                  </a:lnTo>
                  <a:lnTo>
                    <a:pt x="2547969" y="658509"/>
                  </a:lnTo>
                  <a:lnTo>
                    <a:pt x="2689523" y="878012"/>
                  </a:lnTo>
                  <a:lnTo>
                    <a:pt x="2831077" y="878012"/>
                  </a:lnTo>
                  <a:lnTo>
                    <a:pt x="2972631" y="658509"/>
                  </a:lnTo>
                  <a:lnTo>
                    <a:pt x="3114185" y="512174"/>
                  </a:lnTo>
                  <a:lnTo>
                    <a:pt x="3255739" y="512174"/>
                  </a:lnTo>
                  <a:lnTo>
                    <a:pt x="3397293" y="512174"/>
                  </a:lnTo>
                </a:path>
              </a:pathLst>
            </a:custGeom>
            <a:ln w="27101" cap="flat">
              <a:solidFill>
                <a:srgbClr val="0058AB">
                  <a:alpha val="100000"/>
                </a:srgbClr>
              </a:solidFill>
              <a:prstDash val="solid"/>
              <a:round/>
            </a:ln>
          </p:spPr>
          <p:txBody>
            <a:bodyPr/>
            <a:lstStyle/>
            <a:p/>
          </p:txBody>
        </p:sp>
        <p:sp>
          <p:nvSpPr>
            <p:cNvPr id="92" name="tx92"/>
            <p:cNvSpPr/>
            <p:nvPr/>
          </p:nvSpPr>
          <p:spPr>
            <a:xfrm>
              <a:off x="5359324" y="141058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67093" y="141058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823058" y="1411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530827" y="14119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411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804812" y="1411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5825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434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866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549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4232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6915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959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407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407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438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062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07873" y="483177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19" name="tx119"/>
            <p:cNvSpPr/>
            <p:nvPr/>
          </p:nvSpPr>
          <p:spPr>
            <a:xfrm>
              <a:off x="72109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7336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772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974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176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378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373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5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777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5117409" cy="149993"/>
            </a:xfrm>
            <a:prstGeom prst="rect">
              <a:avLst/>
            </a:prstGeom>
            <a:solidFill>
              <a:srgbClr val="E2231A">
                <a:alpha val="80000"/>
              </a:srgbClr>
            </a:solidFill>
          </p:spPr>
          <p:txBody>
            <a:bodyPr/>
            <a:lstStyle/>
            <a:p/>
          </p:txBody>
        </p:sp>
        <p:sp>
          <p:nvSpPr>
            <p:cNvPr id="135" name="rc135"/>
            <p:cNvSpPr/>
            <p:nvPr/>
          </p:nvSpPr>
          <p:spPr>
            <a:xfrm>
              <a:off x="1317178" y="5450161"/>
              <a:ext cx="5124406" cy="149993"/>
            </a:xfrm>
            <a:prstGeom prst="rect">
              <a:avLst/>
            </a:prstGeom>
            <a:solidFill>
              <a:srgbClr val="E2231A">
                <a:alpha val="80000"/>
              </a:srgbClr>
            </a:solidFill>
          </p:spPr>
          <p:txBody>
            <a:bodyPr/>
            <a:lstStyle/>
            <a:p/>
          </p:txBody>
        </p:sp>
        <p:sp>
          <p:nvSpPr>
            <p:cNvPr id="136" name="tx136"/>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100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13028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72504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Zimbabwe (90%) was 6 percentage points higher than the global average (84%) and 14 percentage points higher than the average across all ESAR countries (76%).
National MCV1 coverage was 5 percentage points higher than in 2019 (85%).
This equates to 48,000 unvaccinated children in 2024 compared to 69,000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Zimbabwe ranked number 16 out of 21 countries for lowest MCV1 coverage (based on tied ranks).
Zimbabwe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9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4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90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736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7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1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6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39407"/>
              <a:ext cx="249522" cy="1063289"/>
            </a:xfrm>
            <a:prstGeom prst="rect">
              <a:avLst/>
            </a:prstGeom>
            <a:solidFill>
              <a:srgbClr val="80BD41">
                <a:alpha val="100000"/>
              </a:srgbClr>
            </a:solidFill>
          </p:spPr>
          <p:txBody>
            <a:bodyPr/>
            <a:lstStyle/>
            <a:p/>
          </p:txBody>
        </p:sp>
        <p:sp>
          <p:nvSpPr>
            <p:cNvPr id="24" name="rc24"/>
            <p:cNvSpPr/>
            <p:nvPr/>
          </p:nvSpPr>
          <p:spPr>
            <a:xfrm>
              <a:off x="1296273" y="2684988"/>
              <a:ext cx="249522" cy="354418"/>
            </a:xfrm>
            <a:prstGeom prst="rect">
              <a:avLst/>
            </a:prstGeom>
            <a:solidFill>
              <a:srgbClr val="E2231A">
                <a:alpha val="100000"/>
              </a:srgbClr>
            </a:solidFill>
          </p:spPr>
          <p:txBody>
            <a:bodyPr/>
            <a:lstStyle/>
            <a:p/>
          </p:txBody>
        </p:sp>
        <p:sp>
          <p:nvSpPr>
            <p:cNvPr id="25" name="rc25"/>
            <p:cNvSpPr/>
            <p:nvPr/>
          </p:nvSpPr>
          <p:spPr>
            <a:xfrm>
              <a:off x="1573521" y="3050623"/>
              <a:ext cx="249522" cy="1052073"/>
            </a:xfrm>
            <a:prstGeom prst="rect">
              <a:avLst/>
            </a:prstGeom>
            <a:solidFill>
              <a:srgbClr val="80BD41">
                <a:alpha val="100000"/>
              </a:srgbClr>
            </a:solidFill>
          </p:spPr>
          <p:txBody>
            <a:bodyPr/>
            <a:lstStyle/>
            <a:p/>
          </p:txBody>
        </p:sp>
        <p:sp>
          <p:nvSpPr>
            <p:cNvPr id="26" name="rc26"/>
            <p:cNvSpPr/>
            <p:nvPr/>
          </p:nvSpPr>
          <p:spPr>
            <a:xfrm>
              <a:off x="1573521" y="2661518"/>
              <a:ext cx="249522" cy="389105"/>
            </a:xfrm>
            <a:prstGeom prst="rect">
              <a:avLst/>
            </a:prstGeom>
            <a:solidFill>
              <a:srgbClr val="E2231A">
                <a:alpha val="100000"/>
              </a:srgbClr>
            </a:solidFill>
          </p:spPr>
          <p:txBody>
            <a:bodyPr/>
            <a:lstStyle/>
            <a:p/>
          </p:txBody>
        </p:sp>
        <p:sp>
          <p:nvSpPr>
            <p:cNvPr id="27" name="rc27"/>
            <p:cNvSpPr/>
            <p:nvPr/>
          </p:nvSpPr>
          <p:spPr>
            <a:xfrm>
              <a:off x="1850769" y="3081675"/>
              <a:ext cx="249522" cy="1021021"/>
            </a:xfrm>
            <a:prstGeom prst="rect">
              <a:avLst/>
            </a:prstGeom>
            <a:solidFill>
              <a:srgbClr val="80BD41">
                <a:alpha val="100000"/>
              </a:srgbClr>
            </a:solidFill>
          </p:spPr>
          <p:txBody>
            <a:bodyPr/>
            <a:lstStyle/>
            <a:p/>
          </p:txBody>
        </p:sp>
        <p:sp>
          <p:nvSpPr>
            <p:cNvPr id="28" name="rc28"/>
            <p:cNvSpPr/>
            <p:nvPr/>
          </p:nvSpPr>
          <p:spPr>
            <a:xfrm>
              <a:off x="1850769" y="2644105"/>
              <a:ext cx="249522" cy="437570"/>
            </a:xfrm>
            <a:prstGeom prst="rect">
              <a:avLst/>
            </a:prstGeom>
            <a:solidFill>
              <a:srgbClr val="E2231A">
                <a:alpha val="100000"/>
              </a:srgbClr>
            </a:solidFill>
          </p:spPr>
          <p:txBody>
            <a:bodyPr/>
            <a:lstStyle/>
            <a:p/>
          </p:txBody>
        </p:sp>
        <p:sp>
          <p:nvSpPr>
            <p:cNvPr id="29" name="rc29"/>
            <p:cNvSpPr/>
            <p:nvPr/>
          </p:nvSpPr>
          <p:spPr>
            <a:xfrm>
              <a:off x="2128016" y="3096769"/>
              <a:ext cx="249522" cy="1005927"/>
            </a:xfrm>
            <a:prstGeom prst="rect">
              <a:avLst/>
            </a:prstGeom>
            <a:solidFill>
              <a:srgbClr val="80BD41">
                <a:alpha val="100000"/>
              </a:srgbClr>
            </a:solidFill>
          </p:spPr>
          <p:txBody>
            <a:bodyPr/>
            <a:lstStyle/>
            <a:p/>
          </p:txBody>
        </p:sp>
        <p:sp>
          <p:nvSpPr>
            <p:cNvPr id="30" name="rc30"/>
            <p:cNvSpPr/>
            <p:nvPr/>
          </p:nvSpPr>
          <p:spPr>
            <a:xfrm>
              <a:off x="2128016" y="2623403"/>
              <a:ext cx="249522" cy="473365"/>
            </a:xfrm>
            <a:prstGeom prst="rect">
              <a:avLst/>
            </a:prstGeom>
            <a:solidFill>
              <a:srgbClr val="E2231A">
                <a:alpha val="100000"/>
              </a:srgbClr>
            </a:solidFill>
          </p:spPr>
          <p:txBody>
            <a:bodyPr/>
            <a:lstStyle/>
            <a:p/>
          </p:txBody>
        </p:sp>
        <p:sp>
          <p:nvSpPr>
            <p:cNvPr id="31" name="rc31"/>
            <p:cNvSpPr/>
            <p:nvPr/>
          </p:nvSpPr>
          <p:spPr>
            <a:xfrm>
              <a:off x="2405264" y="3123390"/>
              <a:ext cx="249522" cy="979306"/>
            </a:xfrm>
            <a:prstGeom prst="rect">
              <a:avLst/>
            </a:prstGeom>
            <a:solidFill>
              <a:srgbClr val="80BD41">
                <a:alpha val="100000"/>
              </a:srgbClr>
            </a:solidFill>
          </p:spPr>
          <p:txBody>
            <a:bodyPr/>
            <a:lstStyle/>
            <a:p/>
          </p:txBody>
        </p:sp>
        <p:sp>
          <p:nvSpPr>
            <p:cNvPr id="32" name="rc32"/>
            <p:cNvSpPr/>
            <p:nvPr/>
          </p:nvSpPr>
          <p:spPr>
            <a:xfrm>
              <a:off x="2405264" y="2618903"/>
              <a:ext cx="249522" cy="504487"/>
            </a:xfrm>
            <a:prstGeom prst="rect">
              <a:avLst/>
            </a:prstGeom>
            <a:solidFill>
              <a:srgbClr val="E2231A">
                <a:alpha val="100000"/>
              </a:srgbClr>
            </a:solidFill>
          </p:spPr>
          <p:txBody>
            <a:bodyPr/>
            <a:lstStyle/>
            <a:p/>
          </p:txBody>
        </p:sp>
        <p:sp>
          <p:nvSpPr>
            <p:cNvPr id="33" name="rc33"/>
            <p:cNvSpPr/>
            <p:nvPr/>
          </p:nvSpPr>
          <p:spPr>
            <a:xfrm>
              <a:off x="2682512" y="3113593"/>
              <a:ext cx="249522" cy="989103"/>
            </a:xfrm>
            <a:prstGeom prst="rect">
              <a:avLst/>
            </a:prstGeom>
            <a:solidFill>
              <a:srgbClr val="80BD41">
                <a:alpha val="100000"/>
              </a:srgbClr>
            </a:solidFill>
          </p:spPr>
          <p:txBody>
            <a:bodyPr/>
            <a:lstStyle/>
            <a:p/>
          </p:txBody>
        </p:sp>
        <p:sp>
          <p:nvSpPr>
            <p:cNvPr id="34" name="rc34"/>
            <p:cNvSpPr/>
            <p:nvPr/>
          </p:nvSpPr>
          <p:spPr>
            <a:xfrm>
              <a:off x="2682512" y="2626415"/>
              <a:ext cx="249522" cy="487178"/>
            </a:xfrm>
            <a:prstGeom prst="rect">
              <a:avLst/>
            </a:prstGeom>
            <a:solidFill>
              <a:srgbClr val="E2231A">
                <a:alpha val="100000"/>
              </a:srgbClr>
            </a:solidFill>
          </p:spPr>
          <p:txBody>
            <a:bodyPr/>
            <a:lstStyle/>
            <a:p/>
          </p:txBody>
        </p:sp>
        <p:sp>
          <p:nvSpPr>
            <p:cNvPr id="35" name="rc35"/>
            <p:cNvSpPr/>
            <p:nvPr/>
          </p:nvSpPr>
          <p:spPr>
            <a:xfrm>
              <a:off x="2959759" y="3103589"/>
              <a:ext cx="249522" cy="999108"/>
            </a:xfrm>
            <a:prstGeom prst="rect">
              <a:avLst/>
            </a:prstGeom>
            <a:solidFill>
              <a:srgbClr val="80BD41">
                <a:alpha val="100000"/>
              </a:srgbClr>
            </a:solidFill>
          </p:spPr>
          <p:txBody>
            <a:bodyPr/>
            <a:lstStyle/>
            <a:p/>
          </p:txBody>
        </p:sp>
        <p:sp>
          <p:nvSpPr>
            <p:cNvPr id="36" name="rc36"/>
            <p:cNvSpPr/>
            <p:nvPr/>
          </p:nvSpPr>
          <p:spPr>
            <a:xfrm>
              <a:off x="2959759" y="2633408"/>
              <a:ext cx="249522" cy="470180"/>
            </a:xfrm>
            <a:prstGeom prst="rect">
              <a:avLst/>
            </a:prstGeom>
            <a:solidFill>
              <a:srgbClr val="E2231A">
                <a:alpha val="100000"/>
              </a:srgbClr>
            </a:solidFill>
          </p:spPr>
          <p:txBody>
            <a:bodyPr/>
            <a:lstStyle/>
            <a:p/>
          </p:txBody>
        </p:sp>
        <p:sp>
          <p:nvSpPr>
            <p:cNvPr id="37" name="rc37"/>
            <p:cNvSpPr/>
            <p:nvPr/>
          </p:nvSpPr>
          <p:spPr>
            <a:xfrm>
              <a:off x="3237007" y="3062151"/>
              <a:ext cx="249522" cy="1040545"/>
            </a:xfrm>
            <a:prstGeom prst="rect">
              <a:avLst/>
            </a:prstGeom>
            <a:solidFill>
              <a:srgbClr val="80BD41">
                <a:alpha val="100000"/>
              </a:srgbClr>
            </a:solidFill>
          </p:spPr>
          <p:txBody>
            <a:bodyPr/>
            <a:lstStyle/>
            <a:p/>
          </p:txBody>
        </p:sp>
        <p:sp>
          <p:nvSpPr>
            <p:cNvPr id="38" name="rc38"/>
            <p:cNvSpPr/>
            <p:nvPr/>
          </p:nvSpPr>
          <p:spPr>
            <a:xfrm>
              <a:off x="3237007" y="2594670"/>
              <a:ext cx="249522" cy="467480"/>
            </a:xfrm>
            <a:prstGeom prst="rect">
              <a:avLst/>
            </a:prstGeom>
            <a:solidFill>
              <a:srgbClr val="E2231A">
                <a:alpha val="100000"/>
              </a:srgbClr>
            </a:solidFill>
          </p:spPr>
          <p:txBody>
            <a:bodyPr/>
            <a:lstStyle/>
            <a:p/>
          </p:txBody>
        </p:sp>
        <p:sp>
          <p:nvSpPr>
            <p:cNvPr id="39" name="rc39"/>
            <p:cNvSpPr/>
            <p:nvPr/>
          </p:nvSpPr>
          <p:spPr>
            <a:xfrm>
              <a:off x="3514255" y="3012855"/>
              <a:ext cx="249522" cy="1089841"/>
            </a:xfrm>
            <a:prstGeom prst="rect">
              <a:avLst/>
            </a:prstGeom>
            <a:solidFill>
              <a:srgbClr val="80BD41">
                <a:alpha val="100000"/>
              </a:srgbClr>
            </a:solidFill>
          </p:spPr>
          <p:txBody>
            <a:bodyPr/>
            <a:lstStyle/>
            <a:p/>
          </p:txBody>
        </p:sp>
        <p:sp>
          <p:nvSpPr>
            <p:cNvPr id="40" name="rc40"/>
            <p:cNvSpPr/>
            <p:nvPr/>
          </p:nvSpPr>
          <p:spPr>
            <a:xfrm>
              <a:off x="3514255" y="2545790"/>
              <a:ext cx="249522" cy="467065"/>
            </a:xfrm>
            <a:prstGeom prst="rect">
              <a:avLst/>
            </a:prstGeom>
            <a:solidFill>
              <a:srgbClr val="E2231A">
                <a:alpha val="100000"/>
              </a:srgbClr>
            </a:solidFill>
          </p:spPr>
          <p:txBody>
            <a:bodyPr/>
            <a:lstStyle/>
            <a:p/>
          </p:txBody>
        </p:sp>
        <p:sp>
          <p:nvSpPr>
            <p:cNvPr id="41" name="rc41"/>
            <p:cNvSpPr/>
            <p:nvPr/>
          </p:nvSpPr>
          <p:spPr>
            <a:xfrm>
              <a:off x="3791502" y="2863236"/>
              <a:ext cx="249522" cy="1239460"/>
            </a:xfrm>
            <a:prstGeom prst="rect">
              <a:avLst/>
            </a:prstGeom>
            <a:solidFill>
              <a:srgbClr val="80BD41">
                <a:alpha val="100000"/>
              </a:srgbClr>
            </a:solidFill>
          </p:spPr>
          <p:txBody>
            <a:bodyPr/>
            <a:lstStyle/>
            <a:p/>
          </p:txBody>
        </p:sp>
        <p:sp>
          <p:nvSpPr>
            <p:cNvPr id="42" name="rc42"/>
            <p:cNvSpPr/>
            <p:nvPr/>
          </p:nvSpPr>
          <p:spPr>
            <a:xfrm>
              <a:off x="3791502" y="2471846"/>
              <a:ext cx="249522" cy="391390"/>
            </a:xfrm>
            <a:prstGeom prst="rect">
              <a:avLst/>
            </a:prstGeom>
            <a:solidFill>
              <a:srgbClr val="E2231A">
                <a:alpha val="100000"/>
              </a:srgbClr>
            </a:solidFill>
          </p:spPr>
          <p:txBody>
            <a:bodyPr/>
            <a:lstStyle/>
            <a:p/>
          </p:txBody>
        </p:sp>
        <p:sp>
          <p:nvSpPr>
            <p:cNvPr id="43" name="rc43"/>
            <p:cNvSpPr/>
            <p:nvPr/>
          </p:nvSpPr>
          <p:spPr>
            <a:xfrm>
              <a:off x="4068750" y="2594428"/>
              <a:ext cx="249522" cy="1508268"/>
            </a:xfrm>
            <a:prstGeom prst="rect">
              <a:avLst/>
            </a:prstGeom>
            <a:solidFill>
              <a:srgbClr val="80BD41">
                <a:alpha val="100000"/>
              </a:srgbClr>
            </a:solidFill>
          </p:spPr>
          <p:txBody>
            <a:bodyPr/>
            <a:lstStyle/>
            <a:p/>
          </p:txBody>
        </p:sp>
        <p:sp>
          <p:nvSpPr>
            <p:cNvPr id="44" name="rc44"/>
            <p:cNvSpPr/>
            <p:nvPr/>
          </p:nvSpPr>
          <p:spPr>
            <a:xfrm>
              <a:off x="4068750" y="2426843"/>
              <a:ext cx="249522" cy="167585"/>
            </a:xfrm>
            <a:prstGeom prst="rect">
              <a:avLst/>
            </a:prstGeom>
            <a:solidFill>
              <a:srgbClr val="E2231A">
                <a:alpha val="100000"/>
              </a:srgbClr>
            </a:solidFill>
          </p:spPr>
          <p:txBody>
            <a:bodyPr/>
            <a:lstStyle/>
            <a:p/>
          </p:txBody>
        </p:sp>
        <p:sp>
          <p:nvSpPr>
            <p:cNvPr id="45" name="rc45"/>
            <p:cNvSpPr/>
            <p:nvPr/>
          </p:nvSpPr>
          <p:spPr>
            <a:xfrm>
              <a:off x="4345998" y="2519342"/>
              <a:ext cx="249522" cy="1583355"/>
            </a:xfrm>
            <a:prstGeom prst="rect">
              <a:avLst/>
            </a:prstGeom>
            <a:solidFill>
              <a:srgbClr val="80BD41">
                <a:alpha val="100000"/>
              </a:srgbClr>
            </a:solidFill>
          </p:spPr>
          <p:txBody>
            <a:bodyPr/>
            <a:lstStyle/>
            <a:p/>
          </p:txBody>
        </p:sp>
        <p:sp>
          <p:nvSpPr>
            <p:cNvPr id="46" name="rc46"/>
            <p:cNvSpPr/>
            <p:nvPr/>
          </p:nvSpPr>
          <p:spPr>
            <a:xfrm>
              <a:off x="4345998" y="2381666"/>
              <a:ext cx="249522" cy="137675"/>
            </a:xfrm>
            <a:prstGeom prst="rect">
              <a:avLst/>
            </a:prstGeom>
            <a:solidFill>
              <a:srgbClr val="E2231A">
                <a:alpha val="100000"/>
              </a:srgbClr>
            </a:solidFill>
          </p:spPr>
          <p:txBody>
            <a:bodyPr/>
            <a:lstStyle/>
            <a:p/>
          </p:txBody>
        </p:sp>
        <p:sp>
          <p:nvSpPr>
            <p:cNvPr id="47" name="rc47"/>
            <p:cNvSpPr/>
            <p:nvPr/>
          </p:nvSpPr>
          <p:spPr>
            <a:xfrm>
              <a:off x="4623245" y="2417738"/>
              <a:ext cx="249522" cy="1684958"/>
            </a:xfrm>
            <a:prstGeom prst="rect">
              <a:avLst/>
            </a:prstGeom>
            <a:solidFill>
              <a:srgbClr val="80BD41">
                <a:alpha val="100000"/>
              </a:srgbClr>
            </a:solidFill>
          </p:spPr>
          <p:txBody>
            <a:bodyPr/>
            <a:lstStyle/>
            <a:p/>
          </p:txBody>
        </p:sp>
        <p:sp>
          <p:nvSpPr>
            <p:cNvPr id="48" name="rc48"/>
            <p:cNvSpPr/>
            <p:nvPr/>
          </p:nvSpPr>
          <p:spPr>
            <a:xfrm>
              <a:off x="4623245" y="2365638"/>
              <a:ext cx="249522" cy="52099"/>
            </a:xfrm>
            <a:prstGeom prst="rect">
              <a:avLst/>
            </a:prstGeom>
            <a:solidFill>
              <a:srgbClr val="E2231A">
                <a:alpha val="100000"/>
              </a:srgbClr>
            </a:solidFill>
          </p:spPr>
          <p:txBody>
            <a:bodyPr/>
            <a:lstStyle/>
            <a:p/>
          </p:txBody>
        </p:sp>
        <p:sp>
          <p:nvSpPr>
            <p:cNvPr id="49" name="rc49"/>
            <p:cNvSpPr/>
            <p:nvPr/>
          </p:nvSpPr>
          <p:spPr>
            <a:xfrm>
              <a:off x="4900493" y="2497463"/>
              <a:ext cx="249522" cy="1605233"/>
            </a:xfrm>
            <a:prstGeom prst="rect">
              <a:avLst/>
            </a:prstGeom>
            <a:solidFill>
              <a:srgbClr val="80BD41">
                <a:alpha val="100000"/>
              </a:srgbClr>
            </a:solidFill>
          </p:spPr>
          <p:txBody>
            <a:bodyPr/>
            <a:lstStyle/>
            <a:p/>
          </p:txBody>
        </p:sp>
        <p:sp>
          <p:nvSpPr>
            <p:cNvPr id="50" name="rc50"/>
            <p:cNvSpPr/>
            <p:nvPr/>
          </p:nvSpPr>
          <p:spPr>
            <a:xfrm>
              <a:off x="4900493" y="2376647"/>
              <a:ext cx="249522" cy="120816"/>
            </a:xfrm>
            <a:prstGeom prst="rect">
              <a:avLst/>
            </a:prstGeom>
            <a:solidFill>
              <a:srgbClr val="E2231A">
                <a:alpha val="100000"/>
              </a:srgbClr>
            </a:solidFill>
          </p:spPr>
          <p:txBody>
            <a:bodyPr/>
            <a:lstStyle/>
            <a:p/>
          </p:txBody>
        </p:sp>
        <p:sp>
          <p:nvSpPr>
            <p:cNvPr id="51" name="rc51"/>
            <p:cNvSpPr/>
            <p:nvPr/>
          </p:nvSpPr>
          <p:spPr>
            <a:xfrm>
              <a:off x="5177741" y="2558425"/>
              <a:ext cx="249522" cy="1544271"/>
            </a:xfrm>
            <a:prstGeom prst="rect">
              <a:avLst/>
            </a:prstGeom>
            <a:solidFill>
              <a:srgbClr val="80BD41">
                <a:alpha val="100000"/>
              </a:srgbClr>
            </a:solidFill>
          </p:spPr>
          <p:txBody>
            <a:bodyPr/>
            <a:lstStyle/>
            <a:p/>
          </p:txBody>
        </p:sp>
        <p:sp>
          <p:nvSpPr>
            <p:cNvPr id="52" name="rc52"/>
            <p:cNvSpPr/>
            <p:nvPr/>
          </p:nvSpPr>
          <p:spPr>
            <a:xfrm>
              <a:off x="5177741" y="2424142"/>
              <a:ext cx="249522" cy="134282"/>
            </a:xfrm>
            <a:prstGeom prst="rect">
              <a:avLst/>
            </a:prstGeom>
            <a:solidFill>
              <a:srgbClr val="E2231A">
                <a:alpha val="100000"/>
              </a:srgbClr>
            </a:solidFill>
          </p:spPr>
          <p:txBody>
            <a:bodyPr/>
            <a:lstStyle/>
            <a:p/>
          </p:txBody>
        </p:sp>
        <p:sp>
          <p:nvSpPr>
            <p:cNvPr id="53" name="rc53"/>
            <p:cNvSpPr/>
            <p:nvPr/>
          </p:nvSpPr>
          <p:spPr>
            <a:xfrm>
              <a:off x="5454988" y="2699216"/>
              <a:ext cx="249522" cy="1403480"/>
            </a:xfrm>
            <a:prstGeom prst="rect">
              <a:avLst/>
            </a:prstGeom>
            <a:solidFill>
              <a:srgbClr val="80BD41">
                <a:alpha val="100000"/>
              </a:srgbClr>
            </a:solidFill>
          </p:spPr>
          <p:txBody>
            <a:bodyPr/>
            <a:lstStyle/>
            <a:p/>
          </p:txBody>
        </p:sp>
        <p:sp>
          <p:nvSpPr>
            <p:cNvPr id="54" name="rc54"/>
            <p:cNvSpPr/>
            <p:nvPr/>
          </p:nvSpPr>
          <p:spPr>
            <a:xfrm>
              <a:off x="5454988" y="2470738"/>
              <a:ext cx="249522" cy="228478"/>
            </a:xfrm>
            <a:prstGeom prst="rect">
              <a:avLst/>
            </a:prstGeom>
            <a:solidFill>
              <a:srgbClr val="E2231A">
                <a:alpha val="100000"/>
              </a:srgbClr>
            </a:solidFill>
          </p:spPr>
          <p:txBody>
            <a:bodyPr/>
            <a:lstStyle/>
            <a:p/>
          </p:txBody>
        </p:sp>
        <p:sp>
          <p:nvSpPr>
            <p:cNvPr id="55" name="rc55"/>
            <p:cNvSpPr/>
            <p:nvPr/>
          </p:nvSpPr>
          <p:spPr>
            <a:xfrm>
              <a:off x="5732236" y="2585185"/>
              <a:ext cx="249522" cy="1517511"/>
            </a:xfrm>
            <a:prstGeom prst="rect">
              <a:avLst/>
            </a:prstGeom>
            <a:solidFill>
              <a:srgbClr val="80BD41">
                <a:alpha val="100000"/>
              </a:srgbClr>
            </a:solidFill>
          </p:spPr>
          <p:txBody>
            <a:bodyPr/>
            <a:lstStyle/>
            <a:p/>
          </p:txBody>
        </p:sp>
        <p:sp>
          <p:nvSpPr>
            <p:cNvPr id="56" name="rc56"/>
            <p:cNvSpPr/>
            <p:nvPr/>
          </p:nvSpPr>
          <p:spPr>
            <a:xfrm>
              <a:off x="5732236" y="2505321"/>
              <a:ext cx="249522" cy="79863"/>
            </a:xfrm>
            <a:prstGeom prst="rect">
              <a:avLst/>
            </a:prstGeom>
            <a:solidFill>
              <a:srgbClr val="E2231A">
                <a:alpha val="100000"/>
              </a:srgbClr>
            </a:solidFill>
          </p:spPr>
          <p:txBody>
            <a:bodyPr/>
            <a:lstStyle/>
            <a:p/>
          </p:txBody>
        </p:sp>
        <p:sp>
          <p:nvSpPr>
            <p:cNvPr id="57" name="rc57"/>
            <p:cNvSpPr/>
            <p:nvPr/>
          </p:nvSpPr>
          <p:spPr>
            <a:xfrm>
              <a:off x="6009484" y="2682531"/>
              <a:ext cx="249522" cy="1420166"/>
            </a:xfrm>
            <a:prstGeom prst="rect">
              <a:avLst/>
            </a:prstGeom>
            <a:solidFill>
              <a:srgbClr val="80BD41">
                <a:alpha val="100000"/>
              </a:srgbClr>
            </a:solidFill>
          </p:spPr>
          <p:txBody>
            <a:bodyPr/>
            <a:lstStyle/>
            <a:p/>
          </p:txBody>
        </p:sp>
        <p:sp>
          <p:nvSpPr>
            <p:cNvPr id="58" name="rc58"/>
            <p:cNvSpPr/>
            <p:nvPr/>
          </p:nvSpPr>
          <p:spPr>
            <a:xfrm>
              <a:off x="6009484" y="2524742"/>
              <a:ext cx="249522" cy="157788"/>
            </a:xfrm>
            <a:prstGeom prst="rect">
              <a:avLst/>
            </a:prstGeom>
            <a:solidFill>
              <a:srgbClr val="E2231A">
                <a:alpha val="100000"/>
              </a:srgbClr>
            </a:solidFill>
          </p:spPr>
          <p:txBody>
            <a:bodyPr/>
            <a:lstStyle/>
            <a:p/>
          </p:txBody>
        </p:sp>
        <p:sp>
          <p:nvSpPr>
            <p:cNvPr id="59" name="rc59"/>
            <p:cNvSpPr/>
            <p:nvPr/>
          </p:nvSpPr>
          <p:spPr>
            <a:xfrm>
              <a:off x="6286731" y="2713548"/>
              <a:ext cx="249522" cy="1389148"/>
            </a:xfrm>
            <a:prstGeom prst="rect">
              <a:avLst/>
            </a:prstGeom>
            <a:solidFill>
              <a:srgbClr val="80BD41">
                <a:alpha val="100000"/>
              </a:srgbClr>
            </a:solidFill>
          </p:spPr>
          <p:txBody>
            <a:bodyPr/>
            <a:lstStyle/>
            <a:p/>
          </p:txBody>
        </p:sp>
        <p:sp>
          <p:nvSpPr>
            <p:cNvPr id="60" name="rc60"/>
            <p:cNvSpPr/>
            <p:nvPr/>
          </p:nvSpPr>
          <p:spPr>
            <a:xfrm>
              <a:off x="6286731" y="2524119"/>
              <a:ext cx="249522" cy="189429"/>
            </a:xfrm>
            <a:prstGeom prst="rect">
              <a:avLst/>
            </a:prstGeom>
            <a:solidFill>
              <a:srgbClr val="E2231A">
                <a:alpha val="100000"/>
              </a:srgbClr>
            </a:solidFill>
          </p:spPr>
          <p:txBody>
            <a:bodyPr/>
            <a:lstStyle/>
            <a:p/>
          </p:txBody>
        </p:sp>
        <p:sp>
          <p:nvSpPr>
            <p:cNvPr id="61" name="rc61"/>
            <p:cNvSpPr/>
            <p:nvPr/>
          </p:nvSpPr>
          <p:spPr>
            <a:xfrm>
              <a:off x="6563979" y="2747855"/>
              <a:ext cx="249522" cy="1354842"/>
            </a:xfrm>
            <a:prstGeom prst="rect">
              <a:avLst/>
            </a:prstGeom>
            <a:solidFill>
              <a:srgbClr val="80BD41">
                <a:alpha val="100000"/>
              </a:srgbClr>
            </a:solidFill>
          </p:spPr>
          <p:txBody>
            <a:bodyPr/>
            <a:lstStyle/>
            <a:p/>
          </p:txBody>
        </p:sp>
        <p:sp>
          <p:nvSpPr>
            <p:cNvPr id="62" name="rc62"/>
            <p:cNvSpPr/>
            <p:nvPr/>
          </p:nvSpPr>
          <p:spPr>
            <a:xfrm>
              <a:off x="6563979" y="2508783"/>
              <a:ext cx="249522" cy="239071"/>
            </a:xfrm>
            <a:prstGeom prst="rect">
              <a:avLst/>
            </a:prstGeom>
            <a:solidFill>
              <a:srgbClr val="E2231A">
                <a:alpha val="100000"/>
              </a:srgbClr>
            </a:solidFill>
          </p:spPr>
          <p:txBody>
            <a:bodyPr/>
            <a:lstStyle/>
            <a:p/>
          </p:txBody>
        </p:sp>
        <p:sp>
          <p:nvSpPr>
            <p:cNvPr id="63" name="rc63"/>
            <p:cNvSpPr/>
            <p:nvPr/>
          </p:nvSpPr>
          <p:spPr>
            <a:xfrm>
              <a:off x="6841227" y="2729957"/>
              <a:ext cx="249522" cy="1372739"/>
            </a:xfrm>
            <a:prstGeom prst="rect">
              <a:avLst/>
            </a:prstGeom>
            <a:solidFill>
              <a:srgbClr val="80BD41">
                <a:alpha val="100000"/>
              </a:srgbClr>
            </a:solidFill>
          </p:spPr>
          <p:txBody>
            <a:bodyPr/>
            <a:lstStyle/>
            <a:p/>
          </p:txBody>
        </p:sp>
        <p:sp>
          <p:nvSpPr>
            <p:cNvPr id="64" name="rc64"/>
            <p:cNvSpPr/>
            <p:nvPr/>
          </p:nvSpPr>
          <p:spPr>
            <a:xfrm>
              <a:off x="6841227" y="2487701"/>
              <a:ext cx="249522" cy="242256"/>
            </a:xfrm>
            <a:prstGeom prst="rect">
              <a:avLst/>
            </a:prstGeom>
            <a:solidFill>
              <a:srgbClr val="E2231A">
                <a:alpha val="100000"/>
              </a:srgbClr>
            </a:solidFill>
          </p:spPr>
          <p:txBody>
            <a:bodyPr/>
            <a:lstStyle/>
            <a:p/>
          </p:txBody>
        </p:sp>
        <p:sp>
          <p:nvSpPr>
            <p:cNvPr id="65" name="rc65"/>
            <p:cNvSpPr/>
            <p:nvPr/>
          </p:nvSpPr>
          <p:spPr>
            <a:xfrm>
              <a:off x="7118474" y="2658402"/>
              <a:ext cx="249522" cy="1444294"/>
            </a:xfrm>
            <a:prstGeom prst="rect">
              <a:avLst/>
            </a:prstGeom>
            <a:solidFill>
              <a:srgbClr val="80BD41">
                <a:alpha val="100000"/>
              </a:srgbClr>
            </a:solidFill>
          </p:spPr>
          <p:txBody>
            <a:bodyPr/>
            <a:lstStyle/>
            <a:p/>
          </p:txBody>
        </p:sp>
        <p:sp>
          <p:nvSpPr>
            <p:cNvPr id="66" name="rc66"/>
            <p:cNvSpPr/>
            <p:nvPr/>
          </p:nvSpPr>
          <p:spPr>
            <a:xfrm>
              <a:off x="7118474" y="2461460"/>
              <a:ext cx="249522" cy="196941"/>
            </a:xfrm>
            <a:prstGeom prst="rect">
              <a:avLst/>
            </a:prstGeom>
            <a:solidFill>
              <a:srgbClr val="E2231A">
                <a:alpha val="100000"/>
              </a:srgbClr>
            </a:solidFill>
          </p:spPr>
          <p:txBody>
            <a:bodyPr/>
            <a:lstStyle/>
            <a:p/>
          </p:txBody>
        </p:sp>
        <p:sp>
          <p:nvSpPr>
            <p:cNvPr id="67" name="rc67"/>
            <p:cNvSpPr/>
            <p:nvPr/>
          </p:nvSpPr>
          <p:spPr>
            <a:xfrm>
              <a:off x="7395722" y="2601802"/>
              <a:ext cx="249522" cy="1500895"/>
            </a:xfrm>
            <a:prstGeom prst="rect">
              <a:avLst/>
            </a:prstGeom>
            <a:solidFill>
              <a:srgbClr val="80BD41">
                <a:alpha val="100000"/>
              </a:srgbClr>
            </a:solidFill>
          </p:spPr>
          <p:txBody>
            <a:bodyPr/>
            <a:lstStyle/>
            <a:p/>
          </p:txBody>
        </p:sp>
        <p:sp>
          <p:nvSpPr>
            <p:cNvPr id="68" name="rc68"/>
            <p:cNvSpPr/>
            <p:nvPr/>
          </p:nvSpPr>
          <p:spPr>
            <a:xfrm>
              <a:off x="7395722" y="2435047"/>
              <a:ext cx="249522" cy="166754"/>
            </a:xfrm>
            <a:prstGeom prst="rect">
              <a:avLst/>
            </a:prstGeom>
            <a:solidFill>
              <a:srgbClr val="E2231A">
                <a:alpha val="100000"/>
              </a:srgbClr>
            </a:solidFill>
          </p:spPr>
          <p:txBody>
            <a:bodyPr/>
            <a:lstStyle/>
            <a:p/>
          </p:txBody>
        </p:sp>
        <p:sp>
          <p:nvSpPr>
            <p:cNvPr id="69" name="rc69"/>
            <p:cNvSpPr/>
            <p:nvPr/>
          </p:nvSpPr>
          <p:spPr>
            <a:xfrm>
              <a:off x="7672970" y="2598721"/>
              <a:ext cx="249522" cy="1503976"/>
            </a:xfrm>
            <a:prstGeom prst="rect">
              <a:avLst/>
            </a:prstGeom>
            <a:solidFill>
              <a:srgbClr val="80BD41">
                <a:alpha val="100000"/>
              </a:srgbClr>
            </a:solidFill>
          </p:spPr>
          <p:txBody>
            <a:bodyPr/>
            <a:lstStyle/>
            <a:p/>
          </p:txBody>
        </p:sp>
        <p:sp>
          <p:nvSpPr>
            <p:cNvPr id="70" name="rc70"/>
            <p:cNvSpPr/>
            <p:nvPr/>
          </p:nvSpPr>
          <p:spPr>
            <a:xfrm>
              <a:off x="7672970" y="2431620"/>
              <a:ext cx="249522" cy="167100"/>
            </a:xfrm>
            <a:prstGeom prst="rect">
              <a:avLst/>
            </a:prstGeom>
            <a:solidFill>
              <a:srgbClr val="E2231A">
                <a:alpha val="100000"/>
              </a:srgbClr>
            </a:solidFill>
          </p:spPr>
          <p:txBody>
            <a:bodyPr/>
            <a:lstStyle/>
            <a:p/>
          </p:txBody>
        </p:sp>
        <p:sp>
          <p:nvSpPr>
            <p:cNvPr id="71" name="rc71"/>
            <p:cNvSpPr/>
            <p:nvPr/>
          </p:nvSpPr>
          <p:spPr>
            <a:xfrm>
              <a:off x="7950217" y="2596644"/>
              <a:ext cx="249522" cy="1506053"/>
            </a:xfrm>
            <a:prstGeom prst="rect">
              <a:avLst/>
            </a:prstGeom>
            <a:solidFill>
              <a:srgbClr val="80BD41">
                <a:alpha val="100000"/>
              </a:srgbClr>
            </a:solidFill>
          </p:spPr>
          <p:txBody>
            <a:bodyPr/>
            <a:lstStyle/>
            <a:p/>
          </p:txBody>
        </p:sp>
        <p:sp>
          <p:nvSpPr>
            <p:cNvPr id="72" name="rc72"/>
            <p:cNvSpPr/>
            <p:nvPr/>
          </p:nvSpPr>
          <p:spPr>
            <a:xfrm>
              <a:off x="7950217" y="2429300"/>
              <a:ext cx="249522" cy="167343"/>
            </a:xfrm>
            <a:prstGeom prst="rect">
              <a:avLst/>
            </a:prstGeom>
            <a:solidFill>
              <a:srgbClr val="E2231A">
                <a:alpha val="100000"/>
              </a:srgbClr>
            </a:solidFill>
          </p:spPr>
          <p:txBody>
            <a:bodyPr/>
            <a:lstStyle/>
            <a:p/>
          </p:txBody>
        </p:sp>
        <p:sp>
          <p:nvSpPr>
            <p:cNvPr id="73" name="pl73"/>
            <p:cNvSpPr/>
            <p:nvPr/>
          </p:nvSpPr>
          <p:spPr>
            <a:xfrm>
              <a:off x="1421035" y="1294457"/>
              <a:ext cx="6653943" cy="897478"/>
            </a:xfrm>
            <a:custGeom>
              <a:avLst/>
              <a:pathLst>
                <a:path w="6653943" h="897478">
                  <a:moveTo>
                    <a:pt x="0" y="636920"/>
                  </a:moveTo>
                  <a:lnTo>
                    <a:pt x="277247" y="694822"/>
                  </a:lnTo>
                  <a:lnTo>
                    <a:pt x="554495" y="781674"/>
                  </a:lnTo>
                  <a:lnTo>
                    <a:pt x="831742" y="839576"/>
                  </a:lnTo>
                  <a:lnTo>
                    <a:pt x="1108990" y="897478"/>
                  </a:lnTo>
                  <a:lnTo>
                    <a:pt x="1386238" y="868527"/>
                  </a:lnTo>
                  <a:lnTo>
                    <a:pt x="1663485" y="839576"/>
                  </a:lnTo>
                  <a:lnTo>
                    <a:pt x="1940733" y="810625"/>
                  </a:lnTo>
                  <a:lnTo>
                    <a:pt x="2217981" y="781674"/>
                  </a:lnTo>
                  <a:lnTo>
                    <a:pt x="2495228" y="607969"/>
                  </a:lnTo>
                  <a:lnTo>
                    <a:pt x="2772476" y="202656"/>
                  </a:lnTo>
                  <a:lnTo>
                    <a:pt x="3049724" y="144754"/>
                  </a:lnTo>
                  <a:lnTo>
                    <a:pt x="3326971" y="0"/>
                  </a:lnTo>
                  <a:lnTo>
                    <a:pt x="3604219" y="115803"/>
                  </a:lnTo>
                  <a:lnTo>
                    <a:pt x="3881467" y="144754"/>
                  </a:lnTo>
                  <a:lnTo>
                    <a:pt x="4158714" y="318460"/>
                  </a:lnTo>
                  <a:lnTo>
                    <a:pt x="4435962" y="57901"/>
                  </a:lnTo>
                  <a:lnTo>
                    <a:pt x="4713210" y="202656"/>
                  </a:lnTo>
                  <a:lnTo>
                    <a:pt x="4990457" y="260558"/>
                  </a:lnTo>
                  <a:lnTo>
                    <a:pt x="5267705" y="347411"/>
                  </a:lnTo>
                  <a:lnTo>
                    <a:pt x="5544953" y="347411"/>
                  </a:lnTo>
                  <a:lnTo>
                    <a:pt x="5822200" y="260558"/>
                  </a:lnTo>
                  <a:lnTo>
                    <a:pt x="6099448" y="202656"/>
                  </a:lnTo>
                  <a:lnTo>
                    <a:pt x="6376696" y="202656"/>
                  </a:lnTo>
                  <a:lnTo>
                    <a:pt x="6653943" y="20265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1303481" y="25490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409.5</a:t>
              </a:r>
            </a:p>
          </p:txBody>
        </p:sp>
        <p:sp>
          <p:nvSpPr>
            <p:cNvPr id="85" name="tx85"/>
            <p:cNvSpPr/>
            <p:nvPr/>
          </p:nvSpPr>
          <p:spPr>
            <a:xfrm>
              <a:off x="2689720" y="2490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426.4</a:t>
              </a:r>
            </a:p>
          </p:txBody>
        </p:sp>
        <p:sp>
          <p:nvSpPr>
            <p:cNvPr id="86" name="tx86"/>
            <p:cNvSpPr/>
            <p:nvPr/>
          </p:nvSpPr>
          <p:spPr>
            <a:xfrm>
              <a:off x="4075958" y="2290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484.1</a:t>
              </a:r>
            </a:p>
          </p:txBody>
        </p:sp>
        <p:sp>
          <p:nvSpPr>
            <p:cNvPr id="87" name="tx87"/>
            <p:cNvSpPr/>
            <p:nvPr/>
          </p:nvSpPr>
          <p:spPr>
            <a:xfrm>
              <a:off x="5462196" y="23359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471.4</a:t>
              </a:r>
            </a:p>
          </p:txBody>
        </p:sp>
        <p:sp>
          <p:nvSpPr>
            <p:cNvPr id="88" name="tx88"/>
            <p:cNvSpPr/>
            <p:nvPr/>
          </p:nvSpPr>
          <p:spPr>
            <a:xfrm>
              <a:off x="6571187" y="23728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460.4</a:t>
              </a:r>
            </a:p>
          </p:txBody>
        </p:sp>
        <p:sp>
          <p:nvSpPr>
            <p:cNvPr id="89" name="tx89"/>
            <p:cNvSpPr/>
            <p:nvPr/>
          </p:nvSpPr>
          <p:spPr>
            <a:xfrm>
              <a:off x="6848435" y="2351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466.5</a:t>
              </a:r>
            </a:p>
          </p:txBody>
        </p:sp>
        <p:sp>
          <p:nvSpPr>
            <p:cNvPr id="90" name="tx90"/>
            <p:cNvSpPr/>
            <p:nvPr/>
          </p:nvSpPr>
          <p:spPr>
            <a:xfrm>
              <a:off x="7125682" y="23266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474.1</a:t>
              </a:r>
            </a:p>
          </p:txBody>
        </p:sp>
        <p:sp>
          <p:nvSpPr>
            <p:cNvPr id="91" name="tx91"/>
            <p:cNvSpPr/>
            <p:nvPr/>
          </p:nvSpPr>
          <p:spPr>
            <a:xfrm>
              <a:off x="7402930" y="2299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2" name="tx92"/>
            <p:cNvSpPr/>
            <p:nvPr/>
          </p:nvSpPr>
          <p:spPr>
            <a:xfrm>
              <a:off x="7680178" y="2295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482.7</a:t>
              </a:r>
            </a:p>
          </p:txBody>
        </p:sp>
        <p:sp>
          <p:nvSpPr>
            <p:cNvPr id="93" name="tx93"/>
            <p:cNvSpPr/>
            <p:nvPr/>
          </p:nvSpPr>
          <p:spPr>
            <a:xfrm>
              <a:off x="7957425" y="2293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483.4</a:t>
              </a:r>
            </a:p>
          </p:txBody>
        </p:sp>
        <p:sp>
          <p:nvSpPr>
            <p:cNvPr id="94" name="pl94"/>
            <p:cNvSpPr/>
            <p:nvPr/>
          </p:nvSpPr>
          <p:spPr>
            <a:xfrm>
              <a:off x="1421035"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35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307.1</a:t>
              </a:r>
            </a:p>
          </p:txBody>
        </p:sp>
        <p:sp>
          <p:nvSpPr>
            <p:cNvPr id="105" name="tx105"/>
            <p:cNvSpPr/>
            <p:nvPr/>
          </p:nvSpPr>
          <p:spPr>
            <a:xfrm>
              <a:off x="1303481" y="2827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102.4</a:t>
              </a:r>
            </a:p>
          </p:txBody>
        </p:sp>
        <p:sp>
          <p:nvSpPr>
            <p:cNvPr id="106" name="tx106"/>
            <p:cNvSpPr/>
            <p:nvPr/>
          </p:nvSpPr>
          <p:spPr>
            <a:xfrm>
              <a:off x="2689720" y="3573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285.7</a:t>
              </a:r>
            </a:p>
          </p:txBody>
        </p:sp>
        <p:sp>
          <p:nvSpPr>
            <p:cNvPr id="107" name="tx107"/>
            <p:cNvSpPr/>
            <p:nvPr/>
          </p:nvSpPr>
          <p:spPr>
            <a:xfrm>
              <a:off x="2689720" y="2834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140.7</a:t>
              </a:r>
            </a:p>
          </p:txBody>
        </p:sp>
        <p:sp>
          <p:nvSpPr>
            <p:cNvPr id="108" name="tx108"/>
            <p:cNvSpPr/>
            <p:nvPr/>
          </p:nvSpPr>
          <p:spPr>
            <a:xfrm>
              <a:off x="4075958" y="3313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435.7</a:t>
              </a:r>
            </a:p>
          </p:txBody>
        </p:sp>
        <p:sp>
          <p:nvSpPr>
            <p:cNvPr id="109" name="tx109"/>
            <p:cNvSpPr/>
            <p:nvPr/>
          </p:nvSpPr>
          <p:spPr>
            <a:xfrm>
              <a:off x="4102084" y="2475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0" name="tx110"/>
            <p:cNvSpPr/>
            <p:nvPr/>
          </p:nvSpPr>
          <p:spPr>
            <a:xfrm>
              <a:off x="5462196" y="3365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405.4</a:t>
              </a:r>
            </a:p>
          </p:txBody>
        </p:sp>
        <p:sp>
          <p:nvSpPr>
            <p:cNvPr id="111" name="tx111"/>
            <p:cNvSpPr/>
            <p:nvPr/>
          </p:nvSpPr>
          <p:spPr>
            <a:xfrm>
              <a:off x="5527499" y="25499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2" name="tx112"/>
            <p:cNvSpPr/>
            <p:nvPr/>
          </p:nvSpPr>
          <p:spPr>
            <a:xfrm>
              <a:off x="6571187" y="3390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391.4</a:t>
              </a:r>
            </a:p>
          </p:txBody>
        </p:sp>
        <p:sp>
          <p:nvSpPr>
            <p:cNvPr id="113" name="tx113"/>
            <p:cNvSpPr/>
            <p:nvPr/>
          </p:nvSpPr>
          <p:spPr>
            <a:xfrm>
              <a:off x="6597312" y="2593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a:t>
              </a:r>
            </a:p>
          </p:txBody>
        </p:sp>
        <p:sp>
          <p:nvSpPr>
            <p:cNvPr id="114" name="tx114"/>
            <p:cNvSpPr/>
            <p:nvPr/>
          </p:nvSpPr>
          <p:spPr>
            <a:xfrm>
              <a:off x="6848435" y="3381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396.5</a:t>
              </a:r>
            </a:p>
          </p:txBody>
        </p:sp>
        <p:sp>
          <p:nvSpPr>
            <p:cNvPr id="115" name="tx115"/>
            <p:cNvSpPr/>
            <p:nvPr/>
          </p:nvSpPr>
          <p:spPr>
            <a:xfrm>
              <a:off x="6913737" y="257378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16" name="tx116"/>
            <p:cNvSpPr/>
            <p:nvPr/>
          </p:nvSpPr>
          <p:spPr>
            <a:xfrm>
              <a:off x="7125682" y="33466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417.2</a:t>
              </a:r>
            </a:p>
          </p:txBody>
        </p:sp>
        <p:sp>
          <p:nvSpPr>
            <p:cNvPr id="117" name="tx117"/>
            <p:cNvSpPr/>
            <p:nvPr/>
          </p:nvSpPr>
          <p:spPr>
            <a:xfrm>
              <a:off x="7151808" y="2524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8" name="tx118"/>
            <p:cNvSpPr/>
            <p:nvPr/>
          </p:nvSpPr>
          <p:spPr>
            <a:xfrm>
              <a:off x="7402930" y="33171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433.6</a:t>
              </a:r>
            </a:p>
          </p:txBody>
        </p:sp>
        <p:sp>
          <p:nvSpPr>
            <p:cNvPr id="119" name="tx119"/>
            <p:cNvSpPr/>
            <p:nvPr/>
          </p:nvSpPr>
          <p:spPr>
            <a:xfrm>
              <a:off x="7429055" y="2483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a:t>
              </a:r>
            </a:p>
          </p:txBody>
        </p:sp>
        <p:sp>
          <p:nvSpPr>
            <p:cNvPr id="120" name="tx120"/>
            <p:cNvSpPr/>
            <p:nvPr/>
          </p:nvSpPr>
          <p:spPr>
            <a:xfrm>
              <a:off x="7680178" y="33156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434.4</a:t>
              </a:r>
            </a:p>
          </p:txBody>
        </p:sp>
        <p:sp>
          <p:nvSpPr>
            <p:cNvPr id="121" name="tx121"/>
            <p:cNvSpPr/>
            <p:nvPr/>
          </p:nvSpPr>
          <p:spPr>
            <a:xfrm>
              <a:off x="7706303" y="2480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2" name="tx122"/>
            <p:cNvSpPr/>
            <p:nvPr/>
          </p:nvSpPr>
          <p:spPr>
            <a:xfrm>
              <a:off x="7996602" y="331457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3" name="tx123"/>
            <p:cNvSpPr/>
            <p:nvPr/>
          </p:nvSpPr>
          <p:spPr>
            <a:xfrm>
              <a:off x="7983551" y="247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85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196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542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2000-2024</a:t>
              </a:r>
            </a:p>
          </p:txBody>
        </p:sp>
        <p:sp>
          <p:nvSpPr>
            <p:cNvPr id="153" name="pl153"/>
            <p:cNvSpPr/>
            <p:nvPr/>
          </p:nvSpPr>
          <p:spPr>
            <a:xfrm>
              <a:off x="19763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364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6965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0567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4168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564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0165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766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367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9692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323139" cy="167191"/>
            </a:xfrm>
            <a:prstGeom prst="rect">
              <a:avLst/>
            </a:prstGeom>
            <a:solidFill>
              <a:srgbClr val="80BD41">
                <a:alpha val="100000"/>
              </a:srgbClr>
            </a:solidFill>
          </p:spPr>
          <p:txBody>
            <a:bodyPr/>
            <a:lstStyle/>
            <a:p/>
          </p:txBody>
        </p:sp>
        <p:sp>
          <p:nvSpPr>
            <p:cNvPr id="168" name="rc168"/>
            <p:cNvSpPr/>
            <p:nvPr/>
          </p:nvSpPr>
          <p:spPr>
            <a:xfrm>
              <a:off x="6619412" y="5889059"/>
              <a:ext cx="939305" cy="167191"/>
            </a:xfrm>
            <a:prstGeom prst="rect">
              <a:avLst/>
            </a:prstGeom>
            <a:solidFill>
              <a:srgbClr val="E2231A">
                <a:alpha val="100000"/>
              </a:srgbClr>
            </a:solidFill>
          </p:spPr>
          <p:txBody>
            <a:bodyPr/>
            <a:lstStyle/>
            <a:p/>
          </p:txBody>
        </p:sp>
        <p:sp>
          <p:nvSpPr>
            <p:cNvPr id="169" name="rc169"/>
            <p:cNvSpPr/>
            <p:nvPr/>
          </p:nvSpPr>
          <p:spPr>
            <a:xfrm>
              <a:off x="1296273" y="5680069"/>
              <a:ext cx="5909082" cy="167191"/>
            </a:xfrm>
            <a:prstGeom prst="rect">
              <a:avLst/>
            </a:prstGeom>
            <a:solidFill>
              <a:srgbClr val="80BD41">
                <a:alpha val="100000"/>
              </a:srgbClr>
            </a:solidFill>
          </p:spPr>
          <p:txBody>
            <a:bodyPr/>
            <a:lstStyle/>
            <a:p/>
          </p:txBody>
        </p:sp>
        <p:sp>
          <p:nvSpPr>
            <p:cNvPr id="170" name="rc170"/>
            <p:cNvSpPr/>
            <p:nvPr/>
          </p:nvSpPr>
          <p:spPr>
            <a:xfrm>
              <a:off x="7205356" y="5680069"/>
              <a:ext cx="656534" cy="167191"/>
            </a:xfrm>
            <a:prstGeom prst="rect">
              <a:avLst/>
            </a:prstGeom>
            <a:solidFill>
              <a:srgbClr val="E2231A">
                <a:alpha val="100000"/>
              </a:srgbClr>
            </a:solidFill>
          </p:spPr>
          <p:txBody>
            <a:bodyPr/>
            <a:lstStyle/>
            <a:p/>
          </p:txBody>
        </p:sp>
        <p:sp>
          <p:nvSpPr>
            <p:cNvPr id="171" name="rc171"/>
            <p:cNvSpPr/>
            <p:nvPr/>
          </p:nvSpPr>
          <p:spPr>
            <a:xfrm>
              <a:off x="1296273" y="5471080"/>
              <a:ext cx="5917243" cy="167191"/>
            </a:xfrm>
            <a:prstGeom prst="rect">
              <a:avLst/>
            </a:prstGeom>
            <a:solidFill>
              <a:srgbClr val="80BD41">
                <a:alpha val="100000"/>
              </a:srgbClr>
            </a:solidFill>
          </p:spPr>
          <p:txBody>
            <a:bodyPr/>
            <a:lstStyle/>
            <a:p/>
          </p:txBody>
        </p:sp>
        <p:sp>
          <p:nvSpPr>
            <p:cNvPr id="172" name="rc172"/>
            <p:cNvSpPr/>
            <p:nvPr/>
          </p:nvSpPr>
          <p:spPr>
            <a:xfrm>
              <a:off x="7213517" y="5471080"/>
              <a:ext cx="657486" cy="167191"/>
            </a:xfrm>
            <a:prstGeom prst="rect">
              <a:avLst/>
            </a:prstGeom>
            <a:solidFill>
              <a:srgbClr val="E2231A">
                <a:alpha val="100000"/>
              </a:srgbClr>
            </a:solidFill>
          </p:spPr>
          <p:txBody>
            <a:bodyPr/>
            <a:lstStyle/>
            <a:p/>
          </p:txBody>
        </p:sp>
        <p:sp>
          <p:nvSpPr>
            <p:cNvPr id="173" name="tx173"/>
            <p:cNvSpPr/>
            <p:nvPr/>
          </p:nvSpPr>
          <p:spPr>
            <a:xfrm>
              <a:off x="77271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460.4</a:t>
              </a:r>
            </a:p>
          </p:txBody>
        </p:sp>
        <p:sp>
          <p:nvSpPr>
            <p:cNvPr id="174" name="tx174"/>
            <p:cNvSpPr/>
            <p:nvPr/>
          </p:nvSpPr>
          <p:spPr>
            <a:xfrm>
              <a:off x="804563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482.7</a:t>
              </a:r>
            </a:p>
          </p:txBody>
        </p:sp>
        <p:sp>
          <p:nvSpPr>
            <p:cNvPr id="175" name="tx175"/>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483.4</a:t>
              </a:r>
            </a:p>
          </p:txBody>
        </p:sp>
        <p:sp>
          <p:nvSpPr>
            <p:cNvPr id="176" name="tx176"/>
            <p:cNvSpPr/>
            <p:nvPr/>
          </p:nvSpPr>
          <p:spPr>
            <a:xfrm>
              <a:off x="3822204"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391.4</a:t>
              </a:r>
            </a:p>
          </p:txBody>
        </p:sp>
        <p:sp>
          <p:nvSpPr>
            <p:cNvPr id="177" name="tx177"/>
            <p:cNvSpPr/>
            <p:nvPr/>
          </p:nvSpPr>
          <p:spPr>
            <a:xfrm>
              <a:off x="698357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69.1</a:t>
              </a:r>
            </a:p>
          </p:txBody>
        </p:sp>
        <p:sp>
          <p:nvSpPr>
            <p:cNvPr id="178" name="tx178"/>
            <p:cNvSpPr/>
            <p:nvPr/>
          </p:nvSpPr>
          <p:spPr>
            <a:xfrm>
              <a:off x="411517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434.4</a:t>
              </a:r>
            </a:p>
          </p:txBody>
        </p:sp>
        <p:sp>
          <p:nvSpPr>
            <p:cNvPr id="179" name="tx179"/>
            <p:cNvSpPr/>
            <p:nvPr/>
          </p:nvSpPr>
          <p:spPr>
            <a:xfrm>
              <a:off x="742813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0" name="tx180"/>
            <p:cNvSpPr/>
            <p:nvPr/>
          </p:nvSpPr>
          <p:spPr>
            <a:xfrm>
              <a:off x="4164461"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81" name="tx181"/>
            <p:cNvSpPr/>
            <p:nvPr/>
          </p:nvSpPr>
          <p:spPr>
            <a:xfrm>
              <a:off x="7436767"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3986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389999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8" name="tx188"/>
            <p:cNvSpPr/>
            <p:nvPr/>
          </p:nvSpPr>
          <p:spPr>
            <a:xfrm>
              <a:off x="526012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9" name="tx189"/>
            <p:cNvSpPr/>
            <p:nvPr/>
          </p:nvSpPr>
          <p:spPr>
            <a:xfrm>
              <a:off x="662025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98037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higher than in 2019 (85%).
The number of children vaccinated with MCV1 increased 11%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3238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46121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19004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91888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9679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825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55446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367457"/>
              <a:ext cx="483137" cy="508"/>
            </a:xfrm>
            <a:prstGeom prst="rect">
              <a:avLst/>
            </a:prstGeom>
            <a:solidFill>
              <a:srgbClr val="1CABE2">
                <a:alpha val="100000"/>
              </a:srgbClr>
            </a:solidFill>
          </p:spPr>
          <p:txBody>
            <a:bodyPr/>
            <a:lstStyle/>
            <a:p/>
          </p:txBody>
        </p:sp>
        <p:sp>
          <p:nvSpPr>
            <p:cNvPr id="26" name="rc26"/>
            <p:cNvSpPr/>
            <p:nvPr/>
          </p:nvSpPr>
          <p:spPr>
            <a:xfrm>
              <a:off x="1576517" y="5366440"/>
              <a:ext cx="483137" cy="1525"/>
            </a:xfrm>
            <a:prstGeom prst="rect">
              <a:avLst/>
            </a:prstGeom>
            <a:solidFill>
              <a:srgbClr val="1CABE2">
                <a:alpha val="100000"/>
              </a:srgbClr>
            </a:solidFill>
          </p:spPr>
          <p:txBody>
            <a:bodyPr/>
            <a:lstStyle/>
            <a:p/>
          </p:txBody>
        </p:sp>
        <p:sp>
          <p:nvSpPr>
            <p:cNvPr id="27" name="rc27"/>
            <p:cNvSpPr/>
            <p:nvPr/>
          </p:nvSpPr>
          <p:spPr>
            <a:xfrm>
              <a:off x="2113336" y="5351186"/>
              <a:ext cx="483137" cy="16779"/>
            </a:xfrm>
            <a:prstGeom prst="rect">
              <a:avLst/>
            </a:prstGeom>
            <a:solidFill>
              <a:srgbClr val="1CABE2">
                <a:alpha val="100000"/>
              </a:srgbClr>
            </a:solidFill>
          </p:spPr>
          <p:txBody>
            <a:bodyPr/>
            <a:lstStyle/>
            <a:p/>
          </p:txBody>
        </p:sp>
        <p:sp>
          <p:nvSpPr>
            <p:cNvPr id="28" name="rc28"/>
            <p:cNvSpPr/>
            <p:nvPr/>
          </p:nvSpPr>
          <p:spPr>
            <a:xfrm>
              <a:off x="2650156" y="5367711"/>
              <a:ext cx="483137" cy="254"/>
            </a:xfrm>
            <a:prstGeom prst="rect">
              <a:avLst/>
            </a:prstGeom>
            <a:solidFill>
              <a:srgbClr val="1CABE2">
                <a:alpha val="100000"/>
              </a:srgbClr>
            </a:solidFill>
          </p:spPr>
          <p:txBody>
            <a:bodyPr/>
            <a:lstStyle/>
            <a:p/>
          </p:txBody>
        </p:sp>
        <p:sp>
          <p:nvSpPr>
            <p:cNvPr id="29" name="rc29"/>
            <p:cNvSpPr/>
            <p:nvPr/>
          </p:nvSpPr>
          <p:spPr>
            <a:xfrm>
              <a:off x="3186975" y="5367457"/>
              <a:ext cx="483137" cy="508"/>
            </a:xfrm>
            <a:prstGeom prst="rect">
              <a:avLst/>
            </a:prstGeom>
            <a:solidFill>
              <a:srgbClr val="1CABE2">
                <a:alpha val="100000"/>
              </a:srgbClr>
            </a:solidFill>
          </p:spPr>
          <p:txBody>
            <a:bodyPr/>
            <a:lstStyle/>
            <a:p/>
          </p:txBody>
        </p:sp>
        <p:sp>
          <p:nvSpPr>
            <p:cNvPr id="30" name="rc30"/>
            <p:cNvSpPr/>
            <p:nvPr/>
          </p:nvSpPr>
          <p:spPr>
            <a:xfrm>
              <a:off x="3723794" y="5363898"/>
              <a:ext cx="483137" cy="4067"/>
            </a:xfrm>
            <a:prstGeom prst="rect">
              <a:avLst/>
            </a:prstGeom>
            <a:solidFill>
              <a:srgbClr val="1CABE2">
                <a:alpha val="100000"/>
              </a:srgbClr>
            </a:solidFill>
          </p:spPr>
          <p:txBody>
            <a:bodyPr/>
            <a:lstStyle/>
            <a:p/>
          </p:txBody>
        </p:sp>
        <p:sp>
          <p:nvSpPr>
            <p:cNvPr id="31" name="rc31"/>
            <p:cNvSpPr/>
            <p:nvPr/>
          </p:nvSpPr>
          <p:spPr>
            <a:xfrm>
              <a:off x="4260614" y="5367711"/>
              <a:ext cx="483137" cy="254"/>
            </a:xfrm>
            <a:prstGeom prst="rect">
              <a:avLst/>
            </a:prstGeom>
            <a:solidFill>
              <a:srgbClr val="1CABE2">
                <a:alpha val="100000"/>
              </a:srgbClr>
            </a:solidFill>
          </p:spPr>
          <p:txBody>
            <a:bodyPr/>
            <a:lstStyle/>
            <a:p/>
          </p:txBody>
        </p:sp>
        <p:sp>
          <p:nvSpPr>
            <p:cNvPr id="32" name="rc32"/>
            <p:cNvSpPr/>
            <p:nvPr/>
          </p:nvSpPr>
          <p:spPr>
            <a:xfrm>
              <a:off x="4797433" y="5367203"/>
              <a:ext cx="483137" cy="762"/>
            </a:xfrm>
            <a:prstGeom prst="rect">
              <a:avLst/>
            </a:prstGeom>
            <a:solidFill>
              <a:srgbClr val="1CABE2">
                <a:alpha val="100000"/>
              </a:srgbClr>
            </a:solidFill>
          </p:spPr>
          <p:txBody>
            <a:bodyPr/>
            <a:lstStyle/>
            <a:p/>
          </p:txBody>
        </p:sp>
        <p:sp>
          <p:nvSpPr>
            <p:cNvPr id="33" name="rc33"/>
            <p:cNvSpPr/>
            <p:nvPr/>
          </p:nvSpPr>
          <p:spPr>
            <a:xfrm>
              <a:off x="5334253" y="5366948"/>
              <a:ext cx="483137" cy="1016"/>
            </a:xfrm>
            <a:prstGeom prst="rect">
              <a:avLst/>
            </a:prstGeom>
            <a:solidFill>
              <a:srgbClr val="1CABE2">
                <a:alpha val="100000"/>
              </a:srgbClr>
            </a:solidFill>
          </p:spPr>
          <p:txBody>
            <a:bodyPr/>
            <a:lstStyle/>
            <a:p/>
          </p:txBody>
        </p:sp>
        <p:sp>
          <p:nvSpPr>
            <p:cNvPr id="34" name="rc34"/>
            <p:cNvSpPr/>
            <p:nvPr/>
          </p:nvSpPr>
          <p:spPr>
            <a:xfrm>
              <a:off x="5871072" y="5367965"/>
              <a:ext cx="483137" cy="0"/>
            </a:xfrm>
            <a:prstGeom prst="rect">
              <a:avLst/>
            </a:prstGeom>
            <a:solidFill>
              <a:srgbClr val="1CABE2">
                <a:alpha val="100000"/>
              </a:srgbClr>
            </a:solidFill>
          </p:spPr>
          <p:txBody>
            <a:bodyPr/>
            <a:lstStyle/>
            <a:p/>
          </p:txBody>
        </p:sp>
        <p:sp>
          <p:nvSpPr>
            <p:cNvPr id="35" name="rc35"/>
            <p:cNvSpPr/>
            <p:nvPr/>
          </p:nvSpPr>
          <p:spPr>
            <a:xfrm>
              <a:off x="6407891" y="4058156"/>
              <a:ext cx="483137" cy="1309809"/>
            </a:xfrm>
            <a:prstGeom prst="rect">
              <a:avLst/>
            </a:prstGeom>
            <a:solidFill>
              <a:srgbClr val="1CABE2">
                <a:alpha val="100000"/>
              </a:srgbClr>
            </a:solidFill>
          </p:spPr>
          <p:txBody>
            <a:bodyPr/>
            <a:lstStyle/>
            <a:p/>
          </p:txBody>
        </p:sp>
        <p:sp>
          <p:nvSpPr>
            <p:cNvPr id="36" name="rc36"/>
            <p:cNvSpPr/>
            <p:nvPr/>
          </p:nvSpPr>
          <p:spPr>
            <a:xfrm>
              <a:off x="6944711" y="5363643"/>
              <a:ext cx="483137" cy="4321"/>
            </a:xfrm>
            <a:prstGeom prst="rect">
              <a:avLst/>
            </a:prstGeom>
            <a:solidFill>
              <a:srgbClr val="1CABE2">
                <a:alpha val="100000"/>
              </a:srgbClr>
            </a:solidFill>
          </p:spPr>
          <p:txBody>
            <a:bodyPr/>
            <a:lstStyle/>
            <a:p/>
          </p:txBody>
        </p:sp>
        <p:sp>
          <p:nvSpPr>
            <p:cNvPr id="37" name="rc37"/>
            <p:cNvSpPr/>
            <p:nvPr/>
          </p:nvSpPr>
          <p:spPr>
            <a:xfrm>
              <a:off x="7481530" y="5358813"/>
              <a:ext cx="483137" cy="9152"/>
            </a:xfrm>
            <a:prstGeom prst="rect">
              <a:avLst/>
            </a:prstGeom>
            <a:solidFill>
              <a:srgbClr val="1CABE2">
                <a:alpha val="100000"/>
              </a:srgbClr>
            </a:solidFill>
          </p:spPr>
          <p:txBody>
            <a:bodyPr/>
            <a:lstStyle/>
            <a:p/>
          </p:txBody>
        </p:sp>
        <p:sp>
          <p:nvSpPr>
            <p:cNvPr id="38" name="pl38"/>
            <p:cNvSpPr/>
            <p:nvPr/>
          </p:nvSpPr>
          <p:spPr>
            <a:xfrm>
              <a:off x="1281266" y="1132914"/>
              <a:ext cx="6441832" cy="523923"/>
            </a:xfrm>
            <a:custGeom>
              <a:avLst/>
              <a:pathLst>
                <a:path w="6441832" h="523923">
                  <a:moveTo>
                    <a:pt x="0" y="0"/>
                  </a:moveTo>
                  <a:lnTo>
                    <a:pt x="536819" y="174641"/>
                  </a:lnTo>
                  <a:lnTo>
                    <a:pt x="1073638" y="218301"/>
                  </a:lnTo>
                  <a:lnTo>
                    <a:pt x="1610458" y="480263"/>
                  </a:lnTo>
                  <a:lnTo>
                    <a:pt x="2147277" y="87320"/>
                  </a:lnTo>
                  <a:lnTo>
                    <a:pt x="2684097" y="305622"/>
                  </a:lnTo>
                  <a:lnTo>
                    <a:pt x="3220916" y="392942"/>
                  </a:lnTo>
                  <a:lnTo>
                    <a:pt x="3757735" y="523923"/>
                  </a:lnTo>
                  <a:lnTo>
                    <a:pt x="4294555" y="523923"/>
                  </a:lnTo>
                  <a:lnTo>
                    <a:pt x="4831374" y="392942"/>
                  </a:lnTo>
                  <a:lnTo>
                    <a:pt x="5368194" y="305622"/>
                  </a:lnTo>
                  <a:lnTo>
                    <a:pt x="5905013" y="305622"/>
                  </a:lnTo>
                  <a:lnTo>
                    <a:pt x="6441832" y="305622"/>
                  </a:lnTo>
                </a:path>
              </a:pathLst>
            </a:custGeom>
            <a:ln w="27101" cap="flat">
              <a:solidFill>
                <a:srgbClr val="00833D">
                  <a:alpha val="100000"/>
                </a:srgbClr>
              </a:solidFill>
              <a:prstDash val="solid"/>
              <a:round/>
            </a:ln>
          </p:spPr>
          <p:txBody>
            <a:bodyPr/>
            <a:lstStyle/>
            <a:p/>
          </p:txBody>
        </p:sp>
        <p:sp>
          <p:nvSpPr>
            <p:cNvPr id="39" name="pl39"/>
            <p:cNvSpPr/>
            <p:nvPr/>
          </p:nvSpPr>
          <p:spPr>
            <a:xfrm>
              <a:off x="3428544" y="1962460"/>
              <a:ext cx="4294555" cy="654904"/>
            </a:xfrm>
            <a:custGeom>
              <a:avLst/>
              <a:pathLst>
                <a:path w="4294555" h="654904">
                  <a:moveTo>
                    <a:pt x="0" y="654904"/>
                  </a:moveTo>
                  <a:lnTo>
                    <a:pt x="536819" y="0"/>
                  </a:lnTo>
                  <a:lnTo>
                    <a:pt x="1073638" y="0"/>
                  </a:lnTo>
                  <a:lnTo>
                    <a:pt x="1610458" y="130980"/>
                  </a:lnTo>
                  <a:lnTo>
                    <a:pt x="2147277" y="174641"/>
                  </a:lnTo>
                  <a:lnTo>
                    <a:pt x="2684097" y="87320"/>
                  </a:lnTo>
                  <a:lnTo>
                    <a:pt x="3220916" y="43660"/>
                  </a:lnTo>
                  <a:lnTo>
                    <a:pt x="3757735" y="43660"/>
                  </a:lnTo>
                  <a:lnTo>
                    <a:pt x="4294555"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396942"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933762"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470581"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007401"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44220"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1039"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617859"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54678"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91498"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248107" y="523907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tx63"/>
            <p:cNvSpPr/>
            <p:nvPr/>
          </p:nvSpPr>
          <p:spPr>
            <a:xfrm>
              <a:off x="1784926" y="523659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4" name="tx64"/>
            <p:cNvSpPr/>
            <p:nvPr/>
          </p:nvSpPr>
          <p:spPr>
            <a:xfrm>
              <a:off x="2288586" y="522134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65" name="tx65"/>
            <p:cNvSpPr/>
            <p:nvPr/>
          </p:nvSpPr>
          <p:spPr>
            <a:xfrm>
              <a:off x="2858565" y="523932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3395384" y="523907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7" name="tx67"/>
            <p:cNvSpPr/>
            <p:nvPr/>
          </p:nvSpPr>
          <p:spPr>
            <a:xfrm>
              <a:off x="3899044" y="52340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8" name="tx68"/>
            <p:cNvSpPr/>
            <p:nvPr/>
          </p:nvSpPr>
          <p:spPr>
            <a:xfrm>
              <a:off x="4469023" y="523932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5005843" y="523730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0" name="tx70"/>
            <p:cNvSpPr/>
            <p:nvPr/>
          </p:nvSpPr>
          <p:spPr>
            <a:xfrm>
              <a:off x="5542662" y="523891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607948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500258"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5,152</a:t>
              </a:r>
            </a:p>
          </p:txBody>
        </p:sp>
        <p:sp>
          <p:nvSpPr>
            <p:cNvPr id="73" name="tx73"/>
            <p:cNvSpPr/>
            <p:nvPr/>
          </p:nvSpPr>
          <p:spPr>
            <a:xfrm>
              <a:off x="7119961" y="523525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4" name="tx74"/>
            <p:cNvSpPr/>
            <p:nvPr/>
          </p:nvSpPr>
          <p:spPr>
            <a:xfrm>
              <a:off x="7656780" y="522891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5" name="pl75"/>
            <p:cNvSpPr/>
            <p:nvPr/>
          </p:nvSpPr>
          <p:spPr>
            <a:xfrm>
              <a:off x="7741094" y="1438603"/>
              <a:ext cx="121209" cy="449"/>
            </a:xfrm>
            <a:custGeom>
              <a:avLst/>
              <a:pathLst>
                <a:path w="121209" h="449">
                  <a:moveTo>
                    <a:pt x="121209" y="449"/>
                  </a:moveTo>
                  <a:lnTo>
                    <a:pt x="0" y="0"/>
                  </a:lnTo>
                </a:path>
              </a:pathLst>
            </a:custGeom>
          </p:spPr>
          <p:txBody>
            <a:bodyPr/>
            <a:lstStyle/>
            <a:p/>
          </p:txBody>
        </p:sp>
        <p:sp>
          <p:nvSpPr>
            <p:cNvPr id="76" name="pl76"/>
            <p:cNvSpPr/>
            <p:nvPr/>
          </p:nvSpPr>
          <p:spPr>
            <a:xfrm>
              <a:off x="7741094" y="1962556"/>
              <a:ext cx="121209" cy="645"/>
            </a:xfrm>
            <a:custGeom>
              <a:avLst/>
              <a:pathLst>
                <a:path w="121209" h="645">
                  <a:moveTo>
                    <a:pt x="121209" y="645"/>
                  </a:moveTo>
                  <a:lnTo>
                    <a:pt x="0" y="0"/>
                  </a:lnTo>
                </a:path>
              </a:pathLst>
            </a:custGeom>
          </p:spPr>
          <p:txBody>
            <a:bodyPr/>
            <a:lstStyle/>
            <a:p/>
          </p:txBody>
        </p:sp>
        <p:sp>
          <p:nvSpPr>
            <p:cNvPr id="77" name="pg77"/>
            <p:cNvSpPr/>
            <p:nvPr/>
          </p:nvSpPr>
          <p:spPr>
            <a:xfrm>
              <a:off x="7793724" y="13506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39177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9" name="pg79"/>
            <p:cNvSpPr/>
            <p:nvPr/>
          </p:nvSpPr>
          <p:spPr>
            <a:xfrm>
              <a:off x="7793724" y="18748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9159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81" name="rc81"/>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40329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4" name="tx84"/>
            <p:cNvSpPr/>
            <p:nvPr/>
          </p:nvSpPr>
          <p:spPr>
            <a:xfrm>
              <a:off x="508103" y="276182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5" name="tx85"/>
            <p:cNvSpPr/>
            <p:nvPr/>
          </p:nvSpPr>
          <p:spPr>
            <a:xfrm>
              <a:off x="508103" y="149065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6" name="tx86"/>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3465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7147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989270" y="401416"/>
              <a:ext cx="56163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Zimbabwe,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36 confirmed measles cases in Zimbabwe. In the same year, MCV1 coverage was 90% and MCV2 coverage was 78%.
The number of cases in 2024 was 2.1 times more cases than in 2023 (n=17).
The highest number of measles cases was reported in 2022 (n=5,152). In this year, MCV1 coverage was 90%.
Zimbabwe reported measles vaccine stockouts in 2008, 2009, 2010, 2018, and 2019.
There were measles-containing vaccine supplementary immunization activities/campaigns in 2022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605836"/>
              <a:ext cx="3520101" cy="2054086"/>
            </a:xfrm>
            <a:custGeom>
              <a:avLst/>
              <a:pathLst>
                <a:path w="3520101" h="2054086">
                  <a:moveTo>
                    <a:pt x="0" y="1320484"/>
                  </a:moveTo>
                  <a:lnTo>
                    <a:pt x="146670" y="880322"/>
                  </a:lnTo>
                  <a:lnTo>
                    <a:pt x="293341" y="586881"/>
                  </a:lnTo>
                  <a:lnTo>
                    <a:pt x="440012" y="293440"/>
                  </a:lnTo>
                  <a:lnTo>
                    <a:pt x="586683" y="0"/>
                  </a:lnTo>
                  <a:lnTo>
                    <a:pt x="733354" y="146720"/>
                  </a:lnTo>
                  <a:lnTo>
                    <a:pt x="880025" y="0"/>
                  </a:lnTo>
                  <a:lnTo>
                    <a:pt x="1026696" y="146720"/>
                  </a:lnTo>
                  <a:lnTo>
                    <a:pt x="1173367" y="0"/>
                  </a:lnTo>
                  <a:lnTo>
                    <a:pt x="1320038" y="0"/>
                  </a:lnTo>
                  <a:lnTo>
                    <a:pt x="1466709" y="1467204"/>
                  </a:lnTo>
                  <a:lnTo>
                    <a:pt x="1613379" y="1467204"/>
                  </a:lnTo>
                  <a:lnTo>
                    <a:pt x="1760050" y="1760645"/>
                  </a:lnTo>
                  <a:lnTo>
                    <a:pt x="1906721" y="1907366"/>
                  </a:lnTo>
                  <a:lnTo>
                    <a:pt x="2053392" y="1320484"/>
                  </a:lnTo>
                  <a:lnTo>
                    <a:pt x="2200063" y="1320484"/>
                  </a:lnTo>
                  <a:lnTo>
                    <a:pt x="2346734" y="1760645"/>
                  </a:lnTo>
                  <a:lnTo>
                    <a:pt x="2493405" y="1613925"/>
                  </a:lnTo>
                  <a:lnTo>
                    <a:pt x="2640076" y="1613925"/>
                  </a:lnTo>
                  <a:lnTo>
                    <a:pt x="2786747" y="1760645"/>
                  </a:lnTo>
                  <a:lnTo>
                    <a:pt x="2933418" y="1173763"/>
                  </a:lnTo>
                  <a:lnTo>
                    <a:pt x="3080089" y="1613925"/>
                  </a:lnTo>
                  <a:lnTo>
                    <a:pt x="3226759" y="1907366"/>
                  </a:lnTo>
                  <a:lnTo>
                    <a:pt x="3373430" y="1907366"/>
                  </a:lnTo>
                  <a:lnTo>
                    <a:pt x="3520101" y="2054086"/>
                  </a:lnTo>
                </a:path>
              </a:pathLst>
            </a:custGeom>
            <a:ln w="27101" cap="flat">
              <a:solidFill>
                <a:srgbClr val="0058AB">
                  <a:alpha val="80000"/>
                </a:srgbClr>
              </a:solidFill>
              <a:prstDash val="solid"/>
              <a:round/>
            </a:ln>
          </p:spPr>
          <p:txBody>
            <a:bodyPr/>
            <a:lstStyle/>
            <a:p/>
          </p:txBody>
        </p:sp>
        <p:sp>
          <p:nvSpPr>
            <p:cNvPr id="19" name="pl19"/>
            <p:cNvSpPr/>
            <p:nvPr/>
          </p:nvSpPr>
          <p:spPr>
            <a:xfrm>
              <a:off x="943464" y="3045998"/>
              <a:ext cx="3520101" cy="1173763"/>
            </a:xfrm>
            <a:custGeom>
              <a:avLst/>
              <a:pathLst>
                <a:path w="3520101" h="1173763">
                  <a:moveTo>
                    <a:pt x="0" y="0"/>
                  </a:moveTo>
                  <a:lnTo>
                    <a:pt x="146670" y="146720"/>
                  </a:lnTo>
                  <a:lnTo>
                    <a:pt x="293341" y="0"/>
                  </a:lnTo>
                  <a:lnTo>
                    <a:pt x="440012" y="293440"/>
                  </a:lnTo>
                  <a:lnTo>
                    <a:pt x="586683" y="440161"/>
                  </a:lnTo>
                  <a:lnTo>
                    <a:pt x="733354" y="293440"/>
                  </a:lnTo>
                  <a:lnTo>
                    <a:pt x="880025" y="440161"/>
                  </a:lnTo>
                  <a:lnTo>
                    <a:pt x="1026696" y="440161"/>
                  </a:lnTo>
                  <a:lnTo>
                    <a:pt x="1173367" y="733602"/>
                  </a:lnTo>
                  <a:lnTo>
                    <a:pt x="1320038" y="880322"/>
                  </a:lnTo>
                  <a:lnTo>
                    <a:pt x="1466709" y="1027043"/>
                  </a:lnTo>
                  <a:lnTo>
                    <a:pt x="1613379" y="1027043"/>
                  </a:lnTo>
                  <a:lnTo>
                    <a:pt x="1760050" y="1027043"/>
                  </a:lnTo>
                  <a:lnTo>
                    <a:pt x="1906721" y="1027043"/>
                  </a:lnTo>
                  <a:lnTo>
                    <a:pt x="2053392" y="1173763"/>
                  </a:lnTo>
                  <a:lnTo>
                    <a:pt x="2200063" y="1173763"/>
                  </a:lnTo>
                  <a:lnTo>
                    <a:pt x="2346734" y="1173763"/>
                  </a:lnTo>
                  <a:lnTo>
                    <a:pt x="2493405" y="1173763"/>
                  </a:lnTo>
                  <a:lnTo>
                    <a:pt x="2640076" y="1173763"/>
                  </a:lnTo>
                  <a:lnTo>
                    <a:pt x="2786747" y="1173763"/>
                  </a:lnTo>
                  <a:lnTo>
                    <a:pt x="2933418" y="1173763"/>
                  </a:lnTo>
                  <a:lnTo>
                    <a:pt x="3080089" y="1027043"/>
                  </a:lnTo>
                  <a:lnTo>
                    <a:pt x="3226759" y="1173763"/>
                  </a:lnTo>
                  <a:lnTo>
                    <a:pt x="3373430" y="1173763"/>
                  </a:lnTo>
                  <a:lnTo>
                    <a:pt x="3520101" y="1173763"/>
                  </a:lnTo>
                </a:path>
              </a:pathLst>
            </a:custGeom>
            <a:ln w="27101" cap="flat">
              <a:solidFill>
                <a:srgbClr val="1CABE2">
                  <a:alpha val="80000"/>
                </a:srgbClr>
              </a:solidFill>
              <a:prstDash val="solid"/>
              <a:round/>
            </a:ln>
          </p:spPr>
          <p:txBody>
            <a:bodyPr/>
            <a:lstStyle/>
            <a:p/>
          </p:txBody>
        </p:sp>
        <p:sp>
          <p:nvSpPr>
            <p:cNvPr id="20" name="pl20"/>
            <p:cNvSpPr/>
            <p:nvPr/>
          </p:nvSpPr>
          <p:spPr>
            <a:xfrm>
              <a:off x="943464" y="2165675"/>
              <a:ext cx="3520101" cy="1760645"/>
            </a:xfrm>
            <a:custGeom>
              <a:avLst/>
              <a:pathLst>
                <a:path w="3520101" h="1760645">
                  <a:moveTo>
                    <a:pt x="0" y="0"/>
                  </a:moveTo>
                  <a:lnTo>
                    <a:pt x="146670" y="146720"/>
                  </a:lnTo>
                  <a:lnTo>
                    <a:pt x="293341" y="146720"/>
                  </a:lnTo>
                  <a:lnTo>
                    <a:pt x="440012" y="146720"/>
                  </a:lnTo>
                  <a:lnTo>
                    <a:pt x="586683" y="293440"/>
                  </a:lnTo>
                  <a:lnTo>
                    <a:pt x="733354" y="733602"/>
                  </a:lnTo>
                  <a:lnTo>
                    <a:pt x="880025" y="586881"/>
                  </a:lnTo>
                  <a:lnTo>
                    <a:pt x="1026696" y="586881"/>
                  </a:lnTo>
                  <a:lnTo>
                    <a:pt x="1173367" y="880322"/>
                  </a:lnTo>
                  <a:lnTo>
                    <a:pt x="1320038" y="1173763"/>
                  </a:lnTo>
                  <a:lnTo>
                    <a:pt x="1466709" y="1173763"/>
                  </a:lnTo>
                  <a:lnTo>
                    <a:pt x="1613379" y="1320484"/>
                  </a:lnTo>
                  <a:lnTo>
                    <a:pt x="1760050" y="1320484"/>
                  </a:lnTo>
                  <a:lnTo>
                    <a:pt x="1906721" y="1467204"/>
                  </a:lnTo>
                  <a:lnTo>
                    <a:pt x="2053392" y="1467204"/>
                  </a:lnTo>
                  <a:lnTo>
                    <a:pt x="2200063" y="1467204"/>
                  </a:lnTo>
                  <a:lnTo>
                    <a:pt x="2346734" y="1760645"/>
                  </a:lnTo>
                  <a:lnTo>
                    <a:pt x="2493405" y="1760645"/>
                  </a:lnTo>
                  <a:lnTo>
                    <a:pt x="2640076" y="1760645"/>
                  </a:lnTo>
                  <a:lnTo>
                    <a:pt x="2786747" y="1760645"/>
                  </a:lnTo>
                  <a:lnTo>
                    <a:pt x="2933418" y="1613925"/>
                  </a:lnTo>
                  <a:lnTo>
                    <a:pt x="3080089" y="1467204"/>
                  </a:lnTo>
                  <a:lnTo>
                    <a:pt x="3226759" y="1467204"/>
                  </a:lnTo>
                  <a:lnTo>
                    <a:pt x="3373430" y="1613925"/>
                  </a:lnTo>
                  <a:lnTo>
                    <a:pt x="3520101" y="1760645"/>
                  </a:lnTo>
                </a:path>
              </a:pathLst>
            </a:custGeom>
            <a:ln w="27101" cap="flat">
              <a:solidFill>
                <a:srgbClr val="00833D">
                  <a:alpha val="80000"/>
                </a:srgbClr>
              </a:solidFill>
              <a:prstDash val="solid"/>
              <a:round/>
            </a:ln>
          </p:spPr>
          <p:txBody>
            <a:bodyPr/>
            <a:lstStyle/>
            <a:p/>
          </p:txBody>
        </p:sp>
        <p:sp>
          <p:nvSpPr>
            <p:cNvPr id="21" name="pl21"/>
            <p:cNvSpPr/>
            <p:nvPr/>
          </p:nvSpPr>
          <p:spPr>
            <a:xfrm>
              <a:off x="943464" y="2605836"/>
              <a:ext cx="3520101" cy="2054086"/>
            </a:xfrm>
            <a:custGeom>
              <a:avLst/>
              <a:pathLst>
                <a:path w="3520101" h="2054086">
                  <a:moveTo>
                    <a:pt x="0" y="1320484"/>
                  </a:moveTo>
                  <a:lnTo>
                    <a:pt x="146670" y="880322"/>
                  </a:lnTo>
                  <a:lnTo>
                    <a:pt x="293341" y="586881"/>
                  </a:lnTo>
                  <a:lnTo>
                    <a:pt x="440012" y="293440"/>
                  </a:lnTo>
                  <a:lnTo>
                    <a:pt x="586683" y="0"/>
                  </a:lnTo>
                  <a:lnTo>
                    <a:pt x="733354" y="146720"/>
                  </a:lnTo>
                  <a:lnTo>
                    <a:pt x="880025" y="0"/>
                  </a:lnTo>
                  <a:lnTo>
                    <a:pt x="1026696" y="146720"/>
                  </a:lnTo>
                  <a:lnTo>
                    <a:pt x="1173367" y="0"/>
                  </a:lnTo>
                  <a:lnTo>
                    <a:pt x="1320038" y="0"/>
                  </a:lnTo>
                  <a:lnTo>
                    <a:pt x="1466709" y="1467204"/>
                  </a:lnTo>
                  <a:lnTo>
                    <a:pt x="1613379" y="1467204"/>
                  </a:lnTo>
                  <a:lnTo>
                    <a:pt x="1760050" y="1760645"/>
                  </a:lnTo>
                  <a:lnTo>
                    <a:pt x="1906721" y="1907366"/>
                  </a:lnTo>
                  <a:lnTo>
                    <a:pt x="2053392" y="1320484"/>
                  </a:lnTo>
                  <a:lnTo>
                    <a:pt x="2200063" y="1320484"/>
                  </a:lnTo>
                  <a:lnTo>
                    <a:pt x="2346734" y="1760645"/>
                  </a:lnTo>
                  <a:lnTo>
                    <a:pt x="2493405" y="1613925"/>
                  </a:lnTo>
                  <a:lnTo>
                    <a:pt x="2640076" y="1613925"/>
                  </a:lnTo>
                  <a:lnTo>
                    <a:pt x="2786747" y="1760645"/>
                  </a:lnTo>
                  <a:lnTo>
                    <a:pt x="2933418" y="1173763"/>
                  </a:lnTo>
                  <a:lnTo>
                    <a:pt x="3080089" y="1613925"/>
                  </a:lnTo>
                  <a:lnTo>
                    <a:pt x="3226759" y="1907366"/>
                  </a:lnTo>
                  <a:lnTo>
                    <a:pt x="3373430" y="1907366"/>
                  </a:lnTo>
                  <a:lnTo>
                    <a:pt x="3520101" y="2054086"/>
                  </a:lnTo>
                </a:path>
              </a:pathLst>
            </a:custGeom>
            <a:ln w="43362" cap="flat">
              <a:solidFill>
                <a:srgbClr val="000000">
                  <a:alpha val="100000"/>
                </a:srgbClr>
              </a:solidFill>
              <a:prstDash val="solid"/>
              <a:round/>
            </a:ln>
          </p:spPr>
          <p:txBody>
            <a:bodyPr/>
            <a:lstStyle/>
            <a:p/>
          </p:txBody>
        </p:sp>
        <p:sp>
          <p:nvSpPr>
            <p:cNvPr id="22" name="pl22"/>
            <p:cNvSpPr/>
            <p:nvPr/>
          </p:nvSpPr>
          <p:spPr>
            <a:xfrm>
              <a:off x="943464" y="2605836"/>
              <a:ext cx="3520101" cy="2054086"/>
            </a:xfrm>
            <a:custGeom>
              <a:avLst/>
              <a:pathLst>
                <a:path w="3520101" h="2054086">
                  <a:moveTo>
                    <a:pt x="0" y="1320484"/>
                  </a:moveTo>
                  <a:lnTo>
                    <a:pt x="146670" y="880322"/>
                  </a:lnTo>
                  <a:lnTo>
                    <a:pt x="293341" y="586881"/>
                  </a:lnTo>
                  <a:lnTo>
                    <a:pt x="440012" y="293440"/>
                  </a:lnTo>
                  <a:lnTo>
                    <a:pt x="586683" y="0"/>
                  </a:lnTo>
                  <a:lnTo>
                    <a:pt x="733354" y="146720"/>
                  </a:lnTo>
                  <a:lnTo>
                    <a:pt x="880025" y="0"/>
                  </a:lnTo>
                  <a:lnTo>
                    <a:pt x="1026696" y="146720"/>
                  </a:lnTo>
                  <a:lnTo>
                    <a:pt x="1173367" y="0"/>
                  </a:lnTo>
                  <a:lnTo>
                    <a:pt x="1320038" y="0"/>
                  </a:lnTo>
                  <a:lnTo>
                    <a:pt x="1466709" y="1467204"/>
                  </a:lnTo>
                  <a:lnTo>
                    <a:pt x="1613379" y="1467204"/>
                  </a:lnTo>
                  <a:lnTo>
                    <a:pt x="1760050" y="1760645"/>
                  </a:lnTo>
                  <a:lnTo>
                    <a:pt x="1906721" y="1907366"/>
                  </a:lnTo>
                  <a:lnTo>
                    <a:pt x="2053392" y="1320484"/>
                  </a:lnTo>
                  <a:lnTo>
                    <a:pt x="2200063" y="1320484"/>
                  </a:lnTo>
                  <a:lnTo>
                    <a:pt x="2346734" y="1760645"/>
                  </a:lnTo>
                  <a:lnTo>
                    <a:pt x="2493405" y="1613925"/>
                  </a:lnTo>
                  <a:lnTo>
                    <a:pt x="2640076" y="1613925"/>
                  </a:lnTo>
                  <a:lnTo>
                    <a:pt x="2786747" y="1760645"/>
                  </a:lnTo>
                  <a:lnTo>
                    <a:pt x="2933418" y="1173763"/>
                  </a:lnTo>
                  <a:lnTo>
                    <a:pt x="3080089" y="1613925"/>
                  </a:lnTo>
                  <a:lnTo>
                    <a:pt x="3226759" y="1907366"/>
                  </a:lnTo>
                  <a:lnTo>
                    <a:pt x="3373430" y="1907366"/>
                  </a:lnTo>
                  <a:lnTo>
                    <a:pt x="3520101" y="2054086"/>
                  </a:lnTo>
                </a:path>
              </a:pathLst>
            </a:custGeom>
            <a:ln w="27101" cap="flat">
              <a:solidFill>
                <a:srgbClr val="0058AB">
                  <a:alpha val="100000"/>
                </a:srgbClr>
              </a:solidFill>
              <a:prstDash val="solid"/>
              <a:round/>
            </a:ln>
          </p:spPr>
          <p:txBody>
            <a:bodyPr/>
            <a:lstStyle/>
            <a:p/>
          </p:txBody>
        </p:sp>
        <p:sp>
          <p:nvSpPr>
            <p:cNvPr id="23" name="pl23"/>
            <p:cNvSpPr/>
            <p:nvPr/>
          </p:nvSpPr>
          <p:spPr>
            <a:xfrm>
              <a:off x="76745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31239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63288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4195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45088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3" name="pg33"/>
            <p:cNvSpPr/>
            <p:nvPr/>
          </p:nvSpPr>
          <p:spPr>
            <a:xfrm>
              <a:off x="1590194" y="22458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22746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35" name="pg35"/>
            <p:cNvSpPr/>
            <p:nvPr/>
          </p:nvSpPr>
          <p:spPr>
            <a:xfrm>
              <a:off x="2351684" y="3566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5951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3085039" y="34195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45088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3671722"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405077"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41806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8885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0797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0797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110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7347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75078" y="6102617"/>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3" name="tx63"/>
            <p:cNvSpPr/>
            <p:nvPr/>
          </p:nvSpPr>
          <p:spPr>
            <a:xfrm>
              <a:off x="277811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40573"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72234"/>
              <a:ext cx="3520101" cy="3227850"/>
            </a:xfrm>
            <a:custGeom>
              <a:avLst/>
              <a:pathLst>
                <a:path w="3520101" h="3227850">
                  <a:moveTo>
                    <a:pt x="0" y="1467204"/>
                  </a:moveTo>
                  <a:lnTo>
                    <a:pt x="146670" y="1320484"/>
                  </a:lnTo>
                  <a:lnTo>
                    <a:pt x="293341" y="1027043"/>
                  </a:lnTo>
                  <a:lnTo>
                    <a:pt x="440012" y="1027043"/>
                  </a:lnTo>
                  <a:lnTo>
                    <a:pt x="586683" y="1027043"/>
                  </a:lnTo>
                  <a:lnTo>
                    <a:pt x="733354" y="733602"/>
                  </a:lnTo>
                  <a:lnTo>
                    <a:pt x="880025" y="440161"/>
                  </a:lnTo>
                  <a:lnTo>
                    <a:pt x="1026696" y="146720"/>
                  </a:lnTo>
                  <a:lnTo>
                    <a:pt x="1173367" y="0"/>
                  </a:lnTo>
                  <a:lnTo>
                    <a:pt x="1320038" y="1173763"/>
                  </a:lnTo>
                  <a:lnTo>
                    <a:pt x="1466709" y="2347527"/>
                  </a:lnTo>
                  <a:lnTo>
                    <a:pt x="1613379" y="2054086"/>
                  </a:lnTo>
                  <a:lnTo>
                    <a:pt x="1760050" y="2787689"/>
                  </a:lnTo>
                  <a:lnTo>
                    <a:pt x="1906721" y="2347527"/>
                  </a:lnTo>
                  <a:lnTo>
                    <a:pt x="2053392" y="2200807"/>
                  </a:lnTo>
                  <a:lnTo>
                    <a:pt x="2200063" y="1760645"/>
                  </a:lnTo>
                  <a:lnTo>
                    <a:pt x="2346734" y="3227850"/>
                  </a:lnTo>
                  <a:lnTo>
                    <a:pt x="2493405" y="2494248"/>
                  </a:lnTo>
                  <a:lnTo>
                    <a:pt x="2640076" y="2200807"/>
                  </a:lnTo>
                  <a:lnTo>
                    <a:pt x="2786747" y="1613925"/>
                  </a:lnTo>
                  <a:lnTo>
                    <a:pt x="2933418" y="1760645"/>
                  </a:lnTo>
                  <a:lnTo>
                    <a:pt x="3080089" y="2347527"/>
                  </a:lnTo>
                  <a:lnTo>
                    <a:pt x="3226759" y="2640968"/>
                  </a:lnTo>
                  <a:lnTo>
                    <a:pt x="3373430" y="2640968"/>
                  </a:lnTo>
                  <a:lnTo>
                    <a:pt x="3520101" y="2640968"/>
                  </a:lnTo>
                </a:path>
              </a:pathLst>
            </a:custGeom>
            <a:ln w="27101" cap="flat">
              <a:solidFill>
                <a:srgbClr val="0058AB">
                  <a:alpha val="80000"/>
                </a:srgbClr>
              </a:solidFill>
              <a:prstDash val="solid"/>
              <a:round/>
            </a:ln>
          </p:spPr>
          <p:txBody>
            <a:bodyPr/>
            <a:lstStyle/>
            <a:p/>
          </p:txBody>
        </p:sp>
        <p:sp>
          <p:nvSpPr>
            <p:cNvPr id="80" name="pl80"/>
            <p:cNvSpPr/>
            <p:nvPr/>
          </p:nvSpPr>
          <p:spPr>
            <a:xfrm>
              <a:off x="5308715" y="2899277"/>
              <a:ext cx="3520101" cy="1320484"/>
            </a:xfrm>
            <a:custGeom>
              <a:avLst/>
              <a:pathLst>
                <a:path w="3520101" h="1320484">
                  <a:moveTo>
                    <a:pt x="0" y="0"/>
                  </a:moveTo>
                  <a:lnTo>
                    <a:pt x="146670" y="146720"/>
                  </a:lnTo>
                  <a:lnTo>
                    <a:pt x="293341" y="146720"/>
                  </a:lnTo>
                  <a:lnTo>
                    <a:pt x="440012" y="293440"/>
                  </a:lnTo>
                  <a:lnTo>
                    <a:pt x="586683" y="440161"/>
                  </a:lnTo>
                  <a:lnTo>
                    <a:pt x="733354" y="440161"/>
                  </a:lnTo>
                  <a:lnTo>
                    <a:pt x="880025" y="586881"/>
                  </a:lnTo>
                  <a:lnTo>
                    <a:pt x="1026696" y="733602"/>
                  </a:lnTo>
                  <a:lnTo>
                    <a:pt x="1173367" y="880322"/>
                  </a:lnTo>
                  <a:lnTo>
                    <a:pt x="1320038" y="1027043"/>
                  </a:lnTo>
                  <a:lnTo>
                    <a:pt x="1466709" y="1173763"/>
                  </a:lnTo>
                  <a:lnTo>
                    <a:pt x="1613379" y="1173763"/>
                  </a:lnTo>
                  <a:lnTo>
                    <a:pt x="1760050" y="1173763"/>
                  </a:lnTo>
                  <a:lnTo>
                    <a:pt x="1906721" y="1320484"/>
                  </a:lnTo>
                  <a:lnTo>
                    <a:pt x="2053392" y="1173763"/>
                  </a:lnTo>
                  <a:lnTo>
                    <a:pt x="2200063" y="1320484"/>
                  </a:lnTo>
                  <a:lnTo>
                    <a:pt x="2346734" y="1173763"/>
                  </a:lnTo>
                  <a:lnTo>
                    <a:pt x="2493405" y="1173763"/>
                  </a:lnTo>
                  <a:lnTo>
                    <a:pt x="2640076" y="1320484"/>
                  </a:lnTo>
                  <a:lnTo>
                    <a:pt x="2786747" y="1320484"/>
                  </a:lnTo>
                  <a:lnTo>
                    <a:pt x="2933418" y="1320484"/>
                  </a:lnTo>
                  <a:lnTo>
                    <a:pt x="3080089" y="1173763"/>
                  </a:lnTo>
                  <a:lnTo>
                    <a:pt x="3226759" y="1027043"/>
                  </a:lnTo>
                  <a:lnTo>
                    <a:pt x="3373430" y="1027043"/>
                  </a:lnTo>
                  <a:lnTo>
                    <a:pt x="3520101" y="1173763"/>
                  </a:lnTo>
                </a:path>
              </a:pathLst>
            </a:custGeom>
            <a:ln w="27101" cap="flat">
              <a:solidFill>
                <a:srgbClr val="1CABE2">
                  <a:alpha val="80000"/>
                </a:srgbClr>
              </a:solidFill>
              <a:prstDash val="solid"/>
              <a:round/>
            </a:ln>
          </p:spPr>
          <p:txBody>
            <a:bodyPr/>
            <a:lstStyle/>
            <a:p/>
          </p:txBody>
        </p:sp>
        <p:sp>
          <p:nvSpPr>
            <p:cNvPr id="81" name="pl81"/>
            <p:cNvSpPr/>
            <p:nvPr/>
          </p:nvSpPr>
          <p:spPr>
            <a:xfrm>
              <a:off x="5308715" y="1872234"/>
              <a:ext cx="3520101" cy="1907366"/>
            </a:xfrm>
            <a:custGeom>
              <a:avLst/>
              <a:pathLst>
                <a:path w="3520101" h="1907366">
                  <a:moveTo>
                    <a:pt x="0" y="0"/>
                  </a:moveTo>
                  <a:lnTo>
                    <a:pt x="146670" y="293440"/>
                  </a:lnTo>
                  <a:lnTo>
                    <a:pt x="293341" y="440161"/>
                  </a:lnTo>
                  <a:lnTo>
                    <a:pt x="440012" y="293440"/>
                  </a:lnTo>
                  <a:lnTo>
                    <a:pt x="586683" y="440161"/>
                  </a:lnTo>
                  <a:lnTo>
                    <a:pt x="733354" y="293440"/>
                  </a:lnTo>
                  <a:lnTo>
                    <a:pt x="880025" y="586881"/>
                  </a:lnTo>
                  <a:lnTo>
                    <a:pt x="1026696" y="880322"/>
                  </a:lnTo>
                  <a:lnTo>
                    <a:pt x="1173367" y="1173763"/>
                  </a:lnTo>
                  <a:lnTo>
                    <a:pt x="1320038" y="1467204"/>
                  </a:lnTo>
                  <a:lnTo>
                    <a:pt x="1466709" y="1613925"/>
                  </a:lnTo>
                  <a:lnTo>
                    <a:pt x="1613379" y="1613925"/>
                  </a:lnTo>
                  <a:lnTo>
                    <a:pt x="1760050" y="1907366"/>
                  </a:lnTo>
                  <a:lnTo>
                    <a:pt x="1906721" y="1907366"/>
                  </a:lnTo>
                  <a:lnTo>
                    <a:pt x="2053392" y="1467204"/>
                  </a:lnTo>
                  <a:lnTo>
                    <a:pt x="2200063" y="1467204"/>
                  </a:lnTo>
                  <a:lnTo>
                    <a:pt x="2346734" y="1320484"/>
                  </a:lnTo>
                  <a:lnTo>
                    <a:pt x="2493405" y="1467204"/>
                  </a:lnTo>
                  <a:lnTo>
                    <a:pt x="2640076" y="1467204"/>
                  </a:lnTo>
                  <a:lnTo>
                    <a:pt x="2786747" y="1467204"/>
                  </a:lnTo>
                  <a:lnTo>
                    <a:pt x="2933418" y="1467204"/>
                  </a:lnTo>
                  <a:lnTo>
                    <a:pt x="3080089" y="1173763"/>
                  </a:lnTo>
                  <a:lnTo>
                    <a:pt x="3226759" y="1320484"/>
                  </a:lnTo>
                  <a:lnTo>
                    <a:pt x="3373430" y="1467204"/>
                  </a:lnTo>
                  <a:lnTo>
                    <a:pt x="3520101" y="1613925"/>
                  </a:lnTo>
                </a:path>
              </a:pathLst>
            </a:custGeom>
            <a:ln w="27101" cap="flat">
              <a:solidFill>
                <a:srgbClr val="00833D">
                  <a:alpha val="80000"/>
                </a:srgbClr>
              </a:solidFill>
              <a:prstDash val="solid"/>
              <a:round/>
            </a:ln>
          </p:spPr>
          <p:txBody>
            <a:bodyPr/>
            <a:lstStyle/>
            <a:p/>
          </p:txBody>
        </p:sp>
        <p:sp>
          <p:nvSpPr>
            <p:cNvPr id="82" name="pl82"/>
            <p:cNvSpPr/>
            <p:nvPr/>
          </p:nvSpPr>
          <p:spPr>
            <a:xfrm>
              <a:off x="5308715" y="1872234"/>
              <a:ext cx="3520101" cy="3227850"/>
            </a:xfrm>
            <a:custGeom>
              <a:avLst/>
              <a:pathLst>
                <a:path w="3520101" h="3227850">
                  <a:moveTo>
                    <a:pt x="0" y="1467204"/>
                  </a:moveTo>
                  <a:lnTo>
                    <a:pt x="146670" y="1320484"/>
                  </a:lnTo>
                  <a:lnTo>
                    <a:pt x="293341" y="1027043"/>
                  </a:lnTo>
                  <a:lnTo>
                    <a:pt x="440012" y="1027043"/>
                  </a:lnTo>
                  <a:lnTo>
                    <a:pt x="586683" y="1027043"/>
                  </a:lnTo>
                  <a:lnTo>
                    <a:pt x="733354" y="733602"/>
                  </a:lnTo>
                  <a:lnTo>
                    <a:pt x="880025" y="440161"/>
                  </a:lnTo>
                  <a:lnTo>
                    <a:pt x="1026696" y="146720"/>
                  </a:lnTo>
                  <a:lnTo>
                    <a:pt x="1173367" y="0"/>
                  </a:lnTo>
                  <a:lnTo>
                    <a:pt x="1320038" y="1173763"/>
                  </a:lnTo>
                  <a:lnTo>
                    <a:pt x="1466709" y="2347527"/>
                  </a:lnTo>
                  <a:lnTo>
                    <a:pt x="1613379" y="2054086"/>
                  </a:lnTo>
                  <a:lnTo>
                    <a:pt x="1760050" y="2787689"/>
                  </a:lnTo>
                  <a:lnTo>
                    <a:pt x="1906721" y="2347527"/>
                  </a:lnTo>
                  <a:lnTo>
                    <a:pt x="2053392" y="2200807"/>
                  </a:lnTo>
                  <a:lnTo>
                    <a:pt x="2200063" y="1760645"/>
                  </a:lnTo>
                  <a:lnTo>
                    <a:pt x="2346734" y="3227850"/>
                  </a:lnTo>
                  <a:lnTo>
                    <a:pt x="2493405" y="2494248"/>
                  </a:lnTo>
                  <a:lnTo>
                    <a:pt x="2640076" y="2200807"/>
                  </a:lnTo>
                  <a:lnTo>
                    <a:pt x="2786747" y="1613925"/>
                  </a:lnTo>
                  <a:lnTo>
                    <a:pt x="2933418" y="1760645"/>
                  </a:lnTo>
                  <a:lnTo>
                    <a:pt x="3080089" y="2347527"/>
                  </a:lnTo>
                  <a:lnTo>
                    <a:pt x="3226759" y="2640968"/>
                  </a:lnTo>
                  <a:lnTo>
                    <a:pt x="3373430" y="2640968"/>
                  </a:lnTo>
                  <a:lnTo>
                    <a:pt x="3520101" y="2640968"/>
                  </a:lnTo>
                </a:path>
              </a:pathLst>
            </a:custGeom>
            <a:ln w="43362" cap="flat">
              <a:solidFill>
                <a:srgbClr val="000000">
                  <a:alpha val="100000"/>
                </a:srgbClr>
              </a:solidFill>
              <a:prstDash val="solid"/>
              <a:round/>
            </a:ln>
          </p:spPr>
          <p:txBody>
            <a:bodyPr/>
            <a:lstStyle/>
            <a:p/>
          </p:txBody>
        </p:sp>
        <p:sp>
          <p:nvSpPr>
            <p:cNvPr id="83" name="pl83"/>
            <p:cNvSpPr/>
            <p:nvPr/>
          </p:nvSpPr>
          <p:spPr>
            <a:xfrm>
              <a:off x="5308715" y="1872234"/>
              <a:ext cx="3520101" cy="3227850"/>
            </a:xfrm>
            <a:custGeom>
              <a:avLst/>
              <a:pathLst>
                <a:path w="3520101" h="3227850">
                  <a:moveTo>
                    <a:pt x="0" y="1467204"/>
                  </a:moveTo>
                  <a:lnTo>
                    <a:pt x="146670" y="1320484"/>
                  </a:lnTo>
                  <a:lnTo>
                    <a:pt x="293341" y="1027043"/>
                  </a:lnTo>
                  <a:lnTo>
                    <a:pt x="440012" y="1027043"/>
                  </a:lnTo>
                  <a:lnTo>
                    <a:pt x="586683" y="1027043"/>
                  </a:lnTo>
                  <a:lnTo>
                    <a:pt x="733354" y="733602"/>
                  </a:lnTo>
                  <a:lnTo>
                    <a:pt x="880025" y="440161"/>
                  </a:lnTo>
                  <a:lnTo>
                    <a:pt x="1026696" y="146720"/>
                  </a:lnTo>
                  <a:lnTo>
                    <a:pt x="1173367" y="0"/>
                  </a:lnTo>
                  <a:lnTo>
                    <a:pt x="1320038" y="1173763"/>
                  </a:lnTo>
                  <a:lnTo>
                    <a:pt x="1466709" y="2347527"/>
                  </a:lnTo>
                  <a:lnTo>
                    <a:pt x="1613379" y="2054086"/>
                  </a:lnTo>
                  <a:lnTo>
                    <a:pt x="1760050" y="2787689"/>
                  </a:lnTo>
                  <a:lnTo>
                    <a:pt x="1906721" y="2347527"/>
                  </a:lnTo>
                  <a:lnTo>
                    <a:pt x="2053392" y="2200807"/>
                  </a:lnTo>
                  <a:lnTo>
                    <a:pt x="2200063" y="1760645"/>
                  </a:lnTo>
                  <a:lnTo>
                    <a:pt x="2346734" y="3227850"/>
                  </a:lnTo>
                  <a:lnTo>
                    <a:pt x="2493405" y="2494248"/>
                  </a:lnTo>
                  <a:lnTo>
                    <a:pt x="2640076" y="2200807"/>
                  </a:lnTo>
                  <a:lnTo>
                    <a:pt x="2786747" y="1613925"/>
                  </a:lnTo>
                  <a:lnTo>
                    <a:pt x="2933418" y="1760645"/>
                  </a:lnTo>
                  <a:lnTo>
                    <a:pt x="3080089" y="2347527"/>
                  </a:lnTo>
                  <a:lnTo>
                    <a:pt x="3226759" y="2640968"/>
                  </a:lnTo>
                  <a:lnTo>
                    <a:pt x="3373430" y="2640968"/>
                  </a:lnTo>
                  <a:lnTo>
                    <a:pt x="3520101" y="2640968"/>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89927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16567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77960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19271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04599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8327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8627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4" name="pg94"/>
            <p:cNvSpPr/>
            <p:nvPr/>
          </p:nvSpPr>
          <p:spPr>
            <a:xfrm>
              <a:off x="5955445" y="2099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212793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6" name="pg96"/>
            <p:cNvSpPr/>
            <p:nvPr/>
          </p:nvSpPr>
          <p:spPr>
            <a:xfrm>
              <a:off x="6716935"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7431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8" name="pg98"/>
            <p:cNvSpPr/>
            <p:nvPr/>
          </p:nvSpPr>
          <p:spPr>
            <a:xfrm>
              <a:off x="7450290" y="3126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1549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8008838" y="29794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30082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2" name="pg102"/>
            <p:cNvSpPr/>
            <p:nvPr/>
          </p:nvSpPr>
          <p:spPr>
            <a:xfrm>
              <a:off x="8623657"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0326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4457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5006511"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7322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7322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7627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3872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40328" y="6102617"/>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24" name="tx124"/>
            <p:cNvSpPr/>
            <p:nvPr/>
          </p:nvSpPr>
          <p:spPr>
            <a:xfrm>
              <a:off x="714337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05824"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Zimbabwe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84630"/>
            </a:xfrm>
            <a:custGeom>
              <a:avLst/>
              <a:pathLst>
                <a:path w="2123063" h="284630">
                  <a:moveTo>
                    <a:pt x="0" y="185628"/>
                  </a:moveTo>
                  <a:lnTo>
                    <a:pt x="88460" y="210378"/>
                  </a:lnTo>
                  <a:lnTo>
                    <a:pt x="176921" y="235129"/>
                  </a:lnTo>
                  <a:lnTo>
                    <a:pt x="265382" y="259879"/>
                  </a:lnTo>
                  <a:lnTo>
                    <a:pt x="353843" y="284630"/>
                  </a:lnTo>
                  <a:lnTo>
                    <a:pt x="442304" y="235129"/>
                  </a:lnTo>
                  <a:lnTo>
                    <a:pt x="530765" y="185628"/>
                  </a:lnTo>
                  <a:lnTo>
                    <a:pt x="619226" y="148502"/>
                  </a:lnTo>
                  <a:lnTo>
                    <a:pt x="707687" y="99001"/>
                  </a:lnTo>
                  <a:lnTo>
                    <a:pt x="796148" y="111377"/>
                  </a:lnTo>
                  <a:lnTo>
                    <a:pt x="884609" y="0"/>
                  </a:lnTo>
                  <a:lnTo>
                    <a:pt x="973070" y="12375"/>
                  </a:lnTo>
                  <a:lnTo>
                    <a:pt x="1061531" y="12375"/>
                  </a:lnTo>
                  <a:lnTo>
                    <a:pt x="1149992" y="49500"/>
                  </a:lnTo>
                  <a:lnTo>
                    <a:pt x="1238453" y="0"/>
                  </a:lnTo>
                  <a:lnTo>
                    <a:pt x="1326914" y="111377"/>
                  </a:lnTo>
                  <a:lnTo>
                    <a:pt x="1415375" y="49500"/>
                  </a:lnTo>
                  <a:lnTo>
                    <a:pt x="1503836" y="49500"/>
                  </a:lnTo>
                  <a:lnTo>
                    <a:pt x="1592297" y="49500"/>
                  </a:lnTo>
                  <a:lnTo>
                    <a:pt x="1680758" y="49500"/>
                  </a:lnTo>
                  <a:lnTo>
                    <a:pt x="1769219" y="136127"/>
                  </a:lnTo>
                  <a:lnTo>
                    <a:pt x="1857680" y="86626"/>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742964" y="2972502"/>
              <a:ext cx="442304" cy="309380"/>
            </a:xfrm>
            <a:custGeom>
              <a:avLst/>
              <a:pathLst>
                <a:path w="442304" h="309380">
                  <a:moveTo>
                    <a:pt x="0" y="309380"/>
                  </a:moveTo>
                  <a:lnTo>
                    <a:pt x="88460" y="49500"/>
                  </a:lnTo>
                  <a:lnTo>
                    <a:pt x="176921" y="24750"/>
                  </a:lnTo>
                  <a:lnTo>
                    <a:pt x="265382" y="0"/>
                  </a:lnTo>
                  <a:lnTo>
                    <a:pt x="353843" y="0"/>
                  </a:lnTo>
                  <a:lnTo>
                    <a:pt x="442304" y="24750"/>
                  </a:lnTo>
                </a:path>
              </a:pathLst>
            </a:custGeom>
            <a:ln w="27101" cap="flat">
              <a:solidFill>
                <a:srgbClr val="1CABE2">
                  <a:alpha val="100000"/>
                </a:srgbClr>
              </a:solidFill>
              <a:prstDash val="solid"/>
              <a:round/>
            </a:ln>
          </p:spPr>
          <p:txBody>
            <a:bodyPr/>
            <a:lstStyle/>
            <a:p/>
          </p:txBody>
        </p:sp>
        <p:sp>
          <p:nvSpPr>
            <p:cNvPr id="48" name="tx48"/>
            <p:cNvSpPr/>
            <p:nvPr/>
          </p:nvSpPr>
          <p:spPr>
            <a:xfrm>
              <a:off x="2591034"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49" name="tx49"/>
            <p:cNvSpPr/>
            <p:nvPr/>
          </p:nvSpPr>
          <p:spPr>
            <a:xfrm>
              <a:off x="3217825"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0" name="tx50"/>
            <p:cNvSpPr/>
            <p:nvPr/>
          </p:nvSpPr>
          <p:spPr>
            <a:xfrm>
              <a:off x="2688703"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51" name="tx51"/>
            <p:cNvSpPr/>
            <p:nvPr/>
          </p:nvSpPr>
          <p:spPr>
            <a:xfrm>
              <a:off x="304254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23737" y="4692479"/>
              <a:ext cx="1061531" cy="915766"/>
            </a:xfrm>
            <a:custGeom>
              <a:avLst/>
              <a:pathLst>
                <a:path w="1061531" h="915766">
                  <a:moveTo>
                    <a:pt x="0" y="915766"/>
                  </a:moveTo>
                  <a:lnTo>
                    <a:pt x="88460" y="0"/>
                  </a:lnTo>
                  <a:lnTo>
                    <a:pt x="176921" y="49500"/>
                  </a:lnTo>
                  <a:lnTo>
                    <a:pt x="265382" y="99001"/>
                  </a:lnTo>
                  <a:lnTo>
                    <a:pt x="353843" y="61876"/>
                  </a:lnTo>
                  <a:lnTo>
                    <a:pt x="442304" y="74251"/>
                  </a:lnTo>
                  <a:lnTo>
                    <a:pt x="530765" y="74251"/>
                  </a:lnTo>
                  <a:lnTo>
                    <a:pt x="619226" y="61876"/>
                  </a:lnTo>
                  <a:lnTo>
                    <a:pt x="707687" y="111377"/>
                  </a:lnTo>
                  <a:lnTo>
                    <a:pt x="796148" y="86626"/>
                  </a:lnTo>
                  <a:lnTo>
                    <a:pt x="884609" y="61876"/>
                  </a:lnTo>
                  <a:lnTo>
                    <a:pt x="973070" y="61876"/>
                  </a:lnTo>
                  <a:lnTo>
                    <a:pt x="1061531" y="49500"/>
                  </a:lnTo>
                </a:path>
              </a:pathLst>
            </a:custGeom>
            <a:ln w="27101" cap="flat">
              <a:solidFill>
                <a:srgbClr val="1CABE2">
                  <a:alpha val="100000"/>
                </a:srgbClr>
              </a:solidFill>
              <a:prstDash val="solid"/>
              <a:round/>
            </a:ln>
          </p:spPr>
          <p:txBody>
            <a:bodyPr/>
            <a:lstStyle/>
            <a:p/>
          </p:txBody>
        </p:sp>
        <p:sp>
          <p:nvSpPr>
            <p:cNvPr id="72" name="tx72"/>
            <p:cNvSpPr/>
            <p:nvPr/>
          </p:nvSpPr>
          <p:spPr>
            <a:xfrm>
              <a:off x="1971807" y="5517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73" name="tx73"/>
            <p:cNvSpPr/>
            <p:nvPr/>
          </p:nvSpPr>
          <p:spPr>
            <a:xfrm>
              <a:off x="321782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688703"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tx75"/>
            <p:cNvSpPr/>
            <p:nvPr/>
          </p:nvSpPr>
          <p:spPr>
            <a:xfrm>
              <a:off x="304254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72254"/>
            </a:xfrm>
            <a:custGeom>
              <a:avLst/>
              <a:pathLst>
                <a:path w="2123063" h="272254">
                  <a:moveTo>
                    <a:pt x="0" y="185628"/>
                  </a:moveTo>
                  <a:lnTo>
                    <a:pt x="88460" y="198003"/>
                  </a:lnTo>
                  <a:lnTo>
                    <a:pt x="176921" y="222754"/>
                  </a:lnTo>
                  <a:lnTo>
                    <a:pt x="265382" y="247504"/>
                  </a:lnTo>
                  <a:lnTo>
                    <a:pt x="353843" y="272254"/>
                  </a:lnTo>
                  <a:lnTo>
                    <a:pt x="442304" y="235129"/>
                  </a:lnTo>
                  <a:lnTo>
                    <a:pt x="530765" y="198003"/>
                  </a:lnTo>
                  <a:lnTo>
                    <a:pt x="619226" y="160877"/>
                  </a:lnTo>
                  <a:lnTo>
                    <a:pt x="707687" y="123752"/>
                  </a:lnTo>
                  <a:lnTo>
                    <a:pt x="796148" y="148502"/>
                  </a:lnTo>
                  <a:lnTo>
                    <a:pt x="884609" y="49500"/>
                  </a:lnTo>
                  <a:lnTo>
                    <a:pt x="973070" y="0"/>
                  </a:lnTo>
                  <a:lnTo>
                    <a:pt x="1061531" y="0"/>
                  </a:lnTo>
                  <a:lnTo>
                    <a:pt x="1149992" y="12375"/>
                  </a:lnTo>
                  <a:lnTo>
                    <a:pt x="1238453" y="12375"/>
                  </a:lnTo>
                  <a:lnTo>
                    <a:pt x="1326914" y="61876"/>
                  </a:lnTo>
                  <a:lnTo>
                    <a:pt x="1415375" y="61876"/>
                  </a:lnTo>
                  <a:lnTo>
                    <a:pt x="1503836" y="61876"/>
                  </a:lnTo>
                  <a:lnTo>
                    <a:pt x="1592297" y="61876"/>
                  </a:lnTo>
                  <a:lnTo>
                    <a:pt x="1680758" y="61876"/>
                  </a:lnTo>
                  <a:lnTo>
                    <a:pt x="1769219" y="74251"/>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7" name="tx97"/>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8" name="tx98"/>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383632"/>
            </a:xfrm>
            <a:custGeom>
              <a:avLst/>
              <a:pathLst>
                <a:path w="2123063" h="383632">
                  <a:moveTo>
                    <a:pt x="0" y="272254"/>
                  </a:moveTo>
                  <a:lnTo>
                    <a:pt x="88460" y="297005"/>
                  </a:lnTo>
                  <a:lnTo>
                    <a:pt x="176921" y="334131"/>
                  </a:lnTo>
                  <a:lnTo>
                    <a:pt x="265382" y="358881"/>
                  </a:lnTo>
                  <a:lnTo>
                    <a:pt x="353843" y="383632"/>
                  </a:lnTo>
                  <a:lnTo>
                    <a:pt x="442304" y="371256"/>
                  </a:lnTo>
                  <a:lnTo>
                    <a:pt x="530765" y="358881"/>
                  </a:lnTo>
                  <a:lnTo>
                    <a:pt x="619226" y="346506"/>
                  </a:lnTo>
                  <a:lnTo>
                    <a:pt x="707687" y="334131"/>
                  </a:lnTo>
                  <a:lnTo>
                    <a:pt x="796148" y="259879"/>
                  </a:lnTo>
                  <a:lnTo>
                    <a:pt x="884609" y="86626"/>
                  </a:lnTo>
                  <a:lnTo>
                    <a:pt x="973070" y="61876"/>
                  </a:lnTo>
                  <a:lnTo>
                    <a:pt x="1061531" y="0"/>
                  </a:lnTo>
                  <a:lnTo>
                    <a:pt x="1149992" y="49500"/>
                  </a:lnTo>
                  <a:lnTo>
                    <a:pt x="1238453" y="61876"/>
                  </a:lnTo>
                  <a:lnTo>
                    <a:pt x="1326914" y="136127"/>
                  </a:lnTo>
                  <a:lnTo>
                    <a:pt x="1415375" y="24750"/>
                  </a:lnTo>
                  <a:lnTo>
                    <a:pt x="1503836" y="86626"/>
                  </a:lnTo>
                  <a:lnTo>
                    <a:pt x="1592297" y="111377"/>
                  </a:lnTo>
                  <a:lnTo>
                    <a:pt x="1680758" y="148502"/>
                  </a:lnTo>
                  <a:lnTo>
                    <a:pt x="1769219" y="148502"/>
                  </a:lnTo>
                  <a:lnTo>
                    <a:pt x="1857680" y="111377"/>
                  </a:lnTo>
                  <a:lnTo>
                    <a:pt x="1946141" y="8662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1" name="tx121"/>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548289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3" name="tx123"/>
            <p:cNvSpPr/>
            <p:nvPr/>
          </p:nvSpPr>
          <p:spPr>
            <a:xfrm>
              <a:off x="5836734"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92479"/>
              <a:ext cx="2123063" cy="346506"/>
            </a:xfrm>
            <a:custGeom>
              <a:avLst/>
              <a:pathLst>
                <a:path w="2123063" h="346506">
                  <a:moveTo>
                    <a:pt x="0" y="210378"/>
                  </a:moveTo>
                  <a:lnTo>
                    <a:pt x="88460" y="235129"/>
                  </a:lnTo>
                  <a:lnTo>
                    <a:pt x="176921" y="272254"/>
                  </a:lnTo>
                  <a:lnTo>
                    <a:pt x="265382" y="309380"/>
                  </a:lnTo>
                  <a:lnTo>
                    <a:pt x="353843" y="346506"/>
                  </a:lnTo>
                  <a:lnTo>
                    <a:pt x="442304" y="321755"/>
                  </a:lnTo>
                  <a:lnTo>
                    <a:pt x="530765" y="297005"/>
                  </a:lnTo>
                  <a:lnTo>
                    <a:pt x="619226" y="272254"/>
                  </a:lnTo>
                  <a:lnTo>
                    <a:pt x="707687" y="247504"/>
                  </a:lnTo>
                  <a:lnTo>
                    <a:pt x="796148" y="321755"/>
                  </a:lnTo>
                  <a:lnTo>
                    <a:pt x="884609" y="74251"/>
                  </a:lnTo>
                  <a:lnTo>
                    <a:pt x="973070" y="24750"/>
                  </a:lnTo>
                  <a:lnTo>
                    <a:pt x="1061531" y="0"/>
                  </a:lnTo>
                  <a:lnTo>
                    <a:pt x="1149992" y="0"/>
                  </a:lnTo>
                  <a:lnTo>
                    <a:pt x="1238453" y="37125"/>
                  </a:lnTo>
                  <a:lnTo>
                    <a:pt x="1326914" y="86626"/>
                  </a:lnTo>
                  <a:lnTo>
                    <a:pt x="1415375" y="61876"/>
                  </a:lnTo>
                  <a:lnTo>
                    <a:pt x="1503836" y="74251"/>
                  </a:lnTo>
                  <a:lnTo>
                    <a:pt x="1592297" y="74251"/>
                  </a:lnTo>
                  <a:lnTo>
                    <a:pt x="1680758" y="61876"/>
                  </a:lnTo>
                  <a:lnTo>
                    <a:pt x="1769219" y="111377"/>
                  </a:lnTo>
                  <a:lnTo>
                    <a:pt x="1857680" y="86626"/>
                  </a:lnTo>
                  <a:lnTo>
                    <a:pt x="1946141" y="61876"/>
                  </a:lnTo>
                  <a:lnTo>
                    <a:pt x="2034602" y="61876"/>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5" name="tx145"/>
            <p:cNvSpPr/>
            <p:nvPr/>
          </p:nvSpPr>
          <p:spPr>
            <a:xfrm>
              <a:off x="601201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6" name="tx146"/>
            <p:cNvSpPr/>
            <p:nvPr/>
          </p:nvSpPr>
          <p:spPr>
            <a:xfrm>
              <a:off x="5482890"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5836734"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28772"/>
              <a:ext cx="2123063" cy="371256"/>
            </a:xfrm>
            <a:custGeom>
              <a:avLst/>
              <a:pathLst>
                <a:path w="2123063" h="371256">
                  <a:moveTo>
                    <a:pt x="0" y="210378"/>
                  </a:moveTo>
                  <a:lnTo>
                    <a:pt x="88460" y="247504"/>
                  </a:lnTo>
                  <a:lnTo>
                    <a:pt x="176921" y="297005"/>
                  </a:lnTo>
                  <a:lnTo>
                    <a:pt x="265382" y="334131"/>
                  </a:lnTo>
                  <a:lnTo>
                    <a:pt x="353843" y="371256"/>
                  </a:lnTo>
                  <a:lnTo>
                    <a:pt x="442304" y="334131"/>
                  </a:lnTo>
                  <a:lnTo>
                    <a:pt x="530765" y="309380"/>
                  </a:lnTo>
                  <a:lnTo>
                    <a:pt x="619226" y="272254"/>
                  </a:lnTo>
                  <a:lnTo>
                    <a:pt x="707687" y="247504"/>
                  </a:lnTo>
                  <a:lnTo>
                    <a:pt x="796148" y="272254"/>
                  </a:lnTo>
                  <a:lnTo>
                    <a:pt x="884609" y="74251"/>
                  </a:lnTo>
                  <a:lnTo>
                    <a:pt x="973070" y="24750"/>
                  </a:lnTo>
                  <a:lnTo>
                    <a:pt x="1061531" y="0"/>
                  </a:lnTo>
                  <a:lnTo>
                    <a:pt x="1149992" y="0"/>
                  </a:lnTo>
                  <a:lnTo>
                    <a:pt x="1238453" y="49500"/>
                  </a:lnTo>
                  <a:lnTo>
                    <a:pt x="1326914" y="99001"/>
                  </a:lnTo>
                  <a:lnTo>
                    <a:pt x="1415375" y="61876"/>
                  </a:lnTo>
                  <a:lnTo>
                    <a:pt x="1503836" y="74251"/>
                  </a:lnTo>
                  <a:lnTo>
                    <a:pt x="1592297" y="74251"/>
                  </a:lnTo>
                  <a:lnTo>
                    <a:pt x="1680758" y="61876"/>
                  </a:lnTo>
                  <a:lnTo>
                    <a:pt x="1769219" y="111377"/>
                  </a:lnTo>
                  <a:lnTo>
                    <a:pt x="1857680" y="86626"/>
                  </a:lnTo>
                  <a:lnTo>
                    <a:pt x="1946141" y="61876"/>
                  </a:lnTo>
                  <a:lnTo>
                    <a:pt x="2034602" y="61876"/>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69" name="tx169"/>
            <p:cNvSpPr/>
            <p:nvPr/>
          </p:nvSpPr>
          <p:spPr>
            <a:xfrm>
              <a:off x="880620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8277077"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3121004"/>
              <a:ext cx="707687" cy="185628"/>
            </a:xfrm>
            <a:custGeom>
              <a:avLst/>
              <a:pathLst>
                <a:path w="707687" h="185628">
                  <a:moveTo>
                    <a:pt x="0" y="185628"/>
                  </a:moveTo>
                  <a:lnTo>
                    <a:pt x="88460" y="0"/>
                  </a:lnTo>
                  <a:lnTo>
                    <a:pt x="176921" y="0"/>
                  </a:lnTo>
                  <a:lnTo>
                    <a:pt x="265382" y="37125"/>
                  </a:lnTo>
                  <a:lnTo>
                    <a:pt x="353843" y="49500"/>
                  </a:lnTo>
                  <a:lnTo>
                    <a:pt x="442304" y="24750"/>
                  </a:lnTo>
                  <a:lnTo>
                    <a:pt x="530765" y="12375"/>
                  </a:lnTo>
                  <a:lnTo>
                    <a:pt x="619226" y="12375"/>
                  </a:lnTo>
                  <a:lnTo>
                    <a:pt x="707687" y="0"/>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93" name="tx193"/>
            <p:cNvSpPr/>
            <p:nvPr/>
          </p:nvSpPr>
          <p:spPr>
            <a:xfrm>
              <a:off x="880620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827707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tx195"/>
            <p:cNvSpPr/>
            <p:nvPr/>
          </p:nvSpPr>
          <p:spPr>
            <a:xfrm>
              <a:off x="8630921"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729605"/>
              <a:ext cx="884609" cy="544509"/>
            </a:xfrm>
            <a:custGeom>
              <a:avLst/>
              <a:pathLst>
                <a:path w="884609" h="544509">
                  <a:moveTo>
                    <a:pt x="0" y="544509"/>
                  </a:moveTo>
                  <a:lnTo>
                    <a:pt x="88460" y="61876"/>
                  </a:lnTo>
                  <a:lnTo>
                    <a:pt x="176921" y="12375"/>
                  </a:lnTo>
                  <a:lnTo>
                    <a:pt x="265382" y="12375"/>
                  </a:lnTo>
                  <a:lnTo>
                    <a:pt x="353843" y="24750"/>
                  </a:lnTo>
                  <a:lnTo>
                    <a:pt x="442304" y="0"/>
                  </a:lnTo>
                  <a:lnTo>
                    <a:pt x="530765" y="49500"/>
                  </a:lnTo>
                  <a:lnTo>
                    <a:pt x="619226" y="74251"/>
                  </a:lnTo>
                  <a:lnTo>
                    <a:pt x="707687" y="457883"/>
                  </a:lnTo>
                  <a:lnTo>
                    <a:pt x="796148" y="457883"/>
                  </a:lnTo>
                  <a:lnTo>
                    <a:pt x="884609" y="86626"/>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17" name="tx217"/>
            <p:cNvSpPr/>
            <p:nvPr/>
          </p:nvSpPr>
          <p:spPr>
            <a:xfrm>
              <a:off x="8806200"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8" name="tx218"/>
            <p:cNvSpPr/>
            <p:nvPr/>
          </p:nvSpPr>
          <p:spPr>
            <a:xfrm>
              <a:off x="827707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8630921" y="5047573"/>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90036" y="398022"/>
              <a:ext cx="5255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Zimbabwe,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(78%), followed by ROTAC (85%).
Compared to 2019, coverage of 7 vaccines increased (BCG, DTP3, IPV1, MCV1, MCV2, PCV3 and POL3) and 2 vaccines decreased (DTP1 and ROTAC).
Compared to 2023, coverage of 3 vaccines remained constant (BCG, DTP1 and MCV1), 5 vaccines increased (DTP3, MCV2, PCV3, POL3 and ROTAC), and one vaccine decreased (IPV1).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1423488"/>
            </a:xfrm>
            <a:custGeom>
              <a:avLst/>
              <a:pathLst>
                <a:path w="6480943" h="1423488">
                  <a:moveTo>
                    <a:pt x="0" y="806643"/>
                  </a:moveTo>
                  <a:lnTo>
                    <a:pt x="270039" y="948992"/>
                  </a:lnTo>
                  <a:lnTo>
                    <a:pt x="540078" y="1138790"/>
                  </a:lnTo>
                  <a:lnTo>
                    <a:pt x="810117" y="1281139"/>
                  </a:lnTo>
                  <a:lnTo>
                    <a:pt x="1080157" y="1423488"/>
                  </a:lnTo>
                  <a:lnTo>
                    <a:pt x="1350196" y="1281139"/>
                  </a:lnTo>
                  <a:lnTo>
                    <a:pt x="1620235" y="1186240"/>
                  </a:lnTo>
                  <a:lnTo>
                    <a:pt x="1890275" y="1043891"/>
                  </a:lnTo>
                  <a:lnTo>
                    <a:pt x="2160314" y="948992"/>
                  </a:lnTo>
                  <a:lnTo>
                    <a:pt x="2430353" y="1043891"/>
                  </a:lnTo>
                  <a:lnTo>
                    <a:pt x="2700393" y="284697"/>
                  </a:lnTo>
                  <a:lnTo>
                    <a:pt x="2970432" y="94899"/>
                  </a:lnTo>
                  <a:lnTo>
                    <a:pt x="3240471" y="0"/>
                  </a:lnTo>
                  <a:lnTo>
                    <a:pt x="3510510" y="0"/>
                  </a:lnTo>
                  <a:lnTo>
                    <a:pt x="3780550" y="189798"/>
                  </a:lnTo>
                  <a:lnTo>
                    <a:pt x="4050589" y="379596"/>
                  </a:lnTo>
                  <a:lnTo>
                    <a:pt x="4320628" y="237248"/>
                  </a:lnTo>
                  <a:lnTo>
                    <a:pt x="4590668" y="284697"/>
                  </a:lnTo>
                  <a:lnTo>
                    <a:pt x="4860707" y="284697"/>
                  </a:lnTo>
                  <a:lnTo>
                    <a:pt x="5130746" y="237248"/>
                  </a:lnTo>
                  <a:lnTo>
                    <a:pt x="5400786" y="427046"/>
                  </a:lnTo>
                  <a:lnTo>
                    <a:pt x="5670825" y="332147"/>
                  </a:lnTo>
                  <a:lnTo>
                    <a:pt x="5940864" y="237248"/>
                  </a:lnTo>
                  <a:lnTo>
                    <a:pt x="6210904" y="23724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1518387"/>
            </a:xfrm>
            <a:custGeom>
              <a:avLst/>
              <a:pathLst>
                <a:path w="6480943" h="1518387">
                  <a:moveTo>
                    <a:pt x="0" y="854093"/>
                  </a:moveTo>
                  <a:lnTo>
                    <a:pt x="270039" y="996441"/>
                  </a:lnTo>
                  <a:lnTo>
                    <a:pt x="540078" y="1138790"/>
                  </a:lnTo>
                  <a:lnTo>
                    <a:pt x="810117" y="1281139"/>
                  </a:lnTo>
                  <a:lnTo>
                    <a:pt x="1080157" y="1376038"/>
                  </a:lnTo>
                  <a:lnTo>
                    <a:pt x="1350196" y="1518387"/>
                  </a:lnTo>
                  <a:lnTo>
                    <a:pt x="1620235" y="1376038"/>
                  </a:lnTo>
                  <a:lnTo>
                    <a:pt x="1890275" y="1186240"/>
                  </a:lnTo>
                  <a:lnTo>
                    <a:pt x="2160314" y="1043891"/>
                  </a:lnTo>
                  <a:lnTo>
                    <a:pt x="2430353" y="1138790"/>
                  </a:lnTo>
                  <a:lnTo>
                    <a:pt x="2700393" y="332147"/>
                  </a:lnTo>
                  <a:lnTo>
                    <a:pt x="2970432" y="142348"/>
                  </a:lnTo>
                  <a:lnTo>
                    <a:pt x="3240471" y="0"/>
                  </a:lnTo>
                  <a:lnTo>
                    <a:pt x="3510510" y="94899"/>
                  </a:lnTo>
                  <a:lnTo>
                    <a:pt x="3780550" y="284697"/>
                  </a:lnTo>
                  <a:lnTo>
                    <a:pt x="4050589" y="474496"/>
                  </a:lnTo>
                  <a:lnTo>
                    <a:pt x="4320628" y="332147"/>
                  </a:lnTo>
                  <a:lnTo>
                    <a:pt x="4590668" y="379596"/>
                  </a:lnTo>
                  <a:lnTo>
                    <a:pt x="4860707" y="379596"/>
                  </a:lnTo>
                  <a:lnTo>
                    <a:pt x="5130746" y="332147"/>
                  </a:lnTo>
                  <a:lnTo>
                    <a:pt x="5400786" y="521945"/>
                  </a:lnTo>
                  <a:lnTo>
                    <a:pt x="5670825" y="427046"/>
                  </a:lnTo>
                  <a:lnTo>
                    <a:pt x="5940864" y="332147"/>
                  </a:lnTo>
                  <a:lnTo>
                    <a:pt x="6210904" y="332147"/>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3295569" y="1025698"/>
              <a:ext cx="4320628" cy="1138790"/>
            </a:xfrm>
            <a:custGeom>
              <a:avLst/>
              <a:pathLst>
                <a:path w="4320628" h="1138790">
                  <a:moveTo>
                    <a:pt x="0" y="1043891"/>
                  </a:moveTo>
                  <a:lnTo>
                    <a:pt x="270039" y="1138790"/>
                  </a:lnTo>
                  <a:lnTo>
                    <a:pt x="540078" y="332147"/>
                  </a:lnTo>
                  <a:lnTo>
                    <a:pt x="810117" y="142348"/>
                  </a:lnTo>
                  <a:lnTo>
                    <a:pt x="1080157" y="0"/>
                  </a:lnTo>
                  <a:lnTo>
                    <a:pt x="1350196" y="94899"/>
                  </a:lnTo>
                  <a:lnTo>
                    <a:pt x="1620235" y="284697"/>
                  </a:lnTo>
                  <a:lnTo>
                    <a:pt x="1890275" y="474496"/>
                  </a:lnTo>
                  <a:lnTo>
                    <a:pt x="2160314" y="332147"/>
                  </a:lnTo>
                  <a:lnTo>
                    <a:pt x="2430353" y="379596"/>
                  </a:lnTo>
                  <a:lnTo>
                    <a:pt x="2700393" y="379596"/>
                  </a:lnTo>
                  <a:lnTo>
                    <a:pt x="2970432" y="332147"/>
                  </a:lnTo>
                  <a:lnTo>
                    <a:pt x="3240471" y="521945"/>
                  </a:lnTo>
                  <a:lnTo>
                    <a:pt x="3510510" y="427046"/>
                  </a:lnTo>
                  <a:lnTo>
                    <a:pt x="3780550" y="332147"/>
                  </a:lnTo>
                  <a:lnTo>
                    <a:pt x="4050589" y="332147"/>
                  </a:lnTo>
                  <a:lnTo>
                    <a:pt x="4320628" y="284697"/>
                  </a:lnTo>
                </a:path>
              </a:pathLst>
            </a:custGeom>
            <a:ln w="27101" cap="flat">
              <a:solidFill>
                <a:srgbClr val="EE00EE">
                  <a:alpha val="100000"/>
                </a:srgbClr>
              </a:solidFill>
              <a:prstDash val="solid"/>
              <a:round/>
            </a:ln>
          </p:spPr>
          <p:txBody>
            <a:bodyPr/>
            <a:lstStyle/>
            <a:p/>
          </p:txBody>
        </p:sp>
        <p:sp>
          <p:nvSpPr>
            <p:cNvPr id="40" name="pl40"/>
            <p:cNvSpPr/>
            <p:nvPr/>
          </p:nvSpPr>
          <p:spPr>
            <a:xfrm>
              <a:off x="6266002" y="2591535"/>
              <a:ext cx="1350196" cy="3036775"/>
            </a:xfrm>
            <a:custGeom>
              <a:avLst/>
              <a:pathLst>
                <a:path w="1350196" h="3036775">
                  <a:moveTo>
                    <a:pt x="0" y="0"/>
                  </a:moveTo>
                  <a:lnTo>
                    <a:pt x="270039" y="3036775"/>
                  </a:lnTo>
                  <a:lnTo>
                    <a:pt x="540078" y="1186240"/>
                  </a:lnTo>
                  <a:lnTo>
                    <a:pt x="810117" y="2752077"/>
                  </a:lnTo>
                  <a:lnTo>
                    <a:pt x="1080157" y="1897984"/>
                  </a:lnTo>
                  <a:lnTo>
                    <a:pt x="1350196" y="616844"/>
                  </a:lnTo>
                </a:path>
              </a:pathLst>
            </a:custGeom>
            <a:ln w="27101" cap="flat">
              <a:solidFill>
                <a:srgbClr val="6A3D9A">
                  <a:alpha val="100000"/>
                </a:srgbClr>
              </a:solidFill>
              <a:prstDash val="solid"/>
              <a:round/>
            </a:ln>
          </p:spPr>
          <p:txBody>
            <a:bodyPr/>
            <a:lstStyle/>
            <a:p/>
          </p:txBody>
        </p:sp>
        <p:sp>
          <p:nvSpPr>
            <p:cNvPr id="41" name="pl41"/>
            <p:cNvSpPr/>
            <p:nvPr/>
          </p:nvSpPr>
          <p:spPr>
            <a:xfrm>
              <a:off x="6266002" y="1357845"/>
              <a:ext cx="1350196" cy="1186240"/>
            </a:xfrm>
            <a:custGeom>
              <a:avLst/>
              <a:pathLst>
                <a:path w="1350196" h="1186240">
                  <a:moveTo>
                    <a:pt x="0" y="1186240"/>
                  </a:moveTo>
                  <a:lnTo>
                    <a:pt x="270039" y="189798"/>
                  </a:lnTo>
                  <a:lnTo>
                    <a:pt x="540078" y="94899"/>
                  </a:lnTo>
                  <a:lnTo>
                    <a:pt x="810117" y="0"/>
                  </a:lnTo>
                  <a:lnTo>
                    <a:pt x="1080157" y="0"/>
                  </a:lnTo>
                  <a:lnTo>
                    <a:pt x="1350196"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470937"/>
            </a:xfrm>
            <a:custGeom>
              <a:avLst/>
              <a:pathLst>
                <a:path w="6480943" h="1470937">
                  <a:moveTo>
                    <a:pt x="0" y="1043891"/>
                  </a:moveTo>
                  <a:lnTo>
                    <a:pt x="270039" y="1138790"/>
                  </a:lnTo>
                  <a:lnTo>
                    <a:pt x="540078" y="1281139"/>
                  </a:lnTo>
                  <a:lnTo>
                    <a:pt x="810117" y="1376038"/>
                  </a:lnTo>
                  <a:lnTo>
                    <a:pt x="1080157" y="1470937"/>
                  </a:lnTo>
                  <a:lnTo>
                    <a:pt x="1350196" y="1423488"/>
                  </a:lnTo>
                  <a:lnTo>
                    <a:pt x="1620235" y="1376038"/>
                  </a:lnTo>
                  <a:lnTo>
                    <a:pt x="1890275" y="1328589"/>
                  </a:lnTo>
                  <a:lnTo>
                    <a:pt x="2160314" y="1281139"/>
                  </a:lnTo>
                  <a:lnTo>
                    <a:pt x="2430353" y="996441"/>
                  </a:lnTo>
                  <a:lnTo>
                    <a:pt x="2700393" y="332147"/>
                  </a:lnTo>
                  <a:lnTo>
                    <a:pt x="2970432" y="237248"/>
                  </a:lnTo>
                  <a:lnTo>
                    <a:pt x="3240471" y="0"/>
                  </a:lnTo>
                  <a:lnTo>
                    <a:pt x="3510510" y="189798"/>
                  </a:lnTo>
                  <a:lnTo>
                    <a:pt x="3780550" y="237248"/>
                  </a:lnTo>
                  <a:lnTo>
                    <a:pt x="4050589" y="521945"/>
                  </a:lnTo>
                  <a:lnTo>
                    <a:pt x="4320628" y="94899"/>
                  </a:lnTo>
                  <a:lnTo>
                    <a:pt x="4590668" y="332147"/>
                  </a:lnTo>
                  <a:lnTo>
                    <a:pt x="4860707" y="427046"/>
                  </a:lnTo>
                  <a:lnTo>
                    <a:pt x="5130746" y="569395"/>
                  </a:lnTo>
                  <a:lnTo>
                    <a:pt x="5400786" y="569395"/>
                  </a:lnTo>
                  <a:lnTo>
                    <a:pt x="5670825" y="427046"/>
                  </a:lnTo>
                  <a:lnTo>
                    <a:pt x="5940864" y="332147"/>
                  </a:lnTo>
                  <a:lnTo>
                    <a:pt x="6210904" y="332147"/>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5455884" y="1927241"/>
              <a:ext cx="2160314" cy="711744"/>
            </a:xfrm>
            <a:custGeom>
              <a:avLst/>
              <a:pathLst>
                <a:path w="2160314" h="711744">
                  <a:moveTo>
                    <a:pt x="0" y="711744"/>
                  </a:moveTo>
                  <a:lnTo>
                    <a:pt x="270039" y="0"/>
                  </a:lnTo>
                  <a:lnTo>
                    <a:pt x="540078" y="0"/>
                  </a:lnTo>
                  <a:lnTo>
                    <a:pt x="810117" y="142348"/>
                  </a:lnTo>
                  <a:lnTo>
                    <a:pt x="1080157" y="189798"/>
                  </a:lnTo>
                  <a:lnTo>
                    <a:pt x="1350196" y="94899"/>
                  </a:lnTo>
                  <a:lnTo>
                    <a:pt x="1620235" y="47449"/>
                  </a:lnTo>
                  <a:lnTo>
                    <a:pt x="1890275" y="47449"/>
                  </a:lnTo>
                  <a:lnTo>
                    <a:pt x="2160314" y="0"/>
                  </a:lnTo>
                </a:path>
              </a:pathLst>
            </a:custGeom>
            <a:ln w="27101" cap="flat">
              <a:solidFill>
                <a:srgbClr val="FFC20E">
                  <a:alpha val="100000"/>
                </a:srgbClr>
              </a:solidFill>
              <a:prstDash val="solid"/>
              <a:round/>
            </a:ln>
          </p:spPr>
          <p:txBody>
            <a:bodyPr/>
            <a:lstStyle/>
            <a:p/>
          </p:txBody>
        </p:sp>
        <p:sp>
          <p:nvSpPr>
            <p:cNvPr id="44" name="pl44"/>
            <p:cNvSpPr/>
            <p:nvPr/>
          </p:nvSpPr>
          <p:spPr>
            <a:xfrm>
              <a:off x="4375727" y="1120597"/>
              <a:ext cx="3240471" cy="3511271"/>
            </a:xfrm>
            <a:custGeom>
              <a:avLst/>
              <a:pathLst>
                <a:path w="3240471" h="3511271">
                  <a:moveTo>
                    <a:pt x="0" y="3511271"/>
                  </a:moveTo>
                  <a:lnTo>
                    <a:pt x="270039" y="0"/>
                  </a:lnTo>
                  <a:lnTo>
                    <a:pt x="540078" y="189798"/>
                  </a:lnTo>
                  <a:lnTo>
                    <a:pt x="810117" y="379596"/>
                  </a:lnTo>
                  <a:lnTo>
                    <a:pt x="1080157" y="237248"/>
                  </a:lnTo>
                  <a:lnTo>
                    <a:pt x="1350196" y="284697"/>
                  </a:lnTo>
                  <a:lnTo>
                    <a:pt x="1620235" y="284697"/>
                  </a:lnTo>
                  <a:lnTo>
                    <a:pt x="1890275" y="237248"/>
                  </a:lnTo>
                  <a:lnTo>
                    <a:pt x="2160314" y="427046"/>
                  </a:lnTo>
                  <a:lnTo>
                    <a:pt x="2430353" y="332147"/>
                  </a:lnTo>
                  <a:lnTo>
                    <a:pt x="2700393" y="237248"/>
                  </a:lnTo>
                  <a:lnTo>
                    <a:pt x="2970432" y="237248"/>
                  </a:lnTo>
                  <a:lnTo>
                    <a:pt x="3240471"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328589"/>
            </a:xfrm>
            <a:custGeom>
              <a:avLst/>
              <a:pathLst>
                <a:path w="6480943" h="1328589">
                  <a:moveTo>
                    <a:pt x="0" y="806643"/>
                  </a:moveTo>
                  <a:lnTo>
                    <a:pt x="270039" y="901542"/>
                  </a:lnTo>
                  <a:lnTo>
                    <a:pt x="540078" y="1043891"/>
                  </a:lnTo>
                  <a:lnTo>
                    <a:pt x="810117" y="1186240"/>
                  </a:lnTo>
                  <a:lnTo>
                    <a:pt x="1080157" y="1328589"/>
                  </a:lnTo>
                  <a:lnTo>
                    <a:pt x="1350196" y="1233689"/>
                  </a:lnTo>
                  <a:lnTo>
                    <a:pt x="1620235" y="1138790"/>
                  </a:lnTo>
                  <a:lnTo>
                    <a:pt x="1890275" y="1043891"/>
                  </a:lnTo>
                  <a:lnTo>
                    <a:pt x="2160314" y="948992"/>
                  </a:lnTo>
                  <a:lnTo>
                    <a:pt x="2430353" y="1233689"/>
                  </a:lnTo>
                  <a:lnTo>
                    <a:pt x="2700393" y="284697"/>
                  </a:lnTo>
                  <a:lnTo>
                    <a:pt x="2970432" y="94899"/>
                  </a:lnTo>
                  <a:lnTo>
                    <a:pt x="3240471" y="0"/>
                  </a:lnTo>
                  <a:lnTo>
                    <a:pt x="3510510" y="0"/>
                  </a:lnTo>
                  <a:lnTo>
                    <a:pt x="3780550" y="142348"/>
                  </a:lnTo>
                  <a:lnTo>
                    <a:pt x="4050589" y="332147"/>
                  </a:lnTo>
                  <a:lnTo>
                    <a:pt x="4320628" y="237248"/>
                  </a:lnTo>
                  <a:lnTo>
                    <a:pt x="4590668" y="284697"/>
                  </a:lnTo>
                  <a:lnTo>
                    <a:pt x="4860707" y="284697"/>
                  </a:lnTo>
                  <a:lnTo>
                    <a:pt x="5130746" y="237248"/>
                  </a:lnTo>
                  <a:lnTo>
                    <a:pt x="5400786" y="427046"/>
                  </a:lnTo>
                  <a:lnTo>
                    <a:pt x="5670825" y="332147"/>
                  </a:lnTo>
                  <a:lnTo>
                    <a:pt x="5940864" y="237248"/>
                  </a:lnTo>
                  <a:lnTo>
                    <a:pt x="6210904" y="2372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915805" y="1262946"/>
              <a:ext cx="2700393" cy="2087782"/>
            </a:xfrm>
            <a:custGeom>
              <a:avLst/>
              <a:pathLst>
                <a:path w="2700393" h="2087782">
                  <a:moveTo>
                    <a:pt x="0" y="2087782"/>
                  </a:moveTo>
                  <a:lnTo>
                    <a:pt x="270039" y="237248"/>
                  </a:lnTo>
                  <a:lnTo>
                    <a:pt x="540078" y="47449"/>
                  </a:lnTo>
                  <a:lnTo>
                    <a:pt x="810117" y="47449"/>
                  </a:lnTo>
                  <a:lnTo>
                    <a:pt x="1080157" y="94899"/>
                  </a:lnTo>
                  <a:lnTo>
                    <a:pt x="1350196" y="0"/>
                  </a:lnTo>
                  <a:lnTo>
                    <a:pt x="1620235" y="189798"/>
                  </a:lnTo>
                  <a:lnTo>
                    <a:pt x="1890275" y="284697"/>
                  </a:lnTo>
                  <a:lnTo>
                    <a:pt x="2160314" y="1755635"/>
                  </a:lnTo>
                  <a:lnTo>
                    <a:pt x="2430353" y="1755635"/>
                  </a:lnTo>
                  <a:lnTo>
                    <a:pt x="2700393" y="332147"/>
                  </a:lnTo>
                </a:path>
              </a:pathLst>
            </a:custGeom>
            <a:ln w="27101" cap="flat">
              <a:solidFill>
                <a:srgbClr val="836FFF">
                  <a:alpha val="100000"/>
                </a:srgbClr>
              </a:solidFill>
              <a:prstDash val="solid"/>
              <a:round/>
            </a:ln>
          </p:spPr>
          <p:txBody>
            <a:bodyPr/>
            <a:lstStyle/>
            <a:p/>
          </p:txBody>
        </p:sp>
        <p:sp>
          <p:nvSpPr>
            <p:cNvPr id="47" name="pl47"/>
            <p:cNvSpPr/>
            <p:nvPr/>
          </p:nvSpPr>
          <p:spPr>
            <a:xfrm>
              <a:off x="5455884" y="1120597"/>
              <a:ext cx="2160314" cy="474496"/>
            </a:xfrm>
            <a:custGeom>
              <a:avLst/>
              <a:pathLst>
                <a:path w="2160314" h="474496">
                  <a:moveTo>
                    <a:pt x="0" y="0"/>
                  </a:moveTo>
                  <a:lnTo>
                    <a:pt x="270039" y="237248"/>
                  </a:lnTo>
                  <a:lnTo>
                    <a:pt x="540078" y="332147"/>
                  </a:lnTo>
                  <a:lnTo>
                    <a:pt x="810117" y="474496"/>
                  </a:lnTo>
                  <a:lnTo>
                    <a:pt x="1080157" y="474496"/>
                  </a:lnTo>
                  <a:lnTo>
                    <a:pt x="1350196" y="332147"/>
                  </a:lnTo>
                  <a:lnTo>
                    <a:pt x="1620235" y="237248"/>
                  </a:lnTo>
                  <a:lnTo>
                    <a:pt x="1890275" y="237248"/>
                  </a:lnTo>
                  <a:lnTo>
                    <a:pt x="2160314" y="237248"/>
                  </a:lnTo>
                </a:path>
              </a:pathLst>
            </a:custGeom>
            <a:ln w="27101" cap="flat">
              <a:solidFill>
                <a:srgbClr val="FB9A99">
                  <a:alpha val="100000"/>
                </a:srgbClr>
              </a:solidFill>
              <a:prstDash val="solid"/>
              <a:round/>
            </a:ln>
          </p:spPr>
          <p:txBody>
            <a:bodyPr/>
            <a:lstStyle/>
            <a:p/>
          </p:txBody>
        </p:sp>
        <p:sp>
          <p:nvSpPr>
            <p:cNvPr id="48" name="pl48"/>
            <p:cNvSpPr/>
            <p:nvPr/>
          </p:nvSpPr>
          <p:spPr>
            <a:xfrm>
              <a:off x="7628663" y="1318667"/>
              <a:ext cx="754282" cy="500526"/>
            </a:xfrm>
            <a:custGeom>
              <a:avLst/>
              <a:pathLst>
                <a:path w="754282" h="500526">
                  <a:moveTo>
                    <a:pt x="754282" y="500526"/>
                  </a:moveTo>
                  <a:lnTo>
                    <a:pt x="0" y="0"/>
                  </a:lnTo>
                </a:path>
              </a:pathLst>
            </a:custGeom>
          </p:spPr>
          <p:txBody>
            <a:bodyPr/>
            <a:lstStyle/>
            <a:p/>
          </p:txBody>
        </p:sp>
        <p:sp>
          <p:nvSpPr>
            <p:cNvPr id="49" name="pl49"/>
            <p:cNvSpPr/>
            <p:nvPr/>
          </p:nvSpPr>
          <p:spPr>
            <a:xfrm>
              <a:off x="7634336" y="1302263"/>
              <a:ext cx="694248" cy="7925"/>
            </a:xfrm>
            <a:custGeom>
              <a:avLst/>
              <a:pathLst>
                <a:path w="694248" h="7925">
                  <a:moveTo>
                    <a:pt x="694248" y="0"/>
                  </a:moveTo>
                  <a:lnTo>
                    <a:pt x="0" y="7925"/>
                  </a:lnTo>
                </a:path>
              </a:pathLst>
            </a:custGeom>
          </p:spPr>
          <p:txBody>
            <a:bodyPr/>
            <a:lstStyle/>
            <a:p/>
          </p:txBody>
        </p:sp>
        <p:sp>
          <p:nvSpPr>
            <p:cNvPr id="50" name="pl50"/>
            <p:cNvSpPr/>
            <p:nvPr/>
          </p:nvSpPr>
          <p:spPr>
            <a:xfrm>
              <a:off x="7628919" y="786669"/>
              <a:ext cx="808175" cy="515611"/>
            </a:xfrm>
            <a:custGeom>
              <a:avLst/>
              <a:pathLst>
                <a:path w="808175" h="515611">
                  <a:moveTo>
                    <a:pt x="808175" y="0"/>
                  </a:moveTo>
                  <a:lnTo>
                    <a:pt x="0" y="515611"/>
                  </a:lnTo>
                </a:path>
              </a:pathLst>
            </a:custGeom>
          </p:spPr>
          <p:txBody>
            <a:bodyPr/>
            <a:lstStyle/>
            <a:p/>
          </p:txBody>
        </p:sp>
        <p:sp>
          <p:nvSpPr>
            <p:cNvPr id="51" name="pl51"/>
            <p:cNvSpPr/>
            <p:nvPr/>
          </p:nvSpPr>
          <p:spPr>
            <a:xfrm>
              <a:off x="7632406" y="1315508"/>
              <a:ext cx="768535" cy="242422"/>
            </a:xfrm>
            <a:custGeom>
              <a:avLst/>
              <a:pathLst>
                <a:path w="768535" h="242422">
                  <a:moveTo>
                    <a:pt x="768535" y="242422"/>
                  </a:moveTo>
                  <a:lnTo>
                    <a:pt x="0" y="0"/>
                  </a:lnTo>
                </a:path>
              </a:pathLst>
            </a:custGeom>
          </p:spPr>
          <p:txBody>
            <a:bodyPr/>
            <a:lstStyle/>
            <a:p/>
          </p:txBody>
        </p:sp>
        <p:sp>
          <p:nvSpPr>
            <p:cNvPr id="52" name="pl52"/>
            <p:cNvSpPr/>
            <p:nvPr/>
          </p:nvSpPr>
          <p:spPr>
            <a:xfrm>
              <a:off x="7631998" y="1047533"/>
              <a:ext cx="726704" cy="257269"/>
            </a:xfrm>
            <a:custGeom>
              <a:avLst/>
              <a:pathLst>
                <a:path w="726704" h="257269">
                  <a:moveTo>
                    <a:pt x="726704" y="0"/>
                  </a:moveTo>
                  <a:lnTo>
                    <a:pt x="0" y="257269"/>
                  </a:lnTo>
                </a:path>
              </a:pathLst>
            </a:custGeom>
          </p:spPr>
          <p:txBody>
            <a:bodyPr/>
            <a:lstStyle/>
            <a:p/>
          </p:txBody>
        </p:sp>
        <p:sp>
          <p:nvSpPr>
            <p:cNvPr id="53" name="pl53"/>
            <p:cNvSpPr/>
            <p:nvPr/>
          </p:nvSpPr>
          <p:spPr>
            <a:xfrm>
              <a:off x="7623926" y="1368145"/>
              <a:ext cx="734934" cy="979462"/>
            </a:xfrm>
            <a:custGeom>
              <a:avLst/>
              <a:pathLst>
                <a:path w="734934" h="979462">
                  <a:moveTo>
                    <a:pt x="734934" y="979462"/>
                  </a:moveTo>
                  <a:lnTo>
                    <a:pt x="0" y="0"/>
                  </a:lnTo>
                </a:path>
              </a:pathLst>
            </a:custGeom>
          </p:spPr>
          <p:txBody>
            <a:bodyPr/>
            <a:lstStyle/>
            <a:p/>
          </p:txBody>
        </p:sp>
        <p:sp>
          <p:nvSpPr>
            <p:cNvPr id="54" name="pl54"/>
            <p:cNvSpPr/>
            <p:nvPr/>
          </p:nvSpPr>
          <p:spPr>
            <a:xfrm>
              <a:off x="7625380" y="1367663"/>
              <a:ext cx="667051" cy="713268"/>
            </a:xfrm>
            <a:custGeom>
              <a:avLst/>
              <a:pathLst>
                <a:path w="667051" h="713268">
                  <a:moveTo>
                    <a:pt x="667051" y="713268"/>
                  </a:moveTo>
                  <a:lnTo>
                    <a:pt x="0" y="0"/>
                  </a:lnTo>
                </a:path>
              </a:pathLst>
            </a:custGeom>
          </p:spPr>
          <p:txBody>
            <a:bodyPr/>
            <a:lstStyle/>
            <a:p/>
          </p:txBody>
        </p:sp>
        <p:sp>
          <p:nvSpPr>
            <p:cNvPr id="55" name="pl55"/>
            <p:cNvSpPr/>
            <p:nvPr/>
          </p:nvSpPr>
          <p:spPr>
            <a:xfrm>
              <a:off x="7623486" y="1463169"/>
              <a:ext cx="801540" cy="1146549"/>
            </a:xfrm>
            <a:custGeom>
              <a:avLst/>
              <a:pathLst>
                <a:path w="801540" h="1146549">
                  <a:moveTo>
                    <a:pt x="801540" y="1146549"/>
                  </a:moveTo>
                  <a:lnTo>
                    <a:pt x="0" y="0"/>
                  </a:lnTo>
                </a:path>
              </a:pathLst>
            </a:custGeom>
          </p:spPr>
          <p:txBody>
            <a:bodyPr/>
            <a:lstStyle/>
            <a:p/>
          </p:txBody>
        </p:sp>
        <p:sp>
          <p:nvSpPr>
            <p:cNvPr id="56" name="pl56"/>
            <p:cNvSpPr/>
            <p:nvPr/>
          </p:nvSpPr>
          <p:spPr>
            <a:xfrm>
              <a:off x="7622365" y="1605799"/>
              <a:ext cx="730408" cy="1268024"/>
            </a:xfrm>
            <a:custGeom>
              <a:avLst/>
              <a:pathLst>
                <a:path w="730408" h="1268024">
                  <a:moveTo>
                    <a:pt x="730408" y="1268024"/>
                  </a:moveTo>
                  <a:lnTo>
                    <a:pt x="0" y="0"/>
                  </a:lnTo>
                </a:path>
              </a:pathLst>
            </a:custGeom>
          </p:spPr>
          <p:txBody>
            <a:bodyPr/>
            <a:lstStyle/>
            <a:p/>
          </p:txBody>
        </p:sp>
        <p:sp>
          <p:nvSpPr>
            <p:cNvPr id="57" name="pl57"/>
            <p:cNvSpPr/>
            <p:nvPr/>
          </p:nvSpPr>
          <p:spPr>
            <a:xfrm>
              <a:off x="7622714" y="1937865"/>
              <a:ext cx="736146" cy="1200232"/>
            </a:xfrm>
            <a:custGeom>
              <a:avLst/>
              <a:pathLst>
                <a:path w="736146" h="1200232">
                  <a:moveTo>
                    <a:pt x="736146" y="1200232"/>
                  </a:moveTo>
                  <a:lnTo>
                    <a:pt x="0" y="0"/>
                  </a:lnTo>
                </a:path>
              </a:pathLst>
            </a:custGeom>
          </p:spPr>
          <p:txBody>
            <a:bodyPr/>
            <a:lstStyle/>
            <a:p/>
          </p:txBody>
        </p:sp>
        <p:sp>
          <p:nvSpPr>
            <p:cNvPr id="58" name="pl58"/>
            <p:cNvSpPr/>
            <p:nvPr/>
          </p:nvSpPr>
          <p:spPr>
            <a:xfrm>
              <a:off x="7633001" y="3212671"/>
              <a:ext cx="749944" cy="191502"/>
            </a:xfrm>
            <a:custGeom>
              <a:avLst/>
              <a:pathLst>
                <a:path w="749944" h="191502">
                  <a:moveTo>
                    <a:pt x="749944" y="191502"/>
                  </a:moveTo>
                  <a:lnTo>
                    <a:pt x="0" y="0"/>
                  </a:lnTo>
                </a:path>
              </a:pathLst>
            </a:custGeom>
          </p:spPr>
          <p:txBody>
            <a:bodyPr/>
            <a:lstStyle/>
            <a:p/>
          </p:txBody>
        </p:sp>
        <p:sp>
          <p:nvSpPr>
            <p:cNvPr id="59" name="pg59"/>
            <p:cNvSpPr/>
            <p:nvPr/>
          </p:nvSpPr>
          <p:spPr>
            <a:xfrm>
              <a:off x="8314365" y="17417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7833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1" name="pg61"/>
            <p:cNvSpPr/>
            <p:nvPr/>
          </p:nvSpPr>
          <p:spPr>
            <a:xfrm>
              <a:off x="8260004" y="121774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4059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3" name="pg63"/>
            <p:cNvSpPr/>
            <p:nvPr/>
          </p:nvSpPr>
          <p:spPr>
            <a:xfrm>
              <a:off x="8368515" y="69551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73704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5" name="pg65"/>
            <p:cNvSpPr/>
            <p:nvPr/>
          </p:nvSpPr>
          <p:spPr>
            <a:xfrm>
              <a:off x="8332362" y="147846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2000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7" name="pg67"/>
            <p:cNvSpPr/>
            <p:nvPr/>
          </p:nvSpPr>
          <p:spPr>
            <a:xfrm>
              <a:off x="8290122" y="95722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99876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69" name="pg69"/>
            <p:cNvSpPr/>
            <p:nvPr/>
          </p:nvSpPr>
          <p:spPr>
            <a:xfrm>
              <a:off x="8290281" y="22689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3104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71" name="pg71"/>
            <p:cNvSpPr/>
            <p:nvPr/>
          </p:nvSpPr>
          <p:spPr>
            <a:xfrm>
              <a:off x="8223851" y="200360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4514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73" name="pg73"/>
            <p:cNvSpPr/>
            <p:nvPr/>
          </p:nvSpPr>
          <p:spPr>
            <a:xfrm>
              <a:off x="8356446" y="253032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7186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75" name="pg75"/>
            <p:cNvSpPr/>
            <p:nvPr/>
          </p:nvSpPr>
          <p:spPr>
            <a:xfrm>
              <a:off x="8284194" y="27942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3575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77" name="pg77"/>
            <p:cNvSpPr/>
            <p:nvPr/>
          </p:nvSpPr>
          <p:spPr>
            <a:xfrm>
              <a:off x="8290281" y="30586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1002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78%</a:t>
              </a:r>
            </a:p>
          </p:txBody>
        </p:sp>
        <p:sp>
          <p:nvSpPr>
            <p:cNvPr id="79" name="pg79"/>
            <p:cNvSpPr/>
            <p:nvPr/>
          </p:nvSpPr>
          <p:spPr>
            <a:xfrm>
              <a:off x="8314365" y="33239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654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69816" y="401416"/>
              <a:ext cx="30919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Zimbabwe,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(78%), followed by ROTAC (85%).
Coverage of 9 vaccines increased (DTP3, HepB3, Hib3, IPV1, MCV1, MCV2, PcV3, Polio3 and Rubella) and 2 vaccines decreased (HPVc and RotaC) compared to respective coverage in 2019.
Coverage of 8 vaccines increased (DTP3, HPVc, HepB3, Hib3, MCV2, PcV3, Polio3 and RotaC), 1 vaccine decreased (IPV1),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46732" y="887626"/>
              <a:ext cx="577731" cy="0"/>
            </a:xfrm>
            <a:custGeom>
              <a:avLst/>
              <a:pathLst>
                <a:path w="577731" h="0">
                  <a:moveTo>
                    <a:pt x="0" y="0"/>
                  </a:moveTo>
                  <a:lnTo>
                    <a:pt x="288865"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26664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645655"/>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024670"/>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403685"/>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6185754" y="2782699"/>
              <a:ext cx="1805410" cy="0"/>
            </a:xfrm>
            <a:custGeom>
              <a:avLst/>
              <a:pathLst>
                <a:path w="1805410" h="0">
                  <a:moveTo>
                    <a:pt x="0" y="0"/>
                  </a:moveTo>
                  <a:lnTo>
                    <a:pt x="1516544" y="0"/>
                  </a:lnTo>
                  <a:lnTo>
                    <a:pt x="1660977" y="0"/>
                  </a:lnTo>
                  <a:lnTo>
                    <a:pt x="1660977" y="0"/>
                  </a:lnTo>
                  <a:lnTo>
                    <a:pt x="1805410" y="0"/>
                  </a:lnTo>
                  <a:lnTo>
                    <a:pt x="1805410"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3161714"/>
              <a:ext cx="361082" cy="0"/>
            </a:xfrm>
            <a:custGeom>
              <a:avLst/>
              <a:pathLst>
                <a:path w="361082" h="0">
                  <a:moveTo>
                    <a:pt x="0" y="0"/>
                  </a:moveTo>
                  <a:lnTo>
                    <a:pt x="0"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3540728"/>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919743"/>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630082" y="4677772"/>
              <a:ext cx="361082" cy="0"/>
            </a:xfrm>
            <a:custGeom>
              <a:avLst/>
              <a:pathLst>
                <a:path w="361082" h="0">
                  <a:moveTo>
                    <a:pt x="0" y="0"/>
                  </a:moveTo>
                  <a:lnTo>
                    <a:pt x="0"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5463590" y="5056787"/>
              <a:ext cx="2672007" cy="0"/>
            </a:xfrm>
            <a:custGeom>
              <a:avLst/>
              <a:pathLst>
                <a:path w="2672007" h="0">
                  <a:moveTo>
                    <a:pt x="0" y="0"/>
                  </a:moveTo>
                  <a:lnTo>
                    <a:pt x="0" y="0"/>
                  </a:lnTo>
                  <a:lnTo>
                    <a:pt x="2166492" y="0"/>
                  </a:lnTo>
                  <a:lnTo>
                    <a:pt x="2238708" y="0"/>
                  </a:lnTo>
                  <a:lnTo>
                    <a:pt x="2383141" y="0"/>
                  </a:lnTo>
                  <a:lnTo>
                    <a:pt x="2672007" y="0"/>
                  </a:lnTo>
                </a:path>
              </a:pathLst>
            </a:custGeom>
            <a:ln w="116535" cap="flat">
              <a:solidFill>
                <a:srgbClr val="E8E8E8">
                  <a:alpha val="100000"/>
                </a:srgbClr>
              </a:solidFill>
              <a:prstDash val="solid"/>
              <a:round/>
            </a:ln>
          </p:spPr>
          <p:txBody>
            <a:bodyPr/>
            <a:lstStyle/>
            <a:p/>
          </p:txBody>
        </p:sp>
        <p:sp>
          <p:nvSpPr>
            <p:cNvPr id="33" name="pt33"/>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8125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45909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45909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89479"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28397"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0061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2839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2298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8396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56731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8958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06180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92839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92839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0061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731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40082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011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Zimbabwe,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(93%). DTP1 coverage remained the same in 2024 (93%) compared to 2023, and was lower than in 2019. In 2019-2024, DTP1 coverage was at it's lowest level in 2020, 2021, 2022, 2023, and 2024 (93%).
In 2023, 2 vaccines had lower coverage than in 2019.
In 2024, 2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1894713"/>
              <a:ext cx="5670825" cy="2981260"/>
            </a:xfrm>
            <a:custGeom>
              <a:avLst/>
              <a:pathLst>
                <a:path w="5670825" h="2981260">
                  <a:moveTo>
                    <a:pt x="0" y="274138"/>
                  </a:moveTo>
                  <a:lnTo>
                    <a:pt x="945137" y="0"/>
                  </a:lnTo>
                  <a:lnTo>
                    <a:pt x="1890275" y="2981260"/>
                  </a:lnTo>
                  <a:lnTo>
                    <a:pt x="2835412" y="822416"/>
                  </a:lnTo>
                  <a:lnTo>
                    <a:pt x="3780550" y="2775656"/>
                  </a:lnTo>
                  <a:lnTo>
                    <a:pt x="4725687" y="1165090"/>
                  </a:lnTo>
                  <a:lnTo>
                    <a:pt x="5670825" y="239871"/>
                  </a:lnTo>
                </a:path>
              </a:pathLst>
            </a:custGeom>
            <a:ln w="29811" cap="flat">
              <a:solidFill>
                <a:srgbClr val="FF0000">
                  <a:alpha val="100000"/>
                </a:srgbClr>
              </a:solidFill>
              <a:prstDash val="solid"/>
              <a:round/>
            </a:ln>
          </p:spPr>
          <p:txBody>
            <a:bodyPr/>
            <a:lstStyle/>
            <a:p/>
          </p:txBody>
        </p:sp>
        <p:sp>
          <p:nvSpPr>
            <p:cNvPr id="25" name="pl25"/>
            <p:cNvSpPr/>
            <p:nvPr/>
          </p:nvSpPr>
          <p:spPr>
            <a:xfrm>
              <a:off x="3025530" y="2682862"/>
              <a:ext cx="4725687" cy="2193111"/>
            </a:xfrm>
            <a:custGeom>
              <a:avLst/>
              <a:pathLst>
                <a:path w="4725687" h="2193111">
                  <a:moveTo>
                    <a:pt x="0" y="0"/>
                  </a:moveTo>
                  <a:lnTo>
                    <a:pt x="945137" y="2193111"/>
                  </a:lnTo>
                  <a:lnTo>
                    <a:pt x="1890275" y="856683"/>
                  </a:lnTo>
                  <a:lnTo>
                    <a:pt x="2835412" y="1987506"/>
                  </a:lnTo>
                  <a:lnTo>
                    <a:pt x="3780550" y="1370694"/>
                  </a:lnTo>
                  <a:lnTo>
                    <a:pt x="4725687" y="445475"/>
                  </a:lnTo>
                </a:path>
              </a:pathLst>
            </a:custGeom>
            <a:ln w="29811" cap="flat">
              <a:solidFill>
                <a:srgbClr val="0058AB">
                  <a:alpha val="100000"/>
                </a:srgbClr>
              </a:solidFill>
              <a:prstDash val="solid"/>
              <a:round/>
            </a:ln>
          </p:spPr>
          <p:txBody>
            <a:bodyPr/>
            <a:lstStyle/>
            <a:p/>
          </p:txBody>
        </p:sp>
        <p:sp>
          <p:nvSpPr>
            <p:cNvPr id="26" name="pt26"/>
            <p:cNvSpPr/>
            <p:nvPr/>
          </p:nvSpPr>
          <p:spPr>
            <a:xfrm>
              <a:off x="2055566"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0" name="tx40"/>
            <p:cNvSpPr/>
            <p:nvPr/>
          </p:nvSpPr>
          <p:spPr>
            <a:xfrm>
              <a:off x="3970668"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1" name="tx41"/>
            <p:cNvSpPr/>
            <p:nvPr/>
          </p:nvSpPr>
          <p:spPr>
            <a:xfrm>
              <a:off x="4915805"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2" name="tx42"/>
            <p:cNvSpPr/>
            <p:nvPr/>
          </p:nvSpPr>
          <p:spPr>
            <a:xfrm>
              <a:off x="5860943"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3" name="tx43"/>
            <p:cNvSpPr/>
            <p:nvPr/>
          </p:nvSpPr>
          <p:spPr>
            <a:xfrm>
              <a:off x="6806080"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44" name="tx44"/>
            <p:cNvSpPr/>
            <p:nvPr/>
          </p:nvSpPr>
          <p:spPr>
            <a:xfrm>
              <a:off x="7751218"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5" name="tx45"/>
            <p:cNvSpPr/>
            <p:nvPr/>
          </p:nvSpPr>
          <p:spPr>
            <a:xfrm>
              <a:off x="2080392"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6" name="tx46"/>
            <p:cNvSpPr/>
            <p:nvPr/>
          </p:nvSpPr>
          <p:spPr>
            <a:xfrm>
              <a:off x="3025530"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47" name="tx47"/>
            <p:cNvSpPr/>
            <p:nvPr/>
          </p:nvSpPr>
          <p:spPr>
            <a:xfrm>
              <a:off x="3970668"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48" name="tx48"/>
            <p:cNvSpPr/>
            <p:nvPr/>
          </p:nvSpPr>
          <p:spPr>
            <a:xfrm>
              <a:off x="491580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49" name="tx49"/>
            <p:cNvSpPr/>
            <p:nvPr/>
          </p:nvSpPr>
          <p:spPr>
            <a:xfrm>
              <a:off x="5860943"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50" name="tx50"/>
            <p:cNvSpPr/>
            <p:nvPr/>
          </p:nvSpPr>
          <p:spPr>
            <a:xfrm>
              <a:off x="6806080"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51" name="tx51"/>
            <p:cNvSpPr/>
            <p:nvPr/>
          </p:nvSpPr>
          <p:spPr>
            <a:xfrm>
              <a:off x="7751218"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2" name="pl5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rc5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4" name="tx5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5" name="tx55"/>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6" name="tx56"/>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7" name="tx57"/>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8" name="tx5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9" name="tx59"/>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0" name="tx60"/>
            <p:cNvSpPr/>
            <p:nvPr/>
          </p:nvSpPr>
          <p:spPr>
            <a:xfrm rot="-5400000">
              <a:off x="66780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1" name="tx61"/>
            <p:cNvSpPr/>
            <p:nvPr/>
          </p:nvSpPr>
          <p:spPr>
            <a:xfrm rot="-5400000">
              <a:off x="76232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2" name="tx6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 name="tx6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 name="tx6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 name="tx6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 name="tx6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 name="tx6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 name="tx6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0" name="pl7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1" name="tx7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2" name="tx7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3" name="tx73"/>
            <p:cNvSpPr/>
            <p:nvPr/>
          </p:nvSpPr>
          <p:spPr>
            <a:xfrm>
              <a:off x="757200" y="398022"/>
              <a:ext cx="5581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Zimbabwe, 2018-2024</a:t>
              </a:r>
            </a:p>
          </p:txBody>
        </p:sp>
        <p:sp>
          <p:nvSpPr>
            <p:cNvPr id="74" name="tx7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5" name="tx7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Zimbabwe was 2018.
In 2024, first dose (HPV1) programme coverage among girls was 80% and last dose (HPVc) programme coverage was 51%.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1201575"/>
            </a:xfrm>
            <a:custGeom>
              <a:avLst/>
              <a:pathLst>
                <a:path w="6444618" h="1201575">
                  <a:moveTo>
                    <a:pt x="0" y="680892"/>
                  </a:moveTo>
                  <a:lnTo>
                    <a:pt x="268525" y="801050"/>
                  </a:lnTo>
                  <a:lnTo>
                    <a:pt x="537051" y="961260"/>
                  </a:lnTo>
                  <a:lnTo>
                    <a:pt x="805577" y="1081417"/>
                  </a:lnTo>
                  <a:lnTo>
                    <a:pt x="1074103" y="1201575"/>
                  </a:lnTo>
                  <a:lnTo>
                    <a:pt x="1342628" y="1081417"/>
                  </a:lnTo>
                  <a:lnTo>
                    <a:pt x="1611154" y="1001312"/>
                  </a:lnTo>
                  <a:lnTo>
                    <a:pt x="1879680" y="881155"/>
                  </a:lnTo>
                  <a:lnTo>
                    <a:pt x="2148206" y="801050"/>
                  </a:lnTo>
                  <a:lnTo>
                    <a:pt x="2416732" y="881155"/>
                  </a:lnTo>
                  <a:lnTo>
                    <a:pt x="2685257" y="240315"/>
                  </a:lnTo>
                  <a:lnTo>
                    <a:pt x="2953783" y="80105"/>
                  </a:lnTo>
                  <a:lnTo>
                    <a:pt x="3222309" y="0"/>
                  </a:lnTo>
                  <a:lnTo>
                    <a:pt x="3490835" y="0"/>
                  </a:lnTo>
                  <a:lnTo>
                    <a:pt x="3759360" y="160210"/>
                  </a:lnTo>
                  <a:lnTo>
                    <a:pt x="4027886" y="320420"/>
                  </a:lnTo>
                  <a:lnTo>
                    <a:pt x="4296412" y="200262"/>
                  </a:lnTo>
                  <a:lnTo>
                    <a:pt x="4564938" y="240315"/>
                  </a:lnTo>
                  <a:lnTo>
                    <a:pt x="4833464" y="240315"/>
                  </a:lnTo>
                  <a:lnTo>
                    <a:pt x="5101989" y="200262"/>
                  </a:lnTo>
                  <a:lnTo>
                    <a:pt x="5370515" y="360472"/>
                  </a:lnTo>
                  <a:lnTo>
                    <a:pt x="5639041" y="280367"/>
                  </a:lnTo>
                  <a:lnTo>
                    <a:pt x="5907567" y="200262"/>
                  </a:lnTo>
                  <a:lnTo>
                    <a:pt x="6176092" y="200262"/>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5744691" y="1922687"/>
              <a:ext cx="2148206" cy="600787"/>
            </a:xfrm>
            <a:custGeom>
              <a:avLst/>
              <a:pathLst>
                <a:path w="2148206" h="600787">
                  <a:moveTo>
                    <a:pt x="0" y="600787"/>
                  </a:moveTo>
                  <a:lnTo>
                    <a:pt x="268525" y="0"/>
                  </a:lnTo>
                  <a:lnTo>
                    <a:pt x="537051" y="0"/>
                  </a:lnTo>
                  <a:lnTo>
                    <a:pt x="805577" y="120157"/>
                  </a:lnTo>
                  <a:lnTo>
                    <a:pt x="1074103" y="160210"/>
                  </a:lnTo>
                  <a:lnTo>
                    <a:pt x="1342628" y="80105"/>
                  </a:lnTo>
                  <a:lnTo>
                    <a:pt x="1611154" y="40052"/>
                  </a:lnTo>
                  <a:lnTo>
                    <a:pt x="1879680" y="40052"/>
                  </a:lnTo>
                  <a:lnTo>
                    <a:pt x="2148206" y="0"/>
                  </a:lnTo>
                </a:path>
              </a:pathLst>
            </a:custGeom>
            <a:ln w="27101" cap="flat">
              <a:solidFill>
                <a:srgbClr val="7CAE00">
                  <a:alpha val="100000"/>
                </a:srgbClr>
              </a:solidFill>
              <a:prstDash val="solid"/>
              <a:round/>
            </a:ln>
          </p:spPr>
          <p:txBody>
            <a:bodyPr/>
            <a:lstStyle/>
            <a:p/>
          </p:txBody>
        </p:sp>
        <p:sp>
          <p:nvSpPr>
            <p:cNvPr id="28" name="pl28"/>
            <p:cNvSpPr/>
            <p:nvPr/>
          </p:nvSpPr>
          <p:spPr>
            <a:xfrm>
              <a:off x="4670588" y="1241794"/>
              <a:ext cx="3222309" cy="2963886"/>
            </a:xfrm>
            <a:custGeom>
              <a:avLst/>
              <a:pathLst>
                <a:path w="3222309" h="2963886">
                  <a:moveTo>
                    <a:pt x="0" y="2963886"/>
                  </a:moveTo>
                  <a:lnTo>
                    <a:pt x="268525" y="0"/>
                  </a:lnTo>
                  <a:lnTo>
                    <a:pt x="537051" y="160210"/>
                  </a:lnTo>
                  <a:lnTo>
                    <a:pt x="805577" y="320420"/>
                  </a:lnTo>
                  <a:lnTo>
                    <a:pt x="1074103" y="200262"/>
                  </a:lnTo>
                  <a:lnTo>
                    <a:pt x="1342628" y="240315"/>
                  </a:lnTo>
                  <a:lnTo>
                    <a:pt x="1611154" y="240315"/>
                  </a:lnTo>
                  <a:lnTo>
                    <a:pt x="1879680" y="200262"/>
                  </a:lnTo>
                  <a:lnTo>
                    <a:pt x="2148206" y="360472"/>
                  </a:lnTo>
                  <a:lnTo>
                    <a:pt x="2416732" y="280367"/>
                  </a:lnTo>
                  <a:lnTo>
                    <a:pt x="2685257" y="200262"/>
                  </a:lnTo>
                  <a:lnTo>
                    <a:pt x="2953783" y="200262"/>
                  </a:lnTo>
                  <a:lnTo>
                    <a:pt x="3222309" y="160210"/>
                  </a:lnTo>
                </a:path>
              </a:pathLst>
            </a:custGeom>
            <a:ln w="27101" cap="flat">
              <a:solidFill>
                <a:srgbClr val="00BFC4">
                  <a:alpha val="100000"/>
                </a:srgbClr>
              </a:solidFill>
              <a:prstDash val="solid"/>
              <a:round/>
            </a:ln>
          </p:spPr>
          <p:txBody>
            <a:bodyPr/>
            <a:lstStyle/>
            <a:p/>
          </p:txBody>
        </p:sp>
        <p:sp>
          <p:nvSpPr>
            <p:cNvPr id="29" name="pl29"/>
            <p:cNvSpPr/>
            <p:nvPr/>
          </p:nvSpPr>
          <p:spPr>
            <a:xfrm>
              <a:off x="6550268" y="2483422"/>
              <a:ext cx="1342628" cy="2563361"/>
            </a:xfrm>
            <a:custGeom>
              <a:avLst/>
              <a:pathLst>
                <a:path w="1342628" h="2563361">
                  <a:moveTo>
                    <a:pt x="0" y="0"/>
                  </a:moveTo>
                  <a:lnTo>
                    <a:pt x="268525" y="2563361"/>
                  </a:lnTo>
                  <a:lnTo>
                    <a:pt x="537051" y="1001312"/>
                  </a:lnTo>
                  <a:lnTo>
                    <a:pt x="805577" y="2323045"/>
                  </a:lnTo>
                  <a:lnTo>
                    <a:pt x="1074103" y="1602100"/>
                  </a:lnTo>
                  <a:lnTo>
                    <a:pt x="1342628" y="52068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706314" y="24850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416730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11892" y="24450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408445"/>
              <a:ext cx="254087" cy="113356"/>
            </a:xfrm>
            <a:custGeom>
              <a:avLst/>
              <a:pathLst>
                <a:path w="254087" h="113356">
                  <a:moveTo>
                    <a:pt x="254087" y="113356"/>
                  </a:moveTo>
                  <a:lnTo>
                    <a:pt x="0" y="0"/>
                  </a:lnTo>
                </a:path>
              </a:pathLst>
            </a:custGeom>
          </p:spPr>
          <p:txBody>
            <a:bodyPr/>
            <a:lstStyle/>
            <a:p/>
          </p:txBody>
        </p:sp>
        <p:sp>
          <p:nvSpPr>
            <p:cNvPr id="40" name="pl40"/>
            <p:cNvSpPr/>
            <p:nvPr/>
          </p:nvSpPr>
          <p:spPr>
            <a:xfrm>
              <a:off x="7907870" y="1292868"/>
              <a:ext cx="253552" cy="103050"/>
            </a:xfrm>
            <a:custGeom>
              <a:avLst/>
              <a:pathLst>
                <a:path w="253552" h="103050">
                  <a:moveTo>
                    <a:pt x="253552" y="0"/>
                  </a:moveTo>
                  <a:lnTo>
                    <a:pt x="0" y="103050"/>
                  </a:lnTo>
                </a:path>
              </a:pathLst>
            </a:custGeom>
          </p:spPr>
          <p:txBody>
            <a:bodyPr/>
            <a:lstStyle/>
            <a:p/>
          </p:txBody>
        </p:sp>
        <p:sp>
          <p:nvSpPr>
            <p:cNvPr id="41" name="pl41"/>
            <p:cNvSpPr/>
            <p:nvPr/>
          </p:nvSpPr>
          <p:spPr>
            <a:xfrm>
              <a:off x="7911730" y="1922684"/>
              <a:ext cx="249692" cy="2"/>
            </a:xfrm>
            <a:custGeom>
              <a:avLst/>
              <a:pathLst>
                <a:path w="249692" h="2">
                  <a:moveTo>
                    <a:pt x="249692" y="0"/>
                  </a:moveTo>
                  <a:lnTo>
                    <a:pt x="0" y="2"/>
                  </a:lnTo>
                </a:path>
              </a:pathLst>
            </a:custGeom>
          </p:spPr>
          <p:txBody>
            <a:bodyPr/>
            <a:lstStyle/>
            <a:p/>
          </p:txBody>
        </p:sp>
        <p:sp>
          <p:nvSpPr>
            <p:cNvPr id="42" name="pl42"/>
            <p:cNvSpPr/>
            <p:nvPr/>
          </p:nvSpPr>
          <p:spPr>
            <a:xfrm>
              <a:off x="7911730" y="3004104"/>
              <a:ext cx="249692" cy="0"/>
            </a:xfrm>
            <a:custGeom>
              <a:avLst/>
              <a:pathLst>
                <a:path w="249692" h="0">
                  <a:moveTo>
                    <a:pt x="249692" y="0"/>
                  </a:moveTo>
                  <a:lnTo>
                    <a:pt x="0" y="0"/>
                  </a:lnTo>
                </a:path>
              </a:pathLst>
            </a:custGeom>
          </p:spPr>
          <p:txBody>
            <a:bodyPr/>
            <a:lstStyle/>
            <a:p/>
          </p:txBody>
        </p:sp>
        <p:sp>
          <p:nvSpPr>
            <p:cNvPr id="43" name="pg43"/>
            <p:cNvSpPr/>
            <p:nvPr/>
          </p:nvSpPr>
          <p:spPr>
            <a:xfrm>
              <a:off x="8092843" y="14532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941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18064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2148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7" name="pg47"/>
            <p:cNvSpPr/>
            <p:nvPr/>
          </p:nvSpPr>
          <p:spPr>
            <a:xfrm>
              <a:off x="8092843" y="183169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87254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49" name="pg49"/>
            <p:cNvSpPr/>
            <p:nvPr/>
          </p:nvSpPr>
          <p:spPr>
            <a:xfrm>
              <a:off x="8092843" y="291311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6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511899" y="17366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619" y="17804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3" name="pg53"/>
            <p:cNvSpPr/>
            <p:nvPr/>
          </p:nvSpPr>
          <p:spPr>
            <a:xfrm>
              <a:off x="5808240" y="23375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853960" y="23812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63</a:t>
              </a:r>
            </a:p>
          </p:txBody>
        </p:sp>
        <p:sp>
          <p:nvSpPr>
            <p:cNvPr id="55" name="pg55"/>
            <p:cNvSpPr/>
            <p:nvPr/>
          </p:nvSpPr>
          <p:spPr>
            <a:xfrm>
              <a:off x="4375224" y="42102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420944" y="425558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21</a:t>
              </a:r>
            </a:p>
          </p:txBody>
        </p:sp>
        <p:sp>
          <p:nvSpPr>
            <p:cNvPr id="57" name="pg57"/>
            <p:cNvSpPr/>
            <p:nvPr/>
          </p:nvSpPr>
          <p:spPr>
            <a:xfrm>
              <a:off x="6614801" y="229623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660521" y="23400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38143" y="580629"/>
              <a:ext cx="380194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Zimbabwe,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Zimbabwe has all 4 of the  SDG vaccines.
In 2024, Zimbabwe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93% between 2023 and 2024.
• DTP3 coverage increased 1 percentage point from 90% in 2023 to 91% in 2024.
• There were there were approximately the same number of zero-dose children in 2024. This leaves 34,000 children without vaccination, vulnerable to vaccine-preventable diseases and a further 10,000 with incomplete protection.
• Zimbabwe accounted for 1.2% of zero-dose children in Eastern and Southern Africa (ESAR) and 0.2% of zero-dose children globally.
• MCV1 coverage remained constant at 90% between 2023 and 2024. There were 48,000 children who missed out on the first measles vaccination.
• MCV2 coverage increased 1 percentage point from 77% in 2023 to 78% in 2024.
• Last dose coverage of HPV vaccination (HPVc) among girls increased from 24% to 51%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Zimbabwe,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Zimbabwe.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DAPMHHIV-502652578-1605493</_dlc_DocId>
    <_dlc_DocIdUrl xmlns="9e17fbd9-fb4c-4d20-9ec4-18aa77a91b0d">
      <Url>https://unicef.sharepoint.com/teams/DAPM-Health-HIV/_layouts/15/DocIdRedir.aspx?ID=DAPMHHIV-502652578-1605493</Url>
      <Description>DAPMHHIV-502652578-1605493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52b11f61-f532-4585-9bc2-d0925bc290f0</vt:lpwstr>
  </property>
  <property fmtid="{D5CDD505-2E9C-101B-9397-08002B2CF9AE}" pid="4" name="MediaServiceImageTags">
    <vt:lpwstr/>
  </property>
</Properties>
</file>