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2374518e6d59877b0ebef2487725cbcec9db91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13 vaccines in the schedule achieved coverage of 90% or more. Vaccine coverage ranged from 73% to 82%.
Since 2009, estimates have been made for 5 new vaccines. IPV2 is the newest vaccine reported (2022), which achieved 73% coverage in 2024.
In 2024, South Africa did not report any stockouts of vaccines or supplies.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78223"/>
              <a:ext cx="6444618" cy="917762"/>
            </a:xfrm>
            <a:custGeom>
              <a:avLst/>
              <a:pathLst>
                <a:path w="6444618" h="917762">
                  <a:moveTo>
                    <a:pt x="0" y="399027"/>
                  </a:moveTo>
                  <a:lnTo>
                    <a:pt x="268525" y="518735"/>
                  </a:lnTo>
                  <a:lnTo>
                    <a:pt x="537051" y="598540"/>
                  </a:lnTo>
                  <a:lnTo>
                    <a:pt x="805577" y="718249"/>
                  </a:lnTo>
                  <a:lnTo>
                    <a:pt x="1074103" y="598540"/>
                  </a:lnTo>
                  <a:lnTo>
                    <a:pt x="1342628" y="478832"/>
                  </a:lnTo>
                  <a:lnTo>
                    <a:pt x="1611154" y="39902"/>
                  </a:lnTo>
                  <a:lnTo>
                    <a:pt x="1879680" y="0"/>
                  </a:lnTo>
                  <a:lnTo>
                    <a:pt x="2148206" y="79805"/>
                  </a:lnTo>
                  <a:lnTo>
                    <a:pt x="2416732" y="558638"/>
                  </a:lnTo>
                  <a:lnTo>
                    <a:pt x="2685257" y="598540"/>
                  </a:lnTo>
                  <a:lnTo>
                    <a:pt x="2953783" y="598540"/>
                  </a:lnTo>
                  <a:lnTo>
                    <a:pt x="3222309" y="917762"/>
                  </a:lnTo>
                  <a:lnTo>
                    <a:pt x="3490835" y="558638"/>
                  </a:lnTo>
                  <a:lnTo>
                    <a:pt x="3759360" y="279319"/>
                  </a:lnTo>
                  <a:lnTo>
                    <a:pt x="4027886" y="159610"/>
                  </a:lnTo>
                  <a:lnTo>
                    <a:pt x="4296412" y="279319"/>
                  </a:lnTo>
                  <a:lnTo>
                    <a:pt x="4564938" y="399027"/>
                  </a:lnTo>
                  <a:lnTo>
                    <a:pt x="4833464" y="438929"/>
                  </a:lnTo>
                  <a:lnTo>
                    <a:pt x="5101989" y="319221"/>
                  </a:lnTo>
                  <a:lnTo>
                    <a:pt x="5370515" y="279319"/>
                  </a:lnTo>
                  <a:lnTo>
                    <a:pt x="5639041" y="159610"/>
                  </a:lnTo>
                  <a:lnTo>
                    <a:pt x="5907567" y="319221"/>
                  </a:lnTo>
                  <a:lnTo>
                    <a:pt x="6176092" y="558638"/>
                  </a:lnTo>
                  <a:lnTo>
                    <a:pt x="6444618" y="75815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837348"/>
              <a:ext cx="6444618" cy="678346"/>
            </a:xfrm>
            <a:custGeom>
              <a:avLst/>
              <a:pathLst>
                <a:path w="6444618" h="678346">
                  <a:moveTo>
                    <a:pt x="0" y="518735"/>
                  </a:moveTo>
                  <a:lnTo>
                    <a:pt x="268525" y="598540"/>
                  </a:lnTo>
                  <a:lnTo>
                    <a:pt x="537051" y="638443"/>
                  </a:lnTo>
                  <a:lnTo>
                    <a:pt x="805577" y="678346"/>
                  </a:lnTo>
                  <a:lnTo>
                    <a:pt x="1074103" y="478832"/>
                  </a:lnTo>
                  <a:lnTo>
                    <a:pt x="1342628" y="199513"/>
                  </a:lnTo>
                  <a:lnTo>
                    <a:pt x="1611154" y="79805"/>
                  </a:lnTo>
                  <a:lnTo>
                    <a:pt x="1879680" y="39902"/>
                  </a:lnTo>
                  <a:lnTo>
                    <a:pt x="2148206" y="159610"/>
                  </a:lnTo>
                  <a:lnTo>
                    <a:pt x="2416732" y="199513"/>
                  </a:lnTo>
                  <a:lnTo>
                    <a:pt x="2685257" y="359124"/>
                  </a:lnTo>
                  <a:lnTo>
                    <a:pt x="2953783" y="438929"/>
                  </a:lnTo>
                  <a:lnTo>
                    <a:pt x="3222309" y="598540"/>
                  </a:lnTo>
                  <a:lnTo>
                    <a:pt x="3490835" y="199513"/>
                  </a:lnTo>
                  <a:lnTo>
                    <a:pt x="3759360" y="39902"/>
                  </a:lnTo>
                  <a:lnTo>
                    <a:pt x="4027886" y="39902"/>
                  </a:lnTo>
                  <a:lnTo>
                    <a:pt x="4296412" y="39902"/>
                  </a:lnTo>
                  <a:lnTo>
                    <a:pt x="4564938" y="79805"/>
                  </a:lnTo>
                  <a:lnTo>
                    <a:pt x="4833464" y="159610"/>
                  </a:lnTo>
                  <a:lnTo>
                    <a:pt x="5101989" y="39902"/>
                  </a:lnTo>
                  <a:lnTo>
                    <a:pt x="5370515" y="79805"/>
                  </a:lnTo>
                  <a:lnTo>
                    <a:pt x="5639041" y="0"/>
                  </a:lnTo>
                  <a:lnTo>
                    <a:pt x="5907567" y="39902"/>
                  </a:lnTo>
                  <a:lnTo>
                    <a:pt x="6176092" y="279319"/>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797445"/>
              <a:ext cx="6444618" cy="997568"/>
            </a:xfrm>
            <a:custGeom>
              <a:avLst/>
              <a:pathLst>
                <a:path w="6444618" h="997568">
                  <a:moveTo>
                    <a:pt x="0" y="598540"/>
                  </a:moveTo>
                  <a:lnTo>
                    <a:pt x="268525" y="718249"/>
                  </a:lnTo>
                  <a:lnTo>
                    <a:pt x="537051" y="877859"/>
                  </a:lnTo>
                  <a:lnTo>
                    <a:pt x="805577" y="997568"/>
                  </a:lnTo>
                  <a:lnTo>
                    <a:pt x="1074103" y="957665"/>
                  </a:lnTo>
                  <a:lnTo>
                    <a:pt x="1342628" y="917762"/>
                  </a:lnTo>
                  <a:lnTo>
                    <a:pt x="1611154" y="718249"/>
                  </a:lnTo>
                  <a:lnTo>
                    <a:pt x="1879680" y="758151"/>
                  </a:lnTo>
                  <a:lnTo>
                    <a:pt x="2148206" y="558638"/>
                  </a:lnTo>
                  <a:lnTo>
                    <a:pt x="2416732" y="399027"/>
                  </a:lnTo>
                  <a:lnTo>
                    <a:pt x="2685257" y="598540"/>
                  </a:lnTo>
                  <a:lnTo>
                    <a:pt x="2953783" y="399027"/>
                  </a:lnTo>
                  <a:lnTo>
                    <a:pt x="3222309" y="319221"/>
                  </a:lnTo>
                  <a:lnTo>
                    <a:pt x="3490835" y="359124"/>
                  </a:lnTo>
                  <a:lnTo>
                    <a:pt x="3759360" y="119708"/>
                  </a:lnTo>
                  <a:lnTo>
                    <a:pt x="4027886" y="39902"/>
                  </a:lnTo>
                  <a:lnTo>
                    <a:pt x="4296412" y="119708"/>
                  </a:lnTo>
                  <a:lnTo>
                    <a:pt x="4564938" y="239416"/>
                  </a:lnTo>
                  <a:lnTo>
                    <a:pt x="4833464" y="239416"/>
                  </a:lnTo>
                  <a:lnTo>
                    <a:pt x="5101989" y="159610"/>
                  </a:lnTo>
                  <a:lnTo>
                    <a:pt x="5370515" y="119708"/>
                  </a:lnTo>
                  <a:lnTo>
                    <a:pt x="5639041" y="0"/>
                  </a:lnTo>
                  <a:lnTo>
                    <a:pt x="5907567" y="39902"/>
                  </a:lnTo>
                  <a:lnTo>
                    <a:pt x="6176092" y="279319"/>
                  </a:lnTo>
                  <a:lnTo>
                    <a:pt x="6444618" y="438929"/>
                  </a:lnTo>
                </a:path>
              </a:pathLst>
            </a:custGeom>
            <a:ln w="27101" cap="flat">
              <a:solidFill>
                <a:srgbClr val="00BFC4">
                  <a:alpha val="100000"/>
                </a:srgbClr>
              </a:solidFill>
              <a:prstDash val="solid"/>
              <a:round/>
            </a:ln>
          </p:spPr>
          <p:txBody>
            <a:bodyPr/>
            <a:lstStyle/>
            <a:p/>
          </p:txBody>
        </p:sp>
        <p:sp>
          <p:nvSpPr>
            <p:cNvPr id="30" name="pl30"/>
            <p:cNvSpPr/>
            <p:nvPr/>
          </p:nvSpPr>
          <p:spPr>
            <a:xfrm>
              <a:off x="1448278" y="1797445"/>
              <a:ext cx="6444618" cy="1636011"/>
            </a:xfrm>
            <a:custGeom>
              <a:avLst/>
              <a:pathLst>
                <a:path w="6444618" h="1636011">
                  <a:moveTo>
                    <a:pt x="0" y="997568"/>
                  </a:moveTo>
                  <a:lnTo>
                    <a:pt x="268525" y="1316789"/>
                  </a:lnTo>
                  <a:lnTo>
                    <a:pt x="537051" y="1636011"/>
                  </a:lnTo>
                  <a:lnTo>
                    <a:pt x="805577" y="1396595"/>
                  </a:lnTo>
                  <a:lnTo>
                    <a:pt x="1074103" y="1436498"/>
                  </a:lnTo>
                  <a:lnTo>
                    <a:pt x="1342628" y="1556206"/>
                  </a:lnTo>
                  <a:lnTo>
                    <a:pt x="1611154" y="1356692"/>
                  </a:lnTo>
                  <a:lnTo>
                    <a:pt x="1879680" y="1516303"/>
                  </a:lnTo>
                  <a:lnTo>
                    <a:pt x="2148206" y="1316789"/>
                  </a:lnTo>
                  <a:lnTo>
                    <a:pt x="2416732" y="957665"/>
                  </a:lnTo>
                  <a:lnTo>
                    <a:pt x="2685257" y="1276887"/>
                  </a:lnTo>
                  <a:lnTo>
                    <a:pt x="2953783" y="1316789"/>
                  </a:lnTo>
                  <a:lnTo>
                    <a:pt x="3222309" y="1356692"/>
                  </a:lnTo>
                  <a:lnTo>
                    <a:pt x="3490835" y="1476400"/>
                  </a:lnTo>
                  <a:lnTo>
                    <a:pt x="3759360" y="1276887"/>
                  </a:lnTo>
                  <a:lnTo>
                    <a:pt x="4027886" y="1117276"/>
                  </a:lnTo>
                  <a:lnTo>
                    <a:pt x="4296412" y="718249"/>
                  </a:lnTo>
                  <a:lnTo>
                    <a:pt x="4564938" y="359124"/>
                  </a:lnTo>
                  <a:lnTo>
                    <a:pt x="4833464" y="478832"/>
                  </a:lnTo>
                  <a:lnTo>
                    <a:pt x="5101989" y="319221"/>
                  </a:lnTo>
                  <a:lnTo>
                    <a:pt x="5370515" y="438929"/>
                  </a:lnTo>
                  <a:lnTo>
                    <a:pt x="5639041" y="199513"/>
                  </a:lnTo>
                  <a:lnTo>
                    <a:pt x="5907567" y="0"/>
                  </a:lnTo>
                  <a:lnTo>
                    <a:pt x="6176092" y="119708"/>
                  </a:lnTo>
                  <a:lnTo>
                    <a:pt x="6444618"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27780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1979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3177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7566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210" y="1794350"/>
              <a:ext cx="257212" cy="194072"/>
            </a:xfrm>
            <a:custGeom>
              <a:avLst/>
              <a:pathLst>
                <a:path w="257212" h="194072">
                  <a:moveTo>
                    <a:pt x="257212" y="0"/>
                  </a:moveTo>
                  <a:lnTo>
                    <a:pt x="0" y="194072"/>
                  </a:lnTo>
                </a:path>
              </a:pathLst>
            </a:custGeom>
          </p:spPr>
          <p:txBody>
            <a:bodyPr/>
            <a:lstStyle/>
            <a:p/>
          </p:txBody>
        </p:sp>
        <p:sp>
          <p:nvSpPr>
            <p:cNvPr id="41" name="pl41"/>
            <p:cNvSpPr/>
            <p:nvPr/>
          </p:nvSpPr>
          <p:spPr>
            <a:xfrm>
              <a:off x="7905622" y="2071158"/>
              <a:ext cx="255800" cy="157387"/>
            </a:xfrm>
            <a:custGeom>
              <a:avLst/>
              <a:pathLst>
                <a:path w="255800" h="157387">
                  <a:moveTo>
                    <a:pt x="255800" y="0"/>
                  </a:moveTo>
                  <a:lnTo>
                    <a:pt x="0" y="157387"/>
                  </a:lnTo>
                </a:path>
              </a:pathLst>
            </a:custGeom>
          </p:spPr>
          <p:txBody>
            <a:bodyPr/>
            <a:lstStyle/>
            <a:p/>
          </p:txBody>
        </p:sp>
        <p:sp>
          <p:nvSpPr>
            <p:cNvPr id="42" name="pl42"/>
            <p:cNvSpPr/>
            <p:nvPr/>
          </p:nvSpPr>
          <p:spPr>
            <a:xfrm>
              <a:off x="7909557" y="2241054"/>
              <a:ext cx="251865" cy="70735"/>
            </a:xfrm>
            <a:custGeom>
              <a:avLst/>
              <a:pathLst>
                <a:path w="251865" h="70735">
                  <a:moveTo>
                    <a:pt x="251865" y="70735"/>
                  </a:moveTo>
                  <a:lnTo>
                    <a:pt x="0" y="0"/>
                  </a:lnTo>
                </a:path>
              </a:pathLst>
            </a:custGeom>
          </p:spPr>
          <p:txBody>
            <a:bodyPr/>
            <a:lstStyle/>
            <a:p/>
          </p:txBody>
        </p:sp>
        <p:sp>
          <p:nvSpPr>
            <p:cNvPr id="43" name="pl43"/>
            <p:cNvSpPr/>
            <p:nvPr/>
          </p:nvSpPr>
          <p:spPr>
            <a:xfrm>
              <a:off x="7902528" y="2325393"/>
              <a:ext cx="258895" cy="247663"/>
            </a:xfrm>
            <a:custGeom>
              <a:avLst/>
              <a:pathLst>
                <a:path w="258895" h="247663">
                  <a:moveTo>
                    <a:pt x="258895" y="247663"/>
                  </a:moveTo>
                  <a:lnTo>
                    <a:pt x="0" y="0"/>
                  </a:lnTo>
                </a:path>
              </a:pathLst>
            </a:custGeom>
          </p:spPr>
          <p:txBody>
            <a:bodyPr/>
            <a:lstStyle/>
            <a:p/>
          </p:txBody>
        </p:sp>
        <p:sp>
          <p:nvSpPr>
            <p:cNvPr id="44" name="pg44"/>
            <p:cNvSpPr/>
            <p:nvPr/>
          </p:nvSpPr>
          <p:spPr>
            <a:xfrm>
              <a:off x="8092843" y="16808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15703" y="172165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46" name="pg46"/>
            <p:cNvSpPr/>
            <p:nvPr/>
          </p:nvSpPr>
          <p:spPr>
            <a:xfrm>
              <a:off x="8092843" y="19577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9985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76%</a:t>
              </a:r>
            </a:p>
          </p:txBody>
        </p:sp>
        <p:sp>
          <p:nvSpPr>
            <p:cNvPr id="48" name="pg48"/>
            <p:cNvSpPr/>
            <p:nvPr/>
          </p:nvSpPr>
          <p:spPr>
            <a:xfrm>
              <a:off x="8092843" y="22314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2722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76%</a:t>
              </a:r>
            </a:p>
          </p:txBody>
        </p:sp>
        <p:sp>
          <p:nvSpPr>
            <p:cNvPr id="50" name="pg50"/>
            <p:cNvSpPr/>
            <p:nvPr/>
          </p:nvSpPr>
          <p:spPr>
            <a:xfrm>
              <a:off x="8092843" y="25034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5443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922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South Africa,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NA.
Between 2023 and 2024,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653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34877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3322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5706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84049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82391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127185"/>
              <a:ext cx="249014" cy="746455"/>
            </a:xfrm>
            <a:prstGeom prst="rect">
              <a:avLst/>
            </a:prstGeom>
            <a:solidFill>
              <a:srgbClr val="1CABE2">
                <a:alpha val="100000"/>
              </a:srgbClr>
            </a:solidFill>
          </p:spPr>
          <p:txBody>
            <a:bodyPr/>
            <a:lstStyle/>
            <a:p/>
          </p:txBody>
        </p:sp>
        <p:sp>
          <p:nvSpPr>
            <p:cNvPr id="23" name="rc23"/>
            <p:cNvSpPr/>
            <p:nvPr/>
          </p:nvSpPr>
          <p:spPr>
            <a:xfrm>
              <a:off x="1587736" y="2983675"/>
              <a:ext cx="249014" cy="889964"/>
            </a:xfrm>
            <a:prstGeom prst="rect">
              <a:avLst/>
            </a:prstGeom>
            <a:solidFill>
              <a:srgbClr val="1CABE2">
                <a:alpha val="100000"/>
              </a:srgbClr>
            </a:solidFill>
          </p:spPr>
          <p:txBody>
            <a:bodyPr/>
            <a:lstStyle/>
            <a:p/>
          </p:txBody>
        </p:sp>
        <p:sp>
          <p:nvSpPr>
            <p:cNvPr id="24" name="rc24"/>
            <p:cNvSpPr/>
            <p:nvPr/>
          </p:nvSpPr>
          <p:spPr>
            <a:xfrm>
              <a:off x="1864419" y="2894176"/>
              <a:ext cx="249014" cy="979463"/>
            </a:xfrm>
            <a:prstGeom prst="rect">
              <a:avLst/>
            </a:prstGeom>
            <a:solidFill>
              <a:srgbClr val="1CABE2">
                <a:alpha val="100000"/>
              </a:srgbClr>
            </a:solidFill>
          </p:spPr>
          <p:txBody>
            <a:bodyPr/>
            <a:lstStyle/>
            <a:p/>
          </p:txBody>
        </p:sp>
        <p:sp>
          <p:nvSpPr>
            <p:cNvPr id="25" name="rc25"/>
            <p:cNvSpPr/>
            <p:nvPr/>
          </p:nvSpPr>
          <p:spPr>
            <a:xfrm>
              <a:off x="2141101" y="2712163"/>
              <a:ext cx="249014" cy="1161476"/>
            </a:xfrm>
            <a:prstGeom prst="rect">
              <a:avLst/>
            </a:prstGeom>
            <a:solidFill>
              <a:srgbClr val="1CABE2">
                <a:alpha val="100000"/>
              </a:srgbClr>
            </a:solidFill>
          </p:spPr>
          <p:txBody>
            <a:bodyPr/>
            <a:lstStyle/>
            <a:p/>
          </p:txBody>
        </p:sp>
        <p:sp>
          <p:nvSpPr>
            <p:cNvPr id="26" name="rc26"/>
            <p:cNvSpPr/>
            <p:nvPr/>
          </p:nvSpPr>
          <p:spPr>
            <a:xfrm>
              <a:off x="2417783" y="2816169"/>
              <a:ext cx="249014" cy="1057470"/>
            </a:xfrm>
            <a:prstGeom prst="rect">
              <a:avLst/>
            </a:prstGeom>
            <a:solidFill>
              <a:srgbClr val="1CABE2">
                <a:alpha val="100000"/>
              </a:srgbClr>
            </a:solidFill>
          </p:spPr>
          <p:txBody>
            <a:bodyPr/>
            <a:lstStyle/>
            <a:p/>
          </p:txBody>
        </p:sp>
        <p:sp>
          <p:nvSpPr>
            <p:cNvPr id="27" name="rc27"/>
            <p:cNvSpPr/>
            <p:nvPr/>
          </p:nvSpPr>
          <p:spPr>
            <a:xfrm>
              <a:off x="2694466" y="2942229"/>
              <a:ext cx="249014" cy="931410"/>
            </a:xfrm>
            <a:prstGeom prst="rect">
              <a:avLst/>
            </a:prstGeom>
            <a:solidFill>
              <a:srgbClr val="1CABE2">
                <a:alpha val="100000"/>
              </a:srgbClr>
            </a:solidFill>
          </p:spPr>
          <p:txBody>
            <a:bodyPr/>
            <a:lstStyle/>
            <a:p/>
          </p:txBody>
        </p:sp>
        <p:sp>
          <p:nvSpPr>
            <p:cNvPr id="28" name="rc28"/>
            <p:cNvSpPr/>
            <p:nvPr/>
          </p:nvSpPr>
          <p:spPr>
            <a:xfrm>
              <a:off x="2971148" y="3534805"/>
              <a:ext cx="249014" cy="338834"/>
            </a:xfrm>
            <a:prstGeom prst="rect">
              <a:avLst/>
            </a:prstGeom>
            <a:solidFill>
              <a:srgbClr val="1CABE2">
                <a:alpha val="100000"/>
              </a:srgbClr>
            </a:solidFill>
          </p:spPr>
          <p:txBody>
            <a:bodyPr/>
            <a:lstStyle/>
            <a:p/>
          </p:txBody>
        </p:sp>
        <p:sp>
          <p:nvSpPr>
            <p:cNvPr id="29" name="rc29"/>
            <p:cNvSpPr/>
            <p:nvPr/>
          </p:nvSpPr>
          <p:spPr>
            <a:xfrm>
              <a:off x="3247830" y="3588729"/>
              <a:ext cx="249014" cy="284910"/>
            </a:xfrm>
            <a:prstGeom prst="rect">
              <a:avLst/>
            </a:prstGeom>
            <a:solidFill>
              <a:srgbClr val="1CABE2">
                <a:alpha val="100000"/>
              </a:srgbClr>
            </a:solidFill>
          </p:spPr>
          <p:txBody>
            <a:bodyPr/>
            <a:lstStyle/>
            <a:p/>
          </p:txBody>
        </p:sp>
        <p:sp>
          <p:nvSpPr>
            <p:cNvPr id="30" name="rc30"/>
            <p:cNvSpPr/>
            <p:nvPr/>
          </p:nvSpPr>
          <p:spPr>
            <a:xfrm>
              <a:off x="3524513" y="3447583"/>
              <a:ext cx="249014" cy="426056"/>
            </a:xfrm>
            <a:prstGeom prst="rect">
              <a:avLst/>
            </a:prstGeom>
            <a:solidFill>
              <a:srgbClr val="1CABE2">
                <a:alpha val="100000"/>
              </a:srgbClr>
            </a:solidFill>
          </p:spPr>
          <p:txBody>
            <a:bodyPr/>
            <a:lstStyle/>
            <a:p/>
          </p:txBody>
        </p:sp>
        <p:sp>
          <p:nvSpPr>
            <p:cNvPr id="31" name="rc31"/>
            <p:cNvSpPr/>
            <p:nvPr/>
          </p:nvSpPr>
          <p:spPr>
            <a:xfrm>
              <a:off x="3801195" y="2773559"/>
              <a:ext cx="249014" cy="1100080"/>
            </a:xfrm>
            <a:prstGeom prst="rect">
              <a:avLst/>
            </a:prstGeom>
            <a:solidFill>
              <a:srgbClr val="1CABE2">
                <a:alpha val="100000"/>
              </a:srgbClr>
            </a:solidFill>
          </p:spPr>
          <p:txBody>
            <a:bodyPr/>
            <a:lstStyle/>
            <a:p/>
          </p:txBody>
        </p:sp>
        <p:sp>
          <p:nvSpPr>
            <p:cNvPr id="32" name="rc32"/>
            <p:cNvSpPr/>
            <p:nvPr/>
          </p:nvSpPr>
          <p:spPr>
            <a:xfrm>
              <a:off x="4077877" y="2729115"/>
              <a:ext cx="249014" cy="1144525"/>
            </a:xfrm>
            <a:prstGeom prst="rect">
              <a:avLst/>
            </a:prstGeom>
            <a:solidFill>
              <a:srgbClr val="1CABE2">
                <a:alpha val="100000"/>
              </a:srgbClr>
            </a:solidFill>
          </p:spPr>
          <p:txBody>
            <a:bodyPr/>
            <a:lstStyle/>
            <a:p/>
          </p:txBody>
        </p:sp>
        <p:sp>
          <p:nvSpPr>
            <p:cNvPr id="33" name="rc33"/>
            <p:cNvSpPr/>
            <p:nvPr/>
          </p:nvSpPr>
          <p:spPr>
            <a:xfrm>
              <a:off x="4354560" y="2714069"/>
              <a:ext cx="249014" cy="1159570"/>
            </a:xfrm>
            <a:prstGeom prst="rect">
              <a:avLst/>
            </a:prstGeom>
            <a:solidFill>
              <a:srgbClr val="1CABE2">
                <a:alpha val="100000"/>
              </a:srgbClr>
            </a:solidFill>
          </p:spPr>
          <p:txBody>
            <a:bodyPr/>
            <a:lstStyle/>
            <a:p/>
          </p:txBody>
        </p:sp>
        <p:sp>
          <p:nvSpPr>
            <p:cNvPr id="34" name="rc34"/>
            <p:cNvSpPr/>
            <p:nvPr/>
          </p:nvSpPr>
          <p:spPr>
            <a:xfrm>
              <a:off x="4631242" y="2221707"/>
              <a:ext cx="249014" cy="1651932"/>
            </a:xfrm>
            <a:prstGeom prst="rect">
              <a:avLst/>
            </a:prstGeom>
            <a:solidFill>
              <a:srgbClr val="1CABE2">
                <a:alpha val="100000"/>
              </a:srgbClr>
            </a:solidFill>
          </p:spPr>
          <p:txBody>
            <a:bodyPr/>
            <a:lstStyle/>
            <a:p/>
          </p:txBody>
        </p:sp>
        <p:sp>
          <p:nvSpPr>
            <p:cNvPr id="35" name="rc35"/>
            <p:cNvSpPr/>
            <p:nvPr/>
          </p:nvSpPr>
          <p:spPr>
            <a:xfrm>
              <a:off x="4907924" y="2747408"/>
              <a:ext cx="249014" cy="1126231"/>
            </a:xfrm>
            <a:prstGeom prst="rect">
              <a:avLst/>
            </a:prstGeom>
            <a:solidFill>
              <a:srgbClr val="1CABE2">
                <a:alpha val="100000"/>
              </a:srgbClr>
            </a:solidFill>
          </p:spPr>
          <p:txBody>
            <a:bodyPr/>
            <a:lstStyle/>
            <a:p/>
          </p:txBody>
        </p:sp>
        <p:sp>
          <p:nvSpPr>
            <p:cNvPr id="36" name="rc36"/>
            <p:cNvSpPr/>
            <p:nvPr/>
          </p:nvSpPr>
          <p:spPr>
            <a:xfrm>
              <a:off x="5184607" y="3153773"/>
              <a:ext cx="249014" cy="719866"/>
            </a:xfrm>
            <a:prstGeom prst="rect">
              <a:avLst/>
            </a:prstGeom>
            <a:solidFill>
              <a:srgbClr val="1CABE2">
                <a:alpha val="100000"/>
              </a:srgbClr>
            </a:solidFill>
          </p:spPr>
          <p:txBody>
            <a:bodyPr/>
            <a:lstStyle/>
            <a:p/>
          </p:txBody>
        </p:sp>
        <p:sp>
          <p:nvSpPr>
            <p:cNvPr id="37" name="rc37"/>
            <p:cNvSpPr/>
            <p:nvPr/>
          </p:nvSpPr>
          <p:spPr>
            <a:xfrm>
              <a:off x="5461289" y="3341915"/>
              <a:ext cx="249014" cy="531724"/>
            </a:xfrm>
            <a:prstGeom prst="rect">
              <a:avLst/>
            </a:prstGeom>
            <a:solidFill>
              <a:srgbClr val="1CABE2">
                <a:alpha val="100000"/>
              </a:srgbClr>
            </a:solidFill>
          </p:spPr>
          <p:txBody>
            <a:bodyPr/>
            <a:lstStyle/>
            <a:p/>
          </p:txBody>
        </p:sp>
        <p:sp>
          <p:nvSpPr>
            <p:cNvPr id="38" name="rc38"/>
            <p:cNvSpPr/>
            <p:nvPr/>
          </p:nvSpPr>
          <p:spPr>
            <a:xfrm>
              <a:off x="5737971" y="3182095"/>
              <a:ext cx="249014" cy="691544"/>
            </a:xfrm>
            <a:prstGeom prst="rect">
              <a:avLst/>
            </a:prstGeom>
            <a:solidFill>
              <a:srgbClr val="1CABE2">
                <a:alpha val="100000"/>
              </a:srgbClr>
            </a:solidFill>
          </p:spPr>
          <p:txBody>
            <a:bodyPr/>
            <a:lstStyle/>
            <a:p/>
          </p:txBody>
        </p:sp>
        <p:sp>
          <p:nvSpPr>
            <p:cNvPr id="39" name="rc39"/>
            <p:cNvSpPr/>
            <p:nvPr/>
          </p:nvSpPr>
          <p:spPr>
            <a:xfrm>
              <a:off x="6014654" y="3011809"/>
              <a:ext cx="249014" cy="861831"/>
            </a:xfrm>
            <a:prstGeom prst="rect">
              <a:avLst/>
            </a:prstGeom>
            <a:solidFill>
              <a:srgbClr val="1CABE2">
                <a:alpha val="100000"/>
              </a:srgbClr>
            </a:solidFill>
          </p:spPr>
          <p:txBody>
            <a:bodyPr/>
            <a:lstStyle/>
            <a:p/>
          </p:txBody>
        </p:sp>
        <p:sp>
          <p:nvSpPr>
            <p:cNvPr id="40" name="rc40"/>
            <p:cNvSpPr/>
            <p:nvPr/>
          </p:nvSpPr>
          <p:spPr>
            <a:xfrm>
              <a:off x="6291336" y="2949279"/>
              <a:ext cx="249014" cy="924360"/>
            </a:xfrm>
            <a:prstGeom prst="rect">
              <a:avLst/>
            </a:prstGeom>
            <a:solidFill>
              <a:srgbClr val="1CABE2">
                <a:alpha val="100000"/>
              </a:srgbClr>
            </a:solidFill>
          </p:spPr>
          <p:txBody>
            <a:bodyPr/>
            <a:lstStyle/>
            <a:p/>
          </p:txBody>
        </p:sp>
        <p:sp>
          <p:nvSpPr>
            <p:cNvPr id="41" name="rc41"/>
            <p:cNvSpPr/>
            <p:nvPr/>
          </p:nvSpPr>
          <p:spPr>
            <a:xfrm>
              <a:off x="6568018" y="3117176"/>
              <a:ext cx="249014" cy="756463"/>
            </a:xfrm>
            <a:prstGeom prst="rect">
              <a:avLst/>
            </a:prstGeom>
            <a:solidFill>
              <a:srgbClr val="1CABE2">
                <a:alpha val="100000"/>
              </a:srgbClr>
            </a:solidFill>
          </p:spPr>
          <p:txBody>
            <a:bodyPr/>
            <a:lstStyle/>
            <a:p/>
          </p:txBody>
        </p:sp>
        <p:sp>
          <p:nvSpPr>
            <p:cNvPr id="42" name="rc42"/>
            <p:cNvSpPr/>
            <p:nvPr/>
          </p:nvSpPr>
          <p:spPr>
            <a:xfrm>
              <a:off x="6844701" y="3166562"/>
              <a:ext cx="249014" cy="707078"/>
            </a:xfrm>
            <a:prstGeom prst="rect">
              <a:avLst/>
            </a:prstGeom>
            <a:solidFill>
              <a:srgbClr val="1CABE2">
                <a:alpha val="100000"/>
              </a:srgbClr>
            </a:solidFill>
          </p:spPr>
          <p:txBody>
            <a:bodyPr/>
            <a:lstStyle/>
            <a:p/>
          </p:txBody>
        </p:sp>
        <p:sp>
          <p:nvSpPr>
            <p:cNvPr id="43" name="rc43"/>
            <p:cNvSpPr/>
            <p:nvPr/>
          </p:nvSpPr>
          <p:spPr>
            <a:xfrm>
              <a:off x="7121383" y="3342332"/>
              <a:ext cx="249014" cy="531307"/>
            </a:xfrm>
            <a:prstGeom prst="rect">
              <a:avLst/>
            </a:prstGeom>
            <a:solidFill>
              <a:srgbClr val="1CABE2">
                <a:alpha val="100000"/>
              </a:srgbClr>
            </a:solidFill>
          </p:spPr>
          <p:txBody>
            <a:bodyPr/>
            <a:lstStyle/>
            <a:p/>
          </p:txBody>
        </p:sp>
        <p:sp>
          <p:nvSpPr>
            <p:cNvPr id="44" name="rc44"/>
            <p:cNvSpPr/>
            <p:nvPr/>
          </p:nvSpPr>
          <p:spPr>
            <a:xfrm>
              <a:off x="7398065" y="3107854"/>
              <a:ext cx="249014" cy="765785"/>
            </a:xfrm>
            <a:prstGeom prst="rect">
              <a:avLst/>
            </a:prstGeom>
            <a:solidFill>
              <a:srgbClr val="1CABE2">
                <a:alpha val="100000"/>
              </a:srgbClr>
            </a:solidFill>
          </p:spPr>
          <p:txBody>
            <a:bodyPr/>
            <a:lstStyle/>
            <a:p/>
          </p:txBody>
        </p:sp>
        <p:sp>
          <p:nvSpPr>
            <p:cNvPr id="45" name="rc45"/>
            <p:cNvSpPr/>
            <p:nvPr/>
          </p:nvSpPr>
          <p:spPr>
            <a:xfrm>
              <a:off x="7674748" y="2755545"/>
              <a:ext cx="249014" cy="1118094"/>
            </a:xfrm>
            <a:prstGeom prst="rect">
              <a:avLst/>
            </a:prstGeom>
            <a:solidFill>
              <a:srgbClr val="1CABE2">
                <a:alpha val="100000"/>
              </a:srgbClr>
            </a:solidFill>
          </p:spPr>
          <p:txBody>
            <a:bodyPr/>
            <a:lstStyle/>
            <a:p/>
          </p:txBody>
        </p:sp>
        <p:sp>
          <p:nvSpPr>
            <p:cNvPr id="46" name="rc46"/>
            <p:cNvSpPr/>
            <p:nvPr/>
          </p:nvSpPr>
          <p:spPr>
            <a:xfrm>
              <a:off x="7951430" y="2460221"/>
              <a:ext cx="249014" cy="1413419"/>
            </a:xfrm>
            <a:prstGeom prst="rect">
              <a:avLst/>
            </a:prstGeom>
            <a:solidFill>
              <a:srgbClr val="1CABE2">
                <a:alpha val="100000"/>
              </a:srgbClr>
            </a:solidFill>
          </p:spPr>
          <p:txBody>
            <a:bodyPr/>
            <a:lstStyle/>
            <a:p/>
          </p:txBody>
        </p:sp>
        <p:sp>
          <p:nvSpPr>
            <p:cNvPr id="47" name="rc47"/>
            <p:cNvSpPr/>
            <p:nvPr/>
          </p:nvSpPr>
          <p:spPr>
            <a:xfrm>
              <a:off x="1311054" y="2530024"/>
              <a:ext cx="249014" cy="597160"/>
            </a:xfrm>
            <a:prstGeom prst="rect">
              <a:avLst/>
            </a:prstGeom>
            <a:solidFill>
              <a:srgbClr val="B3B3B3">
                <a:alpha val="100000"/>
              </a:srgbClr>
            </a:solidFill>
          </p:spPr>
          <p:txBody>
            <a:bodyPr/>
            <a:lstStyle/>
            <a:p/>
          </p:txBody>
        </p:sp>
        <p:sp>
          <p:nvSpPr>
            <p:cNvPr id="48" name="rc48"/>
            <p:cNvSpPr/>
            <p:nvPr/>
          </p:nvSpPr>
          <p:spPr>
            <a:xfrm>
              <a:off x="1587736" y="2439808"/>
              <a:ext cx="249014" cy="543867"/>
            </a:xfrm>
            <a:prstGeom prst="rect">
              <a:avLst/>
            </a:prstGeom>
            <a:solidFill>
              <a:srgbClr val="B3B3B3">
                <a:alpha val="100000"/>
              </a:srgbClr>
            </a:solidFill>
          </p:spPr>
          <p:txBody>
            <a:bodyPr/>
            <a:lstStyle/>
            <a:p/>
          </p:txBody>
        </p:sp>
        <p:sp>
          <p:nvSpPr>
            <p:cNvPr id="49" name="rc49"/>
            <p:cNvSpPr/>
            <p:nvPr/>
          </p:nvSpPr>
          <p:spPr>
            <a:xfrm>
              <a:off x="1864419" y="2404446"/>
              <a:ext cx="249014" cy="489729"/>
            </a:xfrm>
            <a:prstGeom prst="rect">
              <a:avLst/>
            </a:prstGeom>
            <a:solidFill>
              <a:srgbClr val="B3B3B3">
                <a:alpha val="100000"/>
              </a:srgbClr>
            </a:solidFill>
          </p:spPr>
          <p:txBody>
            <a:bodyPr/>
            <a:lstStyle/>
            <a:p/>
          </p:txBody>
        </p:sp>
        <p:sp>
          <p:nvSpPr>
            <p:cNvPr id="50" name="rc50"/>
            <p:cNvSpPr/>
            <p:nvPr/>
          </p:nvSpPr>
          <p:spPr>
            <a:xfrm>
              <a:off x="2141101" y="2308166"/>
              <a:ext cx="249014" cy="403996"/>
            </a:xfrm>
            <a:prstGeom prst="rect">
              <a:avLst/>
            </a:prstGeom>
            <a:solidFill>
              <a:srgbClr val="B3B3B3">
                <a:alpha val="100000"/>
              </a:srgbClr>
            </a:solidFill>
          </p:spPr>
          <p:txBody>
            <a:bodyPr/>
            <a:lstStyle/>
            <a:p/>
          </p:txBody>
        </p:sp>
        <p:sp>
          <p:nvSpPr>
            <p:cNvPr id="51" name="rc51"/>
            <p:cNvSpPr/>
            <p:nvPr/>
          </p:nvSpPr>
          <p:spPr>
            <a:xfrm>
              <a:off x="2417783" y="2498932"/>
              <a:ext cx="249014" cy="317237"/>
            </a:xfrm>
            <a:prstGeom prst="rect">
              <a:avLst/>
            </a:prstGeom>
            <a:solidFill>
              <a:srgbClr val="B3B3B3">
                <a:alpha val="100000"/>
              </a:srgbClr>
            </a:solidFill>
          </p:spPr>
          <p:txBody>
            <a:bodyPr/>
            <a:lstStyle/>
            <a:p/>
          </p:txBody>
        </p:sp>
        <p:sp>
          <p:nvSpPr>
            <p:cNvPr id="52" name="rc52"/>
            <p:cNvSpPr/>
            <p:nvPr/>
          </p:nvSpPr>
          <p:spPr>
            <a:xfrm>
              <a:off x="2694466" y="2832653"/>
              <a:ext cx="249014" cy="109576"/>
            </a:xfrm>
            <a:prstGeom prst="rect">
              <a:avLst/>
            </a:prstGeom>
            <a:solidFill>
              <a:srgbClr val="B3B3B3">
                <a:alpha val="100000"/>
              </a:srgbClr>
            </a:solidFill>
          </p:spPr>
          <p:txBody>
            <a:bodyPr/>
            <a:lstStyle/>
            <a:p/>
          </p:txBody>
        </p:sp>
        <p:sp>
          <p:nvSpPr>
            <p:cNvPr id="53" name="rc53"/>
            <p:cNvSpPr/>
            <p:nvPr/>
          </p:nvSpPr>
          <p:spPr>
            <a:xfrm>
              <a:off x="2971148" y="2970088"/>
              <a:ext cx="249014" cy="564717"/>
            </a:xfrm>
            <a:prstGeom prst="rect">
              <a:avLst/>
            </a:prstGeom>
            <a:solidFill>
              <a:srgbClr val="B3B3B3">
                <a:alpha val="100000"/>
              </a:srgbClr>
            </a:solidFill>
          </p:spPr>
          <p:txBody>
            <a:bodyPr/>
            <a:lstStyle/>
            <a:p/>
          </p:txBody>
        </p:sp>
        <p:sp>
          <p:nvSpPr>
            <p:cNvPr id="54" name="rc54"/>
            <p:cNvSpPr/>
            <p:nvPr/>
          </p:nvSpPr>
          <p:spPr>
            <a:xfrm>
              <a:off x="3247830" y="3018904"/>
              <a:ext cx="249014" cy="569825"/>
            </a:xfrm>
            <a:prstGeom prst="rect">
              <a:avLst/>
            </a:prstGeom>
            <a:solidFill>
              <a:srgbClr val="B3B3B3">
                <a:alpha val="100000"/>
              </a:srgbClr>
            </a:solidFill>
          </p:spPr>
          <p:txBody>
            <a:bodyPr/>
            <a:lstStyle/>
            <a:p/>
          </p:txBody>
        </p:sp>
        <p:sp>
          <p:nvSpPr>
            <p:cNvPr id="55" name="rc55"/>
            <p:cNvSpPr/>
            <p:nvPr/>
          </p:nvSpPr>
          <p:spPr>
            <a:xfrm>
              <a:off x="3524513" y="2778068"/>
              <a:ext cx="249014" cy="669515"/>
            </a:xfrm>
            <a:prstGeom prst="rect">
              <a:avLst/>
            </a:prstGeom>
            <a:solidFill>
              <a:srgbClr val="B3B3B3">
                <a:alpha val="100000"/>
              </a:srgbClr>
            </a:solidFill>
          </p:spPr>
          <p:txBody>
            <a:bodyPr/>
            <a:lstStyle/>
            <a:p/>
          </p:txBody>
        </p:sp>
        <p:sp>
          <p:nvSpPr>
            <p:cNvPr id="56" name="rc56"/>
            <p:cNvSpPr/>
            <p:nvPr/>
          </p:nvSpPr>
          <p:spPr>
            <a:xfrm>
              <a:off x="3801195" y="2773559"/>
              <a:ext cx="249014" cy="0"/>
            </a:xfrm>
            <a:prstGeom prst="rect">
              <a:avLst/>
            </a:prstGeom>
            <a:solidFill>
              <a:srgbClr val="B3B3B3">
                <a:alpha val="100000"/>
              </a:srgbClr>
            </a:solidFill>
          </p:spPr>
          <p:txBody>
            <a:bodyPr/>
            <a:lstStyle/>
            <a:p/>
          </p:txBody>
        </p:sp>
        <p:sp>
          <p:nvSpPr>
            <p:cNvPr id="57" name="rc57"/>
            <p:cNvSpPr/>
            <p:nvPr/>
          </p:nvSpPr>
          <p:spPr>
            <a:xfrm>
              <a:off x="4077877" y="2557436"/>
              <a:ext cx="249014" cy="171679"/>
            </a:xfrm>
            <a:prstGeom prst="rect">
              <a:avLst/>
            </a:prstGeom>
            <a:solidFill>
              <a:srgbClr val="B3B3B3">
                <a:alpha val="100000"/>
              </a:srgbClr>
            </a:solidFill>
          </p:spPr>
          <p:txBody>
            <a:bodyPr/>
            <a:lstStyle/>
            <a:p/>
          </p:txBody>
        </p:sp>
        <p:sp>
          <p:nvSpPr>
            <p:cNvPr id="58" name="rc58"/>
            <p:cNvSpPr/>
            <p:nvPr/>
          </p:nvSpPr>
          <p:spPr>
            <a:xfrm>
              <a:off x="4354560" y="2424178"/>
              <a:ext cx="249014" cy="289891"/>
            </a:xfrm>
            <a:prstGeom prst="rect">
              <a:avLst/>
            </a:prstGeom>
            <a:solidFill>
              <a:srgbClr val="B3B3B3">
                <a:alpha val="100000"/>
              </a:srgbClr>
            </a:solidFill>
          </p:spPr>
          <p:txBody>
            <a:bodyPr/>
            <a:lstStyle/>
            <a:p/>
          </p:txBody>
        </p:sp>
        <p:sp>
          <p:nvSpPr>
            <p:cNvPr id="59" name="rc59"/>
            <p:cNvSpPr/>
            <p:nvPr/>
          </p:nvSpPr>
          <p:spPr>
            <a:xfrm>
              <a:off x="4631242" y="2162710"/>
              <a:ext cx="249014" cy="58996"/>
            </a:xfrm>
            <a:prstGeom prst="rect">
              <a:avLst/>
            </a:prstGeom>
            <a:solidFill>
              <a:srgbClr val="B3B3B3">
                <a:alpha val="100000"/>
              </a:srgbClr>
            </a:solidFill>
          </p:spPr>
          <p:txBody>
            <a:bodyPr/>
            <a:lstStyle/>
            <a:p/>
          </p:txBody>
        </p:sp>
        <p:sp>
          <p:nvSpPr>
            <p:cNvPr id="60" name="rc60"/>
            <p:cNvSpPr/>
            <p:nvPr/>
          </p:nvSpPr>
          <p:spPr>
            <a:xfrm>
              <a:off x="4907924" y="2747408"/>
              <a:ext cx="249014" cy="0"/>
            </a:xfrm>
            <a:prstGeom prst="rect">
              <a:avLst/>
            </a:prstGeom>
            <a:solidFill>
              <a:srgbClr val="B3B3B3">
                <a:alpha val="100000"/>
              </a:srgbClr>
            </a:solidFill>
          </p:spPr>
          <p:txBody>
            <a:bodyPr/>
            <a:lstStyle/>
            <a:p/>
          </p:txBody>
        </p:sp>
        <p:sp>
          <p:nvSpPr>
            <p:cNvPr id="61" name="rc61"/>
            <p:cNvSpPr/>
            <p:nvPr/>
          </p:nvSpPr>
          <p:spPr>
            <a:xfrm>
              <a:off x="5184607" y="2973809"/>
              <a:ext cx="249014" cy="179964"/>
            </a:xfrm>
            <a:prstGeom prst="rect">
              <a:avLst/>
            </a:prstGeom>
            <a:solidFill>
              <a:srgbClr val="B3B3B3">
                <a:alpha val="100000"/>
              </a:srgbClr>
            </a:solidFill>
          </p:spPr>
          <p:txBody>
            <a:bodyPr/>
            <a:lstStyle/>
            <a:p/>
          </p:txBody>
        </p:sp>
        <p:sp>
          <p:nvSpPr>
            <p:cNvPr id="62" name="rc62"/>
            <p:cNvSpPr/>
            <p:nvPr/>
          </p:nvSpPr>
          <p:spPr>
            <a:xfrm>
              <a:off x="5461289" y="2987431"/>
              <a:ext cx="249014" cy="354484"/>
            </a:xfrm>
            <a:prstGeom prst="rect">
              <a:avLst/>
            </a:prstGeom>
            <a:solidFill>
              <a:srgbClr val="B3B3B3">
                <a:alpha val="100000"/>
              </a:srgbClr>
            </a:solidFill>
          </p:spPr>
          <p:txBody>
            <a:bodyPr/>
            <a:lstStyle/>
            <a:p/>
          </p:txBody>
        </p:sp>
        <p:sp>
          <p:nvSpPr>
            <p:cNvPr id="63" name="rc63"/>
            <p:cNvSpPr/>
            <p:nvPr/>
          </p:nvSpPr>
          <p:spPr>
            <a:xfrm>
              <a:off x="5737971" y="3009211"/>
              <a:ext cx="249014" cy="172883"/>
            </a:xfrm>
            <a:prstGeom prst="rect">
              <a:avLst/>
            </a:prstGeom>
            <a:solidFill>
              <a:srgbClr val="B3B3B3">
                <a:alpha val="100000"/>
              </a:srgbClr>
            </a:solidFill>
          </p:spPr>
          <p:txBody>
            <a:bodyPr/>
            <a:lstStyle/>
            <a:p/>
          </p:txBody>
        </p:sp>
        <p:sp>
          <p:nvSpPr>
            <p:cNvPr id="64" name="rc64"/>
            <p:cNvSpPr/>
            <p:nvPr/>
          </p:nvSpPr>
          <p:spPr>
            <a:xfrm>
              <a:off x="6014654" y="2954352"/>
              <a:ext cx="249014" cy="57456"/>
            </a:xfrm>
            <a:prstGeom prst="rect">
              <a:avLst/>
            </a:prstGeom>
            <a:solidFill>
              <a:srgbClr val="B3B3B3">
                <a:alpha val="100000"/>
              </a:srgbClr>
            </a:solidFill>
          </p:spPr>
          <p:txBody>
            <a:bodyPr/>
            <a:lstStyle/>
            <a:p/>
          </p:txBody>
        </p:sp>
        <p:sp>
          <p:nvSpPr>
            <p:cNvPr id="65" name="rc65"/>
            <p:cNvSpPr/>
            <p:nvPr/>
          </p:nvSpPr>
          <p:spPr>
            <a:xfrm>
              <a:off x="6291336" y="2833730"/>
              <a:ext cx="249014" cy="115548"/>
            </a:xfrm>
            <a:prstGeom prst="rect">
              <a:avLst/>
            </a:prstGeom>
            <a:solidFill>
              <a:srgbClr val="B3B3B3">
                <a:alpha val="100000"/>
              </a:srgbClr>
            </a:solidFill>
          </p:spPr>
          <p:txBody>
            <a:bodyPr/>
            <a:lstStyle/>
            <a:p/>
          </p:txBody>
        </p:sp>
        <p:sp>
          <p:nvSpPr>
            <p:cNvPr id="66" name="rc66"/>
            <p:cNvSpPr/>
            <p:nvPr/>
          </p:nvSpPr>
          <p:spPr>
            <a:xfrm>
              <a:off x="6568018" y="3000794"/>
              <a:ext cx="249014" cy="116382"/>
            </a:xfrm>
            <a:prstGeom prst="rect">
              <a:avLst/>
            </a:prstGeom>
            <a:solidFill>
              <a:srgbClr val="B3B3B3">
                <a:alpha val="100000"/>
              </a:srgbClr>
            </a:solidFill>
          </p:spPr>
          <p:txBody>
            <a:bodyPr/>
            <a:lstStyle/>
            <a:p/>
          </p:txBody>
        </p:sp>
        <p:sp>
          <p:nvSpPr>
            <p:cNvPr id="67" name="rc67"/>
            <p:cNvSpPr/>
            <p:nvPr/>
          </p:nvSpPr>
          <p:spPr>
            <a:xfrm>
              <a:off x="6844701" y="2930869"/>
              <a:ext cx="249014" cy="235692"/>
            </a:xfrm>
            <a:prstGeom prst="rect">
              <a:avLst/>
            </a:prstGeom>
            <a:solidFill>
              <a:srgbClr val="B3B3B3">
                <a:alpha val="100000"/>
              </a:srgbClr>
            </a:solidFill>
          </p:spPr>
          <p:txBody>
            <a:bodyPr/>
            <a:lstStyle/>
            <a:p/>
          </p:txBody>
        </p:sp>
        <p:sp>
          <p:nvSpPr>
            <p:cNvPr id="68" name="rc68"/>
            <p:cNvSpPr/>
            <p:nvPr/>
          </p:nvSpPr>
          <p:spPr>
            <a:xfrm>
              <a:off x="7121383" y="3047160"/>
              <a:ext cx="249014" cy="295172"/>
            </a:xfrm>
            <a:prstGeom prst="rect">
              <a:avLst/>
            </a:prstGeom>
            <a:solidFill>
              <a:srgbClr val="B3B3B3">
                <a:alpha val="100000"/>
              </a:srgbClr>
            </a:solidFill>
          </p:spPr>
          <p:txBody>
            <a:bodyPr/>
            <a:lstStyle/>
            <a:p/>
          </p:txBody>
        </p:sp>
        <p:sp>
          <p:nvSpPr>
            <p:cNvPr id="69" name="rc69"/>
            <p:cNvSpPr/>
            <p:nvPr/>
          </p:nvSpPr>
          <p:spPr>
            <a:xfrm>
              <a:off x="7398065" y="2990044"/>
              <a:ext cx="249014" cy="117810"/>
            </a:xfrm>
            <a:prstGeom prst="rect">
              <a:avLst/>
            </a:prstGeom>
            <a:solidFill>
              <a:srgbClr val="B3B3B3">
                <a:alpha val="100000"/>
              </a:srgbClr>
            </a:solidFill>
          </p:spPr>
          <p:txBody>
            <a:bodyPr/>
            <a:lstStyle/>
            <a:p/>
          </p:txBody>
        </p:sp>
        <p:sp>
          <p:nvSpPr>
            <p:cNvPr id="70" name="rc70"/>
            <p:cNvSpPr/>
            <p:nvPr/>
          </p:nvSpPr>
          <p:spPr>
            <a:xfrm>
              <a:off x="7674748" y="2637847"/>
              <a:ext cx="249014" cy="117698"/>
            </a:xfrm>
            <a:prstGeom prst="rect">
              <a:avLst/>
            </a:prstGeom>
            <a:solidFill>
              <a:srgbClr val="B3B3B3">
                <a:alpha val="100000"/>
              </a:srgbClr>
            </a:solidFill>
          </p:spPr>
          <p:txBody>
            <a:bodyPr/>
            <a:lstStyle/>
            <a:p/>
          </p:txBody>
        </p:sp>
        <p:sp>
          <p:nvSpPr>
            <p:cNvPr id="71" name="rc71"/>
            <p:cNvSpPr/>
            <p:nvPr/>
          </p:nvSpPr>
          <p:spPr>
            <a:xfrm>
              <a:off x="7951430" y="2342435"/>
              <a:ext cx="249014" cy="117785"/>
            </a:xfrm>
            <a:prstGeom prst="rect">
              <a:avLst/>
            </a:prstGeom>
            <a:solidFill>
              <a:srgbClr val="B3B3B3">
                <a:alpha val="100000"/>
              </a:srgbClr>
            </a:solidFill>
          </p:spPr>
          <p:txBody>
            <a:bodyPr/>
            <a:lstStyle/>
            <a:p/>
          </p:txBody>
        </p:sp>
        <p:sp>
          <p:nvSpPr>
            <p:cNvPr id="72" name="pl72"/>
            <p:cNvSpPr/>
            <p:nvPr/>
          </p:nvSpPr>
          <p:spPr>
            <a:xfrm>
              <a:off x="1435561" y="1164668"/>
              <a:ext cx="6640376" cy="655856"/>
            </a:xfrm>
            <a:custGeom>
              <a:avLst/>
              <a:pathLst>
                <a:path w="6640376" h="655856">
                  <a:moveTo>
                    <a:pt x="0" y="285154"/>
                  </a:moveTo>
                  <a:lnTo>
                    <a:pt x="276682" y="370701"/>
                  </a:lnTo>
                  <a:lnTo>
                    <a:pt x="553364" y="427732"/>
                  </a:lnTo>
                  <a:lnTo>
                    <a:pt x="830047" y="513278"/>
                  </a:lnTo>
                  <a:lnTo>
                    <a:pt x="1106729" y="427732"/>
                  </a:lnTo>
                  <a:lnTo>
                    <a:pt x="1383411" y="342185"/>
                  </a:lnTo>
                  <a:lnTo>
                    <a:pt x="1660094" y="28515"/>
                  </a:lnTo>
                  <a:lnTo>
                    <a:pt x="1936776" y="0"/>
                  </a:lnTo>
                  <a:lnTo>
                    <a:pt x="2213458" y="57030"/>
                  </a:lnTo>
                  <a:lnTo>
                    <a:pt x="2490141" y="399216"/>
                  </a:lnTo>
                  <a:lnTo>
                    <a:pt x="2766823" y="427732"/>
                  </a:lnTo>
                  <a:lnTo>
                    <a:pt x="3043505" y="427732"/>
                  </a:lnTo>
                  <a:lnTo>
                    <a:pt x="3320188" y="655856"/>
                  </a:lnTo>
                  <a:lnTo>
                    <a:pt x="3596870" y="399216"/>
                  </a:lnTo>
                  <a:lnTo>
                    <a:pt x="3873552" y="199608"/>
                  </a:lnTo>
                  <a:lnTo>
                    <a:pt x="4150235" y="114061"/>
                  </a:lnTo>
                  <a:lnTo>
                    <a:pt x="4426917" y="199608"/>
                  </a:lnTo>
                  <a:lnTo>
                    <a:pt x="4703599" y="285154"/>
                  </a:lnTo>
                  <a:lnTo>
                    <a:pt x="4980282" y="313670"/>
                  </a:lnTo>
                  <a:lnTo>
                    <a:pt x="5256964" y="228123"/>
                  </a:lnTo>
                  <a:lnTo>
                    <a:pt x="5533646" y="199608"/>
                  </a:lnTo>
                  <a:lnTo>
                    <a:pt x="5810329" y="114061"/>
                  </a:lnTo>
                  <a:lnTo>
                    <a:pt x="6087011" y="228123"/>
                  </a:lnTo>
                  <a:lnTo>
                    <a:pt x="6363693" y="399216"/>
                  </a:lnTo>
                  <a:lnTo>
                    <a:pt x="6640376" y="541794"/>
                  </a:lnTo>
                </a:path>
              </a:pathLst>
            </a:custGeom>
            <a:ln w="27101" cap="flat">
              <a:solidFill>
                <a:srgbClr val="0058AB">
                  <a:alpha val="50196"/>
                </a:srgbClr>
              </a:solidFill>
              <a:prstDash val="solid"/>
              <a:round/>
            </a:ln>
          </p:spPr>
          <p:txBody>
            <a:bodyPr/>
            <a:lstStyle/>
            <a:p/>
          </p:txBody>
        </p:sp>
        <p:sp>
          <p:nvSpPr>
            <p:cNvPr id="73" name="pl73"/>
            <p:cNvSpPr/>
            <p:nvPr/>
          </p:nvSpPr>
          <p:spPr>
            <a:xfrm>
              <a:off x="1435561" y="1421307"/>
              <a:ext cx="6640376" cy="484763"/>
            </a:xfrm>
            <a:custGeom>
              <a:avLst/>
              <a:pathLst>
                <a:path w="6640376" h="484763">
                  <a:moveTo>
                    <a:pt x="0" y="370701"/>
                  </a:moveTo>
                  <a:lnTo>
                    <a:pt x="276682" y="427732"/>
                  </a:lnTo>
                  <a:lnTo>
                    <a:pt x="553364" y="456247"/>
                  </a:lnTo>
                  <a:lnTo>
                    <a:pt x="830047" y="484763"/>
                  </a:lnTo>
                  <a:lnTo>
                    <a:pt x="1106729" y="342185"/>
                  </a:lnTo>
                  <a:lnTo>
                    <a:pt x="1383411" y="142577"/>
                  </a:lnTo>
                  <a:lnTo>
                    <a:pt x="1660094" y="57030"/>
                  </a:lnTo>
                  <a:lnTo>
                    <a:pt x="1936776" y="28515"/>
                  </a:lnTo>
                  <a:lnTo>
                    <a:pt x="2213458" y="114061"/>
                  </a:lnTo>
                  <a:lnTo>
                    <a:pt x="2490141" y="142577"/>
                  </a:lnTo>
                  <a:lnTo>
                    <a:pt x="2766823" y="256639"/>
                  </a:lnTo>
                  <a:lnTo>
                    <a:pt x="3043505" y="313670"/>
                  </a:lnTo>
                  <a:lnTo>
                    <a:pt x="3320188" y="427732"/>
                  </a:lnTo>
                  <a:lnTo>
                    <a:pt x="3596870" y="142577"/>
                  </a:lnTo>
                  <a:lnTo>
                    <a:pt x="3873552" y="28515"/>
                  </a:lnTo>
                  <a:lnTo>
                    <a:pt x="4150235" y="28515"/>
                  </a:lnTo>
                  <a:lnTo>
                    <a:pt x="4426917" y="28515"/>
                  </a:lnTo>
                  <a:lnTo>
                    <a:pt x="4703599" y="57030"/>
                  </a:lnTo>
                  <a:lnTo>
                    <a:pt x="4980282" y="114061"/>
                  </a:lnTo>
                  <a:lnTo>
                    <a:pt x="5256964" y="28515"/>
                  </a:lnTo>
                  <a:lnTo>
                    <a:pt x="5533646" y="57030"/>
                  </a:lnTo>
                  <a:lnTo>
                    <a:pt x="5810329" y="0"/>
                  </a:lnTo>
                  <a:lnTo>
                    <a:pt x="6087011" y="28515"/>
                  </a:lnTo>
                  <a:lnTo>
                    <a:pt x="6363693" y="199608"/>
                  </a:lnTo>
                  <a:lnTo>
                    <a:pt x="6640376" y="342185"/>
                  </a:lnTo>
                </a:path>
              </a:pathLst>
            </a:custGeom>
            <a:ln w="27101" cap="flat">
              <a:solidFill>
                <a:srgbClr val="333333">
                  <a:alpha val="50196"/>
                </a:srgbClr>
              </a:solidFill>
              <a:prstDash val="solid"/>
              <a:round/>
            </a:ln>
          </p:spPr>
          <p:txBody>
            <a:bodyPr/>
            <a:lstStyle/>
            <a:p/>
          </p:txBody>
        </p:sp>
        <p:sp>
          <p:nvSpPr>
            <p:cNvPr id="74" name="tx74"/>
            <p:cNvSpPr/>
            <p:nvPr/>
          </p:nvSpPr>
          <p:spPr>
            <a:xfrm>
              <a:off x="6632236"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6908918"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7185600"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7462283"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7738965"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8015647"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6632236"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1" name="tx81"/>
            <p:cNvSpPr/>
            <p:nvPr/>
          </p:nvSpPr>
          <p:spPr>
            <a:xfrm>
              <a:off x="6908918"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2" name="tx82"/>
            <p:cNvSpPr/>
            <p:nvPr/>
          </p:nvSpPr>
          <p:spPr>
            <a:xfrm>
              <a:off x="7185600"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3" name="tx83"/>
            <p:cNvSpPr/>
            <p:nvPr/>
          </p:nvSpPr>
          <p:spPr>
            <a:xfrm>
              <a:off x="7462283"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4" name="tx84"/>
            <p:cNvSpPr/>
            <p:nvPr/>
          </p:nvSpPr>
          <p:spPr>
            <a:xfrm>
              <a:off x="7738965"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5" name="tx85"/>
            <p:cNvSpPr/>
            <p:nvPr/>
          </p:nvSpPr>
          <p:spPr>
            <a:xfrm>
              <a:off x="8015647"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6" name="tx86"/>
            <p:cNvSpPr/>
            <p:nvPr/>
          </p:nvSpPr>
          <p:spPr>
            <a:xfrm>
              <a:off x="1345126" y="346129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87" name="tx87"/>
            <p:cNvSpPr/>
            <p:nvPr/>
          </p:nvSpPr>
          <p:spPr>
            <a:xfrm>
              <a:off x="2728538" y="336744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88" name="tx88"/>
            <p:cNvSpPr/>
            <p:nvPr/>
          </p:nvSpPr>
          <p:spPr>
            <a:xfrm>
              <a:off x="4111950" y="32609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89" name="tx89"/>
            <p:cNvSpPr/>
            <p:nvPr/>
          </p:nvSpPr>
          <p:spPr>
            <a:xfrm>
              <a:off x="5495361" y="35673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0" name="tx90"/>
            <p:cNvSpPr/>
            <p:nvPr/>
          </p:nvSpPr>
          <p:spPr>
            <a:xfrm>
              <a:off x="6602091" y="34549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1" name="tx91"/>
            <p:cNvSpPr/>
            <p:nvPr/>
          </p:nvSpPr>
          <p:spPr>
            <a:xfrm>
              <a:off x="6878773" y="347960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2" name="tx92"/>
            <p:cNvSpPr/>
            <p:nvPr/>
          </p:nvSpPr>
          <p:spPr>
            <a:xfrm>
              <a:off x="7155455" y="35675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3" name="tx93"/>
            <p:cNvSpPr/>
            <p:nvPr/>
          </p:nvSpPr>
          <p:spPr>
            <a:xfrm>
              <a:off x="7432138" y="34503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94" name="tx94"/>
            <p:cNvSpPr/>
            <p:nvPr/>
          </p:nvSpPr>
          <p:spPr>
            <a:xfrm>
              <a:off x="7708820" y="32741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a:t>
              </a:r>
            </a:p>
          </p:txBody>
        </p:sp>
        <p:sp>
          <p:nvSpPr>
            <p:cNvPr id="95" name="tx95"/>
            <p:cNvSpPr/>
            <p:nvPr/>
          </p:nvSpPr>
          <p:spPr>
            <a:xfrm>
              <a:off x="7985502" y="312649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96" name="tx96"/>
            <p:cNvSpPr/>
            <p:nvPr/>
          </p:nvSpPr>
          <p:spPr>
            <a:xfrm>
              <a:off x="1345126" y="278948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7" name="tx97"/>
            <p:cNvSpPr/>
            <p:nvPr/>
          </p:nvSpPr>
          <p:spPr>
            <a:xfrm>
              <a:off x="2758683" y="28483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8" name="tx98"/>
            <p:cNvSpPr/>
            <p:nvPr/>
          </p:nvSpPr>
          <p:spPr>
            <a:xfrm>
              <a:off x="4142095" y="26027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9" name="tx99"/>
            <p:cNvSpPr/>
            <p:nvPr/>
          </p:nvSpPr>
          <p:spPr>
            <a:xfrm>
              <a:off x="5525506" y="3124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0" name="tx100"/>
            <p:cNvSpPr/>
            <p:nvPr/>
          </p:nvSpPr>
          <p:spPr>
            <a:xfrm>
              <a:off x="6632236" y="30184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1" name="tx101"/>
            <p:cNvSpPr/>
            <p:nvPr/>
          </p:nvSpPr>
          <p:spPr>
            <a:xfrm>
              <a:off x="6908918" y="3008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2" name="tx102"/>
            <p:cNvSpPr/>
            <p:nvPr/>
          </p:nvSpPr>
          <p:spPr>
            <a:xfrm>
              <a:off x="7185600" y="31543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3" name="tx103"/>
            <p:cNvSpPr/>
            <p:nvPr/>
          </p:nvSpPr>
          <p:spPr>
            <a:xfrm>
              <a:off x="7462283" y="30084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4" name="tx104"/>
            <p:cNvSpPr/>
            <p:nvPr/>
          </p:nvSpPr>
          <p:spPr>
            <a:xfrm>
              <a:off x="7738965" y="26562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5" name="tx105"/>
            <p:cNvSpPr/>
            <p:nvPr/>
          </p:nvSpPr>
          <p:spPr>
            <a:xfrm>
              <a:off x="8015647" y="23608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6" name="tx106"/>
            <p:cNvSpPr/>
            <p:nvPr/>
          </p:nvSpPr>
          <p:spPr>
            <a:xfrm>
              <a:off x="1345126" y="24119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264</a:t>
              </a:r>
            </a:p>
          </p:txBody>
        </p:sp>
        <p:sp>
          <p:nvSpPr>
            <p:cNvPr id="107" name="tx107"/>
            <p:cNvSpPr/>
            <p:nvPr/>
          </p:nvSpPr>
          <p:spPr>
            <a:xfrm>
              <a:off x="2728538" y="27146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08" name="tx108"/>
            <p:cNvSpPr/>
            <p:nvPr/>
          </p:nvSpPr>
          <p:spPr>
            <a:xfrm>
              <a:off x="4111950" y="24393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259</a:t>
              </a:r>
            </a:p>
          </p:txBody>
        </p:sp>
        <p:sp>
          <p:nvSpPr>
            <p:cNvPr id="109" name="tx109"/>
            <p:cNvSpPr/>
            <p:nvPr/>
          </p:nvSpPr>
          <p:spPr>
            <a:xfrm>
              <a:off x="5495361" y="287071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0" name="tx110"/>
            <p:cNvSpPr/>
            <p:nvPr/>
          </p:nvSpPr>
          <p:spPr>
            <a:xfrm>
              <a:off x="6602091" y="288407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172</a:t>
              </a:r>
            </a:p>
          </p:txBody>
        </p:sp>
        <p:sp>
          <p:nvSpPr>
            <p:cNvPr id="111" name="tx111"/>
            <p:cNvSpPr/>
            <p:nvPr/>
          </p:nvSpPr>
          <p:spPr>
            <a:xfrm>
              <a:off x="6878773" y="28128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12" name="tx112"/>
            <p:cNvSpPr/>
            <p:nvPr/>
          </p:nvSpPr>
          <p:spPr>
            <a:xfrm>
              <a:off x="7155455" y="29290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a:t>
              </a:r>
            </a:p>
          </p:txBody>
        </p:sp>
        <p:sp>
          <p:nvSpPr>
            <p:cNvPr id="113" name="tx113"/>
            <p:cNvSpPr/>
            <p:nvPr/>
          </p:nvSpPr>
          <p:spPr>
            <a:xfrm>
              <a:off x="7432138" y="287332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4" name="tx114"/>
            <p:cNvSpPr/>
            <p:nvPr/>
          </p:nvSpPr>
          <p:spPr>
            <a:xfrm>
              <a:off x="7708820" y="251975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243</a:t>
              </a:r>
            </a:p>
          </p:txBody>
        </p:sp>
        <p:sp>
          <p:nvSpPr>
            <p:cNvPr id="115" name="tx115"/>
            <p:cNvSpPr/>
            <p:nvPr/>
          </p:nvSpPr>
          <p:spPr>
            <a:xfrm>
              <a:off x="7985502" y="22243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a:t>
              </a:r>
            </a:p>
          </p:txBody>
        </p:sp>
        <p:sp>
          <p:nvSpPr>
            <p:cNvPr id="116" name="tx116"/>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28049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577692" y="17883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9" name="tx119"/>
            <p:cNvSpPr/>
            <p:nvPr/>
          </p:nvSpPr>
          <p:spPr>
            <a:xfrm>
              <a:off x="577692" y="77180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778716"/>
              <a:ext cx="201456" cy="201456"/>
            </a:xfrm>
            <a:prstGeom prst="rect">
              <a:avLst/>
            </a:prstGeom>
            <a:solidFill>
              <a:srgbClr val="B3B3B3">
                <a:alpha val="100000"/>
              </a:srgbClr>
            </a:solidFill>
          </p:spPr>
          <p:txBody>
            <a:bodyPr/>
            <a:lstStyle/>
            <a:p/>
          </p:txBody>
        </p:sp>
        <p:sp>
          <p:nvSpPr>
            <p:cNvPr id="142" name="rc142"/>
            <p:cNvSpPr/>
            <p:nvPr/>
          </p:nvSpPr>
          <p:spPr>
            <a:xfrm>
              <a:off x="5573066" y="4778716"/>
              <a:ext cx="201456" cy="201456"/>
            </a:xfrm>
            <a:prstGeom prst="rect">
              <a:avLst/>
            </a:prstGeom>
            <a:solidFill>
              <a:srgbClr val="1CABE2">
                <a:alpha val="100000"/>
              </a:srgbClr>
            </a:solidFill>
          </p:spPr>
          <p:txBody>
            <a:bodyPr/>
            <a:lstStyle/>
            <a:p/>
          </p:txBody>
        </p:sp>
        <p:sp>
          <p:nvSpPr>
            <p:cNvPr id="143" name="tx143"/>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7611"/>
              <a:ext cx="77158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South Africa, 2000-2024</a:t>
              </a:r>
            </a:p>
          </p:txBody>
        </p:sp>
        <p:sp>
          <p:nvSpPr>
            <p:cNvPr id="146" name="pl146"/>
            <p:cNvSpPr/>
            <p:nvPr/>
          </p:nvSpPr>
          <p:spPr>
            <a:xfrm>
              <a:off x="245452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74147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02842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59800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8849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17190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650800"/>
              <a:ext cx="3403575" cy="164676"/>
            </a:xfrm>
            <a:prstGeom prst="rect">
              <a:avLst/>
            </a:prstGeom>
            <a:solidFill>
              <a:srgbClr val="1CABE2">
                <a:alpha val="100000"/>
              </a:srgbClr>
            </a:solidFill>
          </p:spPr>
          <p:txBody>
            <a:bodyPr/>
            <a:lstStyle/>
            <a:p/>
          </p:txBody>
        </p:sp>
        <p:sp>
          <p:nvSpPr>
            <p:cNvPr id="157" name="rc157"/>
            <p:cNvSpPr/>
            <p:nvPr/>
          </p:nvSpPr>
          <p:spPr>
            <a:xfrm>
              <a:off x="1311054" y="5444954"/>
              <a:ext cx="5030671" cy="164676"/>
            </a:xfrm>
            <a:prstGeom prst="rect">
              <a:avLst/>
            </a:prstGeom>
            <a:solidFill>
              <a:srgbClr val="1CABE2">
                <a:alpha val="100000"/>
              </a:srgbClr>
            </a:solidFill>
          </p:spPr>
          <p:txBody>
            <a:bodyPr/>
            <a:lstStyle/>
            <a:p/>
          </p:txBody>
        </p:sp>
        <p:sp>
          <p:nvSpPr>
            <p:cNvPr id="158" name="rc158"/>
            <p:cNvSpPr/>
            <p:nvPr/>
          </p:nvSpPr>
          <p:spPr>
            <a:xfrm>
              <a:off x="1311054" y="5239108"/>
              <a:ext cx="6359435" cy="164676"/>
            </a:xfrm>
            <a:prstGeom prst="rect">
              <a:avLst/>
            </a:prstGeom>
            <a:solidFill>
              <a:srgbClr val="1CABE2">
                <a:alpha val="100000"/>
              </a:srgbClr>
            </a:solidFill>
          </p:spPr>
          <p:txBody>
            <a:bodyPr/>
            <a:lstStyle/>
            <a:p/>
          </p:txBody>
        </p:sp>
        <p:sp>
          <p:nvSpPr>
            <p:cNvPr id="159" name="rc159"/>
            <p:cNvSpPr/>
            <p:nvPr/>
          </p:nvSpPr>
          <p:spPr>
            <a:xfrm>
              <a:off x="4714630" y="5650800"/>
              <a:ext cx="523642" cy="164676"/>
            </a:xfrm>
            <a:prstGeom prst="rect">
              <a:avLst/>
            </a:prstGeom>
            <a:solidFill>
              <a:srgbClr val="B3B3B3">
                <a:alpha val="100000"/>
              </a:srgbClr>
            </a:solidFill>
          </p:spPr>
          <p:txBody>
            <a:bodyPr/>
            <a:lstStyle/>
            <a:p/>
          </p:txBody>
        </p:sp>
        <p:sp>
          <p:nvSpPr>
            <p:cNvPr id="160" name="rc160"/>
            <p:cNvSpPr/>
            <p:nvPr/>
          </p:nvSpPr>
          <p:spPr>
            <a:xfrm>
              <a:off x="6341726" y="5444954"/>
              <a:ext cx="529566" cy="164676"/>
            </a:xfrm>
            <a:prstGeom prst="rect">
              <a:avLst/>
            </a:prstGeom>
            <a:solidFill>
              <a:srgbClr val="B3B3B3">
                <a:alpha val="100000"/>
              </a:srgbClr>
            </a:solidFill>
          </p:spPr>
          <p:txBody>
            <a:bodyPr/>
            <a:lstStyle/>
            <a:p/>
          </p:txBody>
        </p:sp>
        <p:sp>
          <p:nvSpPr>
            <p:cNvPr id="161" name="rc161"/>
            <p:cNvSpPr/>
            <p:nvPr/>
          </p:nvSpPr>
          <p:spPr>
            <a:xfrm>
              <a:off x="7670489" y="5239108"/>
              <a:ext cx="529954" cy="164676"/>
            </a:xfrm>
            <a:prstGeom prst="rect">
              <a:avLst/>
            </a:prstGeom>
            <a:solidFill>
              <a:srgbClr val="B3B3B3">
                <a:alpha val="100000"/>
              </a:srgbClr>
            </a:solidFill>
          </p:spPr>
          <p:txBody>
            <a:bodyPr/>
            <a:lstStyle/>
            <a:p/>
          </p:txBody>
        </p:sp>
        <p:sp>
          <p:nvSpPr>
            <p:cNvPr id="162" name="tx162"/>
            <p:cNvSpPr/>
            <p:nvPr/>
          </p:nvSpPr>
          <p:spPr>
            <a:xfrm>
              <a:off x="5382954" y="569141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171.7</a:t>
              </a:r>
            </a:p>
          </p:txBody>
        </p:sp>
        <p:sp>
          <p:nvSpPr>
            <p:cNvPr id="163" name="tx163"/>
            <p:cNvSpPr/>
            <p:nvPr/>
          </p:nvSpPr>
          <p:spPr>
            <a:xfrm>
              <a:off x="7015973"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243.1</a:t>
              </a:r>
            </a:p>
          </p:txBody>
        </p:sp>
        <p:sp>
          <p:nvSpPr>
            <p:cNvPr id="164" name="tx164"/>
            <p:cNvSpPr/>
            <p:nvPr/>
          </p:nvSpPr>
          <p:spPr>
            <a:xfrm>
              <a:off x="8345125"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301.2</a:t>
              </a:r>
            </a:p>
          </p:txBody>
        </p:sp>
        <p:sp>
          <p:nvSpPr>
            <p:cNvPr id="165" name="tx165"/>
            <p:cNvSpPr/>
            <p:nvPr/>
          </p:nvSpPr>
          <p:spPr>
            <a:xfrm>
              <a:off x="2868161"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148.8</a:t>
              </a:r>
            </a:p>
          </p:txBody>
        </p:sp>
        <p:sp>
          <p:nvSpPr>
            <p:cNvPr id="166" name="tx166"/>
            <p:cNvSpPr/>
            <p:nvPr/>
          </p:nvSpPr>
          <p:spPr>
            <a:xfrm>
              <a:off x="3729926" y="548415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220</a:t>
              </a:r>
            </a:p>
          </p:txBody>
        </p:sp>
        <p:sp>
          <p:nvSpPr>
            <p:cNvPr id="167" name="tx167"/>
            <p:cNvSpPr/>
            <p:nvPr/>
          </p:nvSpPr>
          <p:spPr>
            <a:xfrm>
              <a:off x="4346090"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278.1</a:t>
              </a:r>
            </a:p>
          </p:txBody>
        </p:sp>
        <p:sp>
          <p:nvSpPr>
            <p:cNvPr id="168" name="tx168"/>
            <p:cNvSpPr/>
            <p:nvPr/>
          </p:nvSpPr>
          <p:spPr>
            <a:xfrm>
              <a:off x="4863924"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22.9</a:t>
              </a:r>
            </a:p>
          </p:txBody>
        </p:sp>
        <p:sp>
          <p:nvSpPr>
            <p:cNvPr id="169" name="tx169"/>
            <p:cNvSpPr/>
            <p:nvPr/>
          </p:nvSpPr>
          <p:spPr>
            <a:xfrm>
              <a:off x="6493982"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23.2</a:t>
              </a:r>
            </a:p>
          </p:txBody>
        </p:sp>
        <p:sp>
          <p:nvSpPr>
            <p:cNvPr id="170" name="tx170"/>
            <p:cNvSpPr/>
            <p:nvPr/>
          </p:nvSpPr>
          <p:spPr>
            <a:xfrm>
              <a:off x="7822940"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23.2</a:t>
              </a:r>
            </a:p>
          </p:txBody>
        </p:sp>
        <p:sp>
          <p:nvSpPr>
            <p:cNvPr id="171" name="tx171"/>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434872"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6" name="tx176"/>
            <p:cNvSpPr/>
            <p:nvPr/>
          </p:nvSpPr>
          <p:spPr>
            <a:xfrm>
              <a:off x="5721822"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7" name="tx177"/>
            <p:cNvSpPr/>
            <p:nvPr/>
          </p:nvSpPr>
          <p:spPr>
            <a:xfrm>
              <a:off x="8008772"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78" name="tx178"/>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1" name="tx18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South Africa.
In 2024, DTP1 coverage in South Africa declined at 76%. The number of children missing out on any DTP vaccination (zero-dose children) increased from 220,000 in 2023 to 278,000 in 2024.
DTP3 coverage declined at 74% in 2024, leaving 301,000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657115"/>
            </a:xfrm>
            <a:custGeom>
              <a:avLst/>
              <a:pathLst>
                <a:path w="3397293" h="657115">
                  <a:moveTo>
                    <a:pt x="0" y="285702"/>
                  </a:moveTo>
                  <a:lnTo>
                    <a:pt x="141553" y="371413"/>
                  </a:lnTo>
                  <a:lnTo>
                    <a:pt x="283107" y="428553"/>
                  </a:lnTo>
                  <a:lnTo>
                    <a:pt x="424661" y="514264"/>
                  </a:lnTo>
                  <a:lnTo>
                    <a:pt x="566215" y="428553"/>
                  </a:lnTo>
                  <a:lnTo>
                    <a:pt x="707769" y="342843"/>
                  </a:lnTo>
                  <a:lnTo>
                    <a:pt x="849323" y="28570"/>
                  </a:lnTo>
                  <a:lnTo>
                    <a:pt x="990877" y="0"/>
                  </a:lnTo>
                  <a:lnTo>
                    <a:pt x="1132431" y="57140"/>
                  </a:lnTo>
                  <a:lnTo>
                    <a:pt x="1273984" y="399983"/>
                  </a:lnTo>
                  <a:lnTo>
                    <a:pt x="1415538" y="428553"/>
                  </a:lnTo>
                  <a:lnTo>
                    <a:pt x="1557092" y="428553"/>
                  </a:lnTo>
                  <a:lnTo>
                    <a:pt x="1698646" y="657115"/>
                  </a:lnTo>
                  <a:lnTo>
                    <a:pt x="1840200" y="399983"/>
                  </a:lnTo>
                  <a:lnTo>
                    <a:pt x="1981754" y="199991"/>
                  </a:lnTo>
                  <a:lnTo>
                    <a:pt x="2123308" y="114281"/>
                  </a:lnTo>
                  <a:lnTo>
                    <a:pt x="2264862" y="199991"/>
                  </a:lnTo>
                  <a:lnTo>
                    <a:pt x="2406416" y="285702"/>
                  </a:lnTo>
                  <a:lnTo>
                    <a:pt x="2547969" y="314272"/>
                  </a:lnTo>
                  <a:lnTo>
                    <a:pt x="2689523" y="228562"/>
                  </a:lnTo>
                  <a:lnTo>
                    <a:pt x="2831077" y="199991"/>
                  </a:lnTo>
                  <a:lnTo>
                    <a:pt x="2972631" y="114281"/>
                  </a:lnTo>
                  <a:lnTo>
                    <a:pt x="3114185" y="228562"/>
                  </a:lnTo>
                  <a:lnTo>
                    <a:pt x="3255739" y="399983"/>
                  </a:lnTo>
                  <a:lnTo>
                    <a:pt x="3397293" y="54283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657115"/>
            </a:xfrm>
            <a:custGeom>
              <a:avLst/>
              <a:pathLst>
                <a:path w="3397293" h="657115">
                  <a:moveTo>
                    <a:pt x="0" y="285702"/>
                  </a:moveTo>
                  <a:lnTo>
                    <a:pt x="141553" y="371413"/>
                  </a:lnTo>
                  <a:lnTo>
                    <a:pt x="283107" y="428553"/>
                  </a:lnTo>
                  <a:lnTo>
                    <a:pt x="424661" y="514264"/>
                  </a:lnTo>
                  <a:lnTo>
                    <a:pt x="566215" y="428553"/>
                  </a:lnTo>
                  <a:lnTo>
                    <a:pt x="707769" y="342843"/>
                  </a:lnTo>
                  <a:lnTo>
                    <a:pt x="849323" y="28570"/>
                  </a:lnTo>
                  <a:lnTo>
                    <a:pt x="990877" y="0"/>
                  </a:lnTo>
                  <a:lnTo>
                    <a:pt x="1132431" y="57140"/>
                  </a:lnTo>
                  <a:lnTo>
                    <a:pt x="1273984" y="399983"/>
                  </a:lnTo>
                  <a:lnTo>
                    <a:pt x="1415538" y="428553"/>
                  </a:lnTo>
                  <a:lnTo>
                    <a:pt x="1557092" y="428553"/>
                  </a:lnTo>
                  <a:lnTo>
                    <a:pt x="1698646" y="657115"/>
                  </a:lnTo>
                  <a:lnTo>
                    <a:pt x="1840200" y="399983"/>
                  </a:lnTo>
                  <a:lnTo>
                    <a:pt x="1981754" y="199991"/>
                  </a:lnTo>
                  <a:lnTo>
                    <a:pt x="2123308" y="114281"/>
                  </a:lnTo>
                  <a:lnTo>
                    <a:pt x="2264862" y="199991"/>
                  </a:lnTo>
                  <a:lnTo>
                    <a:pt x="2406416" y="285702"/>
                  </a:lnTo>
                  <a:lnTo>
                    <a:pt x="2547969" y="314272"/>
                  </a:lnTo>
                  <a:lnTo>
                    <a:pt x="2689523" y="228562"/>
                  </a:lnTo>
                  <a:lnTo>
                    <a:pt x="2831077" y="199991"/>
                  </a:lnTo>
                  <a:lnTo>
                    <a:pt x="2972631" y="114281"/>
                  </a:lnTo>
                  <a:lnTo>
                    <a:pt x="3114185" y="228562"/>
                  </a:lnTo>
                  <a:lnTo>
                    <a:pt x="3255739" y="399983"/>
                  </a:lnTo>
                  <a:lnTo>
                    <a:pt x="3397293" y="54283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657115"/>
            </a:xfrm>
            <a:custGeom>
              <a:avLst/>
              <a:pathLst>
                <a:path w="3397293" h="657115">
                  <a:moveTo>
                    <a:pt x="0" y="285702"/>
                  </a:moveTo>
                  <a:lnTo>
                    <a:pt x="141553" y="371413"/>
                  </a:lnTo>
                  <a:lnTo>
                    <a:pt x="283107" y="428553"/>
                  </a:lnTo>
                  <a:lnTo>
                    <a:pt x="424661" y="514264"/>
                  </a:lnTo>
                  <a:lnTo>
                    <a:pt x="566215" y="428553"/>
                  </a:lnTo>
                  <a:lnTo>
                    <a:pt x="707769" y="342843"/>
                  </a:lnTo>
                  <a:lnTo>
                    <a:pt x="849323" y="28570"/>
                  </a:lnTo>
                  <a:lnTo>
                    <a:pt x="990877" y="0"/>
                  </a:lnTo>
                  <a:lnTo>
                    <a:pt x="1132431" y="57140"/>
                  </a:lnTo>
                  <a:lnTo>
                    <a:pt x="1273984" y="399983"/>
                  </a:lnTo>
                  <a:lnTo>
                    <a:pt x="1415538" y="428553"/>
                  </a:lnTo>
                  <a:lnTo>
                    <a:pt x="1557092" y="428553"/>
                  </a:lnTo>
                  <a:lnTo>
                    <a:pt x="1698646" y="657115"/>
                  </a:lnTo>
                  <a:lnTo>
                    <a:pt x="1840200" y="399983"/>
                  </a:lnTo>
                  <a:lnTo>
                    <a:pt x="1981754" y="199991"/>
                  </a:lnTo>
                  <a:lnTo>
                    <a:pt x="2123308" y="114281"/>
                  </a:lnTo>
                  <a:lnTo>
                    <a:pt x="2264862" y="199991"/>
                  </a:lnTo>
                  <a:lnTo>
                    <a:pt x="2406416" y="285702"/>
                  </a:lnTo>
                  <a:lnTo>
                    <a:pt x="2547969" y="314272"/>
                  </a:lnTo>
                  <a:lnTo>
                    <a:pt x="2689523" y="228562"/>
                  </a:lnTo>
                  <a:lnTo>
                    <a:pt x="2831077" y="199991"/>
                  </a:lnTo>
                  <a:lnTo>
                    <a:pt x="2972631" y="114281"/>
                  </a:lnTo>
                  <a:lnTo>
                    <a:pt x="3114185" y="228562"/>
                  </a:lnTo>
                  <a:lnTo>
                    <a:pt x="3255739" y="399983"/>
                  </a:lnTo>
                  <a:lnTo>
                    <a:pt x="3397293" y="54283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57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57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54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785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2886" y="483000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60" name="tx60"/>
            <p:cNvSpPr/>
            <p:nvPr/>
          </p:nvSpPr>
          <p:spPr>
            <a:xfrm>
              <a:off x="295250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495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26022" y="471005"/>
              <a:ext cx="2787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South Africa,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565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474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384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110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019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929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74737"/>
              <a:ext cx="3397293" cy="2090822"/>
            </a:xfrm>
            <a:custGeom>
              <a:avLst/>
              <a:pathLst>
                <a:path w="3397293" h="2090822">
                  <a:moveTo>
                    <a:pt x="0" y="909053"/>
                  </a:moveTo>
                  <a:lnTo>
                    <a:pt x="141553" y="1181769"/>
                  </a:lnTo>
                  <a:lnTo>
                    <a:pt x="283107" y="1363580"/>
                  </a:lnTo>
                  <a:lnTo>
                    <a:pt x="424661" y="1636296"/>
                  </a:lnTo>
                  <a:lnTo>
                    <a:pt x="566215" y="1363580"/>
                  </a:lnTo>
                  <a:lnTo>
                    <a:pt x="707769" y="1090864"/>
                  </a:lnTo>
                  <a:lnTo>
                    <a:pt x="849323" y="90905"/>
                  </a:lnTo>
                  <a:lnTo>
                    <a:pt x="990877" y="0"/>
                  </a:lnTo>
                  <a:lnTo>
                    <a:pt x="1132431" y="181810"/>
                  </a:lnTo>
                  <a:lnTo>
                    <a:pt x="1273984" y="1272674"/>
                  </a:lnTo>
                  <a:lnTo>
                    <a:pt x="1415538" y="1363580"/>
                  </a:lnTo>
                  <a:lnTo>
                    <a:pt x="1557092" y="1363580"/>
                  </a:lnTo>
                  <a:lnTo>
                    <a:pt x="1698646" y="2090822"/>
                  </a:lnTo>
                  <a:lnTo>
                    <a:pt x="1840200" y="1272674"/>
                  </a:lnTo>
                  <a:lnTo>
                    <a:pt x="1981754" y="636337"/>
                  </a:lnTo>
                  <a:lnTo>
                    <a:pt x="2123308" y="363621"/>
                  </a:lnTo>
                  <a:lnTo>
                    <a:pt x="2264862" y="636337"/>
                  </a:lnTo>
                  <a:lnTo>
                    <a:pt x="2406416" y="909053"/>
                  </a:lnTo>
                  <a:lnTo>
                    <a:pt x="2547969" y="999958"/>
                  </a:lnTo>
                  <a:lnTo>
                    <a:pt x="2689523" y="727242"/>
                  </a:lnTo>
                  <a:lnTo>
                    <a:pt x="2831077" y="636337"/>
                  </a:lnTo>
                  <a:lnTo>
                    <a:pt x="2972631" y="363621"/>
                  </a:lnTo>
                  <a:lnTo>
                    <a:pt x="3114185" y="727242"/>
                  </a:lnTo>
                  <a:lnTo>
                    <a:pt x="3255739" y="1272674"/>
                  </a:lnTo>
                  <a:lnTo>
                    <a:pt x="3397293" y="1727201"/>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01980"/>
              <a:ext cx="3397293" cy="727242"/>
            </a:xfrm>
            <a:custGeom>
              <a:avLst/>
              <a:pathLst>
                <a:path w="3397293" h="727242">
                  <a:moveTo>
                    <a:pt x="0" y="727242"/>
                  </a:moveTo>
                  <a:lnTo>
                    <a:pt x="141553" y="636337"/>
                  </a:lnTo>
                  <a:lnTo>
                    <a:pt x="283107" y="636337"/>
                  </a:lnTo>
                  <a:lnTo>
                    <a:pt x="424661" y="545432"/>
                  </a:lnTo>
                  <a:lnTo>
                    <a:pt x="566215" y="454526"/>
                  </a:lnTo>
                  <a:lnTo>
                    <a:pt x="707769" y="363621"/>
                  </a:lnTo>
                  <a:lnTo>
                    <a:pt x="849323" y="272716"/>
                  </a:lnTo>
                  <a:lnTo>
                    <a:pt x="990877" y="272716"/>
                  </a:lnTo>
                  <a:lnTo>
                    <a:pt x="1132431" y="181810"/>
                  </a:lnTo>
                  <a:lnTo>
                    <a:pt x="1273984" y="90905"/>
                  </a:lnTo>
                  <a:lnTo>
                    <a:pt x="1415538" y="90905"/>
                  </a:lnTo>
                  <a:lnTo>
                    <a:pt x="1557092" y="90905"/>
                  </a:lnTo>
                  <a:lnTo>
                    <a:pt x="1698646" y="90905"/>
                  </a:lnTo>
                  <a:lnTo>
                    <a:pt x="1840200" y="90905"/>
                  </a:lnTo>
                  <a:lnTo>
                    <a:pt x="1981754" y="90905"/>
                  </a:lnTo>
                  <a:lnTo>
                    <a:pt x="2123308" y="90905"/>
                  </a:lnTo>
                  <a:lnTo>
                    <a:pt x="2264862" y="0"/>
                  </a:lnTo>
                  <a:lnTo>
                    <a:pt x="2406416" y="0"/>
                  </a:lnTo>
                  <a:lnTo>
                    <a:pt x="2547969" y="0"/>
                  </a:lnTo>
                  <a:lnTo>
                    <a:pt x="2689523" y="0"/>
                  </a:lnTo>
                  <a:lnTo>
                    <a:pt x="2831077" y="181810"/>
                  </a:lnTo>
                  <a:lnTo>
                    <a:pt x="2972631" y="272716"/>
                  </a:lnTo>
                  <a:lnTo>
                    <a:pt x="3114185" y="90905"/>
                  </a:lnTo>
                  <a:lnTo>
                    <a:pt x="3255739" y="90905"/>
                  </a:lnTo>
                  <a:lnTo>
                    <a:pt x="3397293" y="9090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11075"/>
              <a:ext cx="3397293" cy="1181769"/>
            </a:xfrm>
            <a:custGeom>
              <a:avLst/>
              <a:pathLst>
                <a:path w="3397293" h="1181769">
                  <a:moveTo>
                    <a:pt x="0" y="1181769"/>
                  </a:moveTo>
                  <a:lnTo>
                    <a:pt x="141553" y="999958"/>
                  </a:lnTo>
                  <a:lnTo>
                    <a:pt x="283107" y="818148"/>
                  </a:lnTo>
                  <a:lnTo>
                    <a:pt x="424661" y="636337"/>
                  </a:lnTo>
                  <a:lnTo>
                    <a:pt x="566215" y="545432"/>
                  </a:lnTo>
                  <a:lnTo>
                    <a:pt x="707769" y="545432"/>
                  </a:lnTo>
                  <a:lnTo>
                    <a:pt x="849323" y="363621"/>
                  </a:lnTo>
                  <a:lnTo>
                    <a:pt x="990877" y="272716"/>
                  </a:lnTo>
                  <a:lnTo>
                    <a:pt x="1132431" y="272716"/>
                  </a:lnTo>
                  <a:lnTo>
                    <a:pt x="1273984" y="181810"/>
                  </a:lnTo>
                  <a:lnTo>
                    <a:pt x="1415538" y="90905"/>
                  </a:lnTo>
                  <a:lnTo>
                    <a:pt x="1557092" y="0"/>
                  </a:lnTo>
                  <a:lnTo>
                    <a:pt x="1698646" y="90905"/>
                  </a:lnTo>
                  <a:lnTo>
                    <a:pt x="1840200" y="272716"/>
                  </a:lnTo>
                  <a:lnTo>
                    <a:pt x="1981754" y="90905"/>
                  </a:lnTo>
                  <a:lnTo>
                    <a:pt x="2123308" y="90905"/>
                  </a:lnTo>
                  <a:lnTo>
                    <a:pt x="2264862" y="90905"/>
                  </a:lnTo>
                  <a:lnTo>
                    <a:pt x="2406416" y="181810"/>
                  </a:lnTo>
                  <a:lnTo>
                    <a:pt x="2547969" y="90905"/>
                  </a:lnTo>
                  <a:lnTo>
                    <a:pt x="2689523" y="90905"/>
                  </a:lnTo>
                  <a:lnTo>
                    <a:pt x="2831077" y="181810"/>
                  </a:lnTo>
                  <a:lnTo>
                    <a:pt x="2972631" y="181810"/>
                  </a:lnTo>
                  <a:lnTo>
                    <a:pt x="3114185" y="181810"/>
                  </a:lnTo>
                  <a:lnTo>
                    <a:pt x="3255739" y="90905"/>
                  </a:lnTo>
                  <a:lnTo>
                    <a:pt x="3397293" y="9090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0198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74737"/>
              <a:ext cx="3397293" cy="2090822"/>
            </a:xfrm>
            <a:custGeom>
              <a:avLst/>
              <a:pathLst>
                <a:path w="3397293" h="2090822">
                  <a:moveTo>
                    <a:pt x="0" y="909053"/>
                  </a:moveTo>
                  <a:lnTo>
                    <a:pt x="141553" y="1181769"/>
                  </a:lnTo>
                  <a:lnTo>
                    <a:pt x="283107" y="1363580"/>
                  </a:lnTo>
                  <a:lnTo>
                    <a:pt x="424661" y="1636296"/>
                  </a:lnTo>
                  <a:lnTo>
                    <a:pt x="566215" y="1363580"/>
                  </a:lnTo>
                  <a:lnTo>
                    <a:pt x="707769" y="1090864"/>
                  </a:lnTo>
                  <a:lnTo>
                    <a:pt x="849323" y="90905"/>
                  </a:lnTo>
                  <a:lnTo>
                    <a:pt x="990877" y="0"/>
                  </a:lnTo>
                  <a:lnTo>
                    <a:pt x="1132431" y="181810"/>
                  </a:lnTo>
                  <a:lnTo>
                    <a:pt x="1273984" y="1272674"/>
                  </a:lnTo>
                  <a:lnTo>
                    <a:pt x="1415538" y="1363580"/>
                  </a:lnTo>
                  <a:lnTo>
                    <a:pt x="1557092" y="1363580"/>
                  </a:lnTo>
                  <a:lnTo>
                    <a:pt x="1698646" y="2090822"/>
                  </a:lnTo>
                  <a:lnTo>
                    <a:pt x="1840200" y="1272674"/>
                  </a:lnTo>
                  <a:lnTo>
                    <a:pt x="1981754" y="636337"/>
                  </a:lnTo>
                  <a:lnTo>
                    <a:pt x="2123308" y="363621"/>
                  </a:lnTo>
                  <a:lnTo>
                    <a:pt x="2264862" y="636337"/>
                  </a:lnTo>
                  <a:lnTo>
                    <a:pt x="2406416" y="909053"/>
                  </a:lnTo>
                  <a:lnTo>
                    <a:pt x="2547969" y="999958"/>
                  </a:lnTo>
                  <a:lnTo>
                    <a:pt x="2689523" y="727242"/>
                  </a:lnTo>
                  <a:lnTo>
                    <a:pt x="2831077" y="636337"/>
                  </a:lnTo>
                  <a:lnTo>
                    <a:pt x="2972631" y="363621"/>
                  </a:lnTo>
                  <a:lnTo>
                    <a:pt x="3114185" y="727242"/>
                  </a:lnTo>
                  <a:lnTo>
                    <a:pt x="3255739" y="1272674"/>
                  </a:lnTo>
                  <a:lnTo>
                    <a:pt x="3397293" y="1727201"/>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92910"/>
              <a:ext cx="0" cy="690880"/>
            </a:xfrm>
            <a:custGeom>
              <a:avLst/>
              <a:pathLst>
                <a:path w="0" h="690880">
                  <a:moveTo>
                    <a:pt x="0" y="69088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992910"/>
              <a:ext cx="0" cy="872691"/>
            </a:xfrm>
            <a:custGeom>
              <a:avLst/>
              <a:pathLst>
                <a:path w="0" h="872691">
                  <a:moveTo>
                    <a:pt x="0" y="87269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992910"/>
              <a:ext cx="0" cy="1145407"/>
            </a:xfrm>
            <a:custGeom>
              <a:avLst/>
              <a:pathLst>
                <a:path w="0" h="1145407">
                  <a:moveTo>
                    <a:pt x="0" y="11454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992910"/>
              <a:ext cx="0" cy="145448"/>
            </a:xfrm>
            <a:custGeom>
              <a:avLst/>
              <a:pathLst>
                <a:path w="0" h="145448">
                  <a:moveTo>
                    <a:pt x="0" y="1454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992910"/>
              <a:ext cx="0" cy="509069"/>
            </a:xfrm>
            <a:custGeom>
              <a:avLst/>
              <a:pathLst>
                <a:path w="0" h="509069">
                  <a:moveTo>
                    <a:pt x="0" y="5090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992910"/>
              <a:ext cx="0" cy="1054501"/>
            </a:xfrm>
            <a:custGeom>
              <a:avLst/>
              <a:pathLst>
                <a:path w="0" h="1054501">
                  <a:moveTo>
                    <a:pt x="0" y="10545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992910"/>
              <a:ext cx="0" cy="1509028"/>
            </a:xfrm>
            <a:custGeom>
              <a:avLst/>
              <a:pathLst>
                <a:path w="0" h="1509028">
                  <a:moveTo>
                    <a:pt x="0" y="15090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74737"/>
              <a:ext cx="3397293" cy="2090822"/>
            </a:xfrm>
            <a:custGeom>
              <a:avLst/>
              <a:pathLst>
                <a:path w="3397293" h="2090822">
                  <a:moveTo>
                    <a:pt x="0" y="909053"/>
                  </a:moveTo>
                  <a:lnTo>
                    <a:pt x="141553" y="1181769"/>
                  </a:lnTo>
                  <a:lnTo>
                    <a:pt x="283107" y="1363580"/>
                  </a:lnTo>
                  <a:lnTo>
                    <a:pt x="424661" y="1636296"/>
                  </a:lnTo>
                  <a:lnTo>
                    <a:pt x="566215" y="1363580"/>
                  </a:lnTo>
                  <a:lnTo>
                    <a:pt x="707769" y="1090864"/>
                  </a:lnTo>
                  <a:lnTo>
                    <a:pt x="849323" y="90905"/>
                  </a:lnTo>
                  <a:lnTo>
                    <a:pt x="990877" y="0"/>
                  </a:lnTo>
                  <a:lnTo>
                    <a:pt x="1132431" y="181810"/>
                  </a:lnTo>
                  <a:lnTo>
                    <a:pt x="1273984" y="1272674"/>
                  </a:lnTo>
                  <a:lnTo>
                    <a:pt x="1415538" y="1363580"/>
                  </a:lnTo>
                  <a:lnTo>
                    <a:pt x="1557092" y="1363580"/>
                  </a:lnTo>
                  <a:lnTo>
                    <a:pt x="1698646" y="2090822"/>
                  </a:lnTo>
                  <a:lnTo>
                    <a:pt x="1840200" y="1272674"/>
                  </a:lnTo>
                  <a:lnTo>
                    <a:pt x="1981754" y="636337"/>
                  </a:lnTo>
                  <a:lnTo>
                    <a:pt x="2123308" y="363621"/>
                  </a:lnTo>
                  <a:lnTo>
                    <a:pt x="2264862" y="636337"/>
                  </a:lnTo>
                  <a:lnTo>
                    <a:pt x="2406416" y="909053"/>
                  </a:lnTo>
                  <a:lnTo>
                    <a:pt x="2547969" y="999958"/>
                  </a:lnTo>
                  <a:lnTo>
                    <a:pt x="2689523" y="727242"/>
                  </a:lnTo>
                  <a:lnTo>
                    <a:pt x="2831077" y="636337"/>
                  </a:lnTo>
                  <a:lnTo>
                    <a:pt x="2972631" y="363621"/>
                  </a:lnTo>
                  <a:lnTo>
                    <a:pt x="3114185" y="727242"/>
                  </a:lnTo>
                  <a:lnTo>
                    <a:pt x="3255739" y="1272674"/>
                  </a:lnTo>
                  <a:lnTo>
                    <a:pt x="3397293" y="1727201"/>
                  </a:lnTo>
                </a:path>
              </a:pathLst>
            </a:custGeom>
            <a:ln w="27101" cap="flat">
              <a:solidFill>
                <a:srgbClr val="0058AB">
                  <a:alpha val="100000"/>
                </a:srgbClr>
              </a:solidFill>
              <a:prstDash val="solid"/>
              <a:round/>
            </a:ln>
          </p:spPr>
          <p:txBody>
            <a:bodyPr/>
            <a:lstStyle/>
            <a:p/>
          </p:txBody>
        </p:sp>
        <p:sp>
          <p:nvSpPr>
            <p:cNvPr id="90" name="tx90"/>
            <p:cNvSpPr/>
            <p:nvPr/>
          </p:nvSpPr>
          <p:spPr>
            <a:xfrm>
              <a:off x="5389469" y="1917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97238" y="191774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05008" y="191875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7530827" y="191774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097042" y="19161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9161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756617" y="191743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902429" y="25537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4615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3589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498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5408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8824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8824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00210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645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49585" y="483000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115" name="tx115"/>
            <p:cNvSpPr/>
            <p:nvPr/>
          </p:nvSpPr>
          <p:spPr>
            <a:xfrm>
              <a:off x="72692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031657"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336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2665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8995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9501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5830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3918508" cy="149993"/>
            </a:xfrm>
            <a:prstGeom prst="rect">
              <a:avLst/>
            </a:prstGeom>
            <a:solidFill>
              <a:srgbClr val="1CABE2">
                <a:alpha val="80000"/>
              </a:srgbClr>
            </a:solidFill>
          </p:spPr>
          <p:txBody>
            <a:bodyPr/>
            <a:lstStyle/>
            <a:p/>
          </p:txBody>
        </p:sp>
        <p:sp>
          <p:nvSpPr>
            <p:cNvPr id="128" name="rc128"/>
            <p:cNvSpPr/>
            <p:nvPr/>
          </p:nvSpPr>
          <p:spPr>
            <a:xfrm>
              <a:off x="1317178" y="5637654"/>
              <a:ext cx="5791770" cy="149993"/>
            </a:xfrm>
            <a:prstGeom prst="rect">
              <a:avLst/>
            </a:prstGeom>
            <a:solidFill>
              <a:srgbClr val="1CABE2">
                <a:alpha val="80000"/>
              </a:srgbClr>
            </a:solidFill>
          </p:spPr>
          <p:txBody>
            <a:bodyPr/>
            <a:lstStyle/>
            <a:p/>
          </p:txBody>
        </p:sp>
        <p:sp>
          <p:nvSpPr>
            <p:cNvPr id="129" name="rc129"/>
            <p:cNvSpPr/>
            <p:nvPr/>
          </p:nvSpPr>
          <p:spPr>
            <a:xfrm>
              <a:off x="1317178" y="5450161"/>
              <a:ext cx="7321564" cy="149993"/>
            </a:xfrm>
            <a:prstGeom prst="rect">
              <a:avLst/>
            </a:prstGeom>
            <a:solidFill>
              <a:srgbClr val="1CABE2">
                <a:alpha val="80000"/>
              </a:srgbClr>
            </a:solidFill>
          </p:spPr>
          <p:txBody>
            <a:bodyPr/>
            <a:lstStyle/>
            <a:p/>
          </p:txBody>
        </p:sp>
        <p:sp>
          <p:nvSpPr>
            <p:cNvPr id="130" name="tx130"/>
            <p:cNvSpPr/>
            <p:nvPr/>
          </p:nvSpPr>
          <p:spPr>
            <a:xfrm>
              <a:off x="4726273"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149,000</a:t>
              </a:r>
            </a:p>
          </p:txBody>
        </p:sp>
        <p:sp>
          <p:nvSpPr>
            <p:cNvPr id="131" name="tx131"/>
            <p:cNvSpPr/>
            <p:nvPr/>
          </p:nvSpPr>
          <p:spPr>
            <a:xfrm>
              <a:off x="6599535"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220,000</a:t>
              </a:r>
            </a:p>
          </p:txBody>
        </p:sp>
        <p:sp>
          <p:nvSpPr>
            <p:cNvPr id="132" name="tx132"/>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278,000</a:t>
              </a:r>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44514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8" name="tx138"/>
            <p:cNvSpPr/>
            <p:nvPr/>
          </p:nvSpPr>
          <p:spPr>
            <a:xfrm>
              <a:off x="607809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9" name="tx13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South Africa (76%) was 13 percentage points lower than the global average (89%) and 9 percentage points lower than the average across all ESAR countries (85%).
National DTP1 coverage was 11 percentage points lower than in 2019 (87%).
This equates to 278,000 zero-dose children in 2024 compared to 149,000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F26A21">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South Africa ranked number 3 out of 21 countries for lowest DTP1 coverage (based on tied ranks).
South Africa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South Africa was not in the top 20 zero-dose countries in 2021 but was in the top 20 in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South Africa ranked number 7 out of 21 countries with 105,000 zero-dose children.
In 2024, South Africa ranked number 5 out of 21 countries with 278,000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1732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0091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5844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76808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95167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80912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99270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17629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35987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458549"/>
              <a:ext cx="200644" cy="1166986"/>
            </a:xfrm>
            <a:prstGeom prst="rect">
              <a:avLst/>
            </a:prstGeom>
            <a:solidFill>
              <a:srgbClr val="80BD41">
                <a:alpha val="100000"/>
              </a:srgbClr>
            </a:solidFill>
          </p:spPr>
          <p:txBody>
            <a:bodyPr/>
            <a:lstStyle/>
            <a:p/>
          </p:txBody>
        </p:sp>
        <p:sp>
          <p:nvSpPr>
            <p:cNvPr id="28" name="rc28"/>
            <p:cNvSpPr/>
            <p:nvPr/>
          </p:nvSpPr>
          <p:spPr>
            <a:xfrm>
              <a:off x="1423662" y="3026924"/>
              <a:ext cx="200644" cy="239792"/>
            </a:xfrm>
            <a:prstGeom prst="rect">
              <a:avLst/>
            </a:prstGeom>
            <a:solidFill>
              <a:srgbClr val="0058AB">
                <a:alpha val="100000"/>
              </a:srgbClr>
            </a:solidFill>
          </p:spPr>
          <p:txBody>
            <a:bodyPr/>
            <a:lstStyle/>
            <a:p/>
          </p:txBody>
        </p:sp>
        <p:sp>
          <p:nvSpPr>
            <p:cNvPr id="29" name="rc29"/>
            <p:cNvSpPr/>
            <p:nvPr/>
          </p:nvSpPr>
          <p:spPr>
            <a:xfrm>
              <a:off x="1423662" y="3266716"/>
              <a:ext cx="200644" cy="191832"/>
            </a:xfrm>
            <a:prstGeom prst="rect">
              <a:avLst/>
            </a:prstGeom>
            <a:solidFill>
              <a:srgbClr val="1CABE2">
                <a:alpha val="100000"/>
              </a:srgbClr>
            </a:solidFill>
          </p:spPr>
          <p:txBody>
            <a:bodyPr/>
            <a:lstStyle/>
            <a:p/>
          </p:txBody>
        </p:sp>
        <p:sp>
          <p:nvSpPr>
            <p:cNvPr id="30" name="rc30"/>
            <p:cNvSpPr/>
            <p:nvPr/>
          </p:nvSpPr>
          <p:spPr>
            <a:xfrm>
              <a:off x="1646600" y="3497841"/>
              <a:ext cx="200644" cy="1127693"/>
            </a:xfrm>
            <a:prstGeom prst="rect">
              <a:avLst/>
            </a:prstGeom>
            <a:solidFill>
              <a:srgbClr val="80BD41">
                <a:alpha val="100000"/>
              </a:srgbClr>
            </a:solidFill>
          </p:spPr>
          <p:txBody>
            <a:bodyPr/>
            <a:lstStyle/>
            <a:p/>
          </p:txBody>
        </p:sp>
        <p:sp>
          <p:nvSpPr>
            <p:cNvPr id="31" name="rc31"/>
            <p:cNvSpPr/>
            <p:nvPr/>
          </p:nvSpPr>
          <p:spPr>
            <a:xfrm>
              <a:off x="1646600" y="3037235"/>
              <a:ext cx="200644" cy="285893"/>
            </a:xfrm>
            <a:prstGeom prst="rect">
              <a:avLst/>
            </a:prstGeom>
            <a:solidFill>
              <a:srgbClr val="0058AB">
                <a:alpha val="100000"/>
              </a:srgbClr>
            </a:solidFill>
          </p:spPr>
          <p:txBody>
            <a:bodyPr/>
            <a:lstStyle/>
            <a:p/>
          </p:txBody>
        </p:sp>
        <p:sp>
          <p:nvSpPr>
            <p:cNvPr id="32" name="rc32"/>
            <p:cNvSpPr/>
            <p:nvPr/>
          </p:nvSpPr>
          <p:spPr>
            <a:xfrm>
              <a:off x="1646600" y="3323129"/>
              <a:ext cx="200644" cy="174712"/>
            </a:xfrm>
            <a:prstGeom prst="rect">
              <a:avLst/>
            </a:prstGeom>
            <a:solidFill>
              <a:srgbClr val="1CABE2">
                <a:alpha val="100000"/>
              </a:srgbClr>
            </a:solidFill>
          </p:spPr>
          <p:txBody>
            <a:bodyPr/>
            <a:lstStyle/>
            <a:p/>
          </p:txBody>
        </p:sp>
        <p:sp>
          <p:nvSpPr>
            <p:cNvPr id="33" name="rc33"/>
            <p:cNvSpPr/>
            <p:nvPr/>
          </p:nvSpPr>
          <p:spPr>
            <a:xfrm>
              <a:off x="1869538" y="3524280"/>
              <a:ext cx="200644" cy="1101254"/>
            </a:xfrm>
            <a:prstGeom prst="rect">
              <a:avLst/>
            </a:prstGeom>
            <a:solidFill>
              <a:srgbClr val="80BD41">
                <a:alpha val="100000"/>
              </a:srgbClr>
            </a:solidFill>
          </p:spPr>
          <p:txBody>
            <a:bodyPr/>
            <a:lstStyle/>
            <a:p/>
          </p:txBody>
        </p:sp>
        <p:sp>
          <p:nvSpPr>
            <p:cNvPr id="34" name="rc34"/>
            <p:cNvSpPr/>
            <p:nvPr/>
          </p:nvSpPr>
          <p:spPr>
            <a:xfrm>
              <a:off x="1869538" y="3052314"/>
              <a:ext cx="200644" cy="314644"/>
            </a:xfrm>
            <a:prstGeom prst="rect">
              <a:avLst/>
            </a:prstGeom>
            <a:solidFill>
              <a:srgbClr val="0058AB">
                <a:alpha val="100000"/>
              </a:srgbClr>
            </a:solidFill>
          </p:spPr>
          <p:txBody>
            <a:bodyPr/>
            <a:lstStyle/>
            <a:p/>
          </p:txBody>
        </p:sp>
        <p:sp>
          <p:nvSpPr>
            <p:cNvPr id="35" name="rc35"/>
            <p:cNvSpPr/>
            <p:nvPr/>
          </p:nvSpPr>
          <p:spPr>
            <a:xfrm>
              <a:off x="1869538" y="3366959"/>
              <a:ext cx="200644" cy="157321"/>
            </a:xfrm>
            <a:prstGeom prst="rect">
              <a:avLst/>
            </a:prstGeom>
            <a:solidFill>
              <a:srgbClr val="1CABE2">
                <a:alpha val="100000"/>
              </a:srgbClr>
            </a:solidFill>
          </p:spPr>
          <p:txBody>
            <a:bodyPr/>
            <a:lstStyle/>
            <a:p/>
          </p:txBody>
        </p:sp>
        <p:sp>
          <p:nvSpPr>
            <p:cNvPr id="36" name="rc36"/>
            <p:cNvSpPr/>
            <p:nvPr/>
          </p:nvSpPr>
          <p:spPr>
            <a:xfrm>
              <a:off x="2092476" y="3506190"/>
              <a:ext cx="200644" cy="1119344"/>
            </a:xfrm>
            <a:prstGeom prst="rect">
              <a:avLst/>
            </a:prstGeom>
            <a:solidFill>
              <a:srgbClr val="80BD41">
                <a:alpha val="100000"/>
              </a:srgbClr>
            </a:solidFill>
          </p:spPr>
          <p:txBody>
            <a:bodyPr/>
            <a:lstStyle/>
            <a:p/>
          </p:txBody>
        </p:sp>
        <p:sp>
          <p:nvSpPr>
            <p:cNvPr id="37" name="rc37"/>
            <p:cNvSpPr/>
            <p:nvPr/>
          </p:nvSpPr>
          <p:spPr>
            <a:xfrm>
              <a:off x="2092476" y="3003295"/>
              <a:ext cx="200644" cy="373114"/>
            </a:xfrm>
            <a:prstGeom prst="rect">
              <a:avLst/>
            </a:prstGeom>
            <a:solidFill>
              <a:srgbClr val="0058AB">
                <a:alpha val="100000"/>
              </a:srgbClr>
            </a:solidFill>
          </p:spPr>
          <p:txBody>
            <a:bodyPr/>
            <a:lstStyle/>
            <a:p/>
          </p:txBody>
        </p:sp>
        <p:sp>
          <p:nvSpPr>
            <p:cNvPr id="38" name="rc38"/>
            <p:cNvSpPr/>
            <p:nvPr/>
          </p:nvSpPr>
          <p:spPr>
            <a:xfrm>
              <a:off x="2092476" y="3376410"/>
              <a:ext cx="200644" cy="129780"/>
            </a:xfrm>
            <a:prstGeom prst="rect">
              <a:avLst/>
            </a:prstGeom>
            <a:solidFill>
              <a:srgbClr val="1CABE2">
                <a:alpha val="100000"/>
              </a:srgbClr>
            </a:solidFill>
          </p:spPr>
          <p:txBody>
            <a:bodyPr/>
            <a:lstStyle/>
            <a:p/>
          </p:txBody>
        </p:sp>
        <p:sp>
          <p:nvSpPr>
            <p:cNvPr id="39" name="rc39"/>
            <p:cNvSpPr/>
            <p:nvPr/>
          </p:nvSpPr>
          <p:spPr>
            <a:xfrm>
              <a:off x="2315413" y="3368634"/>
              <a:ext cx="200644" cy="1256900"/>
            </a:xfrm>
            <a:prstGeom prst="rect">
              <a:avLst/>
            </a:prstGeom>
            <a:solidFill>
              <a:srgbClr val="80BD41">
                <a:alpha val="100000"/>
              </a:srgbClr>
            </a:solidFill>
          </p:spPr>
          <p:txBody>
            <a:bodyPr/>
            <a:lstStyle/>
            <a:p/>
          </p:txBody>
        </p:sp>
        <p:sp>
          <p:nvSpPr>
            <p:cNvPr id="40" name="rc40"/>
            <p:cNvSpPr/>
            <p:nvPr/>
          </p:nvSpPr>
          <p:spPr>
            <a:xfrm>
              <a:off x="2315413" y="2927021"/>
              <a:ext cx="200644" cy="339703"/>
            </a:xfrm>
            <a:prstGeom prst="rect">
              <a:avLst/>
            </a:prstGeom>
            <a:solidFill>
              <a:srgbClr val="0058AB">
                <a:alpha val="100000"/>
              </a:srgbClr>
            </a:solidFill>
          </p:spPr>
          <p:txBody>
            <a:bodyPr/>
            <a:lstStyle/>
            <a:p/>
          </p:txBody>
        </p:sp>
        <p:sp>
          <p:nvSpPr>
            <p:cNvPr id="41" name="rc41"/>
            <p:cNvSpPr/>
            <p:nvPr/>
          </p:nvSpPr>
          <p:spPr>
            <a:xfrm>
              <a:off x="2315413" y="3266724"/>
              <a:ext cx="200644" cy="101909"/>
            </a:xfrm>
            <a:prstGeom prst="rect">
              <a:avLst/>
            </a:prstGeom>
            <a:solidFill>
              <a:srgbClr val="1CABE2">
                <a:alpha val="100000"/>
              </a:srgbClr>
            </a:solidFill>
          </p:spPr>
          <p:txBody>
            <a:bodyPr/>
            <a:lstStyle/>
            <a:p/>
          </p:txBody>
        </p:sp>
        <p:sp>
          <p:nvSpPr>
            <p:cNvPr id="42" name="rc42"/>
            <p:cNvSpPr/>
            <p:nvPr/>
          </p:nvSpPr>
          <p:spPr>
            <a:xfrm>
              <a:off x="2538351" y="3199901"/>
              <a:ext cx="200644" cy="1425634"/>
            </a:xfrm>
            <a:prstGeom prst="rect">
              <a:avLst/>
            </a:prstGeom>
            <a:solidFill>
              <a:srgbClr val="80BD41">
                <a:alpha val="100000"/>
              </a:srgbClr>
            </a:solidFill>
          </p:spPr>
          <p:txBody>
            <a:bodyPr/>
            <a:lstStyle/>
            <a:p/>
          </p:txBody>
        </p:sp>
        <p:sp>
          <p:nvSpPr>
            <p:cNvPr id="43" name="rc43"/>
            <p:cNvSpPr/>
            <p:nvPr/>
          </p:nvSpPr>
          <p:spPr>
            <a:xfrm>
              <a:off x="2538351" y="2865493"/>
              <a:ext cx="200644" cy="299207"/>
            </a:xfrm>
            <a:prstGeom prst="rect">
              <a:avLst/>
            </a:prstGeom>
            <a:solidFill>
              <a:srgbClr val="0058AB">
                <a:alpha val="100000"/>
              </a:srgbClr>
            </a:solidFill>
          </p:spPr>
          <p:txBody>
            <a:bodyPr/>
            <a:lstStyle/>
            <a:p/>
          </p:txBody>
        </p:sp>
        <p:sp>
          <p:nvSpPr>
            <p:cNvPr id="44" name="rc44"/>
            <p:cNvSpPr/>
            <p:nvPr/>
          </p:nvSpPr>
          <p:spPr>
            <a:xfrm>
              <a:off x="2538351" y="3164700"/>
              <a:ext cx="200644" cy="35200"/>
            </a:xfrm>
            <a:prstGeom prst="rect">
              <a:avLst/>
            </a:prstGeom>
            <a:solidFill>
              <a:srgbClr val="1CABE2">
                <a:alpha val="100000"/>
              </a:srgbClr>
            </a:solidFill>
          </p:spPr>
          <p:txBody>
            <a:bodyPr/>
            <a:lstStyle/>
            <a:p/>
          </p:txBody>
        </p:sp>
        <p:sp>
          <p:nvSpPr>
            <p:cNvPr id="45" name="rc45"/>
            <p:cNvSpPr/>
            <p:nvPr/>
          </p:nvSpPr>
          <p:spPr>
            <a:xfrm>
              <a:off x="2761289" y="3101678"/>
              <a:ext cx="200644" cy="1523857"/>
            </a:xfrm>
            <a:prstGeom prst="rect">
              <a:avLst/>
            </a:prstGeom>
            <a:solidFill>
              <a:srgbClr val="80BD41">
                <a:alpha val="100000"/>
              </a:srgbClr>
            </a:solidFill>
          </p:spPr>
          <p:txBody>
            <a:bodyPr/>
            <a:lstStyle/>
            <a:p/>
          </p:txBody>
        </p:sp>
        <p:sp>
          <p:nvSpPr>
            <p:cNvPr id="46" name="rc46"/>
            <p:cNvSpPr/>
            <p:nvPr/>
          </p:nvSpPr>
          <p:spPr>
            <a:xfrm>
              <a:off x="2761289" y="2811420"/>
              <a:ext cx="200644" cy="108847"/>
            </a:xfrm>
            <a:prstGeom prst="rect">
              <a:avLst/>
            </a:prstGeom>
            <a:solidFill>
              <a:srgbClr val="0058AB">
                <a:alpha val="100000"/>
              </a:srgbClr>
            </a:solidFill>
          </p:spPr>
          <p:txBody>
            <a:bodyPr/>
            <a:lstStyle/>
            <a:p/>
          </p:txBody>
        </p:sp>
        <p:sp>
          <p:nvSpPr>
            <p:cNvPr id="47" name="rc47"/>
            <p:cNvSpPr/>
            <p:nvPr/>
          </p:nvSpPr>
          <p:spPr>
            <a:xfrm>
              <a:off x="2761289" y="2920267"/>
              <a:ext cx="200644" cy="181410"/>
            </a:xfrm>
            <a:prstGeom prst="rect">
              <a:avLst/>
            </a:prstGeom>
            <a:solidFill>
              <a:srgbClr val="1CABE2">
                <a:alpha val="100000"/>
              </a:srgbClr>
            </a:solidFill>
          </p:spPr>
          <p:txBody>
            <a:bodyPr/>
            <a:lstStyle/>
            <a:p/>
          </p:txBody>
        </p:sp>
        <p:sp>
          <p:nvSpPr>
            <p:cNvPr id="48" name="rc48"/>
            <p:cNvSpPr/>
            <p:nvPr/>
          </p:nvSpPr>
          <p:spPr>
            <a:xfrm>
              <a:off x="2984227" y="3069604"/>
              <a:ext cx="200644" cy="1555930"/>
            </a:xfrm>
            <a:prstGeom prst="rect">
              <a:avLst/>
            </a:prstGeom>
            <a:solidFill>
              <a:srgbClr val="80BD41">
                <a:alpha val="100000"/>
              </a:srgbClr>
            </a:solidFill>
          </p:spPr>
          <p:txBody>
            <a:bodyPr/>
            <a:lstStyle/>
            <a:p/>
          </p:txBody>
        </p:sp>
        <p:sp>
          <p:nvSpPr>
            <p:cNvPr id="49" name="rc49"/>
            <p:cNvSpPr/>
            <p:nvPr/>
          </p:nvSpPr>
          <p:spPr>
            <a:xfrm>
              <a:off x="2984227" y="2795028"/>
              <a:ext cx="200644" cy="91524"/>
            </a:xfrm>
            <a:prstGeom prst="rect">
              <a:avLst/>
            </a:prstGeom>
            <a:solidFill>
              <a:srgbClr val="0058AB">
                <a:alpha val="100000"/>
              </a:srgbClr>
            </a:solidFill>
          </p:spPr>
          <p:txBody>
            <a:bodyPr/>
            <a:lstStyle/>
            <a:p/>
          </p:txBody>
        </p:sp>
        <p:sp>
          <p:nvSpPr>
            <p:cNvPr id="50" name="rc50"/>
            <p:cNvSpPr/>
            <p:nvPr/>
          </p:nvSpPr>
          <p:spPr>
            <a:xfrm>
              <a:off x="2984227" y="2886553"/>
              <a:ext cx="200644" cy="183051"/>
            </a:xfrm>
            <a:prstGeom prst="rect">
              <a:avLst/>
            </a:prstGeom>
            <a:solidFill>
              <a:srgbClr val="1CABE2">
                <a:alpha val="100000"/>
              </a:srgbClr>
            </a:solidFill>
          </p:spPr>
          <p:txBody>
            <a:bodyPr/>
            <a:lstStyle/>
            <a:p/>
          </p:txBody>
        </p:sp>
        <p:sp>
          <p:nvSpPr>
            <p:cNvPr id="51" name="rc51"/>
            <p:cNvSpPr/>
            <p:nvPr/>
          </p:nvSpPr>
          <p:spPr>
            <a:xfrm>
              <a:off x="3207165" y="3022239"/>
              <a:ext cx="200644" cy="1603295"/>
            </a:xfrm>
            <a:prstGeom prst="rect">
              <a:avLst/>
            </a:prstGeom>
            <a:solidFill>
              <a:srgbClr val="80BD41">
                <a:alpha val="100000"/>
              </a:srgbClr>
            </a:solidFill>
          </p:spPr>
          <p:txBody>
            <a:bodyPr/>
            <a:lstStyle/>
            <a:p/>
          </p:txBody>
        </p:sp>
        <p:sp>
          <p:nvSpPr>
            <p:cNvPr id="52" name="rc52"/>
            <p:cNvSpPr/>
            <p:nvPr/>
          </p:nvSpPr>
          <p:spPr>
            <a:xfrm>
              <a:off x="3207165" y="2670296"/>
              <a:ext cx="200644" cy="136866"/>
            </a:xfrm>
            <a:prstGeom prst="rect">
              <a:avLst/>
            </a:prstGeom>
            <a:solidFill>
              <a:srgbClr val="0058AB">
                <a:alpha val="100000"/>
              </a:srgbClr>
            </a:solidFill>
          </p:spPr>
          <p:txBody>
            <a:bodyPr/>
            <a:lstStyle/>
            <a:p/>
          </p:txBody>
        </p:sp>
        <p:sp>
          <p:nvSpPr>
            <p:cNvPr id="53" name="rc53"/>
            <p:cNvSpPr/>
            <p:nvPr/>
          </p:nvSpPr>
          <p:spPr>
            <a:xfrm>
              <a:off x="3207165" y="2807163"/>
              <a:ext cx="200644" cy="215076"/>
            </a:xfrm>
            <a:prstGeom prst="rect">
              <a:avLst/>
            </a:prstGeom>
            <a:solidFill>
              <a:srgbClr val="1CABE2">
                <a:alpha val="100000"/>
              </a:srgbClr>
            </a:solidFill>
          </p:spPr>
          <p:txBody>
            <a:bodyPr/>
            <a:lstStyle/>
            <a:p/>
          </p:txBody>
        </p:sp>
        <p:sp>
          <p:nvSpPr>
            <p:cNvPr id="54" name="rc54"/>
            <p:cNvSpPr/>
            <p:nvPr/>
          </p:nvSpPr>
          <p:spPr>
            <a:xfrm>
              <a:off x="3430103" y="3118971"/>
              <a:ext cx="200644" cy="1506563"/>
            </a:xfrm>
            <a:prstGeom prst="rect">
              <a:avLst/>
            </a:prstGeom>
            <a:solidFill>
              <a:srgbClr val="80BD41">
                <a:alpha val="100000"/>
              </a:srgbClr>
            </a:solidFill>
          </p:spPr>
          <p:txBody>
            <a:bodyPr/>
            <a:lstStyle/>
            <a:p/>
          </p:txBody>
        </p:sp>
        <p:sp>
          <p:nvSpPr>
            <p:cNvPr id="55" name="rc55"/>
            <p:cNvSpPr/>
            <p:nvPr/>
          </p:nvSpPr>
          <p:spPr>
            <a:xfrm>
              <a:off x="3430103" y="2765580"/>
              <a:ext cx="200644" cy="353391"/>
            </a:xfrm>
            <a:prstGeom prst="rect">
              <a:avLst/>
            </a:prstGeom>
            <a:solidFill>
              <a:srgbClr val="0058AB">
                <a:alpha val="100000"/>
              </a:srgbClr>
            </a:solidFill>
          </p:spPr>
          <p:txBody>
            <a:bodyPr/>
            <a:lstStyle/>
            <a:p/>
          </p:txBody>
        </p:sp>
        <p:sp>
          <p:nvSpPr>
            <p:cNvPr id="56" name="rc56"/>
            <p:cNvSpPr/>
            <p:nvPr/>
          </p:nvSpPr>
          <p:spPr>
            <a:xfrm>
              <a:off x="3430103" y="3118971"/>
              <a:ext cx="200644" cy="0"/>
            </a:xfrm>
            <a:prstGeom prst="rect">
              <a:avLst/>
            </a:prstGeom>
            <a:solidFill>
              <a:srgbClr val="1CABE2">
                <a:alpha val="100000"/>
              </a:srgbClr>
            </a:solidFill>
          </p:spPr>
          <p:txBody>
            <a:bodyPr/>
            <a:lstStyle/>
            <a:p/>
          </p:txBody>
        </p:sp>
        <p:sp>
          <p:nvSpPr>
            <p:cNvPr id="57" name="rc57"/>
            <p:cNvSpPr/>
            <p:nvPr/>
          </p:nvSpPr>
          <p:spPr>
            <a:xfrm>
              <a:off x="3653041" y="3210006"/>
              <a:ext cx="200644" cy="1415528"/>
            </a:xfrm>
            <a:prstGeom prst="rect">
              <a:avLst/>
            </a:prstGeom>
            <a:solidFill>
              <a:srgbClr val="80BD41">
                <a:alpha val="100000"/>
              </a:srgbClr>
            </a:solidFill>
          </p:spPr>
          <p:txBody>
            <a:bodyPr/>
            <a:lstStyle/>
            <a:p/>
          </p:txBody>
        </p:sp>
        <p:sp>
          <p:nvSpPr>
            <p:cNvPr id="58" name="rc58"/>
            <p:cNvSpPr/>
            <p:nvPr/>
          </p:nvSpPr>
          <p:spPr>
            <a:xfrm>
              <a:off x="3653041" y="2787187"/>
              <a:ext cx="200644" cy="367668"/>
            </a:xfrm>
            <a:prstGeom prst="rect">
              <a:avLst/>
            </a:prstGeom>
            <a:solidFill>
              <a:srgbClr val="0058AB">
                <a:alpha val="100000"/>
              </a:srgbClr>
            </a:solidFill>
          </p:spPr>
          <p:txBody>
            <a:bodyPr/>
            <a:lstStyle/>
            <a:p/>
          </p:txBody>
        </p:sp>
        <p:sp>
          <p:nvSpPr>
            <p:cNvPr id="59" name="rc59"/>
            <p:cNvSpPr/>
            <p:nvPr/>
          </p:nvSpPr>
          <p:spPr>
            <a:xfrm>
              <a:off x="3653041" y="3154856"/>
              <a:ext cx="200644" cy="55150"/>
            </a:xfrm>
            <a:prstGeom prst="rect">
              <a:avLst/>
            </a:prstGeom>
            <a:solidFill>
              <a:srgbClr val="1CABE2">
                <a:alpha val="100000"/>
              </a:srgbClr>
            </a:solidFill>
          </p:spPr>
          <p:txBody>
            <a:bodyPr/>
            <a:lstStyle/>
            <a:p/>
          </p:txBody>
        </p:sp>
        <p:sp>
          <p:nvSpPr>
            <p:cNvPr id="60" name="rc60"/>
            <p:cNvSpPr/>
            <p:nvPr/>
          </p:nvSpPr>
          <p:spPr>
            <a:xfrm>
              <a:off x="3875979" y="3228655"/>
              <a:ext cx="200644" cy="1396880"/>
            </a:xfrm>
            <a:prstGeom prst="rect">
              <a:avLst/>
            </a:prstGeom>
            <a:solidFill>
              <a:srgbClr val="80BD41">
                <a:alpha val="100000"/>
              </a:srgbClr>
            </a:solidFill>
          </p:spPr>
          <p:txBody>
            <a:bodyPr/>
            <a:lstStyle/>
            <a:p/>
          </p:txBody>
        </p:sp>
        <p:sp>
          <p:nvSpPr>
            <p:cNvPr id="61" name="rc61"/>
            <p:cNvSpPr/>
            <p:nvPr/>
          </p:nvSpPr>
          <p:spPr>
            <a:xfrm>
              <a:off x="3875979" y="2763028"/>
              <a:ext cx="200644" cy="372502"/>
            </a:xfrm>
            <a:prstGeom prst="rect">
              <a:avLst/>
            </a:prstGeom>
            <a:solidFill>
              <a:srgbClr val="0058AB">
                <a:alpha val="100000"/>
              </a:srgbClr>
            </a:solidFill>
          </p:spPr>
          <p:txBody>
            <a:bodyPr/>
            <a:lstStyle/>
            <a:p/>
          </p:txBody>
        </p:sp>
        <p:sp>
          <p:nvSpPr>
            <p:cNvPr id="62" name="rc62"/>
            <p:cNvSpPr/>
            <p:nvPr/>
          </p:nvSpPr>
          <p:spPr>
            <a:xfrm>
              <a:off x="3875979" y="3135530"/>
              <a:ext cx="200644" cy="93125"/>
            </a:xfrm>
            <a:prstGeom prst="rect">
              <a:avLst/>
            </a:prstGeom>
            <a:solidFill>
              <a:srgbClr val="1CABE2">
                <a:alpha val="100000"/>
              </a:srgbClr>
            </a:solidFill>
          </p:spPr>
          <p:txBody>
            <a:bodyPr/>
            <a:lstStyle/>
            <a:p/>
          </p:txBody>
        </p:sp>
        <p:sp>
          <p:nvSpPr>
            <p:cNvPr id="63" name="rc63"/>
            <p:cNvSpPr/>
            <p:nvPr/>
          </p:nvSpPr>
          <p:spPr>
            <a:xfrm>
              <a:off x="4098916" y="3279911"/>
              <a:ext cx="200644" cy="1345624"/>
            </a:xfrm>
            <a:prstGeom prst="rect">
              <a:avLst/>
            </a:prstGeom>
            <a:solidFill>
              <a:srgbClr val="80BD41">
                <a:alpha val="100000"/>
              </a:srgbClr>
            </a:solidFill>
          </p:spPr>
          <p:txBody>
            <a:bodyPr/>
            <a:lstStyle/>
            <a:p/>
          </p:txBody>
        </p:sp>
        <p:sp>
          <p:nvSpPr>
            <p:cNvPr id="64" name="rc64"/>
            <p:cNvSpPr/>
            <p:nvPr/>
          </p:nvSpPr>
          <p:spPr>
            <a:xfrm>
              <a:off x="4098916" y="2730289"/>
              <a:ext cx="200644" cy="530669"/>
            </a:xfrm>
            <a:prstGeom prst="rect">
              <a:avLst/>
            </a:prstGeom>
            <a:solidFill>
              <a:srgbClr val="0058AB">
                <a:alpha val="100000"/>
              </a:srgbClr>
            </a:solidFill>
          </p:spPr>
          <p:txBody>
            <a:bodyPr/>
            <a:lstStyle/>
            <a:p/>
          </p:txBody>
        </p:sp>
        <p:sp>
          <p:nvSpPr>
            <p:cNvPr id="65" name="rc65"/>
            <p:cNvSpPr/>
            <p:nvPr/>
          </p:nvSpPr>
          <p:spPr>
            <a:xfrm>
              <a:off x="4098916" y="3260959"/>
              <a:ext cx="200644" cy="18952"/>
            </a:xfrm>
            <a:prstGeom prst="rect">
              <a:avLst/>
            </a:prstGeom>
            <a:solidFill>
              <a:srgbClr val="1CABE2">
                <a:alpha val="100000"/>
              </a:srgbClr>
            </a:solidFill>
          </p:spPr>
          <p:txBody>
            <a:bodyPr/>
            <a:lstStyle/>
            <a:p/>
          </p:txBody>
        </p:sp>
        <p:sp>
          <p:nvSpPr>
            <p:cNvPr id="66" name="rc66"/>
            <p:cNvSpPr/>
            <p:nvPr/>
          </p:nvSpPr>
          <p:spPr>
            <a:xfrm>
              <a:off x="4321854" y="3083160"/>
              <a:ext cx="200644" cy="1542374"/>
            </a:xfrm>
            <a:prstGeom prst="rect">
              <a:avLst/>
            </a:prstGeom>
            <a:solidFill>
              <a:srgbClr val="80BD41">
                <a:alpha val="100000"/>
              </a:srgbClr>
            </a:solidFill>
          </p:spPr>
          <p:txBody>
            <a:bodyPr/>
            <a:lstStyle/>
            <a:p/>
          </p:txBody>
        </p:sp>
        <p:sp>
          <p:nvSpPr>
            <p:cNvPr id="67" name="rc67"/>
            <p:cNvSpPr/>
            <p:nvPr/>
          </p:nvSpPr>
          <p:spPr>
            <a:xfrm>
              <a:off x="4321854" y="2721368"/>
              <a:ext cx="200644" cy="361792"/>
            </a:xfrm>
            <a:prstGeom prst="rect">
              <a:avLst/>
            </a:prstGeom>
            <a:solidFill>
              <a:srgbClr val="0058AB">
                <a:alpha val="100000"/>
              </a:srgbClr>
            </a:solidFill>
          </p:spPr>
          <p:txBody>
            <a:bodyPr/>
            <a:lstStyle/>
            <a:p/>
          </p:txBody>
        </p:sp>
        <p:sp>
          <p:nvSpPr>
            <p:cNvPr id="68" name="rc68"/>
            <p:cNvSpPr/>
            <p:nvPr/>
          </p:nvSpPr>
          <p:spPr>
            <a:xfrm>
              <a:off x="4321854" y="3083160"/>
              <a:ext cx="200644" cy="0"/>
            </a:xfrm>
            <a:prstGeom prst="rect">
              <a:avLst/>
            </a:prstGeom>
            <a:solidFill>
              <a:srgbClr val="1CABE2">
                <a:alpha val="100000"/>
              </a:srgbClr>
            </a:solidFill>
          </p:spPr>
          <p:txBody>
            <a:bodyPr/>
            <a:lstStyle/>
            <a:p/>
          </p:txBody>
        </p:sp>
        <p:sp>
          <p:nvSpPr>
            <p:cNvPr id="69" name="rc69"/>
            <p:cNvSpPr/>
            <p:nvPr/>
          </p:nvSpPr>
          <p:spPr>
            <a:xfrm>
              <a:off x="4544792" y="2987511"/>
              <a:ext cx="200644" cy="1638024"/>
            </a:xfrm>
            <a:prstGeom prst="rect">
              <a:avLst/>
            </a:prstGeom>
            <a:solidFill>
              <a:srgbClr val="80BD41">
                <a:alpha val="100000"/>
              </a:srgbClr>
            </a:solidFill>
          </p:spPr>
          <p:txBody>
            <a:bodyPr/>
            <a:lstStyle/>
            <a:p/>
          </p:txBody>
        </p:sp>
        <p:sp>
          <p:nvSpPr>
            <p:cNvPr id="70" name="rc70"/>
            <p:cNvSpPr/>
            <p:nvPr/>
          </p:nvSpPr>
          <p:spPr>
            <a:xfrm>
              <a:off x="4544792" y="2698448"/>
              <a:ext cx="200644" cy="231251"/>
            </a:xfrm>
            <a:prstGeom prst="rect">
              <a:avLst/>
            </a:prstGeom>
            <a:solidFill>
              <a:srgbClr val="0058AB">
                <a:alpha val="100000"/>
              </a:srgbClr>
            </a:solidFill>
          </p:spPr>
          <p:txBody>
            <a:bodyPr/>
            <a:lstStyle/>
            <a:p/>
          </p:txBody>
        </p:sp>
        <p:sp>
          <p:nvSpPr>
            <p:cNvPr id="71" name="rc71"/>
            <p:cNvSpPr/>
            <p:nvPr/>
          </p:nvSpPr>
          <p:spPr>
            <a:xfrm>
              <a:off x="4544792" y="2929699"/>
              <a:ext cx="200644" cy="57811"/>
            </a:xfrm>
            <a:prstGeom prst="rect">
              <a:avLst/>
            </a:prstGeom>
            <a:solidFill>
              <a:srgbClr val="1CABE2">
                <a:alpha val="100000"/>
              </a:srgbClr>
            </a:solidFill>
          </p:spPr>
          <p:txBody>
            <a:bodyPr/>
            <a:lstStyle/>
            <a:p/>
          </p:txBody>
        </p:sp>
        <p:sp>
          <p:nvSpPr>
            <p:cNvPr id="72" name="rc72"/>
            <p:cNvSpPr/>
            <p:nvPr/>
          </p:nvSpPr>
          <p:spPr>
            <a:xfrm>
              <a:off x="4767730" y="3012303"/>
              <a:ext cx="200644" cy="1613231"/>
            </a:xfrm>
            <a:prstGeom prst="rect">
              <a:avLst/>
            </a:prstGeom>
            <a:solidFill>
              <a:srgbClr val="80BD41">
                <a:alpha val="100000"/>
              </a:srgbClr>
            </a:solidFill>
          </p:spPr>
          <p:txBody>
            <a:bodyPr/>
            <a:lstStyle/>
            <a:p/>
          </p:txBody>
        </p:sp>
        <p:sp>
          <p:nvSpPr>
            <p:cNvPr id="73" name="rc73"/>
            <p:cNvSpPr/>
            <p:nvPr/>
          </p:nvSpPr>
          <p:spPr>
            <a:xfrm>
              <a:off x="4767730" y="2727617"/>
              <a:ext cx="200644" cy="170811"/>
            </a:xfrm>
            <a:prstGeom prst="rect">
              <a:avLst/>
            </a:prstGeom>
            <a:solidFill>
              <a:srgbClr val="0058AB">
                <a:alpha val="100000"/>
              </a:srgbClr>
            </a:solidFill>
          </p:spPr>
          <p:txBody>
            <a:bodyPr/>
            <a:lstStyle/>
            <a:p/>
          </p:txBody>
        </p:sp>
        <p:sp>
          <p:nvSpPr>
            <p:cNvPr id="74" name="rc74"/>
            <p:cNvSpPr/>
            <p:nvPr/>
          </p:nvSpPr>
          <p:spPr>
            <a:xfrm>
              <a:off x="4767730" y="2898428"/>
              <a:ext cx="200644" cy="113875"/>
            </a:xfrm>
            <a:prstGeom prst="rect">
              <a:avLst/>
            </a:prstGeom>
            <a:solidFill>
              <a:srgbClr val="1CABE2">
                <a:alpha val="100000"/>
              </a:srgbClr>
            </a:solidFill>
          </p:spPr>
          <p:txBody>
            <a:bodyPr/>
            <a:lstStyle/>
            <a:p/>
          </p:txBody>
        </p:sp>
        <p:sp>
          <p:nvSpPr>
            <p:cNvPr id="75" name="rc75"/>
            <p:cNvSpPr/>
            <p:nvPr/>
          </p:nvSpPr>
          <p:spPr>
            <a:xfrm>
              <a:off x="4990668" y="3051957"/>
              <a:ext cx="200644" cy="1573578"/>
            </a:xfrm>
            <a:prstGeom prst="rect">
              <a:avLst/>
            </a:prstGeom>
            <a:solidFill>
              <a:srgbClr val="80BD41">
                <a:alpha val="100000"/>
              </a:srgbClr>
            </a:solidFill>
          </p:spPr>
          <p:txBody>
            <a:bodyPr/>
            <a:lstStyle/>
            <a:p/>
          </p:txBody>
        </p:sp>
        <p:sp>
          <p:nvSpPr>
            <p:cNvPr id="76" name="rc76"/>
            <p:cNvSpPr/>
            <p:nvPr/>
          </p:nvSpPr>
          <p:spPr>
            <a:xfrm>
              <a:off x="4990668" y="2774266"/>
              <a:ext cx="200644" cy="222152"/>
            </a:xfrm>
            <a:prstGeom prst="rect">
              <a:avLst/>
            </a:prstGeom>
            <a:solidFill>
              <a:srgbClr val="0058AB">
                <a:alpha val="100000"/>
              </a:srgbClr>
            </a:solidFill>
          </p:spPr>
          <p:txBody>
            <a:bodyPr/>
            <a:lstStyle/>
            <a:p/>
          </p:txBody>
        </p:sp>
        <p:sp>
          <p:nvSpPr>
            <p:cNvPr id="77" name="rc77"/>
            <p:cNvSpPr/>
            <p:nvPr/>
          </p:nvSpPr>
          <p:spPr>
            <a:xfrm>
              <a:off x="4990668" y="2996419"/>
              <a:ext cx="200644" cy="55537"/>
            </a:xfrm>
            <a:prstGeom prst="rect">
              <a:avLst/>
            </a:prstGeom>
            <a:solidFill>
              <a:srgbClr val="1CABE2">
                <a:alpha val="100000"/>
              </a:srgbClr>
            </a:solidFill>
          </p:spPr>
          <p:txBody>
            <a:bodyPr/>
            <a:lstStyle/>
            <a:p/>
          </p:txBody>
        </p:sp>
        <p:sp>
          <p:nvSpPr>
            <p:cNvPr id="78" name="rc78"/>
            <p:cNvSpPr/>
            <p:nvPr/>
          </p:nvSpPr>
          <p:spPr>
            <a:xfrm>
              <a:off x="5213606" y="3075145"/>
              <a:ext cx="200644" cy="1550390"/>
            </a:xfrm>
            <a:prstGeom prst="rect">
              <a:avLst/>
            </a:prstGeom>
            <a:solidFill>
              <a:srgbClr val="80BD41">
                <a:alpha val="100000"/>
              </a:srgbClr>
            </a:solidFill>
          </p:spPr>
          <p:txBody>
            <a:bodyPr/>
            <a:lstStyle/>
            <a:p/>
          </p:txBody>
        </p:sp>
        <p:sp>
          <p:nvSpPr>
            <p:cNvPr id="79" name="rc79"/>
            <p:cNvSpPr/>
            <p:nvPr/>
          </p:nvSpPr>
          <p:spPr>
            <a:xfrm>
              <a:off x="5213606" y="2779831"/>
              <a:ext cx="200644" cy="276855"/>
            </a:xfrm>
            <a:prstGeom prst="rect">
              <a:avLst/>
            </a:prstGeom>
            <a:solidFill>
              <a:srgbClr val="0058AB">
                <a:alpha val="100000"/>
              </a:srgbClr>
            </a:solidFill>
          </p:spPr>
          <p:txBody>
            <a:bodyPr/>
            <a:lstStyle/>
            <a:p/>
          </p:txBody>
        </p:sp>
        <p:sp>
          <p:nvSpPr>
            <p:cNvPr id="80" name="rc80"/>
            <p:cNvSpPr/>
            <p:nvPr/>
          </p:nvSpPr>
          <p:spPr>
            <a:xfrm>
              <a:off x="5213606" y="3056687"/>
              <a:ext cx="200644" cy="18457"/>
            </a:xfrm>
            <a:prstGeom prst="rect">
              <a:avLst/>
            </a:prstGeom>
            <a:solidFill>
              <a:srgbClr val="1CABE2">
                <a:alpha val="100000"/>
              </a:srgbClr>
            </a:solidFill>
          </p:spPr>
          <p:txBody>
            <a:bodyPr/>
            <a:lstStyle/>
            <a:p/>
          </p:txBody>
        </p:sp>
        <p:sp>
          <p:nvSpPr>
            <p:cNvPr id="81" name="rc81"/>
            <p:cNvSpPr/>
            <p:nvPr/>
          </p:nvSpPr>
          <p:spPr>
            <a:xfrm>
              <a:off x="5436544" y="3103699"/>
              <a:ext cx="200644" cy="1521835"/>
            </a:xfrm>
            <a:prstGeom prst="rect">
              <a:avLst/>
            </a:prstGeom>
            <a:solidFill>
              <a:srgbClr val="80BD41">
                <a:alpha val="100000"/>
              </a:srgbClr>
            </a:solidFill>
          </p:spPr>
          <p:txBody>
            <a:bodyPr/>
            <a:lstStyle/>
            <a:p/>
          </p:txBody>
        </p:sp>
        <p:sp>
          <p:nvSpPr>
            <p:cNvPr id="82" name="rc82"/>
            <p:cNvSpPr/>
            <p:nvPr/>
          </p:nvSpPr>
          <p:spPr>
            <a:xfrm>
              <a:off x="5436544" y="2769637"/>
              <a:ext cx="200644" cy="296942"/>
            </a:xfrm>
            <a:prstGeom prst="rect">
              <a:avLst/>
            </a:prstGeom>
            <a:solidFill>
              <a:srgbClr val="0058AB">
                <a:alpha val="100000"/>
              </a:srgbClr>
            </a:solidFill>
          </p:spPr>
          <p:txBody>
            <a:bodyPr/>
            <a:lstStyle/>
            <a:p/>
          </p:txBody>
        </p:sp>
        <p:sp>
          <p:nvSpPr>
            <p:cNvPr id="83" name="rc83"/>
            <p:cNvSpPr/>
            <p:nvPr/>
          </p:nvSpPr>
          <p:spPr>
            <a:xfrm>
              <a:off x="5436544" y="3066580"/>
              <a:ext cx="200644" cy="37119"/>
            </a:xfrm>
            <a:prstGeom prst="rect">
              <a:avLst/>
            </a:prstGeom>
            <a:solidFill>
              <a:srgbClr val="1CABE2">
                <a:alpha val="100000"/>
              </a:srgbClr>
            </a:solidFill>
          </p:spPr>
          <p:txBody>
            <a:bodyPr/>
            <a:lstStyle/>
            <a:p/>
          </p:txBody>
        </p:sp>
        <p:sp>
          <p:nvSpPr>
            <p:cNvPr id="84" name="rc84"/>
            <p:cNvSpPr/>
            <p:nvPr/>
          </p:nvSpPr>
          <p:spPr>
            <a:xfrm>
              <a:off x="5659482" y="3036638"/>
              <a:ext cx="200644" cy="1588897"/>
            </a:xfrm>
            <a:prstGeom prst="rect">
              <a:avLst/>
            </a:prstGeom>
            <a:solidFill>
              <a:srgbClr val="80BD41">
                <a:alpha val="100000"/>
              </a:srgbClr>
            </a:solidFill>
          </p:spPr>
          <p:txBody>
            <a:bodyPr/>
            <a:lstStyle/>
            <a:p/>
          </p:txBody>
        </p:sp>
        <p:sp>
          <p:nvSpPr>
            <p:cNvPr id="85" name="rc85"/>
            <p:cNvSpPr/>
            <p:nvPr/>
          </p:nvSpPr>
          <p:spPr>
            <a:xfrm>
              <a:off x="5659482" y="2756243"/>
              <a:ext cx="200644" cy="243007"/>
            </a:xfrm>
            <a:prstGeom prst="rect">
              <a:avLst/>
            </a:prstGeom>
            <a:solidFill>
              <a:srgbClr val="0058AB">
                <a:alpha val="100000"/>
              </a:srgbClr>
            </a:solidFill>
          </p:spPr>
          <p:txBody>
            <a:bodyPr/>
            <a:lstStyle/>
            <a:p/>
          </p:txBody>
        </p:sp>
        <p:sp>
          <p:nvSpPr>
            <p:cNvPr id="86" name="rc86"/>
            <p:cNvSpPr/>
            <p:nvPr/>
          </p:nvSpPr>
          <p:spPr>
            <a:xfrm>
              <a:off x="5659482" y="2999251"/>
              <a:ext cx="200644" cy="37386"/>
            </a:xfrm>
            <a:prstGeom prst="rect">
              <a:avLst/>
            </a:prstGeom>
            <a:solidFill>
              <a:srgbClr val="1CABE2">
                <a:alpha val="100000"/>
              </a:srgbClr>
            </a:solidFill>
          </p:spPr>
          <p:txBody>
            <a:bodyPr/>
            <a:lstStyle/>
            <a:p/>
          </p:txBody>
        </p:sp>
        <p:sp>
          <p:nvSpPr>
            <p:cNvPr id="87" name="rc87"/>
            <p:cNvSpPr/>
            <p:nvPr/>
          </p:nvSpPr>
          <p:spPr>
            <a:xfrm>
              <a:off x="5882419" y="3035535"/>
              <a:ext cx="200644" cy="1589999"/>
            </a:xfrm>
            <a:prstGeom prst="rect">
              <a:avLst/>
            </a:prstGeom>
            <a:solidFill>
              <a:srgbClr val="80BD41">
                <a:alpha val="100000"/>
              </a:srgbClr>
            </a:solidFill>
          </p:spPr>
          <p:txBody>
            <a:bodyPr/>
            <a:lstStyle/>
            <a:p/>
          </p:txBody>
        </p:sp>
        <p:sp>
          <p:nvSpPr>
            <p:cNvPr id="88" name="rc88"/>
            <p:cNvSpPr/>
            <p:nvPr/>
          </p:nvSpPr>
          <p:spPr>
            <a:xfrm>
              <a:off x="5882419" y="2732678"/>
              <a:ext cx="200644" cy="227142"/>
            </a:xfrm>
            <a:prstGeom prst="rect">
              <a:avLst/>
            </a:prstGeom>
            <a:solidFill>
              <a:srgbClr val="0058AB">
                <a:alpha val="100000"/>
              </a:srgbClr>
            </a:solidFill>
          </p:spPr>
          <p:txBody>
            <a:bodyPr/>
            <a:lstStyle/>
            <a:p/>
          </p:txBody>
        </p:sp>
        <p:sp>
          <p:nvSpPr>
            <p:cNvPr id="89" name="rc89"/>
            <p:cNvSpPr/>
            <p:nvPr/>
          </p:nvSpPr>
          <p:spPr>
            <a:xfrm>
              <a:off x="5882419" y="2959821"/>
              <a:ext cx="200644" cy="75714"/>
            </a:xfrm>
            <a:prstGeom prst="rect">
              <a:avLst/>
            </a:prstGeom>
            <a:solidFill>
              <a:srgbClr val="1CABE2">
                <a:alpha val="100000"/>
              </a:srgbClr>
            </a:solidFill>
          </p:spPr>
          <p:txBody>
            <a:bodyPr/>
            <a:lstStyle/>
            <a:p/>
          </p:txBody>
        </p:sp>
        <p:sp>
          <p:nvSpPr>
            <p:cNvPr id="90" name="rc90"/>
            <p:cNvSpPr/>
            <p:nvPr/>
          </p:nvSpPr>
          <p:spPr>
            <a:xfrm>
              <a:off x="6105357" y="2994613"/>
              <a:ext cx="200644" cy="1630921"/>
            </a:xfrm>
            <a:prstGeom prst="rect">
              <a:avLst/>
            </a:prstGeom>
            <a:solidFill>
              <a:srgbClr val="80BD41">
                <a:alpha val="100000"/>
              </a:srgbClr>
            </a:solidFill>
          </p:spPr>
          <p:txBody>
            <a:bodyPr/>
            <a:lstStyle/>
            <a:p/>
          </p:txBody>
        </p:sp>
        <p:sp>
          <p:nvSpPr>
            <p:cNvPr id="91" name="rc91"/>
            <p:cNvSpPr/>
            <p:nvPr/>
          </p:nvSpPr>
          <p:spPr>
            <a:xfrm>
              <a:off x="6105357" y="2729114"/>
              <a:ext cx="200644" cy="170677"/>
            </a:xfrm>
            <a:prstGeom prst="rect">
              <a:avLst/>
            </a:prstGeom>
            <a:solidFill>
              <a:srgbClr val="0058AB">
                <a:alpha val="100000"/>
              </a:srgbClr>
            </a:solidFill>
          </p:spPr>
          <p:txBody>
            <a:bodyPr/>
            <a:lstStyle/>
            <a:p/>
          </p:txBody>
        </p:sp>
        <p:sp>
          <p:nvSpPr>
            <p:cNvPr id="92" name="rc92"/>
            <p:cNvSpPr/>
            <p:nvPr/>
          </p:nvSpPr>
          <p:spPr>
            <a:xfrm>
              <a:off x="6105357" y="2899792"/>
              <a:ext cx="200644" cy="94821"/>
            </a:xfrm>
            <a:prstGeom prst="rect">
              <a:avLst/>
            </a:prstGeom>
            <a:solidFill>
              <a:srgbClr val="1CABE2">
                <a:alpha val="100000"/>
              </a:srgbClr>
            </a:solidFill>
          </p:spPr>
          <p:txBody>
            <a:bodyPr/>
            <a:lstStyle/>
            <a:p/>
          </p:txBody>
        </p:sp>
        <p:sp>
          <p:nvSpPr>
            <p:cNvPr id="93" name="rc93"/>
            <p:cNvSpPr/>
            <p:nvPr/>
          </p:nvSpPr>
          <p:spPr>
            <a:xfrm>
              <a:off x="6328295" y="3017060"/>
              <a:ext cx="200644" cy="1608475"/>
            </a:xfrm>
            <a:prstGeom prst="rect">
              <a:avLst/>
            </a:prstGeom>
            <a:solidFill>
              <a:srgbClr val="80BD41">
                <a:alpha val="100000"/>
              </a:srgbClr>
            </a:solidFill>
          </p:spPr>
          <p:txBody>
            <a:bodyPr/>
            <a:lstStyle/>
            <a:p/>
          </p:txBody>
        </p:sp>
        <p:sp>
          <p:nvSpPr>
            <p:cNvPr id="94" name="rc94"/>
            <p:cNvSpPr/>
            <p:nvPr/>
          </p:nvSpPr>
          <p:spPr>
            <a:xfrm>
              <a:off x="6328295" y="2733212"/>
              <a:ext cx="200644" cy="246001"/>
            </a:xfrm>
            <a:prstGeom prst="rect">
              <a:avLst/>
            </a:prstGeom>
            <a:solidFill>
              <a:srgbClr val="0058AB">
                <a:alpha val="100000"/>
              </a:srgbClr>
            </a:solidFill>
          </p:spPr>
          <p:txBody>
            <a:bodyPr/>
            <a:lstStyle/>
            <a:p/>
          </p:txBody>
        </p:sp>
        <p:sp>
          <p:nvSpPr>
            <p:cNvPr id="95" name="rc95"/>
            <p:cNvSpPr/>
            <p:nvPr/>
          </p:nvSpPr>
          <p:spPr>
            <a:xfrm>
              <a:off x="6328295" y="2979214"/>
              <a:ext cx="200644" cy="37845"/>
            </a:xfrm>
            <a:prstGeom prst="rect">
              <a:avLst/>
            </a:prstGeom>
            <a:solidFill>
              <a:srgbClr val="1CABE2">
                <a:alpha val="100000"/>
              </a:srgbClr>
            </a:solidFill>
          </p:spPr>
          <p:txBody>
            <a:bodyPr/>
            <a:lstStyle/>
            <a:p/>
          </p:txBody>
        </p:sp>
        <p:sp>
          <p:nvSpPr>
            <p:cNvPr id="96" name="rc96"/>
            <p:cNvSpPr/>
            <p:nvPr/>
          </p:nvSpPr>
          <p:spPr>
            <a:xfrm>
              <a:off x="6551233" y="3132107"/>
              <a:ext cx="200644" cy="1493427"/>
            </a:xfrm>
            <a:prstGeom prst="rect">
              <a:avLst/>
            </a:prstGeom>
            <a:solidFill>
              <a:srgbClr val="80BD41">
                <a:alpha val="100000"/>
              </a:srgbClr>
            </a:solidFill>
          </p:spPr>
          <p:txBody>
            <a:bodyPr/>
            <a:lstStyle/>
            <a:p/>
          </p:txBody>
        </p:sp>
        <p:sp>
          <p:nvSpPr>
            <p:cNvPr id="97" name="rc97"/>
            <p:cNvSpPr/>
            <p:nvPr/>
          </p:nvSpPr>
          <p:spPr>
            <a:xfrm>
              <a:off x="6551233" y="2735119"/>
              <a:ext cx="200644" cy="359178"/>
            </a:xfrm>
            <a:prstGeom prst="rect">
              <a:avLst/>
            </a:prstGeom>
            <a:solidFill>
              <a:srgbClr val="0058AB">
                <a:alpha val="100000"/>
              </a:srgbClr>
            </a:solidFill>
          </p:spPr>
          <p:txBody>
            <a:bodyPr/>
            <a:lstStyle/>
            <a:p/>
          </p:txBody>
        </p:sp>
        <p:sp>
          <p:nvSpPr>
            <p:cNvPr id="98" name="rc98"/>
            <p:cNvSpPr/>
            <p:nvPr/>
          </p:nvSpPr>
          <p:spPr>
            <a:xfrm>
              <a:off x="6551233" y="3094298"/>
              <a:ext cx="200644" cy="37809"/>
            </a:xfrm>
            <a:prstGeom prst="rect">
              <a:avLst/>
            </a:prstGeom>
            <a:solidFill>
              <a:srgbClr val="1CABE2">
                <a:alpha val="100000"/>
              </a:srgbClr>
            </a:solidFill>
          </p:spPr>
          <p:txBody>
            <a:bodyPr/>
            <a:lstStyle/>
            <a:p/>
          </p:txBody>
        </p:sp>
        <p:sp>
          <p:nvSpPr>
            <p:cNvPr id="99" name="rc99"/>
            <p:cNvSpPr/>
            <p:nvPr/>
          </p:nvSpPr>
          <p:spPr>
            <a:xfrm>
              <a:off x="6774171" y="3225551"/>
              <a:ext cx="200644" cy="1399984"/>
            </a:xfrm>
            <a:prstGeom prst="rect">
              <a:avLst/>
            </a:prstGeom>
            <a:solidFill>
              <a:srgbClr val="80BD41">
                <a:alpha val="100000"/>
              </a:srgbClr>
            </a:solidFill>
          </p:spPr>
          <p:txBody>
            <a:bodyPr/>
            <a:lstStyle/>
            <a:p/>
          </p:txBody>
        </p:sp>
        <p:sp>
          <p:nvSpPr>
            <p:cNvPr id="100" name="rc100"/>
            <p:cNvSpPr/>
            <p:nvPr/>
          </p:nvSpPr>
          <p:spPr>
            <a:xfrm>
              <a:off x="6774171" y="2733665"/>
              <a:ext cx="200644" cy="454048"/>
            </a:xfrm>
            <a:prstGeom prst="rect">
              <a:avLst/>
            </a:prstGeom>
            <a:solidFill>
              <a:srgbClr val="0058AB">
                <a:alpha val="100000"/>
              </a:srgbClr>
            </a:solidFill>
          </p:spPr>
          <p:txBody>
            <a:bodyPr/>
            <a:lstStyle/>
            <a:p/>
          </p:txBody>
        </p:sp>
        <p:sp>
          <p:nvSpPr>
            <p:cNvPr id="101" name="rc101"/>
            <p:cNvSpPr/>
            <p:nvPr/>
          </p:nvSpPr>
          <p:spPr>
            <a:xfrm>
              <a:off x="6774171" y="3187713"/>
              <a:ext cx="200644" cy="37837"/>
            </a:xfrm>
            <a:prstGeom prst="rect">
              <a:avLst/>
            </a:prstGeom>
            <a:solidFill>
              <a:srgbClr val="1CABE2">
                <a:alpha val="100000"/>
              </a:srgbClr>
            </a:solidFill>
          </p:spPr>
          <p:txBody>
            <a:bodyPr/>
            <a:lstStyle/>
            <a:p/>
          </p:txBody>
        </p:sp>
        <p:sp>
          <p:nvSpPr>
            <p:cNvPr id="102" name="rc102"/>
            <p:cNvSpPr/>
            <p:nvPr/>
          </p:nvSpPr>
          <p:spPr>
            <a:xfrm>
              <a:off x="6997109" y="2744235"/>
              <a:ext cx="200644" cy="364488"/>
            </a:xfrm>
            <a:prstGeom prst="rect">
              <a:avLst/>
            </a:prstGeom>
            <a:solidFill>
              <a:srgbClr val="F26A21">
                <a:alpha val="100000"/>
              </a:srgbClr>
            </a:solidFill>
          </p:spPr>
          <p:txBody>
            <a:bodyPr/>
            <a:lstStyle/>
            <a:p/>
          </p:txBody>
        </p:sp>
        <p:sp>
          <p:nvSpPr>
            <p:cNvPr id="103" name="rc103"/>
            <p:cNvSpPr/>
            <p:nvPr/>
          </p:nvSpPr>
          <p:spPr>
            <a:xfrm>
              <a:off x="6997109" y="3108724"/>
              <a:ext cx="200644" cy="1516811"/>
            </a:xfrm>
            <a:prstGeom prst="rect">
              <a:avLst/>
            </a:prstGeom>
            <a:solidFill>
              <a:srgbClr val="FFC20E">
                <a:alpha val="100000"/>
              </a:srgbClr>
            </a:solidFill>
          </p:spPr>
          <p:txBody>
            <a:bodyPr/>
            <a:lstStyle/>
            <a:p/>
          </p:txBody>
        </p:sp>
        <p:sp>
          <p:nvSpPr>
            <p:cNvPr id="104" name="rc104"/>
            <p:cNvSpPr/>
            <p:nvPr/>
          </p:nvSpPr>
          <p:spPr>
            <a:xfrm>
              <a:off x="7220047" y="2756136"/>
              <a:ext cx="200644" cy="292593"/>
            </a:xfrm>
            <a:prstGeom prst="rect">
              <a:avLst/>
            </a:prstGeom>
            <a:solidFill>
              <a:srgbClr val="F26A21">
                <a:alpha val="100000"/>
              </a:srgbClr>
            </a:solidFill>
          </p:spPr>
          <p:txBody>
            <a:bodyPr/>
            <a:lstStyle/>
            <a:p/>
          </p:txBody>
        </p:sp>
        <p:sp>
          <p:nvSpPr>
            <p:cNvPr id="105" name="rc105"/>
            <p:cNvSpPr/>
            <p:nvPr/>
          </p:nvSpPr>
          <p:spPr>
            <a:xfrm>
              <a:off x="7220047" y="3048729"/>
              <a:ext cx="200644" cy="1576805"/>
            </a:xfrm>
            <a:prstGeom prst="rect">
              <a:avLst/>
            </a:prstGeom>
            <a:solidFill>
              <a:srgbClr val="FFC20E">
                <a:alpha val="100000"/>
              </a:srgbClr>
            </a:solidFill>
          </p:spPr>
          <p:txBody>
            <a:bodyPr/>
            <a:lstStyle/>
            <a:p/>
          </p:txBody>
        </p:sp>
        <p:sp>
          <p:nvSpPr>
            <p:cNvPr id="106" name="rc106"/>
            <p:cNvSpPr/>
            <p:nvPr/>
          </p:nvSpPr>
          <p:spPr>
            <a:xfrm>
              <a:off x="7442985" y="2764340"/>
              <a:ext cx="200644" cy="234879"/>
            </a:xfrm>
            <a:prstGeom prst="rect">
              <a:avLst/>
            </a:prstGeom>
            <a:solidFill>
              <a:srgbClr val="F26A21">
                <a:alpha val="100000"/>
              </a:srgbClr>
            </a:solidFill>
          </p:spPr>
          <p:txBody>
            <a:bodyPr/>
            <a:lstStyle/>
            <a:p/>
          </p:txBody>
        </p:sp>
        <p:sp>
          <p:nvSpPr>
            <p:cNvPr id="107" name="rc107"/>
            <p:cNvSpPr/>
            <p:nvPr/>
          </p:nvSpPr>
          <p:spPr>
            <a:xfrm>
              <a:off x="7442985" y="2999220"/>
              <a:ext cx="200644" cy="1626314"/>
            </a:xfrm>
            <a:prstGeom prst="rect">
              <a:avLst/>
            </a:prstGeom>
            <a:solidFill>
              <a:srgbClr val="FFC20E">
                <a:alpha val="100000"/>
              </a:srgbClr>
            </a:solidFill>
          </p:spPr>
          <p:txBody>
            <a:bodyPr/>
            <a:lstStyle/>
            <a:p/>
          </p:txBody>
        </p:sp>
        <p:sp>
          <p:nvSpPr>
            <p:cNvPr id="108" name="rc108"/>
            <p:cNvSpPr/>
            <p:nvPr/>
          </p:nvSpPr>
          <p:spPr>
            <a:xfrm>
              <a:off x="7665922" y="2772121"/>
              <a:ext cx="200644" cy="188550"/>
            </a:xfrm>
            <a:prstGeom prst="rect">
              <a:avLst/>
            </a:prstGeom>
            <a:solidFill>
              <a:srgbClr val="F26A21">
                <a:alpha val="100000"/>
              </a:srgbClr>
            </a:solidFill>
          </p:spPr>
          <p:txBody>
            <a:bodyPr/>
            <a:lstStyle/>
            <a:p/>
          </p:txBody>
        </p:sp>
        <p:sp>
          <p:nvSpPr>
            <p:cNvPr id="109" name="rc109"/>
            <p:cNvSpPr/>
            <p:nvPr/>
          </p:nvSpPr>
          <p:spPr>
            <a:xfrm>
              <a:off x="7665922" y="2960671"/>
              <a:ext cx="200644" cy="1664863"/>
            </a:xfrm>
            <a:prstGeom prst="rect">
              <a:avLst/>
            </a:prstGeom>
            <a:solidFill>
              <a:srgbClr val="FFC20E">
                <a:alpha val="100000"/>
              </a:srgbClr>
            </a:solidFill>
          </p:spPr>
          <p:txBody>
            <a:bodyPr/>
            <a:lstStyle/>
            <a:p/>
          </p:txBody>
        </p:sp>
        <p:sp>
          <p:nvSpPr>
            <p:cNvPr id="110" name="rc110"/>
            <p:cNvSpPr/>
            <p:nvPr/>
          </p:nvSpPr>
          <p:spPr>
            <a:xfrm>
              <a:off x="7888860" y="2778362"/>
              <a:ext cx="200644" cy="151359"/>
            </a:xfrm>
            <a:prstGeom prst="rect">
              <a:avLst/>
            </a:prstGeom>
            <a:solidFill>
              <a:srgbClr val="F26A21">
                <a:alpha val="100000"/>
              </a:srgbClr>
            </a:solidFill>
          </p:spPr>
          <p:txBody>
            <a:bodyPr/>
            <a:lstStyle/>
            <a:p/>
          </p:txBody>
        </p:sp>
        <p:sp>
          <p:nvSpPr>
            <p:cNvPr id="111" name="rc111"/>
            <p:cNvSpPr/>
            <p:nvPr/>
          </p:nvSpPr>
          <p:spPr>
            <a:xfrm>
              <a:off x="7888860" y="2929721"/>
              <a:ext cx="200644" cy="1695814"/>
            </a:xfrm>
            <a:prstGeom prst="rect">
              <a:avLst/>
            </a:prstGeom>
            <a:solidFill>
              <a:srgbClr val="FFC20E">
                <a:alpha val="100000"/>
              </a:srgbClr>
            </a:solidFill>
          </p:spPr>
          <p:txBody>
            <a:bodyPr/>
            <a:lstStyle/>
            <a:p/>
          </p:txBody>
        </p:sp>
        <p:sp>
          <p:nvSpPr>
            <p:cNvPr id="112" name="rc112"/>
            <p:cNvSpPr/>
            <p:nvPr/>
          </p:nvSpPr>
          <p:spPr>
            <a:xfrm>
              <a:off x="8111798" y="2787811"/>
              <a:ext cx="200644" cy="121503"/>
            </a:xfrm>
            <a:prstGeom prst="rect">
              <a:avLst/>
            </a:prstGeom>
            <a:solidFill>
              <a:srgbClr val="F26A21">
                <a:alpha val="100000"/>
              </a:srgbClr>
            </a:solidFill>
          </p:spPr>
          <p:txBody>
            <a:bodyPr/>
            <a:lstStyle/>
            <a:p/>
          </p:txBody>
        </p:sp>
        <p:sp>
          <p:nvSpPr>
            <p:cNvPr id="113" name="rc113"/>
            <p:cNvSpPr/>
            <p:nvPr/>
          </p:nvSpPr>
          <p:spPr>
            <a:xfrm>
              <a:off x="8111798" y="2909314"/>
              <a:ext cx="200644" cy="1716220"/>
            </a:xfrm>
            <a:prstGeom prst="rect">
              <a:avLst/>
            </a:prstGeom>
            <a:solidFill>
              <a:srgbClr val="FFC20E">
                <a:alpha val="100000"/>
              </a:srgbClr>
            </a:solidFill>
          </p:spPr>
          <p:txBody>
            <a:bodyPr/>
            <a:lstStyle/>
            <a:p/>
          </p:txBody>
        </p:sp>
        <p:sp>
          <p:nvSpPr>
            <p:cNvPr id="114" name="pl114"/>
            <p:cNvSpPr/>
            <p:nvPr/>
          </p:nvSpPr>
          <p:spPr>
            <a:xfrm>
              <a:off x="1523984" y="1364716"/>
              <a:ext cx="5350508" cy="789461"/>
            </a:xfrm>
            <a:custGeom>
              <a:avLst/>
              <a:pathLst>
                <a:path w="5350508" h="789461">
                  <a:moveTo>
                    <a:pt x="0" y="343244"/>
                  </a:moveTo>
                  <a:lnTo>
                    <a:pt x="222937" y="446217"/>
                  </a:lnTo>
                  <a:lnTo>
                    <a:pt x="445875" y="514866"/>
                  </a:lnTo>
                  <a:lnTo>
                    <a:pt x="668813" y="617839"/>
                  </a:lnTo>
                  <a:lnTo>
                    <a:pt x="891751" y="514866"/>
                  </a:lnTo>
                  <a:lnTo>
                    <a:pt x="1114689" y="411892"/>
                  </a:lnTo>
                  <a:lnTo>
                    <a:pt x="1337627" y="34324"/>
                  </a:lnTo>
                  <a:lnTo>
                    <a:pt x="1560565" y="0"/>
                  </a:lnTo>
                  <a:lnTo>
                    <a:pt x="1783502" y="68648"/>
                  </a:lnTo>
                  <a:lnTo>
                    <a:pt x="2006440" y="480541"/>
                  </a:lnTo>
                  <a:lnTo>
                    <a:pt x="2229378" y="514866"/>
                  </a:lnTo>
                  <a:lnTo>
                    <a:pt x="2452316" y="514866"/>
                  </a:lnTo>
                  <a:lnTo>
                    <a:pt x="2675254" y="789461"/>
                  </a:lnTo>
                  <a:lnTo>
                    <a:pt x="2898192" y="480541"/>
                  </a:lnTo>
                  <a:lnTo>
                    <a:pt x="3121130" y="240270"/>
                  </a:lnTo>
                  <a:lnTo>
                    <a:pt x="3344068" y="137297"/>
                  </a:lnTo>
                  <a:lnTo>
                    <a:pt x="3567005" y="240270"/>
                  </a:lnTo>
                  <a:lnTo>
                    <a:pt x="3789943" y="343244"/>
                  </a:lnTo>
                  <a:lnTo>
                    <a:pt x="4012881" y="377568"/>
                  </a:lnTo>
                  <a:lnTo>
                    <a:pt x="4235819" y="274595"/>
                  </a:lnTo>
                  <a:lnTo>
                    <a:pt x="4458757" y="240270"/>
                  </a:lnTo>
                  <a:lnTo>
                    <a:pt x="4681695" y="137297"/>
                  </a:lnTo>
                  <a:lnTo>
                    <a:pt x="4904633" y="274595"/>
                  </a:lnTo>
                  <a:lnTo>
                    <a:pt x="5127571" y="480541"/>
                  </a:lnTo>
                  <a:lnTo>
                    <a:pt x="5350508" y="652163"/>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1673636"/>
              <a:ext cx="5350508" cy="583515"/>
            </a:xfrm>
            <a:custGeom>
              <a:avLst/>
              <a:pathLst>
                <a:path w="5350508" h="583515">
                  <a:moveTo>
                    <a:pt x="0" y="446217"/>
                  </a:moveTo>
                  <a:lnTo>
                    <a:pt x="222937" y="514866"/>
                  </a:lnTo>
                  <a:lnTo>
                    <a:pt x="445875" y="549190"/>
                  </a:lnTo>
                  <a:lnTo>
                    <a:pt x="668813" y="583515"/>
                  </a:lnTo>
                  <a:lnTo>
                    <a:pt x="891751" y="411892"/>
                  </a:lnTo>
                  <a:lnTo>
                    <a:pt x="1114689" y="171622"/>
                  </a:lnTo>
                  <a:lnTo>
                    <a:pt x="1337627" y="68648"/>
                  </a:lnTo>
                  <a:lnTo>
                    <a:pt x="1560565" y="34324"/>
                  </a:lnTo>
                  <a:lnTo>
                    <a:pt x="1783502" y="137297"/>
                  </a:lnTo>
                  <a:lnTo>
                    <a:pt x="2006440" y="171622"/>
                  </a:lnTo>
                  <a:lnTo>
                    <a:pt x="2229378" y="308919"/>
                  </a:lnTo>
                  <a:lnTo>
                    <a:pt x="2452316" y="377568"/>
                  </a:lnTo>
                  <a:lnTo>
                    <a:pt x="2675254" y="514866"/>
                  </a:lnTo>
                  <a:lnTo>
                    <a:pt x="2898192" y="171622"/>
                  </a:lnTo>
                  <a:lnTo>
                    <a:pt x="3121130" y="34324"/>
                  </a:lnTo>
                  <a:lnTo>
                    <a:pt x="3344068" y="34324"/>
                  </a:lnTo>
                  <a:lnTo>
                    <a:pt x="3567005" y="34324"/>
                  </a:lnTo>
                  <a:lnTo>
                    <a:pt x="3789943" y="68648"/>
                  </a:lnTo>
                  <a:lnTo>
                    <a:pt x="4012881" y="137297"/>
                  </a:lnTo>
                  <a:lnTo>
                    <a:pt x="4235819" y="34324"/>
                  </a:lnTo>
                  <a:lnTo>
                    <a:pt x="4458757" y="68648"/>
                  </a:lnTo>
                  <a:lnTo>
                    <a:pt x="4681695" y="0"/>
                  </a:lnTo>
                  <a:lnTo>
                    <a:pt x="4904633" y="34324"/>
                  </a:lnTo>
                  <a:lnTo>
                    <a:pt x="5127571" y="240270"/>
                  </a:lnTo>
                  <a:lnTo>
                    <a:pt x="5350508" y="411892"/>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7" name="tx117"/>
            <p:cNvSpPr/>
            <p:nvPr/>
          </p:nvSpPr>
          <p:spPr>
            <a:xfrm>
              <a:off x="2570345"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8" name="tx118"/>
            <p:cNvSpPr/>
            <p:nvPr/>
          </p:nvSpPr>
          <p:spPr>
            <a:xfrm>
              <a:off x="3685034"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9" name="tx119"/>
            <p:cNvSpPr/>
            <p:nvPr/>
          </p:nvSpPr>
          <p:spPr>
            <a:xfrm>
              <a:off x="4799724"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0" name="tx120"/>
            <p:cNvSpPr/>
            <p:nvPr/>
          </p:nvSpPr>
          <p:spPr>
            <a:xfrm>
              <a:off x="5691475"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1" name="tx121"/>
            <p:cNvSpPr/>
            <p:nvPr/>
          </p:nvSpPr>
          <p:spPr>
            <a:xfrm>
              <a:off x="5914413"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2" name="tx122"/>
            <p:cNvSpPr/>
            <p:nvPr/>
          </p:nvSpPr>
          <p:spPr>
            <a:xfrm>
              <a:off x="6137351"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6360289"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4" name="tx124"/>
            <p:cNvSpPr/>
            <p:nvPr/>
          </p:nvSpPr>
          <p:spPr>
            <a:xfrm>
              <a:off x="6583227"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5" name="tx125"/>
            <p:cNvSpPr/>
            <p:nvPr/>
          </p:nvSpPr>
          <p:spPr>
            <a:xfrm>
              <a:off x="6806165"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6" name="tx126"/>
            <p:cNvSpPr/>
            <p:nvPr/>
          </p:nvSpPr>
          <p:spPr>
            <a:xfrm>
              <a:off x="1455656"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7" name="tx127"/>
            <p:cNvSpPr/>
            <p:nvPr/>
          </p:nvSpPr>
          <p:spPr>
            <a:xfrm>
              <a:off x="2570345"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8" name="tx128"/>
            <p:cNvSpPr/>
            <p:nvPr/>
          </p:nvSpPr>
          <p:spPr>
            <a:xfrm>
              <a:off x="3685034"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9" name="tx129"/>
            <p:cNvSpPr/>
            <p:nvPr/>
          </p:nvSpPr>
          <p:spPr>
            <a:xfrm>
              <a:off x="4799724"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0" name="tx130"/>
            <p:cNvSpPr/>
            <p:nvPr/>
          </p:nvSpPr>
          <p:spPr>
            <a:xfrm>
              <a:off x="5691475"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1" name="tx131"/>
            <p:cNvSpPr/>
            <p:nvPr/>
          </p:nvSpPr>
          <p:spPr>
            <a:xfrm>
              <a:off x="5914413"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6137351"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3" name="tx133"/>
            <p:cNvSpPr/>
            <p:nvPr/>
          </p:nvSpPr>
          <p:spPr>
            <a:xfrm>
              <a:off x="6360289"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4" name="tx134"/>
            <p:cNvSpPr/>
            <p:nvPr/>
          </p:nvSpPr>
          <p:spPr>
            <a:xfrm>
              <a:off x="6583227"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5" name="tx135"/>
            <p:cNvSpPr/>
            <p:nvPr/>
          </p:nvSpPr>
          <p:spPr>
            <a:xfrm>
              <a:off x="6806165"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6" name="tx136"/>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603427" y="375169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508103" y="293527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9" name="tx139"/>
            <p:cNvSpPr/>
            <p:nvPr/>
          </p:nvSpPr>
          <p:spPr>
            <a:xfrm>
              <a:off x="508103" y="211886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0" name="tx140"/>
            <p:cNvSpPr/>
            <p:nvPr/>
          </p:nvSpPr>
          <p:spPr>
            <a:xfrm>
              <a:off x="508103" y="130244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63486" y="5504603"/>
              <a:ext cx="201456" cy="201456"/>
            </a:xfrm>
            <a:prstGeom prst="rect">
              <a:avLst/>
            </a:prstGeom>
            <a:solidFill>
              <a:srgbClr val="80BD41">
                <a:alpha val="100000"/>
              </a:srgbClr>
            </a:solidFill>
          </p:spPr>
          <p:txBody>
            <a:bodyPr/>
            <a:lstStyle/>
            <a:p/>
          </p:txBody>
        </p:sp>
        <p:sp>
          <p:nvSpPr>
            <p:cNvPr id="162" name="rc162"/>
            <p:cNvSpPr/>
            <p:nvPr/>
          </p:nvSpPr>
          <p:spPr>
            <a:xfrm>
              <a:off x="2665435" y="5504603"/>
              <a:ext cx="201456" cy="201456"/>
            </a:xfrm>
            <a:prstGeom prst="rect">
              <a:avLst/>
            </a:prstGeom>
            <a:solidFill>
              <a:srgbClr val="1CABE2">
                <a:alpha val="100000"/>
              </a:srgbClr>
            </a:solidFill>
          </p:spPr>
          <p:txBody>
            <a:bodyPr/>
            <a:lstStyle/>
            <a:p/>
          </p:txBody>
        </p:sp>
        <p:sp>
          <p:nvSpPr>
            <p:cNvPr id="163" name="rc163"/>
            <p:cNvSpPr/>
            <p:nvPr/>
          </p:nvSpPr>
          <p:spPr>
            <a:xfrm>
              <a:off x="3738259" y="5504603"/>
              <a:ext cx="201456" cy="201456"/>
            </a:xfrm>
            <a:prstGeom prst="rect">
              <a:avLst/>
            </a:prstGeom>
            <a:solidFill>
              <a:srgbClr val="0058AB">
                <a:alpha val="100000"/>
              </a:srgbClr>
            </a:solidFill>
          </p:spPr>
          <p:txBody>
            <a:bodyPr/>
            <a:lstStyle/>
            <a:p/>
          </p:txBody>
        </p:sp>
        <p:sp>
          <p:nvSpPr>
            <p:cNvPr id="164" name="rc164"/>
            <p:cNvSpPr/>
            <p:nvPr/>
          </p:nvSpPr>
          <p:spPr>
            <a:xfrm>
              <a:off x="4733592" y="5504603"/>
              <a:ext cx="201456" cy="201456"/>
            </a:xfrm>
            <a:prstGeom prst="rect">
              <a:avLst/>
            </a:prstGeom>
            <a:solidFill>
              <a:srgbClr val="FFC20E">
                <a:alpha val="100000"/>
              </a:srgbClr>
            </a:solidFill>
          </p:spPr>
          <p:txBody>
            <a:bodyPr/>
            <a:lstStyle/>
            <a:p/>
          </p:txBody>
        </p:sp>
        <p:sp>
          <p:nvSpPr>
            <p:cNvPr id="165" name="rc165"/>
            <p:cNvSpPr/>
            <p:nvPr/>
          </p:nvSpPr>
          <p:spPr>
            <a:xfrm>
              <a:off x="6637725" y="5504603"/>
              <a:ext cx="201455" cy="201456"/>
            </a:xfrm>
            <a:prstGeom prst="rect">
              <a:avLst/>
            </a:prstGeom>
            <a:solidFill>
              <a:srgbClr val="F26A21">
                <a:alpha val="100000"/>
              </a:srgbClr>
            </a:solidFill>
          </p:spPr>
          <p:txBody>
            <a:bodyPr/>
            <a:lstStyle/>
            <a:p/>
          </p:txBody>
        </p:sp>
        <p:sp>
          <p:nvSpPr>
            <p:cNvPr id="166" name="tx166"/>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1079223" y="579074"/>
              <a:ext cx="45852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South Africa</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South Africa is projected to have a  decline in the number of surviving infants by 2030. To achieve the IA2030 ZD target, more (~2.99%) children need to be vaccinated with DTP1 each year.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5624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08722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81820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2173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5271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8369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127110"/>
              <a:ext cx="214223" cy="1863649"/>
            </a:xfrm>
            <a:prstGeom prst="rect">
              <a:avLst/>
            </a:prstGeom>
            <a:solidFill>
              <a:srgbClr val="0058AB">
                <a:alpha val="100000"/>
              </a:srgbClr>
            </a:solidFill>
          </p:spPr>
          <p:txBody>
            <a:bodyPr/>
            <a:lstStyle/>
            <a:p/>
          </p:txBody>
        </p:sp>
        <p:sp>
          <p:nvSpPr>
            <p:cNvPr id="39" name="rc39"/>
            <p:cNvSpPr/>
            <p:nvPr/>
          </p:nvSpPr>
          <p:spPr>
            <a:xfrm>
              <a:off x="1589675" y="2768814"/>
              <a:ext cx="214223" cy="2221945"/>
            </a:xfrm>
            <a:prstGeom prst="rect">
              <a:avLst/>
            </a:prstGeom>
            <a:solidFill>
              <a:srgbClr val="0058AB">
                <a:alpha val="100000"/>
              </a:srgbClr>
            </a:solidFill>
          </p:spPr>
          <p:txBody>
            <a:bodyPr/>
            <a:lstStyle/>
            <a:p/>
          </p:txBody>
        </p:sp>
        <p:sp>
          <p:nvSpPr>
            <p:cNvPr id="40" name="rc40"/>
            <p:cNvSpPr/>
            <p:nvPr/>
          </p:nvSpPr>
          <p:spPr>
            <a:xfrm>
              <a:off x="1827702" y="2545364"/>
              <a:ext cx="214223" cy="2445395"/>
            </a:xfrm>
            <a:prstGeom prst="rect">
              <a:avLst/>
            </a:prstGeom>
            <a:solidFill>
              <a:srgbClr val="0058AB">
                <a:alpha val="100000"/>
              </a:srgbClr>
            </a:solidFill>
          </p:spPr>
          <p:txBody>
            <a:bodyPr/>
            <a:lstStyle/>
            <a:p/>
          </p:txBody>
        </p:sp>
        <p:sp>
          <p:nvSpPr>
            <p:cNvPr id="41" name="rc41"/>
            <p:cNvSpPr/>
            <p:nvPr/>
          </p:nvSpPr>
          <p:spPr>
            <a:xfrm>
              <a:off x="2065728" y="2090940"/>
              <a:ext cx="214223" cy="2899819"/>
            </a:xfrm>
            <a:prstGeom prst="rect">
              <a:avLst/>
            </a:prstGeom>
            <a:solidFill>
              <a:srgbClr val="0058AB">
                <a:alpha val="100000"/>
              </a:srgbClr>
            </a:solidFill>
          </p:spPr>
          <p:txBody>
            <a:bodyPr/>
            <a:lstStyle/>
            <a:p/>
          </p:txBody>
        </p:sp>
        <p:sp>
          <p:nvSpPr>
            <p:cNvPr id="42" name="rc42"/>
            <p:cNvSpPr/>
            <p:nvPr/>
          </p:nvSpPr>
          <p:spPr>
            <a:xfrm>
              <a:off x="2303754" y="2350607"/>
              <a:ext cx="214223" cy="2640152"/>
            </a:xfrm>
            <a:prstGeom prst="rect">
              <a:avLst/>
            </a:prstGeom>
            <a:solidFill>
              <a:srgbClr val="0058AB">
                <a:alpha val="100000"/>
              </a:srgbClr>
            </a:solidFill>
          </p:spPr>
          <p:txBody>
            <a:bodyPr/>
            <a:lstStyle/>
            <a:p/>
          </p:txBody>
        </p:sp>
        <p:sp>
          <p:nvSpPr>
            <p:cNvPr id="43" name="rc43"/>
            <p:cNvSpPr/>
            <p:nvPr/>
          </p:nvSpPr>
          <p:spPr>
            <a:xfrm>
              <a:off x="2541780" y="2665338"/>
              <a:ext cx="214223" cy="2325421"/>
            </a:xfrm>
            <a:prstGeom prst="rect">
              <a:avLst/>
            </a:prstGeom>
            <a:solidFill>
              <a:srgbClr val="0058AB">
                <a:alpha val="100000"/>
              </a:srgbClr>
            </a:solidFill>
          </p:spPr>
          <p:txBody>
            <a:bodyPr/>
            <a:lstStyle/>
            <a:p/>
          </p:txBody>
        </p:sp>
        <p:sp>
          <p:nvSpPr>
            <p:cNvPr id="44" name="rc44"/>
            <p:cNvSpPr/>
            <p:nvPr/>
          </p:nvSpPr>
          <p:spPr>
            <a:xfrm>
              <a:off x="2779807" y="4144803"/>
              <a:ext cx="214223" cy="845956"/>
            </a:xfrm>
            <a:prstGeom prst="rect">
              <a:avLst/>
            </a:prstGeom>
            <a:solidFill>
              <a:srgbClr val="0058AB">
                <a:alpha val="100000"/>
              </a:srgbClr>
            </a:solidFill>
          </p:spPr>
          <p:txBody>
            <a:bodyPr/>
            <a:lstStyle/>
            <a:p/>
          </p:txBody>
        </p:sp>
        <p:sp>
          <p:nvSpPr>
            <p:cNvPr id="45" name="rc45"/>
            <p:cNvSpPr/>
            <p:nvPr/>
          </p:nvSpPr>
          <p:spPr>
            <a:xfrm>
              <a:off x="3017833" y="4279434"/>
              <a:ext cx="214223" cy="711325"/>
            </a:xfrm>
            <a:prstGeom prst="rect">
              <a:avLst/>
            </a:prstGeom>
            <a:solidFill>
              <a:srgbClr val="0058AB">
                <a:alpha val="100000"/>
              </a:srgbClr>
            </a:solidFill>
          </p:spPr>
          <p:txBody>
            <a:bodyPr/>
            <a:lstStyle/>
            <a:p/>
          </p:txBody>
        </p:sp>
        <p:sp>
          <p:nvSpPr>
            <p:cNvPr id="46" name="rc46"/>
            <p:cNvSpPr/>
            <p:nvPr/>
          </p:nvSpPr>
          <p:spPr>
            <a:xfrm>
              <a:off x="3255859" y="3927039"/>
              <a:ext cx="214223" cy="1063720"/>
            </a:xfrm>
            <a:prstGeom prst="rect">
              <a:avLst/>
            </a:prstGeom>
            <a:solidFill>
              <a:srgbClr val="0058AB">
                <a:alpha val="100000"/>
              </a:srgbClr>
            </a:solidFill>
          </p:spPr>
          <p:txBody>
            <a:bodyPr/>
            <a:lstStyle/>
            <a:p/>
          </p:txBody>
        </p:sp>
        <p:sp>
          <p:nvSpPr>
            <p:cNvPr id="47" name="rc47"/>
            <p:cNvSpPr/>
            <p:nvPr/>
          </p:nvSpPr>
          <p:spPr>
            <a:xfrm>
              <a:off x="3493885" y="2244225"/>
              <a:ext cx="214223" cy="2746534"/>
            </a:xfrm>
            <a:prstGeom prst="rect">
              <a:avLst/>
            </a:prstGeom>
            <a:solidFill>
              <a:srgbClr val="0058AB">
                <a:alpha val="100000"/>
              </a:srgbClr>
            </a:solidFill>
          </p:spPr>
          <p:txBody>
            <a:bodyPr/>
            <a:lstStyle/>
            <a:p/>
          </p:txBody>
        </p:sp>
        <p:sp>
          <p:nvSpPr>
            <p:cNvPr id="48" name="rc48"/>
            <p:cNvSpPr/>
            <p:nvPr/>
          </p:nvSpPr>
          <p:spPr>
            <a:xfrm>
              <a:off x="3731911" y="2133262"/>
              <a:ext cx="214223" cy="2857497"/>
            </a:xfrm>
            <a:prstGeom prst="rect">
              <a:avLst/>
            </a:prstGeom>
            <a:solidFill>
              <a:srgbClr val="0058AB">
                <a:alpha val="100000"/>
              </a:srgbClr>
            </a:solidFill>
          </p:spPr>
          <p:txBody>
            <a:bodyPr/>
            <a:lstStyle/>
            <a:p/>
          </p:txBody>
        </p:sp>
        <p:sp>
          <p:nvSpPr>
            <p:cNvPr id="49" name="rc49"/>
            <p:cNvSpPr/>
            <p:nvPr/>
          </p:nvSpPr>
          <p:spPr>
            <a:xfrm>
              <a:off x="3969938" y="2095699"/>
              <a:ext cx="214223" cy="2895061"/>
            </a:xfrm>
            <a:prstGeom prst="rect">
              <a:avLst/>
            </a:prstGeom>
            <a:solidFill>
              <a:srgbClr val="0058AB">
                <a:alpha val="100000"/>
              </a:srgbClr>
            </a:solidFill>
          </p:spPr>
          <p:txBody>
            <a:bodyPr/>
            <a:lstStyle/>
            <a:p/>
          </p:txBody>
        </p:sp>
        <p:sp>
          <p:nvSpPr>
            <p:cNvPr id="50" name="rc50"/>
            <p:cNvSpPr/>
            <p:nvPr/>
          </p:nvSpPr>
          <p:spPr>
            <a:xfrm>
              <a:off x="4207964" y="866434"/>
              <a:ext cx="214223" cy="4124325"/>
            </a:xfrm>
            <a:prstGeom prst="rect">
              <a:avLst/>
            </a:prstGeom>
            <a:solidFill>
              <a:srgbClr val="0058AB">
                <a:alpha val="100000"/>
              </a:srgbClr>
            </a:solidFill>
          </p:spPr>
          <p:txBody>
            <a:bodyPr/>
            <a:lstStyle/>
            <a:p/>
          </p:txBody>
        </p:sp>
        <p:sp>
          <p:nvSpPr>
            <p:cNvPr id="51" name="rc51"/>
            <p:cNvSpPr/>
            <p:nvPr/>
          </p:nvSpPr>
          <p:spPr>
            <a:xfrm>
              <a:off x="4445990" y="2178934"/>
              <a:ext cx="214223" cy="2811825"/>
            </a:xfrm>
            <a:prstGeom prst="rect">
              <a:avLst/>
            </a:prstGeom>
            <a:solidFill>
              <a:srgbClr val="0058AB">
                <a:alpha val="100000"/>
              </a:srgbClr>
            </a:solidFill>
          </p:spPr>
          <p:txBody>
            <a:bodyPr/>
            <a:lstStyle/>
            <a:p/>
          </p:txBody>
        </p:sp>
        <p:sp>
          <p:nvSpPr>
            <p:cNvPr id="52" name="rc52"/>
            <p:cNvSpPr/>
            <p:nvPr/>
          </p:nvSpPr>
          <p:spPr>
            <a:xfrm>
              <a:off x="4684016" y="3193493"/>
              <a:ext cx="214223" cy="1797267"/>
            </a:xfrm>
            <a:prstGeom prst="rect">
              <a:avLst/>
            </a:prstGeom>
            <a:solidFill>
              <a:srgbClr val="0058AB">
                <a:alpha val="100000"/>
              </a:srgbClr>
            </a:solidFill>
          </p:spPr>
          <p:txBody>
            <a:bodyPr/>
            <a:lstStyle/>
            <a:p/>
          </p:txBody>
        </p:sp>
        <p:sp>
          <p:nvSpPr>
            <p:cNvPr id="53" name="rc53"/>
            <p:cNvSpPr/>
            <p:nvPr/>
          </p:nvSpPr>
          <p:spPr>
            <a:xfrm>
              <a:off x="4922043" y="3663222"/>
              <a:ext cx="214223" cy="1327538"/>
            </a:xfrm>
            <a:prstGeom prst="rect">
              <a:avLst/>
            </a:prstGeom>
            <a:solidFill>
              <a:srgbClr val="0058AB">
                <a:alpha val="100000"/>
              </a:srgbClr>
            </a:solidFill>
          </p:spPr>
          <p:txBody>
            <a:bodyPr/>
            <a:lstStyle/>
            <a:p/>
          </p:txBody>
        </p:sp>
        <p:sp>
          <p:nvSpPr>
            <p:cNvPr id="54" name="rc54"/>
            <p:cNvSpPr/>
            <p:nvPr/>
          </p:nvSpPr>
          <p:spPr>
            <a:xfrm>
              <a:off x="5160069" y="3264203"/>
              <a:ext cx="214223" cy="1726557"/>
            </a:xfrm>
            <a:prstGeom prst="rect">
              <a:avLst/>
            </a:prstGeom>
            <a:solidFill>
              <a:srgbClr val="0058AB">
                <a:alpha val="100000"/>
              </a:srgbClr>
            </a:solidFill>
          </p:spPr>
          <p:txBody>
            <a:bodyPr/>
            <a:lstStyle/>
            <a:p/>
          </p:txBody>
        </p:sp>
        <p:sp>
          <p:nvSpPr>
            <p:cNvPr id="55" name="rc55"/>
            <p:cNvSpPr/>
            <p:nvPr/>
          </p:nvSpPr>
          <p:spPr>
            <a:xfrm>
              <a:off x="5398095" y="2839054"/>
              <a:ext cx="214223" cy="2151705"/>
            </a:xfrm>
            <a:prstGeom prst="rect">
              <a:avLst/>
            </a:prstGeom>
            <a:solidFill>
              <a:srgbClr val="0058AB">
                <a:alpha val="100000"/>
              </a:srgbClr>
            </a:solidFill>
          </p:spPr>
          <p:txBody>
            <a:bodyPr/>
            <a:lstStyle/>
            <a:p/>
          </p:txBody>
        </p:sp>
        <p:sp>
          <p:nvSpPr>
            <p:cNvPr id="56" name="rc56"/>
            <p:cNvSpPr/>
            <p:nvPr/>
          </p:nvSpPr>
          <p:spPr>
            <a:xfrm>
              <a:off x="5636121" y="2682939"/>
              <a:ext cx="214223" cy="2307820"/>
            </a:xfrm>
            <a:prstGeom prst="rect">
              <a:avLst/>
            </a:prstGeom>
            <a:solidFill>
              <a:srgbClr val="0058AB">
                <a:alpha val="100000"/>
              </a:srgbClr>
            </a:solidFill>
          </p:spPr>
          <p:txBody>
            <a:bodyPr/>
            <a:lstStyle/>
            <a:p/>
          </p:txBody>
        </p:sp>
        <p:sp>
          <p:nvSpPr>
            <p:cNvPr id="57" name="rc57"/>
            <p:cNvSpPr/>
            <p:nvPr/>
          </p:nvSpPr>
          <p:spPr>
            <a:xfrm>
              <a:off x="5874148" y="3102123"/>
              <a:ext cx="214223" cy="1888636"/>
            </a:xfrm>
            <a:prstGeom prst="rect">
              <a:avLst/>
            </a:prstGeom>
            <a:solidFill>
              <a:srgbClr val="0058AB">
                <a:alpha val="100000"/>
              </a:srgbClr>
            </a:solidFill>
          </p:spPr>
          <p:txBody>
            <a:bodyPr/>
            <a:lstStyle/>
            <a:p/>
          </p:txBody>
        </p:sp>
        <p:sp>
          <p:nvSpPr>
            <p:cNvPr id="58" name="rc58"/>
            <p:cNvSpPr/>
            <p:nvPr/>
          </p:nvSpPr>
          <p:spPr>
            <a:xfrm>
              <a:off x="6112174" y="3225421"/>
              <a:ext cx="214223" cy="1765338"/>
            </a:xfrm>
            <a:prstGeom prst="rect">
              <a:avLst/>
            </a:prstGeom>
            <a:solidFill>
              <a:srgbClr val="0058AB">
                <a:alpha val="100000"/>
              </a:srgbClr>
            </a:solidFill>
          </p:spPr>
          <p:txBody>
            <a:bodyPr/>
            <a:lstStyle/>
            <a:p/>
          </p:txBody>
        </p:sp>
        <p:sp>
          <p:nvSpPr>
            <p:cNvPr id="59" name="rc59"/>
            <p:cNvSpPr/>
            <p:nvPr/>
          </p:nvSpPr>
          <p:spPr>
            <a:xfrm>
              <a:off x="6350200" y="3664262"/>
              <a:ext cx="214223" cy="1326497"/>
            </a:xfrm>
            <a:prstGeom prst="rect">
              <a:avLst/>
            </a:prstGeom>
            <a:solidFill>
              <a:srgbClr val="0058AB">
                <a:alpha val="100000"/>
              </a:srgbClr>
            </a:solidFill>
          </p:spPr>
          <p:txBody>
            <a:bodyPr/>
            <a:lstStyle/>
            <a:p/>
          </p:txBody>
        </p:sp>
        <p:sp>
          <p:nvSpPr>
            <p:cNvPr id="60" name="rc60"/>
            <p:cNvSpPr/>
            <p:nvPr/>
          </p:nvSpPr>
          <p:spPr>
            <a:xfrm>
              <a:off x="6588226" y="3078849"/>
              <a:ext cx="214223" cy="1911910"/>
            </a:xfrm>
            <a:prstGeom prst="rect">
              <a:avLst/>
            </a:prstGeom>
            <a:solidFill>
              <a:srgbClr val="0058AB">
                <a:alpha val="100000"/>
              </a:srgbClr>
            </a:solidFill>
          </p:spPr>
          <p:txBody>
            <a:bodyPr/>
            <a:lstStyle/>
            <a:p/>
          </p:txBody>
        </p:sp>
        <p:sp>
          <p:nvSpPr>
            <p:cNvPr id="61" name="rc61"/>
            <p:cNvSpPr/>
            <p:nvPr/>
          </p:nvSpPr>
          <p:spPr>
            <a:xfrm>
              <a:off x="6826253" y="2199251"/>
              <a:ext cx="214223" cy="2791508"/>
            </a:xfrm>
            <a:prstGeom prst="rect">
              <a:avLst/>
            </a:prstGeom>
            <a:solidFill>
              <a:srgbClr val="0058AB">
                <a:alpha val="100000"/>
              </a:srgbClr>
            </a:solidFill>
          </p:spPr>
          <p:txBody>
            <a:bodyPr/>
            <a:lstStyle/>
            <a:p/>
          </p:txBody>
        </p:sp>
        <p:sp>
          <p:nvSpPr>
            <p:cNvPr id="62" name="rc62"/>
            <p:cNvSpPr/>
            <p:nvPr/>
          </p:nvSpPr>
          <p:spPr>
            <a:xfrm>
              <a:off x="7064279" y="1461923"/>
              <a:ext cx="214223" cy="3528836"/>
            </a:xfrm>
            <a:prstGeom prst="rect">
              <a:avLst/>
            </a:prstGeom>
            <a:solidFill>
              <a:srgbClr val="0058AB">
                <a:alpha val="100000"/>
              </a:srgbClr>
            </a:solidFill>
          </p:spPr>
          <p:txBody>
            <a:bodyPr/>
            <a:lstStyle/>
            <a:p/>
          </p:txBody>
        </p:sp>
        <p:sp>
          <p:nvSpPr>
            <p:cNvPr id="63" name="rc63"/>
            <p:cNvSpPr/>
            <p:nvPr/>
          </p:nvSpPr>
          <p:spPr>
            <a:xfrm>
              <a:off x="8492436" y="4046441"/>
              <a:ext cx="214223" cy="944318"/>
            </a:xfrm>
            <a:prstGeom prst="rect">
              <a:avLst/>
            </a:prstGeom>
            <a:solidFill>
              <a:srgbClr val="69DBFF">
                <a:alpha val="100000"/>
              </a:srgbClr>
            </a:solidFill>
          </p:spPr>
          <p:txBody>
            <a:bodyPr/>
            <a:lstStyle/>
            <a:p/>
          </p:txBody>
        </p:sp>
        <p:sp>
          <p:nvSpPr>
            <p:cNvPr id="64" name="pl64"/>
            <p:cNvSpPr/>
            <p:nvPr/>
          </p:nvSpPr>
          <p:spPr>
            <a:xfrm>
              <a:off x="6219286" y="3102123"/>
              <a:ext cx="2380262" cy="944318"/>
            </a:xfrm>
            <a:custGeom>
              <a:avLst/>
              <a:pathLst>
                <a:path w="2380262" h="944318">
                  <a:moveTo>
                    <a:pt x="0" y="0"/>
                  </a:moveTo>
                  <a:lnTo>
                    <a:pt x="238026" y="94431"/>
                  </a:lnTo>
                  <a:lnTo>
                    <a:pt x="476052" y="188863"/>
                  </a:lnTo>
                  <a:lnTo>
                    <a:pt x="714078" y="283295"/>
                  </a:lnTo>
                  <a:lnTo>
                    <a:pt x="952104" y="377727"/>
                  </a:lnTo>
                  <a:lnTo>
                    <a:pt x="1190131" y="472159"/>
                  </a:lnTo>
                  <a:lnTo>
                    <a:pt x="1428157" y="566591"/>
                  </a:lnTo>
                  <a:lnTo>
                    <a:pt x="1666183" y="661022"/>
                  </a:lnTo>
                  <a:lnTo>
                    <a:pt x="1904209" y="755454"/>
                  </a:lnTo>
                  <a:lnTo>
                    <a:pt x="2142236" y="849886"/>
                  </a:lnTo>
                  <a:lnTo>
                    <a:pt x="2380262" y="944318"/>
                  </a:lnTo>
                </a:path>
              </a:pathLst>
            </a:custGeom>
            <a:ln w="13550" cap="flat">
              <a:solidFill>
                <a:srgbClr val="000000">
                  <a:alpha val="100000"/>
                </a:srgbClr>
              </a:solidFill>
              <a:prstDash val="solid"/>
              <a:round/>
            </a:ln>
          </p:spPr>
          <p:txBody>
            <a:bodyPr/>
            <a:lstStyle/>
            <a:p/>
          </p:txBody>
        </p:sp>
        <p:sp>
          <p:nvSpPr>
            <p:cNvPr id="65" name="pt65"/>
            <p:cNvSpPr/>
            <p:nvPr/>
          </p:nvSpPr>
          <p:spPr>
            <a:xfrm>
              <a:off x="6194460" y="30772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31717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32661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33605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34550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35494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36438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37383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38327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3927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0216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643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3952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11262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870025"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South Africa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134%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South Africa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0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47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894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641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73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520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267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014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95508"/>
              <a:ext cx="249522" cy="1207189"/>
            </a:xfrm>
            <a:prstGeom prst="rect">
              <a:avLst/>
            </a:prstGeom>
            <a:solidFill>
              <a:srgbClr val="80BD41">
                <a:alpha val="100000"/>
              </a:srgbClr>
            </a:solidFill>
          </p:spPr>
          <p:txBody>
            <a:bodyPr/>
            <a:lstStyle/>
            <a:p/>
          </p:txBody>
        </p:sp>
        <p:sp>
          <p:nvSpPr>
            <p:cNvPr id="25" name="rc25"/>
            <p:cNvSpPr/>
            <p:nvPr/>
          </p:nvSpPr>
          <p:spPr>
            <a:xfrm>
              <a:off x="1296273" y="2682473"/>
              <a:ext cx="249522" cy="213034"/>
            </a:xfrm>
            <a:prstGeom prst="rect">
              <a:avLst/>
            </a:prstGeom>
            <a:solidFill>
              <a:srgbClr val="1CABE2">
                <a:alpha val="100000"/>
              </a:srgbClr>
            </a:solidFill>
          </p:spPr>
          <p:txBody>
            <a:bodyPr/>
            <a:lstStyle/>
            <a:p/>
          </p:txBody>
        </p:sp>
        <p:sp>
          <p:nvSpPr>
            <p:cNvPr id="26" name="rc26"/>
            <p:cNvSpPr/>
            <p:nvPr/>
          </p:nvSpPr>
          <p:spPr>
            <a:xfrm>
              <a:off x="1573521" y="2945625"/>
              <a:ext cx="249522" cy="1157071"/>
            </a:xfrm>
            <a:prstGeom prst="rect">
              <a:avLst/>
            </a:prstGeom>
            <a:solidFill>
              <a:srgbClr val="80BD41">
                <a:alpha val="100000"/>
              </a:srgbClr>
            </a:solidFill>
          </p:spPr>
          <p:txBody>
            <a:bodyPr/>
            <a:lstStyle/>
            <a:p/>
          </p:txBody>
        </p:sp>
        <p:sp>
          <p:nvSpPr>
            <p:cNvPr id="27" name="rc27"/>
            <p:cNvSpPr/>
            <p:nvPr/>
          </p:nvSpPr>
          <p:spPr>
            <a:xfrm>
              <a:off x="1573521" y="2691634"/>
              <a:ext cx="249522" cy="253990"/>
            </a:xfrm>
            <a:prstGeom prst="rect">
              <a:avLst/>
            </a:prstGeom>
            <a:solidFill>
              <a:srgbClr val="1CABE2">
                <a:alpha val="100000"/>
              </a:srgbClr>
            </a:solidFill>
          </p:spPr>
          <p:txBody>
            <a:bodyPr/>
            <a:lstStyle/>
            <a:p/>
          </p:txBody>
        </p:sp>
        <p:sp>
          <p:nvSpPr>
            <p:cNvPr id="28" name="rc28"/>
            <p:cNvSpPr/>
            <p:nvPr/>
          </p:nvSpPr>
          <p:spPr>
            <a:xfrm>
              <a:off x="1850769" y="2984564"/>
              <a:ext cx="249522" cy="1118132"/>
            </a:xfrm>
            <a:prstGeom prst="rect">
              <a:avLst/>
            </a:prstGeom>
            <a:solidFill>
              <a:srgbClr val="80BD41">
                <a:alpha val="100000"/>
              </a:srgbClr>
            </a:solidFill>
          </p:spPr>
          <p:txBody>
            <a:bodyPr/>
            <a:lstStyle/>
            <a:p/>
          </p:txBody>
        </p:sp>
        <p:sp>
          <p:nvSpPr>
            <p:cNvPr id="29" name="rc29"/>
            <p:cNvSpPr/>
            <p:nvPr/>
          </p:nvSpPr>
          <p:spPr>
            <a:xfrm>
              <a:off x="1850769" y="2705031"/>
              <a:ext cx="249522" cy="279533"/>
            </a:xfrm>
            <a:prstGeom prst="rect">
              <a:avLst/>
            </a:prstGeom>
            <a:solidFill>
              <a:srgbClr val="1CABE2">
                <a:alpha val="100000"/>
              </a:srgbClr>
            </a:solidFill>
          </p:spPr>
          <p:txBody>
            <a:bodyPr/>
            <a:lstStyle/>
            <a:p/>
          </p:txBody>
        </p:sp>
        <p:sp>
          <p:nvSpPr>
            <p:cNvPr id="30" name="rc30"/>
            <p:cNvSpPr/>
            <p:nvPr/>
          </p:nvSpPr>
          <p:spPr>
            <a:xfrm>
              <a:off x="2128016" y="2992960"/>
              <a:ext cx="249522" cy="1109736"/>
            </a:xfrm>
            <a:prstGeom prst="rect">
              <a:avLst/>
            </a:prstGeom>
            <a:solidFill>
              <a:srgbClr val="80BD41">
                <a:alpha val="100000"/>
              </a:srgbClr>
            </a:solidFill>
          </p:spPr>
          <p:txBody>
            <a:bodyPr/>
            <a:lstStyle/>
            <a:p/>
          </p:txBody>
        </p:sp>
        <p:sp>
          <p:nvSpPr>
            <p:cNvPr id="31" name="rc31"/>
            <p:cNvSpPr/>
            <p:nvPr/>
          </p:nvSpPr>
          <p:spPr>
            <a:xfrm>
              <a:off x="2128016" y="2661481"/>
              <a:ext cx="249522" cy="331478"/>
            </a:xfrm>
            <a:prstGeom prst="rect">
              <a:avLst/>
            </a:prstGeom>
            <a:solidFill>
              <a:srgbClr val="1CABE2">
                <a:alpha val="100000"/>
              </a:srgbClr>
            </a:solidFill>
          </p:spPr>
          <p:txBody>
            <a:bodyPr/>
            <a:lstStyle/>
            <a:p/>
          </p:txBody>
        </p:sp>
        <p:sp>
          <p:nvSpPr>
            <p:cNvPr id="32" name="rc32"/>
            <p:cNvSpPr/>
            <p:nvPr/>
          </p:nvSpPr>
          <p:spPr>
            <a:xfrm>
              <a:off x="2405264" y="2895515"/>
              <a:ext cx="249522" cy="1207182"/>
            </a:xfrm>
            <a:prstGeom prst="rect">
              <a:avLst/>
            </a:prstGeom>
            <a:solidFill>
              <a:srgbClr val="80BD41">
                <a:alpha val="100000"/>
              </a:srgbClr>
            </a:solidFill>
          </p:spPr>
          <p:txBody>
            <a:bodyPr/>
            <a:lstStyle/>
            <a:p/>
          </p:txBody>
        </p:sp>
        <p:sp>
          <p:nvSpPr>
            <p:cNvPr id="33" name="rc33"/>
            <p:cNvSpPr/>
            <p:nvPr/>
          </p:nvSpPr>
          <p:spPr>
            <a:xfrm>
              <a:off x="2405264" y="2593719"/>
              <a:ext cx="249522" cy="301796"/>
            </a:xfrm>
            <a:prstGeom prst="rect">
              <a:avLst/>
            </a:prstGeom>
            <a:solidFill>
              <a:srgbClr val="1CABE2">
                <a:alpha val="100000"/>
              </a:srgbClr>
            </a:solidFill>
          </p:spPr>
          <p:txBody>
            <a:bodyPr/>
            <a:lstStyle/>
            <a:p/>
          </p:txBody>
        </p:sp>
        <p:sp>
          <p:nvSpPr>
            <p:cNvPr id="34" name="rc34"/>
            <p:cNvSpPr/>
            <p:nvPr/>
          </p:nvSpPr>
          <p:spPr>
            <a:xfrm>
              <a:off x="2682512" y="2804876"/>
              <a:ext cx="249522" cy="1297821"/>
            </a:xfrm>
            <a:prstGeom prst="rect">
              <a:avLst/>
            </a:prstGeom>
            <a:solidFill>
              <a:srgbClr val="80BD41">
                <a:alpha val="100000"/>
              </a:srgbClr>
            </a:solidFill>
          </p:spPr>
          <p:txBody>
            <a:bodyPr/>
            <a:lstStyle/>
            <a:p/>
          </p:txBody>
        </p:sp>
        <p:sp>
          <p:nvSpPr>
            <p:cNvPr id="35" name="rc35"/>
            <p:cNvSpPr/>
            <p:nvPr/>
          </p:nvSpPr>
          <p:spPr>
            <a:xfrm>
              <a:off x="2682512" y="2539056"/>
              <a:ext cx="249522" cy="265819"/>
            </a:xfrm>
            <a:prstGeom prst="rect">
              <a:avLst/>
            </a:prstGeom>
            <a:solidFill>
              <a:srgbClr val="1CABE2">
                <a:alpha val="100000"/>
              </a:srgbClr>
            </a:solidFill>
          </p:spPr>
          <p:txBody>
            <a:bodyPr/>
            <a:lstStyle/>
            <a:p/>
          </p:txBody>
        </p:sp>
        <p:sp>
          <p:nvSpPr>
            <p:cNvPr id="36" name="rc36"/>
            <p:cNvSpPr/>
            <p:nvPr/>
          </p:nvSpPr>
          <p:spPr>
            <a:xfrm>
              <a:off x="2959759" y="2587719"/>
              <a:ext cx="249522" cy="1514978"/>
            </a:xfrm>
            <a:prstGeom prst="rect">
              <a:avLst/>
            </a:prstGeom>
            <a:solidFill>
              <a:srgbClr val="80BD41">
                <a:alpha val="100000"/>
              </a:srgbClr>
            </a:solidFill>
          </p:spPr>
          <p:txBody>
            <a:bodyPr/>
            <a:lstStyle/>
            <a:p/>
          </p:txBody>
        </p:sp>
        <p:sp>
          <p:nvSpPr>
            <p:cNvPr id="37" name="rc37"/>
            <p:cNvSpPr/>
            <p:nvPr/>
          </p:nvSpPr>
          <p:spPr>
            <a:xfrm>
              <a:off x="2959759" y="2491017"/>
              <a:ext cx="249522" cy="96701"/>
            </a:xfrm>
            <a:prstGeom prst="rect">
              <a:avLst/>
            </a:prstGeom>
            <a:solidFill>
              <a:srgbClr val="1CABE2">
                <a:alpha val="100000"/>
              </a:srgbClr>
            </a:solidFill>
          </p:spPr>
          <p:txBody>
            <a:bodyPr/>
            <a:lstStyle/>
            <a:p/>
          </p:txBody>
        </p:sp>
        <p:sp>
          <p:nvSpPr>
            <p:cNvPr id="38" name="rc38"/>
            <p:cNvSpPr/>
            <p:nvPr/>
          </p:nvSpPr>
          <p:spPr>
            <a:xfrm>
              <a:off x="3237007" y="2557766"/>
              <a:ext cx="249522" cy="1544930"/>
            </a:xfrm>
            <a:prstGeom prst="rect">
              <a:avLst/>
            </a:prstGeom>
            <a:solidFill>
              <a:srgbClr val="80BD41">
                <a:alpha val="100000"/>
              </a:srgbClr>
            </a:solidFill>
          </p:spPr>
          <p:txBody>
            <a:bodyPr/>
            <a:lstStyle/>
            <a:p/>
          </p:txBody>
        </p:sp>
        <p:sp>
          <p:nvSpPr>
            <p:cNvPr id="39" name="rc39"/>
            <p:cNvSpPr/>
            <p:nvPr/>
          </p:nvSpPr>
          <p:spPr>
            <a:xfrm>
              <a:off x="3237007" y="2476455"/>
              <a:ext cx="249522" cy="81311"/>
            </a:xfrm>
            <a:prstGeom prst="rect">
              <a:avLst/>
            </a:prstGeom>
            <a:solidFill>
              <a:srgbClr val="1CABE2">
                <a:alpha val="100000"/>
              </a:srgbClr>
            </a:solidFill>
          </p:spPr>
          <p:txBody>
            <a:bodyPr/>
            <a:lstStyle/>
            <a:p/>
          </p:txBody>
        </p:sp>
        <p:sp>
          <p:nvSpPr>
            <p:cNvPr id="40" name="rc40"/>
            <p:cNvSpPr/>
            <p:nvPr/>
          </p:nvSpPr>
          <p:spPr>
            <a:xfrm>
              <a:off x="3514255" y="2487236"/>
              <a:ext cx="249522" cy="1615461"/>
            </a:xfrm>
            <a:prstGeom prst="rect">
              <a:avLst/>
            </a:prstGeom>
            <a:solidFill>
              <a:srgbClr val="80BD41">
                <a:alpha val="100000"/>
              </a:srgbClr>
            </a:solidFill>
          </p:spPr>
          <p:txBody>
            <a:bodyPr/>
            <a:lstStyle/>
            <a:p/>
          </p:txBody>
        </p:sp>
        <p:sp>
          <p:nvSpPr>
            <p:cNvPr id="41" name="rc41"/>
            <p:cNvSpPr/>
            <p:nvPr/>
          </p:nvSpPr>
          <p:spPr>
            <a:xfrm>
              <a:off x="3514255" y="2365641"/>
              <a:ext cx="249522" cy="121594"/>
            </a:xfrm>
            <a:prstGeom prst="rect">
              <a:avLst/>
            </a:prstGeom>
            <a:solidFill>
              <a:srgbClr val="1CABE2">
                <a:alpha val="100000"/>
              </a:srgbClr>
            </a:solidFill>
          </p:spPr>
          <p:txBody>
            <a:bodyPr/>
            <a:lstStyle/>
            <a:p/>
          </p:txBody>
        </p:sp>
        <p:sp>
          <p:nvSpPr>
            <p:cNvPr id="42" name="rc42"/>
            <p:cNvSpPr/>
            <p:nvPr/>
          </p:nvSpPr>
          <p:spPr>
            <a:xfrm>
              <a:off x="3791502" y="2764249"/>
              <a:ext cx="249522" cy="1338447"/>
            </a:xfrm>
            <a:prstGeom prst="rect">
              <a:avLst/>
            </a:prstGeom>
            <a:solidFill>
              <a:srgbClr val="80BD41">
                <a:alpha val="100000"/>
              </a:srgbClr>
            </a:solidFill>
          </p:spPr>
          <p:txBody>
            <a:bodyPr/>
            <a:lstStyle/>
            <a:p/>
          </p:txBody>
        </p:sp>
        <p:sp>
          <p:nvSpPr>
            <p:cNvPr id="43" name="rc43"/>
            <p:cNvSpPr/>
            <p:nvPr/>
          </p:nvSpPr>
          <p:spPr>
            <a:xfrm>
              <a:off x="3791502" y="2450293"/>
              <a:ext cx="249522" cy="313956"/>
            </a:xfrm>
            <a:prstGeom prst="rect">
              <a:avLst/>
            </a:prstGeom>
            <a:solidFill>
              <a:srgbClr val="1CABE2">
                <a:alpha val="100000"/>
              </a:srgbClr>
            </a:solidFill>
          </p:spPr>
          <p:txBody>
            <a:bodyPr/>
            <a:lstStyle/>
            <a:p/>
          </p:txBody>
        </p:sp>
        <p:sp>
          <p:nvSpPr>
            <p:cNvPr id="44" name="rc44"/>
            <p:cNvSpPr/>
            <p:nvPr/>
          </p:nvSpPr>
          <p:spPr>
            <a:xfrm>
              <a:off x="4068750" y="2796130"/>
              <a:ext cx="249522" cy="1306567"/>
            </a:xfrm>
            <a:prstGeom prst="rect">
              <a:avLst/>
            </a:prstGeom>
            <a:solidFill>
              <a:srgbClr val="80BD41">
                <a:alpha val="100000"/>
              </a:srgbClr>
            </a:solidFill>
          </p:spPr>
          <p:txBody>
            <a:bodyPr/>
            <a:lstStyle/>
            <a:p/>
          </p:txBody>
        </p:sp>
        <p:sp>
          <p:nvSpPr>
            <p:cNvPr id="45" name="rc45"/>
            <p:cNvSpPr/>
            <p:nvPr/>
          </p:nvSpPr>
          <p:spPr>
            <a:xfrm>
              <a:off x="4068750" y="2469489"/>
              <a:ext cx="249522" cy="326641"/>
            </a:xfrm>
            <a:prstGeom prst="rect">
              <a:avLst/>
            </a:prstGeom>
            <a:solidFill>
              <a:srgbClr val="1CABE2">
                <a:alpha val="100000"/>
              </a:srgbClr>
            </a:solidFill>
          </p:spPr>
          <p:txBody>
            <a:bodyPr/>
            <a:lstStyle/>
            <a:p/>
          </p:txBody>
        </p:sp>
        <p:sp>
          <p:nvSpPr>
            <p:cNvPr id="46" name="rc46"/>
            <p:cNvSpPr/>
            <p:nvPr/>
          </p:nvSpPr>
          <p:spPr>
            <a:xfrm>
              <a:off x="4345998" y="2778960"/>
              <a:ext cx="249522" cy="1323736"/>
            </a:xfrm>
            <a:prstGeom prst="rect">
              <a:avLst/>
            </a:prstGeom>
            <a:solidFill>
              <a:srgbClr val="80BD41">
                <a:alpha val="100000"/>
              </a:srgbClr>
            </a:solidFill>
          </p:spPr>
          <p:txBody>
            <a:bodyPr/>
            <a:lstStyle/>
            <a:p/>
          </p:txBody>
        </p:sp>
        <p:sp>
          <p:nvSpPr>
            <p:cNvPr id="47" name="rc47"/>
            <p:cNvSpPr/>
            <p:nvPr/>
          </p:nvSpPr>
          <p:spPr>
            <a:xfrm>
              <a:off x="4345998" y="2448025"/>
              <a:ext cx="249522" cy="330934"/>
            </a:xfrm>
            <a:prstGeom prst="rect">
              <a:avLst/>
            </a:prstGeom>
            <a:solidFill>
              <a:srgbClr val="1CABE2">
                <a:alpha val="100000"/>
              </a:srgbClr>
            </a:solidFill>
          </p:spPr>
          <p:txBody>
            <a:bodyPr/>
            <a:lstStyle/>
            <a:p/>
          </p:txBody>
        </p:sp>
        <p:sp>
          <p:nvSpPr>
            <p:cNvPr id="48" name="rc48"/>
            <p:cNvSpPr/>
            <p:nvPr/>
          </p:nvSpPr>
          <p:spPr>
            <a:xfrm>
              <a:off x="4623245" y="2890393"/>
              <a:ext cx="249522" cy="1212304"/>
            </a:xfrm>
            <a:prstGeom prst="rect">
              <a:avLst/>
            </a:prstGeom>
            <a:solidFill>
              <a:srgbClr val="80BD41">
                <a:alpha val="100000"/>
              </a:srgbClr>
            </a:solidFill>
          </p:spPr>
          <p:txBody>
            <a:bodyPr/>
            <a:lstStyle/>
            <a:p/>
          </p:txBody>
        </p:sp>
        <p:sp>
          <p:nvSpPr>
            <p:cNvPr id="49" name="rc49"/>
            <p:cNvSpPr/>
            <p:nvPr/>
          </p:nvSpPr>
          <p:spPr>
            <a:xfrm>
              <a:off x="4623245" y="2418940"/>
              <a:ext cx="249522" cy="471452"/>
            </a:xfrm>
            <a:prstGeom prst="rect">
              <a:avLst/>
            </a:prstGeom>
            <a:solidFill>
              <a:srgbClr val="1CABE2">
                <a:alpha val="100000"/>
              </a:srgbClr>
            </a:solidFill>
          </p:spPr>
          <p:txBody>
            <a:bodyPr/>
            <a:lstStyle/>
            <a:p/>
          </p:txBody>
        </p:sp>
        <p:sp>
          <p:nvSpPr>
            <p:cNvPr id="50" name="rc50"/>
            <p:cNvSpPr/>
            <p:nvPr/>
          </p:nvSpPr>
          <p:spPr>
            <a:xfrm>
              <a:off x="4900493" y="2732434"/>
              <a:ext cx="249522" cy="1370262"/>
            </a:xfrm>
            <a:prstGeom prst="rect">
              <a:avLst/>
            </a:prstGeom>
            <a:solidFill>
              <a:srgbClr val="80BD41">
                <a:alpha val="100000"/>
              </a:srgbClr>
            </a:solidFill>
          </p:spPr>
          <p:txBody>
            <a:bodyPr/>
            <a:lstStyle/>
            <a:p/>
          </p:txBody>
        </p:sp>
        <p:sp>
          <p:nvSpPr>
            <p:cNvPr id="51" name="rc51"/>
            <p:cNvSpPr/>
            <p:nvPr/>
          </p:nvSpPr>
          <p:spPr>
            <a:xfrm>
              <a:off x="4900493" y="2411014"/>
              <a:ext cx="249522" cy="321420"/>
            </a:xfrm>
            <a:prstGeom prst="rect">
              <a:avLst/>
            </a:prstGeom>
            <a:solidFill>
              <a:srgbClr val="1CABE2">
                <a:alpha val="100000"/>
              </a:srgbClr>
            </a:solidFill>
          </p:spPr>
          <p:txBody>
            <a:bodyPr/>
            <a:lstStyle/>
            <a:p/>
          </p:txBody>
        </p:sp>
        <p:sp>
          <p:nvSpPr>
            <p:cNvPr id="52" name="rc52"/>
            <p:cNvSpPr/>
            <p:nvPr/>
          </p:nvSpPr>
          <p:spPr>
            <a:xfrm>
              <a:off x="5177741" y="2596098"/>
              <a:ext cx="249522" cy="1506599"/>
            </a:xfrm>
            <a:prstGeom prst="rect">
              <a:avLst/>
            </a:prstGeom>
            <a:solidFill>
              <a:srgbClr val="80BD41">
                <a:alpha val="100000"/>
              </a:srgbClr>
            </a:solidFill>
          </p:spPr>
          <p:txBody>
            <a:bodyPr/>
            <a:lstStyle/>
            <a:p/>
          </p:txBody>
        </p:sp>
        <p:sp>
          <p:nvSpPr>
            <p:cNvPr id="53" name="rc53"/>
            <p:cNvSpPr/>
            <p:nvPr/>
          </p:nvSpPr>
          <p:spPr>
            <a:xfrm>
              <a:off x="5177741" y="2390652"/>
              <a:ext cx="249522" cy="205445"/>
            </a:xfrm>
            <a:prstGeom prst="rect">
              <a:avLst/>
            </a:prstGeom>
            <a:solidFill>
              <a:srgbClr val="1CABE2">
                <a:alpha val="100000"/>
              </a:srgbClr>
            </a:solidFill>
          </p:spPr>
          <p:txBody>
            <a:bodyPr/>
            <a:lstStyle/>
            <a:p/>
          </p:txBody>
        </p:sp>
        <p:sp>
          <p:nvSpPr>
            <p:cNvPr id="54" name="rc54"/>
            <p:cNvSpPr/>
            <p:nvPr/>
          </p:nvSpPr>
          <p:spPr>
            <a:xfrm>
              <a:off x="5454988" y="2568317"/>
              <a:ext cx="249522" cy="1534380"/>
            </a:xfrm>
            <a:prstGeom prst="rect">
              <a:avLst/>
            </a:prstGeom>
            <a:solidFill>
              <a:srgbClr val="80BD41">
                <a:alpha val="100000"/>
              </a:srgbClr>
            </a:solidFill>
          </p:spPr>
          <p:txBody>
            <a:bodyPr/>
            <a:lstStyle/>
            <a:p/>
          </p:txBody>
        </p:sp>
        <p:sp>
          <p:nvSpPr>
            <p:cNvPr id="55" name="rc55"/>
            <p:cNvSpPr/>
            <p:nvPr/>
          </p:nvSpPr>
          <p:spPr>
            <a:xfrm>
              <a:off x="5454988" y="2416566"/>
              <a:ext cx="249522" cy="151751"/>
            </a:xfrm>
            <a:prstGeom prst="rect">
              <a:avLst/>
            </a:prstGeom>
            <a:solidFill>
              <a:srgbClr val="1CABE2">
                <a:alpha val="100000"/>
              </a:srgbClr>
            </a:solidFill>
          </p:spPr>
          <p:txBody>
            <a:bodyPr/>
            <a:lstStyle/>
            <a:p/>
          </p:txBody>
        </p:sp>
        <p:sp>
          <p:nvSpPr>
            <p:cNvPr id="56" name="rc56"/>
            <p:cNvSpPr/>
            <p:nvPr/>
          </p:nvSpPr>
          <p:spPr>
            <a:xfrm>
              <a:off x="5732236" y="2655373"/>
              <a:ext cx="249522" cy="1447323"/>
            </a:xfrm>
            <a:prstGeom prst="rect">
              <a:avLst/>
            </a:prstGeom>
            <a:solidFill>
              <a:srgbClr val="80BD41">
                <a:alpha val="100000"/>
              </a:srgbClr>
            </a:solidFill>
          </p:spPr>
          <p:txBody>
            <a:bodyPr/>
            <a:lstStyle/>
            <a:p/>
          </p:txBody>
        </p:sp>
        <p:sp>
          <p:nvSpPr>
            <p:cNvPr id="57" name="rc57"/>
            <p:cNvSpPr/>
            <p:nvPr/>
          </p:nvSpPr>
          <p:spPr>
            <a:xfrm>
              <a:off x="5732236" y="2458010"/>
              <a:ext cx="249522" cy="197363"/>
            </a:xfrm>
            <a:prstGeom prst="rect">
              <a:avLst/>
            </a:prstGeom>
            <a:solidFill>
              <a:srgbClr val="1CABE2">
                <a:alpha val="100000"/>
              </a:srgbClr>
            </a:solidFill>
          </p:spPr>
          <p:txBody>
            <a:bodyPr/>
            <a:lstStyle/>
            <a:p/>
          </p:txBody>
        </p:sp>
        <p:sp>
          <p:nvSpPr>
            <p:cNvPr id="58" name="rc58"/>
            <p:cNvSpPr/>
            <p:nvPr/>
          </p:nvSpPr>
          <p:spPr>
            <a:xfrm>
              <a:off x="6009484" y="2708915"/>
              <a:ext cx="249522" cy="1393781"/>
            </a:xfrm>
            <a:prstGeom prst="rect">
              <a:avLst/>
            </a:prstGeom>
            <a:solidFill>
              <a:srgbClr val="80BD41">
                <a:alpha val="100000"/>
              </a:srgbClr>
            </a:solidFill>
          </p:spPr>
          <p:txBody>
            <a:bodyPr/>
            <a:lstStyle/>
            <a:p/>
          </p:txBody>
        </p:sp>
        <p:sp>
          <p:nvSpPr>
            <p:cNvPr id="59" name="rc59"/>
            <p:cNvSpPr/>
            <p:nvPr/>
          </p:nvSpPr>
          <p:spPr>
            <a:xfrm>
              <a:off x="6009484" y="2462954"/>
              <a:ext cx="249522" cy="245961"/>
            </a:xfrm>
            <a:prstGeom prst="rect">
              <a:avLst/>
            </a:prstGeom>
            <a:solidFill>
              <a:srgbClr val="1CABE2">
                <a:alpha val="100000"/>
              </a:srgbClr>
            </a:solidFill>
          </p:spPr>
          <p:txBody>
            <a:bodyPr/>
            <a:lstStyle/>
            <a:p/>
          </p:txBody>
        </p:sp>
        <p:sp>
          <p:nvSpPr>
            <p:cNvPr id="60" name="rc60"/>
            <p:cNvSpPr/>
            <p:nvPr/>
          </p:nvSpPr>
          <p:spPr>
            <a:xfrm>
              <a:off x="6286731" y="2717705"/>
              <a:ext cx="249522" cy="1384992"/>
            </a:xfrm>
            <a:prstGeom prst="rect">
              <a:avLst/>
            </a:prstGeom>
            <a:solidFill>
              <a:srgbClr val="80BD41">
                <a:alpha val="100000"/>
              </a:srgbClr>
            </a:solidFill>
          </p:spPr>
          <p:txBody>
            <a:bodyPr/>
            <a:lstStyle/>
            <a:p/>
          </p:txBody>
        </p:sp>
        <p:sp>
          <p:nvSpPr>
            <p:cNvPr id="61" name="rc61"/>
            <p:cNvSpPr/>
            <p:nvPr/>
          </p:nvSpPr>
          <p:spPr>
            <a:xfrm>
              <a:off x="6286731" y="2453897"/>
              <a:ext cx="249522" cy="263807"/>
            </a:xfrm>
            <a:prstGeom prst="rect">
              <a:avLst/>
            </a:prstGeom>
            <a:solidFill>
              <a:srgbClr val="1CABE2">
                <a:alpha val="100000"/>
              </a:srgbClr>
            </a:solidFill>
          </p:spPr>
          <p:txBody>
            <a:bodyPr/>
            <a:lstStyle/>
            <a:p/>
          </p:txBody>
        </p:sp>
        <p:sp>
          <p:nvSpPr>
            <p:cNvPr id="62" name="rc62"/>
            <p:cNvSpPr/>
            <p:nvPr/>
          </p:nvSpPr>
          <p:spPr>
            <a:xfrm>
              <a:off x="6563979" y="2657888"/>
              <a:ext cx="249522" cy="1444808"/>
            </a:xfrm>
            <a:prstGeom prst="rect">
              <a:avLst/>
            </a:prstGeom>
            <a:solidFill>
              <a:srgbClr val="80BD41">
                <a:alpha val="100000"/>
              </a:srgbClr>
            </a:solidFill>
          </p:spPr>
          <p:txBody>
            <a:bodyPr/>
            <a:lstStyle/>
            <a:p/>
          </p:txBody>
        </p:sp>
        <p:sp>
          <p:nvSpPr>
            <p:cNvPr id="63" name="rc63"/>
            <p:cNvSpPr/>
            <p:nvPr/>
          </p:nvSpPr>
          <p:spPr>
            <a:xfrm>
              <a:off x="6563979" y="2441998"/>
              <a:ext cx="249522" cy="215890"/>
            </a:xfrm>
            <a:prstGeom prst="rect">
              <a:avLst/>
            </a:prstGeom>
            <a:solidFill>
              <a:srgbClr val="1CABE2">
                <a:alpha val="100000"/>
              </a:srgbClr>
            </a:solidFill>
          </p:spPr>
          <p:txBody>
            <a:bodyPr/>
            <a:lstStyle/>
            <a:p/>
          </p:txBody>
        </p:sp>
        <p:sp>
          <p:nvSpPr>
            <p:cNvPr id="64" name="rc64"/>
            <p:cNvSpPr/>
            <p:nvPr/>
          </p:nvSpPr>
          <p:spPr>
            <a:xfrm>
              <a:off x="6841227" y="2622859"/>
              <a:ext cx="249522" cy="1479838"/>
            </a:xfrm>
            <a:prstGeom prst="rect">
              <a:avLst/>
            </a:prstGeom>
            <a:solidFill>
              <a:srgbClr val="80BD41">
                <a:alpha val="100000"/>
              </a:srgbClr>
            </a:solidFill>
          </p:spPr>
          <p:txBody>
            <a:bodyPr/>
            <a:lstStyle/>
            <a:p/>
          </p:txBody>
        </p:sp>
        <p:sp>
          <p:nvSpPr>
            <p:cNvPr id="65" name="rc65"/>
            <p:cNvSpPr/>
            <p:nvPr/>
          </p:nvSpPr>
          <p:spPr>
            <a:xfrm>
              <a:off x="6841227" y="2421063"/>
              <a:ext cx="249522" cy="201796"/>
            </a:xfrm>
            <a:prstGeom prst="rect">
              <a:avLst/>
            </a:prstGeom>
            <a:solidFill>
              <a:srgbClr val="1CABE2">
                <a:alpha val="100000"/>
              </a:srgbClr>
            </a:solidFill>
          </p:spPr>
          <p:txBody>
            <a:bodyPr/>
            <a:lstStyle/>
            <a:p/>
          </p:txBody>
        </p:sp>
        <p:sp>
          <p:nvSpPr>
            <p:cNvPr id="66" name="rc66"/>
            <p:cNvSpPr/>
            <p:nvPr/>
          </p:nvSpPr>
          <p:spPr>
            <a:xfrm>
              <a:off x="7118474" y="2569528"/>
              <a:ext cx="249522" cy="1533168"/>
            </a:xfrm>
            <a:prstGeom prst="rect">
              <a:avLst/>
            </a:prstGeom>
            <a:solidFill>
              <a:srgbClr val="80BD41">
                <a:alpha val="100000"/>
              </a:srgbClr>
            </a:solidFill>
          </p:spPr>
          <p:txBody>
            <a:bodyPr/>
            <a:lstStyle/>
            <a:p/>
          </p:txBody>
        </p:sp>
        <p:sp>
          <p:nvSpPr>
            <p:cNvPr id="67" name="rc67"/>
            <p:cNvSpPr/>
            <p:nvPr/>
          </p:nvSpPr>
          <p:spPr>
            <a:xfrm>
              <a:off x="7118474" y="2417896"/>
              <a:ext cx="249522" cy="151632"/>
            </a:xfrm>
            <a:prstGeom prst="rect">
              <a:avLst/>
            </a:prstGeom>
            <a:solidFill>
              <a:srgbClr val="1CABE2">
                <a:alpha val="100000"/>
              </a:srgbClr>
            </a:solidFill>
          </p:spPr>
          <p:txBody>
            <a:bodyPr/>
            <a:lstStyle/>
            <a:p/>
          </p:txBody>
        </p:sp>
        <p:sp>
          <p:nvSpPr>
            <p:cNvPr id="68" name="rc68"/>
            <p:cNvSpPr/>
            <p:nvPr/>
          </p:nvSpPr>
          <p:spPr>
            <a:xfrm>
              <a:off x="7395722" y="2640088"/>
              <a:ext cx="249522" cy="1462609"/>
            </a:xfrm>
            <a:prstGeom prst="rect">
              <a:avLst/>
            </a:prstGeom>
            <a:solidFill>
              <a:srgbClr val="80BD41">
                <a:alpha val="100000"/>
              </a:srgbClr>
            </a:solidFill>
          </p:spPr>
          <p:txBody>
            <a:bodyPr/>
            <a:lstStyle/>
            <a:p/>
          </p:txBody>
        </p:sp>
        <p:sp>
          <p:nvSpPr>
            <p:cNvPr id="69" name="rc69"/>
            <p:cNvSpPr/>
            <p:nvPr/>
          </p:nvSpPr>
          <p:spPr>
            <a:xfrm>
              <a:off x="7395722" y="2421537"/>
              <a:ext cx="249522" cy="218550"/>
            </a:xfrm>
            <a:prstGeom prst="rect">
              <a:avLst/>
            </a:prstGeom>
            <a:solidFill>
              <a:srgbClr val="1CABE2">
                <a:alpha val="100000"/>
              </a:srgbClr>
            </a:solidFill>
          </p:spPr>
          <p:txBody>
            <a:bodyPr/>
            <a:lstStyle/>
            <a:p/>
          </p:txBody>
        </p:sp>
        <p:sp>
          <p:nvSpPr>
            <p:cNvPr id="70" name="rc70"/>
            <p:cNvSpPr/>
            <p:nvPr/>
          </p:nvSpPr>
          <p:spPr>
            <a:xfrm>
              <a:off x="7672970" y="2742329"/>
              <a:ext cx="249522" cy="1360367"/>
            </a:xfrm>
            <a:prstGeom prst="rect">
              <a:avLst/>
            </a:prstGeom>
            <a:solidFill>
              <a:srgbClr val="80BD41">
                <a:alpha val="100000"/>
              </a:srgbClr>
            </a:solidFill>
          </p:spPr>
          <p:txBody>
            <a:bodyPr/>
            <a:lstStyle/>
            <a:p/>
          </p:txBody>
        </p:sp>
        <p:sp>
          <p:nvSpPr>
            <p:cNvPr id="71" name="rc71"/>
            <p:cNvSpPr/>
            <p:nvPr/>
          </p:nvSpPr>
          <p:spPr>
            <a:xfrm>
              <a:off x="7672970" y="2423231"/>
              <a:ext cx="249522" cy="319097"/>
            </a:xfrm>
            <a:prstGeom prst="rect">
              <a:avLst/>
            </a:prstGeom>
            <a:solidFill>
              <a:srgbClr val="1CABE2">
                <a:alpha val="100000"/>
              </a:srgbClr>
            </a:solidFill>
          </p:spPr>
          <p:txBody>
            <a:bodyPr/>
            <a:lstStyle/>
            <a:p/>
          </p:txBody>
        </p:sp>
        <p:sp>
          <p:nvSpPr>
            <p:cNvPr id="72" name="rc72"/>
            <p:cNvSpPr/>
            <p:nvPr/>
          </p:nvSpPr>
          <p:spPr>
            <a:xfrm>
              <a:off x="7950217" y="2825321"/>
              <a:ext cx="249522" cy="1277376"/>
            </a:xfrm>
            <a:prstGeom prst="rect">
              <a:avLst/>
            </a:prstGeom>
            <a:solidFill>
              <a:srgbClr val="80BD41">
                <a:alpha val="100000"/>
              </a:srgbClr>
            </a:solidFill>
          </p:spPr>
          <p:txBody>
            <a:bodyPr/>
            <a:lstStyle/>
            <a:p/>
          </p:txBody>
        </p:sp>
        <p:sp>
          <p:nvSpPr>
            <p:cNvPr id="73" name="rc73"/>
            <p:cNvSpPr/>
            <p:nvPr/>
          </p:nvSpPr>
          <p:spPr>
            <a:xfrm>
              <a:off x="7950217" y="2421939"/>
              <a:ext cx="249522" cy="403381"/>
            </a:xfrm>
            <a:prstGeom prst="rect">
              <a:avLst/>
            </a:prstGeom>
            <a:solidFill>
              <a:srgbClr val="1CABE2">
                <a:alpha val="100000"/>
              </a:srgbClr>
            </a:solidFill>
          </p:spPr>
          <p:txBody>
            <a:bodyPr/>
            <a:lstStyle/>
            <a:p/>
          </p:txBody>
        </p:sp>
        <p:sp>
          <p:nvSpPr>
            <p:cNvPr id="74" name="pl74"/>
            <p:cNvSpPr/>
            <p:nvPr/>
          </p:nvSpPr>
          <p:spPr>
            <a:xfrm>
              <a:off x="1421035" y="1352359"/>
              <a:ext cx="6653943" cy="665871"/>
            </a:xfrm>
            <a:custGeom>
              <a:avLst/>
              <a:pathLst>
                <a:path w="6653943" h="665871">
                  <a:moveTo>
                    <a:pt x="0" y="289509"/>
                  </a:moveTo>
                  <a:lnTo>
                    <a:pt x="277247" y="376361"/>
                  </a:lnTo>
                  <a:lnTo>
                    <a:pt x="554495" y="434263"/>
                  </a:lnTo>
                  <a:lnTo>
                    <a:pt x="831742" y="521116"/>
                  </a:lnTo>
                  <a:lnTo>
                    <a:pt x="1108990" y="434263"/>
                  </a:lnTo>
                  <a:lnTo>
                    <a:pt x="1386238" y="347411"/>
                  </a:lnTo>
                  <a:lnTo>
                    <a:pt x="1663485" y="28950"/>
                  </a:lnTo>
                  <a:lnTo>
                    <a:pt x="1940733" y="0"/>
                  </a:lnTo>
                  <a:lnTo>
                    <a:pt x="2217981" y="57901"/>
                  </a:lnTo>
                  <a:lnTo>
                    <a:pt x="2495228" y="405312"/>
                  </a:lnTo>
                  <a:lnTo>
                    <a:pt x="2772476" y="434263"/>
                  </a:lnTo>
                  <a:lnTo>
                    <a:pt x="3049724" y="434263"/>
                  </a:lnTo>
                  <a:lnTo>
                    <a:pt x="3326971" y="665871"/>
                  </a:lnTo>
                  <a:lnTo>
                    <a:pt x="3604219" y="405312"/>
                  </a:lnTo>
                  <a:lnTo>
                    <a:pt x="3881467" y="202656"/>
                  </a:lnTo>
                  <a:lnTo>
                    <a:pt x="4158714" y="115803"/>
                  </a:lnTo>
                  <a:lnTo>
                    <a:pt x="4435962" y="202656"/>
                  </a:lnTo>
                  <a:lnTo>
                    <a:pt x="4713210" y="289509"/>
                  </a:lnTo>
                  <a:lnTo>
                    <a:pt x="4990457" y="318460"/>
                  </a:lnTo>
                  <a:lnTo>
                    <a:pt x="5267705" y="231607"/>
                  </a:lnTo>
                  <a:lnTo>
                    <a:pt x="5544953" y="202656"/>
                  </a:lnTo>
                  <a:lnTo>
                    <a:pt x="5822200" y="115803"/>
                  </a:lnTo>
                  <a:lnTo>
                    <a:pt x="6099448" y="231607"/>
                  </a:lnTo>
                  <a:lnTo>
                    <a:pt x="6376696" y="405312"/>
                  </a:lnTo>
                  <a:lnTo>
                    <a:pt x="6653943" y="550067"/>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1329607" y="25465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6" name="tx86"/>
            <p:cNvSpPr/>
            <p:nvPr/>
          </p:nvSpPr>
          <p:spPr>
            <a:xfrm>
              <a:off x="2715845" y="2403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7" name="tx87"/>
            <p:cNvSpPr/>
            <p:nvPr/>
          </p:nvSpPr>
          <p:spPr>
            <a:xfrm>
              <a:off x="4102084" y="23335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88" name="tx88"/>
            <p:cNvSpPr/>
            <p:nvPr/>
          </p:nvSpPr>
          <p:spPr>
            <a:xfrm>
              <a:off x="5488322" y="2280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89" name="tx89"/>
            <p:cNvSpPr/>
            <p:nvPr/>
          </p:nvSpPr>
          <p:spPr>
            <a:xfrm>
              <a:off x="6597312" y="23072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0" name="tx90"/>
            <p:cNvSpPr/>
            <p:nvPr/>
          </p:nvSpPr>
          <p:spPr>
            <a:xfrm>
              <a:off x="6874560" y="2285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7151808" y="2281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2" name="tx92"/>
            <p:cNvSpPr/>
            <p:nvPr/>
          </p:nvSpPr>
          <p:spPr>
            <a:xfrm>
              <a:off x="7429055" y="2285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3" name="tx93"/>
            <p:cNvSpPr/>
            <p:nvPr/>
          </p:nvSpPr>
          <p:spPr>
            <a:xfrm>
              <a:off x="7706303" y="22873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4" name="tx94"/>
            <p:cNvSpPr/>
            <p:nvPr/>
          </p:nvSpPr>
          <p:spPr>
            <a:xfrm>
              <a:off x="7983551" y="2286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5" name="pl95"/>
            <p:cNvSpPr/>
            <p:nvPr/>
          </p:nvSpPr>
          <p:spPr>
            <a:xfrm>
              <a:off x="142103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640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06" name="tx106"/>
            <p:cNvSpPr/>
            <p:nvPr/>
          </p:nvSpPr>
          <p:spPr>
            <a:xfrm>
              <a:off x="1329607" y="27539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07" name="tx107"/>
            <p:cNvSpPr/>
            <p:nvPr/>
          </p:nvSpPr>
          <p:spPr>
            <a:xfrm>
              <a:off x="2715845" y="3418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08" name="tx108"/>
            <p:cNvSpPr/>
            <p:nvPr/>
          </p:nvSpPr>
          <p:spPr>
            <a:xfrm>
              <a:off x="2715845" y="26369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09" name="tx109"/>
            <p:cNvSpPr/>
            <p:nvPr/>
          </p:nvSpPr>
          <p:spPr>
            <a:xfrm>
              <a:off x="4128209" y="34143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a:t>
              </a:r>
            </a:p>
          </p:txBody>
        </p:sp>
        <p:sp>
          <p:nvSpPr>
            <p:cNvPr id="110" name="tx110"/>
            <p:cNvSpPr/>
            <p:nvPr/>
          </p:nvSpPr>
          <p:spPr>
            <a:xfrm>
              <a:off x="4102084" y="25977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1" name="tx111"/>
            <p:cNvSpPr/>
            <p:nvPr/>
          </p:nvSpPr>
          <p:spPr>
            <a:xfrm>
              <a:off x="5488322" y="33004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2" name="tx112"/>
            <p:cNvSpPr/>
            <p:nvPr/>
          </p:nvSpPr>
          <p:spPr>
            <a:xfrm>
              <a:off x="5514447" y="24573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3" name="tx113"/>
            <p:cNvSpPr/>
            <p:nvPr/>
          </p:nvSpPr>
          <p:spPr>
            <a:xfrm>
              <a:off x="6662615" y="334639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4" name="tx114"/>
            <p:cNvSpPr/>
            <p:nvPr/>
          </p:nvSpPr>
          <p:spPr>
            <a:xfrm>
              <a:off x="6597312" y="25148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5" name="tx115"/>
            <p:cNvSpPr/>
            <p:nvPr/>
          </p:nvSpPr>
          <p:spPr>
            <a:xfrm>
              <a:off x="6874560" y="33277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6" name="tx116"/>
            <p:cNvSpPr/>
            <p:nvPr/>
          </p:nvSpPr>
          <p:spPr>
            <a:xfrm>
              <a:off x="6874560" y="2486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7" name="tx117"/>
            <p:cNvSpPr/>
            <p:nvPr/>
          </p:nvSpPr>
          <p:spPr>
            <a:xfrm>
              <a:off x="7151808" y="33010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8" name="tx118"/>
            <p:cNvSpPr/>
            <p:nvPr/>
          </p:nvSpPr>
          <p:spPr>
            <a:xfrm>
              <a:off x="7177933" y="24586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9" name="tx119"/>
            <p:cNvSpPr/>
            <p:nvPr/>
          </p:nvSpPr>
          <p:spPr>
            <a:xfrm>
              <a:off x="7429055" y="3336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0" name="tx120"/>
            <p:cNvSpPr/>
            <p:nvPr/>
          </p:nvSpPr>
          <p:spPr>
            <a:xfrm>
              <a:off x="7429055" y="2495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1" name="tx121"/>
            <p:cNvSpPr/>
            <p:nvPr/>
          </p:nvSpPr>
          <p:spPr>
            <a:xfrm>
              <a:off x="7706303" y="3387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22" name="tx122"/>
            <p:cNvSpPr/>
            <p:nvPr/>
          </p:nvSpPr>
          <p:spPr>
            <a:xfrm>
              <a:off x="7706303" y="2547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3" name="tx123"/>
            <p:cNvSpPr/>
            <p:nvPr/>
          </p:nvSpPr>
          <p:spPr>
            <a:xfrm>
              <a:off x="7983551" y="3428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24" name="tx124"/>
            <p:cNvSpPr/>
            <p:nvPr/>
          </p:nvSpPr>
          <p:spPr>
            <a:xfrm>
              <a:off x="7983551" y="2588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25" name="tx125"/>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6" name="tx126"/>
            <p:cNvSpPr/>
            <p:nvPr/>
          </p:nvSpPr>
          <p:spPr>
            <a:xfrm>
              <a:off x="577897" y="332527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7" name="tx127"/>
            <p:cNvSpPr/>
            <p:nvPr/>
          </p:nvSpPr>
          <p:spPr>
            <a:xfrm>
              <a:off x="577897" y="259996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577897" y="187464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577897" y="114933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0204"/>
              <a:ext cx="18080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Africa, 2000-2024</a:t>
              </a:r>
            </a:p>
          </p:txBody>
        </p:sp>
        <p:sp>
          <p:nvSpPr>
            <p:cNvPr id="155" name="pl155"/>
            <p:cNvSpPr/>
            <p:nvPr/>
          </p:nvSpPr>
          <p:spPr>
            <a:xfrm>
              <a:off x="20055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242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428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614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8008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1489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352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521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707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893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651751" cy="167191"/>
            </a:xfrm>
            <a:prstGeom prst="rect">
              <a:avLst/>
            </a:prstGeom>
            <a:solidFill>
              <a:srgbClr val="80BD41">
                <a:alpha val="100000"/>
              </a:srgbClr>
            </a:solidFill>
          </p:spPr>
          <p:txBody>
            <a:bodyPr/>
            <a:lstStyle/>
            <a:p/>
          </p:txBody>
        </p:sp>
        <p:sp>
          <p:nvSpPr>
            <p:cNvPr id="170" name="rc170"/>
            <p:cNvSpPr/>
            <p:nvPr/>
          </p:nvSpPr>
          <p:spPr>
            <a:xfrm>
              <a:off x="6948024" y="5889059"/>
              <a:ext cx="844512" cy="167191"/>
            </a:xfrm>
            <a:prstGeom prst="rect">
              <a:avLst/>
            </a:prstGeom>
            <a:solidFill>
              <a:srgbClr val="1CABE2">
                <a:alpha val="100000"/>
              </a:srgbClr>
            </a:solidFill>
          </p:spPr>
          <p:txBody>
            <a:bodyPr/>
            <a:lstStyle/>
            <a:p/>
          </p:txBody>
        </p:sp>
        <p:sp>
          <p:nvSpPr>
            <p:cNvPr id="171" name="rc171"/>
            <p:cNvSpPr/>
            <p:nvPr/>
          </p:nvSpPr>
          <p:spPr>
            <a:xfrm>
              <a:off x="1296273" y="5680069"/>
              <a:ext cx="5321438" cy="167191"/>
            </a:xfrm>
            <a:prstGeom prst="rect">
              <a:avLst/>
            </a:prstGeom>
            <a:solidFill>
              <a:srgbClr val="80BD41">
                <a:alpha val="100000"/>
              </a:srgbClr>
            </a:solidFill>
          </p:spPr>
          <p:txBody>
            <a:bodyPr/>
            <a:lstStyle/>
            <a:p/>
          </p:txBody>
        </p:sp>
        <p:sp>
          <p:nvSpPr>
            <p:cNvPr id="172" name="rc172"/>
            <p:cNvSpPr/>
            <p:nvPr/>
          </p:nvSpPr>
          <p:spPr>
            <a:xfrm>
              <a:off x="6617712" y="5680069"/>
              <a:ext cx="1248235" cy="167191"/>
            </a:xfrm>
            <a:prstGeom prst="rect">
              <a:avLst/>
            </a:prstGeom>
            <a:solidFill>
              <a:srgbClr val="1CABE2">
                <a:alpha val="100000"/>
              </a:srgbClr>
            </a:solidFill>
          </p:spPr>
          <p:txBody>
            <a:bodyPr/>
            <a:lstStyle/>
            <a:p/>
          </p:txBody>
        </p:sp>
        <p:sp>
          <p:nvSpPr>
            <p:cNvPr id="173" name="rc173"/>
            <p:cNvSpPr/>
            <p:nvPr/>
          </p:nvSpPr>
          <p:spPr>
            <a:xfrm>
              <a:off x="1296273" y="5471080"/>
              <a:ext cx="4996795" cy="167191"/>
            </a:xfrm>
            <a:prstGeom prst="rect">
              <a:avLst/>
            </a:prstGeom>
            <a:solidFill>
              <a:srgbClr val="80BD41">
                <a:alpha val="100000"/>
              </a:srgbClr>
            </a:solidFill>
          </p:spPr>
          <p:txBody>
            <a:bodyPr/>
            <a:lstStyle/>
            <a:p/>
          </p:txBody>
        </p:sp>
        <p:sp>
          <p:nvSpPr>
            <p:cNvPr id="174" name="rc174"/>
            <p:cNvSpPr/>
            <p:nvPr/>
          </p:nvSpPr>
          <p:spPr>
            <a:xfrm>
              <a:off x="6293069" y="5471080"/>
              <a:ext cx="1577935" cy="167191"/>
            </a:xfrm>
            <a:prstGeom prst="rect">
              <a:avLst/>
            </a:prstGeom>
            <a:solidFill>
              <a:srgbClr val="1CABE2">
                <a:alpha val="100000"/>
              </a:srgbClr>
            </a:solidFill>
          </p:spPr>
          <p:txBody>
            <a:bodyPr/>
            <a:lstStyle/>
            <a:p/>
          </p:txBody>
        </p:sp>
        <p:sp>
          <p:nvSpPr>
            <p:cNvPr id="175" name="tx175"/>
            <p:cNvSpPr/>
            <p:nvPr/>
          </p:nvSpPr>
          <p:spPr>
            <a:xfrm>
              <a:off x="800482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6" name="tx176"/>
            <p:cNvSpPr/>
            <p:nvPr/>
          </p:nvSpPr>
          <p:spPr>
            <a:xfrm>
              <a:off x="808190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77" name="tx177"/>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78" name="tx178"/>
            <p:cNvSpPr/>
            <p:nvPr/>
          </p:nvSpPr>
          <p:spPr>
            <a:xfrm>
              <a:off x="4092004" y="5933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79" name="tx179"/>
            <p:cNvSpPr/>
            <p:nvPr/>
          </p:nvSpPr>
          <p:spPr>
            <a:xfrm>
              <a:off x="726478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80" name="tx180"/>
            <p:cNvSpPr/>
            <p:nvPr/>
          </p:nvSpPr>
          <p:spPr>
            <a:xfrm>
              <a:off x="385149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0.94</a:t>
              </a:r>
            </a:p>
          </p:txBody>
        </p:sp>
        <p:sp>
          <p:nvSpPr>
            <p:cNvPr id="181" name="tx181"/>
            <p:cNvSpPr/>
            <p:nvPr/>
          </p:nvSpPr>
          <p:spPr>
            <a:xfrm>
              <a:off x="713633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0.22</a:t>
              </a:r>
            </a:p>
          </p:txBody>
        </p:sp>
        <p:sp>
          <p:nvSpPr>
            <p:cNvPr id="182" name="tx182"/>
            <p:cNvSpPr/>
            <p:nvPr/>
          </p:nvSpPr>
          <p:spPr>
            <a:xfrm>
              <a:off x="368917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83" name="tx183"/>
            <p:cNvSpPr/>
            <p:nvPr/>
          </p:nvSpPr>
          <p:spPr>
            <a:xfrm>
              <a:off x="697654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0.28</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8" name="tx188"/>
            <p:cNvSpPr/>
            <p:nvPr/>
          </p:nvSpPr>
          <p:spPr>
            <a:xfrm>
              <a:off x="2501357"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9" name="tx189"/>
            <p:cNvSpPr/>
            <p:nvPr/>
          </p:nvSpPr>
          <p:spPr>
            <a:xfrm>
              <a:off x="3919980"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0" name="tx190"/>
            <p:cNvSpPr/>
            <p:nvPr/>
          </p:nvSpPr>
          <p:spPr>
            <a:xfrm>
              <a:off x="5338604"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1" name="tx191"/>
            <p:cNvSpPr/>
            <p:nvPr/>
          </p:nvSpPr>
          <p:spPr>
            <a:xfrm>
              <a:off x="6757227"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2" name="tx192"/>
            <p:cNvSpPr/>
            <p:nvPr/>
          </p:nvSpPr>
          <p:spPr>
            <a:xfrm>
              <a:off x="8175851"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3" name="tx193"/>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(76%) was lower than in 2019 (87%).
The number of children vaccinated with DTP1 decreased 12% compared to in 2019.
The number of surviving infants increased approximately 1% compared to in 2019.
In 2024, 100,000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08519"/>
              <a:ext cx="3397293" cy="485694"/>
            </a:xfrm>
            <a:custGeom>
              <a:avLst/>
              <a:pathLst>
                <a:path w="3397293" h="485694">
                  <a:moveTo>
                    <a:pt x="0" y="371413"/>
                  </a:moveTo>
                  <a:lnTo>
                    <a:pt x="141553" y="428553"/>
                  </a:lnTo>
                  <a:lnTo>
                    <a:pt x="283107" y="457124"/>
                  </a:lnTo>
                  <a:lnTo>
                    <a:pt x="424661" y="485694"/>
                  </a:lnTo>
                  <a:lnTo>
                    <a:pt x="566215" y="342843"/>
                  </a:lnTo>
                  <a:lnTo>
                    <a:pt x="707769" y="142851"/>
                  </a:lnTo>
                  <a:lnTo>
                    <a:pt x="849323" y="57140"/>
                  </a:lnTo>
                  <a:lnTo>
                    <a:pt x="990877" y="28570"/>
                  </a:lnTo>
                  <a:lnTo>
                    <a:pt x="1132431" y="114281"/>
                  </a:lnTo>
                  <a:lnTo>
                    <a:pt x="1273984" y="142851"/>
                  </a:lnTo>
                  <a:lnTo>
                    <a:pt x="1415538" y="257132"/>
                  </a:lnTo>
                  <a:lnTo>
                    <a:pt x="1557092" y="314272"/>
                  </a:lnTo>
                  <a:lnTo>
                    <a:pt x="1698646" y="428553"/>
                  </a:lnTo>
                  <a:lnTo>
                    <a:pt x="1840200" y="142851"/>
                  </a:lnTo>
                  <a:lnTo>
                    <a:pt x="1981754" y="28570"/>
                  </a:lnTo>
                  <a:lnTo>
                    <a:pt x="2123308" y="28570"/>
                  </a:lnTo>
                  <a:lnTo>
                    <a:pt x="2264862" y="28570"/>
                  </a:lnTo>
                  <a:lnTo>
                    <a:pt x="2406416" y="57140"/>
                  </a:lnTo>
                  <a:lnTo>
                    <a:pt x="2547969" y="114281"/>
                  </a:lnTo>
                  <a:lnTo>
                    <a:pt x="2689523" y="28570"/>
                  </a:lnTo>
                  <a:lnTo>
                    <a:pt x="2831077" y="57140"/>
                  </a:lnTo>
                  <a:lnTo>
                    <a:pt x="2972631" y="0"/>
                  </a:lnTo>
                  <a:lnTo>
                    <a:pt x="3114185" y="28570"/>
                  </a:lnTo>
                  <a:lnTo>
                    <a:pt x="3255739" y="199991"/>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08519"/>
              <a:ext cx="3397293" cy="485694"/>
            </a:xfrm>
            <a:custGeom>
              <a:avLst/>
              <a:pathLst>
                <a:path w="3397293" h="485694">
                  <a:moveTo>
                    <a:pt x="0" y="371413"/>
                  </a:moveTo>
                  <a:lnTo>
                    <a:pt x="141553" y="428553"/>
                  </a:lnTo>
                  <a:lnTo>
                    <a:pt x="283107" y="457124"/>
                  </a:lnTo>
                  <a:lnTo>
                    <a:pt x="424661" y="485694"/>
                  </a:lnTo>
                  <a:lnTo>
                    <a:pt x="566215" y="342843"/>
                  </a:lnTo>
                  <a:lnTo>
                    <a:pt x="707769" y="142851"/>
                  </a:lnTo>
                  <a:lnTo>
                    <a:pt x="849323" y="57140"/>
                  </a:lnTo>
                  <a:lnTo>
                    <a:pt x="990877" y="28570"/>
                  </a:lnTo>
                  <a:lnTo>
                    <a:pt x="1132431" y="114281"/>
                  </a:lnTo>
                  <a:lnTo>
                    <a:pt x="1273984" y="142851"/>
                  </a:lnTo>
                  <a:lnTo>
                    <a:pt x="1415538" y="257132"/>
                  </a:lnTo>
                  <a:lnTo>
                    <a:pt x="1557092" y="314272"/>
                  </a:lnTo>
                  <a:lnTo>
                    <a:pt x="1698646" y="428553"/>
                  </a:lnTo>
                  <a:lnTo>
                    <a:pt x="1840200" y="142851"/>
                  </a:lnTo>
                  <a:lnTo>
                    <a:pt x="1981754" y="28570"/>
                  </a:lnTo>
                  <a:lnTo>
                    <a:pt x="2123308" y="28570"/>
                  </a:lnTo>
                  <a:lnTo>
                    <a:pt x="2264862" y="28570"/>
                  </a:lnTo>
                  <a:lnTo>
                    <a:pt x="2406416" y="57140"/>
                  </a:lnTo>
                  <a:lnTo>
                    <a:pt x="2547969" y="114281"/>
                  </a:lnTo>
                  <a:lnTo>
                    <a:pt x="2689523" y="28570"/>
                  </a:lnTo>
                  <a:lnTo>
                    <a:pt x="2831077" y="57140"/>
                  </a:lnTo>
                  <a:lnTo>
                    <a:pt x="2972631" y="0"/>
                  </a:lnTo>
                  <a:lnTo>
                    <a:pt x="3114185" y="28570"/>
                  </a:lnTo>
                  <a:lnTo>
                    <a:pt x="3255739" y="199991"/>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2" name="pl32"/>
            <p:cNvSpPr/>
            <p:nvPr/>
          </p:nvSpPr>
          <p:spPr>
            <a:xfrm>
              <a:off x="1120965" y="1408519"/>
              <a:ext cx="3397293" cy="485694"/>
            </a:xfrm>
            <a:custGeom>
              <a:avLst/>
              <a:pathLst>
                <a:path w="3397293" h="485694">
                  <a:moveTo>
                    <a:pt x="0" y="371413"/>
                  </a:moveTo>
                  <a:lnTo>
                    <a:pt x="141553" y="428553"/>
                  </a:lnTo>
                  <a:lnTo>
                    <a:pt x="283107" y="457124"/>
                  </a:lnTo>
                  <a:lnTo>
                    <a:pt x="424661" y="485694"/>
                  </a:lnTo>
                  <a:lnTo>
                    <a:pt x="566215" y="342843"/>
                  </a:lnTo>
                  <a:lnTo>
                    <a:pt x="707769" y="142851"/>
                  </a:lnTo>
                  <a:lnTo>
                    <a:pt x="849323" y="57140"/>
                  </a:lnTo>
                  <a:lnTo>
                    <a:pt x="990877" y="28570"/>
                  </a:lnTo>
                  <a:lnTo>
                    <a:pt x="1132431" y="114281"/>
                  </a:lnTo>
                  <a:lnTo>
                    <a:pt x="1273984" y="142851"/>
                  </a:lnTo>
                  <a:lnTo>
                    <a:pt x="1415538" y="257132"/>
                  </a:lnTo>
                  <a:lnTo>
                    <a:pt x="1557092" y="314272"/>
                  </a:lnTo>
                  <a:lnTo>
                    <a:pt x="1698646" y="428553"/>
                  </a:lnTo>
                  <a:lnTo>
                    <a:pt x="1840200" y="142851"/>
                  </a:lnTo>
                  <a:lnTo>
                    <a:pt x="1981754" y="28570"/>
                  </a:lnTo>
                  <a:lnTo>
                    <a:pt x="2123308" y="28570"/>
                  </a:lnTo>
                  <a:lnTo>
                    <a:pt x="2264862" y="28570"/>
                  </a:lnTo>
                  <a:lnTo>
                    <a:pt x="2406416" y="57140"/>
                  </a:lnTo>
                  <a:lnTo>
                    <a:pt x="2547969" y="114281"/>
                  </a:lnTo>
                  <a:lnTo>
                    <a:pt x="2689523" y="28570"/>
                  </a:lnTo>
                  <a:lnTo>
                    <a:pt x="2831077" y="57140"/>
                  </a:lnTo>
                  <a:lnTo>
                    <a:pt x="2972631" y="0"/>
                  </a:lnTo>
                  <a:lnTo>
                    <a:pt x="3114185" y="28570"/>
                  </a:lnTo>
                  <a:lnTo>
                    <a:pt x="3255739" y="199991"/>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5" name="tx35"/>
            <p:cNvSpPr/>
            <p:nvPr/>
          </p:nvSpPr>
          <p:spPr>
            <a:xfrm>
              <a:off x="247621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57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57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54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785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2886" y="483000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60" name="tx60"/>
            <p:cNvSpPr/>
            <p:nvPr/>
          </p:nvSpPr>
          <p:spPr>
            <a:xfrm>
              <a:off x="295250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495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26022" y="471005"/>
              <a:ext cx="2787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South Africa, 2000-2024</a:t>
              </a:r>
            </a:p>
          </p:txBody>
        </p:sp>
        <p:sp>
          <p:nvSpPr>
            <p:cNvPr id="63" name="pl63"/>
            <p:cNvSpPr/>
            <p:nvPr/>
          </p:nvSpPr>
          <p:spPr>
            <a:xfrm>
              <a:off x="5267799" y="33817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14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6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97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01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624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3386"/>
              <a:ext cx="3397293" cy="1645093"/>
            </a:xfrm>
            <a:custGeom>
              <a:avLst/>
              <a:pathLst>
                <a:path w="3397293" h="1645093">
                  <a:moveTo>
                    <a:pt x="0" y="1258012"/>
                  </a:moveTo>
                  <a:lnTo>
                    <a:pt x="141553" y="1451553"/>
                  </a:lnTo>
                  <a:lnTo>
                    <a:pt x="283107" y="1548323"/>
                  </a:lnTo>
                  <a:lnTo>
                    <a:pt x="424661" y="1645093"/>
                  </a:lnTo>
                  <a:lnTo>
                    <a:pt x="566215" y="1161242"/>
                  </a:lnTo>
                  <a:lnTo>
                    <a:pt x="707769" y="483851"/>
                  </a:lnTo>
                  <a:lnTo>
                    <a:pt x="849323" y="193540"/>
                  </a:lnTo>
                  <a:lnTo>
                    <a:pt x="990877" y="96770"/>
                  </a:lnTo>
                  <a:lnTo>
                    <a:pt x="1132431" y="387080"/>
                  </a:lnTo>
                  <a:lnTo>
                    <a:pt x="1273984" y="483851"/>
                  </a:lnTo>
                  <a:lnTo>
                    <a:pt x="1415538" y="870931"/>
                  </a:lnTo>
                  <a:lnTo>
                    <a:pt x="1557092" y="1064472"/>
                  </a:lnTo>
                  <a:lnTo>
                    <a:pt x="1698646" y="1451553"/>
                  </a:lnTo>
                  <a:lnTo>
                    <a:pt x="1840200" y="483851"/>
                  </a:lnTo>
                  <a:lnTo>
                    <a:pt x="1981754" y="96770"/>
                  </a:lnTo>
                  <a:lnTo>
                    <a:pt x="2123308" y="96770"/>
                  </a:lnTo>
                  <a:lnTo>
                    <a:pt x="2264862" y="96770"/>
                  </a:lnTo>
                  <a:lnTo>
                    <a:pt x="2406416" y="193540"/>
                  </a:lnTo>
                  <a:lnTo>
                    <a:pt x="2547969" y="387080"/>
                  </a:lnTo>
                  <a:lnTo>
                    <a:pt x="2689523" y="96770"/>
                  </a:lnTo>
                  <a:lnTo>
                    <a:pt x="2831077" y="193540"/>
                  </a:lnTo>
                  <a:lnTo>
                    <a:pt x="2972631" y="0"/>
                  </a:lnTo>
                  <a:lnTo>
                    <a:pt x="3114185" y="96770"/>
                  </a:lnTo>
                  <a:lnTo>
                    <a:pt x="3255739" y="677391"/>
                  </a:lnTo>
                  <a:lnTo>
                    <a:pt x="3397293" y="1161242"/>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30156"/>
              <a:ext cx="3397293" cy="1354782"/>
            </a:xfrm>
            <a:custGeom>
              <a:avLst/>
              <a:pathLst>
                <a:path w="3397293" h="1354782">
                  <a:moveTo>
                    <a:pt x="0" y="1354782"/>
                  </a:moveTo>
                  <a:lnTo>
                    <a:pt x="141553" y="1354782"/>
                  </a:lnTo>
                  <a:lnTo>
                    <a:pt x="283107" y="1354782"/>
                  </a:lnTo>
                  <a:lnTo>
                    <a:pt x="424661" y="1161242"/>
                  </a:lnTo>
                  <a:lnTo>
                    <a:pt x="566215" y="967702"/>
                  </a:lnTo>
                  <a:lnTo>
                    <a:pt x="707769" y="870931"/>
                  </a:lnTo>
                  <a:lnTo>
                    <a:pt x="849323" y="774161"/>
                  </a:lnTo>
                  <a:lnTo>
                    <a:pt x="990877" y="774161"/>
                  </a:lnTo>
                  <a:lnTo>
                    <a:pt x="1132431" y="483851"/>
                  </a:lnTo>
                  <a:lnTo>
                    <a:pt x="1273984" y="290310"/>
                  </a:lnTo>
                  <a:lnTo>
                    <a:pt x="1415538" y="290310"/>
                  </a:lnTo>
                  <a:lnTo>
                    <a:pt x="1557092" y="193540"/>
                  </a:lnTo>
                  <a:lnTo>
                    <a:pt x="1698646" y="193540"/>
                  </a:lnTo>
                  <a:lnTo>
                    <a:pt x="1840200" y="290310"/>
                  </a:lnTo>
                  <a:lnTo>
                    <a:pt x="1981754" y="193540"/>
                  </a:lnTo>
                  <a:lnTo>
                    <a:pt x="2123308" y="96770"/>
                  </a:lnTo>
                  <a:lnTo>
                    <a:pt x="2264862" y="0"/>
                  </a:lnTo>
                  <a:lnTo>
                    <a:pt x="2406416" y="0"/>
                  </a:lnTo>
                  <a:lnTo>
                    <a:pt x="2547969" y="0"/>
                  </a:lnTo>
                  <a:lnTo>
                    <a:pt x="2689523" y="0"/>
                  </a:lnTo>
                  <a:lnTo>
                    <a:pt x="2831077" y="290310"/>
                  </a:lnTo>
                  <a:lnTo>
                    <a:pt x="2972631" y="387080"/>
                  </a:lnTo>
                  <a:lnTo>
                    <a:pt x="3114185" y="96770"/>
                  </a:lnTo>
                  <a:lnTo>
                    <a:pt x="3255739" y="193540"/>
                  </a:lnTo>
                  <a:lnTo>
                    <a:pt x="3397293" y="9677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30156"/>
              <a:ext cx="3397293" cy="1935404"/>
            </a:xfrm>
            <a:custGeom>
              <a:avLst/>
              <a:pathLst>
                <a:path w="3397293" h="1935404">
                  <a:moveTo>
                    <a:pt x="0" y="1935404"/>
                  </a:moveTo>
                  <a:lnTo>
                    <a:pt x="141553" y="1645093"/>
                  </a:lnTo>
                  <a:lnTo>
                    <a:pt x="283107" y="1548323"/>
                  </a:lnTo>
                  <a:lnTo>
                    <a:pt x="424661" y="1354782"/>
                  </a:lnTo>
                  <a:lnTo>
                    <a:pt x="566215" y="1258012"/>
                  </a:lnTo>
                  <a:lnTo>
                    <a:pt x="707769" y="1064472"/>
                  </a:lnTo>
                  <a:lnTo>
                    <a:pt x="849323" y="870931"/>
                  </a:lnTo>
                  <a:lnTo>
                    <a:pt x="990877" y="774161"/>
                  </a:lnTo>
                  <a:lnTo>
                    <a:pt x="1132431" y="677391"/>
                  </a:lnTo>
                  <a:lnTo>
                    <a:pt x="1273984" y="483851"/>
                  </a:lnTo>
                  <a:lnTo>
                    <a:pt x="1415538" y="290310"/>
                  </a:lnTo>
                  <a:lnTo>
                    <a:pt x="1557092" y="193540"/>
                  </a:lnTo>
                  <a:lnTo>
                    <a:pt x="1698646" y="290310"/>
                  </a:lnTo>
                  <a:lnTo>
                    <a:pt x="1840200" y="290310"/>
                  </a:lnTo>
                  <a:lnTo>
                    <a:pt x="1981754" y="96770"/>
                  </a:lnTo>
                  <a:lnTo>
                    <a:pt x="2123308" y="96770"/>
                  </a:lnTo>
                  <a:lnTo>
                    <a:pt x="2264862" y="96770"/>
                  </a:lnTo>
                  <a:lnTo>
                    <a:pt x="2406416" y="96770"/>
                  </a:lnTo>
                  <a:lnTo>
                    <a:pt x="2547969" y="0"/>
                  </a:lnTo>
                  <a:lnTo>
                    <a:pt x="2689523" y="0"/>
                  </a:lnTo>
                  <a:lnTo>
                    <a:pt x="2831077" y="193540"/>
                  </a:lnTo>
                  <a:lnTo>
                    <a:pt x="2972631" y="290310"/>
                  </a:lnTo>
                  <a:lnTo>
                    <a:pt x="3114185" y="290310"/>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301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3386"/>
              <a:ext cx="3397293" cy="1645093"/>
            </a:xfrm>
            <a:custGeom>
              <a:avLst/>
              <a:pathLst>
                <a:path w="3397293" h="1645093">
                  <a:moveTo>
                    <a:pt x="0" y="1258012"/>
                  </a:moveTo>
                  <a:lnTo>
                    <a:pt x="141553" y="1451553"/>
                  </a:lnTo>
                  <a:lnTo>
                    <a:pt x="283107" y="1548323"/>
                  </a:lnTo>
                  <a:lnTo>
                    <a:pt x="424661" y="1645093"/>
                  </a:lnTo>
                  <a:lnTo>
                    <a:pt x="566215" y="1161242"/>
                  </a:lnTo>
                  <a:lnTo>
                    <a:pt x="707769" y="483851"/>
                  </a:lnTo>
                  <a:lnTo>
                    <a:pt x="849323" y="193540"/>
                  </a:lnTo>
                  <a:lnTo>
                    <a:pt x="990877" y="96770"/>
                  </a:lnTo>
                  <a:lnTo>
                    <a:pt x="1132431" y="387080"/>
                  </a:lnTo>
                  <a:lnTo>
                    <a:pt x="1273984" y="483851"/>
                  </a:lnTo>
                  <a:lnTo>
                    <a:pt x="1415538" y="870931"/>
                  </a:lnTo>
                  <a:lnTo>
                    <a:pt x="1557092" y="1064472"/>
                  </a:lnTo>
                  <a:lnTo>
                    <a:pt x="1698646" y="1451553"/>
                  </a:lnTo>
                  <a:lnTo>
                    <a:pt x="1840200" y="483851"/>
                  </a:lnTo>
                  <a:lnTo>
                    <a:pt x="1981754" y="96770"/>
                  </a:lnTo>
                  <a:lnTo>
                    <a:pt x="2123308" y="96770"/>
                  </a:lnTo>
                  <a:lnTo>
                    <a:pt x="2264862" y="96770"/>
                  </a:lnTo>
                  <a:lnTo>
                    <a:pt x="2406416" y="193540"/>
                  </a:lnTo>
                  <a:lnTo>
                    <a:pt x="2547969" y="387080"/>
                  </a:lnTo>
                  <a:lnTo>
                    <a:pt x="2689523" y="96770"/>
                  </a:lnTo>
                  <a:lnTo>
                    <a:pt x="2831077" y="193540"/>
                  </a:lnTo>
                  <a:lnTo>
                    <a:pt x="2972631" y="0"/>
                  </a:lnTo>
                  <a:lnTo>
                    <a:pt x="3114185" y="96770"/>
                  </a:lnTo>
                  <a:lnTo>
                    <a:pt x="3255739" y="677391"/>
                  </a:lnTo>
                  <a:lnTo>
                    <a:pt x="3397293" y="116124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388243"/>
              <a:ext cx="0" cy="1703155"/>
            </a:xfrm>
            <a:custGeom>
              <a:avLst/>
              <a:pathLst>
                <a:path w="0" h="1703155">
                  <a:moveTo>
                    <a:pt x="0" y="170315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388243"/>
              <a:ext cx="0" cy="928993"/>
            </a:xfrm>
            <a:custGeom>
              <a:avLst/>
              <a:pathLst>
                <a:path w="0" h="928993">
                  <a:moveTo>
                    <a:pt x="0" y="9289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388243"/>
              <a:ext cx="0" cy="1316074"/>
            </a:xfrm>
            <a:custGeom>
              <a:avLst/>
              <a:pathLst>
                <a:path w="0" h="1316074">
                  <a:moveTo>
                    <a:pt x="0" y="131607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388243"/>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388243"/>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388243"/>
              <a:ext cx="0" cy="1122534"/>
            </a:xfrm>
            <a:custGeom>
              <a:avLst/>
              <a:pathLst>
                <a:path w="0" h="1122534">
                  <a:moveTo>
                    <a:pt x="0" y="112253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388243"/>
              <a:ext cx="0" cy="1606385"/>
            </a:xfrm>
            <a:custGeom>
              <a:avLst/>
              <a:pathLst>
                <a:path w="0" h="1606385">
                  <a:moveTo>
                    <a:pt x="0" y="16063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33386"/>
              <a:ext cx="3397293" cy="1645093"/>
            </a:xfrm>
            <a:custGeom>
              <a:avLst/>
              <a:pathLst>
                <a:path w="3397293" h="1645093">
                  <a:moveTo>
                    <a:pt x="0" y="1258012"/>
                  </a:moveTo>
                  <a:lnTo>
                    <a:pt x="141553" y="1451553"/>
                  </a:lnTo>
                  <a:lnTo>
                    <a:pt x="283107" y="1548323"/>
                  </a:lnTo>
                  <a:lnTo>
                    <a:pt x="424661" y="1645093"/>
                  </a:lnTo>
                  <a:lnTo>
                    <a:pt x="566215" y="1161242"/>
                  </a:lnTo>
                  <a:lnTo>
                    <a:pt x="707769" y="483851"/>
                  </a:lnTo>
                  <a:lnTo>
                    <a:pt x="849323" y="193540"/>
                  </a:lnTo>
                  <a:lnTo>
                    <a:pt x="990877" y="96770"/>
                  </a:lnTo>
                  <a:lnTo>
                    <a:pt x="1132431" y="387080"/>
                  </a:lnTo>
                  <a:lnTo>
                    <a:pt x="1273984" y="483851"/>
                  </a:lnTo>
                  <a:lnTo>
                    <a:pt x="1415538" y="870931"/>
                  </a:lnTo>
                  <a:lnTo>
                    <a:pt x="1557092" y="1064472"/>
                  </a:lnTo>
                  <a:lnTo>
                    <a:pt x="1698646" y="1451553"/>
                  </a:lnTo>
                  <a:lnTo>
                    <a:pt x="1840200" y="483851"/>
                  </a:lnTo>
                  <a:lnTo>
                    <a:pt x="1981754" y="96770"/>
                  </a:lnTo>
                  <a:lnTo>
                    <a:pt x="2123308" y="96770"/>
                  </a:lnTo>
                  <a:lnTo>
                    <a:pt x="2264862" y="96770"/>
                  </a:lnTo>
                  <a:lnTo>
                    <a:pt x="2406416" y="193540"/>
                  </a:lnTo>
                  <a:lnTo>
                    <a:pt x="2547969" y="387080"/>
                  </a:lnTo>
                  <a:lnTo>
                    <a:pt x="2689523" y="96770"/>
                  </a:lnTo>
                  <a:lnTo>
                    <a:pt x="2831077" y="193540"/>
                  </a:lnTo>
                  <a:lnTo>
                    <a:pt x="2972631" y="0"/>
                  </a:lnTo>
                  <a:lnTo>
                    <a:pt x="3114185" y="96770"/>
                  </a:lnTo>
                  <a:lnTo>
                    <a:pt x="3255739" y="677391"/>
                  </a:lnTo>
                  <a:lnTo>
                    <a:pt x="3397293" y="1161242"/>
                  </a:lnTo>
                </a:path>
              </a:pathLst>
            </a:custGeom>
            <a:ln w="27101" cap="flat">
              <a:solidFill>
                <a:srgbClr val="0058AB">
                  <a:alpha val="100000"/>
                </a:srgbClr>
              </a:solidFill>
              <a:prstDash val="solid"/>
              <a:round/>
            </a:ln>
          </p:spPr>
          <p:txBody>
            <a:bodyPr/>
            <a:lstStyle/>
            <a:p/>
          </p:txBody>
        </p:sp>
        <p:sp>
          <p:nvSpPr>
            <p:cNvPr id="90" name="tx90"/>
            <p:cNvSpPr/>
            <p:nvPr/>
          </p:nvSpPr>
          <p:spPr>
            <a:xfrm>
              <a:off x="5359324" y="131041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097238" y="131073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05008" y="130909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530827" y="13090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3090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30909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756617" y="131041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902429" y="19878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8897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8457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780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103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8824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824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00210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645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49585" y="483000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116" name="tx116"/>
            <p:cNvSpPr/>
            <p:nvPr/>
          </p:nvSpPr>
          <p:spPr>
            <a:xfrm>
              <a:off x="72692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31657"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5323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9627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3932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7475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1780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6084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4173574" cy="149993"/>
            </a:xfrm>
            <a:prstGeom prst="rect">
              <a:avLst/>
            </a:prstGeom>
            <a:solidFill>
              <a:srgbClr val="1CABE2">
                <a:alpha val="80000"/>
              </a:srgbClr>
            </a:solidFill>
          </p:spPr>
          <p:txBody>
            <a:bodyPr/>
            <a:lstStyle/>
            <a:p/>
          </p:txBody>
        </p:sp>
        <p:sp>
          <p:nvSpPr>
            <p:cNvPr id="130" name="rc130"/>
            <p:cNvSpPr/>
            <p:nvPr/>
          </p:nvSpPr>
          <p:spPr>
            <a:xfrm>
              <a:off x="1317178" y="5637654"/>
              <a:ext cx="5909034"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498134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172,000</a:t>
              </a:r>
            </a:p>
          </p:txBody>
        </p:sp>
        <p:sp>
          <p:nvSpPr>
            <p:cNvPr id="133" name="tx133"/>
            <p:cNvSpPr/>
            <p:nvPr/>
          </p:nvSpPr>
          <p:spPr>
            <a:xfrm>
              <a:off x="6716799"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243,000</a:t>
              </a:r>
            </a:p>
          </p:txBody>
        </p:sp>
        <p:sp>
          <p:nvSpPr>
            <p:cNvPr id="134" name="tx134"/>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4260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567302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810343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2" name="tx14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South Africa (74%) was 11 percentage points lower than the global average (85%) and 5 percentage points lower than the average across all ESAR countries (79%).
National DTP3 coverage was 11 percentage points lower than in 2019 (85%).
This equates to 301,000 un- and undervaccinated children in 2024 compared to 172,000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F26A21">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South Africa ranked number 7 out of 21 countries for lowest DTP3 coverage (based on tied ranks).
South Africa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4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14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79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444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31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996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962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92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01108"/>
              <a:ext cx="249522" cy="1005576"/>
            </a:xfrm>
            <a:prstGeom prst="rect">
              <a:avLst/>
            </a:prstGeom>
            <a:solidFill>
              <a:srgbClr val="80BD41">
                <a:alpha val="100000"/>
              </a:srgbClr>
            </a:solidFill>
          </p:spPr>
          <p:txBody>
            <a:bodyPr/>
            <a:lstStyle/>
            <a:p/>
          </p:txBody>
        </p:sp>
        <p:sp>
          <p:nvSpPr>
            <p:cNvPr id="25" name="rc25"/>
            <p:cNvSpPr/>
            <p:nvPr/>
          </p:nvSpPr>
          <p:spPr>
            <a:xfrm>
              <a:off x="1296273" y="2629182"/>
              <a:ext cx="249522" cy="371925"/>
            </a:xfrm>
            <a:prstGeom prst="rect">
              <a:avLst/>
            </a:prstGeom>
            <a:solidFill>
              <a:srgbClr val="1CABE2">
                <a:alpha val="100000"/>
              </a:srgbClr>
            </a:solidFill>
          </p:spPr>
          <p:txBody>
            <a:bodyPr/>
            <a:lstStyle/>
            <a:p/>
          </p:txBody>
        </p:sp>
        <p:sp>
          <p:nvSpPr>
            <p:cNvPr id="26" name="rc26"/>
            <p:cNvSpPr/>
            <p:nvPr/>
          </p:nvSpPr>
          <p:spPr>
            <a:xfrm>
              <a:off x="1573521" y="3034966"/>
              <a:ext cx="249522" cy="971718"/>
            </a:xfrm>
            <a:prstGeom prst="rect">
              <a:avLst/>
            </a:prstGeom>
            <a:solidFill>
              <a:srgbClr val="80BD41">
                <a:alpha val="100000"/>
              </a:srgbClr>
            </a:solidFill>
          </p:spPr>
          <p:txBody>
            <a:bodyPr/>
            <a:lstStyle/>
            <a:p/>
          </p:txBody>
        </p:sp>
        <p:sp>
          <p:nvSpPr>
            <p:cNvPr id="27" name="rc27"/>
            <p:cNvSpPr/>
            <p:nvPr/>
          </p:nvSpPr>
          <p:spPr>
            <a:xfrm>
              <a:off x="1573521" y="2638068"/>
              <a:ext cx="249522" cy="396898"/>
            </a:xfrm>
            <a:prstGeom prst="rect">
              <a:avLst/>
            </a:prstGeom>
            <a:solidFill>
              <a:srgbClr val="1CABE2">
                <a:alpha val="100000"/>
              </a:srgbClr>
            </a:solidFill>
          </p:spPr>
          <p:txBody>
            <a:bodyPr/>
            <a:lstStyle/>
            <a:p/>
          </p:txBody>
        </p:sp>
        <p:sp>
          <p:nvSpPr>
            <p:cNvPr id="28" name="rc28"/>
            <p:cNvSpPr/>
            <p:nvPr/>
          </p:nvSpPr>
          <p:spPr>
            <a:xfrm>
              <a:off x="1850769" y="3057748"/>
              <a:ext cx="249522" cy="948936"/>
            </a:xfrm>
            <a:prstGeom prst="rect">
              <a:avLst/>
            </a:prstGeom>
            <a:solidFill>
              <a:srgbClr val="80BD41">
                <a:alpha val="100000"/>
              </a:srgbClr>
            </a:solidFill>
          </p:spPr>
          <p:txBody>
            <a:bodyPr/>
            <a:lstStyle/>
            <a:p/>
          </p:txBody>
        </p:sp>
        <p:sp>
          <p:nvSpPr>
            <p:cNvPr id="29" name="rc29"/>
            <p:cNvSpPr/>
            <p:nvPr/>
          </p:nvSpPr>
          <p:spPr>
            <a:xfrm>
              <a:off x="1850769" y="2651061"/>
              <a:ext cx="249522" cy="406686"/>
            </a:xfrm>
            <a:prstGeom prst="rect">
              <a:avLst/>
            </a:prstGeom>
            <a:solidFill>
              <a:srgbClr val="1CABE2">
                <a:alpha val="100000"/>
              </a:srgbClr>
            </a:solidFill>
          </p:spPr>
          <p:txBody>
            <a:bodyPr/>
            <a:lstStyle/>
            <a:p/>
          </p:txBody>
        </p:sp>
        <p:sp>
          <p:nvSpPr>
            <p:cNvPr id="30" name="rc30"/>
            <p:cNvSpPr/>
            <p:nvPr/>
          </p:nvSpPr>
          <p:spPr>
            <a:xfrm>
              <a:off x="2128016" y="3042160"/>
              <a:ext cx="249522" cy="964524"/>
            </a:xfrm>
            <a:prstGeom prst="rect">
              <a:avLst/>
            </a:prstGeom>
            <a:solidFill>
              <a:srgbClr val="80BD41">
                <a:alpha val="100000"/>
              </a:srgbClr>
            </a:solidFill>
          </p:spPr>
          <p:txBody>
            <a:bodyPr/>
            <a:lstStyle/>
            <a:p/>
          </p:txBody>
        </p:sp>
        <p:sp>
          <p:nvSpPr>
            <p:cNvPr id="31" name="rc31"/>
            <p:cNvSpPr/>
            <p:nvPr/>
          </p:nvSpPr>
          <p:spPr>
            <a:xfrm>
              <a:off x="2128016" y="2608822"/>
              <a:ext cx="249522" cy="433337"/>
            </a:xfrm>
            <a:prstGeom prst="rect">
              <a:avLst/>
            </a:prstGeom>
            <a:solidFill>
              <a:srgbClr val="1CABE2">
                <a:alpha val="100000"/>
              </a:srgbClr>
            </a:solidFill>
          </p:spPr>
          <p:txBody>
            <a:bodyPr/>
            <a:lstStyle/>
            <a:p/>
          </p:txBody>
        </p:sp>
        <p:sp>
          <p:nvSpPr>
            <p:cNvPr id="32" name="rc32"/>
            <p:cNvSpPr/>
            <p:nvPr/>
          </p:nvSpPr>
          <p:spPr>
            <a:xfrm>
              <a:off x="2405264" y="2923630"/>
              <a:ext cx="249522" cy="1083055"/>
            </a:xfrm>
            <a:prstGeom prst="rect">
              <a:avLst/>
            </a:prstGeom>
            <a:solidFill>
              <a:srgbClr val="80BD41">
                <a:alpha val="100000"/>
              </a:srgbClr>
            </a:solidFill>
          </p:spPr>
          <p:txBody>
            <a:bodyPr/>
            <a:lstStyle/>
            <a:p/>
          </p:txBody>
        </p:sp>
        <p:sp>
          <p:nvSpPr>
            <p:cNvPr id="33" name="rc33"/>
            <p:cNvSpPr/>
            <p:nvPr/>
          </p:nvSpPr>
          <p:spPr>
            <a:xfrm>
              <a:off x="2405264" y="2543097"/>
              <a:ext cx="249522" cy="380532"/>
            </a:xfrm>
            <a:prstGeom prst="rect">
              <a:avLst/>
            </a:prstGeom>
            <a:solidFill>
              <a:srgbClr val="1CABE2">
                <a:alpha val="100000"/>
              </a:srgbClr>
            </a:solidFill>
          </p:spPr>
          <p:txBody>
            <a:bodyPr/>
            <a:lstStyle/>
            <a:p/>
          </p:txBody>
        </p:sp>
        <p:sp>
          <p:nvSpPr>
            <p:cNvPr id="34" name="rc34"/>
            <p:cNvSpPr/>
            <p:nvPr/>
          </p:nvSpPr>
          <p:spPr>
            <a:xfrm>
              <a:off x="2682512" y="2778234"/>
              <a:ext cx="249522" cy="1228450"/>
            </a:xfrm>
            <a:prstGeom prst="rect">
              <a:avLst/>
            </a:prstGeom>
            <a:solidFill>
              <a:srgbClr val="80BD41">
                <a:alpha val="100000"/>
              </a:srgbClr>
            </a:solidFill>
          </p:spPr>
          <p:txBody>
            <a:bodyPr/>
            <a:lstStyle/>
            <a:p/>
          </p:txBody>
        </p:sp>
        <p:sp>
          <p:nvSpPr>
            <p:cNvPr id="35" name="rc35"/>
            <p:cNvSpPr/>
            <p:nvPr/>
          </p:nvSpPr>
          <p:spPr>
            <a:xfrm>
              <a:off x="2682512" y="2490079"/>
              <a:ext cx="249522" cy="288155"/>
            </a:xfrm>
            <a:prstGeom prst="rect">
              <a:avLst/>
            </a:prstGeom>
            <a:solidFill>
              <a:srgbClr val="1CABE2">
                <a:alpha val="100000"/>
              </a:srgbClr>
            </a:solidFill>
          </p:spPr>
          <p:txBody>
            <a:bodyPr/>
            <a:lstStyle/>
            <a:p/>
          </p:txBody>
        </p:sp>
        <p:sp>
          <p:nvSpPr>
            <p:cNvPr id="36" name="rc36"/>
            <p:cNvSpPr/>
            <p:nvPr/>
          </p:nvSpPr>
          <p:spPr>
            <a:xfrm>
              <a:off x="2959759" y="2693597"/>
              <a:ext cx="249522" cy="1313087"/>
            </a:xfrm>
            <a:prstGeom prst="rect">
              <a:avLst/>
            </a:prstGeom>
            <a:solidFill>
              <a:srgbClr val="80BD41">
                <a:alpha val="100000"/>
              </a:srgbClr>
            </a:solidFill>
          </p:spPr>
          <p:txBody>
            <a:bodyPr/>
            <a:lstStyle/>
            <a:p/>
          </p:txBody>
        </p:sp>
        <p:sp>
          <p:nvSpPr>
            <p:cNvPr id="37" name="rc37"/>
            <p:cNvSpPr/>
            <p:nvPr/>
          </p:nvSpPr>
          <p:spPr>
            <a:xfrm>
              <a:off x="2959759" y="2443485"/>
              <a:ext cx="249522" cy="250111"/>
            </a:xfrm>
            <a:prstGeom prst="rect">
              <a:avLst/>
            </a:prstGeom>
            <a:solidFill>
              <a:srgbClr val="1CABE2">
                <a:alpha val="100000"/>
              </a:srgbClr>
            </a:solidFill>
          </p:spPr>
          <p:txBody>
            <a:bodyPr/>
            <a:lstStyle/>
            <a:p/>
          </p:txBody>
        </p:sp>
        <p:sp>
          <p:nvSpPr>
            <p:cNvPr id="38" name="rc38"/>
            <p:cNvSpPr/>
            <p:nvPr/>
          </p:nvSpPr>
          <p:spPr>
            <a:xfrm>
              <a:off x="3237007" y="2665960"/>
              <a:ext cx="249522" cy="1340725"/>
            </a:xfrm>
            <a:prstGeom prst="rect">
              <a:avLst/>
            </a:prstGeom>
            <a:solidFill>
              <a:srgbClr val="80BD41">
                <a:alpha val="100000"/>
              </a:srgbClr>
            </a:solidFill>
          </p:spPr>
          <p:txBody>
            <a:bodyPr/>
            <a:lstStyle/>
            <a:p/>
          </p:txBody>
        </p:sp>
        <p:sp>
          <p:nvSpPr>
            <p:cNvPr id="39" name="rc39"/>
            <p:cNvSpPr/>
            <p:nvPr/>
          </p:nvSpPr>
          <p:spPr>
            <a:xfrm>
              <a:off x="3237007" y="2429361"/>
              <a:ext cx="249522" cy="236598"/>
            </a:xfrm>
            <a:prstGeom prst="rect">
              <a:avLst/>
            </a:prstGeom>
            <a:solidFill>
              <a:srgbClr val="1CABE2">
                <a:alpha val="100000"/>
              </a:srgbClr>
            </a:solidFill>
          </p:spPr>
          <p:txBody>
            <a:bodyPr/>
            <a:lstStyle/>
            <a:p/>
          </p:txBody>
        </p:sp>
        <p:sp>
          <p:nvSpPr>
            <p:cNvPr id="40" name="rc40"/>
            <p:cNvSpPr/>
            <p:nvPr/>
          </p:nvSpPr>
          <p:spPr>
            <a:xfrm>
              <a:off x="3514255" y="2625146"/>
              <a:ext cx="249522" cy="1381539"/>
            </a:xfrm>
            <a:prstGeom prst="rect">
              <a:avLst/>
            </a:prstGeom>
            <a:solidFill>
              <a:srgbClr val="80BD41">
                <a:alpha val="100000"/>
              </a:srgbClr>
            </a:solidFill>
          </p:spPr>
          <p:txBody>
            <a:bodyPr/>
            <a:lstStyle/>
            <a:p/>
          </p:txBody>
        </p:sp>
        <p:sp>
          <p:nvSpPr>
            <p:cNvPr id="41" name="rc41"/>
            <p:cNvSpPr/>
            <p:nvPr/>
          </p:nvSpPr>
          <p:spPr>
            <a:xfrm>
              <a:off x="3514255" y="2321881"/>
              <a:ext cx="249522" cy="303264"/>
            </a:xfrm>
            <a:prstGeom prst="rect">
              <a:avLst/>
            </a:prstGeom>
            <a:solidFill>
              <a:srgbClr val="1CABE2">
                <a:alpha val="100000"/>
              </a:srgbClr>
            </a:solidFill>
          </p:spPr>
          <p:txBody>
            <a:bodyPr/>
            <a:lstStyle/>
            <a:p/>
          </p:txBody>
        </p:sp>
        <p:sp>
          <p:nvSpPr>
            <p:cNvPr id="42" name="rc42"/>
            <p:cNvSpPr/>
            <p:nvPr/>
          </p:nvSpPr>
          <p:spPr>
            <a:xfrm>
              <a:off x="3791502" y="2708498"/>
              <a:ext cx="249522" cy="1298186"/>
            </a:xfrm>
            <a:prstGeom prst="rect">
              <a:avLst/>
            </a:prstGeom>
            <a:solidFill>
              <a:srgbClr val="80BD41">
                <a:alpha val="100000"/>
              </a:srgbClr>
            </a:solidFill>
          </p:spPr>
          <p:txBody>
            <a:bodyPr/>
            <a:lstStyle/>
            <a:p/>
          </p:txBody>
        </p:sp>
        <p:sp>
          <p:nvSpPr>
            <p:cNvPr id="43" name="rc43"/>
            <p:cNvSpPr/>
            <p:nvPr/>
          </p:nvSpPr>
          <p:spPr>
            <a:xfrm>
              <a:off x="3791502" y="2403986"/>
              <a:ext cx="249522" cy="304512"/>
            </a:xfrm>
            <a:prstGeom prst="rect">
              <a:avLst/>
            </a:prstGeom>
            <a:solidFill>
              <a:srgbClr val="1CABE2">
                <a:alpha val="100000"/>
              </a:srgbClr>
            </a:solidFill>
          </p:spPr>
          <p:txBody>
            <a:bodyPr/>
            <a:lstStyle/>
            <a:p/>
          </p:txBody>
        </p:sp>
        <p:sp>
          <p:nvSpPr>
            <p:cNvPr id="44" name="rc44"/>
            <p:cNvSpPr/>
            <p:nvPr/>
          </p:nvSpPr>
          <p:spPr>
            <a:xfrm>
              <a:off x="4068750" y="2786942"/>
              <a:ext cx="249522" cy="1219742"/>
            </a:xfrm>
            <a:prstGeom prst="rect">
              <a:avLst/>
            </a:prstGeom>
            <a:solidFill>
              <a:srgbClr val="80BD41">
                <a:alpha val="100000"/>
              </a:srgbClr>
            </a:solidFill>
          </p:spPr>
          <p:txBody>
            <a:bodyPr/>
            <a:lstStyle/>
            <a:p/>
          </p:txBody>
        </p:sp>
        <p:sp>
          <p:nvSpPr>
            <p:cNvPr id="45" name="rc45"/>
            <p:cNvSpPr/>
            <p:nvPr/>
          </p:nvSpPr>
          <p:spPr>
            <a:xfrm>
              <a:off x="4068750" y="2422604"/>
              <a:ext cx="249522" cy="364337"/>
            </a:xfrm>
            <a:prstGeom prst="rect">
              <a:avLst/>
            </a:prstGeom>
            <a:solidFill>
              <a:srgbClr val="1CABE2">
                <a:alpha val="100000"/>
              </a:srgbClr>
            </a:solidFill>
          </p:spPr>
          <p:txBody>
            <a:bodyPr/>
            <a:lstStyle/>
            <a:p/>
          </p:txBody>
        </p:sp>
        <p:sp>
          <p:nvSpPr>
            <p:cNvPr id="46" name="rc46"/>
            <p:cNvSpPr/>
            <p:nvPr/>
          </p:nvSpPr>
          <p:spPr>
            <a:xfrm>
              <a:off x="4345998" y="2803011"/>
              <a:ext cx="249522" cy="1203673"/>
            </a:xfrm>
            <a:prstGeom prst="rect">
              <a:avLst/>
            </a:prstGeom>
            <a:solidFill>
              <a:srgbClr val="80BD41">
                <a:alpha val="100000"/>
              </a:srgbClr>
            </a:solidFill>
          </p:spPr>
          <p:txBody>
            <a:bodyPr/>
            <a:lstStyle/>
            <a:p/>
          </p:txBody>
        </p:sp>
        <p:sp>
          <p:nvSpPr>
            <p:cNvPr id="47" name="rc47"/>
            <p:cNvSpPr/>
            <p:nvPr/>
          </p:nvSpPr>
          <p:spPr>
            <a:xfrm>
              <a:off x="4345998" y="2401787"/>
              <a:ext cx="249522" cy="401224"/>
            </a:xfrm>
            <a:prstGeom prst="rect">
              <a:avLst/>
            </a:prstGeom>
            <a:solidFill>
              <a:srgbClr val="1CABE2">
                <a:alpha val="100000"/>
              </a:srgbClr>
            </a:solidFill>
          </p:spPr>
          <p:txBody>
            <a:bodyPr/>
            <a:lstStyle/>
            <a:p/>
          </p:txBody>
        </p:sp>
        <p:sp>
          <p:nvSpPr>
            <p:cNvPr id="48" name="rc48"/>
            <p:cNvSpPr/>
            <p:nvPr/>
          </p:nvSpPr>
          <p:spPr>
            <a:xfrm>
              <a:off x="4623245" y="2847178"/>
              <a:ext cx="249522" cy="1159506"/>
            </a:xfrm>
            <a:prstGeom prst="rect">
              <a:avLst/>
            </a:prstGeom>
            <a:solidFill>
              <a:srgbClr val="80BD41">
                <a:alpha val="100000"/>
              </a:srgbClr>
            </a:solidFill>
          </p:spPr>
          <p:txBody>
            <a:bodyPr/>
            <a:lstStyle/>
            <a:p/>
          </p:txBody>
        </p:sp>
        <p:sp>
          <p:nvSpPr>
            <p:cNvPr id="49" name="rc49"/>
            <p:cNvSpPr/>
            <p:nvPr/>
          </p:nvSpPr>
          <p:spPr>
            <a:xfrm>
              <a:off x="4623245" y="2373576"/>
              <a:ext cx="249522" cy="473601"/>
            </a:xfrm>
            <a:prstGeom prst="rect">
              <a:avLst/>
            </a:prstGeom>
            <a:solidFill>
              <a:srgbClr val="1CABE2">
                <a:alpha val="100000"/>
              </a:srgbClr>
            </a:solidFill>
          </p:spPr>
          <p:txBody>
            <a:bodyPr/>
            <a:lstStyle/>
            <a:p/>
          </p:txBody>
        </p:sp>
        <p:sp>
          <p:nvSpPr>
            <p:cNvPr id="50" name="rc50"/>
            <p:cNvSpPr/>
            <p:nvPr/>
          </p:nvSpPr>
          <p:spPr>
            <a:xfrm>
              <a:off x="4900493" y="2677640"/>
              <a:ext cx="249522" cy="1329044"/>
            </a:xfrm>
            <a:prstGeom prst="rect">
              <a:avLst/>
            </a:prstGeom>
            <a:solidFill>
              <a:srgbClr val="80BD41">
                <a:alpha val="100000"/>
              </a:srgbClr>
            </a:solidFill>
          </p:spPr>
          <p:txBody>
            <a:bodyPr/>
            <a:lstStyle/>
            <a:p/>
          </p:txBody>
        </p:sp>
        <p:sp>
          <p:nvSpPr>
            <p:cNvPr id="51" name="rc51"/>
            <p:cNvSpPr/>
            <p:nvPr/>
          </p:nvSpPr>
          <p:spPr>
            <a:xfrm>
              <a:off x="4900493" y="2365889"/>
              <a:ext cx="249522" cy="311751"/>
            </a:xfrm>
            <a:prstGeom prst="rect">
              <a:avLst/>
            </a:prstGeom>
            <a:solidFill>
              <a:srgbClr val="1CABE2">
                <a:alpha val="100000"/>
              </a:srgbClr>
            </a:solidFill>
          </p:spPr>
          <p:txBody>
            <a:bodyPr/>
            <a:lstStyle/>
            <a:p/>
          </p:txBody>
        </p:sp>
        <p:sp>
          <p:nvSpPr>
            <p:cNvPr id="52" name="rc52"/>
            <p:cNvSpPr/>
            <p:nvPr/>
          </p:nvSpPr>
          <p:spPr>
            <a:xfrm>
              <a:off x="5177741" y="2595221"/>
              <a:ext cx="249522" cy="1411464"/>
            </a:xfrm>
            <a:prstGeom prst="rect">
              <a:avLst/>
            </a:prstGeom>
            <a:solidFill>
              <a:srgbClr val="80BD41">
                <a:alpha val="100000"/>
              </a:srgbClr>
            </a:solidFill>
          </p:spPr>
          <p:txBody>
            <a:bodyPr/>
            <a:lstStyle/>
            <a:p/>
          </p:txBody>
        </p:sp>
        <p:sp>
          <p:nvSpPr>
            <p:cNvPr id="53" name="rc53"/>
            <p:cNvSpPr/>
            <p:nvPr/>
          </p:nvSpPr>
          <p:spPr>
            <a:xfrm>
              <a:off x="5177741" y="2346139"/>
              <a:ext cx="249522" cy="249081"/>
            </a:xfrm>
            <a:prstGeom prst="rect">
              <a:avLst/>
            </a:prstGeom>
            <a:solidFill>
              <a:srgbClr val="1CABE2">
                <a:alpha val="100000"/>
              </a:srgbClr>
            </a:solidFill>
          </p:spPr>
          <p:txBody>
            <a:bodyPr/>
            <a:lstStyle/>
            <a:p/>
          </p:txBody>
        </p:sp>
        <p:sp>
          <p:nvSpPr>
            <p:cNvPr id="54" name="rc54"/>
            <p:cNvSpPr/>
            <p:nvPr/>
          </p:nvSpPr>
          <p:spPr>
            <a:xfrm>
              <a:off x="5454988" y="2616584"/>
              <a:ext cx="249522" cy="1390100"/>
            </a:xfrm>
            <a:prstGeom prst="rect">
              <a:avLst/>
            </a:prstGeom>
            <a:solidFill>
              <a:srgbClr val="80BD41">
                <a:alpha val="100000"/>
              </a:srgbClr>
            </a:solidFill>
          </p:spPr>
          <p:txBody>
            <a:bodyPr/>
            <a:lstStyle/>
            <a:p/>
          </p:txBody>
        </p:sp>
        <p:sp>
          <p:nvSpPr>
            <p:cNvPr id="55" name="rc55"/>
            <p:cNvSpPr/>
            <p:nvPr/>
          </p:nvSpPr>
          <p:spPr>
            <a:xfrm>
              <a:off x="5454988" y="2371273"/>
              <a:ext cx="249522" cy="245311"/>
            </a:xfrm>
            <a:prstGeom prst="rect">
              <a:avLst/>
            </a:prstGeom>
            <a:solidFill>
              <a:srgbClr val="1CABE2">
                <a:alpha val="100000"/>
              </a:srgbClr>
            </a:solidFill>
          </p:spPr>
          <p:txBody>
            <a:bodyPr/>
            <a:lstStyle/>
            <a:p/>
          </p:txBody>
        </p:sp>
        <p:sp>
          <p:nvSpPr>
            <p:cNvPr id="56" name="rc56"/>
            <p:cNvSpPr/>
            <p:nvPr/>
          </p:nvSpPr>
          <p:spPr>
            <a:xfrm>
              <a:off x="5732236" y="2650753"/>
              <a:ext cx="249522" cy="1355931"/>
            </a:xfrm>
            <a:prstGeom prst="rect">
              <a:avLst/>
            </a:prstGeom>
            <a:solidFill>
              <a:srgbClr val="80BD41">
                <a:alpha val="100000"/>
              </a:srgbClr>
            </a:solidFill>
          </p:spPr>
          <p:txBody>
            <a:bodyPr/>
            <a:lstStyle/>
            <a:p/>
          </p:txBody>
        </p:sp>
        <p:sp>
          <p:nvSpPr>
            <p:cNvPr id="57" name="rc57"/>
            <p:cNvSpPr/>
            <p:nvPr/>
          </p:nvSpPr>
          <p:spPr>
            <a:xfrm>
              <a:off x="5732236" y="2411471"/>
              <a:ext cx="249522" cy="239282"/>
            </a:xfrm>
            <a:prstGeom prst="rect">
              <a:avLst/>
            </a:prstGeom>
            <a:solidFill>
              <a:srgbClr val="1CABE2">
                <a:alpha val="100000"/>
              </a:srgbClr>
            </a:solidFill>
          </p:spPr>
          <p:txBody>
            <a:bodyPr/>
            <a:lstStyle/>
            <a:p/>
          </p:txBody>
        </p:sp>
        <p:sp>
          <p:nvSpPr>
            <p:cNvPr id="58" name="rc58"/>
            <p:cNvSpPr/>
            <p:nvPr/>
          </p:nvSpPr>
          <p:spPr>
            <a:xfrm>
              <a:off x="6009484" y="2670734"/>
              <a:ext cx="249522" cy="1335951"/>
            </a:xfrm>
            <a:prstGeom prst="rect">
              <a:avLst/>
            </a:prstGeom>
            <a:solidFill>
              <a:srgbClr val="80BD41">
                <a:alpha val="100000"/>
              </a:srgbClr>
            </a:solidFill>
          </p:spPr>
          <p:txBody>
            <a:bodyPr/>
            <a:lstStyle/>
            <a:p/>
          </p:txBody>
        </p:sp>
        <p:sp>
          <p:nvSpPr>
            <p:cNvPr id="59" name="rc59"/>
            <p:cNvSpPr/>
            <p:nvPr/>
          </p:nvSpPr>
          <p:spPr>
            <a:xfrm>
              <a:off x="6009484" y="2416266"/>
              <a:ext cx="249522" cy="254467"/>
            </a:xfrm>
            <a:prstGeom prst="rect">
              <a:avLst/>
            </a:prstGeom>
            <a:solidFill>
              <a:srgbClr val="1CABE2">
                <a:alpha val="100000"/>
              </a:srgbClr>
            </a:solidFill>
          </p:spPr>
          <p:txBody>
            <a:bodyPr/>
            <a:lstStyle/>
            <a:p/>
          </p:txBody>
        </p:sp>
        <p:sp>
          <p:nvSpPr>
            <p:cNvPr id="60" name="rc60"/>
            <p:cNvSpPr/>
            <p:nvPr/>
          </p:nvSpPr>
          <p:spPr>
            <a:xfrm>
              <a:off x="6286731" y="2695339"/>
              <a:ext cx="249522" cy="1311345"/>
            </a:xfrm>
            <a:prstGeom prst="rect">
              <a:avLst/>
            </a:prstGeom>
            <a:solidFill>
              <a:srgbClr val="80BD41">
                <a:alpha val="100000"/>
              </a:srgbClr>
            </a:solidFill>
          </p:spPr>
          <p:txBody>
            <a:bodyPr/>
            <a:lstStyle/>
            <a:p/>
          </p:txBody>
        </p:sp>
        <p:sp>
          <p:nvSpPr>
            <p:cNvPr id="61" name="rc61"/>
            <p:cNvSpPr/>
            <p:nvPr/>
          </p:nvSpPr>
          <p:spPr>
            <a:xfrm>
              <a:off x="6286731" y="2407482"/>
              <a:ext cx="249522" cy="287856"/>
            </a:xfrm>
            <a:prstGeom prst="rect">
              <a:avLst/>
            </a:prstGeom>
            <a:solidFill>
              <a:srgbClr val="1CABE2">
                <a:alpha val="100000"/>
              </a:srgbClr>
            </a:solidFill>
          </p:spPr>
          <p:txBody>
            <a:bodyPr/>
            <a:lstStyle/>
            <a:p/>
          </p:txBody>
        </p:sp>
        <p:sp>
          <p:nvSpPr>
            <p:cNvPr id="62" name="rc62"/>
            <p:cNvSpPr/>
            <p:nvPr/>
          </p:nvSpPr>
          <p:spPr>
            <a:xfrm>
              <a:off x="6563979" y="2637553"/>
              <a:ext cx="249522" cy="1369132"/>
            </a:xfrm>
            <a:prstGeom prst="rect">
              <a:avLst/>
            </a:prstGeom>
            <a:solidFill>
              <a:srgbClr val="80BD41">
                <a:alpha val="100000"/>
              </a:srgbClr>
            </a:solidFill>
          </p:spPr>
          <p:txBody>
            <a:bodyPr/>
            <a:lstStyle/>
            <a:p/>
          </p:txBody>
        </p:sp>
        <p:sp>
          <p:nvSpPr>
            <p:cNvPr id="63" name="rc63"/>
            <p:cNvSpPr/>
            <p:nvPr/>
          </p:nvSpPr>
          <p:spPr>
            <a:xfrm>
              <a:off x="6563979" y="2395940"/>
              <a:ext cx="249522" cy="241612"/>
            </a:xfrm>
            <a:prstGeom prst="rect">
              <a:avLst/>
            </a:prstGeom>
            <a:solidFill>
              <a:srgbClr val="1CABE2">
                <a:alpha val="100000"/>
              </a:srgbClr>
            </a:solidFill>
          </p:spPr>
          <p:txBody>
            <a:bodyPr/>
            <a:lstStyle/>
            <a:p/>
          </p:txBody>
        </p:sp>
        <p:sp>
          <p:nvSpPr>
            <p:cNvPr id="64" name="rc64"/>
            <p:cNvSpPr/>
            <p:nvPr/>
          </p:nvSpPr>
          <p:spPr>
            <a:xfrm>
              <a:off x="6841227" y="2636603"/>
              <a:ext cx="249522" cy="1370081"/>
            </a:xfrm>
            <a:prstGeom prst="rect">
              <a:avLst/>
            </a:prstGeom>
            <a:solidFill>
              <a:srgbClr val="80BD41">
                <a:alpha val="100000"/>
              </a:srgbClr>
            </a:solidFill>
          </p:spPr>
          <p:txBody>
            <a:bodyPr/>
            <a:lstStyle/>
            <a:p/>
          </p:txBody>
        </p:sp>
        <p:sp>
          <p:nvSpPr>
            <p:cNvPr id="65" name="rc65"/>
            <p:cNvSpPr/>
            <p:nvPr/>
          </p:nvSpPr>
          <p:spPr>
            <a:xfrm>
              <a:off x="6841227" y="2375635"/>
              <a:ext cx="249522" cy="260967"/>
            </a:xfrm>
            <a:prstGeom prst="rect">
              <a:avLst/>
            </a:prstGeom>
            <a:solidFill>
              <a:srgbClr val="1CABE2">
                <a:alpha val="100000"/>
              </a:srgbClr>
            </a:solidFill>
          </p:spPr>
          <p:txBody>
            <a:bodyPr/>
            <a:lstStyle/>
            <a:p/>
          </p:txBody>
        </p:sp>
        <p:sp>
          <p:nvSpPr>
            <p:cNvPr id="66" name="rc66"/>
            <p:cNvSpPr/>
            <p:nvPr/>
          </p:nvSpPr>
          <p:spPr>
            <a:xfrm>
              <a:off x="7118474" y="2601341"/>
              <a:ext cx="249522" cy="1405343"/>
            </a:xfrm>
            <a:prstGeom prst="rect">
              <a:avLst/>
            </a:prstGeom>
            <a:solidFill>
              <a:srgbClr val="80BD41">
                <a:alpha val="100000"/>
              </a:srgbClr>
            </a:solidFill>
          </p:spPr>
          <p:txBody>
            <a:bodyPr/>
            <a:lstStyle/>
            <a:p/>
          </p:txBody>
        </p:sp>
        <p:sp>
          <p:nvSpPr>
            <p:cNvPr id="67" name="rc67"/>
            <p:cNvSpPr/>
            <p:nvPr/>
          </p:nvSpPr>
          <p:spPr>
            <a:xfrm>
              <a:off x="7118474" y="2372563"/>
              <a:ext cx="249522" cy="228777"/>
            </a:xfrm>
            <a:prstGeom prst="rect">
              <a:avLst/>
            </a:prstGeom>
            <a:solidFill>
              <a:srgbClr val="1CABE2">
                <a:alpha val="100000"/>
              </a:srgbClr>
            </a:solidFill>
          </p:spPr>
          <p:txBody>
            <a:bodyPr/>
            <a:lstStyle/>
            <a:p/>
          </p:txBody>
        </p:sp>
        <p:sp>
          <p:nvSpPr>
            <p:cNvPr id="68" name="rc68"/>
            <p:cNvSpPr/>
            <p:nvPr/>
          </p:nvSpPr>
          <p:spPr>
            <a:xfrm>
              <a:off x="7395722" y="2620683"/>
              <a:ext cx="249522" cy="1386002"/>
            </a:xfrm>
            <a:prstGeom prst="rect">
              <a:avLst/>
            </a:prstGeom>
            <a:solidFill>
              <a:srgbClr val="80BD41">
                <a:alpha val="100000"/>
              </a:srgbClr>
            </a:solidFill>
          </p:spPr>
          <p:txBody>
            <a:bodyPr/>
            <a:lstStyle/>
            <a:p/>
          </p:txBody>
        </p:sp>
        <p:sp>
          <p:nvSpPr>
            <p:cNvPr id="69" name="rc69"/>
            <p:cNvSpPr/>
            <p:nvPr/>
          </p:nvSpPr>
          <p:spPr>
            <a:xfrm>
              <a:off x="7395722" y="2376095"/>
              <a:ext cx="249522" cy="244587"/>
            </a:xfrm>
            <a:prstGeom prst="rect">
              <a:avLst/>
            </a:prstGeom>
            <a:solidFill>
              <a:srgbClr val="1CABE2">
                <a:alpha val="100000"/>
              </a:srgbClr>
            </a:solidFill>
          </p:spPr>
          <p:txBody>
            <a:bodyPr/>
            <a:lstStyle/>
            <a:p/>
          </p:txBody>
        </p:sp>
        <p:sp>
          <p:nvSpPr>
            <p:cNvPr id="70" name="rc70"/>
            <p:cNvSpPr/>
            <p:nvPr/>
          </p:nvSpPr>
          <p:spPr>
            <a:xfrm>
              <a:off x="7672970" y="2719818"/>
              <a:ext cx="249522" cy="1286867"/>
            </a:xfrm>
            <a:prstGeom prst="rect">
              <a:avLst/>
            </a:prstGeom>
            <a:solidFill>
              <a:srgbClr val="80BD41">
                <a:alpha val="100000"/>
              </a:srgbClr>
            </a:solidFill>
          </p:spPr>
          <p:txBody>
            <a:bodyPr/>
            <a:lstStyle/>
            <a:p/>
          </p:txBody>
        </p:sp>
        <p:sp>
          <p:nvSpPr>
            <p:cNvPr id="71" name="rc71"/>
            <p:cNvSpPr/>
            <p:nvPr/>
          </p:nvSpPr>
          <p:spPr>
            <a:xfrm>
              <a:off x="7672970" y="2377738"/>
              <a:ext cx="249522" cy="342079"/>
            </a:xfrm>
            <a:prstGeom prst="rect">
              <a:avLst/>
            </a:prstGeom>
            <a:solidFill>
              <a:srgbClr val="1CABE2">
                <a:alpha val="100000"/>
              </a:srgbClr>
            </a:solidFill>
          </p:spPr>
          <p:txBody>
            <a:bodyPr/>
            <a:lstStyle/>
            <a:p/>
          </p:txBody>
        </p:sp>
        <p:sp>
          <p:nvSpPr>
            <p:cNvPr id="72" name="rc72"/>
            <p:cNvSpPr/>
            <p:nvPr/>
          </p:nvSpPr>
          <p:spPr>
            <a:xfrm>
              <a:off x="7950217" y="2800337"/>
              <a:ext cx="249522" cy="1206348"/>
            </a:xfrm>
            <a:prstGeom prst="rect">
              <a:avLst/>
            </a:prstGeom>
            <a:solidFill>
              <a:srgbClr val="80BD41">
                <a:alpha val="100000"/>
              </a:srgbClr>
            </a:solidFill>
          </p:spPr>
          <p:txBody>
            <a:bodyPr/>
            <a:lstStyle/>
            <a:p/>
          </p:txBody>
        </p:sp>
        <p:sp>
          <p:nvSpPr>
            <p:cNvPr id="73" name="rc73"/>
            <p:cNvSpPr/>
            <p:nvPr/>
          </p:nvSpPr>
          <p:spPr>
            <a:xfrm>
              <a:off x="7950217" y="2376485"/>
              <a:ext cx="249522" cy="423852"/>
            </a:xfrm>
            <a:prstGeom prst="rect">
              <a:avLst/>
            </a:prstGeom>
            <a:solidFill>
              <a:srgbClr val="1CABE2">
                <a:alpha val="100000"/>
              </a:srgbClr>
            </a:solidFill>
          </p:spPr>
          <p:txBody>
            <a:bodyPr/>
            <a:lstStyle/>
            <a:p/>
          </p:txBody>
        </p:sp>
        <p:sp>
          <p:nvSpPr>
            <p:cNvPr id="74" name="pl74"/>
            <p:cNvSpPr/>
            <p:nvPr/>
          </p:nvSpPr>
          <p:spPr>
            <a:xfrm>
              <a:off x="1421035" y="1591799"/>
              <a:ext cx="6653943" cy="477361"/>
            </a:xfrm>
            <a:custGeom>
              <a:avLst/>
              <a:pathLst>
                <a:path w="6653943" h="477361">
                  <a:moveTo>
                    <a:pt x="0" y="365040"/>
                  </a:moveTo>
                  <a:lnTo>
                    <a:pt x="277247" y="421200"/>
                  </a:lnTo>
                  <a:lnTo>
                    <a:pt x="554495" y="449281"/>
                  </a:lnTo>
                  <a:lnTo>
                    <a:pt x="831742" y="477361"/>
                  </a:lnTo>
                  <a:lnTo>
                    <a:pt x="1108990" y="336960"/>
                  </a:lnTo>
                  <a:lnTo>
                    <a:pt x="1386238" y="140400"/>
                  </a:lnTo>
                  <a:lnTo>
                    <a:pt x="1663485" y="56160"/>
                  </a:lnTo>
                  <a:lnTo>
                    <a:pt x="1940733" y="28080"/>
                  </a:lnTo>
                  <a:lnTo>
                    <a:pt x="2217981" y="112320"/>
                  </a:lnTo>
                  <a:lnTo>
                    <a:pt x="2495228" y="140400"/>
                  </a:lnTo>
                  <a:lnTo>
                    <a:pt x="2772476" y="252720"/>
                  </a:lnTo>
                  <a:lnTo>
                    <a:pt x="3049724" y="308880"/>
                  </a:lnTo>
                  <a:lnTo>
                    <a:pt x="3326971" y="421200"/>
                  </a:lnTo>
                  <a:lnTo>
                    <a:pt x="3604219" y="140400"/>
                  </a:lnTo>
                  <a:lnTo>
                    <a:pt x="3881467" y="28080"/>
                  </a:lnTo>
                  <a:lnTo>
                    <a:pt x="4158714" y="28080"/>
                  </a:lnTo>
                  <a:lnTo>
                    <a:pt x="4435962" y="28080"/>
                  </a:lnTo>
                  <a:lnTo>
                    <a:pt x="4713210" y="56160"/>
                  </a:lnTo>
                  <a:lnTo>
                    <a:pt x="4990457" y="112320"/>
                  </a:lnTo>
                  <a:lnTo>
                    <a:pt x="5267705" y="28080"/>
                  </a:lnTo>
                  <a:lnTo>
                    <a:pt x="5544953" y="56160"/>
                  </a:lnTo>
                  <a:lnTo>
                    <a:pt x="5822200" y="0"/>
                  </a:lnTo>
                  <a:lnTo>
                    <a:pt x="6099448" y="28080"/>
                  </a:lnTo>
                  <a:lnTo>
                    <a:pt x="6376696" y="196560"/>
                  </a:lnTo>
                  <a:lnTo>
                    <a:pt x="6653943" y="3369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4133222"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8014689"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1329607" y="2493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6" name="tx86"/>
            <p:cNvSpPr/>
            <p:nvPr/>
          </p:nvSpPr>
          <p:spPr>
            <a:xfrm>
              <a:off x="2715845" y="23541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7" name="tx87"/>
            <p:cNvSpPr/>
            <p:nvPr/>
          </p:nvSpPr>
          <p:spPr>
            <a:xfrm>
              <a:off x="4102084" y="22866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88" name="tx88"/>
            <p:cNvSpPr/>
            <p:nvPr/>
          </p:nvSpPr>
          <p:spPr>
            <a:xfrm>
              <a:off x="5488322" y="2235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89" name="tx89"/>
            <p:cNvSpPr/>
            <p:nvPr/>
          </p:nvSpPr>
          <p:spPr>
            <a:xfrm>
              <a:off x="6597312" y="226116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0" name="tx90"/>
            <p:cNvSpPr/>
            <p:nvPr/>
          </p:nvSpPr>
          <p:spPr>
            <a:xfrm>
              <a:off x="6874560" y="22397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7151808" y="2236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2" name="tx92"/>
            <p:cNvSpPr/>
            <p:nvPr/>
          </p:nvSpPr>
          <p:spPr>
            <a:xfrm>
              <a:off x="7429055" y="2240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3" name="tx93"/>
            <p:cNvSpPr/>
            <p:nvPr/>
          </p:nvSpPr>
          <p:spPr>
            <a:xfrm>
              <a:off x="7706303" y="22418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4" name="tx94"/>
            <p:cNvSpPr/>
            <p:nvPr/>
          </p:nvSpPr>
          <p:spPr>
            <a:xfrm>
              <a:off x="7983551" y="2240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5" name="pl95"/>
            <p:cNvSpPr/>
            <p:nvPr/>
          </p:nvSpPr>
          <p:spPr>
            <a:xfrm>
              <a:off x="1421035"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688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06" name="tx106"/>
            <p:cNvSpPr/>
            <p:nvPr/>
          </p:nvSpPr>
          <p:spPr>
            <a:xfrm>
              <a:off x="1329607" y="2780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07" name="tx107"/>
            <p:cNvSpPr/>
            <p:nvPr/>
          </p:nvSpPr>
          <p:spPr>
            <a:xfrm>
              <a:off x="2715845" y="3357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08" name="tx108"/>
            <p:cNvSpPr/>
            <p:nvPr/>
          </p:nvSpPr>
          <p:spPr>
            <a:xfrm>
              <a:off x="2741971" y="25991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09" name="tx109"/>
            <p:cNvSpPr/>
            <p:nvPr/>
          </p:nvSpPr>
          <p:spPr>
            <a:xfrm>
              <a:off x="4102084" y="33617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0" name="tx110"/>
            <p:cNvSpPr/>
            <p:nvPr/>
          </p:nvSpPr>
          <p:spPr>
            <a:xfrm>
              <a:off x="4102084" y="25697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11" name="tx111"/>
            <p:cNvSpPr/>
            <p:nvPr/>
          </p:nvSpPr>
          <p:spPr>
            <a:xfrm>
              <a:off x="5488322" y="3276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0.99</a:t>
              </a:r>
            </a:p>
          </p:txBody>
        </p:sp>
        <p:sp>
          <p:nvSpPr>
            <p:cNvPr id="112" name="tx112"/>
            <p:cNvSpPr/>
            <p:nvPr/>
          </p:nvSpPr>
          <p:spPr>
            <a:xfrm>
              <a:off x="5488322" y="24588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3" name="tx113"/>
            <p:cNvSpPr/>
            <p:nvPr/>
          </p:nvSpPr>
          <p:spPr>
            <a:xfrm>
              <a:off x="6597312" y="32870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14" name="tx114"/>
            <p:cNvSpPr/>
            <p:nvPr/>
          </p:nvSpPr>
          <p:spPr>
            <a:xfrm>
              <a:off x="6597312" y="2481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5" name="tx115"/>
            <p:cNvSpPr/>
            <p:nvPr/>
          </p:nvSpPr>
          <p:spPr>
            <a:xfrm>
              <a:off x="6874560" y="3286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16" name="tx116"/>
            <p:cNvSpPr/>
            <p:nvPr/>
          </p:nvSpPr>
          <p:spPr>
            <a:xfrm>
              <a:off x="6874560" y="24710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7" name="tx117"/>
            <p:cNvSpPr/>
            <p:nvPr/>
          </p:nvSpPr>
          <p:spPr>
            <a:xfrm>
              <a:off x="7217110" y="327011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8" name="tx118"/>
            <p:cNvSpPr/>
            <p:nvPr/>
          </p:nvSpPr>
          <p:spPr>
            <a:xfrm>
              <a:off x="7151808" y="24519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9" name="tx119"/>
            <p:cNvSpPr/>
            <p:nvPr/>
          </p:nvSpPr>
          <p:spPr>
            <a:xfrm>
              <a:off x="7429055" y="32786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0.99</a:t>
              </a:r>
            </a:p>
          </p:txBody>
        </p:sp>
        <p:sp>
          <p:nvSpPr>
            <p:cNvPr id="120" name="tx120"/>
            <p:cNvSpPr/>
            <p:nvPr/>
          </p:nvSpPr>
          <p:spPr>
            <a:xfrm>
              <a:off x="7429055" y="2463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1" name="tx121"/>
            <p:cNvSpPr/>
            <p:nvPr/>
          </p:nvSpPr>
          <p:spPr>
            <a:xfrm>
              <a:off x="7706303" y="3328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0.91</a:t>
              </a:r>
            </a:p>
          </p:txBody>
        </p:sp>
        <p:sp>
          <p:nvSpPr>
            <p:cNvPr id="122" name="tx122"/>
            <p:cNvSpPr/>
            <p:nvPr/>
          </p:nvSpPr>
          <p:spPr>
            <a:xfrm>
              <a:off x="7706303" y="25137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23" name="tx123"/>
            <p:cNvSpPr/>
            <p:nvPr/>
          </p:nvSpPr>
          <p:spPr>
            <a:xfrm>
              <a:off x="7983551" y="3368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4" name="tx124"/>
            <p:cNvSpPr/>
            <p:nvPr/>
          </p:nvSpPr>
          <p:spPr>
            <a:xfrm>
              <a:off x="8009676" y="25533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5" name="tx125"/>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6" name="tx126"/>
            <p:cNvSpPr/>
            <p:nvPr/>
          </p:nvSpPr>
          <p:spPr>
            <a:xfrm>
              <a:off x="577897" y="325107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7" name="tx127"/>
            <p:cNvSpPr/>
            <p:nvPr/>
          </p:nvSpPr>
          <p:spPr>
            <a:xfrm>
              <a:off x="577897" y="254758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577897" y="184408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577897" y="114059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0204"/>
              <a:ext cx="18080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Africa, 2000-2024</a:t>
              </a:r>
            </a:p>
          </p:txBody>
        </p:sp>
        <p:sp>
          <p:nvSpPr>
            <p:cNvPr id="155" name="pl155"/>
            <p:cNvSpPr/>
            <p:nvPr/>
          </p:nvSpPr>
          <p:spPr>
            <a:xfrm>
              <a:off x="20055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242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428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614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800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148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35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521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707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893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5521822" cy="162162"/>
            </a:xfrm>
            <a:prstGeom prst="rect">
              <a:avLst/>
            </a:prstGeom>
            <a:solidFill>
              <a:srgbClr val="80BD41">
                <a:alpha val="100000"/>
              </a:srgbClr>
            </a:solidFill>
          </p:spPr>
          <p:txBody>
            <a:bodyPr/>
            <a:lstStyle/>
            <a:p/>
          </p:txBody>
        </p:sp>
        <p:sp>
          <p:nvSpPr>
            <p:cNvPr id="170" name="rc170"/>
            <p:cNvSpPr/>
            <p:nvPr/>
          </p:nvSpPr>
          <p:spPr>
            <a:xfrm>
              <a:off x="6818095" y="5774644"/>
              <a:ext cx="974441" cy="162162"/>
            </a:xfrm>
            <a:prstGeom prst="rect">
              <a:avLst/>
            </a:prstGeom>
            <a:solidFill>
              <a:srgbClr val="1CABE2">
                <a:alpha val="100000"/>
              </a:srgbClr>
            </a:solidFill>
          </p:spPr>
          <p:txBody>
            <a:bodyPr/>
            <a:lstStyle/>
            <a:p/>
          </p:txBody>
        </p:sp>
        <p:sp>
          <p:nvSpPr>
            <p:cNvPr id="171" name="rc171"/>
            <p:cNvSpPr/>
            <p:nvPr/>
          </p:nvSpPr>
          <p:spPr>
            <a:xfrm>
              <a:off x="1296273" y="5571941"/>
              <a:ext cx="5190040" cy="162162"/>
            </a:xfrm>
            <a:prstGeom prst="rect">
              <a:avLst/>
            </a:prstGeom>
            <a:solidFill>
              <a:srgbClr val="80BD41">
                <a:alpha val="100000"/>
              </a:srgbClr>
            </a:solidFill>
          </p:spPr>
          <p:txBody>
            <a:bodyPr/>
            <a:lstStyle/>
            <a:p/>
          </p:txBody>
        </p:sp>
        <p:sp>
          <p:nvSpPr>
            <p:cNvPr id="172" name="rc172"/>
            <p:cNvSpPr/>
            <p:nvPr/>
          </p:nvSpPr>
          <p:spPr>
            <a:xfrm>
              <a:off x="6486313" y="5571941"/>
              <a:ext cx="1379634" cy="162162"/>
            </a:xfrm>
            <a:prstGeom prst="rect">
              <a:avLst/>
            </a:prstGeom>
            <a:solidFill>
              <a:srgbClr val="1CABE2">
                <a:alpha val="100000"/>
              </a:srgbClr>
            </a:solidFill>
          </p:spPr>
          <p:txBody>
            <a:bodyPr/>
            <a:lstStyle/>
            <a:p/>
          </p:txBody>
        </p:sp>
        <p:sp>
          <p:nvSpPr>
            <p:cNvPr id="173" name="rc173"/>
            <p:cNvSpPr/>
            <p:nvPr/>
          </p:nvSpPr>
          <p:spPr>
            <a:xfrm>
              <a:off x="1296273" y="5369238"/>
              <a:ext cx="4865300" cy="162162"/>
            </a:xfrm>
            <a:prstGeom prst="rect">
              <a:avLst/>
            </a:prstGeom>
            <a:solidFill>
              <a:srgbClr val="80BD41">
                <a:alpha val="100000"/>
              </a:srgbClr>
            </a:solidFill>
          </p:spPr>
          <p:txBody>
            <a:bodyPr/>
            <a:lstStyle/>
            <a:p/>
          </p:txBody>
        </p:sp>
        <p:sp>
          <p:nvSpPr>
            <p:cNvPr id="174" name="rc174"/>
            <p:cNvSpPr/>
            <p:nvPr/>
          </p:nvSpPr>
          <p:spPr>
            <a:xfrm>
              <a:off x="6161574" y="5369238"/>
              <a:ext cx="1709430" cy="162162"/>
            </a:xfrm>
            <a:prstGeom prst="rect">
              <a:avLst/>
            </a:prstGeom>
            <a:solidFill>
              <a:srgbClr val="1CABE2">
                <a:alpha val="100000"/>
              </a:srgbClr>
            </a:solidFill>
          </p:spPr>
          <p:txBody>
            <a:bodyPr/>
            <a:lstStyle/>
            <a:p/>
          </p:txBody>
        </p:sp>
        <p:sp>
          <p:nvSpPr>
            <p:cNvPr id="175" name="tx175"/>
            <p:cNvSpPr/>
            <p:nvPr/>
          </p:nvSpPr>
          <p:spPr>
            <a:xfrm>
              <a:off x="8004823"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6" name="tx176"/>
            <p:cNvSpPr/>
            <p:nvPr/>
          </p:nvSpPr>
          <p:spPr>
            <a:xfrm>
              <a:off x="808190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77" name="tx177"/>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78" name="tx178"/>
            <p:cNvSpPr/>
            <p:nvPr/>
          </p:nvSpPr>
          <p:spPr>
            <a:xfrm>
              <a:off x="395169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0.97</a:t>
              </a:r>
            </a:p>
          </p:txBody>
        </p:sp>
        <p:sp>
          <p:nvSpPr>
            <p:cNvPr id="179" name="tx179"/>
            <p:cNvSpPr/>
            <p:nvPr/>
          </p:nvSpPr>
          <p:spPr>
            <a:xfrm>
              <a:off x="719982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0.17</a:t>
              </a:r>
            </a:p>
          </p:txBody>
        </p:sp>
        <p:sp>
          <p:nvSpPr>
            <p:cNvPr id="180" name="tx180"/>
            <p:cNvSpPr/>
            <p:nvPr/>
          </p:nvSpPr>
          <p:spPr>
            <a:xfrm>
              <a:off x="378580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0.91</a:t>
              </a:r>
            </a:p>
          </p:txBody>
        </p:sp>
        <p:sp>
          <p:nvSpPr>
            <p:cNvPr id="181" name="tx181"/>
            <p:cNvSpPr/>
            <p:nvPr/>
          </p:nvSpPr>
          <p:spPr>
            <a:xfrm>
              <a:off x="707063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0.24</a:t>
              </a:r>
            </a:p>
          </p:txBody>
        </p:sp>
        <p:sp>
          <p:nvSpPr>
            <p:cNvPr id="182" name="tx182"/>
            <p:cNvSpPr/>
            <p:nvPr/>
          </p:nvSpPr>
          <p:spPr>
            <a:xfrm>
              <a:off x="362343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83" name="tx183"/>
            <p:cNvSpPr/>
            <p:nvPr/>
          </p:nvSpPr>
          <p:spPr>
            <a:xfrm>
              <a:off x="6940940"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082733"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8" name="tx188"/>
            <p:cNvSpPr/>
            <p:nvPr/>
          </p:nvSpPr>
          <p:spPr>
            <a:xfrm>
              <a:off x="2501357"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9" name="tx189"/>
            <p:cNvSpPr/>
            <p:nvPr/>
          </p:nvSpPr>
          <p:spPr>
            <a:xfrm>
              <a:off x="3919980"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0" name="tx190"/>
            <p:cNvSpPr/>
            <p:nvPr/>
          </p:nvSpPr>
          <p:spPr>
            <a:xfrm>
              <a:off x="5338604"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1" name="tx191"/>
            <p:cNvSpPr/>
            <p:nvPr/>
          </p:nvSpPr>
          <p:spPr>
            <a:xfrm>
              <a:off x="6757227"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2" name="tx192"/>
            <p:cNvSpPr/>
            <p:nvPr/>
          </p:nvSpPr>
          <p:spPr>
            <a:xfrm>
              <a:off x="8175851"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3" name="tx193"/>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(74%) was lower than in 2019 (85%).
The number of children vaccinated with DTP3 decreased 12% compared to in 2019.
The number of surviving infants increased approximately 1% compared to in 2019.
In 2024, 100,000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2756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6933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1110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35287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24845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49022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73198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97375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175262"/>
              <a:ext cx="245185" cy="831422"/>
            </a:xfrm>
            <a:prstGeom prst="rect">
              <a:avLst/>
            </a:prstGeom>
            <a:solidFill>
              <a:srgbClr val="E2231A">
                <a:alpha val="100000"/>
              </a:srgbClr>
            </a:solidFill>
          </p:spPr>
          <p:txBody>
            <a:bodyPr/>
            <a:lstStyle/>
            <a:p/>
          </p:txBody>
        </p:sp>
        <p:sp>
          <p:nvSpPr>
            <p:cNvPr id="25" name="rc25"/>
            <p:cNvSpPr/>
            <p:nvPr/>
          </p:nvSpPr>
          <p:spPr>
            <a:xfrm>
              <a:off x="1694694" y="3092117"/>
              <a:ext cx="245185" cy="914567"/>
            </a:xfrm>
            <a:prstGeom prst="rect">
              <a:avLst/>
            </a:prstGeom>
            <a:solidFill>
              <a:srgbClr val="E2231A">
                <a:alpha val="100000"/>
              </a:srgbClr>
            </a:solidFill>
          </p:spPr>
          <p:txBody>
            <a:bodyPr/>
            <a:lstStyle/>
            <a:p/>
          </p:txBody>
        </p:sp>
        <p:sp>
          <p:nvSpPr>
            <p:cNvPr id="26" name="rc26"/>
            <p:cNvSpPr/>
            <p:nvPr/>
          </p:nvSpPr>
          <p:spPr>
            <a:xfrm>
              <a:off x="1967123" y="2983912"/>
              <a:ext cx="245185" cy="1022773"/>
            </a:xfrm>
            <a:prstGeom prst="rect">
              <a:avLst/>
            </a:prstGeom>
            <a:solidFill>
              <a:srgbClr val="E2231A">
                <a:alpha val="100000"/>
              </a:srgbClr>
            </a:solidFill>
          </p:spPr>
          <p:txBody>
            <a:bodyPr/>
            <a:lstStyle/>
            <a:p/>
          </p:txBody>
        </p:sp>
        <p:sp>
          <p:nvSpPr>
            <p:cNvPr id="27" name="rc27"/>
            <p:cNvSpPr/>
            <p:nvPr/>
          </p:nvSpPr>
          <p:spPr>
            <a:xfrm>
              <a:off x="2239552" y="2861645"/>
              <a:ext cx="245185" cy="1145039"/>
            </a:xfrm>
            <a:prstGeom prst="rect">
              <a:avLst/>
            </a:prstGeom>
            <a:solidFill>
              <a:srgbClr val="E2231A">
                <a:alpha val="100000"/>
              </a:srgbClr>
            </a:solidFill>
          </p:spPr>
          <p:txBody>
            <a:bodyPr/>
            <a:lstStyle/>
            <a:p/>
          </p:txBody>
        </p:sp>
        <p:sp>
          <p:nvSpPr>
            <p:cNvPr id="28" name="rc28"/>
            <p:cNvSpPr/>
            <p:nvPr/>
          </p:nvSpPr>
          <p:spPr>
            <a:xfrm>
              <a:off x="2511980" y="2839359"/>
              <a:ext cx="245185" cy="1167325"/>
            </a:xfrm>
            <a:prstGeom prst="rect">
              <a:avLst/>
            </a:prstGeom>
            <a:solidFill>
              <a:srgbClr val="E2231A">
                <a:alpha val="100000"/>
              </a:srgbClr>
            </a:solidFill>
          </p:spPr>
          <p:txBody>
            <a:bodyPr/>
            <a:lstStyle/>
            <a:p/>
          </p:txBody>
        </p:sp>
        <p:sp>
          <p:nvSpPr>
            <p:cNvPr id="29" name="rc29"/>
            <p:cNvSpPr/>
            <p:nvPr/>
          </p:nvSpPr>
          <p:spPr>
            <a:xfrm>
              <a:off x="2784409" y="2829763"/>
              <a:ext cx="245185" cy="1176921"/>
            </a:xfrm>
            <a:prstGeom prst="rect">
              <a:avLst/>
            </a:prstGeom>
            <a:solidFill>
              <a:srgbClr val="E2231A">
                <a:alpha val="100000"/>
              </a:srgbClr>
            </a:solidFill>
          </p:spPr>
          <p:txBody>
            <a:bodyPr/>
            <a:lstStyle/>
            <a:p/>
          </p:txBody>
        </p:sp>
        <p:sp>
          <p:nvSpPr>
            <p:cNvPr id="30" name="rc30"/>
            <p:cNvSpPr/>
            <p:nvPr/>
          </p:nvSpPr>
          <p:spPr>
            <a:xfrm>
              <a:off x="3056838" y="2962090"/>
              <a:ext cx="245185" cy="1044595"/>
            </a:xfrm>
            <a:prstGeom prst="rect">
              <a:avLst/>
            </a:prstGeom>
            <a:solidFill>
              <a:srgbClr val="E2231A">
                <a:alpha val="100000"/>
              </a:srgbClr>
            </a:solidFill>
          </p:spPr>
          <p:txBody>
            <a:bodyPr/>
            <a:lstStyle/>
            <a:p/>
          </p:txBody>
        </p:sp>
        <p:sp>
          <p:nvSpPr>
            <p:cNvPr id="31" name="rc31"/>
            <p:cNvSpPr/>
            <p:nvPr/>
          </p:nvSpPr>
          <p:spPr>
            <a:xfrm>
              <a:off x="3329266" y="2918649"/>
              <a:ext cx="245185" cy="1088035"/>
            </a:xfrm>
            <a:prstGeom prst="rect">
              <a:avLst/>
            </a:prstGeom>
            <a:solidFill>
              <a:srgbClr val="E2231A">
                <a:alpha val="100000"/>
              </a:srgbClr>
            </a:solidFill>
          </p:spPr>
          <p:txBody>
            <a:bodyPr/>
            <a:lstStyle/>
            <a:p/>
          </p:txBody>
        </p:sp>
        <p:sp>
          <p:nvSpPr>
            <p:cNvPr id="32" name="rc32"/>
            <p:cNvSpPr/>
            <p:nvPr/>
          </p:nvSpPr>
          <p:spPr>
            <a:xfrm>
              <a:off x="3601695" y="3026100"/>
              <a:ext cx="245185" cy="980585"/>
            </a:xfrm>
            <a:prstGeom prst="rect">
              <a:avLst/>
            </a:prstGeom>
            <a:solidFill>
              <a:srgbClr val="E2231A">
                <a:alpha val="100000"/>
              </a:srgbClr>
            </a:solidFill>
          </p:spPr>
          <p:txBody>
            <a:bodyPr/>
            <a:lstStyle/>
            <a:p/>
          </p:txBody>
        </p:sp>
        <p:sp>
          <p:nvSpPr>
            <p:cNvPr id="33" name="rc33"/>
            <p:cNvSpPr/>
            <p:nvPr/>
          </p:nvSpPr>
          <p:spPr>
            <a:xfrm>
              <a:off x="3874124" y="3212079"/>
              <a:ext cx="245185" cy="794606"/>
            </a:xfrm>
            <a:prstGeom prst="rect">
              <a:avLst/>
            </a:prstGeom>
            <a:solidFill>
              <a:srgbClr val="E2231A">
                <a:alpha val="100000"/>
              </a:srgbClr>
            </a:solidFill>
          </p:spPr>
          <p:txBody>
            <a:bodyPr/>
            <a:lstStyle/>
            <a:p/>
          </p:txBody>
        </p:sp>
        <p:sp>
          <p:nvSpPr>
            <p:cNvPr id="34" name="rc34"/>
            <p:cNvSpPr/>
            <p:nvPr/>
          </p:nvSpPr>
          <p:spPr>
            <a:xfrm>
              <a:off x="4146552" y="3050575"/>
              <a:ext cx="245185" cy="956109"/>
            </a:xfrm>
            <a:prstGeom prst="rect">
              <a:avLst/>
            </a:prstGeom>
            <a:solidFill>
              <a:srgbClr val="E2231A">
                <a:alpha val="100000"/>
              </a:srgbClr>
            </a:solidFill>
          </p:spPr>
          <p:txBody>
            <a:bodyPr/>
            <a:lstStyle/>
            <a:p/>
          </p:txBody>
        </p:sp>
        <p:sp>
          <p:nvSpPr>
            <p:cNvPr id="35" name="rc35"/>
            <p:cNvSpPr/>
            <p:nvPr/>
          </p:nvSpPr>
          <p:spPr>
            <a:xfrm>
              <a:off x="4418981" y="3210990"/>
              <a:ext cx="245185" cy="795694"/>
            </a:xfrm>
            <a:prstGeom prst="rect">
              <a:avLst/>
            </a:prstGeom>
            <a:solidFill>
              <a:srgbClr val="E2231A">
                <a:alpha val="100000"/>
              </a:srgbClr>
            </a:solidFill>
          </p:spPr>
          <p:txBody>
            <a:bodyPr/>
            <a:lstStyle/>
            <a:p/>
          </p:txBody>
        </p:sp>
        <p:sp>
          <p:nvSpPr>
            <p:cNvPr id="36" name="rc36"/>
            <p:cNvSpPr/>
            <p:nvPr/>
          </p:nvSpPr>
          <p:spPr>
            <a:xfrm>
              <a:off x="4691410" y="3267408"/>
              <a:ext cx="245185" cy="739276"/>
            </a:xfrm>
            <a:prstGeom prst="rect">
              <a:avLst/>
            </a:prstGeom>
            <a:solidFill>
              <a:srgbClr val="E2231A">
                <a:alpha val="100000"/>
              </a:srgbClr>
            </a:solidFill>
          </p:spPr>
          <p:txBody>
            <a:bodyPr/>
            <a:lstStyle/>
            <a:p/>
          </p:txBody>
        </p:sp>
        <p:sp>
          <p:nvSpPr>
            <p:cNvPr id="37" name="rc37"/>
            <p:cNvSpPr/>
            <p:nvPr/>
          </p:nvSpPr>
          <p:spPr>
            <a:xfrm>
              <a:off x="4963838" y="3228560"/>
              <a:ext cx="245185" cy="778125"/>
            </a:xfrm>
            <a:prstGeom prst="rect">
              <a:avLst/>
            </a:prstGeom>
            <a:solidFill>
              <a:srgbClr val="E2231A">
                <a:alpha val="100000"/>
              </a:srgbClr>
            </a:solidFill>
          </p:spPr>
          <p:txBody>
            <a:bodyPr/>
            <a:lstStyle/>
            <a:p/>
          </p:txBody>
        </p:sp>
        <p:sp>
          <p:nvSpPr>
            <p:cNvPr id="38" name="rc38"/>
            <p:cNvSpPr/>
            <p:nvPr/>
          </p:nvSpPr>
          <p:spPr>
            <a:xfrm>
              <a:off x="5236267" y="3433965"/>
              <a:ext cx="245185" cy="572720"/>
            </a:xfrm>
            <a:prstGeom prst="rect">
              <a:avLst/>
            </a:prstGeom>
            <a:solidFill>
              <a:srgbClr val="E2231A">
                <a:alpha val="100000"/>
              </a:srgbClr>
            </a:solidFill>
          </p:spPr>
          <p:txBody>
            <a:bodyPr/>
            <a:lstStyle/>
            <a:p/>
          </p:txBody>
        </p:sp>
        <p:sp>
          <p:nvSpPr>
            <p:cNvPr id="39" name="rc39"/>
            <p:cNvSpPr/>
            <p:nvPr/>
          </p:nvSpPr>
          <p:spPr>
            <a:xfrm>
              <a:off x="5508696" y="3513139"/>
              <a:ext cx="245185" cy="493545"/>
            </a:xfrm>
            <a:prstGeom prst="rect">
              <a:avLst/>
            </a:prstGeom>
            <a:solidFill>
              <a:srgbClr val="E2231A">
                <a:alpha val="100000"/>
              </a:srgbClr>
            </a:solidFill>
          </p:spPr>
          <p:txBody>
            <a:bodyPr/>
            <a:lstStyle/>
            <a:p/>
          </p:txBody>
        </p:sp>
        <p:sp>
          <p:nvSpPr>
            <p:cNvPr id="40" name="rc40"/>
            <p:cNvSpPr/>
            <p:nvPr/>
          </p:nvSpPr>
          <p:spPr>
            <a:xfrm>
              <a:off x="5781125" y="3456496"/>
              <a:ext cx="245185" cy="550188"/>
            </a:xfrm>
            <a:prstGeom prst="rect">
              <a:avLst/>
            </a:prstGeom>
            <a:solidFill>
              <a:srgbClr val="E2231A">
                <a:alpha val="100000"/>
              </a:srgbClr>
            </a:solidFill>
          </p:spPr>
          <p:txBody>
            <a:bodyPr/>
            <a:lstStyle/>
            <a:p/>
          </p:txBody>
        </p:sp>
        <p:sp>
          <p:nvSpPr>
            <p:cNvPr id="41" name="rc41"/>
            <p:cNvSpPr/>
            <p:nvPr/>
          </p:nvSpPr>
          <p:spPr>
            <a:xfrm>
              <a:off x="6053553" y="3355300"/>
              <a:ext cx="245185" cy="651385"/>
            </a:xfrm>
            <a:prstGeom prst="rect">
              <a:avLst/>
            </a:prstGeom>
            <a:solidFill>
              <a:srgbClr val="E2231A">
                <a:alpha val="100000"/>
              </a:srgbClr>
            </a:solidFill>
          </p:spPr>
          <p:txBody>
            <a:bodyPr/>
            <a:lstStyle/>
            <a:p/>
          </p:txBody>
        </p:sp>
        <p:sp>
          <p:nvSpPr>
            <p:cNvPr id="42" name="rc42"/>
            <p:cNvSpPr/>
            <p:nvPr/>
          </p:nvSpPr>
          <p:spPr>
            <a:xfrm>
              <a:off x="6325982" y="3351703"/>
              <a:ext cx="245185" cy="654982"/>
            </a:xfrm>
            <a:prstGeom prst="rect">
              <a:avLst/>
            </a:prstGeom>
            <a:solidFill>
              <a:srgbClr val="E2231A">
                <a:alpha val="100000"/>
              </a:srgbClr>
            </a:solidFill>
          </p:spPr>
          <p:txBody>
            <a:bodyPr/>
            <a:lstStyle/>
            <a:p/>
          </p:txBody>
        </p:sp>
        <p:sp>
          <p:nvSpPr>
            <p:cNvPr id="43" name="rc43"/>
            <p:cNvSpPr/>
            <p:nvPr/>
          </p:nvSpPr>
          <p:spPr>
            <a:xfrm>
              <a:off x="6598411" y="3416419"/>
              <a:ext cx="245185" cy="590265"/>
            </a:xfrm>
            <a:prstGeom prst="rect">
              <a:avLst/>
            </a:prstGeom>
            <a:solidFill>
              <a:srgbClr val="E2231A">
                <a:alpha val="100000"/>
              </a:srgbClr>
            </a:solidFill>
          </p:spPr>
          <p:txBody>
            <a:bodyPr/>
            <a:lstStyle/>
            <a:p/>
          </p:txBody>
        </p:sp>
        <p:sp>
          <p:nvSpPr>
            <p:cNvPr id="44" name="rc44"/>
            <p:cNvSpPr/>
            <p:nvPr/>
          </p:nvSpPr>
          <p:spPr>
            <a:xfrm>
              <a:off x="6870839" y="3444137"/>
              <a:ext cx="245185" cy="562547"/>
            </a:xfrm>
            <a:prstGeom prst="rect">
              <a:avLst/>
            </a:prstGeom>
            <a:solidFill>
              <a:srgbClr val="E2231A">
                <a:alpha val="100000"/>
              </a:srgbClr>
            </a:solidFill>
          </p:spPr>
          <p:txBody>
            <a:bodyPr/>
            <a:lstStyle/>
            <a:p/>
          </p:txBody>
        </p:sp>
        <p:sp>
          <p:nvSpPr>
            <p:cNvPr id="45" name="rc45"/>
            <p:cNvSpPr/>
            <p:nvPr/>
          </p:nvSpPr>
          <p:spPr>
            <a:xfrm>
              <a:off x="7143268" y="3548755"/>
              <a:ext cx="245185" cy="457929"/>
            </a:xfrm>
            <a:prstGeom prst="rect">
              <a:avLst/>
            </a:prstGeom>
            <a:solidFill>
              <a:srgbClr val="E2231A">
                <a:alpha val="100000"/>
              </a:srgbClr>
            </a:solidFill>
          </p:spPr>
          <p:txBody>
            <a:bodyPr/>
            <a:lstStyle/>
            <a:p/>
          </p:txBody>
        </p:sp>
        <p:sp>
          <p:nvSpPr>
            <p:cNvPr id="46" name="rc46"/>
            <p:cNvSpPr/>
            <p:nvPr/>
          </p:nvSpPr>
          <p:spPr>
            <a:xfrm>
              <a:off x="7415697" y="3514595"/>
              <a:ext cx="245185" cy="492089"/>
            </a:xfrm>
            <a:prstGeom prst="rect">
              <a:avLst/>
            </a:prstGeom>
            <a:solidFill>
              <a:srgbClr val="E2231A">
                <a:alpha val="100000"/>
              </a:srgbClr>
            </a:solidFill>
          </p:spPr>
          <p:txBody>
            <a:bodyPr/>
            <a:lstStyle/>
            <a:p/>
          </p:txBody>
        </p:sp>
        <p:sp>
          <p:nvSpPr>
            <p:cNvPr id="47" name="rc47"/>
            <p:cNvSpPr/>
            <p:nvPr/>
          </p:nvSpPr>
          <p:spPr>
            <a:xfrm>
              <a:off x="7688125" y="3304407"/>
              <a:ext cx="245185" cy="702277"/>
            </a:xfrm>
            <a:prstGeom prst="rect">
              <a:avLst/>
            </a:prstGeom>
            <a:solidFill>
              <a:srgbClr val="E2231A">
                <a:alpha val="100000"/>
              </a:srgbClr>
            </a:solidFill>
          </p:spPr>
          <p:txBody>
            <a:bodyPr/>
            <a:lstStyle/>
            <a:p/>
          </p:txBody>
        </p:sp>
        <p:sp>
          <p:nvSpPr>
            <p:cNvPr id="48" name="rc48"/>
            <p:cNvSpPr/>
            <p:nvPr/>
          </p:nvSpPr>
          <p:spPr>
            <a:xfrm>
              <a:off x="7960554" y="3163303"/>
              <a:ext cx="245185" cy="843381"/>
            </a:xfrm>
            <a:prstGeom prst="rect">
              <a:avLst/>
            </a:prstGeom>
            <a:solidFill>
              <a:srgbClr val="E2231A">
                <a:alpha val="100000"/>
              </a:srgbClr>
            </a:solidFill>
          </p:spPr>
          <p:txBody>
            <a:bodyPr/>
            <a:lstStyle/>
            <a:p/>
          </p:txBody>
        </p:sp>
        <p:sp>
          <p:nvSpPr>
            <p:cNvPr id="49" name="rc49"/>
            <p:cNvSpPr/>
            <p:nvPr/>
          </p:nvSpPr>
          <p:spPr>
            <a:xfrm>
              <a:off x="1422266" y="2839126"/>
              <a:ext cx="245185" cy="336136"/>
            </a:xfrm>
            <a:prstGeom prst="rect">
              <a:avLst/>
            </a:prstGeom>
            <a:solidFill>
              <a:srgbClr val="B3B3B3">
                <a:alpha val="100000"/>
              </a:srgbClr>
            </a:solidFill>
          </p:spPr>
          <p:txBody>
            <a:bodyPr/>
            <a:lstStyle/>
            <a:p/>
          </p:txBody>
        </p:sp>
        <p:sp>
          <p:nvSpPr>
            <p:cNvPr id="50" name="rc50"/>
            <p:cNvSpPr/>
            <p:nvPr/>
          </p:nvSpPr>
          <p:spPr>
            <a:xfrm>
              <a:off x="1694694" y="2617795"/>
              <a:ext cx="245185" cy="474322"/>
            </a:xfrm>
            <a:prstGeom prst="rect">
              <a:avLst/>
            </a:prstGeom>
            <a:solidFill>
              <a:srgbClr val="B3B3B3">
                <a:alpha val="100000"/>
              </a:srgbClr>
            </a:solidFill>
          </p:spPr>
          <p:txBody>
            <a:bodyPr/>
            <a:lstStyle/>
            <a:p/>
          </p:txBody>
        </p:sp>
        <p:sp>
          <p:nvSpPr>
            <p:cNvPr id="51" name="rc51"/>
            <p:cNvSpPr/>
            <p:nvPr/>
          </p:nvSpPr>
          <p:spPr>
            <a:xfrm>
              <a:off x="1967123" y="2414934"/>
              <a:ext cx="245185" cy="568977"/>
            </a:xfrm>
            <a:prstGeom prst="rect">
              <a:avLst/>
            </a:prstGeom>
            <a:solidFill>
              <a:srgbClr val="B3B3B3">
                <a:alpha val="100000"/>
              </a:srgbClr>
            </a:solidFill>
          </p:spPr>
          <p:txBody>
            <a:bodyPr/>
            <a:lstStyle/>
            <a:p/>
          </p:txBody>
        </p:sp>
        <p:sp>
          <p:nvSpPr>
            <p:cNvPr id="52" name="rc52"/>
            <p:cNvSpPr/>
            <p:nvPr/>
          </p:nvSpPr>
          <p:spPr>
            <a:xfrm>
              <a:off x="2239552" y="2623348"/>
              <a:ext cx="245185" cy="238297"/>
            </a:xfrm>
            <a:prstGeom prst="rect">
              <a:avLst/>
            </a:prstGeom>
            <a:solidFill>
              <a:srgbClr val="B3B3B3">
                <a:alpha val="100000"/>
              </a:srgbClr>
            </a:solidFill>
          </p:spPr>
          <p:txBody>
            <a:bodyPr/>
            <a:lstStyle/>
            <a:p/>
          </p:txBody>
        </p:sp>
        <p:sp>
          <p:nvSpPr>
            <p:cNvPr id="53" name="rc53"/>
            <p:cNvSpPr/>
            <p:nvPr/>
          </p:nvSpPr>
          <p:spPr>
            <a:xfrm>
              <a:off x="2511980" y="2605645"/>
              <a:ext cx="245185" cy="233714"/>
            </a:xfrm>
            <a:prstGeom prst="rect">
              <a:avLst/>
            </a:prstGeom>
            <a:solidFill>
              <a:srgbClr val="B3B3B3">
                <a:alpha val="100000"/>
              </a:srgbClr>
            </a:solidFill>
          </p:spPr>
          <p:txBody>
            <a:bodyPr/>
            <a:lstStyle/>
            <a:p/>
          </p:txBody>
        </p:sp>
        <p:sp>
          <p:nvSpPr>
            <p:cNvPr id="54" name="rc54"/>
            <p:cNvSpPr/>
            <p:nvPr/>
          </p:nvSpPr>
          <p:spPr>
            <a:xfrm>
              <a:off x="2784409" y="2502383"/>
              <a:ext cx="245185" cy="327380"/>
            </a:xfrm>
            <a:prstGeom prst="rect">
              <a:avLst/>
            </a:prstGeom>
            <a:solidFill>
              <a:srgbClr val="B3B3B3">
                <a:alpha val="100000"/>
              </a:srgbClr>
            </a:solidFill>
          </p:spPr>
          <p:txBody>
            <a:bodyPr/>
            <a:lstStyle/>
            <a:p/>
          </p:txBody>
        </p:sp>
        <p:sp>
          <p:nvSpPr>
            <p:cNvPr id="55" name="rc55"/>
            <p:cNvSpPr/>
            <p:nvPr/>
          </p:nvSpPr>
          <p:spPr>
            <a:xfrm>
              <a:off x="3056838" y="2592136"/>
              <a:ext cx="245185" cy="369953"/>
            </a:xfrm>
            <a:prstGeom prst="rect">
              <a:avLst/>
            </a:prstGeom>
            <a:solidFill>
              <a:srgbClr val="B3B3B3">
                <a:alpha val="100000"/>
              </a:srgbClr>
            </a:solidFill>
          </p:spPr>
          <p:txBody>
            <a:bodyPr/>
            <a:lstStyle/>
            <a:p/>
          </p:txBody>
        </p:sp>
        <p:sp>
          <p:nvSpPr>
            <p:cNvPr id="56" name="rc56"/>
            <p:cNvSpPr/>
            <p:nvPr/>
          </p:nvSpPr>
          <p:spPr>
            <a:xfrm>
              <a:off x="3329266" y="2406224"/>
              <a:ext cx="245185" cy="512425"/>
            </a:xfrm>
            <a:prstGeom prst="rect">
              <a:avLst/>
            </a:prstGeom>
            <a:solidFill>
              <a:srgbClr val="B3B3B3">
                <a:alpha val="100000"/>
              </a:srgbClr>
            </a:solidFill>
          </p:spPr>
          <p:txBody>
            <a:bodyPr/>
            <a:lstStyle/>
            <a:p/>
          </p:txBody>
        </p:sp>
        <p:sp>
          <p:nvSpPr>
            <p:cNvPr id="57" name="rc57"/>
            <p:cNvSpPr/>
            <p:nvPr/>
          </p:nvSpPr>
          <p:spPr>
            <a:xfrm>
              <a:off x="3601695" y="2512843"/>
              <a:ext cx="245185" cy="513256"/>
            </a:xfrm>
            <a:prstGeom prst="rect">
              <a:avLst/>
            </a:prstGeom>
            <a:solidFill>
              <a:srgbClr val="B3B3B3">
                <a:alpha val="100000"/>
              </a:srgbClr>
            </a:solidFill>
          </p:spPr>
          <p:txBody>
            <a:bodyPr/>
            <a:lstStyle/>
            <a:p/>
          </p:txBody>
        </p:sp>
        <p:sp>
          <p:nvSpPr>
            <p:cNvPr id="58" name="rc58"/>
            <p:cNvSpPr/>
            <p:nvPr/>
          </p:nvSpPr>
          <p:spPr>
            <a:xfrm>
              <a:off x="3874124" y="2779325"/>
              <a:ext cx="245185" cy="432753"/>
            </a:xfrm>
            <a:prstGeom prst="rect">
              <a:avLst/>
            </a:prstGeom>
            <a:solidFill>
              <a:srgbClr val="B3B3B3">
                <a:alpha val="100000"/>
              </a:srgbClr>
            </a:solidFill>
          </p:spPr>
          <p:txBody>
            <a:bodyPr/>
            <a:lstStyle/>
            <a:p/>
          </p:txBody>
        </p:sp>
        <p:sp>
          <p:nvSpPr>
            <p:cNvPr id="59" name="rc59"/>
            <p:cNvSpPr/>
            <p:nvPr/>
          </p:nvSpPr>
          <p:spPr>
            <a:xfrm>
              <a:off x="4146552" y="2451763"/>
              <a:ext cx="245185" cy="598812"/>
            </a:xfrm>
            <a:prstGeom prst="rect">
              <a:avLst/>
            </a:prstGeom>
            <a:solidFill>
              <a:srgbClr val="B3B3B3">
                <a:alpha val="100000"/>
              </a:srgbClr>
            </a:solidFill>
          </p:spPr>
          <p:txBody>
            <a:bodyPr/>
            <a:lstStyle/>
            <a:p/>
          </p:txBody>
        </p:sp>
        <p:sp>
          <p:nvSpPr>
            <p:cNvPr id="60" name="rc60"/>
            <p:cNvSpPr/>
            <p:nvPr/>
          </p:nvSpPr>
          <p:spPr>
            <a:xfrm>
              <a:off x="4418981" y="2399694"/>
              <a:ext cx="245185" cy="811296"/>
            </a:xfrm>
            <a:prstGeom prst="rect">
              <a:avLst/>
            </a:prstGeom>
            <a:solidFill>
              <a:srgbClr val="B3B3B3">
                <a:alpha val="100000"/>
              </a:srgbClr>
            </a:solidFill>
          </p:spPr>
          <p:txBody>
            <a:bodyPr/>
            <a:lstStyle/>
            <a:p/>
          </p:txBody>
        </p:sp>
        <p:sp>
          <p:nvSpPr>
            <p:cNvPr id="61" name="rc61"/>
            <p:cNvSpPr/>
            <p:nvPr/>
          </p:nvSpPr>
          <p:spPr>
            <a:xfrm>
              <a:off x="4691410" y="2412411"/>
              <a:ext cx="245185" cy="854997"/>
            </a:xfrm>
            <a:prstGeom prst="rect">
              <a:avLst/>
            </a:prstGeom>
            <a:solidFill>
              <a:srgbClr val="B3B3B3">
                <a:alpha val="100000"/>
              </a:srgbClr>
            </a:solidFill>
          </p:spPr>
          <p:txBody>
            <a:bodyPr/>
            <a:lstStyle/>
            <a:p/>
          </p:txBody>
        </p:sp>
        <p:sp>
          <p:nvSpPr>
            <p:cNvPr id="62" name="rc62"/>
            <p:cNvSpPr/>
            <p:nvPr/>
          </p:nvSpPr>
          <p:spPr>
            <a:xfrm>
              <a:off x="4963838" y="2321881"/>
              <a:ext cx="245185" cy="906678"/>
            </a:xfrm>
            <a:prstGeom prst="rect">
              <a:avLst/>
            </a:prstGeom>
            <a:solidFill>
              <a:srgbClr val="B3B3B3">
                <a:alpha val="100000"/>
              </a:srgbClr>
            </a:solidFill>
          </p:spPr>
          <p:txBody>
            <a:bodyPr/>
            <a:lstStyle/>
            <a:p/>
          </p:txBody>
        </p:sp>
        <p:sp>
          <p:nvSpPr>
            <p:cNvPr id="63" name="rc63"/>
            <p:cNvSpPr/>
            <p:nvPr/>
          </p:nvSpPr>
          <p:spPr>
            <a:xfrm>
              <a:off x="5236267" y="2475978"/>
              <a:ext cx="245185" cy="957986"/>
            </a:xfrm>
            <a:prstGeom prst="rect">
              <a:avLst/>
            </a:prstGeom>
            <a:solidFill>
              <a:srgbClr val="B3B3B3">
                <a:alpha val="100000"/>
              </a:srgbClr>
            </a:solidFill>
          </p:spPr>
          <p:txBody>
            <a:bodyPr/>
            <a:lstStyle/>
            <a:p/>
          </p:txBody>
        </p:sp>
        <p:sp>
          <p:nvSpPr>
            <p:cNvPr id="64" name="rc64"/>
            <p:cNvSpPr/>
            <p:nvPr/>
          </p:nvSpPr>
          <p:spPr>
            <a:xfrm>
              <a:off x="5508696" y="2589197"/>
              <a:ext cx="245185" cy="923942"/>
            </a:xfrm>
            <a:prstGeom prst="rect">
              <a:avLst/>
            </a:prstGeom>
            <a:solidFill>
              <a:srgbClr val="B3B3B3">
                <a:alpha val="100000"/>
              </a:srgbClr>
            </a:solidFill>
          </p:spPr>
          <p:txBody>
            <a:bodyPr/>
            <a:lstStyle/>
            <a:p/>
          </p:txBody>
        </p:sp>
        <p:sp>
          <p:nvSpPr>
            <p:cNvPr id="65" name="rc65"/>
            <p:cNvSpPr/>
            <p:nvPr/>
          </p:nvSpPr>
          <p:spPr>
            <a:xfrm>
              <a:off x="5781125" y="2917029"/>
              <a:ext cx="245185" cy="539466"/>
            </a:xfrm>
            <a:prstGeom prst="rect">
              <a:avLst/>
            </a:prstGeom>
            <a:solidFill>
              <a:srgbClr val="B3B3B3">
                <a:alpha val="100000"/>
              </a:srgbClr>
            </a:solidFill>
          </p:spPr>
          <p:txBody>
            <a:bodyPr/>
            <a:lstStyle/>
            <a:p/>
          </p:txBody>
        </p:sp>
        <p:sp>
          <p:nvSpPr>
            <p:cNvPr id="66" name="rc66"/>
            <p:cNvSpPr/>
            <p:nvPr/>
          </p:nvSpPr>
          <p:spPr>
            <a:xfrm>
              <a:off x="6053553" y="3240673"/>
              <a:ext cx="245185" cy="114626"/>
            </a:xfrm>
            <a:prstGeom prst="rect">
              <a:avLst/>
            </a:prstGeom>
            <a:solidFill>
              <a:srgbClr val="B3B3B3">
                <a:alpha val="100000"/>
              </a:srgbClr>
            </a:solidFill>
          </p:spPr>
          <p:txBody>
            <a:bodyPr/>
            <a:lstStyle/>
            <a:p/>
          </p:txBody>
        </p:sp>
        <p:sp>
          <p:nvSpPr>
            <p:cNvPr id="67" name="rc67"/>
            <p:cNvSpPr/>
            <p:nvPr/>
          </p:nvSpPr>
          <p:spPr>
            <a:xfrm>
              <a:off x="6325982" y="3170752"/>
              <a:ext cx="245185" cy="180950"/>
            </a:xfrm>
            <a:prstGeom prst="rect">
              <a:avLst/>
            </a:prstGeom>
            <a:solidFill>
              <a:srgbClr val="B3B3B3">
                <a:alpha val="100000"/>
              </a:srgbClr>
            </a:solidFill>
          </p:spPr>
          <p:txBody>
            <a:bodyPr/>
            <a:lstStyle/>
            <a:p/>
          </p:txBody>
        </p:sp>
        <p:sp>
          <p:nvSpPr>
            <p:cNvPr id="68" name="rc68"/>
            <p:cNvSpPr/>
            <p:nvPr/>
          </p:nvSpPr>
          <p:spPr>
            <a:xfrm>
              <a:off x="6598411" y="3314740"/>
              <a:ext cx="245185" cy="101678"/>
            </a:xfrm>
            <a:prstGeom prst="rect">
              <a:avLst/>
            </a:prstGeom>
            <a:solidFill>
              <a:srgbClr val="B3B3B3">
                <a:alpha val="100000"/>
              </a:srgbClr>
            </a:solidFill>
          </p:spPr>
          <p:txBody>
            <a:bodyPr/>
            <a:lstStyle/>
            <a:p/>
          </p:txBody>
        </p:sp>
        <p:sp>
          <p:nvSpPr>
            <p:cNvPr id="69" name="rc69"/>
            <p:cNvSpPr/>
            <p:nvPr/>
          </p:nvSpPr>
          <p:spPr>
            <a:xfrm>
              <a:off x="6870839" y="3200745"/>
              <a:ext cx="245185" cy="243392"/>
            </a:xfrm>
            <a:prstGeom prst="rect">
              <a:avLst/>
            </a:prstGeom>
            <a:solidFill>
              <a:srgbClr val="B3B3B3">
                <a:alpha val="100000"/>
              </a:srgbClr>
            </a:solidFill>
          </p:spPr>
          <p:txBody>
            <a:bodyPr/>
            <a:lstStyle/>
            <a:p/>
          </p:txBody>
        </p:sp>
        <p:sp>
          <p:nvSpPr>
            <p:cNvPr id="70" name="rc70"/>
            <p:cNvSpPr/>
            <p:nvPr/>
          </p:nvSpPr>
          <p:spPr>
            <a:xfrm>
              <a:off x="7143268" y="3383209"/>
              <a:ext cx="245185" cy="165546"/>
            </a:xfrm>
            <a:prstGeom prst="rect">
              <a:avLst/>
            </a:prstGeom>
            <a:solidFill>
              <a:srgbClr val="B3B3B3">
                <a:alpha val="100000"/>
              </a:srgbClr>
            </a:solidFill>
          </p:spPr>
          <p:txBody>
            <a:bodyPr/>
            <a:lstStyle/>
            <a:p/>
          </p:txBody>
        </p:sp>
        <p:sp>
          <p:nvSpPr>
            <p:cNvPr id="71" name="pl71"/>
            <p:cNvSpPr/>
            <p:nvPr/>
          </p:nvSpPr>
          <p:spPr>
            <a:xfrm>
              <a:off x="1544859" y="1563719"/>
              <a:ext cx="6538288" cy="702001"/>
            </a:xfrm>
            <a:custGeom>
              <a:avLst/>
              <a:pathLst>
                <a:path w="6538288" h="702001">
                  <a:moveTo>
                    <a:pt x="0" y="421200"/>
                  </a:moveTo>
                  <a:lnTo>
                    <a:pt x="272428" y="505441"/>
                  </a:lnTo>
                  <a:lnTo>
                    <a:pt x="544857" y="617761"/>
                  </a:lnTo>
                  <a:lnTo>
                    <a:pt x="817286" y="702001"/>
                  </a:lnTo>
                  <a:lnTo>
                    <a:pt x="1089714" y="673921"/>
                  </a:lnTo>
                  <a:lnTo>
                    <a:pt x="1362143" y="645841"/>
                  </a:lnTo>
                  <a:lnTo>
                    <a:pt x="1634572" y="505441"/>
                  </a:lnTo>
                  <a:lnTo>
                    <a:pt x="1907000" y="533521"/>
                  </a:lnTo>
                  <a:lnTo>
                    <a:pt x="2179429" y="393120"/>
                  </a:lnTo>
                  <a:lnTo>
                    <a:pt x="2451858" y="280800"/>
                  </a:lnTo>
                  <a:lnTo>
                    <a:pt x="2724286" y="421200"/>
                  </a:lnTo>
                  <a:lnTo>
                    <a:pt x="2996715" y="280800"/>
                  </a:lnTo>
                  <a:lnTo>
                    <a:pt x="3269144" y="224640"/>
                  </a:lnTo>
                  <a:lnTo>
                    <a:pt x="3541572" y="252720"/>
                  </a:lnTo>
                  <a:lnTo>
                    <a:pt x="3814001" y="84240"/>
                  </a:lnTo>
                  <a:lnTo>
                    <a:pt x="4086430" y="28080"/>
                  </a:lnTo>
                  <a:lnTo>
                    <a:pt x="4358858" y="84240"/>
                  </a:lnTo>
                  <a:lnTo>
                    <a:pt x="4631287" y="168480"/>
                  </a:lnTo>
                  <a:lnTo>
                    <a:pt x="4903716" y="168480"/>
                  </a:lnTo>
                  <a:lnTo>
                    <a:pt x="5176144" y="112320"/>
                  </a:lnTo>
                  <a:lnTo>
                    <a:pt x="5448573" y="84240"/>
                  </a:lnTo>
                  <a:lnTo>
                    <a:pt x="5721002" y="0"/>
                  </a:lnTo>
                  <a:lnTo>
                    <a:pt x="5993430" y="28080"/>
                  </a:lnTo>
                  <a:lnTo>
                    <a:pt x="6265859" y="196560"/>
                  </a:lnTo>
                  <a:lnTo>
                    <a:pt x="6538288" y="308880"/>
                  </a:lnTo>
                </a:path>
              </a:pathLst>
            </a:custGeom>
            <a:ln w="27101" cap="flat">
              <a:solidFill>
                <a:srgbClr val="0058AB">
                  <a:alpha val="100000"/>
                </a:srgbClr>
              </a:solidFill>
              <a:prstDash val="solid"/>
              <a:round/>
            </a:ln>
          </p:spPr>
          <p:txBody>
            <a:bodyPr/>
            <a:lstStyle/>
            <a:p/>
          </p:txBody>
        </p:sp>
        <p:sp>
          <p:nvSpPr>
            <p:cNvPr id="72" name="pl72"/>
            <p:cNvSpPr/>
            <p:nvPr/>
          </p:nvSpPr>
          <p:spPr>
            <a:xfrm>
              <a:off x="1544859" y="1563719"/>
              <a:ext cx="6538288" cy="1151282"/>
            </a:xfrm>
            <a:custGeom>
              <a:avLst/>
              <a:pathLst>
                <a:path w="6538288" h="1151282">
                  <a:moveTo>
                    <a:pt x="0" y="702001"/>
                  </a:moveTo>
                  <a:lnTo>
                    <a:pt x="272428" y="926642"/>
                  </a:lnTo>
                  <a:lnTo>
                    <a:pt x="544857" y="1151282"/>
                  </a:lnTo>
                  <a:lnTo>
                    <a:pt x="817286" y="982802"/>
                  </a:lnTo>
                  <a:lnTo>
                    <a:pt x="1089714" y="1010882"/>
                  </a:lnTo>
                  <a:lnTo>
                    <a:pt x="1362143" y="1095122"/>
                  </a:lnTo>
                  <a:lnTo>
                    <a:pt x="1634572" y="954722"/>
                  </a:lnTo>
                  <a:lnTo>
                    <a:pt x="1907000" y="1067042"/>
                  </a:lnTo>
                  <a:lnTo>
                    <a:pt x="2179429" y="926642"/>
                  </a:lnTo>
                  <a:lnTo>
                    <a:pt x="2451858" y="673921"/>
                  </a:lnTo>
                  <a:lnTo>
                    <a:pt x="2724286" y="898562"/>
                  </a:lnTo>
                  <a:lnTo>
                    <a:pt x="2996715" y="926642"/>
                  </a:lnTo>
                  <a:lnTo>
                    <a:pt x="3269144" y="954722"/>
                  </a:lnTo>
                  <a:lnTo>
                    <a:pt x="3541572" y="1038962"/>
                  </a:lnTo>
                  <a:lnTo>
                    <a:pt x="3814001" y="898562"/>
                  </a:lnTo>
                  <a:lnTo>
                    <a:pt x="4086430" y="786241"/>
                  </a:lnTo>
                  <a:lnTo>
                    <a:pt x="4358858" y="505441"/>
                  </a:lnTo>
                  <a:lnTo>
                    <a:pt x="4631287" y="252720"/>
                  </a:lnTo>
                  <a:lnTo>
                    <a:pt x="4903716" y="336960"/>
                  </a:lnTo>
                  <a:lnTo>
                    <a:pt x="5176144" y="224640"/>
                  </a:lnTo>
                  <a:lnTo>
                    <a:pt x="5448573" y="308880"/>
                  </a:lnTo>
                  <a:lnTo>
                    <a:pt x="5721002" y="140400"/>
                  </a:lnTo>
                  <a:lnTo>
                    <a:pt x="5993430" y="0"/>
                  </a:lnTo>
                  <a:lnTo>
                    <a:pt x="6265859" y="84240"/>
                  </a:lnTo>
                  <a:lnTo>
                    <a:pt x="6538288" y="140400"/>
                  </a:lnTo>
                </a:path>
              </a:pathLst>
            </a:custGeom>
            <a:ln w="27101" cap="flat">
              <a:solidFill>
                <a:srgbClr val="333333">
                  <a:alpha val="100000"/>
                </a:srgbClr>
              </a:solidFill>
              <a:prstDash val="solid"/>
              <a:round/>
            </a:ln>
          </p:spPr>
          <p:txBody>
            <a:bodyPr/>
            <a:lstStyle/>
            <a:p/>
          </p:txBody>
        </p:sp>
        <p:sp>
          <p:nvSpPr>
            <p:cNvPr id="73" name="tx73"/>
            <p:cNvSpPr/>
            <p:nvPr/>
          </p:nvSpPr>
          <p:spPr>
            <a:xfrm>
              <a:off x="6650665"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74" name="tx74"/>
            <p:cNvSpPr/>
            <p:nvPr/>
          </p:nvSpPr>
          <p:spPr>
            <a:xfrm>
              <a:off x="6923094"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75" name="tx75"/>
            <p:cNvSpPr/>
            <p:nvPr/>
          </p:nvSpPr>
          <p:spPr>
            <a:xfrm>
              <a:off x="7195523"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6" name="tx76"/>
            <p:cNvSpPr/>
            <p:nvPr/>
          </p:nvSpPr>
          <p:spPr>
            <a:xfrm>
              <a:off x="7467952"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7" name="tx77"/>
            <p:cNvSpPr/>
            <p:nvPr/>
          </p:nvSpPr>
          <p:spPr>
            <a:xfrm>
              <a:off x="7740380"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8" name="tx78"/>
            <p:cNvSpPr/>
            <p:nvPr/>
          </p:nvSpPr>
          <p:spPr>
            <a:xfrm>
              <a:off x="8012809"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79" name="tx79"/>
            <p:cNvSpPr/>
            <p:nvPr/>
          </p:nvSpPr>
          <p:spPr>
            <a:xfrm>
              <a:off x="6650665"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80" name="tx80"/>
            <p:cNvSpPr/>
            <p:nvPr/>
          </p:nvSpPr>
          <p:spPr>
            <a:xfrm>
              <a:off x="6923094"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81" name="tx81"/>
            <p:cNvSpPr/>
            <p:nvPr/>
          </p:nvSpPr>
          <p:spPr>
            <a:xfrm>
              <a:off x="7195523"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2" name="tx82"/>
            <p:cNvSpPr/>
            <p:nvPr/>
          </p:nvSpPr>
          <p:spPr>
            <a:xfrm>
              <a:off x="7467952"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3" name="tx83"/>
            <p:cNvSpPr/>
            <p:nvPr/>
          </p:nvSpPr>
          <p:spPr>
            <a:xfrm>
              <a:off x="7740380"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84" name="tx84"/>
            <p:cNvSpPr/>
            <p:nvPr/>
          </p:nvSpPr>
          <p:spPr>
            <a:xfrm>
              <a:off x="8012809"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5" name="tx85"/>
            <p:cNvSpPr/>
            <p:nvPr/>
          </p:nvSpPr>
          <p:spPr>
            <a:xfrm>
              <a:off x="1454424" y="355185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86" name="tx86"/>
            <p:cNvSpPr/>
            <p:nvPr/>
          </p:nvSpPr>
          <p:spPr>
            <a:xfrm>
              <a:off x="2816567" y="337773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87" name="tx87"/>
            <p:cNvSpPr/>
            <p:nvPr/>
          </p:nvSpPr>
          <p:spPr>
            <a:xfrm>
              <a:off x="4178711" y="348813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a:t>
              </a:r>
            </a:p>
          </p:txBody>
        </p:sp>
        <p:sp>
          <p:nvSpPr>
            <p:cNvPr id="88" name="tx88"/>
            <p:cNvSpPr/>
            <p:nvPr/>
          </p:nvSpPr>
          <p:spPr>
            <a:xfrm>
              <a:off x="5540854" y="371941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89" name="tx89"/>
            <p:cNvSpPr/>
            <p:nvPr/>
          </p:nvSpPr>
          <p:spPr>
            <a:xfrm>
              <a:off x="6630569" y="36711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90" name="tx90"/>
            <p:cNvSpPr/>
            <p:nvPr/>
          </p:nvSpPr>
          <p:spPr>
            <a:xfrm>
              <a:off x="6902998" y="36849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91" name="tx91"/>
            <p:cNvSpPr/>
            <p:nvPr/>
          </p:nvSpPr>
          <p:spPr>
            <a:xfrm>
              <a:off x="7175426" y="37372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92" name="tx92"/>
            <p:cNvSpPr/>
            <p:nvPr/>
          </p:nvSpPr>
          <p:spPr>
            <a:xfrm>
              <a:off x="7447855" y="37202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93" name="tx93"/>
            <p:cNvSpPr/>
            <p:nvPr/>
          </p:nvSpPr>
          <p:spPr>
            <a:xfrm>
              <a:off x="7720284" y="361505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94" name="tx94"/>
            <p:cNvSpPr/>
            <p:nvPr/>
          </p:nvSpPr>
          <p:spPr>
            <a:xfrm>
              <a:off x="7992712" y="35445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95" name="tx95"/>
            <p:cNvSpPr/>
            <p:nvPr/>
          </p:nvSpPr>
          <p:spPr>
            <a:xfrm>
              <a:off x="1454424" y="296807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96" name="tx96"/>
            <p:cNvSpPr/>
            <p:nvPr/>
          </p:nvSpPr>
          <p:spPr>
            <a:xfrm>
              <a:off x="2816567" y="26256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97" name="tx97"/>
            <p:cNvSpPr/>
            <p:nvPr/>
          </p:nvSpPr>
          <p:spPr>
            <a:xfrm>
              <a:off x="4178711" y="27107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98" name="tx98"/>
            <p:cNvSpPr/>
            <p:nvPr/>
          </p:nvSpPr>
          <p:spPr>
            <a:xfrm>
              <a:off x="5540854" y="301067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99" name="tx99"/>
            <p:cNvSpPr/>
            <p:nvPr/>
          </p:nvSpPr>
          <p:spPr>
            <a:xfrm>
              <a:off x="6660714" y="33250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0" name="tx100"/>
            <p:cNvSpPr/>
            <p:nvPr/>
          </p:nvSpPr>
          <p:spPr>
            <a:xfrm>
              <a:off x="6933142" y="3282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101" name="tx101"/>
            <p:cNvSpPr/>
            <p:nvPr/>
          </p:nvSpPr>
          <p:spPr>
            <a:xfrm>
              <a:off x="7205571" y="342691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2" name="tx102"/>
            <p:cNvSpPr/>
            <p:nvPr/>
          </p:nvSpPr>
          <p:spPr>
            <a:xfrm>
              <a:off x="1463467" y="273284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385</a:t>
              </a:r>
            </a:p>
          </p:txBody>
        </p:sp>
        <p:sp>
          <p:nvSpPr>
            <p:cNvPr id="103" name="tx103"/>
            <p:cNvSpPr/>
            <p:nvPr/>
          </p:nvSpPr>
          <p:spPr>
            <a:xfrm>
              <a:off x="2825611" y="23961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496</a:t>
              </a:r>
            </a:p>
          </p:txBody>
        </p:sp>
        <p:sp>
          <p:nvSpPr>
            <p:cNvPr id="104" name="tx104"/>
            <p:cNvSpPr/>
            <p:nvPr/>
          </p:nvSpPr>
          <p:spPr>
            <a:xfrm>
              <a:off x="4187754" y="234548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513</a:t>
              </a:r>
            </a:p>
          </p:txBody>
        </p:sp>
        <p:sp>
          <p:nvSpPr>
            <p:cNvPr id="105" name="tx105"/>
            <p:cNvSpPr/>
            <p:nvPr/>
          </p:nvSpPr>
          <p:spPr>
            <a:xfrm>
              <a:off x="5549898" y="248296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467</a:t>
              </a:r>
            </a:p>
          </p:txBody>
        </p:sp>
        <p:sp>
          <p:nvSpPr>
            <p:cNvPr id="106" name="tx106"/>
            <p:cNvSpPr/>
            <p:nvPr/>
          </p:nvSpPr>
          <p:spPr>
            <a:xfrm>
              <a:off x="6639612" y="320850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228</a:t>
              </a:r>
            </a:p>
          </p:txBody>
        </p:sp>
        <p:sp>
          <p:nvSpPr>
            <p:cNvPr id="107" name="tx107"/>
            <p:cNvSpPr/>
            <p:nvPr/>
          </p:nvSpPr>
          <p:spPr>
            <a:xfrm>
              <a:off x="6912041" y="309451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266</a:t>
              </a:r>
            </a:p>
          </p:txBody>
        </p:sp>
        <p:sp>
          <p:nvSpPr>
            <p:cNvPr id="108" name="tx108"/>
            <p:cNvSpPr/>
            <p:nvPr/>
          </p:nvSpPr>
          <p:spPr>
            <a:xfrm>
              <a:off x="7184470" y="327697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206</a:t>
              </a:r>
            </a:p>
          </p:txBody>
        </p:sp>
        <p:sp>
          <p:nvSpPr>
            <p:cNvPr id="109" name="tx109"/>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94200" y="31963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11" name="tx111"/>
            <p:cNvSpPr/>
            <p:nvPr/>
          </p:nvSpPr>
          <p:spPr>
            <a:xfrm>
              <a:off x="694200" y="243810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2" name="tx112"/>
            <p:cNvSpPr/>
            <p:nvPr/>
          </p:nvSpPr>
          <p:spPr>
            <a:xfrm>
              <a:off x="694200" y="167987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3" name="tx113"/>
            <p:cNvSpPr/>
            <p:nvPr/>
          </p:nvSpPr>
          <p:spPr>
            <a:xfrm>
              <a:off x="577692" y="92164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4" name="tx11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pl132"/>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3" name="tx133"/>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744786" y="4909475"/>
              <a:ext cx="201456" cy="201456"/>
            </a:xfrm>
            <a:prstGeom prst="rect">
              <a:avLst/>
            </a:prstGeom>
            <a:solidFill>
              <a:srgbClr val="E2231A">
                <a:alpha val="100000"/>
              </a:srgbClr>
            </a:solidFill>
          </p:spPr>
          <p:txBody>
            <a:bodyPr/>
            <a:lstStyle/>
            <a:p/>
          </p:txBody>
        </p:sp>
        <p:sp>
          <p:nvSpPr>
            <p:cNvPr id="136" name="rc136"/>
            <p:cNvSpPr/>
            <p:nvPr/>
          </p:nvSpPr>
          <p:spPr>
            <a:xfrm>
              <a:off x="5708946" y="4909475"/>
              <a:ext cx="201456" cy="201456"/>
            </a:xfrm>
            <a:prstGeom prst="rect">
              <a:avLst/>
            </a:prstGeom>
            <a:solidFill>
              <a:srgbClr val="B3B3B3">
                <a:alpha val="100000"/>
              </a:srgbClr>
            </a:solidFill>
          </p:spPr>
          <p:txBody>
            <a:bodyPr/>
            <a:lstStyle/>
            <a:p/>
          </p:txBody>
        </p:sp>
        <p:sp>
          <p:nvSpPr>
            <p:cNvPr id="137" name="tx137"/>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1083092" y="660204"/>
              <a:ext cx="18080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Africa, 2000-2024</a:t>
              </a:r>
            </a:p>
          </p:txBody>
        </p:sp>
        <p:sp>
          <p:nvSpPr>
            <p:cNvPr id="141" name="pl141"/>
            <p:cNvSpPr/>
            <p:nvPr/>
          </p:nvSpPr>
          <p:spPr>
            <a:xfrm>
              <a:off x="26419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0814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5208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5" name="pl145"/>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6" name="pl146"/>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7" name="pl147"/>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8617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30114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422266" y="5774644"/>
              <a:ext cx="4747614" cy="162162"/>
            </a:xfrm>
            <a:prstGeom prst="rect">
              <a:avLst/>
            </a:prstGeom>
            <a:solidFill>
              <a:srgbClr val="E2231A">
                <a:alpha val="100000"/>
              </a:srgbClr>
            </a:solidFill>
          </p:spPr>
          <p:txBody>
            <a:bodyPr/>
            <a:lstStyle/>
            <a:p/>
          </p:txBody>
        </p:sp>
        <p:sp>
          <p:nvSpPr>
            <p:cNvPr id="151" name="rc151"/>
            <p:cNvSpPr/>
            <p:nvPr/>
          </p:nvSpPr>
          <p:spPr>
            <a:xfrm>
              <a:off x="1422266" y="5571941"/>
              <a:ext cx="5648548" cy="162162"/>
            </a:xfrm>
            <a:prstGeom prst="rect">
              <a:avLst/>
            </a:prstGeom>
            <a:solidFill>
              <a:srgbClr val="E2231A">
                <a:alpha val="100000"/>
              </a:srgbClr>
            </a:solidFill>
          </p:spPr>
          <p:txBody>
            <a:bodyPr/>
            <a:lstStyle/>
            <a:p/>
          </p:txBody>
        </p:sp>
        <p:sp>
          <p:nvSpPr>
            <p:cNvPr id="152" name="rc152"/>
            <p:cNvSpPr/>
            <p:nvPr/>
          </p:nvSpPr>
          <p:spPr>
            <a:xfrm>
              <a:off x="1422266" y="5369238"/>
              <a:ext cx="6783474" cy="162162"/>
            </a:xfrm>
            <a:prstGeom prst="rect">
              <a:avLst/>
            </a:prstGeom>
            <a:solidFill>
              <a:srgbClr val="E2231A">
                <a:alpha val="100000"/>
              </a:srgbClr>
            </a:solidFill>
          </p:spPr>
          <p:txBody>
            <a:bodyPr/>
            <a:lstStyle/>
            <a:p/>
          </p:txBody>
        </p:sp>
        <p:sp>
          <p:nvSpPr>
            <p:cNvPr id="153" name="rc153"/>
            <p:cNvSpPr/>
            <p:nvPr/>
          </p:nvSpPr>
          <p:spPr>
            <a:xfrm>
              <a:off x="6169880" y="5774644"/>
              <a:ext cx="817822" cy="162162"/>
            </a:xfrm>
            <a:prstGeom prst="rect">
              <a:avLst/>
            </a:prstGeom>
            <a:solidFill>
              <a:srgbClr val="B3B3B3">
                <a:alpha val="100000"/>
              </a:srgbClr>
            </a:solidFill>
          </p:spPr>
          <p:txBody>
            <a:bodyPr/>
            <a:lstStyle/>
            <a:p/>
          </p:txBody>
        </p:sp>
        <p:sp>
          <p:nvSpPr>
            <p:cNvPr id="154" name="tx154"/>
            <p:cNvSpPr/>
            <p:nvPr/>
          </p:nvSpPr>
          <p:spPr>
            <a:xfrm>
              <a:off x="7132384"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228.1</a:t>
              </a:r>
            </a:p>
          </p:txBody>
        </p:sp>
        <p:sp>
          <p:nvSpPr>
            <p:cNvPr id="155" name="tx155"/>
            <p:cNvSpPr/>
            <p:nvPr/>
          </p:nvSpPr>
          <p:spPr>
            <a:xfrm>
              <a:off x="3651392"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194.6</a:t>
              </a:r>
            </a:p>
          </p:txBody>
        </p:sp>
        <p:sp>
          <p:nvSpPr>
            <p:cNvPr id="156" name="tx156"/>
            <p:cNvSpPr/>
            <p:nvPr/>
          </p:nvSpPr>
          <p:spPr>
            <a:xfrm>
              <a:off x="4101859"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231.6</a:t>
              </a:r>
            </a:p>
          </p:txBody>
        </p:sp>
        <p:sp>
          <p:nvSpPr>
            <p:cNvPr id="157" name="tx157"/>
            <p:cNvSpPr/>
            <p:nvPr/>
          </p:nvSpPr>
          <p:spPr>
            <a:xfrm>
              <a:off x="4669322"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278.1</a:t>
              </a:r>
            </a:p>
          </p:txBody>
        </p:sp>
        <p:sp>
          <p:nvSpPr>
            <p:cNvPr id="158" name="tx158"/>
            <p:cNvSpPr/>
            <p:nvPr/>
          </p:nvSpPr>
          <p:spPr>
            <a:xfrm>
              <a:off x="6466265"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33.5</a:t>
              </a:r>
            </a:p>
          </p:txBody>
        </p:sp>
        <p:sp>
          <p:nvSpPr>
            <p:cNvPr id="159" name="tx159"/>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369857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4" name="tx164"/>
            <p:cNvSpPr/>
            <p:nvPr/>
          </p:nvSpPr>
          <p:spPr>
            <a:xfrm>
              <a:off x="613801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5" name="tx165"/>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6" name="tx16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76%. This is lower than in 2019, where coverage was 83%.
278,000 children missed their routine first dose of measles vaccine.
MCV2 is typically administered to children between 18 months and five years old. MCV2 coverage declined at 82%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79948"/>
              <a:ext cx="3397293" cy="714256"/>
            </a:xfrm>
            <a:custGeom>
              <a:avLst/>
              <a:pathLst>
                <a:path w="3397293" h="714256">
                  <a:moveTo>
                    <a:pt x="0" y="428553"/>
                  </a:moveTo>
                  <a:lnTo>
                    <a:pt x="141553" y="514264"/>
                  </a:lnTo>
                  <a:lnTo>
                    <a:pt x="283107" y="628545"/>
                  </a:lnTo>
                  <a:lnTo>
                    <a:pt x="424661" y="714256"/>
                  </a:lnTo>
                  <a:lnTo>
                    <a:pt x="566215" y="685686"/>
                  </a:lnTo>
                  <a:lnTo>
                    <a:pt x="707769" y="657115"/>
                  </a:lnTo>
                  <a:lnTo>
                    <a:pt x="849323" y="514264"/>
                  </a:lnTo>
                  <a:lnTo>
                    <a:pt x="990877" y="542834"/>
                  </a:lnTo>
                  <a:lnTo>
                    <a:pt x="1132431" y="399983"/>
                  </a:lnTo>
                  <a:lnTo>
                    <a:pt x="1273984" y="285702"/>
                  </a:lnTo>
                  <a:lnTo>
                    <a:pt x="1415538" y="428553"/>
                  </a:lnTo>
                  <a:lnTo>
                    <a:pt x="1557092" y="285702"/>
                  </a:lnTo>
                  <a:lnTo>
                    <a:pt x="1698646" y="228562"/>
                  </a:lnTo>
                  <a:lnTo>
                    <a:pt x="1840200" y="257132"/>
                  </a:lnTo>
                  <a:lnTo>
                    <a:pt x="1981754" y="85710"/>
                  </a:lnTo>
                  <a:lnTo>
                    <a:pt x="2123308" y="28570"/>
                  </a:lnTo>
                  <a:lnTo>
                    <a:pt x="2264862" y="85710"/>
                  </a:lnTo>
                  <a:lnTo>
                    <a:pt x="2406416" y="171421"/>
                  </a:lnTo>
                  <a:lnTo>
                    <a:pt x="2547969" y="171421"/>
                  </a:lnTo>
                  <a:lnTo>
                    <a:pt x="2689523" y="114281"/>
                  </a:lnTo>
                  <a:lnTo>
                    <a:pt x="2831077" y="85710"/>
                  </a:lnTo>
                  <a:lnTo>
                    <a:pt x="2972631" y="0"/>
                  </a:lnTo>
                  <a:lnTo>
                    <a:pt x="3114185" y="28570"/>
                  </a:lnTo>
                  <a:lnTo>
                    <a:pt x="3255739" y="199991"/>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79948"/>
              <a:ext cx="3397293" cy="714256"/>
            </a:xfrm>
            <a:custGeom>
              <a:avLst/>
              <a:pathLst>
                <a:path w="3397293" h="714256">
                  <a:moveTo>
                    <a:pt x="0" y="428553"/>
                  </a:moveTo>
                  <a:lnTo>
                    <a:pt x="141553" y="514264"/>
                  </a:lnTo>
                  <a:lnTo>
                    <a:pt x="283107" y="628545"/>
                  </a:lnTo>
                  <a:lnTo>
                    <a:pt x="424661" y="714256"/>
                  </a:lnTo>
                  <a:lnTo>
                    <a:pt x="566215" y="685686"/>
                  </a:lnTo>
                  <a:lnTo>
                    <a:pt x="707769" y="657115"/>
                  </a:lnTo>
                  <a:lnTo>
                    <a:pt x="849323" y="514264"/>
                  </a:lnTo>
                  <a:lnTo>
                    <a:pt x="990877" y="542834"/>
                  </a:lnTo>
                  <a:lnTo>
                    <a:pt x="1132431" y="399983"/>
                  </a:lnTo>
                  <a:lnTo>
                    <a:pt x="1273984" y="285702"/>
                  </a:lnTo>
                  <a:lnTo>
                    <a:pt x="1415538" y="428553"/>
                  </a:lnTo>
                  <a:lnTo>
                    <a:pt x="1557092" y="285702"/>
                  </a:lnTo>
                  <a:lnTo>
                    <a:pt x="1698646" y="228562"/>
                  </a:lnTo>
                  <a:lnTo>
                    <a:pt x="1840200" y="257132"/>
                  </a:lnTo>
                  <a:lnTo>
                    <a:pt x="1981754" y="85710"/>
                  </a:lnTo>
                  <a:lnTo>
                    <a:pt x="2123308" y="28570"/>
                  </a:lnTo>
                  <a:lnTo>
                    <a:pt x="2264862" y="85710"/>
                  </a:lnTo>
                  <a:lnTo>
                    <a:pt x="2406416" y="171421"/>
                  </a:lnTo>
                  <a:lnTo>
                    <a:pt x="2547969" y="171421"/>
                  </a:lnTo>
                  <a:lnTo>
                    <a:pt x="2689523" y="114281"/>
                  </a:lnTo>
                  <a:lnTo>
                    <a:pt x="2831077" y="85710"/>
                  </a:lnTo>
                  <a:lnTo>
                    <a:pt x="2972631" y="0"/>
                  </a:lnTo>
                  <a:lnTo>
                    <a:pt x="3114185" y="28570"/>
                  </a:lnTo>
                  <a:lnTo>
                    <a:pt x="3255739" y="199991"/>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2" name="pl32"/>
            <p:cNvSpPr/>
            <p:nvPr/>
          </p:nvSpPr>
          <p:spPr>
            <a:xfrm>
              <a:off x="1120965" y="1379948"/>
              <a:ext cx="3397293" cy="714256"/>
            </a:xfrm>
            <a:custGeom>
              <a:avLst/>
              <a:pathLst>
                <a:path w="3397293" h="714256">
                  <a:moveTo>
                    <a:pt x="0" y="428553"/>
                  </a:moveTo>
                  <a:lnTo>
                    <a:pt x="141553" y="514264"/>
                  </a:lnTo>
                  <a:lnTo>
                    <a:pt x="283107" y="628545"/>
                  </a:lnTo>
                  <a:lnTo>
                    <a:pt x="424661" y="714256"/>
                  </a:lnTo>
                  <a:lnTo>
                    <a:pt x="566215" y="685686"/>
                  </a:lnTo>
                  <a:lnTo>
                    <a:pt x="707769" y="657115"/>
                  </a:lnTo>
                  <a:lnTo>
                    <a:pt x="849323" y="514264"/>
                  </a:lnTo>
                  <a:lnTo>
                    <a:pt x="990877" y="542834"/>
                  </a:lnTo>
                  <a:lnTo>
                    <a:pt x="1132431" y="399983"/>
                  </a:lnTo>
                  <a:lnTo>
                    <a:pt x="1273984" y="285702"/>
                  </a:lnTo>
                  <a:lnTo>
                    <a:pt x="1415538" y="428553"/>
                  </a:lnTo>
                  <a:lnTo>
                    <a:pt x="1557092" y="285702"/>
                  </a:lnTo>
                  <a:lnTo>
                    <a:pt x="1698646" y="228562"/>
                  </a:lnTo>
                  <a:lnTo>
                    <a:pt x="1840200" y="257132"/>
                  </a:lnTo>
                  <a:lnTo>
                    <a:pt x="1981754" y="85710"/>
                  </a:lnTo>
                  <a:lnTo>
                    <a:pt x="2123308" y="28570"/>
                  </a:lnTo>
                  <a:lnTo>
                    <a:pt x="2264862" y="85710"/>
                  </a:lnTo>
                  <a:lnTo>
                    <a:pt x="2406416" y="171421"/>
                  </a:lnTo>
                  <a:lnTo>
                    <a:pt x="2547969" y="171421"/>
                  </a:lnTo>
                  <a:lnTo>
                    <a:pt x="2689523" y="114281"/>
                  </a:lnTo>
                  <a:lnTo>
                    <a:pt x="2831077" y="85710"/>
                  </a:lnTo>
                  <a:lnTo>
                    <a:pt x="2972631" y="0"/>
                  </a:lnTo>
                  <a:lnTo>
                    <a:pt x="3114185" y="28570"/>
                  </a:lnTo>
                  <a:lnTo>
                    <a:pt x="3255739" y="199991"/>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5" name="tx35"/>
            <p:cNvSpPr/>
            <p:nvPr/>
          </p:nvSpPr>
          <p:spPr>
            <a:xfrm>
              <a:off x="24762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57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57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54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785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2886" y="483000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60" name="tx60"/>
            <p:cNvSpPr/>
            <p:nvPr/>
          </p:nvSpPr>
          <p:spPr>
            <a:xfrm>
              <a:off x="295250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495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09093" y="471005"/>
              <a:ext cx="282103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South Africa, 2000-2024</a:t>
              </a:r>
            </a:p>
          </p:txBody>
        </p:sp>
        <p:sp>
          <p:nvSpPr>
            <p:cNvPr id="63" name="pl63"/>
            <p:cNvSpPr/>
            <p:nvPr/>
          </p:nvSpPr>
          <p:spPr>
            <a:xfrm>
              <a:off x="5267799" y="33512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941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370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799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798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227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208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22791"/>
              <a:ext cx="3397293" cy="2142768"/>
            </a:xfrm>
            <a:custGeom>
              <a:avLst/>
              <a:pathLst>
                <a:path w="3397293" h="2142768">
                  <a:moveTo>
                    <a:pt x="0" y="1285661"/>
                  </a:moveTo>
                  <a:lnTo>
                    <a:pt x="141553" y="1542793"/>
                  </a:lnTo>
                  <a:lnTo>
                    <a:pt x="283107" y="1885636"/>
                  </a:lnTo>
                  <a:lnTo>
                    <a:pt x="424661" y="2142768"/>
                  </a:lnTo>
                  <a:lnTo>
                    <a:pt x="566215" y="2057058"/>
                  </a:lnTo>
                  <a:lnTo>
                    <a:pt x="707769" y="1971347"/>
                  </a:lnTo>
                  <a:lnTo>
                    <a:pt x="849323" y="1542793"/>
                  </a:lnTo>
                  <a:lnTo>
                    <a:pt x="990877" y="1628504"/>
                  </a:lnTo>
                  <a:lnTo>
                    <a:pt x="1132431" y="1199950"/>
                  </a:lnTo>
                  <a:lnTo>
                    <a:pt x="1273984" y="857107"/>
                  </a:lnTo>
                  <a:lnTo>
                    <a:pt x="1415538" y="1285661"/>
                  </a:lnTo>
                  <a:lnTo>
                    <a:pt x="1557092" y="857107"/>
                  </a:lnTo>
                  <a:lnTo>
                    <a:pt x="1698646" y="685686"/>
                  </a:lnTo>
                  <a:lnTo>
                    <a:pt x="1840200" y="771396"/>
                  </a:lnTo>
                  <a:lnTo>
                    <a:pt x="1981754" y="257132"/>
                  </a:lnTo>
                  <a:lnTo>
                    <a:pt x="2123308" y="85710"/>
                  </a:lnTo>
                  <a:lnTo>
                    <a:pt x="2264862" y="257132"/>
                  </a:lnTo>
                  <a:lnTo>
                    <a:pt x="2406416" y="514264"/>
                  </a:lnTo>
                  <a:lnTo>
                    <a:pt x="2547969" y="514264"/>
                  </a:lnTo>
                  <a:lnTo>
                    <a:pt x="2689523" y="342843"/>
                  </a:lnTo>
                  <a:lnTo>
                    <a:pt x="2831077" y="257132"/>
                  </a:lnTo>
                  <a:lnTo>
                    <a:pt x="2972631" y="0"/>
                  </a:lnTo>
                  <a:lnTo>
                    <a:pt x="3114185" y="85710"/>
                  </a:lnTo>
                  <a:lnTo>
                    <a:pt x="3255739" y="599975"/>
                  </a:lnTo>
                  <a:lnTo>
                    <a:pt x="3397293" y="94281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065634"/>
              <a:ext cx="3397293" cy="1285661"/>
            </a:xfrm>
            <a:custGeom>
              <a:avLst/>
              <a:pathLst>
                <a:path w="3397293" h="1285661">
                  <a:moveTo>
                    <a:pt x="0" y="1285661"/>
                  </a:moveTo>
                  <a:lnTo>
                    <a:pt x="141553" y="1199950"/>
                  </a:lnTo>
                  <a:lnTo>
                    <a:pt x="283107" y="1199950"/>
                  </a:lnTo>
                  <a:lnTo>
                    <a:pt x="424661" y="1114239"/>
                  </a:lnTo>
                  <a:lnTo>
                    <a:pt x="566215" y="942818"/>
                  </a:lnTo>
                  <a:lnTo>
                    <a:pt x="707769" y="771396"/>
                  </a:lnTo>
                  <a:lnTo>
                    <a:pt x="849323" y="599975"/>
                  </a:lnTo>
                  <a:lnTo>
                    <a:pt x="990877" y="599975"/>
                  </a:lnTo>
                  <a:lnTo>
                    <a:pt x="1132431" y="428553"/>
                  </a:lnTo>
                  <a:lnTo>
                    <a:pt x="1273984" y="257132"/>
                  </a:lnTo>
                  <a:lnTo>
                    <a:pt x="1415538" y="171421"/>
                  </a:lnTo>
                  <a:lnTo>
                    <a:pt x="1557092" y="171421"/>
                  </a:lnTo>
                  <a:lnTo>
                    <a:pt x="1698646" y="171421"/>
                  </a:lnTo>
                  <a:lnTo>
                    <a:pt x="1840200" y="171421"/>
                  </a:lnTo>
                  <a:lnTo>
                    <a:pt x="1981754" y="171421"/>
                  </a:lnTo>
                  <a:lnTo>
                    <a:pt x="2123308" y="171421"/>
                  </a:lnTo>
                  <a:lnTo>
                    <a:pt x="2264862" y="85710"/>
                  </a:lnTo>
                  <a:lnTo>
                    <a:pt x="2406416" y="85710"/>
                  </a:lnTo>
                  <a:lnTo>
                    <a:pt x="2547969" y="0"/>
                  </a:lnTo>
                  <a:lnTo>
                    <a:pt x="2689523" y="0"/>
                  </a:lnTo>
                  <a:lnTo>
                    <a:pt x="2831077" y="257132"/>
                  </a:lnTo>
                  <a:lnTo>
                    <a:pt x="2972631" y="428553"/>
                  </a:lnTo>
                  <a:lnTo>
                    <a:pt x="3114185" y="257132"/>
                  </a:lnTo>
                  <a:lnTo>
                    <a:pt x="3255739" y="257132"/>
                  </a:lnTo>
                  <a:lnTo>
                    <a:pt x="3397293" y="17142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979924"/>
              <a:ext cx="3397293" cy="1628504"/>
            </a:xfrm>
            <a:custGeom>
              <a:avLst/>
              <a:pathLst>
                <a:path w="3397293" h="1628504">
                  <a:moveTo>
                    <a:pt x="0" y="1628504"/>
                  </a:moveTo>
                  <a:lnTo>
                    <a:pt x="141553" y="1371372"/>
                  </a:lnTo>
                  <a:lnTo>
                    <a:pt x="283107" y="1199950"/>
                  </a:lnTo>
                  <a:lnTo>
                    <a:pt x="424661" y="1114239"/>
                  </a:lnTo>
                  <a:lnTo>
                    <a:pt x="566215" y="1028529"/>
                  </a:lnTo>
                  <a:lnTo>
                    <a:pt x="707769" y="1028529"/>
                  </a:lnTo>
                  <a:lnTo>
                    <a:pt x="849323" y="771396"/>
                  </a:lnTo>
                  <a:lnTo>
                    <a:pt x="990877" y="599975"/>
                  </a:lnTo>
                  <a:lnTo>
                    <a:pt x="1132431" y="428553"/>
                  </a:lnTo>
                  <a:lnTo>
                    <a:pt x="1273984" y="171421"/>
                  </a:lnTo>
                  <a:lnTo>
                    <a:pt x="1415538" y="85710"/>
                  </a:lnTo>
                  <a:lnTo>
                    <a:pt x="1557092" y="0"/>
                  </a:lnTo>
                  <a:lnTo>
                    <a:pt x="1698646" y="0"/>
                  </a:lnTo>
                  <a:lnTo>
                    <a:pt x="1840200" y="85710"/>
                  </a:lnTo>
                  <a:lnTo>
                    <a:pt x="1981754" y="85710"/>
                  </a:lnTo>
                  <a:lnTo>
                    <a:pt x="2123308" y="85710"/>
                  </a:lnTo>
                  <a:lnTo>
                    <a:pt x="2264862" y="257132"/>
                  </a:lnTo>
                  <a:lnTo>
                    <a:pt x="2406416" y="257132"/>
                  </a:lnTo>
                  <a:lnTo>
                    <a:pt x="2547969" y="171421"/>
                  </a:lnTo>
                  <a:lnTo>
                    <a:pt x="2689523" y="85710"/>
                  </a:lnTo>
                  <a:lnTo>
                    <a:pt x="2831077" y="257132"/>
                  </a:lnTo>
                  <a:lnTo>
                    <a:pt x="2972631" y="342843"/>
                  </a:lnTo>
                  <a:lnTo>
                    <a:pt x="3114185" y="257132"/>
                  </a:lnTo>
                  <a:lnTo>
                    <a:pt x="3255739" y="85710"/>
                  </a:lnTo>
                  <a:lnTo>
                    <a:pt x="3397293" y="8571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22791"/>
              <a:ext cx="3397293" cy="2142768"/>
            </a:xfrm>
            <a:custGeom>
              <a:avLst/>
              <a:pathLst>
                <a:path w="3397293" h="2142768">
                  <a:moveTo>
                    <a:pt x="0" y="1285661"/>
                  </a:moveTo>
                  <a:lnTo>
                    <a:pt x="141553" y="1542793"/>
                  </a:lnTo>
                  <a:lnTo>
                    <a:pt x="283107" y="1885636"/>
                  </a:lnTo>
                  <a:lnTo>
                    <a:pt x="424661" y="2142768"/>
                  </a:lnTo>
                  <a:lnTo>
                    <a:pt x="566215" y="2057058"/>
                  </a:lnTo>
                  <a:lnTo>
                    <a:pt x="707769" y="1971347"/>
                  </a:lnTo>
                  <a:lnTo>
                    <a:pt x="849323" y="1542793"/>
                  </a:lnTo>
                  <a:lnTo>
                    <a:pt x="990877" y="1628504"/>
                  </a:lnTo>
                  <a:lnTo>
                    <a:pt x="1132431" y="1199950"/>
                  </a:lnTo>
                  <a:lnTo>
                    <a:pt x="1273984" y="857107"/>
                  </a:lnTo>
                  <a:lnTo>
                    <a:pt x="1415538" y="1285661"/>
                  </a:lnTo>
                  <a:lnTo>
                    <a:pt x="1557092" y="857107"/>
                  </a:lnTo>
                  <a:lnTo>
                    <a:pt x="1698646" y="685686"/>
                  </a:lnTo>
                  <a:lnTo>
                    <a:pt x="1840200" y="771396"/>
                  </a:lnTo>
                  <a:lnTo>
                    <a:pt x="1981754" y="257132"/>
                  </a:lnTo>
                  <a:lnTo>
                    <a:pt x="2123308" y="85710"/>
                  </a:lnTo>
                  <a:lnTo>
                    <a:pt x="2264862" y="257132"/>
                  </a:lnTo>
                  <a:lnTo>
                    <a:pt x="2406416" y="514264"/>
                  </a:lnTo>
                  <a:lnTo>
                    <a:pt x="2547969" y="514264"/>
                  </a:lnTo>
                  <a:lnTo>
                    <a:pt x="2689523" y="342843"/>
                  </a:lnTo>
                  <a:lnTo>
                    <a:pt x="2831077" y="257132"/>
                  </a:lnTo>
                  <a:lnTo>
                    <a:pt x="2972631" y="0"/>
                  </a:lnTo>
                  <a:lnTo>
                    <a:pt x="3114185" y="85710"/>
                  </a:lnTo>
                  <a:lnTo>
                    <a:pt x="3255739" y="599975"/>
                  </a:lnTo>
                  <a:lnTo>
                    <a:pt x="3397293" y="94281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85654"/>
              <a:ext cx="0" cy="1422798"/>
            </a:xfrm>
            <a:custGeom>
              <a:avLst/>
              <a:pathLst>
                <a:path w="0" h="1422798">
                  <a:moveTo>
                    <a:pt x="0" y="142279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85654"/>
              <a:ext cx="0" cy="2108484"/>
            </a:xfrm>
            <a:custGeom>
              <a:avLst/>
              <a:pathLst>
                <a:path w="0" h="2108484">
                  <a:moveTo>
                    <a:pt x="0" y="210848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85654"/>
              <a:ext cx="0" cy="1422798"/>
            </a:xfrm>
            <a:custGeom>
              <a:avLst/>
              <a:pathLst>
                <a:path w="0" h="1422798">
                  <a:moveTo>
                    <a:pt x="0" y="14227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85654"/>
              <a:ext cx="0" cy="222847"/>
            </a:xfrm>
            <a:custGeom>
              <a:avLst/>
              <a:pathLst>
                <a:path w="0" h="222847">
                  <a:moveTo>
                    <a:pt x="0" y="22284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85654"/>
              <a:ext cx="0" cy="479980"/>
            </a:xfrm>
            <a:custGeom>
              <a:avLst/>
              <a:pathLst>
                <a:path w="0" h="479980">
                  <a:moveTo>
                    <a:pt x="0" y="4799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85654"/>
              <a:ext cx="0" cy="737112"/>
            </a:xfrm>
            <a:custGeom>
              <a:avLst/>
              <a:pathLst>
                <a:path w="0" h="737112">
                  <a:moveTo>
                    <a:pt x="0" y="73711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85654"/>
              <a:ext cx="0" cy="1079955"/>
            </a:xfrm>
            <a:custGeom>
              <a:avLst/>
              <a:pathLst>
                <a:path w="0" h="1079955">
                  <a:moveTo>
                    <a:pt x="0" y="107995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22791"/>
              <a:ext cx="3397293" cy="2142768"/>
            </a:xfrm>
            <a:custGeom>
              <a:avLst/>
              <a:pathLst>
                <a:path w="3397293" h="2142768">
                  <a:moveTo>
                    <a:pt x="0" y="1285661"/>
                  </a:moveTo>
                  <a:lnTo>
                    <a:pt x="141553" y="1542793"/>
                  </a:lnTo>
                  <a:lnTo>
                    <a:pt x="283107" y="1885636"/>
                  </a:lnTo>
                  <a:lnTo>
                    <a:pt x="424661" y="2142768"/>
                  </a:lnTo>
                  <a:lnTo>
                    <a:pt x="566215" y="2057058"/>
                  </a:lnTo>
                  <a:lnTo>
                    <a:pt x="707769" y="1971347"/>
                  </a:lnTo>
                  <a:lnTo>
                    <a:pt x="849323" y="1542793"/>
                  </a:lnTo>
                  <a:lnTo>
                    <a:pt x="990877" y="1628504"/>
                  </a:lnTo>
                  <a:lnTo>
                    <a:pt x="1132431" y="1199950"/>
                  </a:lnTo>
                  <a:lnTo>
                    <a:pt x="1273984" y="857107"/>
                  </a:lnTo>
                  <a:lnTo>
                    <a:pt x="1415538" y="1285661"/>
                  </a:lnTo>
                  <a:lnTo>
                    <a:pt x="1557092" y="857107"/>
                  </a:lnTo>
                  <a:lnTo>
                    <a:pt x="1698646" y="685686"/>
                  </a:lnTo>
                  <a:lnTo>
                    <a:pt x="1840200" y="771396"/>
                  </a:lnTo>
                  <a:lnTo>
                    <a:pt x="1981754" y="257132"/>
                  </a:lnTo>
                  <a:lnTo>
                    <a:pt x="2123308" y="85710"/>
                  </a:lnTo>
                  <a:lnTo>
                    <a:pt x="2264862" y="257132"/>
                  </a:lnTo>
                  <a:lnTo>
                    <a:pt x="2406416" y="514264"/>
                  </a:lnTo>
                  <a:lnTo>
                    <a:pt x="2547969" y="514264"/>
                  </a:lnTo>
                  <a:lnTo>
                    <a:pt x="2689523" y="342843"/>
                  </a:lnTo>
                  <a:lnTo>
                    <a:pt x="2831077" y="257132"/>
                  </a:lnTo>
                  <a:lnTo>
                    <a:pt x="2972631" y="0"/>
                  </a:lnTo>
                  <a:lnTo>
                    <a:pt x="3114185" y="85710"/>
                  </a:lnTo>
                  <a:lnTo>
                    <a:pt x="3255739" y="599975"/>
                  </a:lnTo>
                  <a:lnTo>
                    <a:pt x="3397293" y="942818"/>
                  </a:lnTo>
                </a:path>
              </a:pathLst>
            </a:custGeom>
            <a:ln w="27101" cap="flat">
              <a:solidFill>
                <a:srgbClr val="0058AB">
                  <a:alpha val="100000"/>
                </a:srgbClr>
              </a:solidFill>
              <a:prstDash val="solid"/>
              <a:round/>
            </a:ln>
          </p:spPr>
          <p:txBody>
            <a:bodyPr/>
            <a:lstStyle/>
            <a:p/>
          </p:txBody>
        </p:sp>
        <p:sp>
          <p:nvSpPr>
            <p:cNvPr id="91" name="tx91"/>
            <p:cNvSpPr/>
            <p:nvPr/>
          </p:nvSpPr>
          <p:spPr>
            <a:xfrm>
              <a:off x="5359324" y="151225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067093" y="151093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3" name="tx93"/>
            <p:cNvSpPr/>
            <p:nvPr/>
          </p:nvSpPr>
          <p:spPr>
            <a:xfrm>
              <a:off x="6774863" y="151225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530827" y="15108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097042"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1087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151357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902429" y="21979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7277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8706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1564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824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824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0210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645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49585" y="483000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117" name="tx117"/>
            <p:cNvSpPr/>
            <p:nvPr/>
          </p:nvSpPr>
          <p:spPr>
            <a:xfrm>
              <a:off x="72692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31657"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336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2665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8995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9501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5830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5124213" cy="149993"/>
            </a:xfrm>
            <a:prstGeom prst="rect">
              <a:avLst/>
            </a:prstGeom>
            <a:solidFill>
              <a:srgbClr val="E2231A">
                <a:alpha val="80000"/>
              </a:srgbClr>
            </a:solidFill>
          </p:spPr>
          <p:txBody>
            <a:bodyPr/>
            <a:lstStyle/>
            <a:p/>
          </p:txBody>
        </p:sp>
        <p:sp>
          <p:nvSpPr>
            <p:cNvPr id="130" name="rc130"/>
            <p:cNvSpPr/>
            <p:nvPr/>
          </p:nvSpPr>
          <p:spPr>
            <a:xfrm>
              <a:off x="1317178" y="5637654"/>
              <a:ext cx="6096613" cy="149993"/>
            </a:xfrm>
            <a:prstGeom prst="rect">
              <a:avLst/>
            </a:prstGeom>
            <a:solidFill>
              <a:srgbClr val="E2231A">
                <a:alpha val="80000"/>
              </a:srgbClr>
            </a:solidFill>
          </p:spPr>
          <p:txBody>
            <a:bodyPr/>
            <a:lstStyle/>
            <a:p/>
          </p:txBody>
        </p:sp>
        <p:sp>
          <p:nvSpPr>
            <p:cNvPr id="131" name="rc131"/>
            <p:cNvSpPr/>
            <p:nvPr/>
          </p:nvSpPr>
          <p:spPr>
            <a:xfrm>
              <a:off x="1317178" y="5450161"/>
              <a:ext cx="7321564" cy="149993"/>
            </a:xfrm>
            <a:prstGeom prst="rect">
              <a:avLst/>
            </a:prstGeom>
            <a:solidFill>
              <a:srgbClr val="E2231A">
                <a:alpha val="80000"/>
              </a:srgbClr>
            </a:solidFill>
          </p:spPr>
          <p:txBody>
            <a:bodyPr/>
            <a:lstStyle/>
            <a:p/>
          </p:txBody>
        </p:sp>
        <p:sp>
          <p:nvSpPr>
            <p:cNvPr id="132" name="tx132"/>
            <p:cNvSpPr/>
            <p:nvPr/>
          </p:nvSpPr>
          <p:spPr>
            <a:xfrm>
              <a:off x="5931978"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195,000</a:t>
              </a:r>
            </a:p>
          </p:txBody>
        </p:sp>
        <p:sp>
          <p:nvSpPr>
            <p:cNvPr id="133" name="tx133"/>
            <p:cNvSpPr/>
            <p:nvPr/>
          </p:nvSpPr>
          <p:spPr>
            <a:xfrm>
              <a:off x="6904378"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232,000</a:t>
              </a:r>
            </a:p>
          </p:txBody>
        </p:sp>
        <p:sp>
          <p:nvSpPr>
            <p:cNvPr id="134" name="tx134"/>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44514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607809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South Africa (76%) was 8 percentage points lower than the global average (84%) and the same the average across all {regn_txt} countries.
National MCV1 coverage was 7 percentage points lower than in 2019 (83%).
This equates to 278,000 unvaccinated children in 2024 compared to 195,000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F26A21">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South Africa ranked number 8 out of 21 countries for lowest MCV1 coverage (based on tied ranks).
South Africa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0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47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894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641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73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520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267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014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80136"/>
              <a:ext cx="249522" cy="1022561"/>
            </a:xfrm>
            <a:prstGeom prst="rect">
              <a:avLst/>
            </a:prstGeom>
            <a:solidFill>
              <a:srgbClr val="80BD41">
                <a:alpha val="100000"/>
              </a:srgbClr>
            </a:solidFill>
          </p:spPr>
          <p:txBody>
            <a:bodyPr/>
            <a:lstStyle/>
            <a:p/>
          </p:txBody>
        </p:sp>
        <p:sp>
          <p:nvSpPr>
            <p:cNvPr id="25" name="rc25"/>
            <p:cNvSpPr/>
            <p:nvPr/>
          </p:nvSpPr>
          <p:spPr>
            <a:xfrm>
              <a:off x="1296273" y="2682473"/>
              <a:ext cx="249522" cy="397662"/>
            </a:xfrm>
            <a:prstGeom prst="rect">
              <a:avLst/>
            </a:prstGeom>
            <a:solidFill>
              <a:srgbClr val="E2231A">
                <a:alpha val="100000"/>
              </a:srgbClr>
            </a:solidFill>
          </p:spPr>
          <p:txBody>
            <a:bodyPr/>
            <a:lstStyle/>
            <a:p/>
          </p:txBody>
        </p:sp>
        <p:sp>
          <p:nvSpPr>
            <p:cNvPr id="26" name="rc26"/>
            <p:cNvSpPr/>
            <p:nvPr/>
          </p:nvSpPr>
          <p:spPr>
            <a:xfrm>
              <a:off x="1573521" y="3129064"/>
              <a:ext cx="249522" cy="973633"/>
            </a:xfrm>
            <a:prstGeom prst="rect">
              <a:avLst/>
            </a:prstGeom>
            <a:solidFill>
              <a:srgbClr val="80BD41">
                <a:alpha val="100000"/>
              </a:srgbClr>
            </a:solidFill>
          </p:spPr>
          <p:txBody>
            <a:bodyPr/>
            <a:lstStyle/>
            <a:p/>
          </p:txBody>
        </p:sp>
        <p:sp>
          <p:nvSpPr>
            <p:cNvPr id="27" name="rc27"/>
            <p:cNvSpPr/>
            <p:nvPr/>
          </p:nvSpPr>
          <p:spPr>
            <a:xfrm>
              <a:off x="1573521" y="2691634"/>
              <a:ext cx="249522" cy="437429"/>
            </a:xfrm>
            <a:prstGeom prst="rect">
              <a:avLst/>
            </a:prstGeom>
            <a:solidFill>
              <a:srgbClr val="E2231A">
                <a:alpha val="100000"/>
              </a:srgbClr>
            </a:solidFill>
          </p:spPr>
          <p:txBody>
            <a:bodyPr/>
            <a:lstStyle/>
            <a:p/>
          </p:txBody>
        </p:sp>
        <p:sp>
          <p:nvSpPr>
            <p:cNvPr id="28" name="rc28"/>
            <p:cNvSpPr/>
            <p:nvPr/>
          </p:nvSpPr>
          <p:spPr>
            <a:xfrm>
              <a:off x="1850769" y="3194214"/>
              <a:ext cx="249522" cy="908482"/>
            </a:xfrm>
            <a:prstGeom prst="rect">
              <a:avLst/>
            </a:prstGeom>
            <a:solidFill>
              <a:srgbClr val="80BD41">
                <a:alpha val="100000"/>
              </a:srgbClr>
            </a:solidFill>
          </p:spPr>
          <p:txBody>
            <a:bodyPr/>
            <a:lstStyle/>
            <a:p/>
          </p:txBody>
        </p:sp>
        <p:sp>
          <p:nvSpPr>
            <p:cNvPr id="29" name="rc29"/>
            <p:cNvSpPr/>
            <p:nvPr/>
          </p:nvSpPr>
          <p:spPr>
            <a:xfrm>
              <a:off x="1850769" y="2705031"/>
              <a:ext cx="249522" cy="489183"/>
            </a:xfrm>
            <a:prstGeom prst="rect">
              <a:avLst/>
            </a:prstGeom>
            <a:solidFill>
              <a:srgbClr val="E2231A">
                <a:alpha val="100000"/>
              </a:srgbClr>
            </a:solidFill>
          </p:spPr>
          <p:txBody>
            <a:bodyPr/>
            <a:lstStyle/>
            <a:p/>
          </p:txBody>
        </p:sp>
        <p:sp>
          <p:nvSpPr>
            <p:cNvPr id="30" name="rc30"/>
            <p:cNvSpPr/>
            <p:nvPr/>
          </p:nvSpPr>
          <p:spPr>
            <a:xfrm>
              <a:off x="2128016" y="3209144"/>
              <a:ext cx="249522" cy="893553"/>
            </a:xfrm>
            <a:prstGeom prst="rect">
              <a:avLst/>
            </a:prstGeom>
            <a:solidFill>
              <a:srgbClr val="80BD41">
                <a:alpha val="100000"/>
              </a:srgbClr>
            </a:solidFill>
          </p:spPr>
          <p:txBody>
            <a:bodyPr/>
            <a:lstStyle/>
            <a:p/>
          </p:txBody>
        </p:sp>
        <p:sp>
          <p:nvSpPr>
            <p:cNvPr id="31" name="rc31"/>
            <p:cNvSpPr/>
            <p:nvPr/>
          </p:nvSpPr>
          <p:spPr>
            <a:xfrm>
              <a:off x="2128016" y="2661481"/>
              <a:ext cx="249522" cy="547662"/>
            </a:xfrm>
            <a:prstGeom prst="rect">
              <a:avLst/>
            </a:prstGeom>
            <a:solidFill>
              <a:srgbClr val="E2231A">
                <a:alpha val="100000"/>
              </a:srgbClr>
            </a:solidFill>
          </p:spPr>
          <p:txBody>
            <a:bodyPr/>
            <a:lstStyle/>
            <a:p/>
          </p:txBody>
        </p:sp>
        <p:sp>
          <p:nvSpPr>
            <p:cNvPr id="32" name="rc32"/>
            <p:cNvSpPr/>
            <p:nvPr/>
          </p:nvSpPr>
          <p:spPr>
            <a:xfrm>
              <a:off x="2405264" y="3152040"/>
              <a:ext cx="249522" cy="950656"/>
            </a:xfrm>
            <a:prstGeom prst="rect">
              <a:avLst/>
            </a:prstGeom>
            <a:solidFill>
              <a:srgbClr val="80BD41">
                <a:alpha val="100000"/>
              </a:srgbClr>
            </a:solidFill>
          </p:spPr>
          <p:txBody>
            <a:bodyPr/>
            <a:lstStyle/>
            <a:p/>
          </p:txBody>
        </p:sp>
        <p:sp>
          <p:nvSpPr>
            <p:cNvPr id="33" name="rc33"/>
            <p:cNvSpPr/>
            <p:nvPr/>
          </p:nvSpPr>
          <p:spPr>
            <a:xfrm>
              <a:off x="2405264" y="2593719"/>
              <a:ext cx="249522" cy="558321"/>
            </a:xfrm>
            <a:prstGeom prst="rect">
              <a:avLst/>
            </a:prstGeom>
            <a:solidFill>
              <a:srgbClr val="E2231A">
                <a:alpha val="100000"/>
              </a:srgbClr>
            </a:solidFill>
          </p:spPr>
          <p:txBody>
            <a:bodyPr/>
            <a:lstStyle/>
            <a:p/>
          </p:txBody>
        </p:sp>
        <p:sp>
          <p:nvSpPr>
            <p:cNvPr id="34" name="rc34"/>
            <p:cNvSpPr/>
            <p:nvPr/>
          </p:nvSpPr>
          <p:spPr>
            <a:xfrm>
              <a:off x="2682512" y="3101967"/>
              <a:ext cx="249522" cy="1000729"/>
            </a:xfrm>
            <a:prstGeom prst="rect">
              <a:avLst/>
            </a:prstGeom>
            <a:solidFill>
              <a:srgbClr val="80BD41">
                <a:alpha val="100000"/>
              </a:srgbClr>
            </a:solidFill>
          </p:spPr>
          <p:txBody>
            <a:bodyPr/>
            <a:lstStyle/>
            <a:p/>
          </p:txBody>
        </p:sp>
        <p:sp>
          <p:nvSpPr>
            <p:cNvPr id="35" name="rc35"/>
            <p:cNvSpPr/>
            <p:nvPr/>
          </p:nvSpPr>
          <p:spPr>
            <a:xfrm>
              <a:off x="2682512" y="2539056"/>
              <a:ext cx="249522" cy="562911"/>
            </a:xfrm>
            <a:prstGeom prst="rect">
              <a:avLst/>
            </a:prstGeom>
            <a:solidFill>
              <a:srgbClr val="E2231A">
                <a:alpha val="100000"/>
              </a:srgbClr>
            </a:solidFill>
          </p:spPr>
          <p:txBody>
            <a:bodyPr/>
            <a:lstStyle/>
            <a:p/>
          </p:txBody>
        </p:sp>
        <p:sp>
          <p:nvSpPr>
            <p:cNvPr id="36" name="rc36"/>
            <p:cNvSpPr/>
            <p:nvPr/>
          </p:nvSpPr>
          <p:spPr>
            <a:xfrm>
              <a:off x="2959759" y="2990638"/>
              <a:ext cx="249522" cy="1112058"/>
            </a:xfrm>
            <a:prstGeom prst="rect">
              <a:avLst/>
            </a:prstGeom>
            <a:solidFill>
              <a:srgbClr val="80BD41">
                <a:alpha val="100000"/>
              </a:srgbClr>
            </a:solidFill>
          </p:spPr>
          <p:txBody>
            <a:bodyPr/>
            <a:lstStyle/>
            <a:p/>
          </p:txBody>
        </p:sp>
        <p:sp>
          <p:nvSpPr>
            <p:cNvPr id="37" name="rc37"/>
            <p:cNvSpPr/>
            <p:nvPr/>
          </p:nvSpPr>
          <p:spPr>
            <a:xfrm>
              <a:off x="2959759" y="2491017"/>
              <a:ext cx="249522" cy="499620"/>
            </a:xfrm>
            <a:prstGeom prst="rect">
              <a:avLst/>
            </a:prstGeom>
            <a:solidFill>
              <a:srgbClr val="E2231A">
                <a:alpha val="100000"/>
              </a:srgbClr>
            </a:solidFill>
          </p:spPr>
          <p:txBody>
            <a:bodyPr/>
            <a:lstStyle/>
            <a:p/>
          </p:txBody>
        </p:sp>
        <p:sp>
          <p:nvSpPr>
            <p:cNvPr id="38" name="rc38"/>
            <p:cNvSpPr/>
            <p:nvPr/>
          </p:nvSpPr>
          <p:spPr>
            <a:xfrm>
              <a:off x="3237007" y="2996852"/>
              <a:ext cx="249522" cy="1105844"/>
            </a:xfrm>
            <a:prstGeom prst="rect">
              <a:avLst/>
            </a:prstGeom>
            <a:solidFill>
              <a:srgbClr val="80BD41">
                <a:alpha val="100000"/>
              </a:srgbClr>
            </a:solidFill>
          </p:spPr>
          <p:txBody>
            <a:bodyPr/>
            <a:lstStyle/>
            <a:p/>
          </p:txBody>
        </p:sp>
        <p:sp>
          <p:nvSpPr>
            <p:cNvPr id="39" name="rc39"/>
            <p:cNvSpPr/>
            <p:nvPr/>
          </p:nvSpPr>
          <p:spPr>
            <a:xfrm>
              <a:off x="3237007" y="2476455"/>
              <a:ext cx="249522" cy="520397"/>
            </a:xfrm>
            <a:prstGeom prst="rect">
              <a:avLst/>
            </a:prstGeom>
            <a:solidFill>
              <a:srgbClr val="E2231A">
                <a:alpha val="100000"/>
              </a:srgbClr>
            </a:solidFill>
          </p:spPr>
          <p:txBody>
            <a:bodyPr/>
            <a:lstStyle/>
            <a:p/>
          </p:txBody>
        </p:sp>
        <p:sp>
          <p:nvSpPr>
            <p:cNvPr id="40" name="rc40"/>
            <p:cNvSpPr/>
            <p:nvPr/>
          </p:nvSpPr>
          <p:spPr>
            <a:xfrm>
              <a:off x="3514255" y="2834647"/>
              <a:ext cx="249522" cy="1268050"/>
            </a:xfrm>
            <a:prstGeom prst="rect">
              <a:avLst/>
            </a:prstGeom>
            <a:solidFill>
              <a:srgbClr val="80BD41">
                <a:alpha val="100000"/>
              </a:srgbClr>
            </a:solidFill>
          </p:spPr>
          <p:txBody>
            <a:bodyPr/>
            <a:lstStyle/>
            <a:p/>
          </p:txBody>
        </p:sp>
        <p:sp>
          <p:nvSpPr>
            <p:cNvPr id="41" name="rc41"/>
            <p:cNvSpPr/>
            <p:nvPr/>
          </p:nvSpPr>
          <p:spPr>
            <a:xfrm>
              <a:off x="3514255" y="2365641"/>
              <a:ext cx="249522" cy="469005"/>
            </a:xfrm>
            <a:prstGeom prst="rect">
              <a:avLst/>
            </a:prstGeom>
            <a:solidFill>
              <a:srgbClr val="E2231A">
                <a:alpha val="100000"/>
              </a:srgbClr>
            </a:solidFill>
          </p:spPr>
          <p:txBody>
            <a:bodyPr/>
            <a:lstStyle/>
            <a:p/>
          </p:txBody>
        </p:sp>
        <p:sp>
          <p:nvSpPr>
            <p:cNvPr id="42" name="rc42"/>
            <p:cNvSpPr/>
            <p:nvPr/>
          </p:nvSpPr>
          <p:spPr>
            <a:xfrm>
              <a:off x="3791502" y="2830346"/>
              <a:ext cx="249522" cy="1272351"/>
            </a:xfrm>
            <a:prstGeom prst="rect">
              <a:avLst/>
            </a:prstGeom>
            <a:solidFill>
              <a:srgbClr val="80BD41">
                <a:alpha val="100000"/>
              </a:srgbClr>
            </a:solidFill>
          </p:spPr>
          <p:txBody>
            <a:bodyPr/>
            <a:lstStyle/>
            <a:p/>
          </p:txBody>
        </p:sp>
        <p:sp>
          <p:nvSpPr>
            <p:cNvPr id="43" name="rc43"/>
            <p:cNvSpPr/>
            <p:nvPr/>
          </p:nvSpPr>
          <p:spPr>
            <a:xfrm>
              <a:off x="3791502" y="2450293"/>
              <a:ext cx="249522" cy="380052"/>
            </a:xfrm>
            <a:prstGeom prst="rect">
              <a:avLst/>
            </a:prstGeom>
            <a:solidFill>
              <a:srgbClr val="E2231A">
                <a:alpha val="100000"/>
              </a:srgbClr>
            </a:solidFill>
          </p:spPr>
          <p:txBody>
            <a:bodyPr/>
            <a:lstStyle/>
            <a:p/>
          </p:txBody>
        </p:sp>
        <p:sp>
          <p:nvSpPr>
            <p:cNvPr id="44" name="rc44"/>
            <p:cNvSpPr/>
            <p:nvPr/>
          </p:nvSpPr>
          <p:spPr>
            <a:xfrm>
              <a:off x="4068750" y="2926787"/>
              <a:ext cx="249522" cy="1175909"/>
            </a:xfrm>
            <a:prstGeom prst="rect">
              <a:avLst/>
            </a:prstGeom>
            <a:solidFill>
              <a:srgbClr val="80BD41">
                <a:alpha val="100000"/>
              </a:srgbClr>
            </a:solidFill>
          </p:spPr>
          <p:txBody>
            <a:bodyPr/>
            <a:lstStyle/>
            <a:p/>
          </p:txBody>
        </p:sp>
        <p:sp>
          <p:nvSpPr>
            <p:cNvPr id="45" name="rc45"/>
            <p:cNvSpPr/>
            <p:nvPr/>
          </p:nvSpPr>
          <p:spPr>
            <a:xfrm>
              <a:off x="4068750" y="2469489"/>
              <a:ext cx="249522" cy="457298"/>
            </a:xfrm>
            <a:prstGeom prst="rect">
              <a:avLst/>
            </a:prstGeom>
            <a:solidFill>
              <a:srgbClr val="E2231A">
                <a:alpha val="100000"/>
              </a:srgbClr>
            </a:solidFill>
          </p:spPr>
          <p:txBody>
            <a:bodyPr/>
            <a:lstStyle/>
            <a:p/>
          </p:txBody>
        </p:sp>
        <p:sp>
          <p:nvSpPr>
            <p:cNvPr id="46" name="rc46"/>
            <p:cNvSpPr/>
            <p:nvPr/>
          </p:nvSpPr>
          <p:spPr>
            <a:xfrm>
              <a:off x="4345998" y="2828599"/>
              <a:ext cx="249522" cy="1274097"/>
            </a:xfrm>
            <a:prstGeom prst="rect">
              <a:avLst/>
            </a:prstGeom>
            <a:solidFill>
              <a:srgbClr val="80BD41">
                <a:alpha val="100000"/>
              </a:srgbClr>
            </a:solidFill>
          </p:spPr>
          <p:txBody>
            <a:bodyPr/>
            <a:lstStyle/>
            <a:p/>
          </p:txBody>
        </p:sp>
        <p:sp>
          <p:nvSpPr>
            <p:cNvPr id="47" name="rc47"/>
            <p:cNvSpPr/>
            <p:nvPr/>
          </p:nvSpPr>
          <p:spPr>
            <a:xfrm>
              <a:off x="4345998" y="2448025"/>
              <a:ext cx="249522" cy="380573"/>
            </a:xfrm>
            <a:prstGeom prst="rect">
              <a:avLst/>
            </a:prstGeom>
            <a:solidFill>
              <a:srgbClr val="E2231A">
                <a:alpha val="100000"/>
              </a:srgbClr>
            </a:solidFill>
          </p:spPr>
          <p:txBody>
            <a:bodyPr/>
            <a:lstStyle/>
            <a:p/>
          </p:txBody>
        </p:sp>
        <p:sp>
          <p:nvSpPr>
            <p:cNvPr id="48" name="rc48"/>
            <p:cNvSpPr/>
            <p:nvPr/>
          </p:nvSpPr>
          <p:spPr>
            <a:xfrm>
              <a:off x="4623245" y="2772530"/>
              <a:ext cx="249522" cy="1330167"/>
            </a:xfrm>
            <a:prstGeom prst="rect">
              <a:avLst/>
            </a:prstGeom>
            <a:solidFill>
              <a:srgbClr val="80BD41">
                <a:alpha val="100000"/>
              </a:srgbClr>
            </a:solidFill>
          </p:spPr>
          <p:txBody>
            <a:bodyPr/>
            <a:lstStyle/>
            <a:p/>
          </p:txBody>
        </p:sp>
        <p:sp>
          <p:nvSpPr>
            <p:cNvPr id="49" name="rc49"/>
            <p:cNvSpPr/>
            <p:nvPr/>
          </p:nvSpPr>
          <p:spPr>
            <a:xfrm>
              <a:off x="4623245" y="2418940"/>
              <a:ext cx="249522" cy="353589"/>
            </a:xfrm>
            <a:prstGeom prst="rect">
              <a:avLst/>
            </a:prstGeom>
            <a:solidFill>
              <a:srgbClr val="E2231A">
                <a:alpha val="100000"/>
              </a:srgbClr>
            </a:solidFill>
          </p:spPr>
          <p:txBody>
            <a:bodyPr/>
            <a:lstStyle/>
            <a:p/>
          </p:txBody>
        </p:sp>
        <p:sp>
          <p:nvSpPr>
            <p:cNvPr id="50" name="rc50"/>
            <p:cNvSpPr/>
            <p:nvPr/>
          </p:nvSpPr>
          <p:spPr>
            <a:xfrm>
              <a:off x="4900493" y="2783184"/>
              <a:ext cx="249522" cy="1319512"/>
            </a:xfrm>
            <a:prstGeom prst="rect">
              <a:avLst/>
            </a:prstGeom>
            <a:solidFill>
              <a:srgbClr val="80BD41">
                <a:alpha val="100000"/>
              </a:srgbClr>
            </a:solidFill>
          </p:spPr>
          <p:txBody>
            <a:bodyPr/>
            <a:lstStyle/>
            <a:p/>
          </p:txBody>
        </p:sp>
        <p:sp>
          <p:nvSpPr>
            <p:cNvPr id="51" name="rc51"/>
            <p:cNvSpPr/>
            <p:nvPr/>
          </p:nvSpPr>
          <p:spPr>
            <a:xfrm>
              <a:off x="4900493" y="2411014"/>
              <a:ext cx="249522" cy="372170"/>
            </a:xfrm>
            <a:prstGeom prst="rect">
              <a:avLst/>
            </a:prstGeom>
            <a:solidFill>
              <a:srgbClr val="E2231A">
                <a:alpha val="100000"/>
              </a:srgbClr>
            </a:solidFill>
          </p:spPr>
          <p:txBody>
            <a:bodyPr/>
            <a:lstStyle/>
            <a:p/>
          </p:txBody>
        </p:sp>
        <p:sp>
          <p:nvSpPr>
            <p:cNvPr id="52" name="rc52"/>
            <p:cNvSpPr/>
            <p:nvPr/>
          </p:nvSpPr>
          <p:spPr>
            <a:xfrm>
              <a:off x="5177741" y="2664579"/>
              <a:ext cx="249522" cy="1438118"/>
            </a:xfrm>
            <a:prstGeom prst="rect">
              <a:avLst/>
            </a:prstGeom>
            <a:solidFill>
              <a:srgbClr val="80BD41">
                <a:alpha val="100000"/>
              </a:srgbClr>
            </a:solidFill>
          </p:spPr>
          <p:txBody>
            <a:bodyPr/>
            <a:lstStyle/>
            <a:p/>
          </p:txBody>
        </p:sp>
        <p:sp>
          <p:nvSpPr>
            <p:cNvPr id="53" name="rc53"/>
            <p:cNvSpPr/>
            <p:nvPr/>
          </p:nvSpPr>
          <p:spPr>
            <a:xfrm>
              <a:off x="5177741" y="2390652"/>
              <a:ext cx="249522" cy="273926"/>
            </a:xfrm>
            <a:prstGeom prst="rect">
              <a:avLst/>
            </a:prstGeom>
            <a:solidFill>
              <a:srgbClr val="E2231A">
                <a:alpha val="100000"/>
              </a:srgbClr>
            </a:solidFill>
          </p:spPr>
          <p:txBody>
            <a:bodyPr/>
            <a:lstStyle/>
            <a:p/>
          </p:txBody>
        </p:sp>
        <p:sp>
          <p:nvSpPr>
            <p:cNvPr id="54" name="rc54"/>
            <p:cNvSpPr/>
            <p:nvPr/>
          </p:nvSpPr>
          <p:spPr>
            <a:xfrm>
              <a:off x="5454988" y="2652624"/>
              <a:ext cx="249522" cy="1450072"/>
            </a:xfrm>
            <a:prstGeom prst="rect">
              <a:avLst/>
            </a:prstGeom>
            <a:solidFill>
              <a:srgbClr val="80BD41">
                <a:alpha val="100000"/>
              </a:srgbClr>
            </a:solidFill>
          </p:spPr>
          <p:txBody>
            <a:bodyPr/>
            <a:lstStyle/>
            <a:p/>
          </p:txBody>
        </p:sp>
        <p:sp>
          <p:nvSpPr>
            <p:cNvPr id="55" name="rc55"/>
            <p:cNvSpPr/>
            <p:nvPr/>
          </p:nvSpPr>
          <p:spPr>
            <a:xfrm>
              <a:off x="5454988" y="2416566"/>
              <a:ext cx="249522" cy="236058"/>
            </a:xfrm>
            <a:prstGeom prst="rect">
              <a:avLst/>
            </a:prstGeom>
            <a:solidFill>
              <a:srgbClr val="E2231A">
                <a:alpha val="100000"/>
              </a:srgbClr>
            </a:solidFill>
          </p:spPr>
          <p:txBody>
            <a:bodyPr/>
            <a:lstStyle/>
            <a:p/>
          </p:txBody>
        </p:sp>
        <p:sp>
          <p:nvSpPr>
            <p:cNvPr id="56" name="rc56"/>
            <p:cNvSpPr/>
            <p:nvPr/>
          </p:nvSpPr>
          <p:spPr>
            <a:xfrm>
              <a:off x="5732236" y="2721160"/>
              <a:ext cx="249522" cy="1381536"/>
            </a:xfrm>
            <a:prstGeom prst="rect">
              <a:avLst/>
            </a:prstGeom>
            <a:solidFill>
              <a:srgbClr val="80BD41">
                <a:alpha val="100000"/>
              </a:srgbClr>
            </a:solidFill>
          </p:spPr>
          <p:txBody>
            <a:bodyPr/>
            <a:lstStyle/>
            <a:p/>
          </p:txBody>
        </p:sp>
        <p:sp>
          <p:nvSpPr>
            <p:cNvPr id="57" name="rc57"/>
            <p:cNvSpPr/>
            <p:nvPr/>
          </p:nvSpPr>
          <p:spPr>
            <a:xfrm>
              <a:off x="5732236" y="2458010"/>
              <a:ext cx="249522" cy="263150"/>
            </a:xfrm>
            <a:prstGeom prst="rect">
              <a:avLst/>
            </a:prstGeom>
            <a:solidFill>
              <a:srgbClr val="E2231A">
                <a:alpha val="100000"/>
              </a:srgbClr>
            </a:solidFill>
          </p:spPr>
          <p:txBody>
            <a:bodyPr/>
            <a:lstStyle/>
            <a:p/>
          </p:txBody>
        </p:sp>
        <p:sp>
          <p:nvSpPr>
            <p:cNvPr id="58" name="rc58"/>
            <p:cNvSpPr/>
            <p:nvPr/>
          </p:nvSpPr>
          <p:spPr>
            <a:xfrm>
              <a:off x="6009484" y="2774505"/>
              <a:ext cx="249522" cy="1328191"/>
            </a:xfrm>
            <a:prstGeom prst="rect">
              <a:avLst/>
            </a:prstGeom>
            <a:solidFill>
              <a:srgbClr val="80BD41">
                <a:alpha val="100000"/>
              </a:srgbClr>
            </a:solidFill>
          </p:spPr>
          <p:txBody>
            <a:bodyPr/>
            <a:lstStyle/>
            <a:p/>
          </p:txBody>
        </p:sp>
        <p:sp>
          <p:nvSpPr>
            <p:cNvPr id="59" name="rc59"/>
            <p:cNvSpPr/>
            <p:nvPr/>
          </p:nvSpPr>
          <p:spPr>
            <a:xfrm>
              <a:off x="6009484" y="2462954"/>
              <a:ext cx="249522" cy="311551"/>
            </a:xfrm>
            <a:prstGeom prst="rect">
              <a:avLst/>
            </a:prstGeom>
            <a:solidFill>
              <a:srgbClr val="E2231A">
                <a:alpha val="100000"/>
              </a:srgbClr>
            </a:solidFill>
          </p:spPr>
          <p:txBody>
            <a:bodyPr/>
            <a:lstStyle/>
            <a:p/>
          </p:txBody>
        </p:sp>
        <p:sp>
          <p:nvSpPr>
            <p:cNvPr id="60" name="rc60"/>
            <p:cNvSpPr/>
            <p:nvPr/>
          </p:nvSpPr>
          <p:spPr>
            <a:xfrm>
              <a:off x="6286731" y="2767169"/>
              <a:ext cx="249522" cy="1335527"/>
            </a:xfrm>
            <a:prstGeom prst="rect">
              <a:avLst/>
            </a:prstGeom>
            <a:solidFill>
              <a:srgbClr val="80BD41">
                <a:alpha val="100000"/>
              </a:srgbClr>
            </a:solidFill>
          </p:spPr>
          <p:txBody>
            <a:bodyPr/>
            <a:lstStyle/>
            <a:p/>
          </p:txBody>
        </p:sp>
        <p:sp>
          <p:nvSpPr>
            <p:cNvPr id="61" name="rc61"/>
            <p:cNvSpPr/>
            <p:nvPr/>
          </p:nvSpPr>
          <p:spPr>
            <a:xfrm>
              <a:off x="6286731" y="2453897"/>
              <a:ext cx="249522" cy="313272"/>
            </a:xfrm>
            <a:prstGeom prst="rect">
              <a:avLst/>
            </a:prstGeom>
            <a:solidFill>
              <a:srgbClr val="E2231A">
                <a:alpha val="100000"/>
              </a:srgbClr>
            </a:solidFill>
          </p:spPr>
          <p:txBody>
            <a:bodyPr/>
            <a:lstStyle/>
            <a:p/>
          </p:txBody>
        </p:sp>
        <p:sp>
          <p:nvSpPr>
            <p:cNvPr id="62" name="rc62"/>
            <p:cNvSpPr/>
            <p:nvPr/>
          </p:nvSpPr>
          <p:spPr>
            <a:xfrm>
              <a:off x="6563979" y="2724317"/>
              <a:ext cx="249522" cy="1378380"/>
            </a:xfrm>
            <a:prstGeom prst="rect">
              <a:avLst/>
            </a:prstGeom>
            <a:solidFill>
              <a:srgbClr val="80BD41">
                <a:alpha val="100000"/>
              </a:srgbClr>
            </a:solidFill>
          </p:spPr>
          <p:txBody>
            <a:bodyPr/>
            <a:lstStyle/>
            <a:p/>
          </p:txBody>
        </p:sp>
        <p:sp>
          <p:nvSpPr>
            <p:cNvPr id="63" name="rc63"/>
            <p:cNvSpPr/>
            <p:nvPr/>
          </p:nvSpPr>
          <p:spPr>
            <a:xfrm>
              <a:off x="6563979" y="2441998"/>
              <a:ext cx="249522" cy="282318"/>
            </a:xfrm>
            <a:prstGeom prst="rect">
              <a:avLst/>
            </a:prstGeom>
            <a:solidFill>
              <a:srgbClr val="E2231A">
                <a:alpha val="100000"/>
              </a:srgbClr>
            </a:solidFill>
          </p:spPr>
          <p:txBody>
            <a:bodyPr/>
            <a:lstStyle/>
            <a:p/>
          </p:txBody>
        </p:sp>
        <p:sp>
          <p:nvSpPr>
            <p:cNvPr id="64" name="rc64"/>
            <p:cNvSpPr/>
            <p:nvPr/>
          </p:nvSpPr>
          <p:spPr>
            <a:xfrm>
              <a:off x="6841227" y="2690124"/>
              <a:ext cx="249522" cy="1412572"/>
            </a:xfrm>
            <a:prstGeom prst="rect">
              <a:avLst/>
            </a:prstGeom>
            <a:solidFill>
              <a:srgbClr val="80BD41">
                <a:alpha val="100000"/>
              </a:srgbClr>
            </a:solidFill>
          </p:spPr>
          <p:txBody>
            <a:bodyPr/>
            <a:lstStyle/>
            <a:p/>
          </p:txBody>
        </p:sp>
        <p:sp>
          <p:nvSpPr>
            <p:cNvPr id="65" name="rc65"/>
            <p:cNvSpPr/>
            <p:nvPr/>
          </p:nvSpPr>
          <p:spPr>
            <a:xfrm>
              <a:off x="6841227" y="2421063"/>
              <a:ext cx="249522" cy="269061"/>
            </a:xfrm>
            <a:prstGeom prst="rect">
              <a:avLst/>
            </a:prstGeom>
            <a:solidFill>
              <a:srgbClr val="E2231A">
                <a:alpha val="100000"/>
              </a:srgbClr>
            </a:solidFill>
          </p:spPr>
          <p:txBody>
            <a:bodyPr/>
            <a:lstStyle/>
            <a:p/>
          </p:txBody>
        </p:sp>
        <p:sp>
          <p:nvSpPr>
            <p:cNvPr id="66" name="rc66"/>
            <p:cNvSpPr/>
            <p:nvPr/>
          </p:nvSpPr>
          <p:spPr>
            <a:xfrm>
              <a:off x="7118474" y="2636920"/>
              <a:ext cx="249522" cy="1465777"/>
            </a:xfrm>
            <a:prstGeom prst="rect">
              <a:avLst/>
            </a:prstGeom>
            <a:solidFill>
              <a:srgbClr val="80BD41">
                <a:alpha val="100000"/>
              </a:srgbClr>
            </a:solidFill>
          </p:spPr>
          <p:txBody>
            <a:bodyPr/>
            <a:lstStyle/>
            <a:p/>
          </p:txBody>
        </p:sp>
        <p:sp>
          <p:nvSpPr>
            <p:cNvPr id="67" name="rc67"/>
            <p:cNvSpPr/>
            <p:nvPr/>
          </p:nvSpPr>
          <p:spPr>
            <a:xfrm>
              <a:off x="7118474" y="2417896"/>
              <a:ext cx="249522" cy="219023"/>
            </a:xfrm>
            <a:prstGeom prst="rect">
              <a:avLst/>
            </a:prstGeom>
            <a:solidFill>
              <a:srgbClr val="E2231A">
                <a:alpha val="100000"/>
              </a:srgbClr>
            </a:solidFill>
          </p:spPr>
          <p:txBody>
            <a:bodyPr/>
            <a:lstStyle/>
            <a:p/>
          </p:txBody>
        </p:sp>
        <p:sp>
          <p:nvSpPr>
            <p:cNvPr id="68" name="rc68"/>
            <p:cNvSpPr/>
            <p:nvPr/>
          </p:nvSpPr>
          <p:spPr>
            <a:xfrm>
              <a:off x="7395722" y="2656899"/>
              <a:ext cx="249522" cy="1445797"/>
            </a:xfrm>
            <a:prstGeom prst="rect">
              <a:avLst/>
            </a:prstGeom>
            <a:solidFill>
              <a:srgbClr val="80BD41">
                <a:alpha val="100000"/>
              </a:srgbClr>
            </a:solidFill>
          </p:spPr>
          <p:txBody>
            <a:bodyPr/>
            <a:lstStyle/>
            <a:p/>
          </p:txBody>
        </p:sp>
        <p:sp>
          <p:nvSpPr>
            <p:cNvPr id="69" name="rc69"/>
            <p:cNvSpPr/>
            <p:nvPr/>
          </p:nvSpPr>
          <p:spPr>
            <a:xfrm>
              <a:off x="7395722" y="2421537"/>
              <a:ext cx="249522" cy="235362"/>
            </a:xfrm>
            <a:prstGeom prst="rect">
              <a:avLst/>
            </a:prstGeom>
            <a:solidFill>
              <a:srgbClr val="E2231A">
                <a:alpha val="100000"/>
              </a:srgbClr>
            </a:solidFill>
          </p:spPr>
          <p:txBody>
            <a:bodyPr/>
            <a:lstStyle/>
            <a:p/>
          </p:txBody>
        </p:sp>
        <p:sp>
          <p:nvSpPr>
            <p:cNvPr id="70" name="rc70"/>
            <p:cNvSpPr/>
            <p:nvPr/>
          </p:nvSpPr>
          <p:spPr>
            <a:xfrm>
              <a:off x="7672970" y="2759124"/>
              <a:ext cx="249522" cy="1343572"/>
            </a:xfrm>
            <a:prstGeom prst="rect">
              <a:avLst/>
            </a:prstGeom>
            <a:solidFill>
              <a:srgbClr val="80BD41">
                <a:alpha val="100000"/>
              </a:srgbClr>
            </a:solidFill>
          </p:spPr>
          <p:txBody>
            <a:bodyPr/>
            <a:lstStyle/>
            <a:p/>
          </p:txBody>
        </p:sp>
        <p:sp>
          <p:nvSpPr>
            <p:cNvPr id="71" name="rc71"/>
            <p:cNvSpPr/>
            <p:nvPr/>
          </p:nvSpPr>
          <p:spPr>
            <a:xfrm>
              <a:off x="7672970" y="2423231"/>
              <a:ext cx="249522" cy="335893"/>
            </a:xfrm>
            <a:prstGeom prst="rect">
              <a:avLst/>
            </a:prstGeom>
            <a:solidFill>
              <a:srgbClr val="E2231A">
                <a:alpha val="100000"/>
              </a:srgbClr>
            </a:solidFill>
          </p:spPr>
          <p:txBody>
            <a:bodyPr/>
            <a:lstStyle/>
            <a:p/>
          </p:txBody>
        </p:sp>
        <p:sp>
          <p:nvSpPr>
            <p:cNvPr id="72" name="rc72"/>
            <p:cNvSpPr/>
            <p:nvPr/>
          </p:nvSpPr>
          <p:spPr>
            <a:xfrm>
              <a:off x="7950217" y="2825321"/>
              <a:ext cx="249522" cy="1277376"/>
            </a:xfrm>
            <a:prstGeom prst="rect">
              <a:avLst/>
            </a:prstGeom>
            <a:solidFill>
              <a:srgbClr val="80BD41">
                <a:alpha val="100000"/>
              </a:srgbClr>
            </a:solidFill>
          </p:spPr>
          <p:txBody>
            <a:bodyPr/>
            <a:lstStyle/>
            <a:p/>
          </p:txBody>
        </p:sp>
        <p:sp>
          <p:nvSpPr>
            <p:cNvPr id="73" name="rc73"/>
            <p:cNvSpPr/>
            <p:nvPr/>
          </p:nvSpPr>
          <p:spPr>
            <a:xfrm>
              <a:off x="7950217" y="2421939"/>
              <a:ext cx="249522" cy="403381"/>
            </a:xfrm>
            <a:prstGeom prst="rect">
              <a:avLst/>
            </a:prstGeom>
            <a:solidFill>
              <a:srgbClr val="E2231A">
                <a:alpha val="100000"/>
              </a:srgbClr>
            </a:solidFill>
          </p:spPr>
          <p:txBody>
            <a:bodyPr/>
            <a:lstStyle/>
            <a:p/>
          </p:txBody>
        </p:sp>
        <p:sp>
          <p:nvSpPr>
            <p:cNvPr id="74" name="pl74"/>
            <p:cNvSpPr/>
            <p:nvPr/>
          </p:nvSpPr>
          <p:spPr>
            <a:xfrm>
              <a:off x="1421035" y="1583967"/>
              <a:ext cx="6653943" cy="723773"/>
            </a:xfrm>
            <a:custGeom>
              <a:avLst/>
              <a:pathLst>
                <a:path w="6653943" h="723773">
                  <a:moveTo>
                    <a:pt x="0" y="434263"/>
                  </a:moveTo>
                  <a:lnTo>
                    <a:pt x="277247" y="521116"/>
                  </a:lnTo>
                  <a:lnTo>
                    <a:pt x="554495" y="636920"/>
                  </a:lnTo>
                  <a:lnTo>
                    <a:pt x="831742" y="723773"/>
                  </a:lnTo>
                  <a:lnTo>
                    <a:pt x="1108990" y="694822"/>
                  </a:lnTo>
                  <a:lnTo>
                    <a:pt x="1386238" y="665871"/>
                  </a:lnTo>
                  <a:lnTo>
                    <a:pt x="1663485" y="521116"/>
                  </a:lnTo>
                  <a:lnTo>
                    <a:pt x="1940733" y="550067"/>
                  </a:lnTo>
                  <a:lnTo>
                    <a:pt x="2217981" y="405312"/>
                  </a:lnTo>
                  <a:lnTo>
                    <a:pt x="2495228" y="289509"/>
                  </a:lnTo>
                  <a:lnTo>
                    <a:pt x="2772476" y="434263"/>
                  </a:lnTo>
                  <a:lnTo>
                    <a:pt x="3049724" y="289509"/>
                  </a:lnTo>
                  <a:lnTo>
                    <a:pt x="3326971" y="231607"/>
                  </a:lnTo>
                  <a:lnTo>
                    <a:pt x="3604219" y="260558"/>
                  </a:lnTo>
                  <a:lnTo>
                    <a:pt x="3881467" y="86852"/>
                  </a:lnTo>
                  <a:lnTo>
                    <a:pt x="4158714" y="28950"/>
                  </a:lnTo>
                  <a:lnTo>
                    <a:pt x="4435962" y="86852"/>
                  </a:lnTo>
                  <a:lnTo>
                    <a:pt x="4713210" y="173705"/>
                  </a:lnTo>
                  <a:lnTo>
                    <a:pt x="4990457" y="173705"/>
                  </a:lnTo>
                  <a:lnTo>
                    <a:pt x="5267705" y="115803"/>
                  </a:lnTo>
                  <a:lnTo>
                    <a:pt x="5544953" y="86852"/>
                  </a:lnTo>
                  <a:lnTo>
                    <a:pt x="5822200" y="0"/>
                  </a:lnTo>
                  <a:lnTo>
                    <a:pt x="6099448" y="28950"/>
                  </a:lnTo>
                  <a:lnTo>
                    <a:pt x="6376696" y="202656"/>
                  </a:lnTo>
                  <a:lnTo>
                    <a:pt x="6653943" y="3184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7" name="tx77"/>
            <p:cNvSpPr/>
            <p:nvPr/>
          </p:nvSpPr>
          <p:spPr>
            <a:xfrm>
              <a:off x="413322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1329607" y="25465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6" name="tx86"/>
            <p:cNvSpPr/>
            <p:nvPr/>
          </p:nvSpPr>
          <p:spPr>
            <a:xfrm>
              <a:off x="2715845" y="2403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7" name="tx87"/>
            <p:cNvSpPr/>
            <p:nvPr/>
          </p:nvSpPr>
          <p:spPr>
            <a:xfrm>
              <a:off x="4102084" y="23335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88" name="tx88"/>
            <p:cNvSpPr/>
            <p:nvPr/>
          </p:nvSpPr>
          <p:spPr>
            <a:xfrm>
              <a:off x="5488322" y="2280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89" name="tx89"/>
            <p:cNvSpPr/>
            <p:nvPr/>
          </p:nvSpPr>
          <p:spPr>
            <a:xfrm>
              <a:off x="6597312" y="23072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0" name="tx90"/>
            <p:cNvSpPr/>
            <p:nvPr/>
          </p:nvSpPr>
          <p:spPr>
            <a:xfrm>
              <a:off x="6874560" y="2285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7151808" y="2281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2" name="tx92"/>
            <p:cNvSpPr/>
            <p:nvPr/>
          </p:nvSpPr>
          <p:spPr>
            <a:xfrm>
              <a:off x="7429055" y="2285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3" name="tx93"/>
            <p:cNvSpPr/>
            <p:nvPr/>
          </p:nvSpPr>
          <p:spPr>
            <a:xfrm>
              <a:off x="7706303" y="22873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4" name="tx94"/>
            <p:cNvSpPr/>
            <p:nvPr/>
          </p:nvSpPr>
          <p:spPr>
            <a:xfrm>
              <a:off x="7983551" y="2286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5" name="pl95"/>
            <p:cNvSpPr/>
            <p:nvPr/>
          </p:nvSpPr>
          <p:spPr>
            <a:xfrm>
              <a:off x="1421035"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5563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06" name="tx106"/>
            <p:cNvSpPr/>
            <p:nvPr/>
          </p:nvSpPr>
          <p:spPr>
            <a:xfrm>
              <a:off x="1329607" y="2846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07" name="tx107"/>
            <p:cNvSpPr/>
            <p:nvPr/>
          </p:nvSpPr>
          <p:spPr>
            <a:xfrm>
              <a:off x="2715845" y="3567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08" name="tx108"/>
            <p:cNvSpPr/>
            <p:nvPr/>
          </p:nvSpPr>
          <p:spPr>
            <a:xfrm>
              <a:off x="2715845" y="27854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09" name="tx109"/>
            <p:cNvSpPr/>
            <p:nvPr/>
          </p:nvSpPr>
          <p:spPr>
            <a:xfrm>
              <a:off x="4102084" y="34796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10" name="tx110"/>
            <p:cNvSpPr/>
            <p:nvPr/>
          </p:nvSpPr>
          <p:spPr>
            <a:xfrm>
              <a:off x="4102084" y="26630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1" name="tx111"/>
            <p:cNvSpPr/>
            <p:nvPr/>
          </p:nvSpPr>
          <p:spPr>
            <a:xfrm>
              <a:off x="5553624" y="334375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2" name="tx112"/>
            <p:cNvSpPr/>
            <p:nvPr/>
          </p:nvSpPr>
          <p:spPr>
            <a:xfrm>
              <a:off x="5488322" y="24995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3" name="tx113"/>
            <p:cNvSpPr/>
            <p:nvPr/>
          </p:nvSpPr>
          <p:spPr>
            <a:xfrm>
              <a:off x="6597312" y="33784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4" name="tx114"/>
            <p:cNvSpPr/>
            <p:nvPr/>
          </p:nvSpPr>
          <p:spPr>
            <a:xfrm>
              <a:off x="6597312" y="2548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5" name="tx115"/>
            <p:cNvSpPr/>
            <p:nvPr/>
          </p:nvSpPr>
          <p:spPr>
            <a:xfrm>
              <a:off x="6874560" y="33613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16" name="tx116"/>
            <p:cNvSpPr/>
            <p:nvPr/>
          </p:nvSpPr>
          <p:spPr>
            <a:xfrm>
              <a:off x="6874560" y="25205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7" name="tx117"/>
            <p:cNvSpPr/>
            <p:nvPr/>
          </p:nvSpPr>
          <p:spPr>
            <a:xfrm>
              <a:off x="7151808" y="33347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8" name="tx118"/>
            <p:cNvSpPr/>
            <p:nvPr/>
          </p:nvSpPr>
          <p:spPr>
            <a:xfrm>
              <a:off x="7151808" y="2492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9" name="tx119"/>
            <p:cNvSpPr/>
            <p:nvPr/>
          </p:nvSpPr>
          <p:spPr>
            <a:xfrm>
              <a:off x="7494358" y="334589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0" name="tx120"/>
            <p:cNvSpPr/>
            <p:nvPr/>
          </p:nvSpPr>
          <p:spPr>
            <a:xfrm>
              <a:off x="7429055" y="25041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1" name="tx121"/>
            <p:cNvSpPr/>
            <p:nvPr/>
          </p:nvSpPr>
          <p:spPr>
            <a:xfrm>
              <a:off x="7706303" y="33958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22" name="tx122"/>
            <p:cNvSpPr/>
            <p:nvPr/>
          </p:nvSpPr>
          <p:spPr>
            <a:xfrm>
              <a:off x="7706303" y="25560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23" name="tx123"/>
            <p:cNvSpPr/>
            <p:nvPr/>
          </p:nvSpPr>
          <p:spPr>
            <a:xfrm>
              <a:off x="7983551" y="3428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24" name="tx124"/>
            <p:cNvSpPr/>
            <p:nvPr/>
          </p:nvSpPr>
          <p:spPr>
            <a:xfrm>
              <a:off x="7983551" y="2588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25" name="tx125"/>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6" name="tx126"/>
            <p:cNvSpPr/>
            <p:nvPr/>
          </p:nvSpPr>
          <p:spPr>
            <a:xfrm>
              <a:off x="577897" y="332527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7" name="tx127"/>
            <p:cNvSpPr/>
            <p:nvPr/>
          </p:nvSpPr>
          <p:spPr>
            <a:xfrm>
              <a:off x="577897" y="259996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577897" y="187464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577897" y="114933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0204"/>
              <a:ext cx="18080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Africa, 2000-2024</a:t>
              </a:r>
            </a:p>
          </p:txBody>
        </p:sp>
        <p:sp>
          <p:nvSpPr>
            <p:cNvPr id="155" name="pl155"/>
            <p:cNvSpPr/>
            <p:nvPr/>
          </p:nvSpPr>
          <p:spPr>
            <a:xfrm>
              <a:off x="20055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242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428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614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8008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1489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352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521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707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893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391898" cy="167191"/>
            </a:xfrm>
            <a:prstGeom prst="rect">
              <a:avLst/>
            </a:prstGeom>
            <a:solidFill>
              <a:srgbClr val="80BD41">
                <a:alpha val="100000"/>
              </a:srgbClr>
            </a:solidFill>
          </p:spPr>
          <p:txBody>
            <a:bodyPr/>
            <a:lstStyle/>
            <a:p/>
          </p:txBody>
        </p:sp>
        <p:sp>
          <p:nvSpPr>
            <p:cNvPr id="170" name="rc170"/>
            <p:cNvSpPr/>
            <p:nvPr/>
          </p:nvSpPr>
          <p:spPr>
            <a:xfrm>
              <a:off x="6688172" y="5889059"/>
              <a:ext cx="1104364" cy="167191"/>
            </a:xfrm>
            <a:prstGeom prst="rect">
              <a:avLst/>
            </a:prstGeom>
            <a:solidFill>
              <a:srgbClr val="E2231A">
                <a:alpha val="100000"/>
              </a:srgbClr>
            </a:solidFill>
          </p:spPr>
          <p:txBody>
            <a:bodyPr/>
            <a:lstStyle/>
            <a:p/>
          </p:txBody>
        </p:sp>
        <p:sp>
          <p:nvSpPr>
            <p:cNvPr id="171" name="rc171"/>
            <p:cNvSpPr/>
            <p:nvPr/>
          </p:nvSpPr>
          <p:spPr>
            <a:xfrm>
              <a:off x="1296273" y="5680069"/>
              <a:ext cx="5255739" cy="167191"/>
            </a:xfrm>
            <a:prstGeom prst="rect">
              <a:avLst/>
            </a:prstGeom>
            <a:solidFill>
              <a:srgbClr val="80BD41">
                <a:alpha val="100000"/>
              </a:srgbClr>
            </a:solidFill>
          </p:spPr>
          <p:txBody>
            <a:bodyPr/>
            <a:lstStyle/>
            <a:p/>
          </p:txBody>
        </p:sp>
        <p:sp>
          <p:nvSpPr>
            <p:cNvPr id="172" name="rc172"/>
            <p:cNvSpPr/>
            <p:nvPr/>
          </p:nvSpPr>
          <p:spPr>
            <a:xfrm>
              <a:off x="6552013" y="5680069"/>
              <a:ext cx="1313934" cy="167191"/>
            </a:xfrm>
            <a:prstGeom prst="rect">
              <a:avLst/>
            </a:prstGeom>
            <a:solidFill>
              <a:srgbClr val="E2231A">
                <a:alpha val="100000"/>
              </a:srgbClr>
            </a:solidFill>
          </p:spPr>
          <p:txBody>
            <a:bodyPr/>
            <a:lstStyle/>
            <a:p/>
          </p:txBody>
        </p:sp>
        <p:sp>
          <p:nvSpPr>
            <p:cNvPr id="173" name="rc173"/>
            <p:cNvSpPr/>
            <p:nvPr/>
          </p:nvSpPr>
          <p:spPr>
            <a:xfrm>
              <a:off x="1296273" y="5471080"/>
              <a:ext cx="4996795" cy="167191"/>
            </a:xfrm>
            <a:prstGeom prst="rect">
              <a:avLst/>
            </a:prstGeom>
            <a:solidFill>
              <a:srgbClr val="80BD41">
                <a:alpha val="100000"/>
              </a:srgbClr>
            </a:solidFill>
          </p:spPr>
          <p:txBody>
            <a:bodyPr/>
            <a:lstStyle/>
            <a:p/>
          </p:txBody>
        </p:sp>
        <p:sp>
          <p:nvSpPr>
            <p:cNvPr id="174" name="rc174"/>
            <p:cNvSpPr/>
            <p:nvPr/>
          </p:nvSpPr>
          <p:spPr>
            <a:xfrm>
              <a:off x="6293069" y="5471080"/>
              <a:ext cx="1577935" cy="167191"/>
            </a:xfrm>
            <a:prstGeom prst="rect">
              <a:avLst/>
            </a:prstGeom>
            <a:solidFill>
              <a:srgbClr val="E2231A">
                <a:alpha val="100000"/>
              </a:srgbClr>
            </a:solidFill>
          </p:spPr>
          <p:txBody>
            <a:bodyPr/>
            <a:lstStyle/>
            <a:p/>
          </p:txBody>
        </p:sp>
        <p:sp>
          <p:nvSpPr>
            <p:cNvPr id="175" name="tx175"/>
            <p:cNvSpPr/>
            <p:nvPr/>
          </p:nvSpPr>
          <p:spPr>
            <a:xfrm>
              <a:off x="800482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6" name="tx176"/>
            <p:cNvSpPr/>
            <p:nvPr/>
          </p:nvSpPr>
          <p:spPr>
            <a:xfrm>
              <a:off x="808190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77" name="tx177"/>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78" name="tx178"/>
            <p:cNvSpPr/>
            <p:nvPr/>
          </p:nvSpPr>
          <p:spPr>
            <a:xfrm>
              <a:off x="388672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79" name="tx179"/>
            <p:cNvSpPr/>
            <p:nvPr/>
          </p:nvSpPr>
          <p:spPr>
            <a:xfrm>
              <a:off x="713486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0.19</a:t>
              </a:r>
            </a:p>
          </p:txBody>
        </p:sp>
        <p:sp>
          <p:nvSpPr>
            <p:cNvPr id="180" name="tx180"/>
            <p:cNvSpPr/>
            <p:nvPr/>
          </p:nvSpPr>
          <p:spPr>
            <a:xfrm>
              <a:off x="381864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0.93</a:t>
              </a:r>
            </a:p>
          </p:txBody>
        </p:sp>
        <p:sp>
          <p:nvSpPr>
            <p:cNvPr id="181" name="tx181"/>
            <p:cNvSpPr/>
            <p:nvPr/>
          </p:nvSpPr>
          <p:spPr>
            <a:xfrm>
              <a:off x="7103486"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0.23</a:t>
              </a:r>
            </a:p>
          </p:txBody>
        </p:sp>
        <p:sp>
          <p:nvSpPr>
            <p:cNvPr id="182" name="tx182"/>
            <p:cNvSpPr/>
            <p:nvPr/>
          </p:nvSpPr>
          <p:spPr>
            <a:xfrm>
              <a:off x="368917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83" name="tx183"/>
            <p:cNvSpPr/>
            <p:nvPr/>
          </p:nvSpPr>
          <p:spPr>
            <a:xfrm>
              <a:off x="697654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0.28</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8" name="tx188"/>
            <p:cNvSpPr/>
            <p:nvPr/>
          </p:nvSpPr>
          <p:spPr>
            <a:xfrm>
              <a:off x="2501357"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9" name="tx189"/>
            <p:cNvSpPr/>
            <p:nvPr/>
          </p:nvSpPr>
          <p:spPr>
            <a:xfrm>
              <a:off x="3919980"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0" name="tx190"/>
            <p:cNvSpPr/>
            <p:nvPr/>
          </p:nvSpPr>
          <p:spPr>
            <a:xfrm>
              <a:off x="5338604"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1" name="tx191"/>
            <p:cNvSpPr/>
            <p:nvPr/>
          </p:nvSpPr>
          <p:spPr>
            <a:xfrm>
              <a:off x="6757227"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2" name="tx192"/>
            <p:cNvSpPr/>
            <p:nvPr/>
          </p:nvSpPr>
          <p:spPr>
            <a:xfrm>
              <a:off x="8175851"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3" name="tx193"/>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(76%) was lower than in 2019 (83%).
The number of children vaccinated with MCV1 decreased 7% compared to in 2019.
The number of surviving infants increased approximately 1% compared to in 2019.
In 2024, 100,000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7742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9635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41528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23421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8689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0582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8247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326628"/>
              <a:ext cx="487582" cy="41337"/>
            </a:xfrm>
            <a:prstGeom prst="rect">
              <a:avLst/>
            </a:prstGeom>
            <a:solidFill>
              <a:srgbClr val="1CABE2">
                <a:alpha val="100000"/>
              </a:srgbClr>
            </a:solidFill>
          </p:spPr>
          <p:txBody>
            <a:bodyPr/>
            <a:lstStyle/>
            <a:p/>
          </p:txBody>
        </p:sp>
        <p:sp>
          <p:nvSpPr>
            <p:cNvPr id="26" name="rc26"/>
            <p:cNvSpPr/>
            <p:nvPr/>
          </p:nvSpPr>
          <p:spPr>
            <a:xfrm>
              <a:off x="1511566" y="5301825"/>
              <a:ext cx="487582" cy="66140"/>
            </a:xfrm>
            <a:prstGeom prst="rect">
              <a:avLst/>
            </a:prstGeom>
            <a:solidFill>
              <a:srgbClr val="1CABE2">
                <a:alpha val="100000"/>
              </a:srgbClr>
            </a:solidFill>
          </p:spPr>
          <p:txBody>
            <a:bodyPr/>
            <a:lstStyle/>
            <a:p/>
          </p:txBody>
        </p:sp>
        <p:sp>
          <p:nvSpPr>
            <p:cNvPr id="27" name="rc27"/>
            <p:cNvSpPr/>
            <p:nvPr/>
          </p:nvSpPr>
          <p:spPr>
            <a:xfrm>
              <a:off x="2053324" y="5167183"/>
              <a:ext cx="487582" cy="200782"/>
            </a:xfrm>
            <a:prstGeom prst="rect">
              <a:avLst/>
            </a:prstGeom>
            <a:solidFill>
              <a:srgbClr val="1CABE2">
                <a:alpha val="100000"/>
              </a:srgbClr>
            </a:solidFill>
          </p:spPr>
          <p:txBody>
            <a:bodyPr/>
            <a:lstStyle/>
            <a:p/>
          </p:txBody>
        </p:sp>
        <p:sp>
          <p:nvSpPr>
            <p:cNvPr id="28" name="rc28"/>
            <p:cNvSpPr/>
            <p:nvPr/>
          </p:nvSpPr>
          <p:spPr>
            <a:xfrm>
              <a:off x="2595083" y="4505782"/>
              <a:ext cx="487582" cy="862183"/>
            </a:xfrm>
            <a:prstGeom prst="rect">
              <a:avLst/>
            </a:prstGeom>
            <a:solidFill>
              <a:srgbClr val="1CABE2">
                <a:alpha val="100000"/>
              </a:srgbClr>
            </a:solidFill>
          </p:spPr>
          <p:txBody>
            <a:bodyPr/>
            <a:lstStyle/>
            <a:p/>
          </p:txBody>
        </p:sp>
        <p:sp>
          <p:nvSpPr>
            <p:cNvPr id="29" name="rc29"/>
            <p:cNvSpPr/>
            <p:nvPr/>
          </p:nvSpPr>
          <p:spPr>
            <a:xfrm>
              <a:off x="3136842" y="5339620"/>
              <a:ext cx="487582" cy="28345"/>
            </a:xfrm>
            <a:prstGeom prst="rect">
              <a:avLst/>
            </a:prstGeom>
            <a:solidFill>
              <a:srgbClr val="1CABE2">
                <a:alpha val="100000"/>
              </a:srgbClr>
            </a:solidFill>
          </p:spPr>
          <p:txBody>
            <a:bodyPr/>
            <a:lstStyle/>
            <a:p/>
          </p:txBody>
        </p:sp>
        <p:sp>
          <p:nvSpPr>
            <p:cNvPr id="30" name="rc30"/>
            <p:cNvSpPr/>
            <p:nvPr/>
          </p:nvSpPr>
          <p:spPr>
            <a:xfrm>
              <a:off x="3678600" y="5116397"/>
              <a:ext cx="487582" cy="251568"/>
            </a:xfrm>
            <a:prstGeom prst="rect">
              <a:avLst/>
            </a:prstGeom>
            <a:solidFill>
              <a:srgbClr val="1CABE2">
                <a:alpha val="100000"/>
              </a:srgbClr>
            </a:solidFill>
          </p:spPr>
          <p:txBody>
            <a:bodyPr/>
            <a:lstStyle/>
            <a:p/>
          </p:txBody>
        </p:sp>
        <p:sp>
          <p:nvSpPr>
            <p:cNvPr id="31" name="rc31"/>
            <p:cNvSpPr/>
            <p:nvPr/>
          </p:nvSpPr>
          <p:spPr>
            <a:xfrm>
              <a:off x="4220359" y="5311274"/>
              <a:ext cx="487582" cy="56691"/>
            </a:xfrm>
            <a:prstGeom prst="rect">
              <a:avLst/>
            </a:prstGeom>
            <a:solidFill>
              <a:srgbClr val="1CABE2">
                <a:alpha val="100000"/>
              </a:srgbClr>
            </a:solidFill>
          </p:spPr>
          <p:txBody>
            <a:bodyPr/>
            <a:lstStyle/>
            <a:p/>
          </p:txBody>
        </p:sp>
        <p:sp>
          <p:nvSpPr>
            <p:cNvPr id="32" name="rc32"/>
            <p:cNvSpPr/>
            <p:nvPr/>
          </p:nvSpPr>
          <p:spPr>
            <a:xfrm>
              <a:off x="4762118" y="5255763"/>
              <a:ext cx="487582" cy="112201"/>
            </a:xfrm>
            <a:prstGeom prst="rect">
              <a:avLst/>
            </a:prstGeom>
            <a:solidFill>
              <a:srgbClr val="1CABE2">
                <a:alpha val="100000"/>
              </a:srgbClr>
            </a:solidFill>
          </p:spPr>
          <p:txBody>
            <a:bodyPr/>
            <a:lstStyle/>
            <a:p/>
          </p:txBody>
        </p:sp>
        <p:sp>
          <p:nvSpPr>
            <p:cNvPr id="33" name="rc33"/>
            <p:cNvSpPr/>
            <p:nvPr/>
          </p:nvSpPr>
          <p:spPr>
            <a:xfrm>
              <a:off x="5303876" y="5305368"/>
              <a:ext cx="487582" cy="62596"/>
            </a:xfrm>
            <a:prstGeom prst="rect">
              <a:avLst/>
            </a:prstGeom>
            <a:solidFill>
              <a:srgbClr val="1CABE2">
                <a:alpha val="100000"/>
              </a:srgbClr>
            </a:solidFill>
          </p:spPr>
          <p:txBody>
            <a:bodyPr/>
            <a:lstStyle/>
            <a:p/>
          </p:txBody>
        </p:sp>
        <p:sp>
          <p:nvSpPr>
            <p:cNvPr id="34" name="rc34"/>
            <p:cNvSpPr/>
            <p:nvPr/>
          </p:nvSpPr>
          <p:spPr>
            <a:xfrm>
              <a:off x="5845635" y="5336076"/>
              <a:ext cx="487582" cy="31888"/>
            </a:xfrm>
            <a:prstGeom prst="rect">
              <a:avLst/>
            </a:prstGeom>
            <a:solidFill>
              <a:srgbClr val="1CABE2">
                <a:alpha val="100000"/>
              </a:srgbClr>
            </a:solidFill>
          </p:spPr>
          <p:txBody>
            <a:bodyPr/>
            <a:lstStyle/>
            <a:p/>
          </p:txBody>
        </p:sp>
        <p:sp>
          <p:nvSpPr>
            <p:cNvPr id="35" name="rc35"/>
            <p:cNvSpPr/>
            <p:nvPr/>
          </p:nvSpPr>
          <p:spPr>
            <a:xfrm>
              <a:off x="6387393" y="5066792"/>
              <a:ext cx="487582" cy="301173"/>
            </a:xfrm>
            <a:prstGeom prst="rect">
              <a:avLst/>
            </a:prstGeom>
            <a:solidFill>
              <a:srgbClr val="1CABE2">
                <a:alpha val="100000"/>
              </a:srgbClr>
            </a:solidFill>
          </p:spPr>
          <p:txBody>
            <a:bodyPr/>
            <a:lstStyle/>
            <a:p/>
          </p:txBody>
        </p:sp>
        <p:sp>
          <p:nvSpPr>
            <p:cNvPr id="36" name="rc36"/>
            <p:cNvSpPr/>
            <p:nvPr/>
          </p:nvSpPr>
          <p:spPr>
            <a:xfrm>
              <a:off x="6929152" y="4319173"/>
              <a:ext cx="487582" cy="1048792"/>
            </a:xfrm>
            <a:prstGeom prst="rect">
              <a:avLst/>
            </a:prstGeom>
            <a:solidFill>
              <a:srgbClr val="1CABE2">
                <a:alpha val="100000"/>
              </a:srgbClr>
            </a:solidFill>
          </p:spPr>
          <p:txBody>
            <a:bodyPr/>
            <a:lstStyle/>
            <a:p/>
          </p:txBody>
        </p:sp>
        <p:sp>
          <p:nvSpPr>
            <p:cNvPr id="37" name="rc37"/>
            <p:cNvSpPr/>
            <p:nvPr/>
          </p:nvSpPr>
          <p:spPr>
            <a:xfrm>
              <a:off x="7470911" y="4058156"/>
              <a:ext cx="487582" cy="1309809"/>
            </a:xfrm>
            <a:prstGeom prst="rect">
              <a:avLst/>
            </a:prstGeom>
            <a:solidFill>
              <a:srgbClr val="1CABE2">
                <a:alpha val="100000"/>
              </a:srgbClr>
            </a:solidFill>
          </p:spPr>
          <p:txBody>
            <a:bodyPr/>
            <a:lstStyle/>
            <a:p/>
          </p:txBody>
        </p:sp>
        <p:sp>
          <p:nvSpPr>
            <p:cNvPr id="38" name="pl38"/>
            <p:cNvSpPr/>
            <p:nvPr/>
          </p:nvSpPr>
          <p:spPr>
            <a:xfrm>
              <a:off x="1213598" y="1569517"/>
              <a:ext cx="6501103" cy="480263"/>
            </a:xfrm>
            <a:custGeom>
              <a:avLst/>
              <a:pathLst>
                <a:path w="6501103" h="480263">
                  <a:moveTo>
                    <a:pt x="0" y="349282"/>
                  </a:moveTo>
                  <a:lnTo>
                    <a:pt x="541758" y="392942"/>
                  </a:lnTo>
                  <a:lnTo>
                    <a:pt x="1083517" y="130980"/>
                  </a:lnTo>
                  <a:lnTo>
                    <a:pt x="1625275" y="43660"/>
                  </a:lnTo>
                  <a:lnTo>
                    <a:pt x="2167034" y="130980"/>
                  </a:lnTo>
                  <a:lnTo>
                    <a:pt x="2708793" y="261961"/>
                  </a:lnTo>
                  <a:lnTo>
                    <a:pt x="3250551" y="261961"/>
                  </a:lnTo>
                  <a:lnTo>
                    <a:pt x="3792310" y="174641"/>
                  </a:lnTo>
                  <a:lnTo>
                    <a:pt x="4334069" y="130980"/>
                  </a:lnTo>
                  <a:lnTo>
                    <a:pt x="4875827" y="0"/>
                  </a:lnTo>
                  <a:lnTo>
                    <a:pt x="5417586" y="43660"/>
                  </a:lnTo>
                  <a:lnTo>
                    <a:pt x="5959345" y="305622"/>
                  </a:lnTo>
                  <a:lnTo>
                    <a:pt x="6501103" y="480263"/>
                  </a:lnTo>
                </a:path>
              </a:pathLst>
            </a:custGeom>
            <a:ln w="27101" cap="flat">
              <a:solidFill>
                <a:srgbClr val="00833D">
                  <a:alpha val="100000"/>
                </a:srgbClr>
              </a:solidFill>
              <a:prstDash val="solid"/>
              <a:round/>
            </a:ln>
          </p:spPr>
          <p:txBody>
            <a:bodyPr/>
            <a:lstStyle/>
            <a:p/>
          </p:txBody>
        </p:sp>
        <p:sp>
          <p:nvSpPr>
            <p:cNvPr id="39" name="pl39"/>
            <p:cNvSpPr/>
            <p:nvPr/>
          </p:nvSpPr>
          <p:spPr>
            <a:xfrm>
              <a:off x="1213598" y="1569517"/>
              <a:ext cx="6501103" cy="1615432"/>
            </a:xfrm>
            <a:custGeom>
              <a:avLst/>
              <a:pathLst>
                <a:path w="6501103" h="1615432">
                  <a:moveTo>
                    <a:pt x="0" y="1484451"/>
                  </a:moveTo>
                  <a:lnTo>
                    <a:pt x="541758" y="1615432"/>
                  </a:lnTo>
                  <a:lnTo>
                    <a:pt x="1083517" y="1397130"/>
                  </a:lnTo>
                  <a:lnTo>
                    <a:pt x="1625275" y="1222489"/>
                  </a:lnTo>
                  <a:lnTo>
                    <a:pt x="2167034" y="785885"/>
                  </a:lnTo>
                  <a:lnTo>
                    <a:pt x="2708793" y="392942"/>
                  </a:lnTo>
                  <a:lnTo>
                    <a:pt x="3250551" y="523923"/>
                  </a:lnTo>
                  <a:lnTo>
                    <a:pt x="3792310" y="349282"/>
                  </a:lnTo>
                  <a:lnTo>
                    <a:pt x="4334069" y="480263"/>
                  </a:lnTo>
                  <a:lnTo>
                    <a:pt x="4875827" y="218301"/>
                  </a:lnTo>
                  <a:lnTo>
                    <a:pt x="5417586" y="0"/>
                  </a:lnTo>
                  <a:lnTo>
                    <a:pt x="5959345" y="130980"/>
                  </a:lnTo>
                  <a:lnTo>
                    <a:pt x="6501103" y="218301"/>
                  </a:lnTo>
                </a:path>
              </a:pathLst>
            </a:custGeom>
            <a:ln w="27101" cap="flat">
              <a:solidFill>
                <a:srgbClr val="002759">
                  <a:alpha val="100000"/>
                </a:srgbClr>
              </a:solidFill>
              <a:prstDash val="solid"/>
              <a:round/>
            </a:ln>
          </p:spPr>
          <p:txBody>
            <a:bodyPr/>
            <a:lstStyle/>
            <a:p/>
          </p:txBody>
        </p:sp>
        <p:sp>
          <p:nvSpPr>
            <p:cNvPr id="40" name="pt40"/>
            <p:cNvSpPr/>
            <p:nvPr/>
          </p:nvSpPr>
          <p:spPr>
            <a:xfrm>
              <a:off x="1181997"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181997" y="30223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23756" y="3153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265514" y="29350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07273"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49032"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90790"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32549"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974308"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16066"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57825"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99584"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41342"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83101"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47280" y="519672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67" name="tx67"/>
            <p:cNvSpPr/>
            <p:nvPr/>
          </p:nvSpPr>
          <p:spPr>
            <a:xfrm>
              <a:off x="1689038" y="517198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68" name="tx68"/>
            <p:cNvSpPr/>
            <p:nvPr/>
          </p:nvSpPr>
          <p:spPr>
            <a:xfrm>
              <a:off x="2197638" y="503734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a:t>
              </a:r>
            </a:p>
          </p:txBody>
        </p:sp>
        <p:sp>
          <p:nvSpPr>
            <p:cNvPr id="69" name="tx69"/>
            <p:cNvSpPr/>
            <p:nvPr/>
          </p:nvSpPr>
          <p:spPr>
            <a:xfrm>
              <a:off x="2739396" y="437588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730</a:t>
              </a:r>
            </a:p>
          </p:txBody>
        </p:sp>
        <p:sp>
          <p:nvSpPr>
            <p:cNvPr id="70" name="tx70"/>
            <p:cNvSpPr/>
            <p:nvPr/>
          </p:nvSpPr>
          <p:spPr>
            <a:xfrm>
              <a:off x="3314314" y="521123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1" name="tx71"/>
            <p:cNvSpPr/>
            <p:nvPr/>
          </p:nvSpPr>
          <p:spPr>
            <a:xfrm>
              <a:off x="3822914" y="498649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213</a:t>
              </a:r>
            </a:p>
          </p:txBody>
        </p:sp>
        <p:sp>
          <p:nvSpPr>
            <p:cNvPr id="72" name="tx72"/>
            <p:cNvSpPr/>
            <p:nvPr/>
          </p:nvSpPr>
          <p:spPr>
            <a:xfrm>
              <a:off x="4397832" y="518143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73" name="tx73"/>
            <p:cNvSpPr/>
            <p:nvPr/>
          </p:nvSpPr>
          <p:spPr>
            <a:xfrm>
              <a:off x="4939590" y="51259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95</a:t>
              </a:r>
            </a:p>
          </p:txBody>
        </p:sp>
        <p:sp>
          <p:nvSpPr>
            <p:cNvPr id="74" name="tx74"/>
            <p:cNvSpPr/>
            <p:nvPr/>
          </p:nvSpPr>
          <p:spPr>
            <a:xfrm>
              <a:off x="5481349" y="517546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a:t>
              </a:r>
            </a:p>
          </p:txBody>
        </p:sp>
        <p:sp>
          <p:nvSpPr>
            <p:cNvPr id="75" name="tx75"/>
            <p:cNvSpPr/>
            <p:nvPr/>
          </p:nvSpPr>
          <p:spPr>
            <a:xfrm>
              <a:off x="6023108" y="520768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6" name="tx76"/>
            <p:cNvSpPr/>
            <p:nvPr/>
          </p:nvSpPr>
          <p:spPr>
            <a:xfrm>
              <a:off x="6531707" y="49369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255</a:t>
              </a:r>
            </a:p>
          </p:txBody>
        </p:sp>
        <p:sp>
          <p:nvSpPr>
            <p:cNvPr id="77" name="tx77"/>
            <p:cNvSpPr/>
            <p:nvPr/>
          </p:nvSpPr>
          <p:spPr>
            <a:xfrm>
              <a:off x="7073466" y="418933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888</a:t>
              </a:r>
            </a:p>
          </p:txBody>
        </p:sp>
        <p:sp>
          <p:nvSpPr>
            <p:cNvPr id="78" name="tx78"/>
            <p:cNvSpPr/>
            <p:nvPr/>
          </p:nvSpPr>
          <p:spPr>
            <a:xfrm>
              <a:off x="7565500"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1,109</a:t>
              </a:r>
            </a:p>
          </p:txBody>
        </p:sp>
        <p:sp>
          <p:nvSpPr>
            <p:cNvPr id="79" name="pl79"/>
            <p:cNvSpPr/>
            <p:nvPr/>
          </p:nvSpPr>
          <p:spPr>
            <a:xfrm>
              <a:off x="7732663" y="2050905"/>
              <a:ext cx="129640" cy="8114"/>
            </a:xfrm>
            <a:custGeom>
              <a:avLst/>
              <a:pathLst>
                <a:path w="129640" h="8114">
                  <a:moveTo>
                    <a:pt x="129640" y="8114"/>
                  </a:moveTo>
                  <a:lnTo>
                    <a:pt x="0" y="0"/>
                  </a:lnTo>
                </a:path>
              </a:pathLst>
            </a:custGeom>
          </p:spPr>
          <p:txBody>
            <a:bodyPr/>
            <a:lstStyle/>
            <a:p/>
          </p:txBody>
        </p:sp>
        <p:sp>
          <p:nvSpPr>
            <p:cNvPr id="80" name="pl80"/>
            <p:cNvSpPr/>
            <p:nvPr/>
          </p:nvSpPr>
          <p:spPr>
            <a:xfrm>
              <a:off x="7732742" y="1788143"/>
              <a:ext cx="129561" cy="2328"/>
            </a:xfrm>
            <a:custGeom>
              <a:avLst/>
              <a:pathLst>
                <a:path w="129561" h="2328">
                  <a:moveTo>
                    <a:pt x="129561" y="2328"/>
                  </a:moveTo>
                  <a:lnTo>
                    <a:pt x="0" y="0"/>
                  </a:lnTo>
                </a:path>
              </a:pathLst>
            </a:custGeom>
          </p:spPr>
          <p:txBody>
            <a:bodyPr/>
            <a:lstStyle/>
            <a:p/>
          </p:txBody>
        </p:sp>
        <p:sp>
          <p:nvSpPr>
            <p:cNvPr id="81" name="pg81"/>
            <p:cNvSpPr/>
            <p:nvPr/>
          </p:nvSpPr>
          <p:spPr>
            <a:xfrm>
              <a:off x="7793724" y="197066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201178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76%</a:t>
              </a:r>
            </a:p>
          </p:txBody>
        </p:sp>
        <p:sp>
          <p:nvSpPr>
            <p:cNvPr id="83" name="pg83"/>
            <p:cNvSpPr/>
            <p:nvPr/>
          </p:nvSpPr>
          <p:spPr>
            <a:xfrm>
              <a:off x="7793724" y="170207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74319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82%</a:t>
              </a:r>
            </a:p>
          </p:txBody>
        </p:sp>
        <p:sp>
          <p:nvSpPr>
            <p:cNvPr id="85" name="rc85"/>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12308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294201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176093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587801" y="577438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00303"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724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1890367" y="401416"/>
              <a:ext cx="574350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South Africa,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1,109 confirmed measles cases in South Africa. In the same year, MCV1 coverage was 76% and MCV2 coverage was 82%.
The number of cases in 2024 was 25% more than in 2023 (n=888).
The highest number of measles cases was reported in 2024 (n=1,109). In this year, MCV1 coverage was 76%.
South Africa reported measles vaccine stockouts in 2004 and 2013.
There were measles-containing vaccine supplementary immunization activities/campaigns in 2023.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3945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71818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79691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8756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95437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1000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17881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25754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33628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141501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2889041"/>
              <a:ext cx="3485499" cy="1289775"/>
            </a:xfrm>
            <a:custGeom>
              <a:avLst/>
              <a:pathLst>
                <a:path w="3485499" h="1289775">
                  <a:moveTo>
                    <a:pt x="0" y="0"/>
                  </a:moveTo>
                  <a:lnTo>
                    <a:pt x="145229" y="92126"/>
                  </a:lnTo>
                  <a:lnTo>
                    <a:pt x="290458" y="184253"/>
                  </a:lnTo>
                  <a:lnTo>
                    <a:pt x="435687" y="368507"/>
                  </a:lnTo>
                  <a:lnTo>
                    <a:pt x="580916" y="644887"/>
                  </a:lnTo>
                  <a:lnTo>
                    <a:pt x="726145" y="1105521"/>
                  </a:lnTo>
                  <a:lnTo>
                    <a:pt x="871374" y="276380"/>
                  </a:lnTo>
                  <a:lnTo>
                    <a:pt x="1016603" y="276380"/>
                  </a:lnTo>
                  <a:lnTo>
                    <a:pt x="1161833" y="184253"/>
                  </a:lnTo>
                  <a:lnTo>
                    <a:pt x="1307062" y="1289775"/>
                  </a:lnTo>
                  <a:lnTo>
                    <a:pt x="1452291" y="921268"/>
                  </a:lnTo>
                  <a:lnTo>
                    <a:pt x="1597520" y="737014"/>
                  </a:lnTo>
                  <a:lnTo>
                    <a:pt x="1742749" y="1197648"/>
                  </a:lnTo>
                  <a:lnTo>
                    <a:pt x="1887978" y="1289775"/>
                  </a:lnTo>
                  <a:lnTo>
                    <a:pt x="2033207" y="1013394"/>
                  </a:lnTo>
                  <a:lnTo>
                    <a:pt x="2178437" y="644887"/>
                  </a:lnTo>
                  <a:lnTo>
                    <a:pt x="2323666" y="1013394"/>
                  </a:lnTo>
                  <a:lnTo>
                    <a:pt x="2468895" y="1197648"/>
                  </a:lnTo>
                  <a:lnTo>
                    <a:pt x="2614124" y="1105521"/>
                  </a:lnTo>
                  <a:lnTo>
                    <a:pt x="2759353" y="1105521"/>
                  </a:lnTo>
                  <a:lnTo>
                    <a:pt x="2904582" y="829141"/>
                  </a:lnTo>
                  <a:lnTo>
                    <a:pt x="3049811" y="829141"/>
                  </a:lnTo>
                  <a:lnTo>
                    <a:pt x="3195040" y="1105521"/>
                  </a:lnTo>
                  <a:lnTo>
                    <a:pt x="3340270" y="1105521"/>
                  </a:lnTo>
                  <a:lnTo>
                    <a:pt x="3485499" y="1013394"/>
                  </a:lnTo>
                </a:path>
              </a:pathLst>
            </a:custGeom>
            <a:ln w="27101" cap="flat">
              <a:solidFill>
                <a:srgbClr val="0058AB">
                  <a:alpha val="80000"/>
                </a:srgbClr>
              </a:solidFill>
              <a:prstDash val="solid"/>
              <a:round/>
            </a:ln>
          </p:spPr>
          <p:txBody>
            <a:bodyPr/>
            <a:lstStyle/>
            <a:p/>
          </p:txBody>
        </p:sp>
        <p:sp>
          <p:nvSpPr>
            <p:cNvPr id="23" name="pl23"/>
            <p:cNvSpPr/>
            <p:nvPr/>
          </p:nvSpPr>
          <p:spPr>
            <a:xfrm>
              <a:off x="979796" y="2981168"/>
              <a:ext cx="3485499" cy="737014"/>
            </a:xfrm>
            <a:custGeom>
              <a:avLst/>
              <a:pathLst>
                <a:path w="3485499" h="737014">
                  <a:moveTo>
                    <a:pt x="0" y="0"/>
                  </a:moveTo>
                  <a:lnTo>
                    <a:pt x="145229" y="92126"/>
                  </a:lnTo>
                  <a:lnTo>
                    <a:pt x="290458" y="0"/>
                  </a:lnTo>
                  <a:lnTo>
                    <a:pt x="435687" y="184253"/>
                  </a:lnTo>
                  <a:lnTo>
                    <a:pt x="580916" y="276380"/>
                  </a:lnTo>
                  <a:lnTo>
                    <a:pt x="726145" y="184253"/>
                  </a:lnTo>
                  <a:lnTo>
                    <a:pt x="871374" y="276380"/>
                  </a:lnTo>
                  <a:lnTo>
                    <a:pt x="1016603" y="276380"/>
                  </a:lnTo>
                  <a:lnTo>
                    <a:pt x="1161833" y="460634"/>
                  </a:lnTo>
                  <a:lnTo>
                    <a:pt x="1307062" y="552760"/>
                  </a:lnTo>
                  <a:lnTo>
                    <a:pt x="1452291" y="644887"/>
                  </a:lnTo>
                  <a:lnTo>
                    <a:pt x="1597520" y="644887"/>
                  </a:lnTo>
                  <a:lnTo>
                    <a:pt x="1742749" y="644887"/>
                  </a:lnTo>
                  <a:lnTo>
                    <a:pt x="1887978" y="644887"/>
                  </a:lnTo>
                  <a:lnTo>
                    <a:pt x="2033207" y="737014"/>
                  </a:lnTo>
                  <a:lnTo>
                    <a:pt x="2178437" y="737014"/>
                  </a:lnTo>
                  <a:lnTo>
                    <a:pt x="2323666" y="737014"/>
                  </a:lnTo>
                  <a:lnTo>
                    <a:pt x="2468895" y="737014"/>
                  </a:lnTo>
                  <a:lnTo>
                    <a:pt x="2614124" y="737014"/>
                  </a:lnTo>
                  <a:lnTo>
                    <a:pt x="2759353" y="737014"/>
                  </a:lnTo>
                  <a:lnTo>
                    <a:pt x="2904582" y="737014"/>
                  </a:lnTo>
                  <a:lnTo>
                    <a:pt x="3049811" y="644887"/>
                  </a:lnTo>
                  <a:lnTo>
                    <a:pt x="3195040" y="737014"/>
                  </a:lnTo>
                  <a:lnTo>
                    <a:pt x="3340270" y="737014"/>
                  </a:lnTo>
                  <a:lnTo>
                    <a:pt x="3485499" y="737014"/>
                  </a:lnTo>
                </a:path>
              </a:pathLst>
            </a:custGeom>
            <a:ln w="27101" cap="flat">
              <a:solidFill>
                <a:srgbClr val="1CABE2">
                  <a:alpha val="80000"/>
                </a:srgbClr>
              </a:solidFill>
              <a:prstDash val="solid"/>
              <a:round/>
            </a:ln>
          </p:spPr>
          <p:txBody>
            <a:bodyPr/>
            <a:lstStyle/>
            <a:p/>
          </p:txBody>
        </p:sp>
        <p:sp>
          <p:nvSpPr>
            <p:cNvPr id="24" name="pl24"/>
            <p:cNvSpPr/>
            <p:nvPr/>
          </p:nvSpPr>
          <p:spPr>
            <a:xfrm>
              <a:off x="979796" y="2428407"/>
              <a:ext cx="3485499" cy="1105521"/>
            </a:xfrm>
            <a:custGeom>
              <a:avLst/>
              <a:pathLst>
                <a:path w="3485499" h="1105521">
                  <a:moveTo>
                    <a:pt x="0" y="0"/>
                  </a:moveTo>
                  <a:lnTo>
                    <a:pt x="145229" y="92126"/>
                  </a:lnTo>
                  <a:lnTo>
                    <a:pt x="290458" y="92126"/>
                  </a:lnTo>
                  <a:lnTo>
                    <a:pt x="435687" y="92126"/>
                  </a:lnTo>
                  <a:lnTo>
                    <a:pt x="580916" y="184253"/>
                  </a:lnTo>
                  <a:lnTo>
                    <a:pt x="726145" y="460634"/>
                  </a:lnTo>
                  <a:lnTo>
                    <a:pt x="871374" y="368507"/>
                  </a:lnTo>
                  <a:lnTo>
                    <a:pt x="1016603" y="368507"/>
                  </a:lnTo>
                  <a:lnTo>
                    <a:pt x="1161833" y="552760"/>
                  </a:lnTo>
                  <a:lnTo>
                    <a:pt x="1307062" y="737014"/>
                  </a:lnTo>
                  <a:lnTo>
                    <a:pt x="1452291" y="737014"/>
                  </a:lnTo>
                  <a:lnTo>
                    <a:pt x="1597520" y="829141"/>
                  </a:lnTo>
                  <a:lnTo>
                    <a:pt x="1742749" y="829141"/>
                  </a:lnTo>
                  <a:lnTo>
                    <a:pt x="1887978" y="921268"/>
                  </a:lnTo>
                  <a:lnTo>
                    <a:pt x="2033207" y="921268"/>
                  </a:lnTo>
                  <a:lnTo>
                    <a:pt x="2178437" y="921268"/>
                  </a:lnTo>
                  <a:lnTo>
                    <a:pt x="2323666" y="1105521"/>
                  </a:lnTo>
                  <a:lnTo>
                    <a:pt x="2468895" y="1105521"/>
                  </a:lnTo>
                  <a:lnTo>
                    <a:pt x="2614124" y="1105521"/>
                  </a:lnTo>
                  <a:lnTo>
                    <a:pt x="2759353" y="1105521"/>
                  </a:lnTo>
                  <a:lnTo>
                    <a:pt x="2904582" y="1013394"/>
                  </a:lnTo>
                  <a:lnTo>
                    <a:pt x="3049811" y="921268"/>
                  </a:lnTo>
                  <a:lnTo>
                    <a:pt x="3195040" y="921268"/>
                  </a:lnTo>
                  <a:lnTo>
                    <a:pt x="3340270" y="1013394"/>
                  </a:lnTo>
                  <a:lnTo>
                    <a:pt x="3485499" y="1105521"/>
                  </a:lnTo>
                </a:path>
              </a:pathLst>
            </a:custGeom>
            <a:ln w="27101" cap="flat">
              <a:solidFill>
                <a:srgbClr val="00833D">
                  <a:alpha val="80000"/>
                </a:srgbClr>
              </a:solidFill>
              <a:prstDash val="solid"/>
              <a:round/>
            </a:ln>
          </p:spPr>
          <p:txBody>
            <a:bodyPr/>
            <a:lstStyle/>
            <a:p/>
          </p:txBody>
        </p:sp>
        <p:sp>
          <p:nvSpPr>
            <p:cNvPr id="25" name="pl25"/>
            <p:cNvSpPr/>
            <p:nvPr/>
          </p:nvSpPr>
          <p:spPr>
            <a:xfrm>
              <a:off x="979796" y="2889041"/>
              <a:ext cx="3485499" cy="1289775"/>
            </a:xfrm>
            <a:custGeom>
              <a:avLst/>
              <a:pathLst>
                <a:path w="3485499" h="1289775">
                  <a:moveTo>
                    <a:pt x="0" y="0"/>
                  </a:moveTo>
                  <a:lnTo>
                    <a:pt x="145229" y="92126"/>
                  </a:lnTo>
                  <a:lnTo>
                    <a:pt x="290458" y="184253"/>
                  </a:lnTo>
                  <a:lnTo>
                    <a:pt x="435687" y="368507"/>
                  </a:lnTo>
                  <a:lnTo>
                    <a:pt x="580916" y="644887"/>
                  </a:lnTo>
                  <a:lnTo>
                    <a:pt x="726145" y="1105521"/>
                  </a:lnTo>
                  <a:lnTo>
                    <a:pt x="871374" y="276380"/>
                  </a:lnTo>
                  <a:lnTo>
                    <a:pt x="1016603" y="276380"/>
                  </a:lnTo>
                  <a:lnTo>
                    <a:pt x="1161833" y="184253"/>
                  </a:lnTo>
                  <a:lnTo>
                    <a:pt x="1307062" y="1289775"/>
                  </a:lnTo>
                  <a:lnTo>
                    <a:pt x="1452291" y="921268"/>
                  </a:lnTo>
                  <a:lnTo>
                    <a:pt x="1597520" y="737014"/>
                  </a:lnTo>
                  <a:lnTo>
                    <a:pt x="1742749" y="1197648"/>
                  </a:lnTo>
                  <a:lnTo>
                    <a:pt x="1887978" y="1289775"/>
                  </a:lnTo>
                  <a:lnTo>
                    <a:pt x="2033207" y="1013394"/>
                  </a:lnTo>
                  <a:lnTo>
                    <a:pt x="2178437" y="644887"/>
                  </a:lnTo>
                  <a:lnTo>
                    <a:pt x="2323666" y="1013394"/>
                  </a:lnTo>
                  <a:lnTo>
                    <a:pt x="2468895" y="1197648"/>
                  </a:lnTo>
                  <a:lnTo>
                    <a:pt x="2614124" y="1105521"/>
                  </a:lnTo>
                  <a:lnTo>
                    <a:pt x="2759353" y="1105521"/>
                  </a:lnTo>
                  <a:lnTo>
                    <a:pt x="2904582" y="829141"/>
                  </a:lnTo>
                  <a:lnTo>
                    <a:pt x="3049811" y="829141"/>
                  </a:lnTo>
                  <a:lnTo>
                    <a:pt x="3195040" y="1105521"/>
                  </a:lnTo>
                  <a:lnTo>
                    <a:pt x="3340270" y="1105521"/>
                  </a:lnTo>
                  <a:lnTo>
                    <a:pt x="3485499" y="1013394"/>
                  </a:lnTo>
                </a:path>
              </a:pathLst>
            </a:custGeom>
            <a:ln w="43362" cap="flat">
              <a:solidFill>
                <a:srgbClr val="000000">
                  <a:alpha val="100000"/>
                </a:srgbClr>
              </a:solidFill>
              <a:prstDash val="solid"/>
              <a:round/>
            </a:ln>
          </p:spPr>
          <p:txBody>
            <a:bodyPr/>
            <a:lstStyle/>
            <a:p/>
          </p:txBody>
        </p:sp>
        <p:sp>
          <p:nvSpPr>
            <p:cNvPr id="26" name="pl26"/>
            <p:cNvSpPr/>
            <p:nvPr/>
          </p:nvSpPr>
          <p:spPr>
            <a:xfrm>
              <a:off x="979796" y="2889041"/>
              <a:ext cx="3485499" cy="1289775"/>
            </a:xfrm>
            <a:custGeom>
              <a:avLst/>
              <a:pathLst>
                <a:path w="3485499" h="1289775">
                  <a:moveTo>
                    <a:pt x="0" y="0"/>
                  </a:moveTo>
                  <a:lnTo>
                    <a:pt x="145229" y="92126"/>
                  </a:lnTo>
                  <a:lnTo>
                    <a:pt x="290458" y="184253"/>
                  </a:lnTo>
                  <a:lnTo>
                    <a:pt x="435687" y="368507"/>
                  </a:lnTo>
                  <a:lnTo>
                    <a:pt x="580916" y="644887"/>
                  </a:lnTo>
                  <a:lnTo>
                    <a:pt x="726145" y="1105521"/>
                  </a:lnTo>
                  <a:lnTo>
                    <a:pt x="871374" y="276380"/>
                  </a:lnTo>
                  <a:lnTo>
                    <a:pt x="1016603" y="276380"/>
                  </a:lnTo>
                  <a:lnTo>
                    <a:pt x="1161833" y="184253"/>
                  </a:lnTo>
                  <a:lnTo>
                    <a:pt x="1307062" y="1289775"/>
                  </a:lnTo>
                  <a:lnTo>
                    <a:pt x="1452291" y="921268"/>
                  </a:lnTo>
                  <a:lnTo>
                    <a:pt x="1597520" y="737014"/>
                  </a:lnTo>
                  <a:lnTo>
                    <a:pt x="1742749" y="1197648"/>
                  </a:lnTo>
                  <a:lnTo>
                    <a:pt x="1887978" y="1289775"/>
                  </a:lnTo>
                  <a:lnTo>
                    <a:pt x="2033207" y="1013394"/>
                  </a:lnTo>
                  <a:lnTo>
                    <a:pt x="2178437" y="644887"/>
                  </a:lnTo>
                  <a:lnTo>
                    <a:pt x="2323666" y="1013394"/>
                  </a:lnTo>
                  <a:lnTo>
                    <a:pt x="2468895" y="1197648"/>
                  </a:lnTo>
                  <a:lnTo>
                    <a:pt x="2614124" y="1105521"/>
                  </a:lnTo>
                  <a:lnTo>
                    <a:pt x="2759353" y="1105521"/>
                  </a:lnTo>
                  <a:lnTo>
                    <a:pt x="2904582" y="829141"/>
                  </a:lnTo>
                  <a:lnTo>
                    <a:pt x="3049811" y="829141"/>
                  </a:lnTo>
                  <a:lnTo>
                    <a:pt x="3195040" y="1105521"/>
                  </a:lnTo>
                  <a:lnTo>
                    <a:pt x="3340270" y="1105521"/>
                  </a:lnTo>
                  <a:lnTo>
                    <a:pt x="3485499" y="1013394"/>
                  </a:lnTo>
                </a:path>
              </a:pathLst>
            </a:custGeom>
            <a:ln w="27101" cap="flat">
              <a:solidFill>
                <a:srgbClr val="0058AB">
                  <a:alpha val="100000"/>
                </a:srgbClr>
              </a:solidFill>
              <a:prstDash val="solid"/>
              <a:round/>
            </a:ln>
          </p:spPr>
          <p:txBody>
            <a:bodyPr/>
            <a:lstStyle/>
            <a:p/>
          </p:txBody>
        </p:sp>
        <p:sp>
          <p:nvSpPr>
            <p:cNvPr id="27" name="pl27"/>
            <p:cNvSpPr/>
            <p:nvPr/>
          </p:nvSpPr>
          <p:spPr>
            <a:xfrm>
              <a:off x="805521" y="417881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2612661"/>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705942" y="3718182"/>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32088" y="3533929"/>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58233" y="3257548"/>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9150" y="3718182"/>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0066" y="3718182"/>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3626055"/>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93172" y="25460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23526" y="257615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7" name="pg37"/>
            <p:cNvSpPr/>
            <p:nvPr/>
          </p:nvSpPr>
          <p:spPr>
            <a:xfrm>
              <a:off x="1647453" y="36516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77807" y="36816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373599" y="34673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403952" y="349771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099745" y="31909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30098" y="322227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3680661" y="36516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11015" y="36816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61578" y="36516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1931" y="36816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406807" y="35594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358826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9" name="tx49"/>
            <p:cNvSpPr/>
            <p:nvPr/>
          </p:nvSpPr>
          <p:spPr>
            <a:xfrm>
              <a:off x="4525585" y="36791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34961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577692" y="50574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79323" y="413617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15755" y="32149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615755" y="2293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615755" y="137231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6872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6872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8833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5079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35821" y="6100844"/>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69" name="tx69"/>
            <p:cNvSpPr/>
            <p:nvPr/>
          </p:nvSpPr>
          <p:spPr>
            <a:xfrm>
              <a:off x="285543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617893"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71" name="tx71"/>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463945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371818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279691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18756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95437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51000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17881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25754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233628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141501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1599266"/>
              <a:ext cx="3485499" cy="3500818"/>
            </a:xfrm>
            <a:custGeom>
              <a:avLst/>
              <a:pathLst>
                <a:path w="3485499" h="3500818">
                  <a:moveTo>
                    <a:pt x="0" y="1197648"/>
                  </a:moveTo>
                  <a:lnTo>
                    <a:pt x="145229" y="1105521"/>
                  </a:lnTo>
                  <a:lnTo>
                    <a:pt x="290458" y="829141"/>
                  </a:lnTo>
                  <a:lnTo>
                    <a:pt x="435687" y="829141"/>
                  </a:lnTo>
                  <a:lnTo>
                    <a:pt x="580916" y="644887"/>
                  </a:lnTo>
                  <a:lnTo>
                    <a:pt x="726145" y="460634"/>
                  </a:lnTo>
                  <a:lnTo>
                    <a:pt x="871374" y="92126"/>
                  </a:lnTo>
                  <a:lnTo>
                    <a:pt x="1016603" y="0"/>
                  </a:lnTo>
                  <a:lnTo>
                    <a:pt x="1161833" y="552760"/>
                  </a:lnTo>
                  <a:lnTo>
                    <a:pt x="1307062" y="2118916"/>
                  </a:lnTo>
                  <a:lnTo>
                    <a:pt x="1452291" y="1658282"/>
                  </a:lnTo>
                  <a:lnTo>
                    <a:pt x="1597520" y="2211043"/>
                  </a:lnTo>
                  <a:lnTo>
                    <a:pt x="1742749" y="3500818"/>
                  </a:lnTo>
                  <a:lnTo>
                    <a:pt x="1887978" y="2211043"/>
                  </a:lnTo>
                  <a:lnTo>
                    <a:pt x="2033207" y="2118916"/>
                  </a:lnTo>
                  <a:lnTo>
                    <a:pt x="2178437" y="2118916"/>
                  </a:lnTo>
                  <a:lnTo>
                    <a:pt x="2323666" y="2118916"/>
                  </a:lnTo>
                  <a:lnTo>
                    <a:pt x="2468895" y="2118916"/>
                  </a:lnTo>
                  <a:lnTo>
                    <a:pt x="2614124" y="2211043"/>
                  </a:lnTo>
                  <a:lnTo>
                    <a:pt x="2759353" y="2118916"/>
                  </a:lnTo>
                  <a:lnTo>
                    <a:pt x="2904582" y="2118916"/>
                  </a:lnTo>
                  <a:lnTo>
                    <a:pt x="3049811" y="2211043"/>
                  </a:lnTo>
                  <a:lnTo>
                    <a:pt x="3195040" y="2487423"/>
                  </a:lnTo>
                  <a:lnTo>
                    <a:pt x="3340270" y="2487423"/>
                  </a:lnTo>
                  <a:lnTo>
                    <a:pt x="3485499" y="2579550"/>
                  </a:lnTo>
                </a:path>
              </a:pathLst>
            </a:custGeom>
            <a:ln w="27101" cap="flat">
              <a:solidFill>
                <a:srgbClr val="0058AB">
                  <a:alpha val="80000"/>
                </a:srgbClr>
              </a:solidFill>
              <a:prstDash val="solid"/>
              <a:round/>
            </a:ln>
          </p:spPr>
          <p:txBody>
            <a:bodyPr/>
            <a:lstStyle/>
            <a:p/>
          </p:txBody>
        </p:sp>
        <p:sp>
          <p:nvSpPr>
            <p:cNvPr id="90" name="pl90"/>
            <p:cNvSpPr/>
            <p:nvPr/>
          </p:nvSpPr>
          <p:spPr>
            <a:xfrm>
              <a:off x="5345047" y="2889041"/>
              <a:ext cx="3485499" cy="829141"/>
            </a:xfrm>
            <a:custGeom>
              <a:avLst/>
              <a:pathLst>
                <a:path w="3485499" h="829141">
                  <a:moveTo>
                    <a:pt x="0" y="0"/>
                  </a:moveTo>
                  <a:lnTo>
                    <a:pt x="145229" y="92126"/>
                  </a:lnTo>
                  <a:lnTo>
                    <a:pt x="290458" y="92126"/>
                  </a:lnTo>
                  <a:lnTo>
                    <a:pt x="435687" y="184253"/>
                  </a:lnTo>
                  <a:lnTo>
                    <a:pt x="580916" y="276380"/>
                  </a:lnTo>
                  <a:lnTo>
                    <a:pt x="726145" y="276380"/>
                  </a:lnTo>
                  <a:lnTo>
                    <a:pt x="871374" y="368507"/>
                  </a:lnTo>
                  <a:lnTo>
                    <a:pt x="1016603" y="460634"/>
                  </a:lnTo>
                  <a:lnTo>
                    <a:pt x="1161833" y="552760"/>
                  </a:lnTo>
                  <a:lnTo>
                    <a:pt x="1307062" y="644887"/>
                  </a:lnTo>
                  <a:lnTo>
                    <a:pt x="1452291" y="737014"/>
                  </a:lnTo>
                  <a:lnTo>
                    <a:pt x="1597520" y="737014"/>
                  </a:lnTo>
                  <a:lnTo>
                    <a:pt x="1742749" y="737014"/>
                  </a:lnTo>
                  <a:lnTo>
                    <a:pt x="1887978" y="829141"/>
                  </a:lnTo>
                  <a:lnTo>
                    <a:pt x="2033207" y="737014"/>
                  </a:lnTo>
                  <a:lnTo>
                    <a:pt x="2178437" y="829141"/>
                  </a:lnTo>
                  <a:lnTo>
                    <a:pt x="2323666" y="737014"/>
                  </a:lnTo>
                  <a:lnTo>
                    <a:pt x="2468895" y="737014"/>
                  </a:lnTo>
                  <a:lnTo>
                    <a:pt x="2614124" y="829141"/>
                  </a:lnTo>
                  <a:lnTo>
                    <a:pt x="2759353" y="829141"/>
                  </a:lnTo>
                  <a:lnTo>
                    <a:pt x="2904582" y="829141"/>
                  </a:lnTo>
                  <a:lnTo>
                    <a:pt x="3049811" y="737014"/>
                  </a:lnTo>
                  <a:lnTo>
                    <a:pt x="3195040" y="644887"/>
                  </a:lnTo>
                  <a:lnTo>
                    <a:pt x="3340270" y="644887"/>
                  </a:lnTo>
                  <a:lnTo>
                    <a:pt x="3485499" y="737014"/>
                  </a:lnTo>
                </a:path>
              </a:pathLst>
            </a:custGeom>
            <a:ln w="27101" cap="flat">
              <a:solidFill>
                <a:srgbClr val="1CABE2">
                  <a:alpha val="80000"/>
                </a:srgbClr>
              </a:solidFill>
              <a:prstDash val="solid"/>
              <a:round/>
            </a:ln>
          </p:spPr>
          <p:txBody>
            <a:bodyPr/>
            <a:lstStyle/>
            <a:p/>
          </p:txBody>
        </p:sp>
        <p:sp>
          <p:nvSpPr>
            <p:cNvPr id="91" name="pl91"/>
            <p:cNvSpPr/>
            <p:nvPr/>
          </p:nvSpPr>
          <p:spPr>
            <a:xfrm>
              <a:off x="5345047" y="2244153"/>
              <a:ext cx="3485499" cy="1197648"/>
            </a:xfrm>
            <a:custGeom>
              <a:avLst/>
              <a:pathLst>
                <a:path w="3485499" h="1197648">
                  <a:moveTo>
                    <a:pt x="0" y="0"/>
                  </a:moveTo>
                  <a:lnTo>
                    <a:pt x="145229" y="184253"/>
                  </a:lnTo>
                  <a:lnTo>
                    <a:pt x="290458" y="276380"/>
                  </a:lnTo>
                  <a:lnTo>
                    <a:pt x="435687" y="184253"/>
                  </a:lnTo>
                  <a:lnTo>
                    <a:pt x="580916" y="276380"/>
                  </a:lnTo>
                  <a:lnTo>
                    <a:pt x="726145" y="184253"/>
                  </a:lnTo>
                  <a:lnTo>
                    <a:pt x="871374" y="368507"/>
                  </a:lnTo>
                  <a:lnTo>
                    <a:pt x="1016603" y="552760"/>
                  </a:lnTo>
                  <a:lnTo>
                    <a:pt x="1161833" y="737014"/>
                  </a:lnTo>
                  <a:lnTo>
                    <a:pt x="1307062" y="921268"/>
                  </a:lnTo>
                  <a:lnTo>
                    <a:pt x="1452291" y="1013394"/>
                  </a:lnTo>
                  <a:lnTo>
                    <a:pt x="1597520" y="1013394"/>
                  </a:lnTo>
                  <a:lnTo>
                    <a:pt x="1742749" y="1197648"/>
                  </a:lnTo>
                  <a:lnTo>
                    <a:pt x="1887978" y="1197648"/>
                  </a:lnTo>
                  <a:lnTo>
                    <a:pt x="2033207" y="921268"/>
                  </a:lnTo>
                  <a:lnTo>
                    <a:pt x="2178437" y="921268"/>
                  </a:lnTo>
                  <a:lnTo>
                    <a:pt x="2323666" y="829141"/>
                  </a:lnTo>
                  <a:lnTo>
                    <a:pt x="2468895" y="921268"/>
                  </a:lnTo>
                  <a:lnTo>
                    <a:pt x="2614124" y="921268"/>
                  </a:lnTo>
                  <a:lnTo>
                    <a:pt x="2759353" y="921268"/>
                  </a:lnTo>
                  <a:lnTo>
                    <a:pt x="2904582" y="921268"/>
                  </a:lnTo>
                  <a:lnTo>
                    <a:pt x="3049811" y="737014"/>
                  </a:lnTo>
                  <a:lnTo>
                    <a:pt x="3195040" y="829141"/>
                  </a:lnTo>
                  <a:lnTo>
                    <a:pt x="3340270" y="921268"/>
                  </a:lnTo>
                  <a:lnTo>
                    <a:pt x="3485499" y="1013394"/>
                  </a:lnTo>
                </a:path>
              </a:pathLst>
            </a:custGeom>
            <a:ln w="27101" cap="flat">
              <a:solidFill>
                <a:srgbClr val="00833D">
                  <a:alpha val="80000"/>
                </a:srgbClr>
              </a:solidFill>
              <a:prstDash val="solid"/>
              <a:round/>
            </a:ln>
          </p:spPr>
          <p:txBody>
            <a:bodyPr/>
            <a:lstStyle/>
            <a:p/>
          </p:txBody>
        </p:sp>
        <p:sp>
          <p:nvSpPr>
            <p:cNvPr id="92" name="pl92"/>
            <p:cNvSpPr/>
            <p:nvPr/>
          </p:nvSpPr>
          <p:spPr>
            <a:xfrm>
              <a:off x="5345047" y="1599266"/>
              <a:ext cx="3485499" cy="3500818"/>
            </a:xfrm>
            <a:custGeom>
              <a:avLst/>
              <a:pathLst>
                <a:path w="3485499" h="3500818">
                  <a:moveTo>
                    <a:pt x="0" y="1197648"/>
                  </a:moveTo>
                  <a:lnTo>
                    <a:pt x="145229" y="1105521"/>
                  </a:lnTo>
                  <a:lnTo>
                    <a:pt x="290458" y="829141"/>
                  </a:lnTo>
                  <a:lnTo>
                    <a:pt x="435687" y="829141"/>
                  </a:lnTo>
                  <a:lnTo>
                    <a:pt x="580916" y="644887"/>
                  </a:lnTo>
                  <a:lnTo>
                    <a:pt x="726145" y="460634"/>
                  </a:lnTo>
                  <a:lnTo>
                    <a:pt x="871374" y="92126"/>
                  </a:lnTo>
                  <a:lnTo>
                    <a:pt x="1016603" y="0"/>
                  </a:lnTo>
                  <a:lnTo>
                    <a:pt x="1161833" y="552760"/>
                  </a:lnTo>
                  <a:lnTo>
                    <a:pt x="1307062" y="2118916"/>
                  </a:lnTo>
                  <a:lnTo>
                    <a:pt x="1452291" y="1658282"/>
                  </a:lnTo>
                  <a:lnTo>
                    <a:pt x="1597520" y="2211043"/>
                  </a:lnTo>
                  <a:lnTo>
                    <a:pt x="1742749" y="3500818"/>
                  </a:lnTo>
                  <a:lnTo>
                    <a:pt x="1887978" y="2211043"/>
                  </a:lnTo>
                  <a:lnTo>
                    <a:pt x="2033207" y="2118916"/>
                  </a:lnTo>
                  <a:lnTo>
                    <a:pt x="2178437" y="2118916"/>
                  </a:lnTo>
                  <a:lnTo>
                    <a:pt x="2323666" y="2118916"/>
                  </a:lnTo>
                  <a:lnTo>
                    <a:pt x="2468895" y="2118916"/>
                  </a:lnTo>
                  <a:lnTo>
                    <a:pt x="2614124" y="2211043"/>
                  </a:lnTo>
                  <a:lnTo>
                    <a:pt x="2759353" y="2118916"/>
                  </a:lnTo>
                  <a:lnTo>
                    <a:pt x="2904582" y="2118916"/>
                  </a:lnTo>
                  <a:lnTo>
                    <a:pt x="3049811" y="2211043"/>
                  </a:lnTo>
                  <a:lnTo>
                    <a:pt x="3195040" y="2487423"/>
                  </a:lnTo>
                  <a:lnTo>
                    <a:pt x="3340270" y="2487423"/>
                  </a:lnTo>
                  <a:lnTo>
                    <a:pt x="3485499" y="2579550"/>
                  </a:lnTo>
                </a:path>
              </a:pathLst>
            </a:custGeom>
            <a:ln w="43362" cap="flat">
              <a:solidFill>
                <a:srgbClr val="000000">
                  <a:alpha val="100000"/>
                </a:srgbClr>
              </a:solidFill>
              <a:prstDash val="solid"/>
              <a:round/>
            </a:ln>
          </p:spPr>
          <p:txBody>
            <a:bodyPr/>
            <a:lstStyle/>
            <a:p/>
          </p:txBody>
        </p:sp>
        <p:sp>
          <p:nvSpPr>
            <p:cNvPr id="93" name="pl93"/>
            <p:cNvSpPr/>
            <p:nvPr/>
          </p:nvSpPr>
          <p:spPr>
            <a:xfrm>
              <a:off x="5345047" y="1599266"/>
              <a:ext cx="3485499" cy="3500818"/>
            </a:xfrm>
            <a:custGeom>
              <a:avLst/>
              <a:pathLst>
                <a:path w="3485499" h="3500818">
                  <a:moveTo>
                    <a:pt x="0" y="1197648"/>
                  </a:moveTo>
                  <a:lnTo>
                    <a:pt x="145229" y="1105521"/>
                  </a:lnTo>
                  <a:lnTo>
                    <a:pt x="290458" y="829141"/>
                  </a:lnTo>
                  <a:lnTo>
                    <a:pt x="435687" y="829141"/>
                  </a:lnTo>
                  <a:lnTo>
                    <a:pt x="580916" y="644887"/>
                  </a:lnTo>
                  <a:lnTo>
                    <a:pt x="726145" y="460634"/>
                  </a:lnTo>
                  <a:lnTo>
                    <a:pt x="871374" y="92126"/>
                  </a:lnTo>
                  <a:lnTo>
                    <a:pt x="1016603" y="0"/>
                  </a:lnTo>
                  <a:lnTo>
                    <a:pt x="1161833" y="552760"/>
                  </a:lnTo>
                  <a:lnTo>
                    <a:pt x="1307062" y="2118916"/>
                  </a:lnTo>
                  <a:lnTo>
                    <a:pt x="1452291" y="1658282"/>
                  </a:lnTo>
                  <a:lnTo>
                    <a:pt x="1597520" y="2211043"/>
                  </a:lnTo>
                  <a:lnTo>
                    <a:pt x="1742749" y="3500818"/>
                  </a:lnTo>
                  <a:lnTo>
                    <a:pt x="1887978" y="2211043"/>
                  </a:lnTo>
                  <a:lnTo>
                    <a:pt x="2033207" y="2118916"/>
                  </a:lnTo>
                  <a:lnTo>
                    <a:pt x="2178437" y="2118916"/>
                  </a:lnTo>
                  <a:lnTo>
                    <a:pt x="2323666" y="2118916"/>
                  </a:lnTo>
                  <a:lnTo>
                    <a:pt x="2468895" y="2118916"/>
                  </a:lnTo>
                  <a:lnTo>
                    <a:pt x="2614124" y="2211043"/>
                  </a:lnTo>
                  <a:lnTo>
                    <a:pt x="2759353" y="2118916"/>
                  </a:lnTo>
                  <a:lnTo>
                    <a:pt x="2904582" y="2118916"/>
                  </a:lnTo>
                  <a:lnTo>
                    <a:pt x="3049811" y="2211043"/>
                  </a:lnTo>
                  <a:lnTo>
                    <a:pt x="3195040" y="2487423"/>
                  </a:lnTo>
                  <a:lnTo>
                    <a:pt x="3340270" y="2487423"/>
                  </a:lnTo>
                  <a:lnTo>
                    <a:pt x="3485499" y="2579550"/>
                  </a:lnTo>
                </a:path>
              </a:pathLst>
            </a:custGeom>
            <a:ln w="27101" cap="flat">
              <a:solidFill>
                <a:srgbClr val="0058AB">
                  <a:alpha val="100000"/>
                </a:srgbClr>
              </a:solidFill>
              <a:prstDash val="solid"/>
              <a:round/>
            </a:ln>
          </p:spPr>
          <p:txBody>
            <a:bodyPr/>
            <a:lstStyle/>
            <a:p/>
          </p:txBody>
        </p:sp>
        <p:sp>
          <p:nvSpPr>
            <p:cNvPr id="94" name="pl94"/>
            <p:cNvSpPr/>
            <p:nvPr/>
          </p:nvSpPr>
          <p:spPr>
            <a:xfrm>
              <a:off x="5170772" y="417881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2520534"/>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71193" y="1783519"/>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97339" y="2981168"/>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23484" y="3441802"/>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104401" y="3441802"/>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5317" y="3810309"/>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3902436"/>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8423" y="24539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8777" y="248279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4" name="pg104"/>
            <p:cNvSpPr/>
            <p:nvPr/>
          </p:nvSpPr>
          <p:spPr>
            <a:xfrm>
              <a:off x="5984569" y="17169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4923" y="174572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6" name="pg106"/>
            <p:cNvSpPr/>
            <p:nvPr/>
          </p:nvSpPr>
          <p:spPr>
            <a:xfrm>
              <a:off x="6710715" y="291460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1068" y="294342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8" name="pg108"/>
            <p:cNvSpPr/>
            <p:nvPr/>
          </p:nvSpPr>
          <p:spPr>
            <a:xfrm>
              <a:off x="7464996" y="33752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95349" y="340534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045912" y="33752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76266" y="340534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2" name="pg112"/>
            <p:cNvSpPr/>
            <p:nvPr/>
          </p:nvSpPr>
          <p:spPr>
            <a:xfrm>
              <a:off x="8626829" y="37437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7182" y="377380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2058" y="38358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2411" y="38646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90836" y="35856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51126" y="32171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8" name="tx118"/>
            <p:cNvSpPr/>
            <p:nvPr/>
          </p:nvSpPr>
          <p:spPr>
            <a:xfrm>
              <a:off x="4942943" y="50574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5044574" y="413617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4981006" y="32149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81006" y="2293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2" name="tx122"/>
            <p:cNvSpPr/>
            <p:nvPr/>
          </p:nvSpPr>
          <p:spPr>
            <a:xfrm>
              <a:off x="4981006" y="137231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3" name="tx123"/>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3397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3397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5359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71604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01072" y="6100844"/>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136" name="tx136"/>
            <p:cNvSpPr/>
            <p:nvPr/>
          </p:nvSpPr>
          <p:spPr>
            <a:xfrm>
              <a:off x="722068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83143"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8" name="tx138"/>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South Africa DTP drop-out was lower and DTP-MCV drop-out was lower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53522"/>
              <a:ext cx="2123063" cy="284630"/>
            </a:xfrm>
            <a:custGeom>
              <a:avLst/>
              <a:pathLst>
                <a:path w="2123063" h="284630">
                  <a:moveTo>
                    <a:pt x="0" y="49500"/>
                  </a:moveTo>
                  <a:lnTo>
                    <a:pt x="88460" y="86626"/>
                  </a:lnTo>
                  <a:lnTo>
                    <a:pt x="176921" y="111377"/>
                  </a:lnTo>
                  <a:lnTo>
                    <a:pt x="265382" y="148502"/>
                  </a:lnTo>
                  <a:lnTo>
                    <a:pt x="353843" y="185628"/>
                  </a:lnTo>
                  <a:lnTo>
                    <a:pt x="442304" y="210378"/>
                  </a:lnTo>
                  <a:lnTo>
                    <a:pt x="530765" y="173253"/>
                  </a:lnTo>
                  <a:lnTo>
                    <a:pt x="619226" y="173253"/>
                  </a:lnTo>
                  <a:lnTo>
                    <a:pt x="707687" y="111377"/>
                  </a:lnTo>
                  <a:lnTo>
                    <a:pt x="796148" y="136127"/>
                  </a:lnTo>
                  <a:lnTo>
                    <a:pt x="884609" y="148502"/>
                  </a:lnTo>
                  <a:lnTo>
                    <a:pt x="973070" y="111377"/>
                  </a:lnTo>
                  <a:lnTo>
                    <a:pt x="1061531" y="86626"/>
                  </a:lnTo>
                  <a:lnTo>
                    <a:pt x="1149992" y="61876"/>
                  </a:lnTo>
                  <a:lnTo>
                    <a:pt x="1238453" y="0"/>
                  </a:lnTo>
                  <a:lnTo>
                    <a:pt x="1326914" y="123752"/>
                  </a:lnTo>
                  <a:lnTo>
                    <a:pt x="1415375" y="173253"/>
                  </a:lnTo>
                  <a:lnTo>
                    <a:pt x="1503836" y="222754"/>
                  </a:lnTo>
                  <a:lnTo>
                    <a:pt x="1592297" y="284630"/>
                  </a:lnTo>
                  <a:lnTo>
                    <a:pt x="1680758" y="111377"/>
                  </a:lnTo>
                  <a:lnTo>
                    <a:pt x="1769219" y="86626"/>
                  </a:lnTo>
                  <a:lnTo>
                    <a:pt x="1857680" y="86626"/>
                  </a:lnTo>
                  <a:lnTo>
                    <a:pt x="1946141" y="111377"/>
                  </a:lnTo>
                  <a:lnTo>
                    <a:pt x="2034602" y="173253"/>
                  </a:lnTo>
                  <a:lnTo>
                    <a:pt x="2123063" y="235129"/>
                  </a:lnTo>
                </a:path>
              </a:pathLst>
            </a:custGeom>
            <a:ln w="27101" cap="flat">
              <a:solidFill>
                <a:srgbClr val="1CABE2">
                  <a:alpha val="100000"/>
                </a:srgbClr>
              </a:solidFill>
              <a:prstDash val="solid"/>
              <a:round/>
            </a:ln>
          </p:spPr>
          <p:txBody>
            <a:bodyPr/>
            <a:lstStyle/>
            <a:p/>
          </p:txBody>
        </p:sp>
        <p:sp>
          <p:nvSpPr>
            <p:cNvPr id="24" name="tx24"/>
            <p:cNvSpPr/>
            <p:nvPr/>
          </p:nvSpPr>
          <p:spPr>
            <a:xfrm>
              <a:off x="910275"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5" name="tx25"/>
            <p:cNvSpPr/>
            <p:nvPr/>
          </p:nvSpPr>
          <p:spPr>
            <a:xfrm>
              <a:off x="3217825"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6" name="tx26"/>
            <p:cNvSpPr/>
            <p:nvPr/>
          </p:nvSpPr>
          <p:spPr>
            <a:xfrm>
              <a:off x="2688703"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 name="tx27"/>
            <p:cNvSpPr/>
            <p:nvPr/>
          </p:nvSpPr>
          <p:spPr>
            <a:xfrm>
              <a:off x="3042547"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60127"/>
              <a:ext cx="796148" cy="185628"/>
            </a:xfrm>
            <a:custGeom>
              <a:avLst/>
              <a:pathLst>
                <a:path w="796148" h="185628">
                  <a:moveTo>
                    <a:pt x="0" y="0"/>
                  </a:moveTo>
                  <a:lnTo>
                    <a:pt x="88460" y="37125"/>
                  </a:lnTo>
                  <a:lnTo>
                    <a:pt x="176921" y="74251"/>
                  </a:lnTo>
                  <a:lnTo>
                    <a:pt x="265382" y="86626"/>
                  </a:lnTo>
                  <a:lnTo>
                    <a:pt x="353843" y="49500"/>
                  </a:lnTo>
                  <a:lnTo>
                    <a:pt x="442304" y="37125"/>
                  </a:lnTo>
                  <a:lnTo>
                    <a:pt x="530765" y="61876"/>
                  </a:lnTo>
                  <a:lnTo>
                    <a:pt x="619226" y="49500"/>
                  </a:lnTo>
                  <a:lnTo>
                    <a:pt x="707687" y="123752"/>
                  </a:lnTo>
                  <a:lnTo>
                    <a:pt x="796148" y="185628"/>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49" name="tx49"/>
            <p:cNvSpPr/>
            <p:nvPr/>
          </p:nvSpPr>
          <p:spPr>
            <a:xfrm>
              <a:off x="3217825"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50" name="tx50"/>
            <p:cNvSpPr/>
            <p:nvPr/>
          </p:nvSpPr>
          <p:spPr>
            <a:xfrm>
              <a:off x="2688703"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1" name="tx51"/>
            <p:cNvSpPr/>
            <p:nvPr/>
          </p:nvSpPr>
          <p:spPr>
            <a:xfrm>
              <a:off x="3042547"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58354" y="4779106"/>
              <a:ext cx="1326914" cy="965267"/>
            </a:xfrm>
            <a:custGeom>
              <a:avLst/>
              <a:pathLst>
                <a:path w="1326914" h="965267">
                  <a:moveTo>
                    <a:pt x="0" y="965267"/>
                  </a:moveTo>
                  <a:lnTo>
                    <a:pt x="88460" y="371256"/>
                  </a:lnTo>
                  <a:lnTo>
                    <a:pt x="176921" y="321755"/>
                  </a:lnTo>
                  <a:lnTo>
                    <a:pt x="265382" y="160877"/>
                  </a:lnTo>
                  <a:lnTo>
                    <a:pt x="353843" y="136127"/>
                  </a:lnTo>
                  <a:lnTo>
                    <a:pt x="442304" y="37125"/>
                  </a:lnTo>
                  <a:lnTo>
                    <a:pt x="530765" y="37125"/>
                  </a:lnTo>
                  <a:lnTo>
                    <a:pt x="619226" y="74251"/>
                  </a:lnTo>
                  <a:lnTo>
                    <a:pt x="707687" y="123752"/>
                  </a:lnTo>
                  <a:lnTo>
                    <a:pt x="796148" y="74251"/>
                  </a:lnTo>
                  <a:lnTo>
                    <a:pt x="884609" y="37125"/>
                  </a:lnTo>
                  <a:lnTo>
                    <a:pt x="973070" y="74251"/>
                  </a:lnTo>
                  <a:lnTo>
                    <a:pt x="1061531" y="24750"/>
                  </a:lnTo>
                  <a:lnTo>
                    <a:pt x="1149992" y="0"/>
                  </a:lnTo>
                  <a:lnTo>
                    <a:pt x="1238453" y="61876"/>
                  </a:lnTo>
                  <a:lnTo>
                    <a:pt x="1326914" y="86626"/>
                  </a:lnTo>
                </a:path>
              </a:pathLst>
            </a:custGeom>
            <a:ln w="27101" cap="flat">
              <a:solidFill>
                <a:srgbClr val="1CABE2">
                  <a:alpha val="100000"/>
                </a:srgbClr>
              </a:solidFill>
              <a:prstDash val="solid"/>
              <a:round/>
            </a:ln>
          </p:spPr>
          <p:txBody>
            <a:bodyPr/>
            <a:lstStyle/>
            <a:p/>
          </p:txBody>
        </p:sp>
        <p:sp>
          <p:nvSpPr>
            <p:cNvPr id="72" name="tx72"/>
            <p:cNvSpPr/>
            <p:nvPr/>
          </p:nvSpPr>
          <p:spPr>
            <a:xfrm>
              <a:off x="1706424" y="56521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73" name="tx73"/>
            <p:cNvSpPr/>
            <p:nvPr/>
          </p:nvSpPr>
          <p:spPr>
            <a:xfrm>
              <a:off x="3217825"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4" name="tx74"/>
            <p:cNvSpPr/>
            <p:nvPr/>
          </p:nvSpPr>
          <p:spPr>
            <a:xfrm>
              <a:off x="2688703"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5" name="tx75"/>
            <p:cNvSpPr/>
            <p:nvPr/>
          </p:nvSpPr>
          <p:spPr>
            <a:xfrm>
              <a:off x="3042547"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28772"/>
              <a:ext cx="2123063" cy="284630"/>
            </a:xfrm>
            <a:custGeom>
              <a:avLst/>
              <a:pathLst>
                <a:path w="2123063" h="284630">
                  <a:moveTo>
                    <a:pt x="0" y="123752"/>
                  </a:moveTo>
                  <a:lnTo>
                    <a:pt x="88460" y="160877"/>
                  </a:lnTo>
                  <a:lnTo>
                    <a:pt x="176921" y="185628"/>
                  </a:lnTo>
                  <a:lnTo>
                    <a:pt x="265382" y="222754"/>
                  </a:lnTo>
                  <a:lnTo>
                    <a:pt x="353843" y="185628"/>
                  </a:lnTo>
                  <a:lnTo>
                    <a:pt x="442304" y="148502"/>
                  </a:lnTo>
                  <a:lnTo>
                    <a:pt x="530765" y="12375"/>
                  </a:lnTo>
                  <a:lnTo>
                    <a:pt x="619226" y="0"/>
                  </a:lnTo>
                  <a:lnTo>
                    <a:pt x="707687" y="24750"/>
                  </a:lnTo>
                  <a:lnTo>
                    <a:pt x="796148" y="173253"/>
                  </a:lnTo>
                  <a:lnTo>
                    <a:pt x="884609" y="185628"/>
                  </a:lnTo>
                  <a:lnTo>
                    <a:pt x="973070" y="185628"/>
                  </a:lnTo>
                  <a:lnTo>
                    <a:pt x="1061531" y="284630"/>
                  </a:lnTo>
                  <a:lnTo>
                    <a:pt x="1149992" y="173253"/>
                  </a:lnTo>
                  <a:lnTo>
                    <a:pt x="1238453" y="86626"/>
                  </a:lnTo>
                  <a:lnTo>
                    <a:pt x="1326914" y="49500"/>
                  </a:lnTo>
                  <a:lnTo>
                    <a:pt x="1415375" y="86626"/>
                  </a:lnTo>
                  <a:lnTo>
                    <a:pt x="1503836" y="123752"/>
                  </a:lnTo>
                  <a:lnTo>
                    <a:pt x="1592297" y="136127"/>
                  </a:lnTo>
                  <a:lnTo>
                    <a:pt x="1680758" y="99001"/>
                  </a:lnTo>
                  <a:lnTo>
                    <a:pt x="1769219" y="86626"/>
                  </a:lnTo>
                  <a:lnTo>
                    <a:pt x="1857680" y="49500"/>
                  </a:lnTo>
                  <a:lnTo>
                    <a:pt x="1946141" y="99001"/>
                  </a:lnTo>
                  <a:lnTo>
                    <a:pt x="2034602" y="173253"/>
                  </a:lnTo>
                  <a:lnTo>
                    <a:pt x="2123063" y="235129"/>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7" name="tx97"/>
            <p:cNvSpPr/>
            <p:nvPr/>
          </p:nvSpPr>
          <p:spPr>
            <a:xfrm>
              <a:off x="6012012"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98" name="tx98"/>
            <p:cNvSpPr/>
            <p:nvPr/>
          </p:nvSpPr>
          <p:spPr>
            <a:xfrm>
              <a:off x="5482890"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9" name="tx99"/>
            <p:cNvSpPr/>
            <p:nvPr/>
          </p:nvSpPr>
          <p:spPr>
            <a:xfrm>
              <a:off x="5836734"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09627"/>
              <a:ext cx="2123063" cy="309380"/>
            </a:xfrm>
            <a:custGeom>
              <a:avLst/>
              <a:pathLst>
                <a:path w="2123063" h="309380">
                  <a:moveTo>
                    <a:pt x="0" y="185628"/>
                  </a:moveTo>
                  <a:lnTo>
                    <a:pt x="88460" y="222754"/>
                  </a:lnTo>
                  <a:lnTo>
                    <a:pt x="176921" y="272254"/>
                  </a:lnTo>
                  <a:lnTo>
                    <a:pt x="265382" y="309380"/>
                  </a:lnTo>
                  <a:lnTo>
                    <a:pt x="353843" y="297005"/>
                  </a:lnTo>
                  <a:lnTo>
                    <a:pt x="442304" y="284630"/>
                  </a:lnTo>
                  <a:lnTo>
                    <a:pt x="530765" y="222754"/>
                  </a:lnTo>
                  <a:lnTo>
                    <a:pt x="619226" y="235129"/>
                  </a:lnTo>
                  <a:lnTo>
                    <a:pt x="707687" y="173253"/>
                  </a:lnTo>
                  <a:lnTo>
                    <a:pt x="796148" y="123752"/>
                  </a:lnTo>
                  <a:lnTo>
                    <a:pt x="884609" y="185628"/>
                  </a:lnTo>
                  <a:lnTo>
                    <a:pt x="973070" y="123752"/>
                  </a:lnTo>
                  <a:lnTo>
                    <a:pt x="1061531" y="99001"/>
                  </a:lnTo>
                  <a:lnTo>
                    <a:pt x="1149992" y="111377"/>
                  </a:lnTo>
                  <a:lnTo>
                    <a:pt x="1238453" y="37125"/>
                  </a:lnTo>
                  <a:lnTo>
                    <a:pt x="1326914" y="12375"/>
                  </a:lnTo>
                  <a:lnTo>
                    <a:pt x="1415375" y="37125"/>
                  </a:lnTo>
                  <a:lnTo>
                    <a:pt x="1503836" y="74251"/>
                  </a:lnTo>
                  <a:lnTo>
                    <a:pt x="1592297" y="74251"/>
                  </a:lnTo>
                  <a:lnTo>
                    <a:pt x="1680758" y="49500"/>
                  </a:lnTo>
                  <a:lnTo>
                    <a:pt x="1769219" y="37125"/>
                  </a:lnTo>
                  <a:lnTo>
                    <a:pt x="1857680" y="0"/>
                  </a:lnTo>
                  <a:lnTo>
                    <a:pt x="1946141" y="12375"/>
                  </a:lnTo>
                  <a:lnTo>
                    <a:pt x="2034602" y="86626"/>
                  </a:lnTo>
                  <a:lnTo>
                    <a:pt x="2123063" y="13612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1" name="tx121"/>
            <p:cNvSpPr/>
            <p:nvPr/>
          </p:nvSpPr>
          <p:spPr>
            <a:xfrm>
              <a:off x="6012012"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2" name="tx122"/>
            <p:cNvSpPr/>
            <p:nvPr/>
          </p:nvSpPr>
          <p:spPr>
            <a:xfrm>
              <a:off x="5482890"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3" name="tx123"/>
            <p:cNvSpPr/>
            <p:nvPr/>
          </p:nvSpPr>
          <p:spPr>
            <a:xfrm>
              <a:off x="5836734"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803856"/>
              <a:ext cx="2123063" cy="210378"/>
            </a:xfrm>
            <a:custGeom>
              <a:avLst/>
              <a:pathLst>
                <a:path w="2123063" h="210378">
                  <a:moveTo>
                    <a:pt x="0" y="185628"/>
                  </a:moveTo>
                  <a:lnTo>
                    <a:pt x="88460" y="185628"/>
                  </a:lnTo>
                  <a:lnTo>
                    <a:pt x="176921" y="198003"/>
                  </a:lnTo>
                  <a:lnTo>
                    <a:pt x="265382" y="198003"/>
                  </a:lnTo>
                  <a:lnTo>
                    <a:pt x="353843" y="160877"/>
                  </a:lnTo>
                  <a:lnTo>
                    <a:pt x="442304" y="136127"/>
                  </a:lnTo>
                  <a:lnTo>
                    <a:pt x="530765" y="86626"/>
                  </a:lnTo>
                  <a:lnTo>
                    <a:pt x="619226" y="86626"/>
                  </a:lnTo>
                  <a:lnTo>
                    <a:pt x="707687" y="111377"/>
                  </a:lnTo>
                  <a:lnTo>
                    <a:pt x="796148" y="136127"/>
                  </a:lnTo>
                  <a:lnTo>
                    <a:pt x="884609" y="173253"/>
                  </a:lnTo>
                  <a:lnTo>
                    <a:pt x="973070" y="185628"/>
                  </a:lnTo>
                  <a:lnTo>
                    <a:pt x="1061531" y="210378"/>
                  </a:lnTo>
                  <a:lnTo>
                    <a:pt x="1149992" y="86626"/>
                  </a:lnTo>
                  <a:lnTo>
                    <a:pt x="1238453" y="12375"/>
                  </a:lnTo>
                  <a:lnTo>
                    <a:pt x="1326914" y="12375"/>
                  </a:lnTo>
                  <a:lnTo>
                    <a:pt x="1415375" y="12375"/>
                  </a:lnTo>
                  <a:lnTo>
                    <a:pt x="1503836" y="24750"/>
                  </a:lnTo>
                  <a:lnTo>
                    <a:pt x="1592297" y="49500"/>
                  </a:lnTo>
                  <a:lnTo>
                    <a:pt x="1680758" y="12375"/>
                  </a:lnTo>
                  <a:lnTo>
                    <a:pt x="1769219" y="24750"/>
                  </a:lnTo>
                  <a:lnTo>
                    <a:pt x="1857680" y="0"/>
                  </a:lnTo>
                  <a:lnTo>
                    <a:pt x="1946141" y="12375"/>
                  </a:lnTo>
                  <a:lnTo>
                    <a:pt x="2034602" y="86626"/>
                  </a:lnTo>
                  <a:lnTo>
                    <a:pt x="2123063" y="148502"/>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5" name="tx145"/>
            <p:cNvSpPr/>
            <p:nvPr/>
          </p:nvSpPr>
          <p:spPr>
            <a:xfrm>
              <a:off x="6012012"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46" name="tx146"/>
            <p:cNvSpPr/>
            <p:nvPr/>
          </p:nvSpPr>
          <p:spPr>
            <a:xfrm>
              <a:off x="5482890"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7" name="tx147"/>
            <p:cNvSpPr/>
            <p:nvPr/>
          </p:nvSpPr>
          <p:spPr>
            <a:xfrm>
              <a:off x="5836734" y="47493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240149"/>
              <a:ext cx="2123063" cy="210378"/>
            </a:xfrm>
            <a:custGeom>
              <a:avLst/>
              <a:pathLst>
                <a:path w="2123063" h="210378">
                  <a:moveTo>
                    <a:pt x="0" y="160877"/>
                  </a:moveTo>
                  <a:lnTo>
                    <a:pt x="88460" y="185628"/>
                  </a:lnTo>
                  <a:lnTo>
                    <a:pt x="176921" y="198003"/>
                  </a:lnTo>
                  <a:lnTo>
                    <a:pt x="265382" y="210378"/>
                  </a:lnTo>
                  <a:lnTo>
                    <a:pt x="353843" y="148502"/>
                  </a:lnTo>
                  <a:lnTo>
                    <a:pt x="442304" y="61876"/>
                  </a:lnTo>
                  <a:lnTo>
                    <a:pt x="530765" y="24750"/>
                  </a:lnTo>
                  <a:lnTo>
                    <a:pt x="619226" y="12375"/>
                  </a:lnTo>
                  <a:lnTo>
                    <a:pt x="707687" y="49500"/>
                  </a:lnTo>
                  <a:lnTo>
                    <a:pt x="796148" y="61876"/>
                  </a:lnTo>
                  <a:lnTo>
                    <a:pt x="884609" y="111377"/>
                  </a:lnTo>
                  <a:lnTo>
                    <a:pt x="973070" y="136127"/>
                  </a:lnTo>
                  <a:lnTo>
                    <a:pt x="1061531" y="185628"/>
                  </a:lnTo>
                  <a:lnTo>
                    <a:pt x="1149992" y="61876"/>
                  </a:lnTo>
                  <a:lnTo>
                    <a:pt x="1238453" y="12375"/>
                  </a:lnTo>
                  <a:lnTo>
                    <a:pt x="1326914" y="12375"/>
                  </a:lnTo>
                  <a:lnTo>
                    <a:pt x="1415375" y="12375"/>
                  </a:lnTo>
                  <a:lnTo>
                    <a:pt x="1503836" y="24750"/>
                  </a:lnTo>
                  <a:lnTo>
                    <a:pt x="1592297" y="49500"/>
                  </a:lnTo>
                  <a:lnTo>
                    <a:pt x="1680758" y="12375"/>
                  </a:lnTo>
                  <a:lnTo>
                    <a:pt x="1769219" y="24750"/>
                  </a:lnTo>
                  <a:lnTo>
                    <a:pt x="1857680" y="0"/>
                  </a:lnTo>
                  <a:lnTo>
                    <a:pt x="1946141" y="12375"/>
                  </a:lnTo>
                  <a:lnTo>
                    <a:pt x="2034602" y="86626"/>
                  </a:lnTo>
                  <a:lnTo>
                    <a:pt x="2123063" y="14850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308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69" name="tx169"/>
            <p:cNvSpPr/>
            <p:nvPr/>
          </p:nvSpPr>
          <p:spPr>
            <a:xfrm>
              <a:off x="8806200"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0" name="tx170"/>
            <p:cNvSpPr/>
            <p:nvPr/>
          </p:nvSpPr>
          <p:spPr>
            <a:xfrm>
              <a:off x="8277077"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1" name="tx171"/>
            <p:cNvSpPr/>
            <p:nvPr/>
          </p:nvSpPr>
          <p:spPr>
            <a:xfrm>
              <a:off x="8630921"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3009627"/>
              <a:ext cx="2123063" cy="507384"/>
            </a:xfrm>
            <a:custGeom>
              <a:avLst/>
              <a:pathLst>
                <a:path w="2123063" h="507384">
                  <a:moveTo>
                    <a:pt x="0" y="309380"/>
                  </a:moveTo>
                  <a:lnTo>
                    <a:pt x="88460" y="408382"/>
                  </a:lnTo>
                  <a:lnTo>
                    <a:pt x="176921" y="507384"/>
                  </a:lnTo>
                  <a:lnTo>
                    <a:pt x="265382" y="433132"/>
                  </a:lnTo>
                  <a:lnTo>
                    <a:pt x="353843" y="445508"/>
                  </a:lnTo>
                  <a:lnTo>
                    <a:pt x="442304" y="482633"/>
                  </a:lnTo>
                  <a:lnTo>
                    <a:pt x="530765" y="420757"/>
                  </a:lnTo>
                  <a:lnTo>
                    <a:pt x="619226" y="470258"/>
                  </a:lnTo>
                  <a:lnTo>
                    <a:pt x="707687" y="408382"/>
                  </a:lnTo>
                  <a:lnTo>
                    <a:pt x="796148" y="297005"/>
                  </a:lnTo>
                  <a:lnTo>
                    <a:pt x="884609" y="396007"/>
                  </a:lnTo>
                  <a:lnTo>
                    <a:pt x="973070" y="408382"/>
                  </a:lnTo>
                  <a:lnTo>
                    <a:pt x="1061531" y="420757"/>
                  </a:lnTo>
                  <a:lnTo>
                    <a:pt x="1149992" y="457883"/>
                  </a:lnTo>
                  <a:lnTo>
                    <a:pt x="1238453" y="396007"/>
                  </a:lnTo>
                  <a:lnTo>
                    <a:pt x="1326914" y="346506"/>
                  </a:lnTo>
                  <a:lnTo>
                    <a:pt x="1415375" y="222754"/>
                  </a:lnTo>
                  <a:lnTo>
                    <a:pt x="1503836" y="111377"/>
                  </a:lnTo>
                  <a:lnTo>
                    <a:pt x="1592297" y="148502"/>
                  </a:lnTo>
                  <a:lnTo>
                    <a:pt x="1680758" y="99001"/>
                  </a:lnTo>
                  <a:lnTo>
                    <a:pt x="1769219" y="136127"/>
                  </a:lnTo>
                  <a:lnTo>
                    <a:pt x="1857680" y="61876"/>
                  </a:lnTo>
                  <a:lnTo>
                    <a:pt x="1946141" y="0"/>
                  </a:lnTo>
                  <a:lnTo>
                    <a:pt x="2034602" y="37125"/>
                  </a:lnTo>
                  <a:lnTo>
                    <a:pt x="2123063" y="61876"/>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32267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93" name="tx193"/>
            <p:cNvSpPr/>
            <p:nvPr/>
          </p:nvSpPr>
          <p:spPr>
            <a:xfrm>
              <a:off x="8806200"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4" name="tx194"/>
            <p:cNvSpPr/>
            <p:nvPr/>
          </p:nvSpPr>
          <p:spPr>
            <a:xfrm>
              <a:off x="8277077"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95" name="tx195"/>
            <p:cNvSpPr/>
            <p:nvPr/>
          </p:nvSpPr>
          <p:spPr>
            <a:xfrm>
              <a:off x="8630921"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446728" y="4816232"/>
              <a:ext cx="1326914" cy="841515"/>
            </a:xfrm>
            <a:custGeom>
              <a:avLst/>
              <a:pathLst>
                <a:path w="1326914" h="841515">
                  <a:moveTo>
                    <a:pt x="0" y="841515"/>
                  </a:moveTo>
                  <a:lnTo>
                    <a:pt x="88460" y="309380"/>
                  </a:lnTo>
                  <a:lnTo>
                    <a:pt x="176921" y="222754"/>
                  </a:lnTo>
                  <a:lnTo>
                    <a:pt x="265382" y="148502"/>
                  </a:lnTo>
                  <a:lnTo>
                    <a:pt x="353843" y="136127"/>
                  </a:lnTo>
                  <a:lnTo>
                    <a:pt x="442304" y="49500"/>
                  </a:lnTo>
                  <a:lnTo>
                    <a:pt x="530765" y="12375"/>
                  </a:lnTo>
                  <a:lnTo>
                    <a:pt x="619226" y="24750"/>
                  </a:lnTo>
                  <a:lnTo>
                    <a:pt x="707687" y="49500"/>
                  </a:lnTo>
                  <a:lnTo>
                    <a:pt x="796148" y="61876"/>
                  </a:lnTo>
                  <a:lnTo>
                    <a:pt x="884609" y="24750"/>
                  </a:lnTo>
                  <a:lnTo>
                    <a:pt x="973070" y="24750"/>
                  </a:lnTo>
                  <a:lnTo>
                    <a:pt x="1061531" y="0"/>
                  </a:lnTo>
                  <a:lnTo>
                    <a:pt x="1149992" y="24750"/>
                  </a:lnTo>
                  <a:lnTo>
                    <a:pt x="1238453" y="86626"/>
                  </a:lnTo>
                  <a:lnTo>
                    <a:pt x="1326914" y="148502"/>
                  </a:lnTo>
                </a:path>
              </a:pathLst>
            </a:custGeom>
            <a:ln w="27101" cap="flat">
              <a:solidFill>
                <a:srgbClr val="1CABE2">
                  <a:alpha val="100000"/>
                </a:srgbClr>
              </a:solidFill>
              <a:prstDash val="solid"/>
              <a:round/>
            </a:ln>
          </p:spPr>
          <p:txBody>
            <a:bodyPr/>
            <a:lstStyle/>
            <a:p/>
          </p:txBody>
        </p:sp>
        <p:sp>
          <p:nvSpPr>
            <p:cNvPr id="216" name="tx216"/>
            <p:cNvSpPr/>
            <p:nvPr/>
          </p:nvSpPr>
          <p:spPr>
            <a:xfrm>
              <a:off x="7294798" y="55666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217" name="tx217"/>
            <p:cNvSpPr/>
            <p:nvPr/>
          </p:nvSpPr>
          <p:spPr>
            <a:xfrm>
              <a:off x="8806200"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18" name="tx218"/>
            <p:cNvSpPr/>
            <p:nvPr/>
          </p:nvSpPr>
          <p:spPr>
            <a:xfrm>
              <a:off x="8277077"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9" name="tx219"/>
            <p:cNvSpPr/>
            <p:nvPr/>
          </p:nvSpPr>
          <p:spPr>
            <a:xfrm>
              <a:off x="8630921"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220091" y="398022"/>
              <a:ext cx="53956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South Africa,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(73%), followed by BCG, DTP3, and POL3 (74%).
Compared to 2019, coverage of 8 vaccines decreased (BCG, DTP1, DTP3, IPV1, MCV1, PCV3, POL3 and ROTAC) and one vaccine increased (MCV2).
Compared to 2023, coverage of 9 vaccines decreased (BCG, DTP1, DTP3, IPV1, MCV1, MCV2, PCV3, POL3 and ROTAC).</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47644"/>
              <a:ext cx="6480943" cy="806643"/>
            </a:xfrm>
            <a:custGeom>
              <a:avLst/>
              <a:pathLst>
                <a:path w="6480943" h="806643">
                  <a:moveTo>
                    <a:pt x="0" y="616844"/>
                  </a:moveTo>
                  <a:lnTo>
                    <a:pt x="270039" y="711744"/>
                  </a:lnTo>
                  <a:lnTo>
                    <a:pt x="540078" y="759193"/>
                  </a:lnTo>
                  <a:lnTo>
                    <a:pt x="810117" y="806643"/>
                  </a:lnTo>
                  <a:lnTo>
                    <a:pt x="1080157" y="569395"/>
                  </a:lnTo>
                  <a:lnTo>
                    <a:pt x="1350196" y="237248"/>
                  </a:lnTo>
                  <a:lnTo>
                    <a:pt x="1620235" y="94899"/>
                  </a:lnTo>
                  <a:lnTo>
                    <a:pt x="1890275" y="47449"/>
                  </a:lnTo>
                  <a:lnTo>
                    <a:pt x="2160314" y="189798"/>
                  </a:lnTo>
                  <a:lnTo>
                    <a:pt x="2430353" y="237248"/>
                  </a:lnTo>
                  <a:lnTo>
                    <a:pt x="2700393" y="427046"/>
                  </a:lnTo>
                  <a:lnTo>
                    <a:pt x="2970432" y="521945"/>
                  </a:lnTo>
                  <a:lnTo>
                    <a:pt x="3240471" y="711744"/>
                  </a:lnTo>
                  <a:lnTo>
                    <a:pt x="3510510" y="237248"/>
                  </a:lnTo>
                  <a:lnTo>
                    <a:pt x="3780550" y="47449"/>
                  </a:lnTo>
                  <a:lnTo>
                    <a:pt x="4050589" y="47449"/>
                  </a:lnTo>
                  <a:lnTo>
                    <a:pt x="4320628" y="47449"/>
                  </a:lnTo>
                  <a:lnTo>
                    <a:pt x="4590668" y="94899"/>
                  </a:lnTo>
                  <a:lnTo>
                    <a:pt x="4860707" y="189798"/>
                  </a:lnTo>
                  <a:lnTo>
                    <a:pt x="5130746" y="47449"/>
                  </a:lnTo>
                  <a:lnTo>
                    <a:pt x="5400786" y="94899"/>
                  </a:lnTo>
                  <a:lnTo>
                    <a:pt x="5670825" y="0"/>
                  </a:lnTo>
                  <a:lnTo>
                    <a:pt x="5940864" y="47449"/>
                  </a:lnTo>
                  <a:lnTo>
                    <a:pt x="6210904" y="332147"/>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1135255" y="1547644"/>
              <a:ext cx="6480943" cy="759193"/>
            </a:xfrm>
            <a:custGeom>
              <a:avLst/>
              <a:pathLst>
                <a:path w="6480943" h="759193">
                  <a:moveTo>
                    <a:pt x="0" y="616844"/>
                  </a:moveTo>
                  <a:lnTo>
                    <a:pt x="270039" y="664294"/>
                  </a:lnTo>
                  <a:lnTo>
                    <a:pt x="540078" y="664294"/>
                  </a:lnTo>
                  <a:lnTo>
                    <a:pt x="810117" y="711744"/>
                  </a:lnTo>
                  <a:lnTo>
                    <a:pt x="1080157" y="474496"/>
                  </a:lnTo>
                  <a:lnTo>
                    <a:pt x="1350196" y="332147"/>
                  </a:lnTo>
                  <a:lnTo>
                    <a:pt x="1620235" y="142348"/>
                  </a:lnTo>
                  <a:lnTo>
                    <a:pt x="1890275" y="142348"/>
                  </a:lnTo>
                  <a:lnTo>
                    <a:pt x="2160314" y="474496"/>
                  </a:lnTo>
                  <a:lnTo>
                    <a:pt x="2430353" y="569395"/>
                  </a:lnTo>
                  <a:lnTo>
                    <a:pt x="2700393" y="711744"/>
                  </a:lnTo>
                  <a:lnTo>
                    <a:pt x="2970432" y="474496"/>
                  </a:lnTo>
                  <a:lnTo>
                    <a:pt x="3240471" y="759193"/>
                  </a:lnTo>
                  <a:lnTo>
                    <a:pt x="3510510" y="616844"/>
                  </a:lnTo>
                  <a:lnTo>
                    <a:pt x="3780550" y="47449"/>
                  </a:lnTo>
                  <a:lnTo>
                    <a:pt x="4050589" y="47449"/>
                  </a:lnTo>
                  <a:lnTo>
                    <a:pt x="4320628" y="47449"/>
                  </a:lnTo>
                  <a:lnTo>
                    <a:pt x="4590668" y="94899"/>
                  </a:lnTo>
                  <a:lnTo>
                    <a:pt x="4860707" y="189798"/>
                  </a:lnTo>
                  <a:lnTo>
                    <a:pt x="5130746" y="47449"/>
                  </a:lnTo>
                  <a:lnTo>
                    <a:pt x="5400786" y="94899"/>
                  </a:lnTo>
                  <a:lnTo>
                    <a:pt x="5670825" y="0"/>
                  </a:lnTo>
                  <a:lnTo>
                    <a:pt x="5940864" y="47449"/>
                  </a:lnTo>
                  <a:lnTo>
                    <a:pt x="6210904" y="332147"/>
                  </a:lnTo>
                  <a:lnTo>
                    <a:pt x="6480943" y="569395"/>
                  </a:lnTo>
                </a:path>
              </a:pathLst>
            </a:custGeom>
            <a:ln w="27101" cap="flat">
              <a:solidFill>
                <a:srgbClr val="80BD41">
                  <a:alpha val="100000"/>
                </a:srgbClr>
              </a:solidFill>
              <a:prstDash val="solid"/>
              <a:round/>
            </a:ln>
          </p:spPr>
          <p:txBody>
            <a:bodyPr/>
            <a:lstStyle/>
            <a:p/>
          </p:txBody>
        </p:sp>
        <p:sp>
          <p:nvSpPr>
            <p:cNvPr id="39" name="pl39"/>
            <p:cNvSpPr/>
            <p:nvPr/>
          </p:nvSpPr>
          <p:spPr>
            <a:xfrm>
              <a:off x="1135255" y="1547644"/>
              <a:ext cx="6480943" cy="806643"/>
            </a:xfrm>
            <a:custGeom>
              <a:avLst/>
              <a:pathLst>
                <a:path w="6480943" h="806643">
                  <a:moveTo>
                    <a:pt x="0" y="616844"/>
                  </a:moveTo>
                  <a:lnTo>
                    <a:pt x="270039" y="711744"/>
                  </a:lnTo>
                  <a:lnTo>
                    <a:pt x="540078" y="759193"/>
                  </a:lnTo>
                  <a:lnTo>
                    <a:pt x="810117" y="806643"/>
                  </a:lnTo>
                  <a:lnTo>
                    <a:pt x="1080157" y="521945"/>
                  </a:lnTo>
                  <a:lnTo>
                    <a:pt x="1350196" y="189798"/>
                  </a:lnTo>
                  <a:lnTo>
                    <a:pt x="1620235" y="94899"/>
                  </a:lnTo>
                  <a:lnTo>
                    <a:pt x="1890275" y="94899"/>
                  </a:lnTo>
                  <a:lnTo>
                    <a:pt x="2160314" y="284697"/>
                  </a:lnTo>
                  <a:lnTo>
                    <a:pt x="2430353" y="427046"/>
                  </a:lnTo>
                  <a:lnTo>
                    <a:pt x="2700393" y="664294"/>
                  </a:lnTo>
                  <a:lnTo>
                    <a:pt x="2970432" y="711744"/>
                  </a:lnTo>
                  <a:lnTo>
                    <a:pt x="3240471" y="806643"/>
                  </a:lnTo>
                  <a:lnTo>
                    <a:pt x="3510510" y="332147"/>
                  </a:lnTo>
                  <a:lnTo>
                    <a:pt x="3780550" y="47449"/>
                  </a:lnTo>
                  <a:lnTo>
                    <a:pt x="4050589" y="47449"/>
                  </a:lnTo>
                  <a:lnTo>
                    <a:pt x="4320628" y="47449"/>
                  </a:lnTo>
                  <a:lnTo>
                    <a:pt x="4590668" y="94899"/>
                  </a:lnTo>
                  <a:lnTo>
                    <a:pt x="4860707" y="189798"/>
                  </a:lnTo>
                  <a:lnTo>
                    <a:pt x="5130746" y="47449"/>
                  </a:lnTo>
                  <a:lnTo>
                    <a:pt x="5400786" y="94899"/>
                  </a:lnTo>
                  <a:lnTo>
                    <a:pt x="5670825" y="0"/>
                  </a:lnTo>
                  <a:lnTo>
                    <a:pt x="5940864" y="47449"/>
                  </a:lnTo>
                  <a:lnTo>
                    <a:pt x="6210904" y="332147"/>
                  </a:lnTo>
                  <a:lnTo>
                    <a:pt x="6480943" y="569395"/>
                  </a:lnTo>
                </a:path>
              </a:pathLst>
            </a:custGeom>
            <a:ln w="27101" cap="flat">
              <a:solidFill>
                <a:srgbClr val="EE00EE">
                  <a:alpha val="100000"/>
                </a:srgbClr>
              </a:solidFill>
              <a:prstDash val="solid"/>
              <a:round/>
            </a:ln>
          </p:spPr>
          <p:txBody>
            <a:bodyPr/>
            <a:lstStyle/>
            <a:p/>
          </p:txBody>
        </p:sp>
        <p:sp>
          <p:nvSpPr>
            <p:cNvPr id="40" name="pl40"/>
            <p:cNvSpPr/>
            <p:nvPr/>
          </p:nvSpPr>
          <p:spPr>
            <a:xfrm>
              <a:off x="4915805" y="1879791"/>
              <a:ext cx="2700393" cy="3748519"/>
            </a:xfrm>
            <a:custGeom>
              <a:avLst/>
              <a:pathLst>
                <a:path w="2700393" h="3748519">
                  <a:moveTo>
                    <a:pt x="0" y="616844"/>
                  </a:moveTo>
                  <a:lnTo>
                    <a:pt x="270039" y="854093"/>
                  </a:lnTo>
                  <a:lnTo>
                    <a:pt x="540078" y="854093"/>
                  </a:lnTo>
                  <a:lnTo>
                    <a:pt x="810117" y="1091341"/>
                  </a:lnTo>
                  <a:lnTo>
                    <a:pt x="1080157" y="1708186"/>
                  </a:lnTo>
                  <a:lnTo>
                    <a:pt x="1350196" y="1708186"/>
                  </a:lnTo>
                  <a:lnTo>
                    <a:pt x="1620235" y="3748519"/>
                  </a:lnTo>
                  <a:lnTo>
                    <a:pt x="1890275" y="1992883"/>
                  </a:lnTo>
                  <a:lnTo>
                    <a:pt x="2160314" y="1803085"/>
                  </a:lnTo>
                  <a:lnTo>
                    <a:pt x="2430353" y="47449"/>
                  </a:lnTo>
                  <a:lnTo>
                    <a:pt x="2700393"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310396"/>
              <a:ext cx="2430353" cy="711744"/>
            </a:xfrm>
            <a:custGeom>
              <a:avLst/>
              <a:pathLst>
                <a:path w="2430353" h="711744">
                  <a:moveTo>
                    <a:pt x="0" y="0"/>
                  </a:moveTo>
                  <a:lnTo>
                    <a:pt x="270039" y="142348"/>
                  </a:lnTo>
                  <a:lnTo>
                    <a:pt x="540078" y="284697"/>
                  </a:lnTo>
                  <a:lnTo>
                    <a:pt x="810117" y="332147"/>
                  </a:lnTo>
                  <a:lnTo>
                    <a:pt x="1080157" y="189798"/>
                  </a:lnTo>
                  <a:lnTo>
                    <a:pt x="1350196" y="142348"/>
                  </a:lnTo>
                  <a:lnTo>
                    <a:pt x="1620235" y="237248"/>
                  </a:lnTo>
                  <a:lnTo>
                    <a:pt x="1890275" y="189798"/>
                  </a:lnTo>
                  <a:lnTo>
                    <a:pt x="2160314" y="474496"/>
                  </a:lnTo>
                  <a:lnTo>
                    <a:pt x="2430353" y="711744"/>
                  </a:lnTo>
                </a:path>
              </a:pathLst>
            </a:custGeom>
            <a:ln w="27101" cap="flat">
              <a:solidFill>
                <a:srgbClr val="E31A1C">
                  <a:alpha val="100000"/>
                </a:srgbClr>
              </a:solidFill>
              <a:prstDash val="solid"/>
              <a:round/>
            </a:ln>
          </p:spPr>
          <p:txBody>
            <a:bodyPr/>
            <a:lstStyle/>
            <a:p/>
          </p:txBody>
        </p:sp>
        <p:sp>
          <p:nvSpPr>
            <p:cNvPr id="42" name="pl42"/>
            <p:cNvSpPr/>
            <p:nvPr/>
          </p:nvSpPr>
          <p:spPr>
            <a:xfrm>
              <a:off x="1135255" y="1500194"/>
              <a:ext cx="6480943" cy="1186240"/>
            </a:xfrm>
            <a:custGeom>
              <a:avLst/>
              <a:pathLst>
                <a:path w="6480943" h="1186240">
                  <a:moveTo>
                    <a:pt x="0" y="711744"/>
                  </a:moveTo>
                  <a:lnTo>
                    <a:pt x="270039" y="854093"/>
                  </a:lnTo>
                  <a:lnTo>
                    <a:pt x="540078" y="1043891"/>
                  </a:lnTo>
                  <a:lnTo>
                    <a:pt x="810117" y="1186240"/>
                  </a:lnTo>
                  <a:lnTo>
                    <a:pt x="1080157" y="1138790"/>
                  </a:lnTo>
                  <a:lnTo>
                    <a:pt x="1350196" y="1091341"/>
                  </a:lnTo>
                  <a:lnTo>
                    <a:pt x="1620235" y="854093"/>
                  </a:lnTo>
                  <a:lnTo>
                    <a:pt x="1890275" y="901542"/>
                  </a:lnTo>
                  <a:lnTo>
                    <a:pt x="2160314" y="664294"/>
                  </a:lnTo>
                  <a:lnTo>
                    <a:pt x="2430353" y="474496"/>
                  </a:lnTo>
                  <a:lnTo>
                    <a:pt x="2700393" y="711744"/>
                  </a:lnTo>
                  <a:lnTo>
                    <a:pt x="2970432" y="474496"/>
                  </a:lnTo>
                  <a:lnTo>
                    <a:pt x="3240471" y="379596"/>
                  </a:lnTo>
                  <a:lnTo>
                    <a:pt x="3510510" y="427046"/>
                  </a:lnTo>
                  <a:lnTo>
                    <a:pt x="3780550" y="142348"/>
                  </a:lnTo>
                  <a:lnTo>
                    <a:pt x="4050589" y="47449"/>
                  </a:lnTo>
                  <a:lnTo>
                    <a:pt x="4320628" y="142348"/>
                  </a:lnTo>
                  <a:lnTo>
                    <a:pt x="4590668" y="284697"/>
                  </a:lnTo>
                  <a:lnTo>
                    <a:pt x="4860707" y="284697"/>
                  </a:lnTo>
                  <a:lnTo>
                    <a:pt x="5130746" y="189798"/>
                  </a:lnTo>
                  <a:lnTo>
                    <a:pt x="5400786" y="142348"/>
                  </a:lnTo>
                  <a:lnTo>
                    <a:pt x="5670825" y="0"/>
                  </a:lnTo>
                  <a:lnTo>
                    <a:pt x="5940864" y="47449"/>
                  </a:lnTo>
                  <a:lnTo>
                    <a:pt x="6210904" y="332147"/>
                  </a:lnTo>
                  <a:lnTo>
                    <a:pt x="6480943" y="521945"/>
                  </a:lnTo>
                </a:path>
              </a:pathLst>
            </a:custGeom>
            <a:ln w="27101" cap="flat">
              <a:solidFill>
                <a:srgbClr val="FF7F00">
                  <a:alpha val="100000"/>
                </a:srgbClr>
              </a:solidFill>
              <a:prstDash val="solid"/>
              <a:round/>
            </a:ln>
          </p:spPr>
          <p:txBody>
            <a:bodyPr/>
            <a:lstStyle/>
            <a:p/>
          </p:txBody>
        </p:sp>
        <p:sp>
          <p:nvSpPr>
            <p:cNvPr id="43" name="pl43"/>
            <p:cNvSpPr/>
            <p:nvPr/>
          </p:nvSpPr>
          <p:spPr>
            <a:xfrm>
              <a:off x="1135255" y="1500194"/>
              <a:ext cx="6480943" cy="1945434"/>
            </a:xfrm>
            <a:custGeom>
              <a:avLst/>
              <a:pathLst>
                <a:path w="6480943" h="1945434">
                  <a:moveTo>
                    <a:pt x="0" y="1186240"/>
                  </a:moveTo>
                  <a:lnTo>
                    <a:pt x="270039" y="1565837"/>
                  </a:lnTo>
                  <a:lnTo>
                    <a:pt x="540078" y="1945434"/>
                  </a:lnTo>
                  <a:lnTo>
                    <a:pt x="810117" y="1660736"/>
                  </a:lnTo>
                  <a:lnTo>
                    <a:pt x="1080157" y="1708186"/>
                  </a:lnTo>
                  <a:lnTo>
                    <a:pt x="1350196" y="1850534"/>
                  </a:lnTo>
                  <a:lnTo>
                    <a:pt x="1620235" y="1613286"/>
                  </a:lnTo>
                  <a:lnTo>
                    <a:pt x="1890275" y="1803085"/>
                  </a:lnTo>
                  <a:lnTo>
                    <a:pt x="2160314" y="1565837"/>
                  </a:lnTo>
                  <a:lnTo>
                    <a:pt x="2430353" y="1138790"/>
                  </a:lnTo>
                  <a:lnTo>
                    <a:pt x="2700393" y="1518387"/>
                  </a:lnTo>
                  <a:lnTo>
                    <a:pt x="2970432" y="1565837"/>
                  </a:lnTo>
                  <a:lnTo>
                    <a:pt x="3240471" y="1613286"/>
                  </a:lnTo>
                  <a:lnTo>
                    <a:pt x="3510510" y="1755635"/>
                  </a:lnTo>
                  <a:lnTo>
                    <a:pt x="3780550" y="1518387"/>
                  </a:lnTo>
                  <a:lnTo>
                    <a:pt x="4050589" y="1328589"/>
                  </a:lnTo>
                  <a:lnTo>
                    <a:pt x="4320628" y="854093"/>
                  </a:lnTo>
                  <a:lnTo>
                    <a:pt x="4590668" y="427046"/>
                  </a:lnTo>
                  <a:lnTo>
                    <a:pt x="4860707" y="569395"/>
                  </a:lnTo>
                  <a:lnTo>
                    <a:pt x="5130746" y="379596"/>
                  </a:lnTo>
                  <a:lnTo>
                    <a:pt x="5400786" y="521945"/>
                  </a:lnTo>
                  <a:lnTo>
                    <a:pt x="5670825" y="237248"/>
                  </a:lnTo>
                  <a:lnTo>
                    <a:pt x="5940864" y="0"/>
                  </a:lnTo>
                  <a:lnTo>
                    <a:pt x="6210904" y="142348"/>
                  </a:lnTo>
                  <a:lnTo>
                    <a:pt x="6480943" y="237248"/>
                  </a:lnTo>
                </a:path>
              </a:pathLst>
            </a:custGeom>
            <a:ln w="27101" cap="flat">
              <a:solidFill>
                <a:srgbClr val="FFC20E">
                  <a:alpha val="100000"/>
                </a:srgbClr>
              </a:solidFill>
              <a:prstDash val="solid"/>
              <a:round/>
            </a:ln>
          </p:spPr>
          <p:txBody>
            <a:bodyPr/>
            <a:lstStyle/>
            <a:p/>
          </p:txBody>
        </p:sp>
        <p:sp>
          <p:nvSpPr>
            <p:cNvPr id="44" name="pl44"/>
            <p:cNvSpPr/>
            <p:nvPr/>
          </p:nvSpPr>
          <p:spPr>
            <a:xfrm>
              <a:off x="3565609" y="1452744"/>
              <a:ext cx="4050589" cy="3701069"/>
            </a:xfrm>
            <a:custGeom>
              <a:avLst/>
              <a:pathLst>
                <a:path w="4050589" h="3701069">
                  <a:moveTo>
                    <a:pt x="0" y="3701069"/>
                  </a:moveTo>
                  <a:lnTo>
                    <a:pt x="270039" y="1423488"/>
                  </a:lnTo>
                  <a:lnTo>
                    <a:pt x="540078" y="1233689"/>
                  </a:lnTo>
                  <a:lnTo>
                    <a:pt x="810117" y="616844"/>
                  </a:lnTo>
                  <a:lnTo>
                    <a:pt x="1080157" y="521945"/>
                  </a:lnTo>
                  <a:lnTo>
                    <a:pt x="1350196" y="142348"/>
                  </a:lnTo>
                  <a:lnTo>
                    <a:pt x="1620235" y="142348"/>
                  </a:lnTo>
                  <a:lnTo>
                    <a:pt x="1890275" y="284697"/>
                  </a:lnTo>
                  <a:lnTo>
                    <a:pt x="2160314" y="474496"/>
                  </a:lnTo>
                  <a:lnTo>
                    <a:pt x="2430353" y="284697"/>
                  </a:lnTo>
                  <a:lnTo>
                    <a:pt x="2700393" y="142348"/>
                  </a:lnTo>
                  <a:lnTo>
                    <a:pt x="2970432" y="284697"/>
                  </a:lnTo>
                  <a:lnTo>
                    <a:pt x="3240471" y="94899"/>
                  </a:lnTo>
                  <a:lnTo>
                    <a:pt x="3510510" y="0"/>
                  </a:lnTo>
                  <a:lnTo>
                    <a:pt x="3780550" y="237248"/>
                  </a:lnTo>
                  <a:lnTo>
                    <a:pt x="4050589" y="332147"/>
                  </a:lnTo>
                </a:path>
              </a:pathLst>
            </a:custGeom>
            <a:ln w="27101" cap="flat">
              <a:solidFill>
                <a:srgbClr val="008B00">
                  <a:alpha val="100000"/>
                </a:srgbClr>
              </a:solidFill>
              <a:prstDash val="solid"/>
              <a:round/>
            </a:ln>
          </p:spPr>
          <p:txBody>
            <a:bodyPr/>
            <a:lstStyle/>
            <a:p/>
          </p:txBody>
        </p:sp>
        <p:sp>
          <p:nvSpPr>
            <p:cNvPr id="45" name="pl45"/>
            <p:cNvSpPr/>
            <p:nvPr/>
          </p:nvSpPr>
          <p:spPr>
            <a:xfrm>
              <a:off x="1135255" y="1547644"/>
              <a:ext cx="6480943" cy="806643"/>
            </a:xfrm>
            <a:custGeom>
              <a:avLst/>
              <a:pathLst>
                <a:path w="6480943" h="806643">
                  <a:moveTo>
                    <a:pt x="0" y="711744"/>
                  </a:moveTo>
                  <a:lnTo>
                    <a:pt x="270039" y="711744"/>
                  </a:lnTo>
                  <a:lnTo>
                    <a:pt x="540078" y="759193"/>
                  </a:lnTo>
                  <a:lnTo>
                    <a:pt x="810117" y="759193"/>
                  </a:lnTo>
                  <a:lnTo>
                    <a:pt x="1080157" y="616844"/>
                  </a:lnTo>
                  <a:lnTo>
                    <a:pt x="1350196" y="521945"/>
                  </a:lnTo>
                  <a:lnTo>
                    <a:pt x="1620235" y="332147"/>
                  </a:lnTo>
                  <a:lnTo>
                    <a:pt x="1890275" y="332147"/>
                  </a:lnTo>
                  <a:lnTo>
                    <a:pt x="2160314" y="427046"/>
                  </a:lnTo>
                  <a:lnTo>
                    <a:pt x="2430353" y="521945"/>
                  </a:lnTo>
                  <a:lnTo>
                    <a:pt x="2700393" y="664294"/>
                  </a:lnTo>
                  <a:lnTo>
                    <a:pt x="2970432" y="711744"/>
                  </a:lnTo>
                  <a:lnTo>
                    <a:pt x="3240471" y="806643"/>
                  </a:lnTo>
                  <a:lnTo>
                    <a:pt x="3510510" y="332147"/>
                  </a:lnTo>
                  <a:lnTo>
                    <a:pt x="3780550" y="47449"/>
                  </a:lnTo>
                  <a:lnTo>
                    <a:pt x="4050589" y="47449"/>
                  </a:lnTo>
                  <a:lnTo>
                    <a:pt x="4320628" y="47449"/>
                  </a:lnTo>
                  <a:lnTo>
                    <a:pt x="4590668" y="94899"/>
                  </a:lnTo>
                  <a:lnTo>
                    <a:pt x="4860707" y="189798"/>
                  </a:lnTo>
                  <a:lnTo>
                    <a:pt x="5130746" y="47449"/>
                  </a:lnTo>
                  <a:lnTo>
                    <a:pt x="5400786" y="94899"/>
                  </a:lnTo>
                  <a:lnTo>
                    <a:pt x="5670825" y="0"/>
                  </a:lnTo>
                  <a:lnTo>
                    <a:pt x="5940864" y="47449"/>
                  </a:lnTo>
                  <a:lnTo>
                    <a:pt x="6210904" y="332147"/>
                  </a:lnTo>
                  <a:lnTo>
                    <a:pt x="6480943" y="569395"/>
                  </a:lnTo>
                </a:path>
              </a:pathLst>
            </a:custGeom>
            <a:ln w="27101" cap="flat">
              <a:solidFill>
                <a:srgbClr val="9A32CD">
                  <a:alpha val="100000"/>
                </a:srgbClr>
              </a:solidFill>
              <a:prstDash val="solid"/>
              <a:round/>
            </a:ln>
          </p:spPr>
          <p:txBody>
            <a:bodyPr/>
            <a:lstStyle/>
            <a:p/>
          </p:txBody>
        </p:sp>
        <p:sp>
          <p:nvSpPr>
            <p:cNvPr id="46" name="pl46"/>
            <p:cNvSpPr/>
            <p:nvPr/>
          </p:nvSpPr>
          <p:spPr>
            <a:xfrm>
              <a:off x="3565609" y="1595093"/>
              <a:ext cx="4050589" cy="3226573"/>
            </a:xfrm>
            <a:custGeom>
              <a:avLst/>
              <a:pathLst>
                <a:path w="4050589" h="3226573">
                  <a:moveTo>
                    <a:pt x="0" y="3226573"/>
                  </a:moveTo>
                  <a:lnTo>
                    <a:pt x="270039" y="1186240"/>
                  </a:lnTo>
                  <a:lnTo>
                    <a:pt x="540078" y="854093"/>
                  </a:lnTo>
                  <a:lnTo>
                    <a:pt x="810117" y="569395"/>
                  </a:lnTo>
                  <a:lnTo>
                    <a:pt x="1080157" y="521945"/>
                  </a:lnTo>
                  <a:lnTo>
                    <a:pt x="1350196" y="189798"/>
                  </a:lnTo>
                  <a:lnTo>
                    <a:pt x="1620235" y="47449"/>
                  </a:lnTo>
                  <a:lnTo>
                    <a:pt x="1890275" y="94899"/>
                  </a:lnTo>
                  <a:lnTo>
                    <a:pt x="2160314" y="189798"/>
                  </a:lnTo>
                  <a:lnTo>
                    <a:pt x="2430353" y="237248"/>
                  </a:lnTo>
                  <a:lnTo>
                    <a:pt x="2700393" y="94899"/>
                  </a:lnTo>
                  <a:lnTo>
                    <a:pt x="2970432" y="94899"/>
                  </a:lnTo>
                  <a:lnTo>
                    <a:pt x="3240471" y="0"/>
                  </a:lnTo>
                  <a:lnTo>
                    <a:pt x="3510510" y="94899"/>
                  </a:lnTo>
                  <a:lnTo>
                    <a:pt x="3780550" y="332147"/>
                  </a:lnTo>
                  <a:lnTo>
                    <a:pt x="4050589" y="569395"/>
                  </a:lnTo>
                </a:path>
              </a:pathLst>
            </a:custGeom>
            <a:ln w="27101" cap="flat">
              <a:solidFill>
                <a:srgbClr val="836FFF">
                  <a:alpha val="100000"/>
                </a:srgbClr>
              </a:solidFill>
              <a:prstDash val="solid"/>
              <a:round/>
            </a:ln>
          </p:spPr>
          <p:txBody>
            <a:bodyPr/>
            <a:lstStyle/>
            <a:p/>
          </p:txBody>
        </p:sp>
        <p:sp>
          <p:nvSpPr>
            <p:cNvPr id="47" name="pl47"/>
            <p:cNvSpPr/>
            <p:nvPr/>
          </p:nvSpPr>
          <p:spPr>
            <a:xfrm>
              <a:off x="7624880" y="882433"/>
              <a:ext cx="733980" cy="845013"/>
            </a:xfrm>
            <a:custGeom>
              <a:avLst/>
              <a:pathLst>
                <a:path w="733980" h="845013">
                  <a:moveTo>
                    <a:pt x="733980" y="0"/>
                  </a:moveTo>
                  <a:lnTo>
                    <a:pt x="0" y="845013"/>
                  </a:lnTo>
                </a:path>
              </a:pathLst>
            </a:custGeom>
          </p:spPr>
          <p:txBody>
            <a:bodyPr/>
            <a:lstStyle/>
            <a:p/>
          </p:txBody>
        </p:sp>
        <p:sp>
          <p:nvSpPr>
            <p:cNvPr id="48" name="pl48"/>
            <p:cNvSpPr/>
            <p:nvPr/>
          </p:nvSpPr>
          <p:spPr>
            <a:xfrm>
              <a:off x="7627209" y="1140075"/>
              <a:ext cx="773733" cy="635769"/>
            </a:xfrm>
            <a:custGeom>
              <a:avLst/>
              <a:pathLst>
                <a:path w="773733" h="635769">
                  <a:moveTo>
                    <a:pt x="773733" y="0"/>
                  </a:moveTo>
                  <a:lnTo>
                    <a:pt x="0" y="635769"/>
                  </a:lnTo>
                </a:path>
              </a:pathLst>
            </a:custGeom>
          </p:spPr>
          <p:txBody>
            <a:bodyPr/>
            <a:lstStyle/>
            <a:p/>
          </p:txBody>
        </p:sp>
        <p:sp>
          <p:nvSpPr>
            <p:cNvPr id="49" name="pl49"/>
            <p:cNvSpPr/>
            <p:nvPr/>
          </p:nvSpPr>
          <p:spPr>
            <a:xfrm>
              <a:off x="7629015" y="1397859"/>
              <a:ext cx="753929" cy="473875"/>
            </a:xfrm>
            <a:custGeom>
              <a:avLst/>
              <a:pathLst>
                <a:path w="753929" h="473875">
                  <a:moveTo>
                    <a:pt x="753929" y="0"/>
                  </a:moveTo>
                  <a:lnTo>
                    <a:pt x="0" y="473875"/>
                  </a:lnTo>
                </a:path>
              </a:pathLst>
            </a:custGeom>
          </p:spPr>
          <p:txBody>
            <a:bodyPr/>
            <a:lstStyle/>
            <a:p/>
          </p:txBody>
        </p:sp>
        <p:sp>
          <p:nvSpPr>
            <p:cNvPr id="50" name="pl50"/>
            <p:cNvSpPr/>
            <p:nvPr/>
          </p:nvSpPr>
          <p:spPr>
            <a:xfrm>
              <a:off x="7630916" y="1656404"/>
              <a:ext cx="794110" cy="359080"/>
            </a:xfrm>
            <a:custGeom>
              <a:avLst/>
              <a:pathLst>
                <a:path w="794110" h="359080">
                  <a:moveTo>
                    <a:pt x="794110" y="0"/>
                  </a:moveTo>
                  <a:lnTo>
                    <a:pt x="0" y="359080"/>
                  </a:lnTo>
                </a:path>
              </a:pathLst>
            </a:custGeom>
          </p:spPr>
          <p:txBody>
            <a:bodyPr/>
            <a:lstStyle/>
            <a:p/>
          </p:txBody>
        </p:sp>
        <p:sp>
          <p:nvSpPr>
            <p:cNvPr id="51" name="pl51"/>
            <p:cNvSpPr/>
            <p:nvPr/>
          </p:nvSpPr>
          <p:spPr>
            <a:xfrm>
              <a:off x="7633842" y="1910767"/>
              <a:ext cx="725019" cy="108726"/>
            </a:xfrm>
            <a:custGeom>
              <a:avLst/>
              <a:pathLst>
                <a:path w="725019" h="108726">
                  <a:moveTo>
                    <a:pt x="725019" y="0"/>
                  </a:moveTo>
                  <a:lnTo>
                    <a:pt x="0" y="108726"/>
                  </a:lnTo>
                </a:path>
              </a:pathLst>
            </a:custGeom>
          </p:spPr>
          <p:txBody>
            <a:bodyPr/>
            <a:lstStyle/>
            <a:p/>
          </p:txBody>
        </p:sp>
        <p:sp>
          <p:nvSpPr>
            <p:cNvPr id="52" name="pl52"/>
            <p:cNvSpPr/>
            <p:nvPr/>
          </p:nvSpPr>
          <p:spPr>
            <a:xfrm>
              <a:off x="7625307" y="2126884"/>
              <a:ext cx="757637" cy="818824"/>
            </a:xfrm>
            <a:custGeom>
              <a:avLst/>
              <a:pathLst>
                <a:path w="757637" h="818824">
                  <a:moveTo>
                    <a:pt x="757637" y="818824"/>
                  </a:moveTo>
                  <a:lnTo>
                    <a:pt x="0" y="0"/>
                  </a:lnTo>
                </a:path>
              </a:pathLst>
            </a:custGeom>
          </p:spPr>
          <p:txBody>
            <a:bodyPr/>
            <a:lstStyle/>
            <a:p/>
          </p:txBody>
        </p:sp>
        <p:sp>
          <p:nvSpPr>
            <p:cNvPr id="53" name="pl53"/>
            <p:cNvSpPr/>
            <p:nvPr/>
          </p:nvSpPr>
          <p:spPr>
            <a:xfrm>
              <a:off x="7627469" y="2125959"/>
              <a:ext cx="701114" cy="554872"/>
            </a:xfrm>
            <a:custGeom>
              <a:avLst/>
              <a:pathLst>
                <a:path w="701114" h="554872">
                  <a:moveTo>
                    <a:pt x="701114" y="554872"/>
                  </a:moveTo>
                  <a:lnTo>
                    <a:pt x="0" y="0"/>
                  </a:lnTo>
                </a:path>
              </a:pathLst>
            </a:custGeom>
          </p:spPr>
          <p:txBody>
            <a:bodyPr/>
            <a:lstStyle/>
            <a:p/>
          </p:txBody>
        </p:sp>
        <p:sp>
          <p:nvSpPr>
            <p:cNvPr id="54" name="pl54"/>
            <p:cNvSpPr/>
            <p:nvPr/>
          </p:nvSpPr>
          <p:spPr>
            <a:xfrm>
              <a:off x="7634256" y="2118126"/>
              <a:ext cx="802839" cy="48336"/>
            </a:xfrm>
            <a:custGeom>
              <a:avLst/>
              <a:pathLst>
                <a:path w="802839" h="48336">
                  <a:moveTo>
                    <a:pt x="802839" y="48336"/>
                  </a:moveTo>
                  <a:lnTo>
                    <a:pt x="0" y="0"/>
                  </a:lnTo>
                </a:path>
              </a:pathLst>
            </a:custGeom>
          </p:spPr>
          <p:txBody>
            <a:bodyPr/>
            <a:lstStyle/>
            <a:p/>
          </p:txBody>
        </p:sp>
        <p:sp>
          <p:nvSpPr>
            <p:cNvPr id="55" name="pl55"/>
            <p:cNvSpPr/>
            <p:nvPr/>
          </p:nvSpPr>
          <p:spPr>
            <a:xfrm>
              <a:off x="7631412" y="2123239"/>
              <a:ext cx="727290" cy="296392"/>
            </a:xfrm>
            <a:custGeom>
              <a:avLst/>
              <a:pathLst>
                <a:path w="727290" h="296392">
                  <a:moveTo>
                    <a:pt x="727290" y="296392"/>
                  </a:moveTo>
                  <a:lnTo>
                    <a:pt x="0" y="0"/>
                  </a:lnTo>
                </a:path>
              </a:pathLst>
            </a:custGeom>
          </p:spPr>
          <p:txBody>
            <a:bodyPr/>
            <a:lstStyle/>
            <a:p/>
          </p:txBody>
        </p:sp>
        <p:sp>
          <p:nvSpPr>
            <p:cNvPr id="56" name="pl56"/>
            <p:cNvSpPr/>
            <p:nvPr/>
          </p:nvSpPr>
          <p:spPr>
            <a:xfrm>
              <a:off x="7623553" y="2174895"/>
              <a:ext cx="729220" cy="1031765"/>
            </a:xfrm>
            <a:custGeom>
              <a:avLst/>
              <a:pathLst>
                <a:path w="729220" h="1031765">
                  <a:moveTo>
                    <a:pt x="729220" y="1031765"/>
                  </a:moveTo>
                  <a:lnTo>
                    <a:pt x="0" y="0"/>
                  </a:lnTo>
                </a:path>
              </a:pathLst>
            </a:custGeom>
          </p:spPr>
          <p:txBody>
            <a:bodyPr/>
            <a:lstStyle/>
            <a:p/>
          </p:txBody>
        </p:sp>
        <p:sp>
          <p:nvSpPr>
            <p:cNvPr id="57" name="pg57"/>
            <p:cNvSpPr/>
            <p:nvPr/>
          </p:nvSpPr>
          <p:spPr>
            <a:xfrm>
              <a:off x="8290281" y="7915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8" name="tx58"/>
            <p:cNvSpPr/>
            <p:nvPr/>
          </p:nvSpPr>
          <p:spPr>
            <a:xfrm>
              <a:off x="8313141" y="8331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82%</a:t>
              </a:r>
            </a:p>
          </p:txBody>
        </p:sp>
        <p:sp>
          <p:nvSpPr>
            <p:cNvPr id="59" name="pg59"/>
            <p:cNvSpPr/>
            <p:nvPr/>
          </p:nvSpPr>
          <p:spPr>
            <a:xfrm>
              <a:off x="8332362" y="104875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0" name="tx60"/>
            <p:cNvSpPr/>
            <p:nvPr/>
          </p:nvSpPr>
          <p:spPr>
            <a:xfrm>
              <a:off x="8355222" y="109029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81%</a:t>
              </a:r>
            </a:p>
          </p:txBody>
        </p:sp>
        <p:sp>
          <p:nvSpPr>
            <p:cNvPr id="61" name="pg61"/>
            <p:cNvSpPr/>
            <p:nvPr/>
          </p:nvSpPr>
          <p:spPr>
            <a:xfrm>
              <a:off x="8314365" y="13062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37225" y="13478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79%</a:t>
              </a:r>
            </a:p>
          </p:txBody>
        </p:sp>
        <p:sp>
          <p:nvSpPr>
            <p:cNvPr id="63" name="pg63"/>
            <p:cNvSpPr/>
            <p:nvPr/>
          </p:nvSpPr>
          <p:spPr>
            <a:xfrm>
              <a:off x="8356446" y="156571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60725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76%</a:t>
              </a:r>
            </a:p>
          </p:txBody>
        </p:sp>
        <p:sp>
          <p:nvSpPr>
            <p:cNvPr id="65" name="pg65"/>
            <p:cNvSpPr/>
            <p:nvPr/>
          </p:nvSpPr>
          <p:spPr>
            <a:xfrm>
              <a:off x="8290281" y="182400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18655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76%</a:t>
              </a:r>
            </a:p>
          </p:txBody>
        </p:sp>
        <p:sp>
          <p:nvSpPr>
            <p:cNvPr id="67" name="pg67"/>
            <p:cNvSpPr/>
            <p:nvPr/>
          </p:nvSpPr>
          <p:spPr>
            <a:xfrm>
              <a:off x="8314365" y="28675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9090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74%</a:t>
              </a:r>
            </a:p>
          </p:txBody>
        </p:sp>
        <p:sp>
          <p:nvSpPr>
            <p:cNvPr id="69" name="pg69"/>
            <p:cNvSpPr/>
            <p:nvPr/>
          </p:nvSpPr>
          <p:spPr>
            <a:xfrm>
              <a:off x="8260004" y="260382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62668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74%</a:t>
              </a:r>
            </a:p>
          </p:txBody>
        </p:sp>
        <p:sp>
          <p:nvSpPr>
            <p:cNvPr id="71" name="pg71"/>
            <p:cNvSpPr/>
            <p:nvPr/>
          </p:nvSpPr>
          <p:spPr>
            <a:xfrm>
              <a:off x="8368515" y="208217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12371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74%</a:t>
              </a:r>
            </a:p>
          </p:txBody>
        </p:sp>
        <p:sp>
          <p:nvSpPr>
            <p:cNvPr id="73" name="pg73"/>
            <p:cNvSpPr/>
            <p:nvPr/>
          </p:nvSpPr>
          <p:spPr>
            <a:xfrm>
              <a:off x="8290122" y="234144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38298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74%</a:t>
              </a:r>
            </a:p>
          </p:txBody>
        </p:sp>
        <p:sp>
          <p:nvSpPr>
            <p:cNvPr id="75" name="pg75"/>
            <p:cNvSpPr/>
            <p:nvPr/>
          </p:nvSpPr>
          <p:spPr>
            <a:xfrm>
              <a:off x="8284194" y="312780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316934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306229" y="401416"/>
              <a:ext cx="32191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South Africa,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(73%), followed by BCG, DTP3, and POL3 (74%).
Coverage of 8 vaccines decreased (DTP3, HepB3, Hib3, IPV1, MCV1, PcV3, Polio3 and RotaC) and 2 vaccines increased (HPVc and MCV2) compared to respective coverage in 2019.
Coverage of 9 vaccines decreased (DTP3, HepB3, Hib3, IPV1, MCV1, MCV2, PcV3, Polio3 and RotaC) and 1 vaccine increased (HPVc)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3648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62362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2107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79791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38506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55935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214649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7336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132078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075546" y="90793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5" name="pl15"/>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20185" y="907931"/>
              <a:ext cx="872603" cy="0"/>
            </a:xfrm>
            <a:custGeom>
              <a:avLst/>
              <a:pathLst>
                <a:path w="872603" h="0">
                  <a:moveTo>
                    <a:pt x="0" y="0"/>
                  </a:moveTo>
                  <a:lnTo>
                    <a:pt x="363584" y="0"/>
                  </a:lnTo>
                  <a:lnTo>
                    <a:pt x="727169" y="0"/>
                  </a:lnTo>
                  <a:lnTo>
                    <a:pt x="727169" y="0"/>
                  </a:lnTo>
                  <a:lnTo>
                    <a:pt x="872603" y="0"/>
                  </a:lnTo>
                  <a:lnTo>
                    <a:pt x="872603" y="0"/>
                  </a:lnTo>
                </a:path>
              </a:pathLst>
            </a:custGeom>
            <a:ln w="116535" cap="flat">
              <a:solidFill>
                <a:srgbClr val="E8E8E8">
                  <a:alpha val="100000"/>
                </a:srgbClr>
              </a:solidFill>
              <a:prstDash val="solid"/>
              <a:round/>
            </a:ln>
          </p:spPr>
          <p:txBody>
            <a:bodyPr/>
            <a:lstStyle/>
            <a:p/>
          </p:txBody>
        </p:sp>
        <p:sp>
          <p:nvSpPr>
            <p:cNvPr id="21" name="pl21"/>
            <p:cNvSpPr/>
            <p:nvPr/>
          </p:nvSpPr>
          <p:spPr>
            <a:xfrm>
              <a:off x="6965619" y="1320786"/>
              <a:ext cx="1090754" cy="0"/>
            </a:xfrm>
            <a:custGeom>
              <a:avLst/>
              <a:pathLst>
                <a:path w="1090754" h="0">
                  <a:moveTo>
                    <a:pt x="0" y="0"/>
                  </a:moveTo>
                  <a:lnTo>
                    <a:pt x="363584" y="0"/>
                  </a:lnTo>
                  <a:lnTo>
                    <a:pt x="799886" y="0"/>
                  </a:lnTo>
                  <a:lnTo>
                    <a:pt x="799886" y="0"/>
                  </a:lnTo>
                  <a:lnTo>
                    <a:pt x="872603" y="0"/>
                  </a:lnTo>
                  <a:lnTo>
                    <a:pt x="1090754" y="0"/>
                  </a:lnTo>
                </a:path>
              </a:pathLst>
            </a:custGeom>
            <a:ln w="116535" cap="flat">
              <a:solidFill>
                <a:srgbClr val="E8E8E8">
                  <a:alpha val="100000"/>
                </a:srgbClr>
              </a:solidFill>
              <a:prstDash val="solid"/>
              <a:round/>
            </a:ln>
          </p:spPr>
          <p:txBody>
            <a:bodyPr/>
            <a:lstStyle/>
            <a:p/>
          </p:txBody>
        </p:sp>
        <p:sp>
          <p:nvSpPr>
            <p:cNvPr id="22" name="pl22"/>
            <p:cNvSpPr/>
            <p:nvPr/>
          </p:nvSpPr>
          <p:spPr>
            <a:xfrm>
              <a:off x="6820185" y="1733641"/>
              <a:ext cx="872603" cy="0"/>
            </a:xfrm>
            <a:custGeom>
              <a:avLst/>
              <a:pathLst>
                <a:path w="872603" h="0">
                  <a:moveTo>
                    <a:pt x="0" y="0"/>
                  </a:moveTo>
                  <a:lnTo>
                    <a:pt x="363584" y="0"/>
                  </a:lnTo>
                  <a:lnTo>
                    <a:pt x="727169" y="0"/>
                  </a:lnTo>
                  <a:lnTo>
                    <a:pt x="799886" y="0"/>
                  </a:lnTo>
                  <a:lnTo>
                    <a:pt x="799886" y="0"/>
                  </a:lnTo>
                  <a:lnTo>
                    <a:pt x="872603" y="0"/>
                  </a:lnTo>
                </a:path>
              </a:pathLst>
            </a:custGeom>
            <a:ln w="116535" cap="flat">
              <a:solidFill>
                <a:srgbClr val="E8E8E8">
                  <a:alpha val="100000"/>
                </a:srgbClr>
              </a:solidFill>
              <a:prstDash val="solid"/>
              <a:round/>
            </a:ln>
          </p:spPr>
          <p:txBody>
            <a:bodyPr/>
            <a:lstStyle/>
            <a:p/>
          </p:txBody>
        </p:sp>
        <p:sp>
          <p:nvSpPr>
            <p:cNvPr id="23" name="pl23"/>
            <p:cNvSpPr/>
            <p:nvPr/>
          </p:nvSpPr>
          <p:spPr>
            <a:xfrm>
              <a:off x="6820185" y="2146496"/>
              <a:ext cx="872603" cy="0"/>
            </a:xfrm>
            <a:custGeom>
              <a:avLst/>
              <a:pathLst>
                <a:path w="872603" h="0">
                  <a:moveTo>
                    <a:pt x="0" y="0"/>
                  </a:moveTo>
                  <a:lnTo>
                    <a:pt x="363584" y="0"/>
                  </a:lnTo>
                  <a:lnTo>
                    <a:pt x="727169" y="0"/>
                  </a:lnTo>
                  <a:lnTo>
                    <a:pt x="799886" y="0"/>
                  </a:lnTo>
                  <a:lnTo>
                    <a:pt x="799886" y="0"/>
                  </a:lnTo>
                  <a:lnTo>
                    <a:pt x="872603" y="0"/>
                  </a:lnTo>
                </a:path>
              </a:pathLst>
            </a:custGeom>
            <a:ln w="116535" cap="flat">
              <a:solidFill>
                <a:srgbClr val="E8E8E8">
                  <a:alpha val="100000"/>
                </a:srgbClr>
              </a:solidFill>
              <a:prstDash val="solid"/>
              <a:round/>
            </a:ln>
          </p:spPr>
          <p:txBody>
            <a:bodyPr/>
            <a:lstStyle/>
            <a:p/>
          </p:txBody>
        </p:sp>
        <p:sp>
          <p:nvSpPr>
            <p:cNvPr id="24" name="pl24"/>
            <p:cNvSpPr/>
            <p:nvPr/>
          </p:nvSpPr>
          <p:spPr>
            <a:xfrm>
              <a:off x="6820185" y="2559351"/>
              <a:ext cx="872603" cy="0"/>
            </a:xfrm>
            <a:custGeom>
              <a:avLst/>
              <a:pathLst>
                <a:path w="872603" h="0">
                  <a:moveTo>
                    <a:pt x="0" y="0"/>
                  </a:moveTo>
                  <a:lnTo>
                    <a:pt x="363584" y="0"/>
                  </a:lnTo>
                  <a:lnTo>
                    <a:pt x="727169" y="0"/>
                  </a:lnTo>
                  <a:lnTo>
                    <a:pt x="799886" y="0"/>
                  </a:lnTo>
                  <a:lnTo>
                    <a:pt x="799886" y="0"/>
                  </a:lnTo>
                  <a:lnTo>
                    <a:pt x="872603" y="0"/>
                  </a:lnTo>
                </a:path>
              </a:pathLst>
            </a:custGeom>
            <a:ln w="116535" cap="flat">
              <a:solidFill>
                <a:srgbClr val="E8E8E8">
                  <a:alpha val="100000"/>
                </a:srgbClr>
              </a:solidFill>
              <a:prstDash val="solid"/>
              <a:round/>
            </a:ln>
          </p:spPr>
          <p:txBody>
            <a:bodyPr/>
            <a:lstStyle/>
            <a:p/>
          </p:txBody>
        </p:sp>
        <p:sp>
          <p:nvSpPr>
            <p:cNvPr id="25" name="pl25"/>
            <p:cNvSpPr/>
            <p:nvPr/>
          </p:nvSpPr>
          <p:spPr>
            <a:xfrm>
              <a:off x="6965619" y="2972206"/>
              <a:ext cx="872603" cy="0"/>
            </a:xfrm>
            <a:custGeom>
              <a:avLst/>
              <a:pathLst>
                <a:path w="872603" h="0">
                  <a:moveTo>
                    <a:pt x="0" y="0"/>
                  </a:moveTo>
                  <a:lnTo>
                    <a:pt x="363584" y="0"/>
                  </a:lnTo>
                  <a:lnTo>
                    <a:pt x="727169" y="0"/>
                  </a:lnTo>
                  <a:lnTo>
                    <a:pt x="799886" y="0"/>
                  </a:lnTo>
                  <a:lnTo>
                    <a:pt x="799886" y="0"/>
                  </a:lnTo>
                  <a:lnTo>
                    <a:pt x="872603" y="0"/>
                  </a:lnTo>
                </a:path>
              </a:pathLst>
            </a:custGeom>
            <a:ln w="116535" cap="flat">
              <a:solidFill>
                <a:srgbClr val="E8E8E8">
                  <a:alpha val="100000"/>
                </a:srgbClr>
              </a:solidFill>
              <a:prstDash val="solid"/>
              <a:round/>
            </a:ln>
          </p:spPr>
          <p:txBody>
            <a:bodyPr/>
            <a:lstStyle/>
            <a:p/>
          </p:txBody>
        </p:sp>
        <p:sp>
          <p:nvSpPr>
            <p:cNvPr id="26" name="pl26"/>
            <p:cNvSpPr/>
            <p:nvPr/>
          </p:nvSpPr>
          <p:spPr>
            <a:xfrm>
              <a:off x="6965619" y="3385062"/>
              <a:ext cx="799886" cy="0"/>
            </a:xfrm>
            <a:custGeom>
              <a:avLst/>
              <a:pathLst>
                <a:path w="799886" h="0">
                  <a:moveTo>
                    <a:pt x="0" y="0"/>
                  </a:moveTo>
                  <a:lnTo>
                    <a:pt x="290867" y="0"/>
                  </a:lnTo>
                  <a:lnTo>
                    <a:pt x="509018" y="0"/>
                  </a:lnTo>
                  <a:lnTo>
                    <a:pt x="581735" y="0"/>
                  </a:lnTo>
                  <a:lnTo>
                    <a:pt x="727169" y="0"/>
                  </a:lnTo>
                  <a:lnTo>
                    <a:pt x="799886" y="0"/>
                  </a:lnTo>
                </a:path>
              </a:pathLst>
            </a:custGeom>
            <a:ln w="116535" cap="flat">
              <a:solidFill>
                <a:srgbClr val="E8E8E8">
                  <a:alpha val="100000"/>
                </a:srgbClr>
              </a:solidFill>
              <a:prstDash val="solid"/>
              <a:round/>
            </a:ln>
          </p:spPr>
          <p:txBody>
            <a:bodyPr/>
            <a:lstStyle/>
            <a:p/>
          </p:txBody>
        </p:sp>
        <p:sp>
          <p:nvSpPr>
            <p:cNvPr id="27" name="pl27"/>
            <p:cNvSpPr/>
            <p:nvPr/>
          </p:nvSpPr>
          <p:spPr>
            <a:xfrm>
              <a:off x="6965619" y="3797917"/>
              <a:ext cx="799886" cy="0"/>
            </a:xfrm>
            <a:custGeom>
              <a:avLst/>
              <a:pathLst>
                <a:path w="799886" h="0">
                  <a:moveTo>
                    <a:pt x="0" y="0"/>
                  </a:moveTo>
                  <a:lnTo>
                    <a:pt x="218150" y="0"/>
                  </a:lnTo>
                  <a:lnTo>
                    <a:pt x="436301" y="0"/>
                  </a:lnTo>
                  <a:lnTo>
                    <a:pt x="436301" y="0"/>
                  </a:lnTo>
                  <a:lnTo>
                    <a:pt x="581735" y="0"/>
                  </a:lnTo>
                  <a:lnTo>
                    <a:pt x="799886" y="0"/>
                  </a:lnTo>
                </a:path>
              </a:pathLst>
            </a:custGeom>
            <a:ln w="116535" cap="flat">
              <a:solidFill>
                <a:srgbClr val="E8E8E8">
                  <a:alpha val="100000"/>
                </a:srgbClr>
              </a:solidFill>
              <a:prstDash val="solid"/>
              <a:round/>
            </a:ln>
          </p:spPr>
          <p:txBody>
            <a:bodyPr/>
            <a:lstStyle/>
            <a:p/>
          </p:txBody>
        </p:sp>
        <p:sp>
          <p:nvSpPr>
            <p:cNvPr id="28" name="pl28"/>
            <p:cNvSpPr/>
            <p:nvPr/>
          </p:nvSpPr>
          <p:spPr>
            <a:xfrm>
              <a:off x="7329204" y="4210772"/>
              <a:ext cx="509018" cy="0"/>
            </a:xfrm>
            <a:custGeom>
              <a:avLst/>
              <a:pathLst>
                <a:path w="509018" h="0">
                  <a:moveTo>
                    <a:pt x="0" y="0"/>
                  </a:moveTo>
                  <a:lnTo>
                    <a:pt x="72716" y="0"/>
                  </a:lnTo>
                  <a:lnTo>
                    <a:pt x="145433" y="0"/>
                  </a:lnTo>
                  <a:lnTo>
                    <a:pt x="290867" y="0"/>
                  </a:lnTo>
                  <a:lnTo>
                    <a:pt x="363584" y="0"/>
                  </a:lnTo>
                  <a:lnTo>
                    <a:pt x="509018" y="0"/>
                  </a:lnTo>
                </a:path>
              </a:pathLst>
            </a:custGeom>
            <a:ln w="116535" cap="flat">
              <a:solidFill>
                <a:srgbClr val="E8E8E8">
                  <a:alpha val="100000"/>
                </a:srgbClr>
              </a:solidFill>
              <a:prstDash val="solid"/>
              <a:round/>
            </a:ln>
          </p:spPr>
          <p:txBody>
            <a:bodyPr/>
            <a:lstStyle/>
            <a:p/>
          </p:txBody>
        </p:sp>
        <p:sp>
          <p:nvSpPr>
            <p:cNvPr id="29" name="pl29"/>
            <p:cNvSpPr/>
            <p:nvPr/>
          </p:nvSpPr>
          <p:spPr>
            <a:xfrm>
              <a:off x="6820185" y="4623627"/>
              <a:ext cx="872603" cy="0"/>
            </a:xfrm>
            <a:custGeom>
              <a:avLst/>
              <a:pathLst>
                <a:path w="872603" h="0">
                  <a:moveTo>
                    <a:pt x="0" y="0"/>
                  </a:moveTo>
                  <a:lnTo>
                    <a:pt x="363584" y="0"/>
                  </a:lnTo>
                  <a:lnTo>
                    <a:pt x="727169" y="0"/>
                  </a:lnTo>
                  <a:lnTo>
                    <a:pt x="799886" y="0"/>
                  </a:lnTo>
                  <a:lnTo>
                    <a:pt x="799886" y="0"/>
                  </a:lnTo>
                  <a:lnTo>
                    <a:pt x="872603" y="0"/>
                  </a:lnTo>
                </a:path>
              </a:pathLst>
            </a:custGeom>
            <a:ln w="116535" cap="flat">
              <a:solidFill>
                <a:srgbClr val="E8E8E8">
                  <a:alpha val="100000"/>
                </a:srgbClr>
              </a:solidFill>
              <a:prstDash val="solid"/>
              <a:round/>
            </a:ln>
          </p:spPr>
          <p:txBody>
            <a:bodyPr/>
            <a:lstStyle/>
            <a:p/>
          </p:txBody>
        </p:sp>
        <p:sp>
          <p:nvSpPr>
            <p:cNvPr id="30" name="pl30"/>
            <p:cNvSpPr/>
            <p:nvPr/>
          </p:nvSpPr>
          <p:spPr>
            <a:xfrm>
              <a:off x="6747468" y="5036482"/>
              <a:ext cx="872603" cy="0"/>
            </a:xfrm>
            <a:custGeom>
              <a:avLst/>
              <a:pathLst>
                <a:path w="872603" h="0">
                  <a:moveTo>
                    <a:pt x="0" y="0"/>
                  </a:moveTo>
                  <a:lnTo>
                    <a:pt x="363584" y="0"/>
                  </a:lnTo>
                  <a:lnTo>
                    <a:pt x="727169" y="0"/>
                  </a:lnTo>
                  <a:lnTo>
                    <a:pt x="727169" y="0"/>
                  </a:lnTo>
                  <a:lnTo>
                    <a:pt x="727169" y="0"/>
                  </a:lnTo>
                  <a:lnTo>
                    <a:pt x="872603" y="0"/>
                  </a:lnTo>
                </a:path>
              </a:pathLst>
            </a:custGeom>
            <a:ln w="116535" cap="flat">
              <a:solidFill>
                <a:srgbClr val="E8E8E8">
                  <a:alpha val="100000"/>
                </a:srgbClr>
              </a:solidFill>
              <a:prstDash val="solid"/>
              <a:round/>
            </a:ln>
          </p:spPr>
          <p:txBody>
            <a:bodyPr/>
            <a:lstStyle/>
            <a:p/>
          </p:txBody>
        </p:sp>
        <p:sp>
          <p:nvSpPr>
            <p:cNvPr id="31" name="pt31"/>
            <p:cNvSpPr/>
            <p:nvPr/>
          </p:nvSpPr>
          <p:spPr>
            <a:xfrm>
              <a:off x="754285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8828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68828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4285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7927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81568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6100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3372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187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6100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2470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96111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1557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4285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8828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1557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7927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156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1557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4285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8828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1557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7927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81568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1557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4285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8828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1557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7927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8156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6100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3372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8828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6100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2470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6111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7013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428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6100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8828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5198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6111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7927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96111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9742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6100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4285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9742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155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974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8828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3372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7013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2470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1557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4285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8828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1557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7927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156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7013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7013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155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7013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06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74296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458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12100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675741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70273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266436"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6902851"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55730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12100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757417"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55730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12100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675741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55730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12100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757417"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70273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26643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690285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411870"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19371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690285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12100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48458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33915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55730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411870"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266436"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55730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12100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757417"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41187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04828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684700"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4494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1" name="tx131"/>
            <p:cNvSpPr/>
            <p:nvPr/>
          </p:nvSpPr>
          <p:spPr>
            <a:xfrm>
              <a:off x="55397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1830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3" name="tx133"/>
            <p:cNvSpPr/>
            <p:nvPr/>
          </p:nvSpPr>
          <p:spPr>
            <a:xfrm>
              <a:off x="55421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4" name="tx134"/>
            <p:cNvSpPr/>
            <p:nvPr/>
          </p:nvSpPr>
          <p:spPr>
            <a:xfrm>
              <a:off x="55421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5" name="tx135"/>
            <p:cNvSpPr/>
            <p:nvPr/>
          </p:nvSpPr>
          <p:spPr>
            <a:xfrm>
              <a:off x="6549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67336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081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59089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59089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6551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075546" y="398022"/>
              <a:ext cx="35410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South Africa,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(87%) and 2023 (81%). DTP1 coverage declined in 2024 (76%) compared to 2023, and was lower than in 2019. In 2019-2024, DTP1 coverage was at it's lowest level in 2024 (76%).
In 2023, 10 vaccines had lower coverage than in 2019.
In 2024, 10 vaccines had lower coverage than in 2019.
In 2024, 11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76534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954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2857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458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3617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6626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765347" y="2031783"/>
              <a:ext cx="6300917" cy="2707121"/>
            </a:xfrm>
            <a:custGeom>
              <a:avLst/>
              <a:pathLst>
                <a:path w="6300917" h="2707121">
                  <a:moveTo>
                    <a:pt x="0" y="0"/>
                  </a:moveTo>
                  <a:lnTo>
                    <a:pt x="630091" y="34267"/>
                  </a:lnTo>
                  <a:lnTo>
                    <a:pt x="1260183" y="137069"/>
                  </a:lnTo>
                  <a:lnTo>
                    <a:pt x="1890275" y="479743"/>
                  </a:lnTo>
                  <a:lnTo>
                    <a:pt x="2520366" y="479743"/>
                  </a:lnTo>
                  <a:lnTo>
                    <a:pt x="3150458" y="479743"/>
                  </a:lnTo>
                  <a:lnTo>
                    <a:pt x="3780550" y="2707121"/>
                  </a:lnTo>
                  <a:lnTo>
                    <a:pt x="4410642" y="1507763"/>
                  </a:lnTo>
                  <a:lnTo>
                    <a:pt x="5040733" y="1439229"/>
                  </a:lnTo>
                  <a:lnTo>
                    <a:pt x="5670825" y="205604"/>
                  </a:lnTo>
                  <a:lnTo>
                    <a:pt x="6300917" y="137069"/>
                  </a:lnTo>
                </a:path>
              </a:pathLst>
            </a:custGeom>
            <a:ln w="29811" cap="flat">
              <a:solidFill>
                <a:srgbClr val="FF0000">
                  <a:alpha val="100000"/>
                </a:srgbClr>
              </a:solidFill>
              <a:prstDash val="solid"/>
              <a:round/>
            </a:ln>
          </p:spPr>
          <p:txBody>
            <a:bodyPr/>
            <a:lstStyle/>
            <a:p/>
          </p:txBody>
        </p:sp>
        <p:sp>
          <p:nvSpPr>
            <p:cNvPr id="29" name="pl29"/>
            <p:cNvSpPr/>
            <p:nvPr/>
          </p:nvSpPr>
          <p:spPr>
            <a:xfrm>
              <a:off x="1765347" y="2168852"/>
              <a:ext cx="6300917" cy="2707121"/>
            </a:xfrm>
            <a:custGeom>
              <a:avLst/>
              <a:pathLst>
                <a:path w="6300917" h="2707121">
                  <a:moveTo>
                    <a:pt x="0" y="445475"/>
                  </a:moveTo>
                  <a:lnTo>
                    <a:pt x="630091" y="616812"/>
                  </a:lnTo>
                  <a:lnTo>
                    <a:pt x="1260183" y="616812"/>
                  </a:lnTo>
                  <a:lnTo>
                    <a:pt x="1890275" y="788149"/>
                  </a:lnTo>
                  <a:lnTo>
                    <a:pt x="2520366" y="1233624"/>
                  </a:lnTo>
                  <a:lnTo>
                    <a:pt x="3150458" y="1233624"/>
                  </a:lnTo>
                  <a:lnTo>
                    <a:pt x="3780550" y="2707121"/>
                  </a:lnTo>
                  <a:lnTo>
                    <a:pt x="4410642" y="1439229"/>
                  </a:lnTo>
                  <a:lnTo>
                    <a:pt x="5040733" y="1302159"/>
                  </a:lnTo>
                  <a:lnTo>
                    <a:pt x="5670825" y="34267"/>
                  </a:lnTo>
                  <a:lnTo>
                    <a:pt x="6300917" y="0"/>
                  </a:lnTo>
                </a:path>
              </a:pathLst>
            </a:custGeom>
            <a:ln w="29811" cap="flat">
              <a:solidFill>
                <a:srgbClr val="0058AB">
                  <a:alpha val="100000"/>
                </a:srgbClr>
              </a:solidFill>
              <a:prstDash val="solid"/>
              <a:round/>
            </a:ln>
          </p:spPr>
          <p:txBody>
            <a:bodyPr/>
            <a:lstStyle/>
            <a:p/>
          </p:txBody>
        </p:sp>
        <p:sp>
          <p:nvSpPr>
            <p:cNvPr id="30" name="pt30"/>
            <p:cNvSpPr/>
            <p:nvPr/>
          </p:nvSpPr>
          <p:spPr>
            <a:xfrm>
              <a:off x="1740521"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370612"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000704"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630796"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4260887"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4890979"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5521071"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6151163"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6781254" y="3446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7411346"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8041438"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740521"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370612"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000704"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630796"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4260887"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4890979"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5521071"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6151163"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6781254" y="3446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7411346"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8041438"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765347"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3" name="tx53"/>
            <p:cNvSpPr/>
            <p:nvPr/>
          </p:nvSpPr>
          <p:spPr>
            <a:xfrm>
              <a:off x="2395438"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4" name="tx54"/>
            <p:cNvSpPr/>
            <p:nvPr/>
          </p:nvSpPr>
          <p:spPr>
            <a:xfrm>
              <a:off x="3025530"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5" name="tx55"/>
            <p:cNvSpPr/>
            <p:nvPr/>
          </p:nvSpPr>
          <p:spPr>
            <a:xfrm>
              <a:off x="3655622"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6" name="tx56"/>
            <p:cNvSpPr/>
            <p:nvPr/>
          </p:nvSpPr>
          <p:spPr>
            <a:xfrm>
              <a:off x="4285713"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57" name="tx57"/>
            <p:cNvSpPr/>
            <p:nvPr/>
          </p:nvSpPr>
          <p:spPr>
            <a:xfrm>
              <a:off x="4915805"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58" name="tx58"/>
            <p:cNvSpPr/>
            <p:nvPr/>
          </p:nvSpPr>
          <p:spPr>
            <a:xfrm>
              <a:off x="5545897"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59" name="tx59"/>
            <p:cNvSpPr/>
            <p:nvPr/>
          </p:nvSpPr>
          <p:spPr>
            <a:xfrm>
              <a:off x="6175989"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60" name="tx60"/>
            <p:cNvSpPr/>
            <p:nvPr/>
          </p:nvSpPr>
          <p:spPr>
            <a:xfrm>
              <a:off x="6806080" y="354185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61" name="tx61"/>
            <p:cNvSpPr/>
            <p:nvPr/>
          </p:nvSpPr>
          <p:spPr>
            <a:xfrm>
              <a:off x="7436172"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62" name="tx62"/>
            <p:cNvSpPr/>
            <p:nvPr/>
          </p:nvSpPr>
          <p:spPr>
            <a:xfrm>
              <a:off x="8066264"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3" name="tx63"/>
            <p:cNvSpPr/>
            <p:nvPr/>
          </p:nvSpPr>
          <p:spPr>
            <a:xfrm>
              <a:off x="1765347"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4" name="tx64"/>
            <p:cNvSpPr/>
            <p:nvPr/>
          </p:nvSpPr>
          <p:spPr>
            <a:xfrm>
              <a:off x="2395438"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65" name="tx65"/>
            <p:cNvSpPr/>
            <p:nvPr/>
          </p:nvSpPr>
          <p:spPr>
            <a:xfrm>
              <a:off x="3025530"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6" name="tx66"/>
            <p:cNvSpPr/>
            <p:nvPr/>
          </p:nvSpPr>
          <p:spPr>
            <a:xfrm>
              <a:off x="3655622"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7" name="tx67"/>
            <p:cNvSpPr/>
            <p:nvPr/>
          </p:nvSpPr>
          <p:spPr>
            <a:xfrm>
              <a:off x="4285713"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8" name="tx68"/>
            <p:cNvSpPr/>
            <p:nvPr/>
          </p:nvSpPr>
          <p:spPr>
            <a:xfrm>
              <a:off x="4915805"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9" name="tx69"/>
            <p:cNvSpPr/>
            <p:nvPr/>
          </p:nvSpPr>
          <p:spPr>
            <a:xfrm>
              <a:off x="5545897"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70" name="tx70"/>
            <p:cNvSpPr/>
            <p:nvPr/>
          </p:nvSpPr>
          <p:spPr>
            <a:xfrm>
              <a:off x="6175989"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71" name="tx71"/>
            <p:cNvSpPr/>
            <p:nvPr/>
          </p:nvSpPr>
          <p:spPr>
            <a:xfrm>
              <a:off x="6806080" y="33000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72" name="tx72"/>
            <p:cNvSpPr/>
            <p:nvPr/>
          </p:nvSpPr>
          <p:spPr>
            <a:xfrm>
              <a:off x="7436172"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3" name="tx73"/>
            <p:cNvSpPr/>
            <p:nvPr/>
          </p:nvSpPr>
          <p:spPr>
            <a:xfrm>
              <a:off x="8066264"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4" name="pl7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75" name="pl75"/>
            <p:cNvSpPr/>
            <p:nvPr/>
          </p:nvSpPr>
          <p:spPr>
            <a:xfrm>
              <a:off x="8066264"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6" name="tx76"/>
            <p:cNvSpPr/>
            <p:nvPr/>
          </p:nvSpPr>
          <p:spPr>
            <a:xfrm>
              <a:off x="7786067"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77" name="tx77"/>
            <p:cNvSpPr/>
            <p:nvPr/>
          </p:nvSpPr>
          <p:spPr>
            <a:xfrm>
              <a:off x="7671496"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78" name="rc7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79" name="tx7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0" name="tx80"/>
            <p:cNvSpPr/>
            <p:nvPr/>
          </p:nvSpPr>
          <p:spPr>
            <a:xfrm rot="-5400000">
              <a:off x="163734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81" name="tx81"/>
            <p:cNvSpPr/>
            <p:nvPr/>
          </p:nvSpPr>
          <p:spPr>
            <a:xfrm rot="-5400000">
              <a:off x="226743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82" name="tx82"/>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83" name="tx83"/>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84" name="tx84"/>
            <p:cNvSpPr/>
            <p:nvPr/>
          </p:nvSpPr>
          <p:spPr>
            <a:xfrm rot="-5400000">
              <a:off x="41577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85" name="tx85"/>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6" name="tx86"/>
            <p:cNvSpPr/>
            <p:nvPr/>
          </p:nvSpPr>
          <p:spPr>
            <a:xfrm rot="-5400000">
              <a:off x="54178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7" name="tx87"/>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8" name="tx88"/>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9" name="tx89"/>
            <p:cNvSpPr/>
            <p:nvPr/>
          </p:nvSpPr>
          <p:spPr>
            <a:xfrm rot="-5400000">
              <a:off x="7308143"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0" name="tx90"/>
            <p:cNvSpPr/>
            <p:nvPr/>
          </p:nvSpPr>
          <p:spPr>
            <a:xfrm rot="-5400000">
              <a:off x="793826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1" name="tx91"/>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2" name="tx92"/>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3" name="tx93"/>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4" name="tx94"/>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5" name="tx95"/>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6" name="tx96"/>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7" name="tx97"/>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8" name="pl98"/>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9" name="pl99"/>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0" name="tx100"/>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01" name="tx101"/>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2" name="tx102"/>
            <p:cNvSpPr/>
            <p:nvPr/>
          </p:nvSpPr>
          <p:spPr>
            <a:xfrm>
              <a:off x="757200" y="398022"/>
              <a:ext cx="57210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South Africa, 2014-2024</a:t>
              </a:r>
            </a:p>
          </p:txBody>
        </p:sp>
        <p:sp>
          <p:nvSpPr>
            <p:cNvPr id="103" name="tx103"/>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4" name="tx104"/>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South Africa was 2014.
In 2024, first dose (HPV1) programme coverage among girls was 79% and last dose (HPVc) programme coverage was 79%.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602266"/>
              <a:ext cx="6444618" cy="680892"/>
            </a:xfrm>
            <a:custGeom>
              <a:avLst/>
              <a:pathLst>
                <a:path w="6444618" h="680892">
                  <a:moveTo>
                    <a:pt x="0" y="520682"/>
                  </a:moveTo>
                  <a:lnTo>
                    <a:pt x="268525" y="600787"/>
                  </a:lnTo>
                  <a:lnTo>
                    <a:pt x="537051" y="640840"/>
                  </a:lnTo>
                  <a:lnTo>
                    <a:pt x="805577" y="680892"/>
                  </a:lnTo>
                  <a:lnTo>
                    <a:pt x="1074103" y="480630"/>
                  </a:lnTo>
                  <a:lnTo>
                    <a:pt x="1342628" y="200262"/>
                  </a:lnTo>
                  <a:lnTo>
                    <a:pt x="1611154" y="80105"/>
                  </a:lnTo>
                  <a:lnTo>
                    <a:pt x="1879680" y="40052"/>
                  </a:lnTo>
                  <a:lnTo>
                    <a:pt x="2148206" y="160210"/>
                  </a:lnTo>
                  <a:lnTo>
                    <a:pt x="2416732" y="200262"/>
                  </a:lnTo>
                  <a:lnTo>
                    <a:pt x="2685257" y="360472"/>
                  </a:lnTo>
                  <a:lnTo>
                    <a:pt x="2953783" y="440577"/>
                  </a:lnTo>
                  <a:lnTo>
                    <a:pt x="3222309" y="600787"/>
                  </a:lnTo>
                  <a:lnTo>
                    <a:pt x="3490835" y="200262"/>
                  </a:lnTo>
                  <a:lnTo>
                    <a:pt x="3759360" y="40052"/>
                  </a:lnTo>
                  <a:lnTo>
                    <a:pt x="4027886" y="40052"/>
                  </a:lnTo>
                  <a:lnTo>
                    <a:pt x="4296412" y="40052"/>
                  </a:lnTo>
                  <a:lnTo>
                    <a:pt x="4564938" y="80105"/>
                  </a:lnTo>
                  <a:lnTo>
                    <a:pt x="4833464" y="160210"/>
                  </a:lnTo>
                  <a:lnTo>
                    <a:pt x="5101989" y="40052"/>
                  </a:lnTo>
                  <a:lnTo>
                    <a:pt x="5370515" y="80105"/>
                  </a:lnTo>
                  <a:lnTo>
                    <a:pt x="5639041" y="0"/>
                  </a:lnTo>
                  <a:lnTo>
                    <a:pt x="5907567" y="40052"/>
                  </a:lnTo>
                  <a:lnTo>
                    <a:pt x="6176092" y="280367"/>
                  </a:lnTo>
                  <a:lnTo>
                    <a:pt x="6444618" y="48063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562214"/>
              <a:ext cx="6444618" cy="1642153"/>
            </a:xfrm>
            <a:custGeom>
              <a:avLst/>
              <a:pathLst>
                <a:path w="6444618" h="1642153">
                  <a:moveTo>
                    <a:pt x="0" y="1001312"/>
                  </a:moveTo>
                  <a:lnTo>
                    <a:pt x="268525" y="1321733"/>
                  </a:lnTo>
                  <a:lnTo>
                    <a:pt x="537051" y="1642153"/>
                  </a:lnTo>
                  <a:lnTo>
                    <a:pt x="805577" y="1401838"/>
                  </a:lnTo>
                  <a:lnTo>
                    <a:pt x="1074103" y="1441890"/>
                  </a:lnTo>
                  <a:lnTo>
                    <a:pt x="1342628" y="1562048"/>
                  </a:lnTo>
                  <a:lnTo>
                    <a:pt x="1611154" y="1361785"/>
                  </a:lnTo>
                  <a:lnTo>
                    <a:pt x="1879680" y="1521995"/>
                  </a:lnTo>
                  <a:lnTo>
                    <a:pt x="2148206" y="1321733"/>
                  </a:lnTo>
                  <a:lnTo>
                    <a:pt x="2416732" y="961260"/>
                  </a:lnTo>
                  <a:lnTo>
                    <a:pt x="2685257" y="1281680"/>
                  </a:lnTo>
                  <a:lnTo>
                    <a:pt x="2953783" y="1321733"/>
                  </a:lnTo>
                  <a:lnTo>
                    <a:pt x="3222309" y="1361785"/>
                  </a:lnTo>
                  <a:lnTo>
                    <a:pt x="3490835" y="1481943"/>
                  </a:lnTo>
                  <a:lnTo>
                    <a:pt x="3759360" y="1281680"/>
                  </a:lnTo>
                  <a:lnTo>
                    <a:pt x="4027886" y="1121470"/>
                  </a:lnTo>
                  <a:lnTo>
                    <a:pt x="4296412" y="720945"/>
                  </a:lnTo>
                  <a:lnTo>
                    <a:pt x="4564938" y="360472"/>
                  </a:lnTo>
                  <a:lnTo>
                    <a:pt x="4833464" y="480630"/>
                  </a:lnTo>
                  <a:lnTo>
                    <a:pt x="5101989" y="320420"/>
                  </a:lnTo>
                  <a:lnTo>
                    <a:pt x="5370515" y="440577"/>
                  </a:lnTo>
                  <a:lnTo>
                    <a:pt x="5639041" y="200262"/>
                  </a:lnTo>
                  <a:lnTo>
                    <a:pt x="5907567" y="0"/>
                  </a:lnTo>
                  <a:lnTo>
                    <a:pt x="6176092" y="120157"/>
                  </a:lnTo>
                  <a:lnTo>
                    <a:pt x="6444618" y="200262"/>
                  </a:lnTo>
                </a:path>
              </a:pathLst>
            </a:custGeom>
            <a:ln w="27101" cap="flat">
              <a:solidFill>
                <a:srgbClr val="7CAE00">
                  <a:alpha val="100000"/>
                </a:srgbClr>
              </a:solidFill>
              <a:prstDash val="solid"/>
              <a:round/>
            </a:ln>
          </p:spPr>
          <p:txBody>
            <a:bodyPr/>
            <a:lstStyle/>
            <a:p/>
          </p:txBody>
        </p:sp>
        <p:sp>
          <p:nvSpPr>
            <p:cNvPr id="28" name="pl28"/>
            <p:cNvSpPr/>
            <p:nvPr/>
          </p:nvSpPr>
          <p:spPr>
            <a:xfrm>
              <a:off x="3865010" y="1522161"/>
              <a:ext cx="4027886" cy="3124096"/>
            </a:xfrm>
            <a:custGeom>
              <a:avLst/>
              <a:pathLst>
                <a:path w="4027886" h="3124096">
                  <a:moveTo>
                    <a:pt x="0" y="3124096"/>
                  </a:moveTo>
                  <a:lnTo>
                    <a:pt x="268525" y="1201575"/>
                  </a:lnTo>
                  <a:lnTo>
                    <a:pt x="537051" y="1041365"/>
                  </a:lnTo>
                  <a:lnTo>
                    <a:pt x="805577" y="520682"/>
                  </a:lnTo>
                  <a:lnTo>
                    <a:pt x="1074103" y="440577"/>
                  </a:lnTo>
                  <a:lnTo>
                    <a:pt x="1342628" y="120157"/>
                  </a:lnTo>
                  <a:lnTo>
                    <a:pt x="1611154" y="120157"/>
                  </a:lnTo>
                  <a:lnTo>
                    <a:pt x="1879680" y="240315"/>
                  </a:lnTo>
                  <a:lnTo>
                    <a:pt x="2148206" y="400525"/>
                  </a:lnTo>
                  <a:lnTo>
                    <a:pt x="2416732" y="240315"/>
                  </a:lnTo>
                  <a:lnTo>
                    <a:pt x="2685257" y="120157"/>
                  </a:lnTo>
                  <a:lnTo>
                    <a:pt x="2953783" y="240315"/>
                  </a:lnTo>
                  <a:lnTo>
                    <a:pt x="3222309" y="80105"/>
                  </a:lnTo>
                  <a:lnTo>
                    <a:pt x="3490835" y="0"/>
                  </a:lnTo>
                  <a:lnTo>
                    <a:pt x="3759360" y="200262"/>
                  </a:lnTo>
                  <a:lnTo>
                    <a:pt x="4027886" y="280367"/>
                  </a:lnTo>
                </a:path>
              </a:pathLst>
            </a:custGeom>
            <a:ln w="27101" cap="flat">
              <a:solidFill>
                <a:srgbClr val="00BFC4">
                  <a:alpha val="100000"/>
                </a:srgbClr>
              </a:solidFill>
              <a:prstDash val="solid"/>
              <a:round/>
            </a:ln>
          </p:spPr>
          <p:txBody>
            <a:bodyPr/>
            <a:lstStyle/>
            <a:p/>
          </p:txBody>
        </p:sp>
        <p:sp>
          <p:nvSpPr>
            <p:cNvPr id="29" name="pl29"/>
            <p:cNvSpPr/>
            <p:nvPr/>
          </p:nvSpPr>
          <p:spPr>
            <a:xfrm>
              <a:off x="5207639" y="1882634"/>
              <a:ext cx="2685257" cy="3164148"/>
            </a:xfrm>
            <a:custGeom>
              <a:avLst/>
              <a:pathLst>
                <a:path w="2685257" h="3164148">
                  <a:moveTo>
                    <a:pt x="0" y="520682"/>
                  </a:moveTo>
                  <a:lnTo>
                    <a:pt x="268525" y="720945"/>
                  </a:lnTo>
                  <a:lnTo>
                    <a:pt x="537051" y="720945"/>
                  </a:lnTo>
                  <a:lnTo>
                    <a:pt x="805577" y="921207"/>
                  </a:lnTo>
                  <a:lnTo>
                    <a:pt x="1074103" y="1441890"/>
                  </a:lnTo>
                  <a:lnTo>
                    <a:pt x="1342628" y="1441890"/>
                  </a:lnTo>
                  <a:lnTo>
                    <a:pt x="1611154" y="3164148"/>
                  </a:lnTo>
                  <a:lnTo>
                    <a:pt x="1879680" y="1682205"/>
                  </a:lnTo>
                  <a:lnTo>
                    <a:pt x="2148206" y="1521995"/>
                  </a:lnTo>
                  <a:lnTo>
                    <a:pt x="2416732" y="40052"/>
                  </a:lnTo>
                  <a:lnTo>
                    <a:pt x="2685257"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04452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72410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7641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84425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08457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252515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460788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169263" y="236494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734" y="1585465"/>
              <a:ext cx="256688" cy="169208"/>
            </a:xfrm>
            <a:custGeom>
              <a:avLst/>
              <a:pathLst>
                <a:path w="256688" h="169208">
                  <a:moveTo>
                    <a:pt x="256688" y="0"/>
                  </a:moveTo>
                  <a:lnTo>
                    <a:pt x="0" y="169208"/>
                  </a:lnTo>
                </a:path>
              </a:pathLst>
            </a:custGeom>
          </p:spPr>
          <p:txBody>
            <a:bodyPr/>
            <a:lstStyle/>
            <a:p/>
          </p:txBody>
        </p:sp>
        <p:sp>
          <p:nvSpPr>
            <p:cNvPr id="40" name="pl40"/>
            <p:cNvSpPr/>
            <p:nvPr/>
          </p:nvSpPr>
          <p:spPr>
            <a:xfrm>
              <a:off x="7911306" y="1804647"/>
              <a:ext cx="250117" cy="28778"/>
            </a:xfrm>
            <a:custGeom>
              <a:avLst/>
              <a:pathLst>
                <a:path w="250117" h="28778">
                  <a:moveTo>
                    <a:pt x="250117" y="28778"/>
                  </a:moveTo>
                  <a:lnTo>
                    <a:pt x="0" y="0"/>
                  </a:lnTo>
                </a:path>
              </a:pathLst>
            </a:custGeom>
          </p:spPr>
          <p:txBody>
            <a:bodyPr/>
            <a:lstStyle/>
            <a:p/>
          </p:txBody>
        </p:sp>
        <p:sp>
          <p:nvSpPr>
            <p:cNvPr id="41" name="pl41"/>
            <p:cNvSpPr/>
            <p:nvPr/>
          </p:nvSpPr>
          <p:spPr>
            <a:xfrm>
              <a:off x="7903832" y="1890802"/>
              <a:ext cx="257590" cy="192406"/>
            </a:xfrm>
            <a:custGeom>
              <a:avLst/>
              <a:pathLst>
                <a:path w="257590" h="192406">
                  <a:moveTo>
                    <a:pt x="257590" y="192406"/>
                  </a:moveTo>
                  <a:lnTo>
                    <a:pt x="0" y="0"/>
                  </a:lnTo>
                </a:path>
              </a:pathLst>
            </a:custGeom>
          </p:spPr>
          <p:txBody>
            <a:bodyPr/>
            <a:lstStyle/>
            <a:p/>
          </p:txBody>
        </p:sp>
        <p:sp>
          <p:nvSpPr>
            <p:cNvPr id="42" name="pl42"/>
            <p:cNvSpPr/>
            <p:nvPr/>
          </p:nvSpPr>
          <p:spPr>
            <a:xfrm>
              <a:off x="7901557" y="2091805"/>
              <a:ext cx="259865" cy="267327"/>
            </a:xfrm>
            <a:custGeom>
              <a:avLst/>
              <a:pathLst>
                <a:path w="259865" h="267327">
                  <a:moveTo>
                    <a:pt x="259865" y="267327"/>
                  </a:moveTo>
                  <a:lnTo>
                    <a:pt x="0" y="0"/>
                  </a:lnTo>
                </a:path>
              </a:pathLst>
            </a:custGeom>
          </p:spPr>
          <p:txBody>
            <a:bodyPr/>
            <a:lstStyle/>
            <a:p/>
          </p:txBody>
        </p:sp>
        <p:sp>
          <p:nvSpPr>
            <p:cNvPr id="43" name="pg43"/>
            <p:cNvSpPr/>
            <p:nvPr/>
          </p:nvSpPr>
          <p:spPr>
            <a:xfrm>
              <a:off x="8092843" y="14700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51089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82%</a:t>
              </a:r>
            </a:p>
          </p:txBody>
        </p:sp>
        <p:sp>
          <p:nvSpPr>
            <p:cNvPr id="45" name="pg45"/>
            <p:cNvSpPr/>
            <p:nvPr/>
          </p:nvSpPr>
          <p:spPr>
            <a:xfrm>
              <a:off x="8092843" y="174318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78402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81%</a:t>
              </a:r>
            </a:p>
          </p:txBody>
        </p:sp>
        <p:sp>
          <p:nvSpPr>
            <p:cNvPr id="47" name="pg47"/>
            <p:cNvSpPr/>
            <p:nvPr/>
          </p:nvSpPr>
          <p:spPr>
            <a:xfrm>
              <a:off x="8092843" y="201632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20571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79%</a:t>
              </a:r>
            </a:p>
          </p:txBody>
        </p:sp>
        <p:sp>
          <p:nvSpPr>
            <p:cNvPr id="49" name="pg49"/>
            <p:cNvSpPr/>
            <p:nvPr/>
          </p:nvSpPr>
          <p:spPr>
            <a:xfrm>
              <a:off x="8092843" y="228987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15703" y="23307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74%</a:t>
              </a:r>
            </a:p>
          </p:txBody>
        </p:sp>
        <p:sp>
          <p:nvSpPr>
            <p:cNvPr id="51" name="pg51"/>
            <p:cNvSpPr/>
            <p:nvPr/>
          </p:nvSpPr>
          <p:spPr>
            <a:xfrm>
              <a:off x="1153060" y="212809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780" y="21718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73</a:t>
              </a:r>
            </a:p>
          </p:txBody>
        </p:sp>
        <p:sp>
          <p:nvSpPr>
            <p:cNvPr id="53" name="pg53"/>
            <p:cNvSpPr/>
            <p:nvPr/>
          </p:nvSpPr>
          <p:spPr>
            <a:xfrm>
              <a:off x="1512907" y="237655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58627" y="24203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62</a:t>
              </a:r>
            </a:p>
          </p:txBody>
        </p:sp>
        <p:sp>
          <p:nvSpPr>
            <p:cNvPr id="55" name="pg55"/>
            <p:cNvSpPr/>
            <p:nvPr/>
          </p:nvSpPr>
          <p:spPr>
            <a:xfrm>
              <a:off x="3929113" y="445925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974833" y="45030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10</a:t>
              </a:r>
            </a:p>
          </p:txBody>
        </p:sp>
        <p:sp>
          <p:nvSpPr>
            <p:cNvPr id="57" name="pg57"/>
            <p:cNvSpPr/>
            <p:nvPr/>
          </p:nvSpPr>
          <p:spPr>
            <a:xfrm>
              <a:off x="5270632" y="221762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316352" y="22614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68198" y="579074"/>
              <a:ext cx="39418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South Africa,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South Africa has all 4 of the  SDG vaccines.
In 2024, South Africa had achieved at least 90% coverage of none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5 percentage points from 81% in 2023 to 76% in 2024.
• DTP3 coverage declined 5 percentage points from 79% in 2023 to 74% in 2024.
• There were there were 58,000 more zero-dose children in 2024. This leaves 278,000 children without vaccination, vulnerable to vaccine-preventable diseases and a further 23,000 with incomplete protection.
• South Africa accounted for 9.8% of zero-dose children in Eastern and Southern Africa (ESAR) and 1.9% of zero-dose children globally.
• MCV1 coverage declined 4 percentage points from 80% in 2023 to 76% in 2024. There were 278,000 children who missed out on the first measles vaccination.
• MCV2 coverage declined 2 percentage points from 84% in 2023 to 82% in 2024.
• Last dose coverage of HPV vaccination (HPVc) among girls increased from 78% to 79%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South Africa,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South Africa.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DAPMHHIV-502652578-1605417</_dlc_DocId>
    <_dlc_DocIdUrl xmlns="9e17fbd9-fb4c-4d20-9ec4-18aa77a91b0d">
      <Url>https://unicef.sharepoint.com/teams/DAPM-Health-HIV/_layouts/15/DocIdRedir.aspx?ID=DAPMHHIV-502652578-1605417</Url>
      <Description>DAPMHHIV-502652578-1605417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f8de0d22-d928-4d6e-ad84-ce5379dbd9a3</vt:lpwstr>
  </property>
  <property fmtid="{D5CDD505-2E9C-101B-9397-08002B2CF9AE}" pid="4" name="MediaServiceImageTags">
    <vt:lpwstr/>
  </property>
</Properties>
</file>