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0049a1ab8b2b6bcfd7836e9a9fc8519b279c00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14 vaccines in the schedule achieved coverage of 90% or more. Vaccine coverage ranged from 53% to 88%.
Since 2011, estimates have been made for 8 new vaccines. MCV2 and HPVc is the newest vaccine reported (2023), which achieved 53% and 43% coverage in 2024.
In 2024, Vanuatu reported stockouts of vaccines/supplies (BCG, DTP-Hib-HepB, and OPV)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997568"/>
            </a:xfrm>
            <a:custGeom>
              <a:avLst/>
              <a:pathLst>
                <a:path w="6444618" h="997568">
                  <a:moveTo>
                    <a:pt x="0" y="438929"/>
                  </a:moveTo>
                  <a:lnTo>
                    <a:pt x="268525" y="478832"/>
                  </a:lnTo>
                  <a:lnTo>
                    <a:pt x="537051" y="518735"/>
                  </a:lnTo>
                  <a:lnTo>
                    <a:pt x="805577" y="558638"/>
                  </a:lnTo>
                  <a:lnTo>
                    <a:pt x="1074103" y="638443"/>
                  </a:lnTo>
                  <a:lnTo>
                    <a:pt x="1342628" y="678346"/>
                  </a:lnTo>
                  <a:lnTo>
                    <a:pt x="1611154" y="718249"/>
                  </a:lnTo>
                  <a:lnTo>
                    <a:pt x="1879680" y="638443"/>
                  </a:lnTo>
                  <a:lnTo>
                    <a:pt x="2148206" y="558638"/>
                  </a:lnTo>
                  <a:lnTo>
                    <a:pt x="2416732" y="478832"/>
                  </a:lnTo>
                  <a:lnTo>
                    <a:pt x="2685257" y="399027"/>
                  </a:lnTo>
                  <a:lnTo>
                    <a:pt x="2953783" y="319221"/>
                  </a:lnTo>
                  <a:lnTo>
                    <a:pt x="3222309" y="239416"/>
                  </a:lnTo>
                  <a:lnTo>
                    <a:pt x="3490835" y="159610"/>
                  </a:lnTo>
                  <a:lnTo>
                    <a:pt x="3759360" y="79805"/>
                  </a:lnTo>
                  <a:lnTo>
                    <a:pt x="4027886" y="239416"/>
                  </a:lnTo>
                  <a:lnTo>
                    <a:pt x="4296412" y="79805"/>
                  </a:lnTo>
                  <a:lnTo>
                    <a:pt x="4564938" y="119708"/>
                  </a:lnTo>
                  <a:lnTo>
                    <a:pt x="4833464" y="79805"/>
                  </a:lnTo>
                  <a:lnTo>
                    <a:pt x="5101989" y="0"/>
                  </a:lnTo>
                  <a:lnTo>
                    <a:pt x="5370515" y="478832"/>
                  </a:lnTo>
                  <a:lnTo>
                    <a:pt x="5639041" y="997568"/>
                  </a:lnTo>
                  <a:lnTo>
                    <a:pt x="5907567" y="518735"/>
                  </a:lnTo>
                  <a:lnTo>
                    <a:pt x="6176092" y="239416"/>
                  </a:lnTo>
                  <a:lnTo>
                    <a:pt x="6444618" y="31922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677737"/>
              <a:ext cx="6444618" cy="1117276"/>
            </a:xfrm>
            <a:custGeom>
              <a:avLst/>
              <a:pathLst>
                <a:path w="6444618" h="1117276">
                  <a:moveTo>
                    <a:pt x="0" y="758151"/>
                  </a:moveTo>
                  <a:lnTo>
                    <a:pt x="268525" y="798054"/>
                  </a:lnTo>
                  <a:lnTo>
                    <a:pt x="537051" y="798054"/>
                  </a:lnTo>
                  <a:lnTo>
                    <a:pt x="805577" y="837957"/>
                  </a:lnTo>
                  <a:lnTo>
                    <a:pt x="1074103" y="837957"/>
                  </a:lnTo>
                  <a:lnTo>
                    <a:pt x="1342628" y="877859"/>
                  </a:lnTo>
                  <a:lnTo>
                    <a:pt x="1611154" y="877859"/>
                  </a:lnTo>
                  <a:lnTo>
                    <a:pt x="1879680" y="798054"/>
                  </a:lnTo>
                  <a:lnTo>
                    <a:pt x="2148206" y="678346"/>
                  </a:lnTo>
                  <a:lnTo>
                    <a:pt x="2416732" y="598540"/>
                  </a:lnTo>
                  <a:lnTo>
                    <a:pt x="2685257" y="518735"/>
                  </a:lnTo>
                  <a:lnTo>
                    <a:pt x="2953783" y="438929"/>
                  </a:lnTo>
                  <a:lnTo>
                    <a:pt x="3222309" y="319221"/>
                  </a:lnTo>
                  <a:lnTo>
                    <a:pt x="3490835" y="239416"/>
                  </a:lnTo>
                  <a:lnTo>
                    <a:pt x="3759360" y="159610"/>
                  </a:lnTo>
                  <a:lnTo>
                    <a:pt x="4027886" y="399027"/>
                  </a:lnTo>
                  <a:lnTo>
                    <a:pt x="4296412" y="359124"/>
                  </a:lnTo>
                  <a:lnTo>
                    <a:pt x="4564938" y="199513"/>
                  </a:lnTo>
                  <a:lnTo>
                    <a:pt x="4833464" y="199513"/>
                  </a:lnTo>
                  <a:lnTo>
                    <a:pt x="5101989" y="0"/>
                  </a:lnTo>
                  <a:lnTo>
                    <a:pt x="5370515" y="478832"/>
                  </a:lnTo>
                  <a:lnTo>
                    <a:pt x="5639041" y="1117276"/>
                  </a:lnTo>
                  <a:lnTo>
                    <a:pt x="5907567" y="877859"/>
                  </a:lnTo>
                  <a:lnTo>
                    <a:pt x="6176092" y="718249"/>
                  </a:lnTo>
                  <a:lnTo>
                    <a:pt x="6444618" y="758151"/>
                  </a:lnTo>
                </a:path>
              </a:pathLst>
            </a:custGeom>
            <a:ln w="27101" cap="flat">
              <a:solidFill>
                <a:srgbClr val="7CAE00">
                  <a:alpha val="100000"/>
                </a:srgbClr>
              </a:solidFill>
              <a:prstDash val="solid"/>
              <a:round/>
            </a:ln>
          </p:spPr>
          <p:txBody>
            <a:bodyPr/>
            <a:lstStyle/>
            <a:p/>
          </p:txBody>
        </p:sp>
        <p:sp>
          <p:nvSpPr>
            <p:cNvPr id="29" name="pl29"/>
            <p:cNvSpPr/>
            <p:nvPr/>
          </p:nvSpPr>
          <p:spPr>
            <a:xfrm>
              <a:off x="1448278" y="1677737"/>
              <a:ext cx="6444618" cy="1596108"/>
            </a:xfrm>
            <a:custGeom>
              <a:avLst/>
              <a:pathLst>
                <a:path w="6444618" h="1596108">
                  <a:moveTo>
                    <a:pt x="0" y="1157178"/>
                  </a:moveTo>
                  <a:lnTo>
                    <a:pt x="268525" y="1197081"/>
                  </a:lnTo>
                  <a:lnTo>
                    <a:pt x="537051" y="1276887"/>
                  </a:lnTo>
                  <a:lnTo>
                    <a:pt x="805577" y="1316789"/>
                  </a:lnTo>
                  <a:lnTo>
                    <a:pt x="1074103" y="1356692"/>
                  </a:lnTo>
                  <a:lnTo>
                    <a:pt x="1342628" y="1436498"/>
                  </a:lnTo>
                  <a:lnTo>
                    <a:pt x="1611154" y="1476400"/>
                  </a:lnTo>
                  <a:lnTo>
                    <a:pt x="1879680" y="1356692"/>
                  </a:lnTo>
                  <a:lnTo>
                    <a:pt x="2148206" y="1117276"/>
                  </a:lnTo>
                  <a:lnTo>
                    <a:pt x="2416732" y="997568"/>
                  </a:lnTo>
                  <a:lnTo>
                    <a:pt x="2685257" y="758151"/>
                  </a:lnTo>
                  <a:lnTo>
                    <a:pt x="2953783" y="598540"/>
                  </a:lnTo>
                  <a:lnTo>
                    <a:pt x="3222309" y="399027"/>
                  </a:lnTo>
                  <a:lnTo>
                    <a:pt x="3490835" y="239416"/>
                  </a:lnTo>
                  <a:lnTo>
                    <a:pt x="3759360" y="0"/>
                  </a:lnTo>
                  <a:lnTo>
                    <a:pt x="4027886" y="558638"/>
                  </a:lnTo>
                  <a:lnTo>
                    <a:pt x="4296412" y="239416"/>
                  </a:lnTo>
                  <a:lnTo>
                    <a:pt x="4564938" y="399027"/>
                  </a:lnTo>
                  <a:lnTo>
                    <a:pt x="4833464" y="598540"/>
                  </a:lnTo>
                  <a:lnTo>
                    <a:pt x="5101989" y="399027"/>
                  </a:lnTo>
                  <a:lnTo>
                    <a:pt x="5370515" y="478832"/>
                  </a:lnTo>
                  <a:lnTo>
                    <a:pt x="5639041" y="1596108"/>
                  </a:lnTo>
                  <a:lnTo>
                    <a:pt x="5907567" y="798054"/>
                  </a:lnTo>
                  <a:lnTo>
                    <a:pt x="6176092" y="798054"/>
                  </a:lnTo>
                  <a:lnTo>
                    <a:pt x="6444618" y="1157178"/>
                  </a:lnTo>
                </a:path>
              </a:pathLst>
            </a:custGeom>
            <a:ln w="27101" cap="flat">
              <a:solidFill>
                <a:srgbClr val="00BFC4">
                  <a:alpha val="100000"/>
                </a:srgbClr>
              </a:solidFill>
              <a:prstDash val="solid"/>
              <a:round/>
            </a:ln>
          </p:spPr>
          <p:txBody>
            <a:bodyPr/>
            <a:lstStyle/>
            <a:p/>
          </p:txBody>
        </p:sp>
        <p:sp>
          <p:nvSpPr>
            <p:cNvPr id="30" name="pl30"/>
            <p:cNvSpPr/>
            <p:nvPr/>
          </p:nvSpPr>
          <p:spPr>
            <a:xfrm>
              <a:off x="7624371" y="3154138"/>
              <a:ext cx="268525" cy="1276887"/>
            </a:xfrm>
            <a:custGeom>
              <a:avLst/>
              <a:pathLst>
                <a:path w="268525" h="1276887">
                  <a:moveTo>
                    <a:pt x="0" y="1276887"/>
                  </a:moveTo>
                  <a:lnTo>
                    <a:pt x="26852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7965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115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7965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585995" y="43926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757535"/>
              <a:ext cx="250038" cy="6"/>
            </a:xfrm>
            <a:custGeom>
              <a:avLst/>
              <a:pathLst>
                <a:path w="250038" h="6">
                  <a:moveTo>
                    <a:pt x="250038" y="0"/>
                  </a:moveTo>
                  <a:lnTo>
                    <a:pt x="0" y="6"/>
                  </a:lnTo>
                </a:path>
              </a:pathLst>
            </a:custGeom>
          </p:spPr>
          <p:txBody>
            <a:bodyPr/>
            <a:lstStyle/>
            <a:p/>
          </p:txBody>
        </p:sp>
        <p:sp>
          <p:nvSpPr>
            <p:cNvPr id="41" name="pl41"/>
            <p:cNvSpPr/>
            <p:nvPr/>
          </p:nvSpPr>
          <p:spPr>
            <a:xfrm>
              <a:off x="7911385" y="2435889"/>
              <a:ext cx="250038" cy="3"/>
            </a:xfrm>
            <a:custGeom>
              <a:avLst/>
              <a:pathLst>
                <a:path w="250038" h="3">
                  <a:moveTo>
                    <a:pt x="250038" y="3"/>
                  </a:moveTo>
                  <a:lnTo>
                    <a:pt x="0" y="0"/>
                  </a:lnTo>
                </a:path>
              </a:pathLst>
            </a:custGeom>
          </p:spPr>
          <p:txBody>
            <a:bodyPr/>
            <a:lstStyle/>
            <a:p/>
          </p:txBody>
        </p:sp>
        <p:sp>
          <p:nvSpPr>
            <p:cNvPr id="42" name="pl42"/>
            <p:cNvSpPr/>
            <p:nvPr/>
          </p:nvSpPr>
          <p:spPr>
            <a:xfrm>
              <a:off x="7911385" y="2834910"/>
              <a:ext cx="250038" cy="5"/>
            </a:xfrm>
            <a:custGeom>
              <a:avLst/>
              <a:pathLst>
                <a:path w="250038" h="5">
                  <a:moveTo>
                    <a:pt x="250038" y="0"/>
                  </a:moveTo>
                  <a:lnTo>
                    <a:pt x="0" y="5"/>
                  </a:lnTo>
                </a:path>
              </a:pathLst>
            </a:custGeom>
          </p:spPr>
          <p:txBody>
            <a:bodyPr/>
            <a:lstStyle/>
            <a:p/>
          </p:txBody>
        </p:sp>
        <p:sp>
          <p:nvSpPr>
            <p:cNvPr id="43" name="pl43"/>
            <p:cNvSpPr/>
            <p:nvPr/>
          </p:nvSpPr>
          <p:spPr>
            <a:xfrm>
              <a:off x="7911385" y="3154138"/>
              <a:ext cx="250038" cy="1"/>
            </a:xfrm>
            <a:custGeom>
              <a:avLst/>
              <a:pathLst>
                <a:path w="250038" h="1">
                  <a:moveTo>
                    <a:pt x="250038" y="1"/>
                  </a:moveTo>
                  <a:lnTo>
                    <a:pt x="0" y="0"/>
                  </a:lnTo>
                </a:path>
              </a:pathLst>
            </a:custGeom>
          </p:spPr>
          <p:txBody>
            <a:bodyPr/>
            <a:lstStyle/>
            <a:p/>
          </p:txBody>
        </p:sp>
        <p:sp>
          <p:nvSpPr>
            <p:cNvPr id="44" name="pg44"/>
            <p:cNvSpPr/>
            <p:nvPr/>
          </p:nvSpPr>
          <p:spPr>
            <a:xfrm>
              <a:off x="8092843" y="166655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7073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88%</a:t>
              </a:r>
            </a:p>
          </p:txBody>
        </p:sp>
        <p:sp>
          <p:nvSpPr>
            <p:cNvPr id="46" name="pg46"/>
            <p:cNvSpPr/>
            <p:nvPr/>
          </p:nvSpPr>
          <p:spPr>
            <a:xfrm>
              <a:off x="8092843" y="234490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3857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71%</a:t>
              </a:r>
            </a:p>
          </p:txBody>
        </p:sp>
        <p:sp>
          <p:nvSpPr>
            <p:cNvPr id="48" name="pg48"/>
            <p:cNvSpPr/>
            <p:nvPr/>
          </p:nvSpPr>
          <p:spPr>
            <a:xfrm>
              <a:off x="8092843" y="274392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78476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61%</a:t>
              </a:r>
            </a:p>
          </p:txBody>
        </p:sp>
        <p:sp>
          <p:nvSpPr>
            <p:cNvPr id="50" name="pg50"/>
            <p:cNvSpPr/>
            <p:nvPr/>
          </p:nvSpPr>
          <p:spPr>
            <a:xfrm>
              <a:off x="8092843" y="30631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1039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036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Vanuatu,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61%.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96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01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538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059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257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7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298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73816"/>
              <a:ext cx="249522" cy="299823"/>
            </a:xfrm>
            <a:prstGeom prst="rect">
              <a:avLst/>
            </a:prstGeom>
            <a:solidFill>
              <a:srgbClr val="1CABE2">
                <a:alpha val="100000"/>
              </a:srgbClr>
            </a:solidFill>
          </p:spPr>
          <p:txBody>
            <a:bodyPr/>
            <a:lstStyle/>
            <a:p/>
          </p:txBody>
        </p:sp>
        <p:sp>
          <p:nvSpPr>
            <p:cNvPr id="24" name="rc24"/>
            <p:cNvSpPr/>
            <p:nvPr/>
          </p:nvSpPr>
          <p:spPr>
            <a:xfrm>
              <a:off x="1573521" y="3546004"/>
              <a:ext cx="249522" cy="327635"/>
            </a:xfrm>
            <a:prstGeom prst="rect">
              <a:avLst/>
            </a:prstGeom>
            <a:solidFill>
              <a:srgbClr val="1CABE2">
                <a:alpha val="100000"/>
              </a:srgbClr>
            </a:solidFill>
          </p:spPr>
          <p:txBody>
            <a:bodyPr/>
            <a:lstStyle/>
            <a:p/>
          </p:txBody>
        </p:sp>
        <p:sp>
          <p:nvSpPr>
            <p:cNvPr id="25" name="rc25"/>
            <p:cNvSpPr/>
            <p:nvPr/>
          </p:nvSpPr>
          <p:spPr>
            <a:xfrm>
              <a:off x="1850769" y="3521923"/>
              <a:ext cx="249522" cy="351716"/>
            </a:xfrm>
            <a:prstGeom prst="rect">
              <a:avLst/>
            </a:prstGeom>
            <a:solidFill>
              <a:srgbClr val="1CABE2">
                <a:alpha val="100000"/>
              </a:srgbClr>
            </a:solidFill>
          </p:spPr>
          <p:txBody>
            <a:bodyPr/>
            <a:lstStyle/>
            <a:p/>
          </p:txBody>
        </p:sp>
        <p:sp>
          <p:nvSpPr>
            <p:cNvPr id="26" name="rc26"/>
            <p:cNvSpPr/>
            <p:nvPr/>
          </p:nvSpPr>
          <p:spPr>
            <a:xfrm>
              <a:off x="2128016" y="3494790"/>
              <a:ext cx="249522" cy="378849"/>
            </a:xfrm>
            <a:prstGeom prst="rect">
              <a:avLst/>
            </a:prstGeom>
            <a:solidFill>
              <a:srgbClr val="1CABE2">
                <a:alpha val="100000"/>
              </a:srgbClr>
            </a:solidFill>
          </p:spPr>
          <p:txBody>
            <a:bodyPr/>
            <a:lstStyle/>
            <a:p/>
          </p:txBody>
        </p:sp>
        <p:sp>
          <p:nvSpPr>
            <p:cNvPr id="27" name="rc27"/>
            <p:cNvSpPr/>
            <p:nvPr/>
          </p:nvSpPr>
          <p:spPr>
            <a:xfrm>
              <a:off x="2405264" y="3444254"/>
              <a:ext cx="249522" cy="429385"/>
            </a:xfrm>
            <a:prstGeom prst="rect">
              <a:avLst/>
            </a:prstGeom>
            <a:solidFill>
              <a:srgbClr val="1CABE2">
                <a:alpha val="100000"/>
              </a:srgbClr>
            </a:solidFill>
          </p:spPr>
          <p:txBody>
            <a:bodyPr/>
            <a:lstStyle/>
            <a:p/>
          </p:txBody>
        </p:sp>
        <p:sp>
          <p:nvSpPr>
            <p:cNvPr id="28" name="rc28"/>
            <p:cNvSpPr/>
            <p:nvPr/>
          </p:nvSpPr>
          <p:spPr>
            <a:xfrm>
              <a:off x="2682512" y="3414068"/>
              <a:ext cx="249522" cy="459571"/>
            </a:xfrm>
            <a:prstGeom prst="rect">
              <a:avLst/>
            </a:prstGeom>
            <a:solidFill>
              <a:srgbClr val="1CABE2">
                <a:alpha val="100000"/>
              </a:srgbClr>
            </a:solidFill>
          </p:spPr>
          <p:txBody>
            <a:bodyPr/>
            <a:lstStyle/>
            <a:p/>
          </p:txBody>
        </p:sp>
        <p:sp>
          <p:nvSpPr>
            <p:cNvPr id="29" name="rc29"/>
            <p:cNvSpPr/>
            <p:nvPr/>
          </p:nvSpPr>
          <p:spPr>
            <a:xfrm>
              <a:off x="2959759" y="3378116"/>
              <a:ext cx="249522" cy="495523"/>
            </a:xfrm>
            <a:prstGeom prst="rect">
              <a:avLst/>
            </a:prstGeom>
            <a:solidFill>
              <a:srgbClr val="1CABE2">
                <a:alpha val="100000"/>
              </a:srgbClr>
            </a:solidFill>
          </p:spPr>
          <p:txBody>
            <a:bodyPr/>
            <a:lstStyle/>
            <a:p/>
          </p:txBody>
        </p:sp>
        <p:sp>
          <p:nvSpPr>
            <p:cNvPr id="30" name="rc30"/>
            <p:cNvSpPr/>
            <p:nvPr/>
          </p:nvSpPr>
          <p:spPr>
            <a:xfrm>
              <a:off x="3237007" y="3404571"/>
              <a:ext cx="249522" cy="469068"/>
            </a:xfrm>
            <a:prstGeom prst="rect">
              <a:avLst/>
            </a:prstGeom>
            <a:solidFill>
              <a:srgbClr val="1CABE2">
                <a:alpha val="100000"/>
              </a:srgbClr>
            </a:solidFill>
          </p:spPr>
          <p:txBody>
            <a:bodyPr/>
            <a:lstStyle/>
            <a:p/>
          </p:txBody>
        </p:sp>
        <p:sp>
          <p:nvSpPr>
            <p:cNvPr id="31" name="rc31"/>
            <p:cNvSpPr/>
            <p:nvPr/>
          </p:nvSpPr>
          <p:spPr>
            <a:xfrm>
              <a:off x="3514255" y="3432044"/>
              <a:ext cx="249522" cy="441595"/>
            </a:xfrm>
            <a:prstGeom prst="rect">
              <a:avLst/>
            </a:prstGeom>
            <a:solidFill>
              <a:srgbClr val="1CABE2">
                <a:alpha val="100000"/>
              </a:srgbClr>
            </a:solidFill>
          </p:spPr>
          <p:txBody>
            <a:bodyPr/>
            <a:lstStyle/>
            <a:p/>
          </p:txBody>
        </p:sp>
        <p:sp>
          <p:nvSpPr>
            <p:cNvPr id="32" name="rc32"/>
            <p:cNvSpPr/>
            <p:nvPr/>
          </p:nvSpPr>
          <p:spPr>
            <a:xfrm>
              <a:off x="3791502" y="3467317"/>
              <a:ext cx="249522" cy="406322"/>
            </a:xfrm>
            <a:prstGeom prst="rect">
              <a:avLst/>
            </a:prstGeom>
            <a:solidFill>
              <a:srgbClr val="1CABE2">
                <a:alpha val="100000"/>
              </a:srgbClr>
            </a:solidFill>
          </p:spPr>
          <p:txBody>
            <a:bodyPr/>
            <a:lstStyle/>
            <a:p/>
          </p:txBody>
        </p:sp>
        <p:sp>
          <p:nvSpPr>
            <p:cNvPr id="33" name="rc33"/>
            <p:cNvSpPr/>
            <p:nvPr/>
          </p:nvSpPr>
          <p:spPr>
            <a:xfrm>
              <a:off x="4068750" y="3507339"/>
              <a:ext cx="249522" cy="366300"/>
            </a:xfrm>
            <a:prstGeom prst="rect">
              <a:avLst/>
            </a:prstGeom>
            <a:solidFill>
              <a:srgbClr val="1CABE2">
                <a:alpha val="100000"/>
              </a:srgbClr>
            </a:solidFill>
          </p:spPr>
          <p:txBody>
            <a:bodyPr/>
            <a:lstStyle/>
            <a:p/>
          </p:txBody>
        </p:sp>
        <p:sp>
          <p:nvSpPr>
            <p:cNvPr id="34" name="rc34"/>
            <p:cNvSpPr/>
            <p:nvPr/>
          </p:nvSpPr>
          <p:spPr>
            <a:xfrm>
              <a:off x="4345998" y="3551431"/>
              <a:ext cx="249522" cy="322208"/>
            </a:xfrm>
            <a:prstGeom prst="rect">
              <a:avLst/>
            </a:prstGeom>
            <a:solidFill>
              <a:srgbClr val="1CABE2">
                <a:alpha val="100000"/>
              </a:srgbClr>
            </a:solidFill>
          </p:spPr>
          <p:txBody>
            <a:bodyPr/>
            <a:lstStyle/>
            <a:p/>
          </p:txBody>
        </p:sp>
        <p:sp>
          <p:nvSpPr>
            <p:cNvPr id="35" name="rc35"/>
            <p:cNvSpPr/>
            <p:nvPr/>
          </p:nvSpPr>
          <p:spPr>
            <a:xfrm>
              <a:off x="4623245" y="3598236"/>
              <a:ext cx="249522" cy="275403"/>
            </a:xfrm>
            <a:prstGeom prst="rect">
              <a:avLst/>
            </a:prstGeom>
            <a:solidFill>
              <a:srgbClr val="1CABE2">
                <a:alpha val="100000"/>
              </a:srgbClr>
            </a:solidFill>
          </p:spPr>
          <p:txBody>
            <a:bodyPr/>
            <a:lstStyle/>
            <a:p/>
          </p:txBody>
        </p:sp>
        <p:sp>
          <p:nvSpPr>
            <p:cNvPr id="36" name="rc36"/>
            <p:cNvSpPr/>
            <p:nvPr/>
          </p:nvSpPr>
          <p:spPr>
            <a:xfrm>
              <a:off x="4900493" y="3647754"/>
              <a:ext cx="249522" cy="225885"/>
            </a:xfrm>
            <a:prstGeom prst="rect">
              <a:avLst/>
            </a:prstGeom>
            <a:solidFill>
              <a:srgbClr val="1CABE2">
                <a:alpha val="100000"/>
              </a:srgbClr>
            </a:solidFill>
          </p:spPr>
          <p:txBody>
            <a:bodyPr/>
            <a:lstStyle/>
            <a:p/>
          </p:txBody>
        </p:sp>
        <p:sp>
          <p:nvSpPr>
            <p:cNvPr id="37" name="rc37"/>
            <p:cNvSpPr/>
            <p:nvPr/>
          </p:nvSpPr>
          <p:spPr>
            <a:xfrm>
              <a:off x="5177741" y="3701343"/>
              <a:ext cx="249522" cy="172297"/>
            </a:xfrm>
            <a:prstGeom prst="rect">
              <a:avLst/>
            </a:prstGeom>
            <a:solidFill>
              <a:srgbClr val="1CABE2">
                <a:alpha val="100000"/>
              </a:srgbClr>
            </a:solidFill>
          </p:spPr>
          <p:txBody>
            <a:bodyPr/>
            <a:lstStyle/>
            <a:p/>
          </p:txBody>
        </p:sp>
        <p:sp>
          <p:nvSpPr>
            <p:cNvPr id="38" name="rc38"/>
            <p:cNvSpPr/>
            <p:nvPr/>
          </p:nvSpPr>
          <p:spPr>
            <a:xfrm>
              <a:off x="5454988" y="3582295"/>
              <a:ext cx="249522" cy="291344"/>
            </a:xfrm>
            <a:prstGeom prst="rect">
              <a:avLst/>
            </a:prstGeom>
            <a:solidFill>
              <a:srgbClr val="1CABE2">
                <a:alpha val="100000"/>
              </a:srgbClr>
            </a:solidFill>
          </p:spPr>
          <p:txBody>
            <a:bodyPr/>
            <a:lstStyle/>
            <a:p/>
          </p:txBody>
        </p:sp>
        <p:sp>
          <p:nvSpPr>
            <p:cNvPr id="39" name="rc39"/>
            <p:cNvSpPr/>
            <p:nvPr/>
          </p:nvSpPr>
          <p:spPr>
            <a:xfrm>
              <a:off x="5732236" y="3696255"/>
              <a:ext cx="249522" cy="177384"/>
            </a:xfrm>
            <a:prstGeom prst="rect">
              <a:avLst/>
            </a:prstGeom>
            <a:solidFill>
              <a:srgbClr val="1CABE2">
                <a:alpha val="100000"/>
              </a:srgbClr>
            </a:solidFill>
          </p:spPr>
          <p:txBody>
            <a:bodyPr/>
            <a:lstStyle/>
            <a:p/>
          </p:txBody>
        </p:sp>
        <p:sp>
          <p:nvSpPr>
            <p:cNvPr id="40" name="rc40"/>
            <p:cNvSpPr/>
            <p:nvPr/>
          </p:nvSpPr>
          <p:spPr>
            <a:xfrm>
              <a:off x="6009484" y="3664713"/>
              <a:ext cx="249522" cy="208927"/>
            </a:xfrm>
            <a:prstGeom prst="rect">
              <a:avLst/>
            </a:prstGeom>
            <a:solidFill>
              <a:srgbClr val="1CABE2">
                <a:alpha val="100000"/>
              </a:srgbClr>
            </a:solidFill>
          </p:spPr>
          <p:txBody>
            <a:bodyPr/>
            <a:lstStyle/>
            <a:p/>
          </p:txBody>
        </p:sp>
        <p:sp>
          <p:nvSpPr>
            <p:cNvPr id="41" name="rc41"/>
            <p:cNvSpPr/>
            <p:nvPr/>
          </p:nvSpPr>
          <p:spPr>
            <a:xfrm>
              <a:off x="6286731" y="3693881"/>
              <a:ext cx="249522" cy="179758"/>
            </a:xfrm>
            <a:prstGeom prst="rect">
              <a:avLst/>
            </a:prstGeom>
            <a:solidFill>
              <a:srgbClr val="1CABE2">
                <a:alpha val="100000"/>
              </a:srgbClr>
            </a:solidFill>
          </p:spPr>
          <p:txBody>
            <a:bodyPr/>
            <a:lstStyle/>
            <a:p/>
          </p:txBody>
        </p:sp>
        <p:sp>
          <p:nvSpPr>
            <p:cNvPr id="42" name="rc42"/>
            <p:cNvSpPr/>
            <p:nvPr/>
          </p:nvSpPr>
          <p:spPr>
            <a:xfrm>
              <a:off x="6563979" y="3753574"/>
              <a:ext cx="249522" cy="120065"/>
            </a:xfrm>
            <a:prstGeom prst="rect">
              <a:avLst/>
            </a:prstGeom>
            <a:solidFill>
              <a:srgbClr val="1CABE2">
                <a:alpha val="100000"/>
              </a:srgbClr>
            </a:solidFill>
          </p:spPr>
          <p:txBody>
            <a:bodyPr/>
            <a:lstStyle/>
            <a:p/>
          </p:txBody>
        </p:sp>
        <p:sp>
          <p:nvSpPr>
            <p:cNvPr id="43" name="rc43"/>
            <p:cNvSpPr/>
            <p:nvPr/>
          </p:nvSpPr>
          <p:spPr>
            <a:xfrm>
              <a:off x="6841227" y="3394735"/>
              <a:ext cx="249522" cy="478904"/>
            </a:xfrm>
            <a:prstGeom prst="rect">
              <a:avLst/>
            </a:prstGeom>
            <a:solidFill>
              <a:srgbClr val="1CABE2">
                <a:alpha val="100000"/>
              </a:srgbClr>
            </a:solidFill>
          </p:spPr>
          <p:txBody>
            <a:bodyPr/>
            <a:lstStyle/>
            <a:p/>
          </p:txBody>
        </p:sp>
        <p:sp>
          <p:nvSpPr>
            <p:cNvPr id="44" name="rc44"/>
            <p:cNvSpPr/>
            <p:nvPr/>
          </p:nvSpPr>
          <p:spPr>
            <a:xfrm>
              <a:off x="7118474" y="3003336"/>
              <a:ext cx="249522" cy="870303"/>
            </a:xfrm>
            <a:prstGeom prst="rect">
              <a:avLst/>
            </a:prstGeom>
            <a:solidFill>
              <a:srgbClr val="1CABE2">
                <a:alpha val="100000"/>
              </a:srgbClr>
            </a:solidFill>
          </p:spPr>
          <p:txBody>
            <a:bodyPr/>
            <a:lstStyle/>
            <a:p/>
          </p:txBody>
        </p:sp>
        <p:sp>
          <p:nvSpPr>
            <p:cNvPr id="45" name="rc45"/>
            <p:cNvSpPr/>
            <p:nvPr/>
          </p:nvSpPr>
          <p:spPr>
            <a:xfrm>
              <a:off x="7395722" y="3362854"/>
              <a:ext cx="249522" cy="510786"/>
            </a:xfrm>
            <a:prstGeom prst="rect">
              <a:avLst/>
            </a:prstGeom>
            <a:solidFill>
              <a:srgbClr val="1CABE2">
                <a:alpha val="100000"/>
              </a:srgbClr>
            </a:solidFill>
          </p:spPr>
          <p:txBody>
            <a:bodyPr/>
            <a:lstStyle/>
            <a:p/>
          </p:txBody>
        </p:sp>
        <p:sp>
          <p:nvSpPr>
            <p:cNvPr id="46" name="rc46"/>
            <p:cNvSpPr/>
            <p:nvPr/>
          </p:nvSpPr>
          <p:spPr>
            <a:xfrm>
              <a:off x="7672970" y="3572798"/>
              <a:ext cx="249522" cy="300841"/>
            </a:xfrm>
            <a:prstGeom prst="rect">
              <a:avLst/>
            </a:prstGeom>
            <a:solidFill>
              <a:srgbClr val="1CABE2">
                <a:alpha val="100000"/>
              </a:srgbClr>
            </a:solidFill>
          </p:spPr>
          <p:txBody>
            <a:bodyPr/>
            <a:lstStyle/>
            <a:p/>
          </p:txBody>
        </p:sp>
        <p:sp>
          <p:nvSpPr>
            <p:cNvPr id="47" name="rc47"/>
            <p:cNvSpPr/>
            <p:nvPr/>
          </p:nvSpPr>
          <p:spPr>
            <a:xfrm>
              <a:off x="7950217" y="3509374"/>
              <a:ext cx="249522" cy="364265"/>
            </a:xfrm>
            <a:prstGeom prst="rect">
              <a:avLst/>
            </a:prstGeom>
            <a:solidFill>
              <a:srgbClr val="1CABE2">
                <a:alpha val="100000"/>
              </a:srgbClr>
            </a:solidFill>
          </p:spPr>
          <p:txBody>
            <a:bodyPr/>
            <a:lstStyle/>
            <a:p/>
          </p:txBody>
        </p:sp>
        <p:sp>
          <p:nvSpPr>
            <p:cNvPr id="48" name="rc48"/>
            <p:cNvSpPr/>
            <p:nvPr/>
          </p:nvSpPr>
          <p:spPr>
            <a:xfrm>
              <a:off x="1296273" y="3294342"/>
              <a:ext cx="249522" cy="279473"/>
            </a:xfrm>
            <a:prstGeom prst="rect">
              <a:avLst/>
            </a:prstGeom>
            <a:solidFill>
              <a:srgbClr val="B3B3B3">
                <a:alpha val="100000"/>
              </a:srgbClr>
            </a:solidFill>
          </p:spPr>
          <p:txBody>
            <a:bodyPr/>
            <a:lstStyle/>
            <a:p/>
          </p:txBody>
        </p:sp>
        <p:sp>
          <p:nvSpPr>
            <p:cNvPr id="49" name="rc49"/>
            <p:cNvSpPr/>
            <p:nvPr/>
          </p:nvSpPr>
          <p:spPr>
            <a:xfrm>
              <a:off x="1573521" y="3259408"/>
              <a:ext cx="249522" cy="286596"/>
            </a:xfrm>
            <a:prstGeom prst="rect">
              <a:avLst/>
            </a:prstGeom>
            <a:solidFill>
              <a:srgbClr val="B3B3B3">
                <a:alpha val="100000"/>
              </a:srgbClr>
            </a:solidFill>
          </p:spPr>
          <p:txBody>
            <a:bodyPr/>
            <a:lstStyle/>
            <a:p/>
          </p:txBody>
        </p:sp>
        <p:sp>
          <p:nvSpPr>
            <p:cNvPr id="50" name="rc50"/>
            <p:cNvSpPr/>
            <p:nvPr/>
          </p:nvSpPr>
          <p:spPr>
            <a:xfrm>
              <a:off x="1850769" y="3252963"/>
              <a:ext cx="249522" cy="268959"/>
            </a:xfrm>
            <a:prstGeom prst="rect">
              <a:avLst/>
            </a:prstGeom>
            <a:solidFill>
              <a:srgbClr val="B3B3B3">
                <a:alpha val="100000"/>
              </a:srgbClr>
            </a:solidFill>
          </p:spPr>
          <p:txBody>
            <a:bodyPr/>
            <a:lstStyle/>
            <a:p/>
          </p:txBody>
        </p:sp>
        <p:sp>
          <p:nvSpPr>
            <p:cNvPr id="51" name="rc51"/>
            <p:cNvSpPr/>
            <p:nvPr/>
          </p:nvSpPr>
          <p:spPr>
            <a:xfrm>
              <a:off x="2128016" y="3221421"/>
              <a:ext cx="249522" cy="273368"/>
            </a:xfrm>
            <a:prstGeom prst="rect">
              <a:avLst/>
            </a:prstGeom>
            <a:solidFill>
              <a:srgbClr val="B3B3B3">
                <a:alpha val="100000"/>
              </a:srgbClr>
            </a:solidFill>
          </p:spPr>
          <p:txBody>
            <a:bodyPr/>
            <a:lstStyle/>
            <a:p/>
          </p:txBody>
        </p:sp>
        <p:sp>
          <p:nvSpPr>
            <p:cNvPr id="52" name="rc52"/>
            <p:cNvSpPr/>
            <p:nvPr/>
          </p:nvSpPr>
          <p:spPr>
            <a:xfrm>
              <a:off x="2405264" y="3208193"/>
              <a:ext cx="249522" cy="236060"/>
            </a:xfrm>
            <a:prstGeom prst="rect">
              <a:avLst/>
            </a:prstGeom>
            <a:solidFill>
              <a:srgbClr val="B3B3B3">
                <a:alpha val="100000"/>
              </a:srgbClr>
            </a:solidFill>
          </p:spPr>
          <p:txBody>
            <a:bodyPr/>
            <a:lstStyle/>
            <a:p/>
          </p:txBody>
        </p:sp>
        <p:sp>
          <p:nvSpPr>
            <p:cNvPr id="53" name="rc53"/>
            <p:cNvSpPr/>
            <p:nvPr/>
          </p:nvSpPr>
          <p:spPr>
            <a:xfrm>
              <a:off x="2682512" y="3173259"/>
              <a:ext cx="249522" cy="240808"/>
            </a:xfrm>
            <a:prstGeom prst="rect">
              <a:avLst/>
            </a:prstGeom>
            <a:solidFill>
              <a:srgbClr val="B3B3B3">
                <a:alpha val="100000"/>
              </a:srgbClr>
            </a:solidFill>
          </p:spPr>
          <p:txBody>
            <a:bodyPr/>
            <a:lstStyle/>
            <a:p/>
          </p:txBody>
        </p:sp>
        <p:sp>
          <p:nvSpPr>
            <p:cNvPr id="54" name="rc54"/>
            <p:cNvSpPr/>
            <p:nvPr/>
          </p:nvSpPr>
          <p:spPr>
            <a:xfrm>
              <a:off x="2959759" y="3152909"/>
              <a:ext cx="249522" cy="225207"/>
            </a:xfrm>
            <a:prstGeom prst="rect">
              <a:avLst/>
            </a:prstGeom>
            <a:solidFill>
              <a:srgbClr val="B3B3B3">
                <a:alpha val="100000"/>
              </a:srgbClr>
            </a:solidFill>
          </p:spPr>
          <p:txBody>
            <a:bodyPr/>
            <a:lstStyle/>
            <a:p/>
          </p:txBody>
        </p:sp>
        <p:sp>
          <p:nvSpPr>
            <p:cNvPr id="55" name="rc55"/>
            <p:cNvSpPr/>
            <p:nvPr/>
          </p:nvSpPr>
          <p:spPr>
            <a:xfrm>
              <a:off x="3237007" y="3170207"/>
              <a:ext cx="249522" cy="234364"/>
            </a:xfrm>
            <a:prstGeom prst="rect">
              <a:avLst/>
            </a:prstGeom>
            <a:solidFill>
              <a:srgbClr val="B3B3B3">
                <a:alpha val="100000"/>
              </a:srgbClr>
            </a:solidFill>
          </p:spPr>
          <p:txBody>
            <a:bodyPr/>
            <a:lstStyle/>
            <a:p/>
          </p:txBody>
        </p:sp>
        <p:sp>
          <p:nvSpPr>
            <p:cNvPr id="56" name="rc56"/>
            <p:cNvSpPr/>
            <p:nvPr/>
          </p:nvSpPr>
          <p:spPr>
            <a:xfrm>
              <a:off x="3514255" y="3210907"/>
              <a:ext cx="249522" cy="221137"/>
            </a:xfrm>
            <a:prstGeom prst="rect">
              <a:avLst/>
            </a:prstGeom>
            <a:solidFill>
              <a:srgbClr val="B3B3B3">
                <a:alpha val="100000"/>
              </a:srgbClr>
            </a:solidFill>
          </p:spPr>
          <p:txBody>
            <a:bodyPr/>
            <a:lstStyle/>
            <a:p/>
          </p:txBody>
        </p:sp>
        <p:sp>
          <p:nvSpPr>
            <p:cNvPr id="57" name="rc57"/>
            <p:cNvSpPr/>
            <p:nvPr/>
          </p:nvSpPr>
          <p:spPr>
            <a:xfrm>
              <a:off x="3791502" y="3238718"/>
              <a:ext cx="249522" cy="228598"/>
            </a:xfrm>
            <a:prstGeom prst="rect">
              <a:avLst/>
            </a:prstGeom>
            <a:solidFill>
              <a:srgbClr val="B3B3B3">
                <a:alpha val="100000"/>
              </a:srgbClr>
            </a:solidFill>
          </p:spPr>
          <p:txBody>
            <a:bodyPr/>
            <a:lstStyle/>
            <a:p/>
          </p:txBody>
        </p:sp>
        <p:sp>
          <p:nvSpPr>
            <p:cNvPr id="58" name="rc58"/>
            <p:cNvSpPr/>
            <p:nvPr/>
          </p:nvSpPr>
          <p:spPr>
            <a:xfrm>
              <a:off x="4068750" y="3271957"/>
              <a:ext cx="249522" cy="235382"/>
            </a:xfrm>
            <a:prstGeom prst="rect">
              <a:avLst/>
            </a:prstGeom>
            <a:solidFill>
              <a:srgbClr val="B3B3B3">
                <a:alpha val="100000"/>
              </a:srgbClr>
            </a:solidFill>
          </p:spPr>
          <p:txBody>
            <a:bodyPr/>
            <a:lstStyle/>
            <a:p/>
          </p:txBody>
        </p:sp>
        <p:sp>
          <p:nvSpPr>
            <p:cNvPr id="59" name="rc59"/>
            <p:cNvSpPr/>
            <p:nvPr/>
          </p:nvSpPr>
          <p:spPr>
            <a:xfrm>
              <a:off x="4345998" y="3309604"/>
              <a:ext cx="249522" cy="241826"/>
            </a:xfrm>
            <a:prstGeom prst="rect">
              <a:avLst/>
            </a:prstGeom>
            <a:solidFill>
              <a:srgbClr val="B3B3B3">
                <a:alpha val="100000"/>
              </a:srgbClr>
            </a:solidFill>
          </p:spPr>
          <p:txBody>
            <a:bodyPr/>
            <a:lstStyle/>
            <a:p/>
          </p:txBody>
        </p:sp>
        <p:sp>
          <p:nvSpPr>
            <p:cNvPr id="60" name="rc60"/>
            <p:cNvSpPr/>
            <p:nvPr/>
          </p:nvSpPr>
          <p:spPr>
            <a:xfrm>
              <a:off x="4623245" y="3378116"/>
              <a:ext cx="249522" cy="220119"/>
            </a:xfrm>
            <a:prstGeom prst="rect">
              <a:avLst/>
            </a:prstGeom>
            <a:solidFill>
              <a:srgbClr val="B3B3B3">
                <a:alpha val="100000"/>
              </a:srgbClr>
            </a:solidFill>
          </p:spPr>
          <p:txBody>
            <a:bodyPr/>
            <a:lstStyle/>
            <a:p/>
          </p:txBody>
        </p:sp>
        <p:sp>
          <p:nvSpPr>
            <p:cNvPr id="61" name="rc61"/>
            <p:cNvSpPr/>
            <p:nvPr/>
          </p:nvSpPr>
          <p:spPr>
            <a:xfrm>
              <a:off x="4900493" y="3422208"/>
              <a:ext cx="249522" cy="225546"/>
            </a:xfrm>
            <a:prstGeom prst="rect">
              <a:avLst/>
            </a:prstGeom>
            <a:solidFill>
              <a:srgbClr val="B3B3B3">
                <a:alpha val="100000"/>
              </a:srgbClr>
            </a:solidFill>
          </p:spPr>
          <p:txBody>
            <a:bodyPr/>
            <a:lstStyle/>
            <a:p/>
          </p:txBody>
        </p:sp>
        <p:sp>
          <p:nvSpPr>
            <p:cNvPr id="62" name="rc62"/>
            <p:cNvSpPr/>
            <p:nvPr/>
          </p:nvSpPr>
          <p:spPr>
            <a:xfrm>
              <a:off x="5177741" y="3471387"/>
              <a:ext cx="249522" cy="229955"/>
            </a:xfrm>
            <a:prstGeom prst="rect">
              <a:avLst/>
            </a:prstGeom>
            <a:solidFill>
              <a:srgbClr val="B3B3B3">
                <a:alpha val="100000"/>
              </a:srgbClr>
            </a:solidFill>
          </p:spPr>
          <p:txBody>
            <a:bodyPr/>
            <a:lstStyle/>
            <a:p/>
          </p:txBody>
        </p:sp>
        <p:sp>
          <p:nvSpPr>
            <p:cNvPr id="63" name="rc63"/>
            <p:cNvSpPr/>
            <p:nvPr/>
          </p:nvSpPr>
          <p:spPr>
            <a:xfrm>
              <a:off x="5454988" y="3290950"/>
              <a:ext cx="249522" cy="291344"/>
            </a:xfrm>
            <a:prstGeom prst="rect">
              <a:avLst/>
            </a:prstGeom>
            <a:solidFill>
              <a:srgbClr val="B3B3B3">
                <a:alpha val="100000"/>
              </a:srgbClr>
            </a:solidFill>
          </p:spPr>
          <p:txBody>
            <a:bodyPr/>
            <a:lstStyle/>
            <a:p/>
          </p:txBody>
        </p:sp>
        <p:sp>
          <p:nvSpPr>
            <p:cNvPr id="64" name="rc64"/>
            <p:cNvSpPr/>
            <p:nvPr/>
          </p:nvSpPr>
          <p:spPr>
            <a:xfrm>
              <a:off x="5732236" y="3312318"/>
              <a:ext cx="249522" cy="383937"/>
            </a:xfrm>
            <a:prstGeom prst="rect">
              <a:avLst/>
            </a:prstGeom>
            <a:solidFill>
              <a:srgbClr val="B3B3B3">
                <a:alpha val="100000"/>
              </a:srgbClr>
            </a:solidFill>
          </p:spPr>
          <p:txBody>
            <a:bodyPr/>
            <a:lstStyle/>
            <a:p/>
          </p:txBody>
        </p:sp>
        <p:sp>
          <p:nvSpPr>
            <p:cNvPr id="65" name="rc65"/>
            <p:cNvSpPr/>
            <p:nvPr/>
          </p:nvSpPr>
          <p:spPr>
            <a:xfrm>
              <a:off x="6009484" y="3425939"/>
              <a:ext cx="249522" cy="238773"/>
            </a:xfrm>
            <a:prstGeom prst="rect">
              <a:avLst/>
            </a:prstGeom>
            <a:solidFill>
              <a:srgbClr val="B3B3B3">
                <a:alpha val="100000"/>
              </a:srgbClr>
            </a:solidFill>
          </p:spPr>
          <p:txBody>
            <a:bodyPr/>
            <a:lstStyle/>
            <a:p/>
          </p:txBody>
        </p:sp>
        <p:sp>
          <p:nvSpPr>
            <p:cNvPr id="66" name="rc66"/>
            <p:cNvSpPr/>
            <p:nvPr/>
          </p:nvSpPr>
          <p:spPr>
            <a:xfrm>
              <a:off x="6286731" y="3424243"/>
              <a:ext cx="249522" cy="269638"/>
            </a:xfrm>
            <a:prstGeom prst="rect">
              <a:avLst/>
            </a:prstGeom>
            <a:solidFill>
              <a:srgbClr val="B3B3B3">
                <a:alpha val="100000"/>
              </a:srgbClr>
            </a:solidFill>
          </p:spPr>
          <p:txBody>
            <a:bodyPr/>
            <a:lstStyle/>
            <a:p/>
          </p:txBody>
        </p:sp>
        <p:sp>
          <p:nvSpPr>
            <p:cNvPr id="67" name="rc67"/>
            <p:cNvSpPr/>
            <p:nvPr/>
          </p:nvSpPr>
          <p:spPr>
            <a:xfrm>
              <a:off x="6563979" y="3573816"/>
              <a:ext cx="249522" cy="179758"/>
            </a:xfrm>
            <a:prstGeom prst="rect">
              <a:avLst/>
            </a:prstGeom>
            <a:solidFill>
              <a:srgbClr val="B3B3B3">
                <a:alpha val="100000"/>
              </a:srgbClr>
            </a:solidFill>
          </p:spPr>
          <p:txBody>
            <a:bodyPr/>
            <a:lstStyle/>
            <a:p/>
          </p:txBody>
        </p:sp>
        <p:sp>
          <p:nvSpPr>
            <p:cNvPr id="68" name="rc68"/>
            <p:cNvSpPr/>
            <p:nvPr/>
          </p:nvSpPr>
          <p:spPr>
            <a:xfrm>
              <a:off x="6841227" y="3215316"/>
              <a:ext cx="249522" cy="179419"/>
            </a:xfrm>
            <a:prstGeom prst="rect">
              <a:avLst/>
            </a:prstGeom>
            <a:solidFill>
              <a:srgbClr val="B3B3B3">
                <a:alpha val="100000"/>
              </a:srgbClr>
            </a:solidFill>
          </p:spPr>
          <p:txBody>
            <a:bodyPr/>
            <a:lstStyle/>
            <a:p/>
          </p:txBody>
        </p:sp>
        <p:sp>
          <p:nvSpPr>
            <p:cNvPr id="69" name="rc69"/>
            <p:cNvSpPr/>
            <p:nvPr/>
          </p:nvSpPr>
          <p:spPr>
            <a:xfrm>
              <a:off x="7118474" y="2733020"/>
              <a:ext cx="249522" cy="270316"/>
            </a:xfrm>
            <a:prstGeom prst="rect">
              <a:avLst/>
            </a:prstGeom>
            <a:solidFill>
              <a:srgbClr val="B3B3B3">
                <a:alpha val="100000"/>
              </a:srgbClr>
            </a:solidFill>
          </p:spPr>
          <p:txBody>
            <a:bodyPr/>
            <a:lstStyle/>
            <a:p/>
          </p:txBody>
        </p:sp>
        <p:sp>
          <p:nvSpPr>
            <p:cNvPr id="70" name="rc70"/>
            <p:cNvSpPr/>
            <p:nvPr/>
          </p:nvSpPr>
          <p:spPr>
            <a:xfrm>
              <a:off x="7395722" y="2912439"/>
              <a:ext cx="249522" cy="450414"/>
            </a:xfrm>
            <a:prstGeom prst="rect">
              <a:avLst/>
            </a:prstGeom>
            <a:solidFill>
              <a:srgbClr val="B3B3B3">
                <a:alpha val="100000"/>
              </a:srgbClr>
            </a:solidFill>
          </p:spPr>
          <p:txBody>
            <a:bodyPr/>
            <a:lstStyle/>
            <a:p/>
          </p:txBody>
        </p:sp>
        <p:sp>
          <p:nvSpPr>
            <p:cNvPr id="71" name="rc71"/>
            <p:cNvSpPr/>
            <p:nvPr/>
          </p:nvSpPr>
          <p:spPr>
            <a:xfrm>
              <a:off x="7672970" y="3031148"/>
              <a:ext cx="249522" cy="541650"/>
            </a:xfrm>
            <a:prstGeom prst="rect">
              <a:avLst/>
            </a:prstGeom>
            <a:solidFill>
              <a:srgbClr val="B3B3B3">
                <a:alpha val="100000"/>
              </a:srgbClr>
            </a:solidFill>
          </p:spPr>
          <p:txBody>
            <a:bodyPr/>
            <a:lstStyle/>
            <a:p/>
          </p:txBody>
        </p:sp>
        <p:sp>
          <p:nvSpPr>
            <p:cNvPr id="72" name="rc72"/>
            <p:cNvSpPr/>
            <p:nvPr/>
          </p:nvSpPr>
          <p:spPr>
            <a:xfrm>
              <a:off x="7950217" y="2993500"/>
              <a:ext cx="249522" cy="515873"/>
            </a:xfrm>
            <a:prstGeom prst="rect">
              <a:avLst/>
            </a:prstGeom>
            <a:solidFill>
              <a:srgbClr val="B3B3B3">
                <a:alpha val="100000"/>
              </a:srgbClr>
            </a:solidFill>
          </p:spPr>
          <p:txBody>
            <a:bodyPr/>
            <a:lstStyle/>
            <a:p/>
          </p:txBody>
        </p:sp>
        <p:sp>
          <p:nvSpPr>
            <p:cNvPr id="73" name="pl73"/>
            <p:cNvSpPr/>
            <p:nvPr/>
          </p:nvSpPr>
          <p:spPr>
            <a:xfrm>
              <a:off x="1421035" y="1136152"/>
              <a:ext cx="6653943" cy="712887"/>
            </a:xfrm>
            <a:custGeom>
              <a:avLst/>
              <a:pathLst>
                <a:path w="6653943" h="712887">
                  <a:moveTo>
                    <a:pt x="0" y="313670"/>
                  </a:moveTo>
                  <a:lnTo>
                    <a:pt x="277247" y="342185"/>
                  </a:lnTo>
                  <a:lnTo>
                    <a:pt x="554495" y="370701"/>
                  </a:lnTo>
                  <a:lnTo>
                    <a:pt x="831742" y="399216"/>
                  </a:lnTo>
                  <a:lnTo>
                    <a:pt x="1108990" y="456247"/>
                  </a:lnTo>
                  <a:lnTo>
                    <a:pt x="1386238" y="484763"/>
                  </a:lnTo>
                  <a:lnTo>
                    <a:pt x="1663485" y="513278"/>
                  </a:lnTo>
                  <a:lnTo>
                    <a:pt x="1940733" y="456247"/>
                  </a:lnTo>
                  <a:lnTo>
                    <a:pt x="2217981" y="399216"/>
                  </a:lnTo>
                  <a:lnTo>
                    <a:pt x="2495228" y="342185"/>
                  </a:lnTo>
                  <a:lnTo>
                    <a:pt x="2772476" y="285154"/>
                  </a:lnTo>
                  <a:lnTo>
                    <a:pt x="3049724" y="228123"/>
                  </a:lnTo>
                  <a:lnTo>
                    <a:pt x="3326971" y="171092"/>
                  </a:lnTo>
                  <a:lnTo>
                    <a:pt x="3604219" y="114061"/>
                  </a:lnTo>
                  <a:lnTo>
                    <a:pt x="3881467" y="57030"/>
                  </a:lnTo>
                  <a:lnTo>
                    <a:pt x="4158714" y="171092"/>
                  </a:lnTo>
                  <a:lnTo>
                    <a:pt x="4435962" y="57030"/>
                  </a:lnTo>
                  <a:lnTo>
                    <a:pt x="4713210" y="85546"/>
                  </a:lnTo>
                  <a:lnTo>
                    <a:pt x="4990457" y="57030"/>
                  </a:lnTo>
                  <a:lnTo>
                    <a:pt x="5267705" y="0"/>
                  </a:lnTo>
                  <a:lnTo>
                    <a:pt x="5544953" y="342185"/>
                  </a:lnTo>
                  <a:lnTo>
                    <a:pt x="5822200" y="712887"/>
                  </a:lnTo>
                  <a:lnTo>
                    <a:pt x="6099448" y="370701"/>
                  </a:lnTo>
                  <a:lnTo>
                    <a:pt x="6376696" y="171092"/>
                  </a:lnTo>
                  <a:lnTo>
                    <a:pt x="6653943" y="228123"/>
                  </a:lnTo>
                </a:path>
              </a:pathLst>
            </a:custGeom>
            <a:ln w="27101" cap="flat">
              <a:solidFill>
                <a:srgbClr val="0058AB">
                  <a:alpha val="50196"/>
                </a:srgbClr>
              </a:solidFill>
              <a:prstDash val="solid"/>
              <a:round/>
            </a:ln>
          </p:spPr>
          <p:txBody>
            <a:bodyPr/>
            <a:lstStyle/>
            <a:p/>
          </p:txBody>
        </p:sp>
        <p:sp>
          <p:nvSpPr>
            <p:cNvPr id="74" name="pl74"/>
            <p:cNvSpPr/>
            <p:nvPr/>
          </p:nvSpPr>
          <p:spPr>
            <a:xfrm>
              <a:off x="1421035" y="1307245"/>
              <a:ext cx="6653943" cy="798433"/>
            </a:xfrm>
            <a:custGeom>
              <a:avLst/>
              <a:pathLst>
                <a:path w="6653943" h="798433">
                  <a:moveTo>
                    <a:pt x="0" y="541794"/>
                  </a:moveTo>
                  <a:lnTo>
                    <a:pt x="277247" y="570309"/>
                  </a:lnTo>
                  <a:lnTo>
                    <a:pt x="554495" y="570309"/>
                  </a:lnTo>
                  <a:lnTo>
                    <a:pt x="831742" y="598825"/>
                  </a:lnTo>
                  <a:lnTo>
                    <a:pt x="1108990" y="598825"/>
                  </a:lnTo>
                  <a:lnTo>
                    <a:pt x="1386238" y="627340"/>
                  </a:lnTo>
                  <a:lnTo>
                    <a:pt x="1663485" y="627340"/>
                  </a:lnTo>
                  <a:lnTo>
                    <a:pt x="1940733" y="570309"/>
                  </a:lnTo>
                  <a:lnTo>
                    <a:pt x="2217981" y="484763"/>
                  </a:lnTo>
                  <a:lnTo>
                    <a:pt x="2495228" y="427732"/>
                  </a:lnTo>
                  <a:lnTo>
                    <a:pt x="2772476" y="370701"/>
                  </a:lnTo>
                  <a:lnTo>
                    <a:pt x="3049724" y="313670"/>
                  </a:lnTo>
                  <a:lnTo>
                    <a:pt x="3326971" y="228123"/>
                  </a:lnTo>
                  <a:lnTo>
                    <a:pt x="3604219" y="171092"/>
                  </a:lnTo>
                  <a:lnTo>
                    <a:pt x="3881467" y="114061"/>
                  </a:lnTo>
                  <a:lnTo>
                    <a:pt x="4158714" y="285154"/>
                  </a:lnTo>
                  <a:lnTo>
                    <a:pt x="4435962" y="256639"/>
                  </a:lnTo>
                  <a:lnTo>
                    <a:pt x="4713210" y="142577"/>
                  </a:lnTo>
                  <a:lnTo>
                    <a:pt x="4990457" y="142577"/>
                  </a:lnTo>
                  <a:lnTo>
                    <a:pt x="5267705" y="0"/>
                  </a:lnTo>
                  <a:lnTo>
                    <a:pt x="5544953" y="342185"/>
                  </a:lnTo>
                  <a:lnTo>
                    <a:pt x="5822200" y="798433"/>
                  </a:lnTo>
                  <a:lnTo>
                    <a:pt x="6099448" y="627340"/>
                  </a:lnTo>
                  <a:lnTo>
                    <a:pt x="6376696" y="513278"/>
                  </a:lnTo>
                  <a:lnTo>
                    <a:pt x="6653943" y="541794"/>
                  </a:lnTo>
                </a:path>
              </a:pathLst>
            </a:custGeom>
            <a:ln w="27101" cap="flat">
              <a:solidFill>
                <a:srgbClr val="333333">
                  <a:alpha val="50196"/>
                </a:srgbClr>
              </a:solidFill>
              <a:prstDash val="solid"/>
              <a:round/>
            </a:ln>
          </p:spPr>
          <p:txBody>
            <a:bodyPr/>
            <a:lstStyle/>
            <a:p/>
          </p:txBody>
        </p:sp>
        <p:sp>
          <p:nvSpPr>
            <p:cNvPr id="75" name="tx75"/>
            <p:cNvSpPr/>
            <p:nvPr/>
          </p:nvSpPr>
          <p:spPr>
            <a:xfrm>
              <a:off x="662845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905698" y="1321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7182946" y="1693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8" name="tx78"/>
            <p:cNvSpPr/>
            <p:nvPr/>
          </p:nvSpPr>
          <p:spPr>
            <a:xfrm>
              <a:off x="7460194"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7737441"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8014689"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628451"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2" name="tx82"/>
            <p:cNvSpPr/>
            <p:nvPr/>
          </p:nvSpPr>
          <p:spPr>
            <a:xfrm>
              <a:off x="6905698"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3" name="tx83"/>
            <p:cNvSpPr/>
            <p:nvPr/>
          </p:nvSpPr>
          <p:spPr>
            <a:xfrm>
              <a:off x="7182946" y="2158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62</a:t>
              </a:r>
            </a:p>
          </p:txBody>
        </p:sp>
        <p:sp>
          <p:nvSpPr>
            <p:cNvPr id="84" name="tx84"/>
            <p:cNvSpPr/>
            <p:nvPr/>
          </p:nvSpPr>
          <p:spPr>
            <a:xfrm>
              <a:off x="7460194" y="1987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68</a:t>
              </a:r>
            </a:p>
          </p:txBody>
        </p:sp>
        <p:sp>
          <p:nvSpPr>
            <p:cNvPr id="85" name="tx85"/>
            <p:cNvSpPr/>
            <p:nvPr/>
          </p:nvSpPr>
          <p:spPr>
            <a:xfrm>
              <a:off x="7737441"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6" name="tx86"/>
            <p:cNvSpPr/>
            <p:nvPr/>
          </p:nvSpPr>
          <p:spPr>
            <a:xfrm>
              <a:off x="8014689"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7" name="tx87"/>
            <p:cNvSpPr/>
            <p:nvPr/>
          </p:nvSpPr>
          <p:spPr>
            <a:xfrm>
              <a:off x="2731924" y="36047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8" name="tx88"/>
            <p:cNvSpPr/>
            <p:nvPr/>
          </p:nvSpPr>
          <p:spPr>
            <a:xfrm>
              <a:off x="4118163" y="36513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9" name="tx89"/>
            <p:cNvSpPr/>
            <p:nvPr/>
          </p:nvSpPr>
          <p:spPr>
            <a:xfrm>
              <a:off x="6890639" y="35950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0" name="tx90"/>
            <p:cNvSpPr/>
            <p:nvPr/>
          </p:nvSpPr>
          <p:spPr>
            <a:xfrm>
              <a:off x="7167887" y="33980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1" name="tx91"/>
            <p:cNvSpPr/>
            <p:nvPr/>
          </p:nvSpPr>
          <p:spPr>
            <a:xfrm>
              <a:off x="7445134" y="35778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2" name="tx92"/>
            <p:cNvSpPr/>
            <p:nvPr/>
          </p:nvSpPr>
          <p:spPr>
            <a:xfrm>
              <a:off x="7999630" y="36523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3" name="tx93"/>
            <p:cNvSpPr/>
            <p:nvPr/>
          </p:nvSpPr>
          <p:spPr>
            <a:xfrm>
              <a:off x="7445134" y="30971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4" name="tx94"/>
            <p:cNvSpPr/>
            <p:nvPr/>
          </p:nvSpPr>
          <p:spPr>
            <a:xfrm>
              <a:off x="7722382" y="35623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5" name="tx95"/>
            <p:cNvSpPr/>
            <p:nvPr/>
          </p:nvSpPr>
          <p:spPr>
            <a:xfrm>
              <a:off x="7999630" y="32109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6" name="tx96"/>
            <p:cNvSpPr/>
            <p:nvPr/>
          </p:nvSpPr>
          <p:spPr>
            <a:xfrm>
              <a:off x="1345686" y="31776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97" name="tx97"/>
            <p:cNvSpPr/>
            <p:nvPr/>
          </p:nvSpPr>
          <p:spPr>
            <a:xfrm>
              <a:off x="2731924" y="30565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98" name="tx98"/>
            <p:cNvSpPr/>
            <p:nvPr/>
          </p:nvSpPr>
          <p:spPr>
            <a:xfrm>
              <a:off x="4118163" y="31539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99" name="tx99"/>
            <p:cNvSpPr/>
            <p:nvPr/>
          </p:nvSpPr>
          <p:spPr>
            <a:xfrm>
              <a:off x="5504401" y="31742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0" name="tx100"/>
            <p:cNvSpPr/>
            <p:nvPr/>
          </p:nvSpPr>
          <p:spPr>
            <a:xfrm>
              <a:off x="6626942" y="345710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6890639" y="30972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2" name="tx102"/>
            <p:cNvSpPr/>
            <p:nvPr/>
          </p:nvSpPr>
          <p:spPr>
            <a:xfrm>
              <a:off x="7167887" y="26149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03" name="tx103"/>
            <p:cNvSpPr/>
            <p:nvPr/>
          </p:nvSpPr>
          <p:spPr>
            <a:xfrm>
              <a:off x="7445134" y="27944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4" name="tx104"/>
            <p:cNvSpPr/>
            <p:nvPr/>
          </p:nvSpPr>
          <p:spPr>
            <a:xfrm>
              <a:off x="7722382" y="29131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5" name="tx105"/>
            <p:cNvSpPr/>
            <p:nvPr/>
          </p:nvSpPr>
          <p:spPr>
            <a:xfrm>
              <a:off x="7999630" y="28754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06" name="tx106"/>
            <p:cNvSpPr/>
            <p:nvPr/>
          </p:nvSpPr>
          <p:spPr>
            <a:xfrm>
              <a:off x="601089"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7" name="tx107"/>
            <p:cNvSpPr/>
            <p:nvPr/>
          </p:nvSpPr>
          <p:spPr>
            <a:xfrm>
              <a:off x="601089" y="297360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8" name="tx108"/>
            <p:cNvSpPr/>
            <p:nvPr/>
          </p:nvSpPr>
          <p:spPr>
            <a:xfrm>
              <a:off x="601089" y="212568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9" name="tx109"/>
            <p:cNvSpPr/>
            <p:nvPr/>
          </p:nvSpPr>
          <p:spPr>
            <a:xfrm>
              <a:off x="601089" y="127817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0" name="tx11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7" name="pl12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8" name="pl12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9" name="tx12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0" name="tx13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1" name="rc131"/>
            <p:cNvSpPr/>
            <p:nvPr/>
          </p:nvSpPr>
          <p:spPr>
            <a:xfrm>
              <a:off x="4663170" y="4778716"/>
              <a:ext cx="201456" cy="201456"/>
            </a:xfrm>
            <a:prstGeom prst="rect">
              <a:avLst/>
            </a:prstGeom>
            <a:solidFill>
              <a:srgbClr val="B3B3B3">
                <a:alpha val="100000"/>
              </a:srgbClr>
            </a:solidFill>
          </p:spPr>
          <p:txBody>
            <a:bodyPr/>
            <a:lstStyle/>
            <a:p/>
          </p:txBody>
        </p:sp>
        <p:sp>
          <p:nvSpPr>
            <p:cNvPr id="132" name="rc132"/>
            <p:cNvSpPr/>
            <p:nvPr/>
          </p:nvSpPr>
          <p:spPr>
            <a:xfrm>
              <a:off x="5565324" y="4778716"/>
              <a:ext cx="201456" cy="201456"/>
            </a:xfrm>
            <a:prstGeom prst="rect">
              <a:avLst/>
            </a:prstGeom>
            <a:solidFill>
              <a:srgbClr val="1CABE2">
                <a:alpha val="100000"/>
              </a:srgbClr>
            </a:solidFill>
          </p:spPr>
          <p:txBody>
            <a:bodyPr/>
            <a:lstStyle/>
            <a:p/>
          </p:txBody>
        </p:sp>
        <p:sp>
          <p:nvSpPr>
            <p:cNvPr id="133" name="tx13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4" name="tx13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5" name="tx135"/>
            <p:cNvSpPr/>
            <p:nvPr/>
          </p:nvSpPr>
          <p:spPr>
            <a:xfrm>
              <a:off x="951100" y="467611"/>
              <a:ext cx="74272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Vanuatu, 2000-2024</a:t>
              </a:r>
            </a:p>
          </p:txBody>
        </p:sp>
        <p:sp>
          <p:nvSpPr>
            <p:cNvPr id="136" name="pl136"/>
            <p:cNvSpPr/>
            <p:nvPr/>
          </p:nvSpPr>
          <p:spPr>
            <a:xfrm>
              <a:off x="262642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28671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94701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95656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61686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650800"/>
              <a:ext cx="941744" cy="164676"/>
            </a:xfrm>
            <a:prstGeom prst="rect">
              <a:avLst/>
            </a:prstGeom>
            <a:solidFill>
              <a:srgbClr val="1CABE2">
                <a:alpha val="100000"/>
              </a:srgbClr>
            </a:solidFill>
          </p:spPr>
          <p:txBody>
            <a:bodyPr/>
            <a:lstStyle/>
            <a:p/>
          </p:txBody>
        </p:sp>
        <p:sp>
          <p:nvSpPr>
            <p:cNvPr id="146" name="rc146"/>
            <p:cNvSpPr/>
            <p:nvPr/>
          </p:nvSpPr>
          <p:spPr>
            <a:xfrm>
              <a:off x="1296273" y="5444954"/>
              <a:ext cx="2359682" cy="164676"/>
            </a:xfrm>
            <a:prstGeom prst="rect">
              <a:avLst/>
            </a:prstGeom>
            <a:solidFill>
              <a:srgbClr val="1CABE2">
                <a:alpha val="100000"/>
              </a:srgbClr>
            </a:solidFill>
          </p:spPr>
          <p:txBody>
            <a:bodyPr/>
            <a:lstStyle/>
            <a:p/>
          </p:txBody>
        </p:sp>
        <p:sp>
          <p:nvSpPr>
            <p:cNvPr id="147" name="rc147"/>
            <p:cNvSpPr/>
            <p:nvPr/>
          </p:nvSpPr>
          <p:spPr>
            <a:xfrm>
              <a:off x="1296273" y="5239108"/>
              <a:ext cx="2857157" cy="164676"/>
            </a:xfrm>
            <a:prstGeom prst="rect">
              <a:avLst/>
            </a:prstGeom>
            <a:solidFill>
              <a:srgbClr val="1CABE2">
                <a:alpha val="100000"/>
              </a:srgbClr>
            </a:solidFill>
          </p:spPr>
          <p:txBody>
            <a:bodyPr/>
            <a:lstStyle/>
            <a:p/>
          </p:txBody>
        </p:sp>
        <p:sp>
          <p:nvSpPr>
            <p:cNvPr id="148" name="rc148"/>
            <p:cNvSpPr/>
            <p:nvPr/>
          </p:nvSpPr>
          <p:spPr>
            <a:xfrm>
              <a:off x="2238018" y="5650800"/>
              <a:ext cx="1409956" cy="164676"/>
            </a:xfrm>
            <a:prstGeom prst="rect">
              <a:avLst/>
            </a:prstGeom>
            <a:solidFill>
              <a:srgbClr val="B3B3B3">
                <a:alpha val="100000"/>
              </a:srgbClr>
            </a:solidFill>
          </p:spPr>
          <p:txBody>
            <a:bodyPr/>
            <a:lstStyle/>
            <a:p/>
          </p:txBody>
        </p:sp>
        <p:sp>
          <p:nvSpPr>
            <p:cNvPr id="149" name="rc149"/>
            <p:cNvSpPr/>
            <p:nvPr/>
          </p:nvSpPr>
          <p:spPr>
            <a:xfrm>
              <a:off x="3655955" y="5444954"/>
              <a:ext cx="4248491" cy="164676"/>
            </a:xfrm>
            <a:prstGeom prst="rect">
              <a:avLst/>
            </a:prstGeom>
            <a:solidFill>
              <a:srgbClr val="B3B3B3">
                <a:alpha val="100000"/>
              </a:srgbClr>
            </a:solidFill>
          </p:spPr>
          <p:txBody>
            <a:bodyPr/>
            <a:lstStyle/>
            <a:p/>
          </p:txBody>
        </p:sp>
        <p:sp>
          <p:nvSpPr>
            <p:cNvPr id="150" name="rc150"/>
            <p:cNvSpPr/>
            <p:nvPr/>
          </p:nvSpPr>
          <p:spPr>
            <a:xfrm>
              <a:off x="4153431" y="5239108"/>
              <a:ext cx="4046309" cy="164676"/>
            </a:xfrm>
            <a:prstGeom prst="rect">
              <a:avLst/>
            </a:prstGeom>
            <a:solidFill>
              <a:srgbClr val="B3B3B3">
                <a:alpha val="100000"/>
              </a:srgbClr>
            </a:solidFill>
          </p:spPr>
          <p:txBody>
            <a:bodyPr/>
            <a:lstStyle/>
            <a:p/>
          </p:txBody>
        </p:sp>
        <p:sp>
          <p:nvSpPr>
            <p:cNvPr id="151" name="tx151"/>
            <p:cNvSpPr/>
            <p:nvPr/>
          </p:nvSpPr>
          <p:spPr>
            <a:xfrm>
              <a:off x="3713893"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2" name="tx152"/>
            <p:cNvSpPr/>
            <p:nvPr/>
          </p:nvSpPr>
          <p:spPr>
            <a:xfrm>
              <a:off x="7984819"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53" name="tx153"/>
            <p:cNvSpPr/>
            <p:nvPr/>
          </p:nvSpPr>
          <p:spPr>
            <a:xfrm>
              <a:off x="8280112"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a:t>
              </a:r>
            </a:p>
          </p:txBody>
        </p:sp>
        <p:sp>
          <p:nvSpPr>
            <p:cNvPr id="154" name="tx154"/>
            <p:cNvSpPr/>
            <p:nvPr/>
          </p:nvSpPr>
          <p:spPr>
            <a:xfrm>
              <a:off x="1653010"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5" name="tx155"/>
            <p:cNvSpPr/>
            <p:nvPr/>
          </p:nvSpPr>
          <p:spPr>
            <a:xfrm>
              <a:off x="2410196"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6" name="tx156"/>
            <p:cNvSpPr/>
            <p:nvPr/>
          </p:nvSpPr>
          <p:spPr>
            <a:xfrm>
              <a:off x="2644480"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57" name="tx157"/>
            <p:cNvSpPr/>
            <p:nvPr/>
          </p:nvSpPr>
          <p:spPr>
            <a:xfrm>
              <a:off x="2877078"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8" name="tx158"/>
            <p:cNvSpPr/>
            <p:nvPr/>
          </p:nvSpPr>
          <p:spPr>
            <a:xfrm>
              <a:off x="5699829"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59" name="tx159"/>
            <p:cNvSpPr/>
            <p:nvPr/>
          </p:nvSpPr>
          <p:spPr>
            <a:xfrm>
              <a:off x="609621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0" name="tx16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871132"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5" name="tx165"/>
            <p:cNvSpPr/>
            <p:nvPr/>
          </p:nvSpPr>
          <p:spPr>
            <a:xfrm>
              <a:off x="6531428"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6" name="tx166"/>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8" name="tx16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9" name="tx16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Vanuatu.
In 2024, DTP1 coverage in Vanuatu declined at 88%. The number of children missing out on any DTP vaccination (zero-dose children) remained constant at from &lt;1,000 in 2023 to 1,000 in 2024.
DTP3 coverage remained relatively constant within 1% at 71% in 2024, leaving 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714256"/>
            </a:xfrm>
            <a:custGeom>
              <a:avLst/>
              <a:pathLst>
                <a:path w="3397293" h="714256">
                  <a:moveTo>
                    <a:pt x="0" y="314272"/>
                  </a:moveTo>
                  <a:lnTo>
                    <a:pt x="141553" y="342843"/>
                  </a:lnTo>
                  <a:lnTo>
                    <a:pt x="283107" y="371413"/>
                  </a:lnTo>
                  <a:lnTo>
                    <a:pt x="424661" y="399983"/>
                  </a:lnTo>
                  <a:lnTo>
                    <a:pt x="566215" y="457124"/>
                  </a:lnTo>
                  <a:lnTo>
                    <a:pt x="707769" y="485694"/>
                  </a:lnTo>
                  <a:lnTo>
                    <a:pt x="849323" y="514264"/>
                  </a:lnTo>
                  <a:lnTo>
                    <a:pt x="990877" y="457124"/>
                  </a:lnTo>
                  <a:lnTo>
                    <a:pt x="1132431" y="399983"/>
                  </a:lnTo>
                  <a:lnTo>
                    <a:pt x="1273984" y="342843"/>
                  </a:lnTo>
                  <a:lnTo>
                    <a:pt x="1415538" y="285702"/>
                  </a:lnTo>
                  <a:lnTo>
                    <a:pt x="1557092" y="228562"/>
                  </a:lnTo>
                  <a:lnTo>
                    <a:pt x="1698646" y="171421"/>
                  </a:lnTo>
                  <a:lnTo>
                    <a:pt x="1840200" y="114281"/>
                  </a:lnTo>
                  <a:lnTo>
                    <a:pt x="1981754" y="57140"/>
                  </a:lnTo>
                  <a:lnTo>
                    <a:pt x="2123308" y="171421"/>
                  </a:lnTo>
                  <a:lnTo>
                    <a:pt x="2264862" y="57140"/>
                  </a:lnTo>
                  <a:lnTo>
                    <a:pt x="2406416" y="85710"/>
                  </a:lnTo>
                  <a:lnTo>
                    <a:pt x="2547969" y="57140"/>
                  </a:lnTo>
                  <a:lnTo>
                    <a:pt x="2689523" y="0"/>
                  </a:lnTo>
                  <a:lnTo>
                    <a:pt x="2831077" y="342843"/>
                  </a:lnTo>
                  <a:lnTo>
                    <a:pt x="2972631" y="714256"/>
                  </a:lnTo>
                  <a:lnTo>
                    <a:pt x="3114185" y="371413"/>
                  </a:lnTo>
                  <a:lnTo>
                    <a:pt x="3255739" y="171421"/>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714256"/>
            </a:xfrm>
            <a:custGeom>
              <a:avLst/>
              <a:pathLst>
                <a:path w="3397293" h="714256">
                  <a:moveTo>
                    <a:pt x="0" y="314272"/>
                  </a:moveTo>
                  <a:lnTo>
                    <a:pt x="141553" y="342843"/>
                  </a:lnTo>
                  <a:lnTo>
                    <a:pt x="283107" y="371413"/>
                  </a:lnTo>
                  <a:lnTo>
                    <a:pt x="424661" y="399983"/>
                  </a:lnTo>
                  <a:lnTo>
                    <a:pt x="566215" y="457124"/>
                  </a:lnTo>
                  <a:lnTo>
                    <a:pt x="707769" y="485694"/>
                  </a:lnTo>
                  <a:lnTo>
                    <a:pt x="849323" y="514264"/>
                  </a:lnTo>
                  <a:lnTo>
                    <a:pt x="990877" y="457124"/>
                  </a:lnTo>
                  <a:lnTo>
                    <a:pt x="1132431" y="399983"/>
                  </a:lnTo>
                  <a:lnTo>
                    <a:pt x="1273984" y="342843"/>
                  </a:lnTo>
                  <a:lnTo>
                    <a:pt x="1415538" y="285702"/>
                  </a:lnTo>
                  <a:lnTo>
                    <a:pt x="1557092" y="228562"/>
                  </a:lnTo>
                  <a:lnTo>
                    <a:pt x="1698646" y="171421"/>
                  </a:lnTo>
                  <a:lnTo>
                    <a:pt x="1840200" y="114281"/>
                  </a:lnTo>
                  <a:lnTo>
                    <a:pt x="1981754" y="57140"/>
                  </a:lnTo>
                  <a:lnTo>
                    <a:pt x="2123308" y="171421"/>
                  </a:lnTo>
                  <a:lnTo>
                    <a:pt x="2264862" y="57140"/>
                  </a:lnTo>
                  <a:lnTo>
                    <a:pt x="2406416" y="85710"/>
                  </a:lnTo>
                  <a:lnTo>
                    <a:pt x="2547969" y="57140"/>
                  </a:lnTo>
                  <a:lnTo>
                    <a:pt x="2689523" y="0"/>
                  </a:lnTo>
                  <a:lnTo>
                    <a:pt x="2831077" y="342843"/>
                  </a:lnTo>
                  <a:lnTo>
                    <a:pt x="2972631" y="714256"/>
                  </a:lnTo>
                  <a:lnTo>
                    <a:pt x="3114185" y="371413"/>
                  </a:lnTo>
                  <a:lnTo>
                    <a:pt x="3255739" y="171421"/>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714256"/>
            </a:xfrm>
            <a:custGeom>
              <a:avLst/>
              <a:pathLst>
                <a:path w="3397293" h="714256">
                  <a:moveTo>
                    <a:pt x="0" y="314272"/>
                  </a:moveTo>
                  <a:lnTo>
                    <a:pt x="141553" y="342843"/>
                  </a:lnTo>
                  <a:lnTo>
                    <a:pt x="283107" y="371413"/>
                  </a:lnTo>
                  <a:lnTo>
                    <a:pt x="424661" y="399983"/>
                  </a:lnTo>
                  <a:lnTo>
                    <a:pt x="566215" y="457124"/>
                  </a:lnTo>
                  <a:lnTo>
                    <a:pt x="707769" y="485694"/>
                  </a:lnTo>
                  <a:lnTo>
                    <a:pt x="849323" y="514264"/>
                  </a:lnTo>
                  <a:lnTo>
                    <a:pt x="990877" y="457124"/>
                  </a:lnTo>
                  <a:lnTo>
                    <a:pt x="1132431" y="399983"/>
                  </a:lnTo>
                  <a:lnTo>
                    <a:pt x="1273984" y="342843"/>
                  </a:lnTo>
                  <a:lnTo>
                    <a:pt x="1415538" y="285702"/>
                  </a:lnTo>
                  <a:lnTo>
                    <a:pt x="1557092" y="228562"/>
                  </a:lnTo>
                  <a:lnTo>
                    <a:pt x="1698646" y="171421"/>
                  </a:lnTo>
                  <a:lnTo>
                    <a:pt x="1840200" y="114281"/>
                  </a:lnTo>
                  <a:lnTo>
                    <a:pt x="1981754" y="57140"/>
                  </a:lnTo>
                  <a:lnTo>
                    <a:pt x="2123308" y="171421"/>
                  </a:lnTo>
                  <a:lnTo>
                    <a:pt x="2264862" y="57140"/>
                  </a:lnTo>
                  <a:lnTo>
                    <a:pt x="2406416" y="85710"/>
                  </a:lnTo>
                  <a:lnTo>
                    <a:pt x="2547969" y="57140"/>
                  </a:lnTo>
                  <a:lnTo>
                    <a:pt x="2689523" y="0"/>
                  </a:lnTo>
                  <a:lnTo>
                    <a:pt x="2831077" y="342843"/>
                  </a:lnTo>
                  <a:lnTo>
                    <a:pt x="2972631" y="714256"/>
                  </a:lnTo>
                  <a:lnTo>
                    <a:pt x="3114185" y="371413"/>
                  </a:lnTo>
                  <a:lnTo>
                    <a:pt x="3255739" y="171421"/>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0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0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1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146" y="4831778"/>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60" name="tx60"/>
            <p:cNvSpPr/>
            <p:nvPr/>
          </p:nvSpPr>
          <p:spPr>
            <a:xfrm>
              <a:off x="28322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9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57214" y="472419"/>
              <a:ext cx="252479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Vanuatu,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47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40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332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601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493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86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278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838617"/>
              <a:ext cx="3397293" cy="2026943"/>
            </a:xfrm>
            <a:custGeom>
              <a:avLst/>
              <a:pathLst>
                <a:path w="3397293" h="2026943">
                  <a:moveTo>
                    <a:pt x="0" y="891855"/>
                  </a:moveTo>
                  <a:lnTo>
                    <a:pt x="141553" y="972932"/>
                  </a:lnTo>
                  <a:lnTo>
                    <a:pt x="283107" y="1054010"/>
                  </a:lnTo>
                  <a:lnTo>
                    <a:pt x="424661" y="1135088"/>
                  </a:lnTo>
                  <a:lnTo>
                    <a:pt x="566215" y="1297243"/>
                  </a:lnTo>
                  <a:lnTo>
                    <a:pt x="707769" y="1378321"/>
                  </a:lnTo>
                  <a:lnTo>
                    <a:pt x="849323" y="1459399"/>
                  </a:lnTo>
                  <a:lnTo>
                    <a:pt x="990877" y="1297243"/>
                  </a:lnTo>
                  <a:lnTo>
                    <a:pt x="1132431" y="1135088"/>
                  </a:lnTo>
                  <a:lnTo>
                    <a:pt x="1273984" y="972932"/>
                  </a:lnTo>
                  <a:lnTo>
                    <a:pt x="1415538" y="810777"/>
                  </a:lnTo>
                  <a:lnTo>
                    <a:pt x="1557092" y="648621"/>
                  </a:lnTo>
                  <a:lnTo>
                    <a:pt x="1698646" y="486466"/>
                  </a:lnTo>
                  <a:lnTo>
                    <a:pt x="1840200" y="324310"/>
                  </a:lnTo>
                  <a:lnTo>
                    <a:pt x="1981754" y="162155"/>
                  </a:lnTo>
                  <a:lnTo>
                    <a:pt x="2123308" y="486466"/>
                  </a:lnTo>
                  <a:lnTo>
                    <a:pt x="2264862" y="162155"/>
                  </a:lnTo>
                  <a:lnTo>
                    <a:pt x="2406416" y="243233"/>
                  </a:lnTo>
                  <a:lnTo>
                    <a:pt x="2547969" y="162155"/>
                  </a:lnTo>
                  <a:lnTo>
                    <a:pt x="2689523" y="0"/>
                  </a:lnTo>
                  <a:lnTo>
                    <a:pt x="2831077" y="972932"/>
                  </a:lnTo>
                  <a:lnTo>
                    <a:pt x="2972631" y="2026943"/>
                  </a:lnTo>
                  <a:lnTo>
                    <a:pt x="3114185" y="1054010"/>
                  </a:lnTo>
                  <a:lnTo>
                    <a:pt x="3255739" y="486466"/>
                  </a:lnTo>
                  <a:lnTo>
                    <a:pt x="3397293" y="648621"/>
                  </a:lnTo>
                </a:path>
              </a:pathLst>
            </a:custGeom>
            <a:ln w="27101" cap="flat">
              <a:solidFill>
                <a:srgbClr val="0058AB">
                  <a:alpha val="100000"/>
                </a:srgbClr>
              </a:solidFill>
              <a:prstDash val="solid"/>
              <a:round/>
            </a:ln>
          </p:spPr>
          <p:txBody>
            <a:bodyPr/>
            <a:lstStyle/>
            <a:p/>
          </p:txBody>
        </p:sp>
        <p:sp>
          <p:nvSpPr>
            <p:cNvPr id="79" name="pl79"/>
            <p:cNvSpPr/>
            <p:nvPr/>
          </p:nvSpPr>
          <p:spPr>
            <a:xfrm>
              <a:off x="5437664" y="1838617"/>
              <a:ext cx="3397293" cy="648621"/>
            </a:xfrm>
            <a:custGeom>
              <a:avLst/>
              <a:pathLst>
                <a:path w="3397293" h="648621">
                  <a:moveTo>
                    <a:pt x="0" y="648621"/>
                  </a:moveTo>
                  <a:lnTo>
                    <a:pt x="141553" y="567544"/>
                  </a:lnTo>
                  <a:lnTo>
                    <a:pt x="283107" y="567544"/>
                  </a:lnTo>
                  <a:lnTo>
                    <a:pt x="424661" y="486466"/>
                  </a:lnTo>
                  <a:lnTo>
                    <a:pt x="566215" y="405388"/>
                  </a:lnTo>
                  <a:lnTo>
                    <a:pt x="707769" y="324310"/>
                  </a:lnTo>
                  <a:lnTo>
                    <a:pt x="849323" y="243233"/>
                  </a:lnTo>
                  <a:lnTo>
                    <a:pt x="990877" y="243233"/>
                  </a:lnTo>
                  <a:lnTo>
                    <a:pt x="1132431" y="162155"/>
                  </a:lnTo>
                  <a:lnTo>
                    <a:pt x="1273984" y="81077"/>
                  </a:lnTo>
                  <a:lnTo>
                    <a:pt x="1415538" y="81077"/>
                  </a:lnTo>
                  <a:lnTo>
                    <a:pt x="1557092" y="81077"/>
                  </a:lnTo>
                  <a:lnTo>
                    <a:pt x="1698646" y="81077"/>
                  </a:lnTo>
                  <a:lnTo>
                    <a:pt x="1840200" y="81077"/>
                  </a:lnTo>
                  <a:lnTo>
                    <a:pt x="1981754" y="81077"/>
                  </a:lnTo>
                  <a:lnTo>
                    <a:pt x="2123308" y="81077"/>
                  </a:lnTo>
                  <a:lnTo>
                    <a:pt x="2264862" y="0"/>
                  </a:lnTo>
                  <a:lnTo>
                    <a:pt x="2406416" y="0"/>
                  </a:lnTo>
                  <a:lnTo>
                    <a:pt x="2547969" y="0"/>
                  </a:lnTo>
                  <a:lnTo>
                    <a:pt x="2689523" y="0"/>
                  </a:lnTo>
                  <a:lnTo>
                    <a:pt x="2831077" y="162155"/>
                  </a:lnTo>
                  <a:lnTo>
                    <a:pt x="2972631" y="243233"/>
                  </a:lnTo>
                  <a:lnTo>
                    <a:pt x="3114185" y="81077"/>
                  </a:lnTo>
                  <a:lnTo>
                    <a:pt x="3255739" y="81077"/>
                  </a:lnTo>
                  <a:lnTo>
                    <a:pt x="3397293" y="81077"/>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76461"/>
              <a:ext cx="3397293" cy="810777"/>
            </a:xfrm>
            <a:custGeom>
              <a:avLst/>
              <a:pathLst>
                <a:path w="3397293" h="810777">
                  <a:moveTo>
                    <a:pt x="0" y="405388"/>
                  </a:moveTo>
                  <a:lnTo>
                    <a:pt x="141553" y="486466"/>
                  </a:lnTo>
                  <a:lnTo>
                    <a:pt x="283107" y="567544"/>
                  </a:lnTo>
                  <a:lnTo>
                    <a:pt x="424661" y="486466"/>
                  </a:lnTo>
                  <a:lnTo>
                    <a:pt x="566215" y="405388"/>
                  </a:lnTo>
                  <a:lnTo>
                    <a:pt x="707769" y="405388"/>
                  </a:lnTo>
                  <a:lnTo>
                    <a:pt x="849323" y="162155"/>
                  </a:lnTo>
                  <a:lnTo>
                    <a:pt x="990877" y="162155"/>
                  </a:lnTo>
                  <a:lnTo>
                    <a:pt x="1132431" y="81077"/>
                  </a:lnTo>
                  <a:lnTo>
                    <a:pt x="1273984" y="81077"/>
                  </a:lnTo>
                  <a:lnTo>
                    <a:pt x="1415538" y="81077"/>
                  </a:lnTo>
                  <a:lnTo>
                    <a:pt x="1557092" y="81077"/>
                  </a:lnTo>
                  <a:lnTo>
                    <a:pt x="1698646" y="0"/>
                  </a:lnTo>
                  <a:lnTo>
                    <a:pt x="1840200" y="81077"/>
                  </a:lnTo>
                  <a:lnTo>
                    <a:pt x="1981754" y="81077"/>
                  </a:lnTo>
                  <a:lnTo>
                    <a:pt x="2123308" y="81077"/>
                  </a:lnTo>
                  <a:lnTo>
                    <a:pt x="2264862" y="81077"/>
                  </a:lnTo>
                  <a:lnTo>
                    <a:pt x="2406416" y="81077"/>
                  </a:lnTo>
                  <a:lnTo>
                    <a:pt x="2547969" y="162155"/>
                  </a:lnTo>
                  <a:lnTo>
                    <a:pt x="2689523" y="162155"/>
                  </a:lnTo>
                  <a:lnTo>
                    <a:pt x="2831077" y="324310"/>
                  </a:lnTo>
                  <a:lnTo>
                    <a:pt x="2972631" y="810777"/>
                  </a:lnTo>
                  <a:lnTo>
                    <a:pt x="3114185" y="243233"/>
                  </a:lnTo>
                  <a:lnTo>
                    <a:pt x="3255739" y="486466"/>
                  </a:lnTo>
                  <a:lnTo>
                    <a:pt x="3397293" y="486466"/>
                  </a:lnTo>
                </a:path>
              </a:pathLst>
            </a:custGeom>
            <a:ln w="27101" cap="flat">
              <a:solidFill>
                <a:srgbClr val="961A49">
                  <a:alpha val="100000"/>
                </a:srgbClr>
              </a:solidFill>
              <a:prstDash val="solid"/>
              <a:round/>
            </a:ln>
          </p:spPr>
          <p:txBody>
            <a:bodyPr/>
            <a:lstStyle/>
            <a:p/>
          </p:txBody>
        </p:sp>
        <p:sp>
          <p:nvSpPr>
            <p:cNvPr id="81" name="pl81"/>
            <p:cNvSpPr/>
            <p:nvPr/>
          </p:nvSpPr>
          <p:spPr>
            <a:xfrm>
              <a:off x="5437664" y="18386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838617"/>
              <a:ext cx="3397293" cy="2026943"/>
            </a:xfrm>
            <a:custGeom>
              <a:avLst/>
              <a:pathLst>
                <a:path w="3397293" h="2026943">
                  <a:moveTo>
                    <a:pt x="0" y="891855"/>
                  </a:moveTo>
                  <a:lnTo>
                    <a:pt x="141553" y="972932"/>
                  </a:lnTo>
                  <a:lnTo>
                    <a:pt x="283107" y="1054010"/>
                  </a:lnTo>
                  <a:lnTo>
                    <a:pt x="424661" y="1135088"/>
                  </a:lnTo>
                  <a:lnTo>
                    <a:pt x="566215" y="1297243"/>
                  </a:lnTo>
                  <a:lnTo>
                    <a:pt x="707769" y="1378321"/>
                  </a:lnTo>
                  <a:lnTo>
                    <a:pt x="849323" y="1459399"/>
                  </a:lnTo>
                  <a:lnTo>
                    <a:pt x="990877" y="1297243"/>
                  </a:lnTo>
                  <a:lnTo>
                    <a:pt x="1132431" y="1135088"/>
                  </a:lnTo>
                  <a:lnTo>
                    <a:pt x="1273984" y="972932"/>
                  </a:lnTo>
                  <a:lnTo>
                    <a:pt x="1415538" y="810777"/>
                  </a:lnTo>
                  <a:lnTo>
                    <a:pt x="1557092" y="648621"/>
                  </a:lnTo>
                  <a:lnTo>
                    <a:pt x="1698646" y="486466"/>
                  </a:lnTo>
                  <a:lnTo>
                    <a:pt x="1840200" y="324310"/>
                  </a:lnTo>
                  <a:lnTo>
                    <a:pt x="1981754" y="162155"/>
                  </a:lnTo>
                  <a:lnTo>
                    <a:pt x="2123308" y="486466"/>
                  </a:lnTo>
                  <a:lnTo>
                    <a:pt x="2264862" y="162155"/>
                  </a:lnTo>
                  <a:lnTo>
                    <a:pt x="2406416" y="243233"/>
                  </a:lnTo>
                  <a:lnTo>
                    <a:pt x="2547969" y="162155"/>
                  </a:lnTo>
                  <a:lnTo>
                    <a:pt x="2689523" y="0"/>
                  </a:lnTo>
                  <a:lnTo>
                    <a:pt x="2831077" y="972932"/>
                  </a:lnTo>
                  <a:lnTo>
                    <a:pt x="2972631" y="2026943"/>
                  </a:lnTo>
                  <a:lnTo>
                    <a:pt x="3114185" y="1054010"/>
                  </a:lnTo>
                  <a:lnTo>
                    <a:pt x="3255739" y="486466"/>
                  </a:lnTo>
                  <a:lnTo>
                    <a:pt x="3397293" y="648621"/>
                  </a:lnTo>
                </a:path>
              </a:pathLst>
            </a:custGeom>
            <a:ln w="43362" cap="flat">
              <a:solidFill>
                <a:srgbClr val="000000">
                  <a:alpha val="100000"/>
                </a:srgbClr>
              </a:solidFill>
              <a:prstDash val="solid"/>
              <a:round/>
            </a:ln>
          </p:spPr>
          <p:txBody>
            <a:bodyPr/>
            <a:lstStyle/>
            <a:p/>
          </p:txBody>
        </p:sp>
        <p:sp>
          <p:nvSpPr>
            <p:cNvPr id="83" name="pl83"/>
            <p:cNvSpPr/>
            <p:nvPr/>
          </p:nvSpPr>
          <p:spPr>
            <a:xfrm>
              <a:off x="5437664" y="898115"/>
              <a:ext cx="0" cy="1832356"/>
            </a:xfrm>
            <a:custGeom>
              <a:avLst/>
              <a:pathLst>
                <a:path w="0" h="1832356">
                  <a:moveTo>
                    <a:pt x="0" y="183235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898115"/>
              <a:ext cx="0" cy="2318823"/>
            </a:xfrm>
            <a:custGeom>
              <a:avLst/>
              <a:pathLst>
                <a:path w="0" h="2318823">
                  <a:moveTo>
                    <a:pt x="0" y="231882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898115"/>
              <a:ext cx="0" cy="1751279"/>
            </a:xfrm>
            <a:custGeom>
              <a:avLst/>
              <a:pathLst>
                <a:path w="0" h="1751279">
                  <a:moveTo>
                    <a:pt x="0" y="17512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898115"/>
              <a:ext cx="0" cy="1426968"/>
            </a:xfrm>
            <a:custGeom>
              <a:avLst/>
              <a:pathLst>
                <a:path w="0" h="1426968">
                  <a:moveTo>
                    <a:pt x="0" y="14269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898115"/>
              <a:ext cx="0" cy="940501"/>
            </a:xfrm>
            <a:custGeom>
              <a:avLst/>
              <a:pathLst>
                <a:path w="0" h="940501">
                  <a:moveTo>
                    <a:pt x="0" y="9405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898115"/>
              <a:ext cx="0" cy="1426968"/>
            </a:xfrm>
            <a:custGeom>
              <a:avLst/>
              <a:pathLst>
                <a:path w="0" h="1426968">
                  <a:moveTo>
                    <a:pt x="0" y="14269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898115"/>
              <a:ext cx="0" cy="1589123"/>
            </a:xfrm>
            <a:custGeom>
              <a:avLst/>
              <a:pathLst>
                <a:path w="0" h="1589123">
                  <a:moveTo>
                    <a:pt x="0" y="158912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838617"/>
              <a:ext cx="3397293" cy="2026943"/>
            </a:xfrm>
            <a:custGeom>
              <a:avLst/>
              <a:pathLst>
                <a:path w="3397293" h="2026943">
                  <a:moveTo>
                    <a:pt x="0" y="891855"/>
                  </a:moveTo>
                  <a:lnTo>
                    <a:pt x="141553" y="972932"/>
                  </a:lnTo>
                  <a:lnTo>
                    <a:pt x="283107" y="1054010"/>
                  </a:lnTo>
                  <a:lnTo>
                    <a:pt x="424661" y="1135088"/>
                  </a:lnTo>
                  <a:lnTo>
                    <a:pt x="566215" y="1297243"/>
                  </a:lnTo>
                  <a:lnTo>
                    <a:pt x="707769" y="1378321"/>
                  </a:lnTo>
                  <a:lnTo>
                    <a:pt x="849323" y="1459399"/>
                  </a:lnTo>
                  <a:lnTo>
                    <a:pt x="990877" y="1297243"/>
                  </a:lnTo>
                  <a:lnTo>
                    <a:pt x="1132431" y="1135088"/>
                  </a:lnTo>
                  <a:lnTo>
                    <a:pt x="1273984" y="972932"/>
                  </a:lnTo>
                  <a:lnTo>
                    <a:pt x="1415538" y="810777"/>
                  </a:lnTo>
                  <a:lnTo>
                    <a:pt x="1557092" y="648621"/>
                  </a:lnTo>
                  <a:lnTo>
                    <a:pt x="1698646" y="486466"/>
                  </a:lnTo>
                  <a:lnTo>
                    <a:pt x="1840200" y="324310"/>
                  </a:lnTo>
                  <a:lnTo>
                    <a:pt x="1981754" y="162155"/>
                  </a:lnTo>
                  <a:lnTo>
                    <a:pt x="2123308" y="486466"/>
                  </a:lnTo>
                  <a:lnTo>
                    <a:pt x="2264862" y="162155"/>
                  </a:lnTo>
                  <a:lnTo>
                    <a:pt x="2406416" y="243233"/>
                  </a:lnTo>
                  <a:lnTo>
                    <a:pt x="2547969" y="162155"/>
                  </a:lnTo>
                  <a:lnTo>
                    <a:pt x="2689523" y="0"/>
                  </a:lnTo>
                  <a:lnTo>
                    <a:pt x="2831077" y="972932"/>
                  </a:lnTo>
                  <a:lnTo>
                    <a:pt x="2972631" y="2026943"/>
                  </a:lnTo>
                  <a:lnTo>
                    <a:pt x="3114185" y="1054010"/>
                  </a:lnTo>
                  <a:lnTo>
                    <a:pt x="3255739" y="486466"/>
                  </a:lnTo>
                  <a:lnTo>
                    <a:pt x="3397293" y="648621"/>
                  </a:lnTo>
                </a:path>
              </a:pathLst>
            </a:custGeom>
            <a:ln w="27101" cap="flat">
              <a:solidFill>
                <a:srgbClr val="0058AB">
                  <a:alpha val="100000"/>
                </a:srgbClr>
              </a:solidFill>
              <a:prstDash val="solid"/>
              <a:round/>
            </a:ln>
          </p:spPr>
          <p:txBody>
            <a:bodyPr/>
            <a:lstStyle/>
            <a:p/>
          </p:txBody>
        </p:sp>
        <p:sp>
          <p:nvSpPr>
            <p:cNvPr id="91" name="tx91"/>
            <p:cNvSpPr/>
            <p:nvPr/>
          </p:nvSpPr>
          <p:spPr>
            <a:xfrm>
              <a:off x="5359324" y="82656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067093" y="82656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3" name="tx93"/>
            <p:cNvSpPr/>
            <p:nvPr/>
          </p:nvSpPr>
          <p:spPr>
            <a:xfrm>
              <a:off x="6774863" y="8252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7512777" y="825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825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825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902429" y="18805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12412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0" name="tx100"/>
            <p:cNvSpPr/>
            <p:nvPr/>
          </p:nvSpPr>
          <p:spPr>
            <a:xfrm>
              <a:off x="5003259" y="34080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5972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7865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9757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027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27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18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42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9845" y="4831778"/>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117" name="tx117"/>
            <p:cNvSpPr/>
            <p:nvPr/>
          </p:nvSpPr>
          <p:spPr>
            <a:xfrm>
              <a:off x="71489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139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397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848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300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751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623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074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525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2413253" cy="149993"/>
            </a:xfrm>
            <a:prstGeom prst="rect">
              <a:avLst/>
            </a:prstGeom>
            <a:solidFill>
              <a:srgbClr val="1CABE2">
                <a:alpha val="80000"/>
              </a:srgbClr>
            </a:solidFill>
          </p:spPr>
          <p:txBody>
            <a:bodyPr/>
            <a:lstStyle/>
            <a:p/>
          </p:txBody>
        </p:sp>
        <p:sp>
          <p:nvSpPr>
            <p:cNvPr id="132" name="rc132"/>
            <p:cNvSpPr/>
            <p:nvPr/>
          </p:nvSpPr>
          <p:spPr>
            <a:xfrm>
              <a:off x="1317178" y="5637654"/>
              <a:ext cx="6046767"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29225"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517435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0" name="tx140"/>
            <p:cNvSpPr/>
            <p:nvPr/>
          </p:nvSpPr>
          <p:spPr>
            <a:xfrm>
              <a:off x="721948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Vanuatu (88%) was 1 percentage point lower than the global average (89%) and 3 percentage points lower than the average across all EAPR countries (91%).
National DTP1 coverage was 8 percentage points lower than in 2019 (96%).
This equates to 1,000 zero-dose children in 2024 compared to &lt;500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Vanuatu ranked number 6 out of 27 countries for lowest DTP1 coverage (based on tied ranks).
Vanuatu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F26A21">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Vanuatu ranked number 13 out of 27 countries with 3,000 zero-dose children.
In 2024, Vanuatu ranked number 15 out of 27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6468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4297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2126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39955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0382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8211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6041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93870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854434"/>
              <a:ext cx="204851" cy="771101"/>
            </a:xfrm>
            <a:prstGeom prst="rect">
              <a:avLst/>
            </a:prstGeom>
            <a:solidFill>
              <a:srgbClr val="80BD41">
                <a:alpha val="100000"/>
              </a:srgbClr>
            </a:solidFill>
          </p:spPr>
          <p:txBody>
            <a:bodyPr/>
            <a:lstStyle/>
            <a:p/>
          </p:txBody>
        </p:sp>
        <p:sp>
          <p:nvSpPr>
            <p:cNvPr id="27" name="rc27"/>
            <p:cNvSpPr/>
            <p:nvPr/>
          </p:nvSpPr>
          <p:spPr>
            <a:xfrm>
              <a:off x="1271992" y="3539579"/>
              <a:ext cx="204851" cy="162958"/>
            </a:xfrm>
            <a:prstGeom prst="rect">
              <a:avLst/>
            </a:prstGeom>
            <a:solidFill>
              <a:srgbClr val="0058AB">
                <a:alpha val="100000"/>
              </a:srgbClr>
            </a:solidFill>
          </p:spPr>
          <p:txBody>
            <a:bodyPr/>
            <a:lstStyle/>
            <a:p/>
          </p:txBody>
        </p:sp>
        <p:sp>
          <p:nvSpPr>
            <p:cNvPr id="28" name="rc28"/>
            <p:cNvSpPr/>
            <p:nvPr/>
          </p:nvSpPr>
          <p:spPr>
            <a:xfrm>
              <a:off x="1271992" y="3702537"/>
              <a:ext cx="204851" cy="151897"/>
            </a:xfrm>
            <a:prstGeom prst="rect">
              <a:avLst/>
            </a:prstGeom>
            <a:solidFill>
              <a:srgbClr val="1CABE2">
                <a:alpha val="100000"/>
              </a:srgbClr>
            </a:solidFill>
          </p:spPr>
          <p:txBody>
            <a:bodyPr/>
            <a:lstStyle/>
            <a:p/>
          </p:txBody>
        </p:sp>
        <p:sp>
          <p:nvSpPr>
            <p:cNvPr id="29" name="rc29"/>
            <p:cNvSpPr/>
            <p:nvPr/>
          </p:nvSpPr>
          <p:spPr>
            <a:xfrm>
              <a:off x="1499604" y="3846692"/>
              <a:ext cx="204851" cy="778843"/>
            </a:xfrm>
            <a:prstGeom prst="rect">
              <a:avLst/>
            </a:prstGeom>
            <a:solidFill>
              <a:srgbClr val="80BD41">
                <a:alpha val="100000"/>
              </a:srgbClr>
            </a:solidFill>
          </p:spPr>
          <p:txBody>
            <a:bodyPr/>
            <a:lstStyle/>
            <a:p/>
          </p:txBody>
        </p:sp>
        <p:sp>
          <p:nvSpPr>
            <p:cNvPr id="30" name="rc30"/>
            <p:cNvSpPr/>
            <p:nvPr/>
          </p:nvSpPr>
          <p:spPr>
            <a:xfrm>
              <a:off x="1499604" y="3512849"/>
              <a:ext cx="204851" cy="178074"/>
            </a:xfrm>
            <a:prstGeom prst="rect">
              <a:avLst/>
            </a:prstGeom>
            <a:solidFill>
              <a:srgbClr val="0058AB">
                <a:alpha val="100000"/>
              </a:srgbClr>
            </a:solidFill>
          </p:spPr>
          <p:txBody>
            <a:bodyPr/>
            <a:lstStyle/>
            <a:p/>
          </p:txBody>
        </p:sp>
        <p:sp>
          <p:nvSpPr>
            <p:cNvPr id="31" name="rc31"/>
            <p:cNvSpPr/>
            <p:nvPr/>
          </p:nvSpPr>
          <p:spPr>
            <a:xfrm>
              <a:off x="1499604" y="3690923"/>
              <a:ext cx="204851" cy="155768"/>
            </a:xfrm>
            <a:prstGeom prst="rect">
              <a:avLst/>
            </a:prstGeom>
            <a:solidFill>
              <a:srgbClr val="1CABE2">
                <a:alpha val="100000"/>
              </a:srgbClr>
            </a:solidFill>
          </p:spPr>
          <p:txBody>
            <a:bodyPr/>
            <a:lstStyle/>
            <a:p/>
          </p:txBody>
        </p:sp>
        <p:sp>
          <p:nvSpPr>
            <p:cNvPr id="32" name="rc32"/>
            <p:cNvSpPr/>
            <p:nvPr/>
          </p:nvSpPr>
          <p:spPr>
            <a:xfrm>
              <a:off x="1727217" y="3838212"/>
              <a:ext cx="204851" cy="787323"/>
            </a:xfrm>
            <a:prstGeom prst="rect">
              <a:avLst/>
            </a:prstGeom>
            <a:solidFill>
              <a:srgbClr val="80BD41">
                <a:alpha val="100000"/>
              </a:srgbClr>
            </a:solidFill>
          </p:spPr>
          <p:txBody>
            <a:bodyPr/>
            <a:lstStyle/>
            <a:p/>
          </p:txBody>
        </p:sp>
        <p:sp>
          <p:nvSpPr>
            <p:cNvPr id="33" name="rc33"/>
            <p:cNvSpPr/>
            <p:nvPr/>
          </p:nvSpPr>
          <p:spPr>
            <a:xfrm>
              <a:off x="1727217" y="3500867"/>
              <a:ext cx="204851" cy="191162"/>
            </a:xfrm>
            <a:prstGeom prst="rect">
              <a:avLst/>
            </a:prstGeom>
            <a:solidFill>
              <a:srgbClr val="0058AB">
                <a:alpha val="100000"/>
              </a:srgbClr>
            </a:solidFill>
          </p:spPr>
          <p:txBody>
            <a:bodyPr/>
            <a:lstStyle/>
            <a:p/>
          </p:txBody>
        </p:sp>
        <p:sp>
          <p:nvSpPr>
            <p:cNvPr id="34" name="rc34"/>
            <p:cNvSpPr/>
            <p:nvPr/>
          </p:nvSpPr>
          <p:spPr>
            <a:xfrm>
              <a:off x="1727217" y="3692029"/>
              <a:ext cx="204851" cy="146182"/>
            </a:xfrm>
            <a:prstGeom prst="rect">
              <a:avLst/>
            </a:prstGeom>
            <a:solidFill>
              <a:srgbClr val="1CABE2">
                <a:alpha val="100000"/>
              </a:srgbClr>
            </a:solidFill>
          </p:spPr>
          <p:txBody>
            <a:bodyPr/>
            <a:lstStyle/>
            <a:p/>
          </p:txBody>
        </p:sp>
        <p:sp>
          <p:nvSpPr>
            <p:cNvPr id="35" name="rc35"/>
            <p:cNvSpPr/>
            <p:nvPr/>
          </p:nvSpPr>
          <p:spPr>
            <a:xfrm>
              <a:off x="1954829" y="3836369"/>
              <a:ext cx="204851" cy="789166"/>
            </a:xfrm>
            <a:prstGeom prst="rect">
              <a:avLst/>
            </a:prstGeom>
            <a:solidFill>
              <a:srgbClr val="80BD41">
                <a:alpha val="100000"/>
              </a:srgbClr>
            </a:solidFill>
          </p:spPr>
          <p:txBody>
            <a:bodyPr/>
            <a:lstStyle/>
            <a:p/>
          </p:txBody>
        </p:sp>
        <p:sp>
          <p:nvSpPr>
            <p:cNvPr id="36" name="rc36"/>
            <p:cNvSpPr/>
            <p:nvPr/>
          </p:nvSpPr>
          <p:spPr>
            <a:xfrm>
              <a:off x="1954829" y="3481880"/>
              <a:ext cx="204851" cy="205909"/>
            </a:xfrm>
            <a:prstGeom prst="rect">
              <a:avLst/>
            </a:prstGeom>
            <a:solidFill>
              <a:srgbClr val="0058AB">
                <a:alpha val="100000"/>
              </a:srgbClr>
            </a:solidFill>
          </p:spPr>
          <p:txBody>
            <a:bodyPr/>
            <a:lstStyle/>
            <a:p/>
          </p:txBody>
        </p:sp>
        <p:sp>
          <p:nvSpPr>
            <p:cNvPr id="37" name="rc37"/>
            <p:cNvSpPr/>
            <p:nvPr/>
          </p:nvSpPr>
          <p:spPr>
            <a:xfrm>
              <a:off x="1954829" y="3687789"/>
              <a:ext cx="204851" cy="148579"/>
            </a:xfrm>
            <a:prstGeom prst="rect">
              <a:avLst/>
            </a:prstGeom>
            <a:solidFill>
              <a:srgbClr val="1CABE2">
                <a:alpha val="100000"/>
              </a:srgbClr>
            </a:solidFill>
          </p:spPr>
          <p:txBody>
            <a:bodyPr/>
            <a:lstStyle/>
            <a:p/>
          </p:txBody>
        </p:sp>
        <p:sp>
          <p:nvSpPr>
            <p:cNvPr id="38" name="rc38"/>
            <p:cNvSpPr/>
            <p:nvPr/>
          </p:nvSpPr>
          <p:spPr>
            <a:xfrm>
              <a:off x="2182442" y="3820331"/>
              <a:ext cx="204851" cy="805204"/>
            </a:xfrm>
            <a:prstGeom prst="rect">
              <a:avLst/>
            </a:prstGeom>
            <a:solidFill>
              <a:srgbClr val="80BD41">
                <a:alpha val="100000"/>
              </a:srgbClr>
            </a:solidFill>
          </p:spPr>
          <p:txBody>
            <a:bodyPr/>
            <a:lstStyle/>
            <a:p/>
          </p:txBody>
        </p:sp>
        <p:sp>
          <p:nvSpPr>
            <p:cNvPr id="39" name="rc39"/>
            <p:cNvSpPr/>
            <p:nvPr/>
          </p:nvSpPr>
          <p:spPr>
            <a:xfrm>
              <a:off x="2182442" y="3458653"/>
              <a:ext cx="204851" cy="233376"/>
            </a:xfrm>
            <a:prstGeom prst="rect">
              <a:avLst/>
            </a:prstGeom>
            <a:solidFill>
              <a:srgbClr val="0058AB">
                <a:alpha val="100000"/>
              </a:srgbClr>
            </a:solidFill>
          </p:spPr>
          <p:txBody>
            <a:bodyPr/>
            <a:lstStyle/>
            <a:p/>
          </p:txBody>
        </p:sp>
        <p:sp>
          <p:nvSpPr>
            <p:cNvPr id="40" name="rc40"/>
            <p:cNvSpPr/>
            <p:nvPr/>
          </p:nvSpPr>
          <p:spPr>
            <a:xfrm>
              <a:off x="2182442" y="3692029"/>
              <a:ext cx="204851" cy="128301"/>
            </a:xfrm>
            <a:prstGeom prst="rect">
              <a:avLst/>
            </a:prstGeom>
            <a:solidFill>
              <a:srgbClr val="1CABE2">
                <a:alpha val="100000"/>
              </a:srgbClr>
            </a:solidFill>
          </p:spPr>
          <p:txBody>
            <a:bodyPr/>
            <a:lstStyle/>
            <a:p/>
          </p:txBody>
        </p:sp>
        <p:sp>
          <p:nvSpPr>
            <p:cNvPr id="41" name="rc41"/>
            <p:cNvSpPr/>
            <p:nvPr/>
          </p:nvSpPr>
          <p:spPr>
            <a:xfrm>
              <a:off x="2410055" y="3816828"/>
              <a:ext cx="204851" cy="808706"/>
            </a:xfrm>
            <a:prstGeom prst="rect">
              <a:avLst/>
            </a:prstGeom>
            <a:solidFill>
              <a:srgbClr val="80BD41">
                <a:alpha val="100000"/>
              </a:srgbClr>
            </a:solidFill>
          </p:spPr>
          <p:txBody>
            <a:bodyPr/>
            <a:lstStyle/>
            <a:p/>
          </p:txBody>
        </p:sp>
        <p:sp>
          <p:nvSpPr>
            <p:cNvPr id="42" name="rc42"/>
            <p:cNvSpPr/>
            <p:nvPr/>
          </p:nvSpPr>
          <p:spPr>
            <a:xfrm>
              <a:off x="2410055" y="3436163"/>
              <a:ext cx="204851" cy="249782"/>
            </a:xfrm>
            <a:prstGeom prst="rect">
              <a:avLst/>
            </a:prstGeom>
            <a:solidFill>
              <a:srgbClr val="0058AB">
                <a:alpha val="100000"/>
              </a:srgbClr>
            </a:solidFill>
          </p:spPr>
          <p:txBody>
            <a:bodyPr/>
            <a:lstStyle/>
            <a:p/>
          </p:txBody>
        </p:sp>
        <p:sp>
          <p:nvSpPr>
            <p:cNvPr id="43" name="rc43"/>
            <p:cNvSpPr/>
            <p:nvPr/>
          </p:nvSpPr>
          <p:spPr>
            <a:xfrm>
              <a:off x="2410055" y="3685946"/>
              <a:ext cx="204851" cy="130882"/>
            </a:xfrm>
            <a:prstGeom prst="rect">
              <a:avLst/>
            </a:prstGeom>
            <a:solidFill>
              <a:srgbClr val="1CABE2">
                <a:alpha val="100000"/>
              </a:srgbClr>
            </a:solidFill>
          </p:spPr>
          <p:txBody>
            <a:bodyPr/>
            <a:lstStyle/>
            <a:p/>
          </p:txBody>
        </p:sp>
        <p:sp>
          <p:nvSpPr>
            <p:cNvPr id="44" name="rc44"/>
            <p:cNvSpPr/>
            <p:nvPr/>
          </p:nvSpPr>
          <p:spPr>
            <a:xfrm>
              <a:off x="2637667" y="3793048"/>
              <a:ext cx="204851" cy="832486"/>
            </a:xfrm>
            <a:prstGeom prst="rect">
              <a:avLst/>
            </a:prstGeom>
            <a:solidFill>
              <a:srgbClr val="80BD41">
                <a:alpha val="100000"/>
              </a:srgbClr>
            </a:solidFill>
          </p:spPr>
          <p:txBody>
            <a:bodyPr/>
            <a:lstStyle/>
            <a:p/>
          </p:txBody>
        </p:sp>
        <p:sp>
          <p:nvSpPr>
            <p:cNvPr id="45" name="rc45"/>
            <p:cNvSpPr/>
            <p:nvPr/>
          </p:nvSpPr>
          <p:spPr>
            <a:xfrm>
              <a:off x="2637667" y="3401322"/>
              <a:ext cx="204851" cy="269323"/>
            </a:xfrm>
            <a:prstGeom prst="rect">
              <a:avLst/>
            </a:prstGeom>
            <a:solidFill>
              <a:srgbClr val="0058AB">
                <a:alpha val="100000"/>
              </a:srgbClr>
            </a:solidFill>
          </p:spPr>
          <p:txBody>
            <a:bodyPr/>
            <a:lstStyle/>
            <a:p/>
          </p:txBody>
        </p:sp>
        <p:sp>
          <p:nvSpPr>
            <p:cNvPr id="46" name="rc46"/>
            <p:cNvSpPr/>
            <p:nvPr/>
          </p:nvSpPr>
          <p:spPr>
            <a:xfrm>
              <a:off x="2637667" y="3670645"/>
              <a:ext cx="204851" cy="122402"/>
            </a:xfrm>
            <a:prstGeom prst="rect">
              <a:avLst/>
            </a:prstGeom>
            <a:solidFill>
              <a:srgbClr val="1CABE2">
                <a:alpha val="100000"/>
              </a:srgbClr>
            </a:solidFill>
          </p:spPr>
          <p:txBody>
            <a:bodyPr/>
            <a:lstStyle/>
            <a:p/>
          </p:txBody>
        </p:sp>
        <p:sp>
          <p:nvSpPr>
            <p:cNvPr id="47" name="rc47"/>
            <p:cNvSpPr/>
            <p:nvPr/>
          </p:nvSpPr>
          <p:spPr>
            <a:xfrm>
              <a:off x="2865280" y="3733506"/>
              <a:ext cx="204851" cy="892029"/>
            </a:xfrm>
            <a:prstGeom prst="rect">
              <a:avLst/>
            </a:prstGeom>
            <a:solidFill>
              <a:srgbClr val="80BD41">
                <a:alpha val="100000"/>
              </a:srgbClr>
            </a:solidFill>
          </p:spPr>
          <p:txBody>
            <a:bodyPr/>
            <a:lstStyle/>
            <a:p/>
          </p:txBody>
        </p:sp>
        <p:sp>
          <p:nvSpPr>
            <p:cNvPr id="48" name="rc48"/>
            <p:cNvSpPr/>
            <p:nvPr/>
          </p:nvSpPr>
          <p:spPr>
            <a:xfrm>
              <a:off x="2865280" y="3351181"/>
              <a:ext cx="204851" cy="254944"/>
            </a:xfrm>
            <a:prstGeom prst="rect">
              <a:avLst/>
            </a:prstGeom>
            <a:solidFill>
              <a:srgbClr val="0058AB">
                <a:alpha val="100000"/>
              </a:srgbClr>
            </a:solidFill>
          </p:spPr>
          <p:txBody>
            <a:bodyPr/>
            <a:lstStyle/>
            <a:p/>
          </p:txBody>
        </p:sp>
        <p:sp>
          <p:nvSpPr>
            <p:cNvPr id="49" name="rc49"/>
            <p:cNvSpPr/>
            <p:nvPr/>
          </p:nvSpPr>
          <p:spPr>
            <a:xfrm>
              <a:off x="2865280" y="3606126"/>
              <a:ext cx="204851" cy="127380"/>
            </a:xfrm>
            <a:prstGeom prst="rect">
              <a:avLst/>
            </a:prstGeom>
            <a:solidFill>
              <a:srgbClr val="1CABE2">
                <a:alpha val="100000"/>
              </a:srgbClr>
            </a:solidFill>
          </p:spPr>
          <p:txBody>
            <a:bodyPr/>
            <a:lstStyle/>
            <a:p/>
          </p:txBody>
        </p:sp>
        <p:sp>
          <p:nvSpPr>
            <p:cNvPr id="50" name="rc50"/>
            <p:cNvSpPr/>
            <p:nvPr/>
          </p:nvSpPr>
          <p:spPr>
            <a:xfrm>
              <a:off x="3092892" y="3651843"/>
              <a:ext cx="204851" cy="973692"/>
            </a:xfrm>
            <a:prstGeom prst="rect">
              <a:avLst/>
            </a:prstGeom>
            <a:solidFill>
              <a:srgbClr val="80BD41">
                <a:alpha val="100000"/>
              </a:srgbClr>
            </a:solidFill>
          </p:spPr>
          <p:txBody>
            <a:bodyPr/>
            <a:lstStyle/>
            <a:p/>
          </p:txBody>
        </p:sp>
        <p:sp>
          <p:nvSpPr>
            <p:cNvPr id="51" name="rc51"/>
            <p:cNvSpPr/>
            <p:nvPr/>
          </p:nvSpPr>
          <p:spPr>
            <a:xfrm>
              <a:off x="3092892" y="3291639"/>
              <a:ext cx="204851" cy="240012"/>
            </a:xfrm>
            <a:prstGeom prst="rect">
              <a:avLst/>
            </a:prstGeom>
            <a:solidFill>
              <a:srgbClr val="0058AB">
                <a:alpha val="100000"/>
              </a:srgbClr>
            </a:solidFill>
          </p:spPr>
          <p:txBody>
            <a:bodyPr/>
            <a:lstStyle/>
            <a:p/>
          </p:txBody>
        </p:sp>
        <p:sp>
          <p:nvSpPr>
            <p:cNvPr id="52" name="rc52"/>
            <p:cNvSpPr/>
            <p:nvPr/>
          </p:nvSpPr>
          <p:spPr>
            <a:xfrm>
              <a:off x="3092892" y="3531652"/>
              <a:ext cx="204851" cy="120190"/>
            </a:xfrm>
            <a:prstGeom prst="rect">
              <a:avLst/>
            </a:prstGeom>
            <a:solidFill>
              <a:srgbClr val="1CABE2">
                <a:alpha val="100000"/>
              </a:srgbClr>
            </a:solidFill>
          </p:spPr>
          <p:txBody>
            <a:bodyPr/>
            <a:lstStyle/>
            <a:p/>
          </p:txBody>
        </p:sp>
        <p:sp>
          <p:nvSpPr>
            <p:cNvPr id="53" name="rc53"/>
            <p:cNvSpPr/>
            <p:nvPr/>
          </p:nvSpPr>
          <p:spPr>
            <a:xfrm>
              <a:off x="3320505" y="3589904"/>
              <a:ext cx="204851" cy="1035631"/>
            </a:xfrm>
            <a:prstGeom prst="rect">
              <a:avLst/>
            </a:prstGeom>
            <a:solidFill>
              <a:srgbClr val="80BD41">
                <a:alpha val="100000"/>
              </a:srgbClr>
            </a:solidFill>
          </p:spPr>
          <p:txBody>
            <a:bodyPr/>
            <a:lstStyle/>
            <a:p/>
          </p:txBody>
        </p:sp>
        <p:sp>
          <p:nvSpPr>
            <p:cNvPr id="54" name="rc54"/>
            <p:cNvSpPr/>
            <p:nvPr/>
          </p:nvSpPr>
          <p:spPr>
            <a:xfrm>
              <a:off x="3320505" y="3244816"/>
              <a:ext cx="204851" cy="220841"/>
            </a:xfrm>
            <a:prstGeom prst="rect">
              <a:avLst/>
            </a:prstGeom>
            <a:solidFill>
              <a:srgbClr val="0058AB">
                <a:alpha val="100000"/>
              </a:srgbClr>
            </a:solidFill>
          </p:spPr>
          <p:txBody>
            <a:bodyPr/>
            <a:lstStyle/>
            <a:p/>
          </p:txBody>
        </p:sp>
        <p:sp>
          <p:nvSpPr>
            <p:cNvPr id="55" name="rc55"/>
            <p:cNvSpPr/>
            <p:nvPr/>
          </p:nvSpPr>
          <p:spPr>
            <a:xfrm>
              <a:off x="3320505" y="3465658"/>
              <a:ext cx="204851" cy="124246"/>
            </a:xfrm>
            <a:prstGeom prst="rect">
              <a:avLst/>
            </a:prstGeom>
            <a:solidFill>
              <a:srgbClr val="1CABE2">
                <a:alpha val="100000"/>
              </a:srgbClr>
            </a:solidFill>
          </p:spPr>
          <p:txBody>
            <a:bodyPr/>
            <a:lstStyle/>
            <a:p/>
          </p:txBody>
        </p:sp>
        <p:sp>
          <p:nvSpPr>
            <p:cNvPr id="56" name="rc56"/>
            <p:cNvSpPr/>
            <p:nvPr/>
          </p:nvSpPr>
          <p:spPr>
            <a:xfrm>
              <a:off x="3548117" y="3530914"/>
              <a:ext cx="204851" cy="1094620"/>
            </a:xfrm>
            <a:prstGeom prst="rect">
              <a:avLst/>
            </a:prstGeom>
            <a:solidFill>
              <a:srgbClr val="80BD41">
                <a:alpha val="100000"/>
              </a:srgbClr>
            </a:solidFill>
          </p:spPr>
          <p:txBody>
            <a:bodyPr/>
            <a:lstStyle/>
            <a:p/>
          </p:txBody>
        </p:sp>
        <p:sp>
          <p:nvSpPr>
            <p:cNvPr id="57" name="rc57"/>
            <p:cNvSpPr/>
            <p:nvPr/>
          </p:nvSpPr>
          <p:spPr>
            <a:xfrm>
              <a:off x="3548117" y="3203892"/>
              <a:ext cx="204851" cy="199088"/>
            </a:xfrm>
            <a:prstGeom prst="rect">
              <a:avLst/>
            </a:prstGeom>
            <a:solidFill>
              <a:srgbClr val="0058AB">
                <a:alpha val="100000"/>
              </a:srgbClr>
            </a:solidFill>
          </p:spPr>
          <p:txBody>
            <a:bodyPr/>
            <a:lstStyle/>
            <a:p/>
          </p:txBody>
        </p:sp>
        <p:sp>
          <p:nvSpPr>
            <p:cNvPr id="58" name="rc58"/>
            <p:cNvSpPr/>
            <p:nvPr/>
          </p:nvSpPr>
          <p:spPr>
            <a:xfrm>
              <a:off x="3548117" y="3402981"/>
              <a:ext cx="204851" cy="127933"/>
            </a:xfrm>
            <a:prstGeom prst="rect">
              <a:avLst/>
            </a:prstGeom>
            <a:solidFill>
              <a:srgbClr val="1CABE2">
                <a:alpha val="100000"/>
              </a:srgbClr>
            </a:solidFill>
          </p:spPr>
          <p:txBody>
            <a:bodyPr/>
            <a:lstStyle/>
            <a:p/>
          </p:txBody>
        </p:sp>
        <p:sp>
          <p:nvSpPr>
            <p:cNvPr id="59" name="rc59"/>
            <p:cNvSpPr/>
            <p:nvPr/>
          </p:nvSpPr>
          <p:spPr>
            <a:xfrm>
              <a:off x="3775730" y="3472109"/>
              <a:ext cx="204851" cy="1153425"/>
            </a:xfrm>
            <a:prstGeom prst="rect">
              <a:avLst/>
            </a:prstGeom>
            <a:solidFill>
              <a:srgbClr val="80BD41">
                <a:alpha val="100000"/>
              </a:srgbClr>
            </a:solidFill>
          </p:spPr>
          <p:txBody>
            <a:bodyPr/>
            <a:lstStyle/>
            <a:p/>
          </p:txBody>
        </p:sp>
        <p:sp>
          <p:nvSpPr>
            <p:cNvPr id="60" name="rc60"/>
            <p:cNvSpPr/>
            <p:nvPr/>
          </p:nvSpPr>
          <p:spPr>
            <a:xfrm>
              <a:off x="3775730" y="3165549"/>
              <a:ext cx="204851" cy="175124"/>
            </a:xfrm>
            <a:prstGeom prst="rect">
              <a:avLst/>
            </a:prstGeom>
            <a:solidFill>
              <a:srgbClr val="0058AB">
                <a:alpha val="100000"/>
              </a:srgbClr>
            </a:solidFill>
          </p:spPr>
          <p:txBody>
            <a:bodyPr/>
            <a:lstStyle/>
            <a:p/>
          </p:txBody>
        </p:sp>
        <p:sp>
          <p:nvSpPr>
            <p:cNvPr id="61" name="rc61"/>
            <p:cNvSpPr/>
            <p:nvPr/>
          </p:nvSpPr>
          <p:spPr>
            <a:xfrm>
              <a:off x="3775730" y="3340674"/>
              <a:ext cx="204851" cy="131435"/>
            </a:xfrm>
            <a:prstGeom prst="rect">
              <a:avLst/>
            </a:prstGeom>
            <a:solidFill>
              <a:srgbClr val="1CABE2">
                <a:alpha val="100000"/>
              </a:srgbClr>
            </a:solidFill>
          </p:spPr>
          <p:txBody>
            <a:bodyPr/>
            <a:lstStyle/>
            <a:p/>
          </p:txBody>
        </p:sp>
        <p:sp>
          <p:nvSpPr>
            <p:cNvPr id="62" name="rc62"/>
            <p:cNvSpPr/>
            <p:nvPr/>
          </p:nvSpPr>
          <p:spPr>
            <a:xfrm>
              <a:off x="4003342" y="3398188"/>
              <a:ext cx="204851" cy="1227346"/>
            </a:xfrm>
            <a:prstGeom prst="rect">
              <a:avLst/>
            </a:prstGeom>
            <a:solidFill>
              <a:srgbClr val="80BD41">
                <a:alpha val="100000"/>
              </a:srgbClr>
            </a:solidFill>
          </p:spPr>
          <p:txBody>
            <a:bodyPr/>
            <a:lstStyle/>
            <a:p/>
          </p:txBody>
        </p:sp>
        <p:sp>
          <p:nvSpPr>
            <p:cNvPr id="63" name="rc63"/>
            <p:cNvSpPr/>
            <p:nvPr/>
          </p:nvSpPr>
          <p:spPr>
            <a:xfrm>
              <a:off x="4003342" y="3128865"/>
              <a:ext cx="204851" cy="149685"/>
            </a:xfrm>
            <a:prstGeom prst="rect">
              <a:avLst/>
            </a:prstGeom>
            <a:solidFill>
              <a:srgbClr val="0058AB">
                <a:alpha val="100000"/>
              </a:srgbClr>
            </a:solidFill>
          </p:spPr>
          <p:txBody>
            <a:bodyPr/>
            <a:lstStyle/>
            <a:p/>
          </p:txBody>
        </p:sp>
        <p:sp>
          <p:nvSpPr>
            <p:cNvPr id="64" name="rc64"/>
            <p:cNvSpPr/>
            <p:nvPr/>
          </p:nvSpPr>
          <p:spPr>
            <a:xfrm>
              <a:off x="4003342" y="3278551"/>
              <a:ext cx="204851" cy="119637"/>
            </a:xfrm>
            <a:prstGeom prst="rect">
              <a:avLst/>
            </a:prstGeom>
            <a:solidFill>
              <a:srgbClr val="1CABE2">
                <a:alpha val="100000"/>
              </a:srgbClr>
            </a:solidFill>
          </p:spPr>
          <p:txBody>
            <a:bodyPr/>
            <a:lstStyle/>
            <a:p/>
          </p:txBody>
        </p:sp>
        <p:sp>
          <p:nvSpPr>
            <p:cNvPr id="65" name="rc65"/>
            <p:cNvSpPr/>
            <p:nvPr/>
          </p:nvSpPr>
          <p:spPr>
            <a:xfrm>
              <a:off x="4230955" y="3336987"/>
              <a:ext cx="204851" cy="1288548"/>
            </a:xfrm>
            <a:prstGeom prst="rect">
              <a:avLst/>
            </a:prstGeom>
            <a:solidFill>
              <a:srgbClr val="80BD41">
                <a:alpha val="100000"/>
              </a:srgbClr>
            </a:solidFill>
          </p:spPr>
          <p:txBody>
            <a:bodyPr/>
            <a:lstStyle/>
            <a:p/>
          </p:txBody>
        </p:sp>
        <p:sp>
          <p:nvSpPr>
            <p:cNvPr id="66" name="rc66"/>
            <p:cNvSpPr/>
            <p:nvPr/>
          </p:nvSpPr>
          <p:spPr>
            <a:xfrm>
              <a:off x="4230955" y="3091628"/>
              <a:ext cx="204851" cy="122771"/>
            </a:xfrm>
            <a:prstGeom prst="rect">
              <a:avLst/>
            </a:prstGeom>
            <a:solidFill>
              <a:srgbClr val="0058AB">
                <a:alpha val="100000"/>
              </a:srgbClr>
            </a:solidFill>
          </p:spPr>
          <p:txBody>
            <a:bodyPr/>
            <a:lstStyle/>
            <a:p/>
          </p:txBody>
        </p:sp>
        <p:sp>
          <p:nvSpPr>
            <p:cNvPr id="67" name="rc67"/>
            <p:cNvSpPr/>
            <p:nvPr/>
          </p:nvSpPr>
          <p:spPr>
            <a:xfrm>
              <a:off x="4230955" y="3214400"/>
              <a:ext cx="204851" cy="122587"/>
            </a:xfrm>
            <a:prstGeom prst="rect">
              <a:avLst/>
            </a:prstGeom>
            <a:solidFill>
              <a:srgbClr val="1CABE2">
                <a:alpha val="100000"/>
              </a:srgbClr>
            </a:solidFill>
          </p:spPr>
          <p:txBody>
            <a:bodyPr/>
            <a:lstStyle/>
            <a:p/>
          </p:txBody>
        </p:sp>
        <p:sp>
          <p:nvSpPr>
            <p:cNvPr id="68" name="rc68"/>
            <p:cNvSpPr/>
            <p:nvPr/>
          </p:nvSpPr>
          <p:spPr>
            <a:xfrm>
              <a:off x="4458568" y="3282422"/>
              <a:ext cx="204851" cy="1343113"/>
            </a:xfrm>
            <a:prstGeom prst="rect">
              <a:avLst/>
            </a:prstGeom>
            <a:solidFill>
              <a:srgbClr val="80BD41">
                <a:alpha val="100000"/>
              </a:srgbClr>
            </a:solidFill>
          </p:spPr>
          <p:txBody>
            <a:bodyPr/>
            <a:lstStyle/>
            <a:p/>
          </p:txBody>
        </p:sp>
        <p:sp>
          <p:nvSpPr>
            <p:cNvPr id="69" name="rc69"/>
            <p:cNvSpPr/>
            <p:nvPr/>
          </p:nvSpPr>
          <p:spPr>
            <a:xfrm>
              <a:off x="4458568" y="3063793"/>
              <a:ext cx="204851" cy="93645"/>
            </a:xfrm>
            <a:prstGeom prst="rect">
              <a:avLst/>
            </a:prstGeom>
            <a:solidFill>
              <a:srgbClr val="0058AB">
                <a:alpha val="100000"/>
              </a:srgbClr>
            </a:solidFill>
          </p:spPr>
          <p:txBody>
            <a:bodyPr/>
            <a:lstStyle/>
            <a:p/>
          </p:txBody>
        </p:sp>
        <p:sp>
          <p:nvSpPr>
            <p:cNvPr id="70" name="rc70"/>
            <p:cNvSpPr/>
            <p:nvPr/>
          </p:nvSpPr>
          <p:spPr>
            <a:xfrm>
              <a:off x="4458568" y="3157438"/>
              <a:ext cx="204851" cy="124983"/>
            </a:xfrm>
            <a:prstGeom prst="rect">
              <a:avLst/>
            </a:prstGeom>
            <a:solidFill>
              <a:srgbClr val="1CABE2">
                <a:alpha val="100000"/>
              </a:srgbClr>
            </a:solidFill>
          </p:spPr>
          <p:txBody>
            <a:bodyPr/>
            <a:lstStyle/>
            <a:p/>
          </p:txBody>
        </p:sp>
        <p:sp>
          <p:nvSpPr>
            <p:cNvPr id="71" name="rc71"/>
            <p:cNvSpPr/>
            <p:nvPr/>
          </p:nvSpPr>
          <p:spPr>
            <a:xfrm>
              <a:off x="4686180" y="3359108"/>
              <a:ext cx="204851" cy="1266427"/>
            </a:xfrm>
            <a:prstGeom prst="rect">
              <a:avLst/>
            </a:prstGeom>
            <a:solidFill>
              <a:srgbClr val="80BD41">
                <a:alpha val="100000"/>
              </a:srgbClr>
            </a:solidFill>
          </p:spPr>
          <p:txBody>
            <a:bodyPr/>
            <a:lstStyle/>
            <a:p/>
          </p:txBody>
        </p:sp>
        <p:sp>
          <p:nvSpPr>
            <p:cNvPr id="72" name="rc72"/>
            <p:cNvSpPr/>
            <p:nvPr/>
          </p:nvSpPr>
          <p:spPr>
            <a:xfrm>
              <a:off x="4686180" y="3042409"/>
              <a:ext cx="204851" cy="158349"/>
            </a:xfrm>
            <a:prstGeom prst="rect">
              <a:avLst/>
            </a:prstGeom>
            <a:solidFill>
              <a:srgbClr val="0058AB">
                <a:alpha val="100000"/>
              </a:srgbClr>
            </a:solidFill>
          </p:spPr>
          <p:txBody>
            <a:bodyPr/>
            <a:lstStyle/>
            <a:p/>
          </p:txBody>
        </p:sp>
        <p:sp>
          <p:nvSpPr>
            <p:cNvPr id="73" name="rc73"/>
            <p:cNvSpPr/>
            <p:nvPr/>
          </p:nvSpPr>
          <p:spPr>
            <a:xfrm>
              <a:off x="4686180" y="3200759"/>
              <a:ext cx="204851" cy="158349"/>
            </a:xfrm>
            <a:prstGeom prst="rect">
              <a:avLst/>
            </a:prstGeom>
            <a:solidFill>
              <a:srgbClr val="1CABE2">
                <a:alpha val="100000"/>
              </a:srgbClr>
            </a:solidFill>
          </p:spPr>
          <p:txBody>
            <a:bodyPr/>
            <a:lstStyle/>
            <a:p/>
          </p:txBody>
        </p:sp>
        <p:sp>
          <p:nvSpPr>
            <p:cNvPr id="74" name="rc74"/>
            <p:cNvSpPr/>
            <p:nvPr/>
          </p:nvSpPr>
          <p:spPr>
            <a:xfrm>
              <a:off x="4913793" y="3325189"/>
              <a:ext cx="204851" cy="1300345"/>
            </a:xfrm>
            <a:prstGeom prst="rect">
              <a:avLst/>
            </a:prstGeom>
            <a:solidFill>
              <a:srgbClr val="80BD41">
                <a:alpha val="100000"/>
              </a:srgbClr>
            </a:solidFill>
          </p:spPr>
          <p:txBody>
            <a:bodyPr/>
            <a:lstStyle/>
            <a:p/>
          </p:txBody>
        </p:sp>
        <p:sp>
          <p:nvSpPr>
            <p:cNvPr id="75" name="rc75"/>
            <p:cNvSpPr/>
            <p:nvPr/>
          </p:nvSpPr>
          <p:spPr>
            <a:xfrm>
              <a:off x="4913793" y="3020104"/>
              <a:ext cx="204851" cy="96410"/>
            </a:xfrm>
            <a:prstGeom prst="rect">
              <a:avLst/>
            </a:prstGeom>
            <a:solidFill>
              <a:srgbClr val="0058AB">
                <a:alpha val="100000"/>
              </a:srgbClr>
            </a:solidFill>
          </p:spPr>
          <p:txBody>
            <a:bodyPr/>
            <a:lstStyle/>
            <a:p/>
          </p:txBody>
        </p:sp>
        <p:sp>
          <p:nvSpPr>
            <p:cNvPr id="76" name="rc76"/>
            <p:cNvSpPr/>
            <p:nvPr/>
          </p:nvSpPr>
          <p:spPr>
            <a:xfrm>
              <a:off x="4913793" y="3116514"/>
              <a:ext cx="204851" cy="208674"/>
            </a:xfrm>
            <a:prstGeom prst="rect">
              <a:avLst/>
            </a:prstGeom>
            <a:solidFill>
              <a:srgbClr val="1CABE2">
                <a:alpha val="100000"/>
              </a:srgbClr>
            </a:solidFill>
          </p:spPr>
          <p:txBody>
            <a:bodyPr/>
            <a:lstStyle/>
            <a:p/>
          </p:txBody>
        </p:sp>
        <p:sp>
          <p:nvSpPr>
            <p:cNvPr id="77" name="rc77"/>
            <p:cNvSpPr/>
            <p:nvPr/>
          </p:nvSpPr>
          <p:spPr>
            <a:xfrm>
              <a:off x="5141405" y="3246475"/>
              <a:ext cx="204851" cy="1379059"/>
            </a:xfrm>
            <a:prstGeom prst="rect">
              <a:avLst/>
            </a:prstGeom>
            <a:solidFill>
              <a:srgbClr val="80BD41">
                <a:alpha val="100000"/>
              </a:srgbClr>
            </a:solidFill>
          </p:spPr>
          <p:txBody>
            <a:bodyPr/>
            <a:lstStyle/>
            <a:p/>
          </p:txBody>
        </p:sp>
        <p:sp>
          <p:nvSpPr>
            <p:cNvPr id="78" name="rc78"/>
            <p:cNvSpPr/>
            <p:nvPr/>
          </p:nvSpPr>
          <p:spPr>
            <a:xfrm>
              <a:off x="5141405" y="3003144"/>
              <a:ext cx="204851" cy="113554"/>
            </a:xfrm>
            <a:prstGeom prst="rect">
              <a:avLst/>
            </a:prstGeom>
            <a:solidFill>
              <a:srgbClr val="0058AB">
                <a:alpha val="100000"/>
              </a:srgbClr>
            </a:solidFill>
          </p:spPr>
          <p:txBody>
            <a:bodyPr/>
            <a:lstStyle/>
            <a:p/>
          </p:txBody>
        </p:sp>
        <p:sp>
          <p:nvSpPr>
            <p:cNvPr id="79" name="rc79"/>
            <p:cNvSpPr/>
            <p:nvPr/>
          </p:nvSpPr>
          <p:spPr>
            <a:xfrm>
              <a:off x="5141405" y="3116699"/>
              <a:ext cx="204851" cy="129776"/>
            </a:xfrm>
            <a:prstGeom prst="rect">
              <a:avLst/>
            </a:prstGeom>
            <a:solidFill>
              <a:srgbClr val="1CABE2">
                <a:alpha val="100000"/>
              </a:srgbClr>
            </a:solidFill>
          </p:spPr>
          <p:txBody>
            <a:bodyPr/>
            <a:lstStyle/>
            <a:p/>
          </p:txBody>
        </p:sp>
        <p:sp>
          <p:nvSpPr>
            <p:cNvPr id="80" name="rc80"/>
            <p:cNvSpPr/>
            <p:nvPr/>
          </p:nvSpPr>
          <p:spPr>
            <a:xfrm>
              <a:off x="5369018" y="3241498"/>
              <a:ext cx="204851" cy="1384036"/>
            </a:xfrm>
            <a:prstGeom prst="rect">
              <a:avLst/>
            </a:prstGeom>
            <a:solidFill>
              <a:srgbClr val="80BD41">
                <a:alpha val="100000"/>
              </a:srgbClr>
            </a:solidFill>
          </p:spPr>
          <p:txBody>
            <a:bodyPr/>
            <a:lstStyle/>
            <a:p/>
          </p:txBody>
        </p:sp>
        <p:sp>
          <p:nvSpPr>
            <p:cNvPr id="81" name="rc81"/>
            <p:cNvSpPr/>
            <p:nvPr/>
          </p:nvSpPr>
          <p:spPr>
            <a:xfrm>
              <a:off x="5369018" y="2997245"/>
              <a:ext cx="204851" cy="97701"/>
            </a:xfrm>
            <a:prstGeom prst="rect">
              <a:avLst/>
            </a:prstGeom>
            <a:solidFill>
              <a:srgbClr val="0058AB">
                <a:alpha val="100000"/>
              </a:srgbClr>
            </a:solidFill>
          </p:spPr>
          <p:txBody>
            <a:bodyPr/>
            <a:lstStyle/>
            <a:p/>
          </p:txBody>
        </p:sp>
        <p:sp>
          <p:nvSpPr>
            <p:cNvPr id="82" name="rc82"/>
            <p:cNvSpPr/>
            <p:nvPr/>
          </p:nvSpPr>
          <p:spPr>
            <a:xfrm>
              <a:off x="5369018" y="3094946"/>
              <a:ext cx="204851" cy="146551"/>
            </a:xfrm>
            <a:prstGeom prst="rect">
              <a:avLst/>
            </a:prstGeom>
            <a:solidFill>
              <a:srgbClr val="1CABE2">
                <a:alpha val="100000"/>
              </a:srgbClr>
            </a:solidFill>
          </p:spPr>
          <p:txBody>
            <a:bodyPr/>
            <a:lstStyle/>
            <a:p/>
          </p:txBody>
        </p:sp>
        <p:sp>
          <p:nvSpPr>
            <p:cNvPr id="83" name="rc83"/>
            <p:cNvSpPr/>
            <p:nvPr/>
          </p:nvSpPr>
          <p:spPr>
            <a:xfrm>
              <a:off x="5596630" y="3158913"/>
              <a:ext cx="204851" cy="1466622"/>
            </a:xfrm>
            <a:prstGeom prst="rect">
              <a:avLst/>
            </a:prstGeom>
            <a:solidFill>
              <a:srgbClr val="80BD41">
                <a:alpha val="100000"/>
              </a:srgbClr>
            </a:solidFill>
          </p:spPr>
          <p:txBody>
            <a:bodyPr/>
            <a:lstStyle/>
            <a:p/>
          </p:txBody>
        </p:sp>
        <p:sp>
          <p:nvSpPr>
            <p:cNvPr id="84" name="rc84"/>
            <p:cNvSpPr/>
            <p:nvPr/>
          </p:nvSpPr>
          <p:spPr>
            <a:xfrm>
              <a:off x="5596630" y="2995955"/>
              <a:ext cx="204851" cy="65256"/>
            </a:xfrm>
            <a:prstGeom prst="rect">
              <a:avLst/>
            </a:prstGeom>
            <a:solidFill>
              <a:srgbClr val="0058AB">
                <a:alpha val="100000"/>
              </a:srgbClr>
            </a:solidFill>
          </p:spPr>
          <p:txBody>
            <a:bodyPr/>
            <a:lstStyle/>
            <a:p/>
          </p:txBody>
        </p:sp>
        <p:sp>
          <p:nvSpPr>
            <p:cNvPr id="85" name="rc85"/>
            <p:cNvSpPr/>
            <p:nvPr/>
          </p:nvSpPr>
          <p:spPr>
            <a:xfrm>
              <a:off x="5596630" y="3061212"/>
              <a:ext cx="204851" cy="97701"/>
            </a:xfrm>
            <a:prstGeom prst="rect">
              <a:avLst/>
            </a:prstGeom>
            <a:solidFill>
              <a:srgbClr val="1CABE2">
                <a:alpha val="100000"/>
              </a:srgbClr>
            </a:solidFill>
          </p:spPr>
          <p:txBody>
            <a:bodyPr/>
            <a:lstStyle/>
            <a:p/>
          </p:txBody>
        </p:sp>
        <p:sp>
          <p:nvSpPr>
            <p:cNvPr id="86" name="rc86"/>
            <p:cNvSpPr/>
            <p:nvPr/>
          </p:nvSpPr>
          <p:spPr>
            <a:xfrm>
              <a:off x="5824243" y="3357080"/>
              <a:ext cx="204851" cy="1268454"/>
            </a:xfrm>
            <a:prstGeom prst="rect">
              <a:avLst/>
            </a:prstGeom>
            <a:solidFill>
              <a:srgbClr val="80BD41">
                <a:alpha val="100000"/>
              </a:srgbClr>
            </a:solidFill>
          </p:spPr>
          <p:txBody>
            <a:bodyPr/>
            <a:lstStyle/>
            <a:p/>
          </p:txBody>
        </p:sp>
        <p:sp>
          <p:nvSpPr>
            <p:cNvPr id="87" name="rc87"/>
            <p:cNvSpPr/>
            <p:nvPr/>
          </p:nvSpPr>
          <p:spPr>
            <a:xfrm>
              <a:off x="5824243" y="2999273"/>
              <a:ext cx="204851" cy="260290"/>
            </a:xfrm>
            <a:prstGeom prst="rect">
              <a:avLst/>
            </a:prstGeom>
            <a:solidFill>
              <a:srgbClr val="0058AB">
                <a:alpha val="100000"/>
              </a:srgbClr>
            </a:solidFill>
          </p:spPr>
          <p:txBody>
            <a:bodyPr/>
            <a:lstStyle/>
            <a:p/>
          </p:txBody>
        </p:sp>
        <p:sp>
          <p:nvSpPr>
            <p:cNvPr id="88" name="rc88"/>
            <p:cNvSpPr/>
            <p:nvPr/>
          </p:nvSpPr>
          <p:spPr>
            <a:xfrm>
              <a:off x="5824243" y="3259564"/>
              <a:ext cx="204851" cy="97516"/>
            </a:xfrm>
            <a:prstGeom prst="rect">
              <a:avLst/>
            </a:prstGeom>
            <a:solidFill>
              <a:srgbClr val="1CABE2">
                <a:alpha val="100000"/>
              </a:srgbClr>
            </a:solidFill>
          </p:spPr>
          <p:txBody>
            <a:bodyPr/>
            <a:lstStyle/>
            <a:p/>
          </p:txBody>
        </p:sp>
        <p:sp>
          <p:nvSpPr>
            <p:cNvPr id="89" name="rc89"/>
            <p:cNvSpPr/>
            <p:nvPr/>
          </p:nvSpPr>
          <p:spPr>
            <a:xfrm>
              <a:off x="6051856" y="3614237"/>
              <a:ext cx="204851" cy="1011298"/>
            </a:xfrm>
            <a:prstGeom prst="rect">
              <a:avLst/>
            </a:prstGeom>
            <a:solidFill>
              <a:srgbClr val="80BD41">
                <a:alpha val="100000"/>
              </a:srgbClr>
            </a:solidFill>
          </p:spPr>
          <p:txBody>
            <a:bodyPr/>
            <a:lstStyle/>
            <a:p/>
          </p:txBody>
        </p:sp>
        <p:sp>
          <p:nvSpPr>
            <p:cNvPr id="90" name="rc90"/>
            <p:cNvSpPr/>
            <p:nvPr/>
          </p:nvSpPr>
          <p:spPr>
            <a:xfrm>
              <a:off x="6051856" y="2994296"/>
              <a:ext cx="204851" cy="473020"/>
            </a:xfrm>
            <a:prstGeom prst="rect">
              <a:avLst/>
            </a:prstGeom>
            <a:solidFill>
              <a:srgbClr val="0058AB">
                <a:alpha val="100000"/>
              </a:srgbClr>
            </a:solidFill>
          </p:spPr>
          <p:txBody>
            <a:bodyPr/>
            <a:lstStyle/>
            <a:p/>
          </p:txBody>
        </p:sp>
        <p:sp>
          <p:nvSpPr>
            <p:cNvPr id="91" name="rc91"/>
            <p:cNvSpPr/>
            <p:nvPr/>
          </p:nvSpPr>
          <p:spPr>
            <a:xfrm>
              <a:off x="6051856" y="3467317"/>
              <a:ext cx="204851" cy="146920"/>
            </a:xfrm>
            <a:prstGeom prst="rect">
              <a:avLst/>
            </a:prstGeom>
            <a:solidFill>
              <a:srgbClr val="1CABE2">
                <a:alpha val="100000"/>
              </a:srgbClr>
            </a:solidFill>
          </p:spPr>
          <p:txBody>
            <a:bodyPr/>
            <a:lstStyle/>
            <a:p/>
          </p:txBody>
        </p:sp>
        <p:sp>
          <p:nvSpPr>
            <p:cNvPr id="92" name="rc92"/>
            <p:cNvSpPr/>
            <p:nvPr/>
          </p:nvSpPr>
          <p:spPr>
            <a:xfrm>
              <a:off x="6279468" y="3515430"/>
              <a:ext cx="204851" cy="1110105"/>
            </a:xfrm>
            <a:prstGeom prst="rect">
              <a:avLst/>
            </a:prstGeom>
            <a:solidFill>
              <a:srgbClr val="80BD41">
                <a:alpha val="100000"/>
              </a:srgbClr>
            </a:solidFill>
          </p:spPr>
          <p:txBody>
            <a:bodyPr/>
            <a:lstStyle/>
            <a:p/>
          </p:txBody>
        </p:sp>
        <p:sp>
          <p:nvSpPr>
            <p:cNvPr id="93" name="rc93"/>
            <p:cNvSpPr/>
            <p:nvPr/>
          </p:nvSpPr>
          <p:spPr>
            <a:xfrm>
              <a:off x="6279468" y="2993006"/>
              <a:ext cx="204851" cy="277618"/>
            </a:xfrm>
            <a:prstGeom prst="rect">
              <a:avLst/>
            </a:prstGeom>
            <a:solidFill>
              <a:srgbClr val="0058AB">
                <a:alpha val="100000"/>
              </a:srgbClr>
            </a:solidFill>
          </p:spPr>
          <p:txBody>
            <a:bodyPr/>
            <a:lstStyle/>
            <a:p/>
          </p:txBody>
        </p:sp>
        <p:sp>
          <p:nvSpPr>
            <p:cNvPr id="94" name="rc94"/>
            <p:cNvSpPr/>
            <p:nvPr/>
          </p:nvSpPr>
          <p:spPr>
            <a:xfrm>
              <a:off x="6279468" y="3270624"/>
              <a:ext cx="204851" cy="244805"/>
            </a:xfrm>
            <a:prstGeom prst="rect">
              <a:avLst/>
            </a:prstGeom>
            <a:solidFill>
              <a:srgbClr val="1CABE2">
                <a:alpha val="100000"/>
              </a:srgbClr>
            </a:solidFill>
          </p:spPr>
          <p:txBody>
            <a:bodyPr/>
            <a:lstStyle/>
            <a:p/>
          </p:txBody>
        </p:sp>
        <p:sp>
          <p:nvSpPr>
            <p:cNvPr id="95" name="rc95"/>
            <p:cNvSpPr/>
            <p:nvPr/>
          </p:nvSpPr>
          <p:spPr>
            <a:xfrm>
              <a:off x="6507081" y="3448145"/>
              <a:ext cx="204851" cy="1177390"/>
            </a:xfrm>
            <a:prstGeom prst="rect">
              <a:avLst/>
            </a:prstGeom>
            <a:solidFill>
              <a:srgbClr val="80BD41">
                <a:alpha val="100000"/>
              </a:srgbClr>
            </a:solidFill>
          </p:spPr>
          <p:txBody>
            <a:bodyPr/>
            <a:lstStyle/>
            <a:p/>
          </p:txBody>
        </p:sp>
        <p:sp>
          <p:nvSpPr>
            <p:cNvPr id="96" name="rc96"/>
            <p:cNvSpPr/>
            <p:nvPr/>
          </p:nvSpPr>
          <p:spPr>
            <a:xfrm>
              <a:off x="6507081" y="2990240"/>
              <a:ext cx="204851" cy="163511"/>
            </a:xfrm>
            <a:prstGeom prst="rect">
              <a:avLst/>
            </a:prstGeom>
            <a:solidFill>
              <a:srgbClr val="0058AB">
                <a:alpha val="100000"/>
              </a:srgbClr>
            </a:solidFill>
          </p:spPr>
          <p:txBody>
            <a:bodyPr/>
            <a:lstStyle/>
            <a:p/>
          </p:txBody>
        </p:sp>
        <p:sp>
          <p:nvSpPr>
            <p:cNvPr id="97" name="rc97"/>
            <p:cNvSpPr/>
            <p:nvPr/>
          </p:nvSpPr>
          <p:spPr>
            <a:xfrm>
              <a:off x="6507081" y="3153751"/>
              <a:ext cx="204851" cy="294393"/>
            </a:xfrm>
            <a:prstGeom prst="rect">
              <a:avLst/>
            </a:prstGeom>
            <a:solidFill>
              <a:srgbClr val="1CABE2">
                <a:alpha val="100000"/>
              </a:srgbClr>
            </a:solidFill>
          </p:spPr>
          <p:txBody>
            <a:bodyPr/>
            <a:lstStyle/>
            <a:p/>
          </p:txBody>
        </p:sp>
        <p:sp>
          <p:nvSpPr>
            <p:cNvPr id="98" name="rc98"/>
            <p:cNvSpPr/>
            <p:nvPr/>
          </p:nvSpPr>
          <p:spPr>
            <a:xfrm>
              <a:off x="6734693" y="3454044"/>
              <a:ext cx="204851" cy="1171491"/>
            </a:xfrm>
            <a:prstGeom prst="rect">
              <a:avLst/>
            </a:prstGeom>
            <a:solidFill>
              <a:srgbClr val="80BD41">
                <a:alpha val="100000"/>
              </a:srgbClr>
            </a:solidFill>
          </p:spPr>
          <p:txBody>
            <a:bodyPr/>
            <a:lstStyle/>
            <a:p/>
          </p:txBody>
        </p:sp>
        <p:sp>
          <p:nvSpPr>
            <p:cNvPr id="99" name="rc99"/>
            <p:cNvSpPr/>
            <p:nvPr/>
          </p:nvSpPr>
          <p:spPr>
            <a:xfrm>
              <a:off x="6734693" y="2975677"/>
              <a:ext cx="204851" cy="197982"/>
            </a:xfrm>
            <a:prstGeom prst="rect">
              <a:avLst/>
            </a:prstGeom>
            <a:solidFill>
              <a:srgbClr val="0058AB">
                <a:alpha val="100000"/>
              </a:srgbClr>
            </a:solidFill>
          </p:spPr>
          <p:txBody>
            <a:bodyPr/>
            <a:lstStyle/>
            <a:p/>
          </p:txBody>
        </p:sp>
        <p:sp>
          <p:nvSpPr>
            <p:cNvPr id="100" name="rc100"/>
            <p:cNvSpPr/>
            <p:nvPr/>
          </p:nvSpPr>
          <p:spPr>
            <a:xfrm>
              <a:off x="6734693" y="3173660"/>
              <a:ext cx="204851" cy="280383"/>
            </a:xfrm>
            <a:prstGeom prst="rect">
              <a:avLst/>
            </a:prstGeom>
            <a:solidFill>
              <a:srgbClr val="1CABE2">
                <a:alpha val="100000"/>
              </a:srgbClr>
            </a:solidFill>
          </p:spPr>
          <p:txBody>
            <a:bodyPr/>
            <a:lstStyle/>
            <a:p/>
          </p:txBody>
        </p:sp>
        <p:sp>
          <p:nvSpPr>
            <p:cNvPr id="101" name="rc101"/>
            <p:cNvSpPr/>
            <p:nvPr/>
          </p:nvSpPr>
          <p:spPr>
            <a:xfrm>
              <a:off x="6962306" y="2964801"/>
              <a:ext cx="204851" cy="146596"/>
            </a:xfrm>
            <a:prstGeom prst="rect">
              <a:avLst/>
            </a:prstGeom>
            <a:solidFill>
              <a:srgbClr val="F26A21">
                <a:alpha val="100000"/>
              </a:srgbClr>
            </a:solidFill>
          </p:spPr>
          <p:txBody>
            <a:bodyPr/>
            <a:lstStyle/>
            <a:p/>
          </p:txBody>
        </p:sp>
        <p:sp>
          <p:nvSpPr>
            <p:cNvPr id="102" name="rc102"/>
            <p:cNvSpPr/>
            <p:nvPr/>
          </p:nvSpPr>
          <p:spPr>
            <a:xfrm>
              <a:off x="6962306" y="3111397"/>
              <a:ext cx="204851" cy="1514137"/>
            </a:xfrm>
            <a:prstGeom prst="rect">
              <a:avLst/>
            </a:prstGeom>
            <a:solidFill>
              <a:srgbClr val="FFC20E">
                <a:alpha val="100000"/>
              </a:srgbClr>
            </a:solidFill>
          </p:spPr>
          <p:txBody>
            <a:bodyPr/>
            <a:lstStyle/>
            <a:p/>
          </p:txBody>
        </p:sp>
        <p:sp>
          <p:nvSpPr>
            <p:cNvPr id="103" name="rc103"/>
            <p:cNvSpPr/>
            <p:nvPr/>
          </p:nvSpPr>
          <p:spPr>
            <a:xfrm>
              <a:off x="7189918" y="2950423"/>
              <a:ext cx="204851" cy="108546"/>
            </a:xfrm>
            <a:prstGeom prst="rect">
              <a:avLst/>
            </a:prstGeom>
            <a:solidFill>
              <a:srgbClr val="F26A21">
                <a:alpha val="100000"/>
              </a:srgbClr>
            </a:solidFill>
          </p:spPr>
          <p:txBody>
            <a:bodyPr/>
            <a:lstStyle/>
            <a:p/>
          </p:txBody>
        </p:sp>
        <p:sp>
          <p:nvSpPr>
            <p:cNvPr id="104" name="rc104"/>
            <p:cNvSpPr/>
            <p:nvPr/>
          </p:nvSpPr>
          <p:spPr>
            <a:xfrm>
              <a:off x="7189918" y="3058970"/>
              <a:ext cx="204851" cy="1566565"/>
            </a:xfrm>
            <a:prstGeom prst="rect">
              <a:avLst/>
            </a:prstGeom>
            <a:solidFill>
              <a:srgbClr val="FFC20E">
                <a:alpha val="100000"/>
              </a:srgbClr>
            </a:solidFill>
          </p:spPr>
          <p:txBody>
            <a:bodyPr/>
            <a:lstStyle/>
            <a:p/>
          </p:txBody>
        </p:sp>
        <p:sp>
          <p:nvSpPr>
            <p:cNvPr id="105" name="rc105"/>
            <p:cNvSpPr/>
            <p:nvPr/>
          </p:nvSpPr>
          <p:spPr>
            <a:xfrm>
              <a:off x="7417531" y="2936044"/>
              <a:ext cx="204851" cy="80373"/>
            </a:xfrm>
            <a:prstGeom prst="rect">
              <a:avLst/>
            </a:prstGeom>
            <a:solidFill>
              <a:srgbClr val="F26A21">
                <a:alpha val="100000"/>
              </a:srgbClr>
            </a:solidFill>
          </p:spPr>
          <p:txBody>
            <a:bodyPr/>
            <a:lstStyle/>
            <a:p/>
          </p:txBody>
        </p:sp>
        <p:sp>
          <p:nvSpPr>
            <p:cNvPr id="106" name="rc106"/>
            <p:cNvSpPr/>
            <p:nvPr/>
          </p:nvSpPr>
          <p:spPr>
            <a:xfrm>
              <a:off x="7417531" y="3016417"/>
              <a:ext cx="204851" cy="1609117"/>
            </a:xfrm>
            <a:prstGeom prst="rect">
              <a:avLst/>
            </a:prstGeom>
            <a:solidFill>
              <a:srgbClr val="FFC20E">
                <a:alpha val="100000"/>
              </a:srgbClr>
            </a:solidFill>
          </p:spPr>
          <p:txBody>
            <a:bodyPr/>
            <a:lstStyle/>
            <a:p/>
          </p:txBody>
        </p:sp>
        <p:sp>
          <p:nvSpPr>
            <p:cNvPr id="107" name="rc107"/>
            <p:cNvSpPr/>
            <p:nvPr/>
          </p:nvSpPr>
          <p:spPr>
            <a:xfrm>
              <a:off x="7645143" y="2919085"/>
              <a:ext cx="204851" cy="59512"/>
            </a:xfrm>
            <a:prstGeom prst="rect">
              <a:avLst/>
            </a:prstGeom>
            <a:solidFill>
              <a:srgbClr val="F26A21">
                <a:alpha val="100000"/>
              </a:srgbClr>
            </a:solidFill>
          </p:spPr>
          <p:txBody>
            <a:bodyPr/>
            <a:lstStyle/>
            <a:p/>
          </p:txBody>
        </p:sp>
        <p:sp>
          <p:nvSpPr>
            <p:cNvPr id="108" name="rc108"/>
            <p:cNvSpPr/>
            <p:nvPr/>
          </p:nvSpPr>
          <p:spPr>
            <a:xfrm>
              <a:off x="7645143" y="2978597"/>
              <a:ext cx="204851" cy="1646938"/>
            </a:xfrm>
            <a:prstGeom prst="rect">
              <a:avLst/>
            </a:prstGeom>
            <a:solidFill>
              <a:srgbClr val="FFC20E">
                <a:alpha val="100000"/>
              </a:srgbClr>
            </a:solidFill>
          </p:spPr>
          <p:txBody>
            <a:bodyPr/>
            <a:lstStyle/>
            <a:p/>
          </p:txBody>
        </p:sp>
        <p:sp>
          <p:nvSpPr>
            <p:cNvPr id="109" name="rc109"/>
            <p:cNvSpPr/>
            <p:nvPr/>
          </p:nvSpPr>
          <p:spPr>
            <a:xfrm>
              <a:off x="7872756" y="2899360"/>
              <a:ext cx="204851" cy="44065"/>
            </a:xfrm>
            <a:prstGeom prst="rect">
              <a:avLst/>
            </a:prstGeom>
            <a:solidFill>
              <a:srgbClr val="F26A21">
                <a:alpha val="100000"/>
              </a:srgbClr>
            </a:solidFill>
          </p:spPr>
          <p:txBody>
            <a:bodyPr/>
            <a:lstStyle/>
            <a:p/>
          </p:txBody>
        </p:sp>
        <p:sp>
          <p:nvSpPr>
            <p:cNvPr id="110" name="rc110"/>
            <p:cNvSpPr/>
            <p:nvPr/>
          </p:nvSpPr>
          <p:spPr>
            <a:xfrm>
              <a:off x="7872756" y="2943426"/>
              <a:ext cx="204851" cy="1682109"/>
            </a:xfrm>
            <a:prstGeom prst="rect">
              <a:avLst/>
            </a:prstGeom>
            <a:solidFill>
              <a:srgbClr val="FFC20E">
                <a:alpha val="100000"/>
              </a:srgbClr>
            </a:solidFill>
          </p:spPr>
          <p:txBody>
            <a:bodyPr/>
            <a:lstStyle/>
            <a:p/>
          </p:txBody>
        </p:sp>
        <p:sp>
          <p:nvSpPr>
            <p:cNvPr id="111" name="rc111"/>
            <p:cNvSpPr/>
            <p:nvPr/>
          </p:nvSpPr>
          <p:spPr>
            <a:xfrm>
              <a:off x="8100369" y="2876686"/>
              <a:ext cx="204851" cy="32628"/>
            </a:xfrm>
            <a:prstGeom prst="rect">
              <a:avLst/>
            </a:prstGeom>
            <a:solidFill>
              <a:srgbClr val="F26A21">
                <a:alpha val="100000"/>
              </a:srgbClr>
            </a:solidFill>
          </p:spPr>
          <p:txBody>
            <a:bodyPr/>
            <a:lstStyle/>
            <a:p/>
          </p:txBody>
        </p:sp>
        <p:sp>
          <p:nvSpPr>
            <p:cNvPr id="112" name="rc112"/>
            <p:cNvSpPr/>
            <p:nvPr/>
          </p:nvSpPr>
          <p:spPr>
            <a:xfrm>
              <a:off x="8100369" y="2909314"/>
              <a:ext cx="204851" cy="1716220"/>
            </a:xfrm>
            <a:prstGeom prst="rect">
              <a:avLst/>
            </a:prstGeom>
            <a:solidFill>
              <a:srgbClr val="FFC20E">
                <a:alpha val="100000"/>
              </a:srgbClr>
            </a:solidFill>
          </p:spPr>
          <p:txBody>
            <a:bodyPr/>
            <a:lstStyle/>
            <a:p/>
          </p:txBody>
        </p:sp>
        <p:sp>
          <p:nvSpPr>
            <p:cNvPr id="113" name="pl113"/>
            <p:cNvSpPr/>
            <p:nvPr/>
          </p:nvSpPr>
          <p:spPr>
            <a:xfrm>
              <a:off x="1374417" y="1330391"/>
              <a:ext cx="5462701" cy="858110"/>
            </a:xfrm>
            <a:custGeom>
              <a:avLst/>
              <a:pathLst>
                <a:path w="5462701" h="858110">
                  <a:moveTo>
                    <a:pt x="0" y="377568"/>
                  </a:moveTo>
                  <a:lnTo>
                    <a:pt x="227612" y="411892"/>
                  </a:lnTo>
                  <a:lnTo>
                    <a:pt x="455225" y="446217"/>
                  </a:lnTo>
                  <a:lnTo>
                    <a:pt x="682837" y="480541"/>
                  </a:lnTo>
                  <a:lnTo>
                    <a:pt x="910450" y="549190"/>
                  </a:lnTo>
                  <a:lnTo>
                    <a:pt x="1138062" y="583515"/>
                  </a:lnTo>
                  <a:lnTo>
                    <a:pt x="1365675" y="617839"/>
                  </a:lnTo>
                  <a:lnTo>
                    <a:pt x="1593287" y="549190"/>
                  </a:lnTo>
                  <a:lnTo>
                    <a:pt x="1820900" y="480541"/>
                  </a:lnTo>
                  <a:lnTo>
                    <a:pt x="2048513" y="411892"/>
                  </a:lnTo>
                  <a:lnTo>
                    <a:pt x="2276125" y="343244"/>
                  </a:lnTo>
                  <a:lnTo>
                    <a:pt x="2503738" y="274595"/>
                  </a:lnTo>
                  <a:lnTo>
                    <a:pt x="2731350" y="205946"/>
                  </a:lnTo>
                  <a:lnTo>
                    <a:pt x="2958963" y="137297"/>
                  </a:lnTo>
                  <a:lnTo>
                    <a:pt x="3186575" y="68648"/>
                  </a:lnTo>
                  <a:lnTo>
                    <a:pt x="3414188" y="205946"/>
                  </a:lnTo>
                  <a:lnTo>
                    <a:pt x="3641800" y="68648"/>
                  </a:lnTo>
                  <a:lnTo>
                    <a:pt x="3869413" y="102973"/>
                  </a:lnTo>
                  <a:lnTo>
                    <a:pt x="4097026" y="68648"/>
                  </a:lnTo>
                  <a:lnTo>
                    <a:pt x="4324638" y="0"/>
                  </a:lnTo>
                  <a:lnTo>
                    <a:pt x="4552251" y="411892"/>
                  </a:lnTo>
                  <a:lnTo>
                    <a:pt x="4779863" y="858110"/>
                  </a:lnTo>
                  <a:lnTo>
                    <a:pt x="5007476" y="446217"/>
                  </a:lnTo>
                  <a:lnTo>
                    <a:pt x="5235088" y="205946"/>
                  </a:lnTo>
                  <a:lnTo>
                    <a:pt x="5462701" y="274595"/>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1536338"/>
              <a:ext cx="5462701" cy="961083"/>
            </a:xfrm>
            <a:custGeom>
              <a:avLst/>
              <a:pathLst>
                <a:path w="5462701" h="961083">
                  <a:moveTo>
                    <a:pt x="0" y="652163"/>
                  </a:moveTo>
                  <a:lnTo>
                    <a:pt x="227612" y="686488"/>
                  </a:lnTo>
                  <a:lnTo>
                    <a:pt x="455225" y="686488"/>
                  </a:lnTo>
                  <a:lnTo>
                    <a:pt x="682837" y="720812"/>
                  </a:lnTo>
                  <a:lnTo>
                    <a:pt x="910450" y="720812"/>
                  </a:lnTo>
                  <a:lnTo>
                    <a:pt x="1138062" y="755137"/>
                  </a:lnTo>
                  <a:lnTo>
                    <a:pt x="1365675" y="755137"/>
                  </a:lnTo>
                  <a:lnTo>
                    <a:pt x="1593287" y="686488"/>
                  </a:lnTo>
                  <a:lnTo>
                    <a:pt x="1820900" y="583515"/>
                  </a:lnTo>
                  <a:lnTo>
                    <a:pt x="2048513" y="514866"/>
                  </a:lnTo>
                  <a:lnTo>
                    <a:pt x="2276125" y="446217"/>
                  </a:lnTo>
                  <a:lnTo>
                    <a:pt x="2503738" y="377568"/>
                  </a:lnTo>
                  <a:lnTo>
                    <a:pt x="2731350" y="274595"/>
                  </a:lnTo>
                  <a:lnTo>
                    <a:pt x="2958963" y="205946"/>
                  </a:lnTo>
                  <a:lnTo>
                    <a:pt x="3186575" y="137297"/>
                  </a:lnTo>
                  <a:lnTo>
                    <a:pt x="3414188" y="343244"/>
                  </a:lnTo>
                  <a:lnTo>
                    <a:pt x="3641800" y="308919"/>
                  </a:lnTo>
                  <a:lnTo>
                    <a:pt x="3869413" y="171622"/>
                  </a:lnTo>
                  <a:lnTo>
                    <a:pt x="4097026" y="171622"/>
                  </a:lnTo>
                  <a:lnTo>
                    <a:pt x="4324638" y="0"/>
                  </a:lnTo>
                  <a:lnTo>
                    <a:pt x="4552251" y="411892"/>
                  </a:lnTo>
                  <a:lnTo>
                    <a:pt x="4779863" y="961083"/>
                  </a:lnTo>
                  <a:lnTo>
                    <a:pt x="5007476" y="755137"/>
                  </a:lnTo>
                  <a:lnTo>
                    <a:pt x="5235088" y="617839"/>
                  </a:lnTo>
                  <a:lnTo>
                    <a:pt x="5462701" y="652163"/>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2444152"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7" name="tx117"/>
            <p:cNvSpPr/>
            <p:nvPr/>
          </p:nvSpPr>
          <p:spPr>
            <a:xfrm>
              <a:off x="3582215"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8" name="tx118"/>
            <p:cNvSpPr/>
            <p:nvPr/>
          </p:nvSpPr>
          <p:spPr>
            <a:xfrm>
              <a:off x="4720277"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563072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58340"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1" name="tx121"/>
            <p:cNvSpPr/>
            <p:nvPr/>
          </p:nvSpPr>
          <p:spPr>
            <a:xfrm>
              <a:off x="6085953" y="198586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2" name="tx122"/>
            <p:cNvSpPr/>
            <p:nvPr/>
          </p:nvSpPr>
          <p:spPr>
            <a:xfrm>
              <a:off x="6313565"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3" name="tx123"/>
            <p:cNvSpPr/>
            <p:nvPr/>
          </p:nvSpPr>
          <p:spPr>
            <a:xfrm>
              <a:off x="6541178"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6768791"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5" name="tx125"/>
            <p:cNvSpPr/>
            <p:nvPr/>
          </p:nvSpPr>
          <p:spPr>
            <a:xfrm>
              <a:off x="1306089"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26" name="tx126"/>
            <p:cNvSpPr/>
            <p:nvPr/>
          </p:nvSpPr>
          <p:spPr>
            <a:xfrm>
              <a:off x="2444152"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27" name="tx127"/>
            <p:cNvSpPr/>
            <p:nvPr/>
          </p:nvSpPr>
          <p:spPr>
            <a:xfrm>
              <a:off x="3582215"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8" name="tx128"/>
            <p:cNvSpPr/>
            <p:nvPr/>
          </p:nvSpPr>
          <p:spPr>
            <a:xfrm>
              <a:off x="4720277"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5630728"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5858340"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1" name="tx131"/>
            <p:cNvSpPr/>
            <p:nvPr/>
          </p:nvSpPr>
          <p:spPr>
            <a:xfrm>
              <a:off x="6085953"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2" name="tx132"/>
            <p:cNvSpPr/>
            <p:nvPr/>
          </p:nvSpPr>
          <p:spPr>
            <a:xfrm>
              <a:off x="6313565"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6541178"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4" name="tx134"/>
            <p:cNvSpPr/>
            <p:nvPr/>
          </p:nvSpPr>
          <p:spPr>
            <a:xfrm>
              <a:off x="6768791"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5" name="tx135"/>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71671" y="364639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7" name="tx137"/>
            <p:cNvSpPr/>
            <p:nvPr/>
          </p:nvSpPr>
          <p:spPr>
            <a:xfrm>
              <a:off x="508103" y="272469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8" name="tx138"/>
            <p:cNvSpPr/>
            <p:nvPr/>
          </p:nvSpPr>
          <p:spPr>
            <a:xfrm>
              <a:off x="508103" y="180298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39" name="tx139"/>
            <p:cNvSpPr/>
            <p:nvPr/>
          </p:nvSpPr>
          <p:spPr>
            <a:xfrm>
              <a:off x="508103" y="88127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84039" y="5504603"/>
              <a:ext cx="201455" cy="201456"/>
            </a:xfrm>
            <a:prstGeom prst="rect">
              <a:avLst/>
            </a:prstGeom>
            <a:solidFill>
              <a:srgbClr val="80BD41">
                <a:alpha val="100000"/>
              </a:srgbClr>
            </a:solidFill>
          </p:spPr>
          <p:txBody>
            <a:bodyPr/>
            <a:lstStyle/>
            <a:p/>
          </p:txBody>
        </p:sp>
        <p:sp>
          <p:nvSpPr>
            <p:cNvPr id="161" name="rc161"/>
            <p:cNvSpPr/>
            <p:nvPr/>
          </p:nvSpPr>
          <p:spPr>
            <a:xfrm>
              <a:off x="2585989" y="5504603"/>
              <a:ext cx="201456" cy="201456"/>
            </a:xfrm>
            <a:prstGeom prst="rect">
              <a:avLst/>
            </a:prstGeom>
            <a:solidFill>
              <a:srgbClr val="1CABE2">
                <a:alpha val="100000"/>
              </a:srgbClr>
            </a:solidFill>
          </p:spPr>
          <p:txBody>
            <a:bodyPr/>
            <a:lstStyle/>
            <a:p/>
          </p:txBody>
        </p:sp>
        <p:sp>
          <p:nvSpPr>
            <p:cNvPr id="162" name="rc162"/>
            <p:cNvSpPr/>
            <p:nvPr/>
          </p:nvSpPr>
          <p:spPr>
            <a:xfrm>
              <a:off x="3658812" y="5504603"/>
              <a:ext cx="201456" cy="201456"/>
            </a:xfrm>
            <a:prstGeom prst="rect">
              <a:avLst/>
            </a:prstGeom>
            <a:solidFill>
              <a:srgbClr val="0058AB">
                <a:alpha val="100000"/>
              </a:srgbClr>
            </a:solidFill>
          </p:spPr>
          <p:txBody>
            <a:bodyPr/>
            <a:lstStyle/>
            <a:p/>
          </p:txBody>
        </p:sp>
        <p:sp>
          <p:nvSpPr>
            <p:cNvPr id="163" name="rc163"/>
            <p:cNvSpPr/>
            <p:nvPr/>
          </p:nvSpPr>
          <p:spPr>
            <a:xfrm>
              <a:off x="4654145" y="5504603"/>
              <a:ext cx="201456" cy="201456"/>
            </a:xfrm>
            <a:prstGeom prst="rect">
              <a:avLst/>
            </a:prstGeom>
            <a:solidFill>
              <a:srgbClr val="FFC20E">
                <a:alpha val="100000"/>
              </a:srgbClr>
            </a:solidFill>
          </p:spPr>
          <p:txBody>
            <a:bodyPr/>
            <a:lstStyle/>
            <a:p/>
          </p:txBody>
        </p:sp>
        <p:sp>
          <p:nvSpPr>
            <p:cNvPr id="164" name="rc164"/>
            <p:cNvSpPr/>
            <p:nvPr/>
          </p:nvSpPr>
          <p:spPr>
            <a:xfrm>
              <a:off x="6558279" y="5504603"/>
              <a:ext cx="201455" cy="201456"/>
            </a:xfrm>
            <a:prstGeom prst="rect">
              <a:avLst/>
            </a:prstGeom>
            <a:solidFill>
              <a:srgbClr val="F26A21">
                <a:alpha val="100000"/>
              </a:srgbClr>
            </a:solidFill>
          </p:spPr>
          <p:txBody>
            <a:bodyPr/>
            <a:lstStyle/>
            <a:p/>
          </p:txBody>
        </p:sp>
        <p:sp>
          <p:nvSpPr>
            <p:cNvPr id="165" name="tx165"/>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20330" y="580629"/>
              <a:ext cx="42966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Vanuatu</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Vanuatu is projected to have a  small increase (&lt;10,000) in the number of surviving infants by 2030. Therefore, to achieve the IA2030 ZD target, more (~2.83%)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18711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57981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97251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38346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177616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30292" y="3569908"/>
              <a:ext cx="217589" cy="1420851"/>
            </a:xfrm>
            <a:prstGeom prst="rect">
              <a:avLst/>
            </a:prstGeom>
            <a:solidFill>
              <a:srgbClr val="0058AB">
                <a:alpha val="100000"/>
              </a:srgbClr>
            </a:solidFill>
          </p:spPr>
          <p:txBody>
            <a:bodyPr/>
            <a:lstStyle/>
            <a:p/>
          </p:txBody>
        </p:sp>
        <p:sp>
          <p:nvSpPr>
            <p:cNvPr id="38" name="rc38"/>
            <p:cNvSpPr/>
            <p:nvPr/>
          </p:nvSpPr>
          <p:spPr>
            <a:xfrm>
              <a:off x="1472058" y="3438110"/>
              <a:ext cx="217589" cy="1552649"/>
            </a:xfrm>
            <a:prstGeom prst="rect">
              <a:avLst/>
            </a:prstGeom>
            <a:solidFill>
              <a:srgbClr val="0058AB">
                <a:alpha val="100000"/>
              </a:srgbClr>
            </a:solidFill>
          </p:spPr>
          <p:txBody>
            <a:bodyPr/>
            <a:lstStyle/>
            <a:p/>
          </p:txBody>
        </p:sp>
        <p:sp>
          <p:nvSpPr>
            <p:cNvPr id="39" name="rc39"/>
            <p:cNvSpPr/>
            <p:nvPr/>
          </p:nvSpPr>
          <p:spPr>
            <a:xfrm>
              <a:off x="1713825" y="3323992"/>
              <a:ext cx="217589" cy="1666767"/>
            </a:xfrm>
            <a:prstGeom prst="rect">
              <a:avLst/>
            </a:prstGeom>
            <a:solidFill>
              <a:srgbClr val="0058AB">
                <a:alpha val="100000"/>
              </a:srgbClr>
            </a:solidFill>
          </p:spPr>
          <p:txBody>
            <a:bodyPr/>
            <a:lstStyle/>
            <a:p/>
          </p:txBody>
        </p:sp>
        <p:sp>
          <p:nvSpPr>
            <p:cNvPr id="40" name="rc40"/>
            <p:cNvSpPr/>
            <p:nvPr/>
          </p:nvSpPr>
          <p:spPr>
            <a:xfrm>
              <a:off x="1955592" y="3195408"/>
              <a:ext cx="217589" cy="1795351"/>
            </a:xfrm>
            <a:prstGeom prst="rect">
              <a:avLst/>
            </a:prstGeom>
            <a:solidFill>
              <a:srgbClr val="0058AB">
                <a:alpha val="100000"/>
              </a:srgbClr>
            </a:solidFill>
          </p:spPr>
          <p:txBody>
            <a:bodyPr/>
            <a:lstStyle/>
            <a:p/>
          </p:txBody>
        </p:sp>
        <p:sp>
          <p:nvSpPr>
            <p:cNvPr id="41" name="rc41"/>
            <p:cNvSpPr/>
            <p:nvPr/>
          </p:nvSpPr>
          <p:spPr>
            <a:xfrm>
              <a:off x="2197358" y="2955921"/>
              <a:ext cx="217589" cy="2034838"/>
            </a:xfrm>
            <a:prstGeom prst="rect">
              <a:avLst/>
            </a:prstGeom>
            <a:solidFill>
              <a:srgbClr val="0058AB">
                <a:alpha val="100000"/>
              </a:srgbClr>
            </a:solidFill>
          </p:spPr>
          <p:txBody>
            <a:bodyPr/>
            <a:lstStyle/>
            <a:p/>
          </p:txBody>
        </p:sp>
        <p:sp>
          <p:nvSpPr>
            <p:cNvPr id="42" name="rc42"/>
            <p:cNvSpPr/>
            <p:nvPr/>
          </p:nvSpPr>
          <p:spPr>
            <a:xfrm>
              <a:off x="2439125" y="2812871"/>
              <a:ext cx="217589" cy="2177888"/>
            </a:xfrm>
            <a:prstGeom prst="rect">
              <a:avLst/>
            </a:prstGeom>
            <a:solidFill>
              <a:srgbClr val="0058AB">
                <a:alpha val="100000"/>
              </a:srgbClr>
            </a:solidFill>
          </p:spPr>
          <p:txBody>
            <a:bodyPr/>
            <a:lstStyle/>
            <a:p/>
          </p:txBody>
        </p:sp>
        <p:sp>
          <p:nvSpPr>
            <p:cNvPr id="43" name="rc43"/>
            <p:cNvSpPr/>
            <p:nvPr/>
          </p:nvSpPr>
          <p:spPr>
            <a:xfrm>
              <a:off x="2680891" y="2642498"/>
              <a:ext cx="217589" cy="2348261"/>
            </a:xfrm>
            <a:prstGeom prst="rect">
              <a:avLst/>
            </a:prstGeom>
            <a:solidFill>
              <a:srgbClr val="0058AB">
                <a:alpha val="100000"/>
              </a:srgbClr>
            </a:solidFill>
          </p:spPr>
          <p:txBody>
            <a:bodyPr/>
            <a:lstStyle/>
            <a:p/>
          </p:txBody>
        </p:sp>
        <p:sp>
          <p:nvSpPr>
            <p:cNvPr id="44" name="rc44"/>
            <p:cNvSpPr/>
            <p:nvPr/>
          </p:nvSpPr>
          <p:spPr>
            <a:xfrm>
              <a:off x="2922658" y="2767867"/>
              <a:ext cx="217589" cy="2222892"/>
            </a:xfrm>
            <a:prstGeom prst="rect">
              <a:avLst/>
            </a:prstGeom>
            <a:solidFill>
              <a:srgbClr val="0058AB">
                <a:alpha val="100000"/>
              </a:srgbClr>
            </a:solidFill>
          </p:spPr>
          <p:txBody>
            <a:bodyPr/>
            <a:lstStyle/>
            <a:p/>
          </p:txBody>
        </p:sp>
        <p:sp>
          <p:nvSpPr>
            <p:cNvPr id="45" name="rc45"/>
            <p:cNvSpPr/>
            <p:nvPr/>
          </p:nvSpPr>
          <p:spPr>
            <a:xfrm>
              <a:off x="3164425" y="2898058"/>
              <a:ext cx="217589" cy="2092701"/>
            </a:xfrm>
            <a:prstGeom prst="rect">
              <a:avLst/>
            </a:prstGeom>
            <a:solidFill>
              <a:srgbClr val="0058AB">
                <a:alpha val="100000"/>
              </a:srgbClr>
            </a:solidFill>
          </p:spPr>
          <p:txBody>
            <a:bodyPr/>
            <a:lstStyle/>
            <a:p/>
          </p:txBody>
        </p:sp>
        <p:sp>
          <p:nvSpPr>
            <p:cNvPr id="46" name="rc46"/>
            <p:cNvSpPr/>
            <p:nvPr/>
          </p:nvSpPr>
          <p:spPr>
            <a:xfrm>
              <a:off x="3406191" y="3065217"/>
              <a:ext cx="217589" cy="1925542"/>
            </a:xfrm>
            <a:prstGeom prst="rect">
              <a:avLst/>
            </a:prstGeom>
            <a:solidFill>
              <a:srgbClr val="0058AB">
                <a:alpha val="100000"/>
              </a:srgbClr>
            </a:solidFill>
          </p:spPr>
          <p:txBody>
            <a:bodyPr/>
            <a:lstStyle/>
            <a:p/>
          </p:txBody>
        </p:sp>
        <p:sp>
          <p:nvSpPr>
            <p:cNvPr id="47" name="rc47"/>
            <p:cNvSpPr/>
            <p:nvPr/>
          </p:nvSpPr>
          <p:spPr>
            <a:xfrm>
              <a:off x="3647958" y="3254878"/>
              <a:ext cx="217589" cy="1735881"/>
            </a:xfrm>
            <a:prstGeom prst="rect">
              <a:avLst/>
            </a:prstGeom>
            <a:solidFill>
              <a:srgbClr val="0058AB">
                <a:alpha val="100000"/>
              </a:srgbClr>
            </a:solidFill>
          </p:spPr>
          <p:txBody>
            <a:bodyPr/>
            <a:lstStyle/>
            <a:p/>
          </p:txBody>
        </p:sp>
        <p:sp>
          <p:nvSpPr>
            <p:cNvPr id="48" name="rc48"/>
            <p:cNvSpPr/>
            <p:nvPr/>
          </p:nvSpPr>
          <p:spPr>
            <a:xfrm>
              <a:off x="3889725" y="3463827"/>
              <a:ext cx="217589" cy="1526932"/>
            </a:xfrm>
            <a:prstGeom prst="rect">
              <a:avLst/>
            </a:prstGeom>
            <a:solidFill>
              <a:srgbClr val="0058AB">
                <a:alpha val="100000"/>
              </a:srgbClr>
            </a:solidFill>
          </p:spPr>
          <p:txBody>
            <a:bodyPr/>
            <a:lstStyle/>
            <a:p/>
          </p:txBody>
        </p:sp>
        <p:sp>
          <p:nvSpPr>
            <p:cNvPr id="49" name="rc49"/>
            <p:cNvSpPr/>
            <p:nvPr/>
          </p:nvSpPr>
          <p:spPr>
            <a:xfrm>
              <a:off x="4131491" y="3685634"/>
              <a:ext cx="217589" cy="1305125"/>
            </a:xfrm>
            <a:prstGeom prst="rect">
              <a:avLst/>
            </a:prstGeom>
            <a:solidFill>
              <a:srgbClr val="0058AB">
                <a:alpha val="100000"/>
              </a:srgbClr>
            </a:solidFill>
          </p:spPr>
          <p:txBody>
            <a:bodyPr/>
            <a:lstStyle/>
            <a:p/>
          </p:txBody>
        </p:sp>
        <p:sp>
          <p:nvSpPr>
            <p:cNvPr id="50" name="rc50"/>
            <p:cNvSpPr/>
            <p:nvPr/>
          </p:nvSpPr>
          <p:spPr>
            <a:xfrm>
              <a:off x="4373258" y="3920299"/>
              <a:ext cx="217589" cy="1070460"/>
            </a:xfrm>
            <a:prstGeom prst="rect">
              <a:avLst/>
            </a:prstGeom>
            <a:solidFill>
              <a:srgbClr val="0058AB">
                <a:alpha val="100000"/>
              </a:srgbClr>
            </a:solidFill>
          </p:spPr>
          <p:txBody>
            <a:bodyPr/>
            <a:lstStyle/>
            <a:p/>
          </p:txBody>
        </p:sp>
        <p:sp>
          <p:nvSpPr>
            <p:cNvPr id="51" name="rc51"/>
            <p:cNvSpPr/>
            <p:nvPr/>
          </p:nvSpPr>
          <p:spPr>
            <a:xfrm>
              <a:off x="4615025" y="4174252"/>
              <a:ext cx="217589" cy="816507"/>
            </a:xfrm>
            <a:prstGeom prst="rect">
              <a:avLst/>
            </a:prstGeom>
            <a:solidFill>
              <a:srgbClr val="0058AB">
                <a:alpha val="100000"/>
              </a:srgbClr>
            </a:solidFill>
          </p:spPr>
          <p:txBody>
            <a:bodyPr/>
            <a:lstStyle/>
            <a:p/>
          </p:txBody>
        </p:sp>
        <p:sp>
          <p:nvSpPr>
            <p:cNvPr id="52" name="rc52"/>
            <p:cNvSpPr/>
            <p:nvPr/>
          </p:nvSpPr>
          <p:spPr>
            <a:xfrm>
              <a:off x="4856791" y="3610091"/>
              <a:ext cx="217589" cy="1380668"/>
            </a:xfrm>
            <a:prstGeom prst="rect">
              <a:avLst/>
            </a:prstGeom>
            <a:solidFill>
              <a:srgbClr val="0058AB">
                <a:alpha val="100000"/>
              </a:srgbClr>
            </a:solidFill>
          </p:spPr>
          <p:txBody>
            <a:bodyPr/>
            <a:lstStyle/>
            <a:p/>
          </p:txBody>
        </p:sp>
        <p:sp>
          <p:nvSpPr>
            <p:cNvPr id="53" name="rc53"/>
            <p:cNvSpPr/>
            <p:nvPr/>
          </p:nvSpPr>
          <p:spPr>
            <a:xfrm>
              <a:off x="5098558" y="4150143"/>
              <a:ext cx="217589" cy="840616"/>
            </a:xfrm>
            <a:prstGeom prst="rect">
              <a:avLst/>
            </a:prstGeom>
            <a:solidFill>
              <a:srgbClr val="0058AB">
                <a:alpha val="100000"/>
              </a:srgbClr>
            </a:solidFill>
          </p:spPr>
          <p:txBody>
            <a:bodyPr/>
            <a:lstStyle/>
            <a:p/>
          </p:txBody>
        </p:sp>
        <p:sp>
          <p:nvSpPr>
            <p:cNvPr id="54" name="rc54"/>
            <p:cNvSpPr/>
            <p:nvPr/>
          </p:nvSpPr>
          <p:spPr>
            <a:xfrm>
              <a:off x="5340325" y="4000664"/>
              <a:ext cx="217589" cy="990095"/>
            </a:xfrm>
            <a:prstGeom prst="rect">
              <a:avLst/>
            </a:prstGeom>
            <a:solidFill>
              <a:srgbClr val="0058AB">
                <a:alpha val="100000"/>
              </a:srgbClr>
            </a:solidFill>
          </p:spPr>
          <p:txBody>
            <a:bodyPr/>
            <a:lstStyle/>
            <a:p/>
          </p:txBody>
        </p:sp>
        <p:sp>
          <p:nvSpPr>
            <p:cNvPr id="55" name="rc55"/>
            <p:cNvSpPr/>
            <p:nvPr/>
          </p:nvSpPr>
          <p:spPr>
            <a:xfrm>
              <a:off x="5582091" y="4138892"/>
              <a:ext cx="217589" cy="851867"/>
            </a:xfrm>
            <a:prstGeom prst="rect">
              <a:avLst/>
            </a:prstGeom>
            <a:solidFill>
              <a:srgbClr val="0058AB">
                <a:alpha val="100000"/>
              </a:srgbClr>
            </a:solidFill>
          </p:spPr>
          <p:txBody>
            <a:bodyPr/>
            <a:lstStyle/>
            <a:p/>
          </p:txBody>
        </p:sp>
        <p:sp>
          <p:nvSpPr>
            <p:cNvPr id="56" name="rc56"/>
            <p:cNvSpPr/>
            <p:nvPr/>
          </p:nvSpPr>
          <p:spPr>
            <a:xfrm>
              <a:off x="5823858" y="4421776"/>
              <a:ext cx="217589" cy="568983"/>
            </a:xfrm>
            <a:prstGeom prst="rect">
              <a:avLst/>
            </a:prstGeom>
            <a:solidFill>
              <a:srgbClr val="0058AB">
                <a:alpha val="100000"/>
              </a:srgbClr>
            </a:solidFill>
          </p:spPr>
          <p:txBody>
            <a:bodyPr/>
            <a:lstStyle/>
            <a:p/>
          </p:txBody>
        </p:sp>
        <p:sp>
          <p:nvSpPr>
            <p:cNvPr id="57" name="rc57"/>
            <p:cNvSpPr/>
            <p:nvPr/>
          </p:nvSpPr>
          <p:spPr>
            <a:xfrm>
              <a:off x="6065625" y="2721255"/>
              <a:ext cx="217589" cy="2269504"/>
            </a:xfrm>
            <a:prstGeom prst="rect">
              <a:avLst/>
            </a:prstGeom>
            <a:solidFill>
              <a:srgbClr val="0058AB">
                <a:alpha val="100000"/>
              </a:srgbClr>
            </a:solidFill>
          </p:spPr>
          <p:txBody>
            <a:bodyPr/>
            <a:lstStyle/>
            <a:p/>
          </p:txBody>
        </p:sp>
        <p:sp>
          <p:nvSpPr>
            <p:cNvPr id="58" name="rc58"/>
            <p:cNvSpPr/>
            <p:nvPr/>
          </p:nvSpPr>
          <p:spPr>
            <a:xfrm>
              <a:off x="6307391" y="866434"/>
              <a:ext cx="217589" cy="4124325"/>
            </a:xfrm>
            <a:prstGeom prst="rect">
              <a:avLst/>
            </a:prstGeom>
            <a:solidFill>
              <a:srgbClr val="0058AB">
                <a:alpha val="100000"/>
              </a:srgbClr>
            </a:solidFill>
          </p:spPr>
          <p:txBody>
            <a:bodyPr/>
            <a:lstStyle/>
            <a:p/>
          </p:txBody>
        </p:sp>
        <p:sp>
          <p:nvSpPr>
            <p:cNvPr id="59" name="rc59"/>
            <p:cNvSpPr/>
            <p:nvPr/>
          </p:nvSpPr>
          <p:spPr>
            <a:xfrm>
              <a:off x="6549158" y="2570169"/>
              <a:ext cx="217589" cy="2420590"/>
            </a:xfrm>
            <a:prstGeom prst="rect">
              <a:avLst/>
            </a:prstGeom>
            <a:solidFill>
              <a:srgbClr val="0058AB">
                <a:alpha val="100000"/>
              </a:srgbClr>
            </a:solidFill>
          </p:spPr>
          <p:txBody>
            <a:bodyPr/>
            <a:lstStyle/>
            <a:p/>
          </p:txBody>
        </p:sp>
        <p:sp>
          <p:nvSpPr>
            <p:cNvPr id="60" name="rc60"/>
            <p:cNvSpPr/>
            <p:nvPr/>
          </p:nvSpPr>
          <p:spPr>
            <a:xfrm>
              <a:off x="6790924" y="3565087"/>
              <a:ext cx="217589" cy="1425673"/>
            </a:xfrm>
            <a:prstGeom prst="rect">
              <a:avLst/>
            </a:prstGeom>
            <a:solidFill>
              <a:srgbClr val="0058AB">
                <a:alpha val="100000"/>
              </a:srgbClr>
            </a:solidFill>
          </p:spPr>
          <p:txBody>
            <a:bodyPr/>
            <a:lstStyle/>
            <a:p/>
          </p:txBody>
        </p:sp>
        <p:sp>
          <p:nvSpPr>
            <p:cNvPr id="61" name="rc61"/>
            <p:cNvSpPr/>
            <p:nvPr/>
          </p:nvSpPr>
          <p:spPr>
            <a:xfrm>
              <a:off x="7032691" y="3264522"/>
              <a:ext cx="217589" cy="1726237"/>
            </a:xfrm>
            <a:prstGeom prst="rect">
              <a:avLst/>
            </a:prstGeom>
            <a:solidFill>
              <a:srgbClr val="0058AB">
                <a:alpha val="100000"/>
              </a:srgbClr>
            </a:solidFill>
          </p:spPr>
          <p:txBody>
            <a:bodyPr/>
            <a:lstStyle/>
            <a:p/>
          </p:txBody>
        </p:sp>
        <p:sp>
          <p:nvSpPr>
            <p:cNvPr id="62" name="rc62"/>
            <p:cNvSpPr/>
            <p:nvPr/>
          </p:nvSpPr>
          <p:spPr>
            <a:xfrm>
              <a:off x="8483291" y="4706268"/>
              <a:ext cx="217589" cy="284491"/>
            </a:xfrm>
            <a:prstGeom prst="rect">
              <a:avLst/>
            </a:prstGeom>
            <a:solidFill>
              <a:srgbClr val="69DBFF">
                <a:alpha val="100000"/>
              </a:srgbClr>
            </a:solidFill>
          </p:spPr>
          <p:txBody>
            <a:bodyPr/>
            <a:lstStyle/>
            <a:p/>
          </p:txBody>
        </p:sp>
        <p:sp>
          <p:nvSpPr>
            <p:cNvPr id="63" name="pl63"/>
            <p:cNvSpPr/>
            <p:nvPr/>
          </p:nvSpPr>
          <p:spPr>
            <a:xfrm>
              <a:off x="6174420" y="4421776"/>
              <a:ext cx="2417666" cy="284491"/>
            </a:xfrm>
            <a:custGeom>
              <a:avLst/>
              <a:pathLst>
                <a:path w="2417666" h="284491">
                  <a:moveTo>
                    <a:pt x="0" y="0"/>
                  </a:moveTo>
                  <a:lnTo>
                    <a:pt x="241766" y="28449"/>
                  </a:lnTo>
                  <a:lnTo>
                    <a:pt x="483533" y="56898"/>
                  </a:lnTo>
                  <a:lnTo>
                    <a:pt x="725299" y="85347"/>
                  </a:lnTo>
                  <a:lnTo>
                    <a:pt x="967066" y="113796"/>
                  </a:lnTo>
                  <a:lnTo>
                    <a:pt x="1208833" y="142245"/>
                  </a:lnTo>
                  <a:lnTo>
                    <a:pt x="1450599" y="170695"/>
                  </a:lnTo>
                  <a:lnTo>
                    <a:pt x="1692366" y="199144"/>
                  </a:lnTo>
                  <a:lnTo>
                    <a:pt x="1934133" y="227593"/>
                  </a:lnTo>
                  <a:lnTo>
                    <a:pt x="2175899" y="256042"/>
                  </a:lnTo>
                  <a:lnTo>
                    <a:pt x="2417666" y="284491"/>
                  </a:lnTo>
                </a:path>
              </a:pathLst>
            </a:custGeom>
            <a:ln w="13550" cap="flat">
              <a:solidFill>
                <a:srgbClr val="000000">
                  <a:alpha val="100000"/>
                </a:srgbClr>
              </a:solidFill>
              <a:prstDash val="solid"/>
              <a:round/>
            </a:ln>
          </p:spPr>
          <p:txBody>
            <a:bodyPr/>
            <a:lstStyle/>
            <a:p/>
          </p:txBody>
        </p:sp>
        <p:sp>
          <p:nvSpPr>
            <p:cNvPr id="64" name="pt64"/>
            <p:cNvSpPr/>
            <p:nvPr/>
          </p:nvSpPr>
          <p:spPr>
            <a:xfrm>
              <a:off x="6149594" y="43969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391360" y="44253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33127" y="44538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74894" y="44822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16660" y="45107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58427" y="45391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00193" y="45676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41960" y="45960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83727" y="46245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25493" y="46529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67260" y="46814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32603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7" name="tx77"/>
            <p:cNvSpPr/>
            <p:nvPr/>
          </p:nvSpPr>
          <p:spPr>
            <a:xfrm>
              <a:off x="508103" y="171873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8" name="tx78"/>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29600" y="5881714"/>
              <a:ext cx="201456" cy="201456"/>
            </a:xfrm>
            <a:prstGeom prst="rect">
              <a:avLst/>
            </a:prstGeom>
            <a:solidFill>
              <a:srgbClr val="0058AB">
                <a:alpha val="100000"/>
              </a:srgbClr>
            </a:solidFill>
          </p:spPr>
          <p:txBody>
            <a:bodyPr/>
            <a:lstStyle/>
            <a:p/>
          </p:txBody>
        </p:sp>
        <p:sp>
          <p:nvSpPr>
            <p:cNvPr id="107" name="rc107"/>
            <p:cNvSpPr/>
            <p:nvPr/>
          </p:nvSpPr>
          <p:spPr>
            <a:xfrm>
              <a:off x="4531686" y="5881714"/>
              <a:ext cx="201456" cy="201456"/>
            </a:xfrm>
            <a:prstGeom prst="rect">
              <a:avLst/>
            </a:prstGeom>
            <a:solidFill>
              <a:srgbClr val="69DBFF">
                <a:alpha val="100000"/>
              </a:srgbClr>
            </a:solidFill>
          </p:spPr>
          <p:txBody>
            <a:bodyPr/>
            <a:lstStyle/>
            <a:p/>
          </p:txBody>
        </p:sp>
        <p:sp>
          <p:nvSpPr>
            <p:cNvPr id="108" name="tx108"/>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950768" y="398022"/>
              <a:ext cx="60296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Vanuatu</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279%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92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22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53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383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91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557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08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618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149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54455"/>
              <a:ext cx="249522" cy="648241"/>
            </a:xfrm>
            <a:prstGeom prst="rect">
              <a:avLst/>
            </a:prstGeom>
            <a:solidFill>
              <a:srgbClr val="80BD41">
                <a:alpha val="100000"/>
              </a:srgbClr>
            </a:solidFill>
          </p:spPr>
          <p:txBody>
            <a:bodyPr/>
            <a:lstStyle/>
            <a:p/>
          </p:txBody>
        </p:sp>
        <p:sp>
          <p:nvSpPr>
            <p:cNvPr id="26" name="rc26"/>
            <p:cNvSpPr/>
            <p:nvPr/>
          </p:nvSpPr>
          <p:spPr>
            <a:xfrm>
              <a:off x="1296273" y="3340592"/>
              <a:ext cx="249522" cy="113862"/>
            </a:xfrm>
            <a:prstGeom prst="rect">
              <a:avLst/>
            </a:prstGeom>
            <a:solidFill>
              <a:srgbClr val="1CABE2">
                <a:alpha val="100000"/>
              </a:srgbClr>
            </a:solidFill>
          </p:spPr>
          <p:txBody>
            <a:bodyPr/>
            <a:lstStyle/>
            <a:p/>
          </p:txBody>
        </p:sp>
        <p:sp>
          <p:nvSpPr>
            <p:cNvPr id="27" name="rc27"/>
            <p:cNvSpPr/>
            <p:nvPr/>
          </p:nvSpPr>
          <p:spPr>
            <a:xfrm>
              <a:off x="1573521" y="3446692"/>
              <a:ext cx="249522" cy="656005"/>
            </a:xfrm>
            <a:prstGeom prst="rect">
              <a:avLst/>
            </a:prstGeom>
            <a:solidFill>
              <a:srgbClr val="80BD41">
                <a:alpha val="100000"/>
              </a:srgbClr>
            </a:solidFill>
          </p:spPr>
          <p:txBody>
            <a:bodyPr/>
            <a:lstStyle/>
            <a:p/>
          </p:txBody>
        </p:sp>
        <p:sp>
          <p:nvSpPr>
            <p:cNvPr id="28" name="rc28"/>
            <p:cNvSpPr/>
            <p:nvPr/>
          </p:nvSpPr>
          <p:spPr>
            <a:xfrm>
              <a:off x="1573521" y="3321184"/>
              <a:ext cx="249522" cy="125507"/>
            </a:xfrm>
            <a:prstGeom prst="rect">
              <a:avLst/>
            </a:prstGeom>
            <a:solidFill>
              <a:srgbClr val="1CABE2">
                <a:alpha val="100000"/>
              </a:srgbClr>
            </a:solidFill>
          </p:spPr>
          <p:txBody>
            <a:bodyPr/>
            <a:lstStyle/>
            <a:p/>
          </p:txBody>
        </p:sp>
        <p:sp>
          <p:nvSpPr>
            <p:cNvPr id="29" name="rc29"/>
            <p:cNvSpPr/>
            <p:nvPr/>
          </p:nvSpPr>
          <p:spPr>
            <a:xfrm>
              <a:off x="1850769" y="3447985"/>
              <a:ext cx="249522" cy="654711"/>
            </a:xfrm>
            <a:prstGeom prst="rect">
              <a:avLst/>
            </a:prstGeom>
            <a:solidFill>
              <a:srgbClr val="80BD41">
                <a:alpha val="100000"/>
              </a:srgbClr>
            </a:solidFill>
          </p:spPr>
          <p:txBody>
            <a:bodyPr/>
            <a:lstStyle/>
            <a:p/>
          </p:txBody>
        </p:sp>
        <p:sp>
          <p:nvSpPr>
            <p:cNvPr id="30" name="rc30"/>
            <p:cNvSpPr/>
            <p:nvPr/>
          </p:nvSpPr>
          <p:spPr>
            <a:xfrm>
              <a:off x="1850769" y="3313420"/>
              <a:ext cx="249522" cy="134565"/>
            </a:xfrm>
            <a:prstGeom prst="rect">
              <a:avLst/>
            </a:prstGeom>
            <a:solidFill>
              <a:srgbClr val="1CABE2">
                <a:alpha val="100000"/>
              </a:srgbClr>
            </a:solidFill>
          </p:spPr>
          <p:txBody>
            <a:bodyPr/>
            <a:lstStyle/>
            <a:p/>
          </p:txBody>
        </p:sp>
        <p:sp>
          <p:nvSpPr>
            <p:cNvPr id="31" name="rc31"/>
            <p:cNvSpPr/>
            <p:nvPr/>
          </p:nvSpPr>
          <p:spPr>
            <a:xfrm>
              <a:off x="2128016" y="3444104"/>
              <a:ext cx="249522" cy="658593"/>
            </a:xfrm>
            <a:prstGeom prst="rect">
              <a:avLst/>
            </a:prstGeom>
            <a:solidFill>
              <a:srgbClr val="80BD41">
                <a:alpha val="100000"/>
              </a:srgbClr>
            </a:solidFill>
          </p:spPr>
          <p:txBody>
            <a:bodyPr/>
            <a:lstStyle/>
            <a:p/>
          </p:txBody>
        </p:sp>
        <p:sp>
          <p:nvSpPr>
            <p:cNvPr id="32" name="rc32"/>
            <p:cNvSpPr/>
            <p:nvPr/>
          </p:nvSpPr>
          <p:spPr>
            <a:xfrm>
              <a:off x="2128016" y="3299187"/>
              <a:ext cx="249522" cy="144916"/>
            </a:xfrm>
            <a:prstGeom prst="rect">
              <a:avLst/>
            </a:prstGeom>
            <a:solidFill>
              <a:srgbClr val="1CABE2">
                <a:alpha val="100000"/>
              </a:srgbClr>
            </a:solidFill>
          </p:spPr>
          <p:txBody>
            <a:bodyPr/>
            <a:lstStyle/>
            <a:p/>
          </p:txBody>
        </p:sp>
        <p:sp>
          <p:nvSpPr>
            <p:cNvPr id="33" name="rc33"/>
            <p:cNvSpPr/>
            <p:nvPr/>
          </p:nvSpPr>
          <p:spPr>
            <a:xfrm>
              <a:off x="2405264" y="3447985"/>
              <a:ext cx="249522" cy="654711"/>
            </a:xfrm>
            <a:prstGeom prst="rect">
              <a:avLst/>
            </a:prstGeom>
            <a:solidFill>
              <a:srgbClr val="80BD41">
                <a:alpha val="100000"/>
              </a:srgbClr>
            </a:solidFill>
          </p:spPr>
          <p:txBody>
            <a:bodyPr/>
            <a:lstStyle/>
            <a:p/>
          </p:txBody>
        </p:sp>
        <p:sp>
          <p:nvSpPr>
            <p:cNvPr id="34" name="rc34"/>
            <p:cNvSpPr/>
            <p:nvPr/>
          </p:nvSpPr>
          <p:spPr>
            <a:xfrm>
              <a:off x="2405264" y="3283661"/>
              <a:ext cx="249522" cy="164324"/>
            </a:xfrm>
            <a:prstGeom prst="rect">
              <a:avLst/>
            </a:prstGeom>
            <a:solidFill>
              <a:srgbClr val="1CABE2">
                <a:alpha val="100000"/>
              </a:srgbClr>
            </a:solidFill>
          </p:spPr>
          <p:txBody>
            <a:bodyPr/>
            <a:lstStyle/>
            <a:p/>
          </p:txBody>
        </p:sp>
        <p:sp>
          <p:nvSpPr>
            <p:cNvPr id="35" name="rc35"/>
            <p:cNvSpPr/>
            <p:nvPr/>
          </p:nvSpPr>
          <p:spPr>
            <a:xfrm>
              <a:off x="2682512" y="3442810"/>
              <a:ext cx="249522" cy="659886"/>
            </a:xfrm>
            <a:prstGeom prst="rect">
              <a:avLst/>
            </a:prstGeom>
            <a:solidFill>
              <a:srgbClr val="80BD41">
                <a:alpha val="100000"/>
              </a:srgbClr>
            </a:solidFill>
          </p:spPr>
          <p:txBody>
            <a:bodyPr/>
            <a:lstStyle/>
            <a:p/>
          </p:txBody>
        </p:sp>
        <p:sp>
          <p:nvSpPr>
            <p:cNvPr id="36" name="rc36"/>
            <p:cNvSpPr/>
            <p:nvPr/>
          </p:nvSpPr>
          <p:spPr>
            <a:xfrm>
              <a:off x="2682512" y="3268134"/>
              <a:ext cx="249522" cy="174675"/>
            </a:xfrm>
            <a:prstGeom prst="rect">
              <a:avLst/>
            </a:prstGeom>
            <a:solidFill>
              <a:srgbClr val="1CABE2">
                <a:alpha val="100000"/>
              </a:srgbClr>
            </a:solidFill>
          </p:spPr>
          <p:txBody>
            <a:bodyPr/>
            <a:lstStyle/>
            <a:p/>
          </p:txBody>
        </p:sp>
        <p:sp>
          <p:nvSpPr>
            <p:cNvPr id="37" name="rc37"/>
            <p:cNvSpPr/>
            <p:nvPr/>
          </p:nvSpPr>
          <p:spPr>
            <a:xfrm>
              <a:off x="2959759" y="3432459"/>
              <a:ext cx="249522" cy="670238"/>
            </a:xfrm>
            <a:prstGeom prst="rect">
              <a:avLst/>
            </a:prstGeom>
            <a:solidFill>
              <a:srgbClr val="80BD41">
                <a:alpha val="100000"/>
              </a:srgbClr>
            </a:solidFill>
          </p:spPr>
          <p:txBody>
            <a:bodyPr/>
            <a:lstStyle/>
            <a:p/>
          </p:txBody>
        </p:sp>
        <p:sp>
          <p:nvSpPr>
            <p:cNvPr id="38" name="rc38"/>
            <p:cNvSpPr/>
            <p:nvPr/>
          </p:nvSpPr>
          <p:spPr>
            <a:xfrm>
              <a:off x="2959759" y="3243550"/>
              <a:ext cx="249522" cy="188908"/>
            </a:xfrm>
            <a:prstGeom prst="rect">
              <a:avLst/>
            </a:prstGeom>
            <a:solidFill>
              <a:srgbClr val="1CABE2">
                <a:alpha val="100000"/>
              </a:srgbClr>
            </a:solidFill>
          </p:spPr>
          <p:txBody>
            <a:bodyPr/>
            <a:lstStyle/>
            <a:p/>
          </p:txBody>
        </p:sp>
        <p:sp>
          <p:nvSpPr>
            <p:cNvPr id="39" name="rc39"/>
            <p:cNvSpPr/>
            <p:nvPr/>
          </p:nvSpPr>
          <p:spPr>
            <a:xfrm>
              <a:off x="3237007" y="3387172"/>
              <a:ext cx="249522" cy="715524"/>
            </a:xfrm>
            <a:prstGeom prst="rect">
              <a:avLst/>
            </a:prstGeom>
            <a:solidFill>
              <a:srgbClr val="80BD41">
                <a:alpha val="100000"/>
              </a:srgbClr>
            </a:solidFill>
          </p:spPr>
          <p:txBody>
            <a:bodyPr/>
            <a:lstStyle/>
            <a:p/>
          </p:txBody>
        </p:sp>
        <p:sp>
          <p:nvSpPr>
            <p:cNvPr id="40" name="rc40"/>
            <p:cNvSpPr/>
            <p:nvPr/>
          </p:nvSpPr>
          <p:spPr>
            <a:xfrm>
              <a:off x="3237007" y="3208615"/>
              <a:ext cx="249522" cy="178557"/>
            </a:xfrm>
            <a:prstGeom prst="rect">
              <a:avLst/>
            </a:prstGeom>
            <a:solidFill>
              <a:srgbClr val="1CABE2">
                <a:alpha val="100000"/>
              </a:srgbClr>
            </a:solidFill>
          </p:spPr>
          <p:txBody>
            <a:bodyPr/>
            <a:lstStyle/>
            <a:p/>
          </p:txBody>
        </p:sp>
        <p:sp>
          <p:nvSpPr>
            <p:cNvPr id="41" name="rc41"/>
            <p:cNvSpPr/>
            <p:nvPr/>
          </p:nvSpPr>
          <p:spPr>
            <a:xfrm>
              <a:off x="3514255" y="3335416"/>
              <a:ext cx="249522" cy="767280"/>
            </a:xfrm>
            <a:prstGeom prst="rect">
              <a:avLst/>
            </a:prstGeom>
            <a:solidFill>
              <a:srgbClr val="80BD41">
                <a:alpha val="100000"/>
              </a:srgbClr>
            </a:solidFill>
          </p:spPr>
          <p:txBody>
            <a:bodyPr/>
            <a:lstStyle/>
            <a:p/>
          </p:txBody>
        </p:sp>
        <p:sp>
          <p:nvSpPr>
            <p:cNvPr id="42" name="rc42"/>
            <p:cNvSpPr/>
            <p:nvPr/>
          </p:nvSpPr>
          <p:spPr>
            <a:xfrm>
              <a:off x="3514255" y="3167210"/>
              <a:ext cx="249522" cy="168206"/>
            </a:xfrm>
            <a:prstGeom prst="rect">
              <a:avLst/>
            </a:prstGeom>
            <a:solidFill>
              <a:srgbClr val="1CABE2">
                <a:alpha val="100000"/>
              </a:srgbClr>
            </a:solidFill>
          </p:spPr>
          <p:txBody>
            <a:bodyPr/>
            <a:lstStyle/>
            <a:p/>
          </p:txBody>
        </p:sp>
        <p:sp>
          <p:nvSpPr>
            <p:cNvPr id="43" name="rc43"/>
            <p:cNvSpPr/>
            <p:nvPr/>
          </p:nvSpPr>
          <p:spPr>
            <a:xfrm>
              <a:off x="3791502" y="3288836"/>
              <a:ext cx="249522" cy="813860"/>
            </a:xfrm>
            <a:prstGeom prst="rect">
              <a:avLst/>
            </a:prstGeom>
            <a:solidFill>
              <a:srgbClr val="80BD41">
                <a:alpha val="100000"/>
              </a:srgbClr>
            </a:solidFill>
          </p:spPr>
          <p:txBody>
            <a:bodyPr/>
            <a:lstStyle/>
            <a:p/>
          </p:txBody>
        </p:sp>
        <p:sp>
          <p:nvSpPr>
            <p:cNvPr id="44" name="rc44"/>
            <p:cNvSpPr/>
            <p:nvPr/>
          </p:nvSpPr>
          <p:spPr>
            <a:xfrm>
              <a:off x="3791502" y="3133569"/>
              <a:ext cx="249522" cy="155267"/>
            </a:xfrm>
            <a:prstGeom prst="rect">
              <a:avLst/>
            </a:prstGeom>
            <a:solidFill>
              <a:srgbClr val="1CABE2">
                <a:alpha val="100000"/>
              </a:srgbClr>
            </a:solidFill>
          </p:spPr>
          <p:txBody>
            <a:bodyPr/>
            <a:lstStyle/>
            <a:p/>
          </p:txBody>
        </p:sp>
        <p:sp>
          <p:nvSpPr>
            <p:cNvPr id="45" name="rc45"/>
            <p:cNvSpPr/>
            <p:nvPr/>
          </p:nvSpPr>
          <p:spPr>
            <a:xfrm>
              <a:off x="4068750" y="3244844"/>
              <a:ext cx="249522" cy="857853"/>
            </a:xfrm>
            <a:prstGeom prst="rect">
              <a:avLst/>
            </a:prstGeom>
            <a:solidFill>
              <a:srgbClr val="80BD41">
                <a:alpha val="100000"/>
              </a:srgbClr>
            </a:solidFill>
          </p:spPr>
          <p:txBody>
            <a:bodyPr/>
            <a:lstStyle/>
            <a:p/>
          </p:txBody>
        </p:sp>
        <p:sp>
          <p:nvSpPr>
            <p:cNvPr id="46" name="rc46"/>
            <p:cNvSpPr/>
            <p:nvPr/>
          </p:nvSpPr>
          <p:spPr>
            <a:xfrm>
              <a:off x="4068750" y="3105103"/>
              <a:ext cx="249522" cy="139740"/>
            </a:xfrm>
            <a:prstGeom prst="rect">
              <a:avLst/>
            </a:prstGeom>
            <a:solidFill>
              <a:srgbClr val="1CABE2">
                <a:alpha val="100000"/>
              </a:srgbClr>
            </a:solidFill>
          </p:spPr>
          <p:txBody>
            <a:bodyPr/>
            <a:lstStyle/>
            <a:p/>
          </p:txBody>
        </p:sp>
        <p:sp>
          <p:nvSpPr>
            <p:cNvPr id="47" name="rc47"/>
            <p:cNvSpPr/>
            <p:nvPr/>
          </p:nvSpPr>
          <p:spPr>
            <a:xfrm>
              <a:off x="4345998" y="3200851"/>
              <a:ext cx="249522" cy="901845"/>
            </a:xfrm>
            <a:prstGeom prst="rect">
              <a:avLst/>
            </a:prstGeom>
            <a:solidFill>
              <a:srgbClr val="80BD41">
                <a:alpha val="100000"/>
              </a:srgbClr>
            </a:solidFill>
          </p:spPr>
          <p:txBody>
            <a:bodyPr/>
            <a:lstStyle/>
            <a:p/>
          </p:txBody>
        </p:sp>
        <p:sp>
          <p:nvSpPr>
            <p:cNvPr id="48" name="rc48"/>
            <p:cNvSpPr/>
            <p:nvPr/>
          </p:nvSpPr>
          <p:spPr>
            <a:xfrm>
              <a:off x="4345998" y="3077931"/>
              <a:ext cx="249522" cy="122920"/>
            </a:xfrm>
            <a:prstGeom prst="rect">
              <a:avLst/>
            </a:prstGeom>
            <a:solidFill>
              <a:srgbClr val="1CABE2">
                <a:alpha val="100000"/>
              </a:srgbClr>
            </a:solidFill>
          </p:spPr>
          <p:txBody>
            <a:bodyPr/>
            <a:lstStyle/>
            <a:p/>
          </p:txBody>
        </p:sp>
        <p:sp>
          <p:nvSpPr>
            <p:cNvPr id="49" name="rc49"/>
            <p:cNvSpPr/>
            <p:nvPr/>
          </p:nvSpPr>
          <p:spPr>
            <a:xfrm>
              <a:off x="4623245" y="3156859"/>
              <a:ext cx="249522" cy="945837"/>
            </a:xfrm>
            <a:prstGeom prst="rect">
              <a:avLst/>
            </a:prstGeom>
            <a:solidFill>
              <a:srgbClr val="80BD41">
                <a:alpha val="100000"/>
              </a:srgbClr>
            </a:solidFill>
          </p:spPr>
          <p:txBody>
            <a:bodyPr/>
            <a:lstStyle/>
            <a:p/>
          </p:txBody>
        </p:sp>
        <p:sp>
          <p:nvSpPr>
            <p:cNvPr id="50" name="rc50"/>
            <p:cNvSpPr/>
            <p:nvPr/>
          </p:nvSpPr>
          <p:spPr>
            <a:xfrm>
              <a:off x="4623245" y="3052053"/>
              <a:ext cx="249522" cy="104805"/>
            </a:xfrm>
            <a:prstGeom prst="rect">
              <a:avLst/>
            </a:prstGeom>
            <a:solidFill>
              <a:srgbClr val="1CABE2">
                <a:alpha val="100000"/>
              </a:srgbClr>
            </a:solidFill>
          </p:spPr>
          <p:txBody>
            <a:bodyPr/>
            <a:lstStyle/>
            <a:p/>
          </p:txBody>
        </p:sp>
        <p:sp>
          <p:nvSpPr>
            <p:cNvPr id="51" name="rc51"/>
            <p:cNvSpPr/>
            <p:nvPr/>
          </p:nvSpPr>
          <p:spPr>
            <a:xfrm>
              <a:off x="4900493" y="3111572"/>
              <a:ext cx="249522" cy="991124"/>
            </a:xfrm>
            <a:prstGeom prst="rect">
              <a:avLst/>
            </a:prstGeom>
            <a:solidFill>
              <a:srgbClr val="80BD41">
                <a:alpha val="100000"/>
              </a:srgbClr>
            </a:solidFill>
          </p:spPr>
          <p:txBody>
            <a:bodyPr/>
            <a:lstStyle/>
            <a:p/>
          </p:txBody>
        </p:sp>
        <p:sp>
          <p:nvSpPr>
            <p:cNvPr id="52" name="rc52"/>
            <p:cNvSpPr/>
            <p:nvPr/>
          </p:nvSpPr>
          <p:spPr>
            <a:xfrm>
              <a:off x="4900493" y="3024881"/>
              <a:ext cx="249522" cy="86691"/>
            </a:xfrm>
            <a:prstGeom prst="rect">
              <a:avLst/>
            </a:prstGeom>
            <a:solidFill>
              <a:srgbClr val="1CABE2">
                <a:alpha val="100000"/>
              </a:srgbClr>
            </a:solidFill>
          </p:spPr>
          <p:txBody>
            <a:bodyPr/>
            <a:lstStyle/>
            <a:p/>
          </p:txBody>
        </p:sp>
        <p:sp>
          <p:nvSpPr>
            <p:cNvPr id="53" name="rc53"/>
            <p:cNvSpPr/>
            <p:nvPr/>
          </p:nvSpPr>
          <p:spPr>
            <a:xfrm>
              <a:off x="5177741" y="3072756"/>
              <a:ext cx="249522" cy="1029941"/>
            </a:xfrm>
            <a:prstGeom prst="rect">
              <a:avLst/>
            </a:prstGeom>
            <a:solidFill>
              <a:srgbClr val="80BD41">
                <a:alpha val="100000"/>
              </a:srgbClr>
            </a:solidFill>
          </p:spPr>
          <p:txBody>
            <a:bodyPr/>
            <a:lstStyle/>
            <a:p/>
          </p:txBody>
        </p:sp>
        <p:sp>
          <p:nvSpPr>
            <p:cNvPr id="54" name="rc54"/>
            <p:cNvSpPr/>
            <p:nvPr/>
          </p:nvSpPr>
          <p:spPr>
            <a:xfrm>
              <a:off x="5177741" y="3006767"/>
              <a:ext cx="249522" cy="65988"/>
            </a:xfrm>
            <a:prstGeom prst="rect">
              <a:avLst/>
            </a:prstGeom>
            <a:solidFill>
              <a:srgbClr val="1CABE2">
                <a:alpha val="100000"/>
              </a:srgbClr>
            </a:solidFill>
          </p:spPr>
          <p:txBody>
            <a:bodyPr/>
            <a:lstStyle/>
            <a:p/>
          </p:txBody>
        </p:sp>
        <p:sp>
          <p:nvSpPr>
            <p:cNvPr id="55" name="rc55"/>
            <p:cNvSpPr/>
            <p:nvPr/>
          </p:nvSpPr>
          <p:spPr>
            <a:xfrm>
              <a:off x="5454988" y="3102515"/>
              <a:ext cx="249522" cy="1000181"/>
            </a:xfrm>
            <a:prstGeom prst="rect">
              <a:avLst/>
            </a:prstGeom>
            <a:solidFill>
              <a:srgbClr val="80BD41">
                <a:alpha val="100000"/>
              </a:srgbClr>
            </a:solidFill>
          </p:spPr>
          <p:txBody>
            <a:bodyPr/>
            <a:lstStyle/>
            <a:p/>
          </p:txBody>
        </p:sp>
        <p:sp>
          <p:nvSpPr>
            <p:cNvPr id="56" name="rc56"/>
            <p:cNvSpPr/>
            <p:nvPr/>
          </p:nvSpPr>
          <p:spPr>
            <a:xfrm>
              <a:off x="5454988" y="2991240"/>
              <a:ext cx="249522" cy="111275"/>
            </a:xfrm>
            <a:prstGeom prst="rect">
              <a:avLst/>
            </a:prstGeom>
            <a:solidFill>
              <a:srgbClr val="1CABE2">
                <a:alpha val="100000"/>
              </a:srgbClr>
            </a:solidFill>
          </p:spPr>
          <p:txBody>
            <a:bodyPr/>
            <a:lstStyle/>
            <a:p/>
          </p:txBody>
        </p:sp>
        <p:sp>
          <p:nvSpPr>
            <p:cNvPr id="57" name="rc57"/>
            <p:cNvSpPr/>
            <p:nvPr/>
          </p:nvSpPr>
          <p:spPr>
            <a:xfrm>
              <a:off x="5732236" y="3042996"/>
              <a:ext cx="249522" cy="1059700"/>
            </a:xfrm>
            <a:prstGeom prst="rect">
              <a:avLst/>
            </a:prstGeom>
            <a:solidFill>
              <a:srgbClr val="80BD41">
                <a:alpha val="100000"/>
              </a:srgbClr>
            </a:solidFill>
          </p:spPr>
          <p:txBody>
            <a:bodyPr/>
            <a:lstStyle/>
            <a:p/>
          </p:txBody>
        </p:sp>
        <p:sp>
          <p:nvSpPr>
            <p:cNvPr id="58" name="rc58"/>
            <p:cNvSpPr/>
            <p:nvPr/>
          </p:nvSpPr>
          <p:spPr>
            <a:xfrm>
              <a:off x="5732236" y="2975713"/>
              <a:ext cx="249522" cy="67282"/>
            </a:xfrm>
            <a:prstGeom prst="rect">
              <a:avLst/>
            </a:prstGeom>
            <a:solidFill>
              <a:srgbClr val="1CABE2">
                <a:alpha val="100000"/>
              </a:srgbClr>
            </a:solidFill>
          </p:spPr>
          <p:txBody>
            <a:bodyPr/>
            <a:lstStyle/>
            <a:p/>
          </p:txBody>
        </p:sp>
        <p:sp>
          <p:nvSpPr>
            <p:cNvPr id="59" name="rc59"/>
            <p:cNvSpPr/>
            <p:nvPr/>
          </p:nvSpPr>
          <p:spPr>
            <a:xfrm>
              <a:off x="6009484" y="3042996"/>
              <a:ext cx="249522" cy="1059700"/>
            </a:xfrm>
            <a:prstGeom prst="rect">
              <a:avLst/>
            </a:prstGeom>
            <a:solidFill>
              <a:srgbClr val="80BD41">
                <a:alpha val="100000"/>
              </a:srgbClr>
            </a:solidFill>
          </p:spPr>
          <p:txBody>
            <a:bodyPr/>
            <a:lstStyle/>
            <a:p/>
          </p:txBody>
        </p:sp>
        <p:sp>
          <p:nvSpPr>
            <p:cNvPr id="60" name="rc60"/>
            <p:cNvSpPr/>
            <p:nvPr/>
          </p:nvSpPr>
          <p:spPr>
            <a:xfrm>
              <a:off x="6009484" y="2962774"/>
              <a:ext cx="249522" cy="80221"/>
            </a:xfrm>
            <a:prstGeom prst="rect">
              <a:avLst/>
            </a:prstGeom>
            <a:solidFill>
              <a:srgbClr val="1CABE2">
                <a:alpha val="100000"/>
              </a:srgbClr>
            </a:solidFill>
          </p:spPr>
          <p:txBody>
            <a:bodyPr/>
            <a:lstStyle/>
            <a:p/>
          </p:txBody>
        </p:sp>
        <p:sp>
          <p:nvSpPr>
            <p:cNvPr id="61" name="rc61"/>
            <p:cNvSpPr/>
            <p:nvPr/>
          </p:nvSpPr>
          <p:spPr>
            <a:xfrm>
              <a:off x="6286731" y="3028763"/>
              <a:ext cx="249522" cy="1073933"/>
            </a:xfrm>
            <a:prstGeom prst="rect">
              <a:avLst/>
            </a:prstGeom>
            <a:solidFill>
              <a:srgbClr val="80BD41">
                <a:alpha val="100000"/>
              </a:srgbClr>
            </a:solidFill>
          </p:spPr>
          <p:txBody>
            <a:bodyPr/>
            <a:lstStyle/>
            <a:p/>
          </p:txBody>
        </p:sp>
        <p:sp>
          <p:nvSpPr>
            <p:cNvPr id="62" name="rc62"/>
            <p:cNvSpPr/>
            <p:nvPr/>
          </p:nvSpPr>
          <p:spPr>
            <a:xfrm>
              <a:off x="6286731" y="2960187"/>
              <a:ext cx="249522" cy="68576"/>
            </a:xfrm>
            <a:prstGeom prst="rect">
              <a:avLst/>
            </a:prstGeom>
            <a:solidFill>
              <a:srgbClr val="1CABE2">
                <a:alpha val="100000"/>
              </a:srgbClr>
            </a:solidFill>
          </p:spPr>
          <p:txBody>
            <a:bodyPr/>
            <a:lstStyle/>
            <a:p/>
          </p:txBody>
        </p:sp>
        <p:sp>
          <p:nvSpPr>
            <p:cNvPr id="63" name="rc63"/>
            <p:cNvSpPr/>
            <p:nvPr/>
          </p:nvSpPr>
          <p:spPr>
            <a:xfrm>
              <a:off x="6563979" y="3004179"/>
              <a:ext cx="249522" cy="1098517"/>
            </a:xfrm>
            <a:prstGeom prst="rect">
              <a:avLst/>
            </a:prstGeom>
            <a:solidFill>
              <a:srgbClr val="80BD41">
                <a:alpha val="100000"/>
              </a:srgbClr>
            </a:solidFill>
          </p:spPr>
          <p:txBody>
            <a:bodyPr/>
            <a:lstStyle/>
            <a:p/>
          </p:txBody>
        </p:sp>
        <p:sp>
          <p:nvSpPr>
            <p:cNvPr id="64" name="rc64"/>
            <p:cNvSpPr/>
            <p:nvPr/>
          </p:nvSpPr>
          <p:spPr>
            <a:xfrm>
              <a:off x="6563979" y="2958893"/>
              <a:ext cx="249522" cy="45286"/>
            </a:xfrm>
            <a:prstGeom prst="rect">
              <a:avLst/>
            </a:prstGeom>
            <a:solidFill>
              <a:srgbClr val="1CABE2">
                <a:alpha val="100000"/>
              </a:srgbClr>
            </a:solidFill>
          </p:spPr>
          <p:txBody>
            <a:bodyPr/>
            <a:lstStyle/>
            <a:p/>
          </p:txBody>
        </p:sp>
        <p:sp>
          <p:nvSpPr>
            <p:cNvPr id="65" name="rc65"/>
            <p:cNvSpPr/>
            <p:nvPr/>
          </p:nvSpPr>
          <p:spPr>
            <a:xfrm>
              <a:off x="6841227" y="3143920"/>
              <a:ext cx="249522" cy="958776"/>
            </a:xfrm>
            <a:prstGeom prst="rect">
              <a:avLst/>
            </a:prstGeom>
            <a:solidFill>
              <a:srgbClr val="80BD41">
                <a:alpha val="100000"/>
              </a:srgbClr>
            </a:solidFill>
          </p:spPr>
          <p:txBody>
            <a:bodyPr/>
            <a:lstStyle/>
            <a:p/>
          </p:txBody>
        </p:sp>
        <p:sp>
          <p:nvSpPr>
            <p:cNvPr id="66" name="rc66"/>
            <p:cNvSpPr/>
            <p:nvPr/>
          </p:nvSpPr>
          <p:spPr>
            <a:xfrm>
              <a:off x="6841227" y="2961481"/>
              <a:ext cx="249522" cy="182439"/>
            </a:xfrm>
            <a:prstGeom prst="rect">
              <a:avLst/>
            </a:prstGeom>
            <a:solidFill>
              <a:srgbClr val="1CABE2">
                <a:alpha val="100000"/>
              </a:srgbClr>
            </a:solidFill>
          </p:spPr>
          <p:txBody>
            <a:bodyPr/>
            <a:lstStyle/>
            <a:p/>
          </p:txBody>
        </p:sp>
        <p:sp>
          <p:nvSpPr>
            <p:cNvPr id="67" name="rc67"/>
            <p:cNvSpPr/>
            <p:nvPr/>
          </p:nvSpPr>
          <p:spPr>
            <a:xfrm>
              <a:off x="7118474" y="3290130"/>
              <a:ext cx="249522" cy="812566"/>
            </a:xfrm>
            <a:prstGeom prst="rect">
              <a:avLst/>
            </a:prstGeom>
            <a:solidFill>
              <a:srgbClr val="80BD41">
                <a:alpha val="100000"/>
              </a:srgbClr>
            </a:solidFill>
          </p:spPr>
          <p:txBody>
            <a:bodyPr/>
            <a:lstStyle/>
            <a:p/>
          </p:txBody>
        </p:sp>
        <p:sp>
          <p:nvSpPr>
            <p:cNvPr id="68" name="rc68"/>
            <p:cNvSpPr/>
            <p:nvPr/>
          </p:nvSpPr>
          <p:spPr>
            <a:xfrm>
              <a:off x="7118474" y="2957599"/>
              <a:ext cx="249522" cy="332531"/>
            </a:xfrm>
            <a:prstGeom prst="rect">
              <a:avLst/>
            </a:prstGeom>
            <a:solidFill>
              <a:srgbClr val="1CABE2">
                <a:alpha val="100000"/>
              </a:srgbClr>
            </a:solidFill>
          </p:spPr>
          <p:txBody>
            <a:bodyPr/>
            <a:lstStyle/>
            <a:p/>
          </p:txBody>
        </p:sp>
        <p:sp>
          <p:nvSpPr>
            <p:cNvPr id="69" name="rc69"/>
            <p:cNvSpPr/>
            <p:nvPr/>
          </p:nvSpPr>
          <p:spPr>
            <a:xfrm>
              <a:off x="7395722" y="3151683"/>
              <a:ext cx="249522" cy="951013"/>
            </a:xfrm>
            <a:prstGeom prst="rect">
              <a:avLst/>
            </a:prstGeom>
            <a:solidFill>
              <a:srgbClr val="80BD41">
                <a:alpha val="100000"/>
              </a:srgbClr>
            </a:solidFill>
          </p:spPr>
          <p:txBody>
            <a:bodyPr/>
            <a:lstStyle/>
            <a:p/>
          </p:txBody>
        </p:sp>
        <p:sp>
          <p:nvSpPr>
            <p:cNvPr id="70" name="rc70"/>
            <p:cNvSpPr/>
            <p:nvPr/>
          </p:nvSpPr>
          <p:spPr>
            <a:xfrm>
              <a:off x="7395722" y="2956305"/>
              <a:ext cx="249522" cy="195378"/>
            </a:xfrm>
            <a:prstGeom prst="rect">
              <a:avLst/>
            </a:prstGeom>
            <a:solidFill>
              <a:srgbClr val="1CABE2">
                <a:alpha val="100000"/>
              </a:srgbClr>
            </a:solidFill>
          </p:spPr>
          <p:txBody>
            <a:bodyPr/>
            <a:lstStyle/>
            <a:p/>
          </p:txBody>
        </p:sp>
        <p:sp>
          <p:nvSpPr>
            <p:cNvPr id="71" name="rc71"/>
            <p:cNvSpPr/>
            <p:nvPr/>
          </p:nvSpPr>
          <p:spPr>
            <a:xfrm>
              <a:off x="7672970" y="3070168"/>
              <a:ext cx="249522" cy="1032528"/>
            </a:xfrm>
            <a:prstGeom prst="rect">
              <a:avLst/>
            </a:prstGeom>
            <a:solidFill>
              <a:srgbClr val="80BD41">
                <a:alpha val="100000"/>
              </a:srgbClr>
            </a:solidFill>
          </p:spPr>
          <p:txBody>
            <a:bodyPr/>
            <a:lstStyle/>
            <a:p/>
          </p:txBody>
        </p:sp>
        <p:sp>
          <p:nvSpPr>
            <p:cNvPr id="72" name="rc72"/>
            <p:cNvSpPr/>
            <p:nvPr/>
          </p:nvSpPr>
          <p:spPr>
            <a:xfrm>
              <a:off x="7672970" y="2955011"/>
              <a:ext cx="249522" cy="115156"/>
            </a:xfrm>
            <a:prstGeom prst="rect">
              <a:avLst/>
            </a:prstGeom>
            <a:solidFill>
              <a:srgbClr val="1CABE2">
                <a:alpha val="100000"/>
              </a:srgbClr>
            </a:solidFill>
          </p:spPr>
          <p:txBody>
            <a:bodyPr/>
            <a:lstStyle/>
            <a:p/>
          </p:txBody>
        </p:sp>
        <p:sp>
          <p:nvSpPr>
            <p:cNvPr id="73" name="rc73"/>
            <p:cNvSpPr/>
            <p:nvPr/>
          </p:nvSpPr>
          <p:spPr>
            <a:xfrm>
              <a:off x="7950217" y="3083107"/>
              <a:ext cx="249522" cy="1019590"/>
            </a:xfrm>
            <a:prstGeom prst="rect">
              <a:avLst/>
            </a:prstGeom>
            <a:solidFill>
              <a:srgbClr val="80BD41">
                <a:alpha val="100000"/>
              </a:srgbClr>
            </a:solidFill>
          </p:spPr>
          <p:txBody>
            <a:bodyPr/>
            <a:lstStyle/>
            <a:p/>
          </p:txBody>
        </p:sp>
        <p:sp>
          <p:nvSpPr>
            <p:cNvPr id="74" name="rc74"/>
            <p:cNvSpPr/>
            <p:nvPr/>
          </p:nvSpPr>
          <p:spPr>
            <a:xfrm>
              <a:off x="7950217" y="2944660"/>
              <a:ext cx="249522" cy="138446"/>
            </a:xfrm>
            <a:prstGeom prst="rect">
              <a:avLst/>
            </a:prstGeom>
            <a:solidFill>
              <a:srgbClr val="1CABE2">
                <a:alpha val="100000"/>
              </a:srgbClr>
            </a:solidFill>
          </p:spPr>
          <p:txBody>
            <a:bodyPr/>
            <a:lstStyle/>
            <a:p/>
          </p:txBody>
        </p:sp>
        <p:sp>
          <p:nvSpPr>
            <p:cNvPr id="75" name="pl75"/>
            <p:cNvSpPr/>
            <p:nvPr/>
          </p:nvSpPr>
          <p:spPr>
            <a:xfrm>
              <a:off x="1421035" y="1323408"/>
              <a:ext cx="6653943" cy="723773"/>
            </a:xfrm>
            <a:custGeom>
              <a:avLst/>
              <a:pathLst>
                <a:path w="6653943" h="723773">
                  <a:moveTo>
                    <a:pt x="0" y="318460"/>
                  </a:moveTo>
                  <a:lnTo>
                    <a:pt x="277247" y="347411"/>
                  </a:lnTo>
                  <a:lnTo>
                    <a:pt x="554495" y="376361"/>
                  </a:lnTo>
                  <a:lnTo>
                    <a:pt x="831742" y="405312"/>
                  </a:lnTo>
                  <a:lnTo>
                    <a:pt x="1108990" y="463214"/>
                  </a:lnTo>
                  <a:lnTo>
                    <a:pt x="1386238" y="492165"/>
                  </a:lnTo>
                  <a:lnTo>
                    <a:pt x="1663485" y="521116"/>
                  </a:lnTo>
                  <a:lnTo>
                    <a:pt x="1940733" y="463214"/>
                  </a:lnTo>
                  <a:lnTo>
                    <a:pt x="2217981" y="405312"/>
                  </a:lnTo>
                  <a:lnTo>
                    <a:pt x="2495228" y="347411"/>
                  </a:lnTo>
                  <a:lnTo>
                    <a:pt x="2772476" y="289509"/>
                  </a:lnTo>
                  <a:lnTo>
                    <a:pt x="3049724" y="231607"/>
                  </a:lnTo>
                  <a:lnTo>
                    <a:pt x="3326971" y="173705"/>
                  </a:lnTo>
                  <a:lnTo>
                    <a:pt x="3604219" y="115803"/>
                  </a:lnTo>
                  <a:lnTo>
                    <a:pt x="3881467" y="57901"/>
                  </a:lnTo>
                  <a:lnTo>
                    <a:pt x="4158714" y="173705"/>
                  </a:lnTo>
                  <a:lnTo>
                    <a:pt x="4435962" y="57901"/>
                  </a:lnTo>
                  <a:lnTo>
                    <a:pt x="4713210" y="86852"/>
                  </a:lnTo>
                  <a:lnTo>
                    <a:pt x="4990457" y="57901"/>
                  </a:lnTo>
                  <a:lnTo>
                    <a:pt x="5267705" y="0"/>
                  </a:lnTo>
                  <a:lnTo>
                    <a:pt x="5544953" y="347411"/>
                  </a:lnTo>
                  <a:lnTo>
                    <a:pt x="5822200" y="723773"/>
                  </a:lnTo>
                  <a:lnTo>
                    <a:pt x="6099448" y="376361"/>
                  </a:lnTo>
                  <a:lnTo>
                    <a:pt x="6376696" y="173705"/>
                  </a:lnTo>
                  <a:lnTo>
                    <a:pt x="6653943" y="231607"/>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1355732" y="32046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7" name="tx87"/>
            <p:cNvSpPr/>
            <p:nvPr/>
          </p:nvSpPr>
          <p:spPr>
            <a:xfrm>
              <a:off x="2741971" y="31322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88" name="tx88"/>
            <p:cNvSpPr/>
            <p:nvPr/>
          </p:nvSpPr>
          <p:spPr>
            <a:xfrm>
              <a:off x="4128209" y="2971471"/>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89" name="tx89"/>
            <p:cNvSpPr/>
            <p:nvPr/>
          </p:nvSpPr>
          <p:spPr>
            <a:xfrm>
              <a:off x="5514447" y="28553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0" name="tx90"/>
            <p:cNvSpPr/>
            <p:nvPr/>
          </p:nvSpPr>
          <p:spPr>
            <a:xfrm>
              <a:off x="6623438" y="28229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1" name="tx91"/>
            <p:cNvSpPr/>
            <p:nvPr/>
          </p:nvSpPr>
          <p:spPr>
            <a:xfrm>
              <a:off x="6900686" y="28255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2" name="tx92"/>
            <p:cNvSpPr/>
            <p:nvPr/>
          </p:nvSpPr>
          <p:spPr>
            <a:xfrm>
              <a:off x="7177933" y="28216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3" name="tx93"/>
            <p:cNvSpPr/>
            <p:nvPr/>
          </p:nvSpPr>
          <p:spPr>
            <a:xfrm>
              <a:off x="7455181" y="28203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4" name="tx94"/>
            <p:cNvSpPr/>
            <p:nvPr/>
          </p:nvSpPr>
          <p:spPr>
            <a:xfrm>
              <a:off x="7732429" y="28190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5" name="tx95"/>
            <p:cNvSpPr/>
            <p:nvPr/>
          </p:nvSpPr>
          <p:spPr>
            <a:xfrm>
              <a:off x="8009676" y="28087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6" name="pl96"/>
            <p:cNvSpPr/>
            <p:nvPr/>
          </p:nvSpPr>
          <p:spPr>
            <a:xfrm>
              <a:off x="142103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94909" y="3744720"/>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07" name="tx107"/>
            <p:cNvSpPr/>
            <p:nvPr/>
          </p:nvSpPr>
          <p:spPr>
            <a:xfrm>
              <a:off x="1367476" y="33636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2741971" y="37377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09" name="tx109"/>
            <p:cNvSpPr/>
            <p:nvPr/>
          </p:nvSpPr>
          <p:spPr>
            <a:xfrm>
              <a:off x="2741971" y="33215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0" name="tx110"/>
            <p:cNvSpPr/>
            <p:nvPr/>
          </p:nvSpPr>
          <p:spPr>
            <a:xfrm>
              <a:off x="4128209" y="36387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1" name="tx111"/>
            <p:cNvSpPr/>
            <p:nvPr/>
          </p:nvSpPr>
          <p:spPr>
            <a:xfrm>
              <a:off x="4128209" y="31410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2" name="tx112"/>
            <p:cNvSpPr/>
            <p:nvPr/>
          </p:nvSpPr>
          <p:spPr>
            <a:xfrm>
              <a:off x="5514447" y="3569852"/>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13" name="tx113"/>
            <p:cNvSpPr/>
            <p:nvPr/>
          </p:nvSpPr>
          <p:spPr>
            <a:xfrm>
              <a:off x="5526191" y="30129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623438" y="35183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5" name="tx115"/>
            <p:cNvSpPr/>
            <p:nvPr/>
          </p:nvSpPr>
          <p:spPr>
            <a:xfrm>
              <a:off x="6635182" y="29476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900686" y="358968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7" name="tx117"/>
            <p:cNvSpPr/>
            <p:nvPr/>
          </p:nvSpPr>
          <p:spPr>
            <a:xfrm>
              <a:off x="6900686" y="30187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8" name="tx118"/>
            <p:cNvSpPr/>
            <p:nvPr/>
          </p:nvSpPr>
          <p:spPr>
            <a:xfrm>
              <a:off x="7177933" y="36613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9" name="tx119"/>
            <p:cNvSpPr/>
            <p:nvPr/>
          </p:nvSpPr>
          <p:spPr>
            <a:xfrm>
              <a:off x="7177933" y="30888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0" name="tx120"/>
            <p:cNvSpPr/>
            <p:nvPr/>
          </p:nvSpPr>
          <p:spPr>
            <a:xfrm>
              <a:off x="7455181" y="35920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21" name="tx121"/>
            <p:cNvSpPr/>
            <p:nvPr/>
          </p:nvSpPr>
          <p:spPr>
            <a:xfrm>
              <a:off x="7455181" y="30189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2" name="tx122"/>
            <p:cNvSpPr/>
            <p:nvPr/>
          </p:nvSpPr>
          <p:spPr>
            <a:xfrm>
              <a:off x="7771605" y="355138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23" name="tx123"/>
            <p:cNvSpPr/>
            <p:nvPr/>
          </p:nvSpPr>
          <p:spPr>
            <a:xfrm>
              <a:off x="7744173" y="29786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009676" y="35578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25" name="tx125"/>
            <p:cNvSpPr/>
            <p:nvPr/>
          </p:nvSpPr>
          <p:spPr>
            <a:xfrm>
              <a:off x="8009676" y="29799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10775" y="340540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8" name="tx128"/>
            <p:cNvSpPr/>
            <p:nvPr/>
          </p:nvSpPr>
          <p:spPr>
            <a:xfrm>
              <a:off x="733081" y="27566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21097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0" name="tx130"/>
            <p:cNvSpPr/>
            <p:nvPr/>
          </p:nvSpPr>
          <p:spPr>
            <a:xfrm>
              <a:off x="733081" y="14627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61760"/>
              <a:ext cx="15194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Vanuatu, 2000-2024</a:t>
              </a:r>
            </a:p>
          </p:txBody>
        </p:sp>
        <p:sp>
          <p:nvSpPr>
            <p:cNvPr id="156" name="pl156"/>
            <p:cNvSpPr/>
            <p:nvPr/>
          </p:nvSpPr>
          <p:spPr>
            <a:xfrm>
              <a:off x="22145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0510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8875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7240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1327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9693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80582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236811" cy="167191"/>
            </a:xfrm>
            <a:prstGeom prst="rect">
              <a:avLst/>
            </a:prstGeom>
            <a:solidFill>
              <a:srgbClr val="80BD41">
                <a:alpha val="100000"/>
              </a:srgbClr>
            </a:solidFill>
          </p:spPr>
          <p:txBody>
            <a:bodyPr/>
            <a:lstStyle/>
            <a:p/>
          </p:txBody>
        </p:sp>
        <p:sp>
          <p:nvSpPr>
            <p:cNvPr id="168" name="rc168"/>
            <p:cNvSpPr/>
            <p:nvPr/>
          </p:nvSpPr>
          <p:spPr>
            <a:xfrm>
              <a:off x="7533085" y="5889059"/>
              <a:ext cx="257112" cy="167191"/>
            </a:xfrm>
            <a:prstGeom prst="rect">
              <a:avLst/>
            </a:prstGeom>
            <a:solidFill>
              <a:srgbClr val="1CABE2">
                <a:alpha val="100000"/>
              </a:srgbClr>
            </a:solidFill>
          </p:spPr>
          <p:txBody>
            <a:bodyPr/>
            <a:lstStyle/>
            <a:p/>
          </p:txBody>
        </p:sp>
        <p:sp>
          <p:nvSpPr>
            <p:cNvPr id="169" name="rc169"/>
            <p:cNvSpPr/>
            <p:nvPr/>
          </p:nvSpPr>
          <p:spPr>
            <a:xfrm>
              <a:off x="1296273" y="5680069"/>
              <a:ext cx="5862161" cy="167191"/>
            </a:xfrm>
            <a:prstGeom prst="rect">
              <a:avLst/>
            </a:prstGeom>
            <a:solidFill>
              <a:srgbClr val="80BD41">
                <a:alpha val="100000"/>
              </a:srgbClr>
            </a:solidFill>
          </p:spPr>
          <p:txBody>
            <a:bodyPr/>
            <a:lstStyle/>
            <a:p/>
          </p:txBody>
        </p:sp>
        <p:sp>
          <p:nvSpPr>
            <p:cNvPr id="170" name="rc170"/>
            <p:cNvSpPr/>
            <p:nvPr/>
          </p:nvSpPr>
          <p:spPr>
            <a:xfrm>
              <a:off x="7158435" y="5680069"/>
              <a:ext cx="653799" cy="167191"/>
            </a:xfrm>
            <a:prstGeom prst="rect">
              <a:avLst/>
            </a:prstGeom>
            <a:solidFill>
              <a:srgbClr val="1CABE2">
                <a:alpha val="100000"/>
              </a:srgbClr>
            </a:solidFill>
          </p:spPr>
          <p:txBody>
            <a:bodyPr/>
            <a:lstStyle/>
            <a:p/>
          </p:txBody>
        </p:sp>
        <p:sp>
          <p:nvSpPr>
            <p:cNvPr id="171" name="rc171"/>
            <p:cNvSpPr/>
            <p:nvPr/>
          </p:nvSpPr>
          <p:spPr>
            <a:xfrm>
              <a:off x="1296273" y="5471080"/>
              <a:ext cx="5788701" cy="167191"/>
            </a:xfrm>
            <a:prstGeom prst="rect">
              <a:avLst/>
            </a:prstGeom>
            <a:solidFill>
              <a:srgbClr val="80BD41">
                <a:alpha val="100000"/>
              </a:srgbClr>
            </a:solidFill>
          </p:spPr>
          <p:txBody>
            <a:bodyPr/>
            <a:lstStyle/>
            <a:p/>
          </p:txBody>
        </p:sp>
        <p:sp>
          <p:nvSpPr>
            <p:cNvPr id="172" name="rc172"/>
            <p:cNvSpPr/>
            <p:nvPr/>
          </p:nvSpPr>
          <p:spPr>
            <a:xfrm>
              <a:off x="7084974" y="5471080"/>
              <a:ext cx="786029" cy="167191"/>
            </a:xfrm>
            <a:prstGeom prst="rect">
              <a:avLst/>
            </a:prstGeom>
            <a:solidFill>
              <a:srgbClr val="1CABE2">
                <a:alpha val="100000"/>
              </a:srgbClr>
            </a:solidFill>
          </p:spPr>
          <p:txBody>
            <a:bodyPr/>
            <a:lstStyle/>
            <a:p/>
          </p:txBody>
        </p:sp>
        <p:sp>
          <p:nvSpPr>
            <p:cNvPr id="173" name="tx173"/>
            <p:cNvSpPr/>
            <p:nvPr/>
          </p:nvSpPr>
          <p:spPr>
            <a:xfrm>
              <a:off x="8034521"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74" name="tx174"/>
            <p:cNvSpPr/>
            <p:nvPr/>
          </p:nvSpPr>
          <p:spPr>
            <a:xfrm>
              <a:off x="8057661"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a:t>
              </a:r>
            </a:p>
          </p:txBody>
        </p:sp>
        <p:sp>
          <p:nvSpPr>
            <p:cNvPr id="175" name="tx175"/>
            <p:cNvSpPr/>
            <p:nvPr/>
          </p:nvSpPr>
          <p:spPr>
            <a:xfrm>
              <a:off x="811936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a:t>
              </a:r>
            </a:p>
          </p:txBody>
        </p:sp>
        <p:sp>
          <p:nvSpPr>
            <p:cNvPr id="176" name="tx176"/>
            <p:cNvSpPr/>
            <p:nvPr/>
          </p:nvSpPr>
          <p:spPr>
            <a:xfrm>
              <a:off x="4339330"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77" name="tx177"/>
            <p:cNvSpPr/>
            <p:nvPr/>
          </p:nvSpPr>
          <p:spPr>
            <a:xfrm>
              <a:off x="7599842"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4197209" y="57232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79" name="tx179"/>
            <p:cNvSpPr/>
            <p:nvPr/>
          </p:nvSpPr>
          <p:spPr>
            <a:xfrm>
              <a:off x="7423537"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115275"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81" name="tx181"/>
            <p:cNvSpPr/>
            <p:nvPr/>
          </p:nvSpPr>
          <p:spPr>
            <a:xfrm>
              <a:off x="7402640"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6" name="tx186"/>
            <p:cNvSpPr/>
            <p:nvPr/>
          </p:nvSpPr>
          <p:spPr>
            <a:xfrm>
              <a:off x="303568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7" name="tx187"/>
            <p:cNvSpPr/>
            <p:nvPr/>
          </p:nvSpPr>
          <p:spPr>
            <a:xfrm>
              <a:off x="4872206"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8" name="tx188"/>
            <p:cNvSpPr/>
            <p:nvPr/>
          </p:nvSpPr>
          <p:spPr>
            <a:xfrm>
              <a:off x="6708723" y="616026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(88%) was lower than in 2019 (96%).
The number of children vaccinated with DTP1 decreased 7%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Vanuatu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94238"/>
              <a:ext cx="3397293" cy="799967"/>
            </a:xfrm>
            <a:custGeom>
              <a:avLst/>
              <a:pathLst>
                <a:path w="3397293" h="799967">
                  <a:moveTo>
                    <a:pt x="0" y="542834"/>
                  </a:moveTo>
                  <a:lnTo>
                    <a:pt x="141553" y="571405"/>
                  </a:lnTo>
                  <a:lnTo>
                    <a:pt x="283107" y="571405"/>
                  </a:lnTo>
                  <a:lnTo>
                    <a:pt x="424661" y="599975"/>
                  </a:lnTo>
                  <a:lnTo>
                    <a:pt x="566215" y="599975"/>
                  </a:lnTo>
                  <a:lnTo>
                    <a:pt x="707769" y="628545"/>
                  </a:lnTo>
                  <a:lnTo>
                    <a:pt x="849323" y="628545"/>
                  </a:lnTo>
                  <a:lnTo>
                    <a:pt x="990877" y="571405"/>
                  </a:lnTo>
                  <a:lnTo>
                    <a:pt x="1132431" y="485694"/>
                  </a:lnTo>
                  <a:lnTo>
                    <a:pt x="1273984" y="428553"/>
                  </a:lnTo>
                  <a:lnTo>
                    <a:pt x="1415538" y="371413"/>
                  </a:lnTo>
                  <a:lnTo>
                    <a:pt x="1557092" y="314272"/>
                  </a:lnTo>
                  <a:lnTo>
                    <a:pt x="1698646" y="228562"/>
                  </a:lnTo>
                  <a:lnTo>
                    <a:pt x="1840200" y="171421"/>
                  </a:lnTo>
                  <a:lnTo>
                    <a:pt x="1981754" y="114281"/>
                  </a:lnTo>
                  <a:lnTo>
                    <a:pt x="2123308" y="285702"/>
                  </a:lnTo>
                  <a:lnTo>
                    <a:pt x="2264862" y="257132"/>
                  </a:lnTo>
                  <a:lnTo>
                    <a:pt x="2406416" y="142851"/>
                  </a:lnTo>
                  <a:lnTo>
                    <a:pt x="2547969" y="142851"/>
                  </a:lnTo>
                  <a:lnTo>
                    <a:pt x="2689523" y="0"/>
                  </a:lnTo>
                  <a:lnTo>
                    <a:pt x="2831077" y="342843"/>
                  </a:lnTo>
                  <a:lnTo>
                    <a:pt x="2972631" y="799967"/>
                  </a:lnTo>
                  <a:lnTo>
                    <a:pt x="3114185" y="628545"/>
                  </a:lnTo>
                  <a:lnTo>
                    <a:pt x="3255739" y="514264"/>
                  </a:lnTo>
                  <a:lnTo>
                    <a:pt x="3397293" y="54283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94238"/>
              <a:ext cx="3397293" cy="799967"/>
            </a:xfrm>
            <a:custGeom>
              <a:avLst/>
              <a:pathLst>
                <a:path w="3397293" h="799967">
                  <a:moveTo>
                    <a:pt x="0" y="542834"/>
                  </a:moveTo>
                  <a:lnTo>
                    <a:pt x="141553" y="571405"/>
                  </a:lnTo>
                  <a:lnTo>
                    <a:pt x="283107" y="571405"/>
                  </a:lnTo>
                  <a:lnTo>
                    <a:pt x="424661" y="599975"/>
                  </a:lnTo>
                  <a:lnTo>
                    <a:pt x="566215" y="599975"/>
                  </a:lnTo>
                  <a:lnTo>
                    <a:pt x="707769" y="628545"/>
                  </a:lnTo>
                  <a:lnTo>
                    <a:pt x="849323" y="628545"/>
                  </a:lnTo>
                  <a:lnTo>
                    <a:pt x="990877" y="571405"/>
                  </a:lnTo>
                  <a:lnTo>
                    <a:pt x="1132431" y="485694"/>
                  </a:lnTo>
                  <a:lnTo>
                    <a:pt x="1273984" y="428553"/>
                  </a:lnTo>
                  <a:lnTo>
                    <a:pt x="1415538" y="371413"/>
                  </a:lnTo>
                  <a:lnTo>
                    <a:pt x="1557092" y="314272"/>
                  </a:lnTo>
                  <a:lnTo>
                    <a:pt x="1698646" y="228562"/>
                  </a:lnTo>
                  <a:lnTo>
                    <a:pt x="1840200" y="171421"/>
                  </a:lnTo>
                  <a:lnTo>
                    <a:pt x="1981754" y="114281"/>
                  </a:lnTo>
                  <a:lnTo>
                    <a:pt x="2123308" y="285702"/>
                  </a:lnTo>
                  <a:lnTo>
                    <a:pt x="2264862" y="257132"/>
                  </a:lnTo>
                  <a:lnTo>
                    <a:pt x="2406416" y="142851"/>
                  </a:lnTo>
                  <a:lnTo>
                    <a:pt x="2547969" y="142851"/>
                  </a:lnTo>
                  <a:lnTo>
                    <a:pt x="2689523" y="0"/>
                  </a:lnTo>
                  <a:lnTo>
                    <a:pt x="2831077" y="342843"/>
                  </a:lnTo>
                  <a:lnTo>
                    <a:pt x="2972631" y="799967"/>
                  </a:lnTo>
                  <a:lnTo>
                    <a:pt x="3114185" y="628545"/>
                  </a:lnTo>
                  <a:lnTo>
                    <a:pt x="3255739" y="514264"/>
                  </a:lnTo>
                  <a:lnTo>
                    <a:pt x="3397293" y="54283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2" name="pl32"/>
            <p:cNvSpPr/>
            <p:nvPr/>
          </p:nvSpPr>
          <p:spPr>
            <a:xfrm>
              <a:off x="1120965" y="1294238"/>
              <a:ext cx="3397293" cy="799967"/>
            </a:xfrm>
            <a:custGeom>
              <a:avLst/>
              <a:pathLst>
                <a:path w="3397293" h="799967">
                  <a:moveTo>
                    <a:pt x="0" y="542834"/>
                  </a:moveTo>
                  <a:lnTo>
                    <a:pt x="141553" y="571405"/>
                  </a:lnTo>
                  <a:lnTo>
                    <a:pt x="283107" y="571405"/>
                  </a:lnTo>
                  <a:lnTo>
                    <a:pt x="424661" y="599975"/>
                  </a:lnTo>
                  <a:lnTo>
                    <a:pt x="566215" y="599975"/>
                  </a:lnTo>
                  <a:lnTo>
                    <a:pt x="707769" y="628545"/>
                  </a:lnTo>
                  <a:lnTo>
                    <a:pt x="849323" y="628545"/>
                  </a:lnTo>
                  <a:lnTo>
                    <a:pt x="990877" y="571405"/>
                  </a:lnTo>
                  <a:lnTo>
                    <a:pt x="1132431" y="485694"/>
                  </a:lnTo>
                  <a:lnTo>
                    <a:pt x="1273984" y="428553"/>
                  </a:lnTo>
                  <a:lnTo>
                    <a:pt x="1415538" y="371413"/>
                  </a:lnTo>
                  <a:lnTo>
                    <a:pt x="1557092" y="314272"/>
                  </a:lnTo>
                  <a:lnTo>
                    <a:pt x="1698646" y="228562"/>
                  </a:lnTo>
                  <a:lnTo>
                    <a:pt x="1840200" y="171421"/>
                  </a:lnTo>
                  <a:lnTo>
                    <a:pt x="1981754" y="114281"/>
                  </a:lnTo>
                  <a:lnTo>
                    <a:pt x="2123308" y="285702"/>
                  </a:lnTo>
                  <a:lnTo>
                    <a:pt x="2264862" y="257132"/>
                  </a:lnTo>
                  <a:lnTo>
                    <a:pt x="2406416" y="142851"/>
                  </a:lnTo>
                  <a:lnTo>
                    <a:pt x="2547969" y="142851"/>
                  </a:lnTo>
                  <a:lnTo>
                    <a:pt x="2689523" y="0"/>
                  </a:lnTo>
                  <a:lnTo>
                    <a:pt x="2831077" y="342843"/>
                  </a:lnTo>
                  <a:lnTo>
                    <a:pt x="2972631" y="799967"/>
                  </a:lnTo>
                  <a:lnTo>
                    <a:pt x="3114185" y="628545"/>
                  </a:lnTo>
                  <a:lnTo>
                    <a:pt x="3255739" y="514264"/>
                  </a:lnTo>
                  <a:lnTo>
                    <a:pt x="3397293" y="54283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0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0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1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146" y="4831778"/>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60" name="tx60"/>
            <p:cNvSpPr/>
            <p:nvPr/>
          </p:nvSpPr>
          <p:spPr>
            <a:xfrm>
              <a:off x="28322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9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57214" y="472419"/>
              <a:ext cx="252479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Vanuatu, 2000-2024</a:t>
              </a:r>
            </a:p>
          </p:txBody>
        </p:sp>
        <p:sp>
          <p:nvSpPr>
            <p:cNvPr id="63" name="pl63"/>
            <p:cNvSpPr/>
            <p:nvPr/>
          </p:nvSpPr>
          <p:spPr>
            <a:xfrm>
              <a:off x="5267799" y="36405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906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406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906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15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156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56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156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765647"/>
              <a:ext cx="3397293" cy="2099913"/>
            </a:xfrm>
            <a:custGeom>
              <a:avLst/>
              <a:pathLst>
                <a:path w="3397293" h="2099913">
                  <a:moveTo>
                    <a:pt x="0" y="1424941"/>
                  </a:moveTo>
                  <a:lnTo>
                    <a:pt x="141553" y="1499938"/>
                  </a:lnTo>
                  <a:lnTo>
                    <a:pt x="283107" y="1499938"/>
                  </a:lnTo>
                  <a:lnTo>
                    <a:pt x="424661" y="1574935"/>
                  </a:lnTo>
                  <a:lnTo>
                    <a:pt x="566215" y="1574935"/>
                  </a:lnTo>
                  <a:lnTo>
                    <a:pt x="707769" y="1649931"/>
                  </a:lnTo>
                  <a:lnTo>
                    <a:pt x="849323" y="1649931"/>
                  </a:lnTo>
                  <a:lnTo>
                    <a:pt x="990877" y="1499938"/>
                  </a:lnTo>
                  <a:lnTo>
                    <a:pt x="1132431" y="1274947"/>
                  </a:lnTo>
                  <a:lnTo>
                    <a:pt x="1273984" y="1124953"/>
                  </a:lnTo>
                  <a:lnTo>
                    <a:pt x="1415538" y="974959"/>
                  </a:lnTo>
                  <a:lnTo>
                    <a:pt x="1557092" y="824965"/>
                  </a:lnTo>
                  <a:lnTo>
                    <a:pt x="1698646" y="599975"/>
                  </a:lnTo>
                  <a:lnTo>
                    <a:pt x="1840200" y="449981"/>
                  </a:lnTo>
                  <a:lnTo>
                    <a:pt x="1981754" y="299987"/>
                  </a:lnTo>
                  <a:lnTo>
                    <a:pt x="2123308" y="749969"/>
                  </a:lnTo>
                  <a:lnTo>
                    <a:pt x="2264862" y="674972"/>
                  </a:lnTo>
                  <a:lnTo>
                    <a:pt x="2406416" y="374984"/>
                  </a:lnTo>
                  <a:lnTo>
                    <a:pt x="2547969" y="374984"/>
                  </a:lnTo>
                  <a:lnTo>
                    <a:pt x="2689523" y="0"/>
                  </a:lnTo>
                  <a:lnTo>
                    <a:pt x="2831077" y="899962"/>
                  </a:lnTo>
                  <a:lnTo>
                    <a:pt x="2972631" y="2099913"/>
                  </a:lnTo>
                  <a:lnTo>
                    <a:pt x="3114185" y="1649931"/>
                  </a:lnTo>
                  <a:lnTo>
                    <a:pt x="3255739" y="1349944"/>
                  </a:lnTo>
                  <a:lnTo>
                    <a:pt x="3397293" y="1424941"/>
                  </a:lnTo>
                </a:path>
              </a:pathLst>
            </a:custGeom>
            <a:ln w="27101" cap="flat">
              <a:solidFill>
                <a:srgbClr val="0058AB">
                  <a:alpha val="100000"/>
                </a:srgbClr>
              </a:solidFill>
              <a:prstDash val="solid"/>
              <a:round/>
            </a:ln>
          </p:spPr>
          <p:txBody>
            <a:bodyPr/>
            <a:lstStyle/>
            <a:p/>
          </p:txBody>
        </p:sp>
        <p:sp>
          <p:nvSpPr>
            <p:cNvPr id="80" name="pl80"/>
            <p:cNvSpPr/>
            <p:nvPr/>
          </p:nvSpPr>
          <p:spPr>
            <a:xfrm>
              <a:off x="5437664" y="1765647"/>
              <a:ext cx="3397293" cy="1049956"/>
            </a:xfrm>
            <a:custGeom>
              <a:avLst/>
              <a:pathLst>
                <a:path w="3397293" h="1049956">
                  <a:moveTo>
                    <a:pt x="0" y="1049956"/>
                  </a:moveTo>
                  <a:lnTo>
                    <a:pt x="141553" y="1049956"/>
                  </a:lnTo>
                  <a:lnTo>
                    <a:pt x="283107" y="1049956"/>
                  </a:lnTo>
                  <a:lnTo>
                    <a:pt x="424661" y="899962"/>
                  </a:lnTo>
                  <a:lnTo>
                    <a:pt x="566215" y="749969"/>
                  </a:lnTo>
                  <a:lnTo>
                    <a:pt x="707769" y="674972"/>
                  </a:lnTo>
                  <a:lnTo>
                    <a:pt x="849323" y="599975"/>
                  </a:lnTo>
                  <a:lnTo>
                    <a:pt x="990877" y="599975"/>
                  </a:lnTo>
                  <a:lnTo>
                    <a:pt x="1132431" y="374984"/>
                  </a:lnTo>
                  <a:lnTo>
                    <a:pt x="1273984" y="224990"/>
                  </a:lnTo>
                  <a:lnTo>
                    <a:pt x="1415538" y="224990"/>
                  </a:lnTo>
                  <a:lnTo>
                    <a:pt x="1557092" y="149993"/>
                  </a:lnTo>
                  <a:lnTo>
                    <a:pt x="1698646" y="149993"/>
                  </a:lnTo>
                  <a:lnTo>
                    <a:pt x="1840200" y="224990"/>
                  </a:lnTo>
                  <a:lnTo>
                    <a:pt x="1981754" y="149993"/>
                  </a:lnTo>
                  <a:lnTo>
                    <a:pt x="2123308" y="74996"/>
                  </a:lnTo>
                  <a:lnTo>
                    <a:pt x="2264862" y="0"/>
                  </a:lnTo>
                  <a:lnTo>
                    <a:pt x="2406416" y="0"/>
                  </a:lnTo>
                  <a:lnTo>
                    <a:pt x="2547969" y="0"/>
                  </a:lnTo>
                  <a:lnTo>
                    <a:pt x="2689523" y="0"/>
                  </a:lnTo>
                  <a:lnTo>
                    <a:pt x="2831077" y="224990"/>
                  </a:lnTo>
                  <a:lnTo>
                    <a:pt x="2972631" y="299987"/>
                  </a:lnTo>
                  <a:lnTo>
                    <a:pt x="3114185" y="74996"/>
                  </a:lnTo>
                  <a:lnTo>
                    <a:pt x="3255739" y="149993"/>
                  </a:lnTo>
                  <a:lnTo>
                    <a:pt x="3397293" y="74996"/>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15653"/>
              <a:ext cx="3397293" cy="1049956"/>
            </a:xfrm>
            <a:custGeom>
              <a:avLst/>
              <a:pathLst>
                <a:path w="3397293" h="1049956">
                  <a:moveTo>
                    <a:pt x="0" y="899962"/>
                  </a:moveTo>
                  <a:lnTo>
                    <a:pt x="141553" y="899962"/>
                  </a:lnTo>
                  <a:lnTo>
                    <a:pt x="283107" y="1049956"/>
                  </a:lnTo>
                  <a:lnTo>
                    <a:pt x="424661" y="824965"/>
                  </a:lnTo>
                  <a:lnTo>
                    <a:pt x="566215" y="749969"/>
                  </a:lnTo>
                  <a:lnTo>
                    <a:pt x="707769" y="749969"/>
                  </a:lnTo>
                  <a:lnTo>
                    <a:pt x="849323" y="524978"/>
                  </a:lnTo>
                  <a:lnTo>
                    <a:pt x="990877" y="449981"/>
                  </a:lnTo>
                  <a:lnTo>
                    <a:pt x="1132431" y="224990"/>
                  </a:lnTo>
                  <a:lnTo>
                    <a:pt x="1273984" y="74996"/>
                  </a:lnTo>
                  <a:lnTo>
                    <a:pt x="1415538" y="74996"/>
                  </a:lnTo>
                  <a:lnTo>
                    <a:pt x="1557092" y="74996"/>
                  </a:lnTo>
                  <a:lnTo>
                    <a:pt x="1698646" y="0"/>
                  </a:lnTo>
                  <a:lnTo>
                    <a:pt x="1840200" y="149993"/>
                  </a:lnTo>
                  <a:lnTo>
                    <a:pt x="1981754" y="0"/>
                  </a:lnTo>
                  <a:lnTo>
                    <a:pt x="2123308" y="74996"/>
                  </a:lnTo>
                  <a:lnTo>
                    <a:pt x="2264862" y="74996"/>
                  </a:lnTo>
                  <a:lnTo>
                    <a:pt x="2406416" y="74996"/>
                  </a:lnTo>
                  <a:lnTo>
                    <a:pt x="2547969" y="149993"/>
                  </a:lnTo>
                  <a:lnTo>
                    <a:pt x="2689523" y="149993"/>
                  </a:lnTo>
                  <a:lnTo>
                    <a:pt x="2831077" y="299987"/>
                  </a:lnTo>
                  <a:lnTo>
                    <a:pt x="2972631" y="824965"/>
                  </a:lnTo>
                  <a:lnTo>
                    <a:pt x="3114185" y="149993"/>
                  </a:lnTo>
                  <a:lnTo>
                    <a:pt x="3255739" y="524978"/>
                  </a:lnTo>
                  <a:lnTo>
                    <a:pt x="3397293" y="524978"/>
                  </a:lnTo>
                </a:path>
              </a:pathLst>
            </a:custGeom>
            <a:ln w="27101" cap="flat">
              <a:solidFill>
                <a:srgbClr val="961A49">
                  <a:alpha val="100000"/>
                </a:srgbClr>
              </a:solidFill>
              <a:prstDash val="solid"/>
              <a:round/>
            </a:ln>
          </p:spPr>
          <p:txBody>
            <a:bodyPr/>
            <a:lstStyle/>
            <a:p/>
          </p:txBody>
        </p:sp>
        <p:sp>
          <p:nvSpPr>
            <p:cNvPr id="82" name="pl82"/>
            <p:cNvSpPr/>
            <p:nvPr/>
          </p:nvSpPr>
          <p:spPr>
            <a:xfrm>
              <a:off x="5437664" y="176564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765647"/>
              <a:ext cx="3397293" cy="2099913"/>
            </a:xfrm>
            <a:custGeom>
              <a:avLst/>
              <a:pathLst>
                <a:path w="3397293" h="2099913">
                  <a:moveTo>
                    <a:pt x="0" y="1424941"/>
                  </a:moveTo>
                  <a:lnTo>
                    <a:pt x="141553" y="1499938"/>
                  </a:lnTo>
                  <a:lnTo>
                    <a:pt x="283107" y="1499938"/>
                  </a:lnTo>
                  <a:lnTo>
                    <a:pt x="424661" y="1574935"/>
                  </a:lnTo>
                  <a:lnTo>
                    <a:pt x="566215" y="1574935"/>
                  </a:lnTo>
                  <a:lnTo>
                    <a:pt x="707769" y="1649931"/>
                  </a:lnTo>
                  <a:lnTo>
                    <a:pt x="849323" y="1649931"/>
                  </a:lnTo>
                  <a:lnTo>
                    <a:pt x="990877" y="1499938"/>
                  </a:lnTo>
                  <a:lnTo>
                    <a:pt x="1132431" y="1274947"/>
                  </a:lnTo>
                  <a:lnTo>
                    <a:pt x="1273984" y="1124953"/>
                  </a:lnTo>
                  <a:lnTo>
                    <a:pt x="1415538" y="974959"/>
                  </a:lnTo>
                  <a:lnTo>
                    <a:pt x="1557092" y="824965"/>
                  </a:lnTo>
                  <a:lnTo>
                    <a:pt x="1698646" y="599975"/>
                  </a:lnTo>
                  <a:lnTo>
                    <a:pt x="1840200" y="449981"/>
                  </a:lnTo>
                  <a:lnTo>
                    <a:pt x="1981754" y="299987"/>
                  </a:lnTo>
                  <a:lnTo>
                    <a:pt x="2123308" y="749969"/>
                  </a:lnTo>
                  <a:lnTo>
                    <a:pt x="2264862" y="674972"/>
                  </a:lnTo>
                  <a:lnTo>
                    <a:pt x="2406416" y="374984"/>
                  </a:lnTo>
                  <a:lnTo>
                    <a:pt x="2547969" y="374984"/>
                  </a:lnTo>
                  <a:lnTo>
                    <a:pt x="2689523" y="0"/>
                  </a:lnTo>
                  <a:lnTo>
                    <a:pt x="2831077" y="899962"/>
                  </a:lnTo>
                  <a:lnTo>
                    <a:pt x="2972631" y="2099913"/>
                  </a:lnTo>
                  <a:lnTo>
                    <a:pt x="3114185" y="1649931"/>
                  </a:lnTo>
                  <a:lnTo>
                    <a:pt x="3255739" y="1349944"/>
                  </a:lnTo>
                  <a:lnTo>
                    <a:pt x="3397293" y="1424941"/>
                  </a:lnTo>
                </a:path>
              </a:pathLst>
            </a:custGeom>
            <a:ln w="43362" cap="flat">
              <a:solidFill>
                <a:srgbClr val="000000">
                  <a:alpha val="100000"/>
                </a:srgbClr>
              </a:solidFill>
              <a:prstDash val="solid"/>
              <a:round/>
            </a:ln>
          </p:spPr>
          <p:txBody>
            <a:bodyPr/>
            <a:lstStyle/>
            <a:p/>
          </p:txBody>
        </p:sp>
        <p:sp>
          <p:nvSpPr>
            <p:cNvPr id="84" name="pl84"/>
            <p:cNvSpPr/>
            <p:nvPr/>
          </p:nvSpPr>
          <p:spPr>
            <a:xfrm>
              <a:off x="5437664" y="895683"/>
              <a:ext cx="0" cy="2294905"/>
            </a:xfrm>
            <a:custGeom>
              <a:avLst/>
              <a:pathLst>
                <a:path w="0" h="2294905">
                  <a:moveTo>
                    <a:pt x="0" y="229490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895683"/>
              <a:ext cx="0" cy="2519896"/>
            </a:xfrm>
            <a:custGeom>
              <a:avLst/>
              <a:pathLst>
                <a:path w="0" h="2519896">
                  <a:moveTo>
                    <a:pt x="0" y="25198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895683"/>
              <a:ext cx="0" cy="1844923"/>
            </a:xfrm>
            <a:custGeom>
              <a:avLst/>
              <a:pathLst>
                <a:path w="0" h="1844923">
                  <a:moveTo>
                    <a:pt x="0" y="18449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895683"/>
              <a:ext cx="0" cy="1619933"/>
            </a:xfrm>
            <a:custGeom>
              <a:avLst/>
              <a:pathLst>
                <a:path w="0" h="1619933">
                  <a:moveTo>
                    <a:pt x="0" y="16199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895683"/>
              <a:ext cx="0" cy="869964"/>
            </a:xfrm>
            <a:custGeom>
              <a:avLst/>
              <a:pathLst>
                <a:path w="0" h="869964">
                  <a:moveTo>
                    <a:pt x="0" y="8699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895683"/>
              <a:ext cx="0" cy="2219908"/>
            </a:xfrm>
            <a:custGeom>
              <a:avLst/>
              <a:pathLst>
                <a:path w="0" h="2219908">
                  <a:moveTo>
                    <a:pt x="0" y="221990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895683"/>
              <a:ext cx="0" cy="2294905"/>
            </a:xfrm>
            <a:custGeom>
              <a:avLst/>
              <a:pathLst>
                <a:path w="0" h="2294905">
                  <a:moveTo>
                    <a:pt x="0" y="22949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765647"/>
              <a:ext cx="3397293" cy="2099913"/>
            </a:xfrm>
            <a:custGeom>
              <a:avLst/>
              <a:pathLst>
                <a:path w="3397293" h="2099913">
                  <a:moveTo>
                    <a:pt x="0" y="1424941"/>
                  </a:moveTo>
                  <a:lnTo>
                    <a:pt x="141553" y="1499938"/>
                  </a:lnTo>
                  <a:lnTo>
                    <a:pt x="283107" y="1499938"/>
                  </a:lnTo>
                  <a:lnTo>
                    <a:pt x="424661" y="1574935"/>
                  </a:lnTo>
                  <a:lnTo>
                    <a:pt x="566215" y="1574935"/>
                  </a:lnTo>
                  <a:lnTo>
                    <a:pt x="707769" y="1649931"/>
                  </a:lnTo>
                  <a:lnTo>
                    <a:pt x="849323" y="1649931"/>
                  </a:lnTo>
                  <a:lnTo>
                    <a:pt x="990877" y="1499938"/>
                  </a:lnTo>
                  <a:lnTo>
                    <a:pt x="1132431" y="1274947"/>
                  </a:lnTo>
                  <a:lnTo>
                    <a:pt x="1273984" y="1124953"/>
                  </a:lnTo>
                  <a:lnTo>
                    <a:pt x="1415538" y="974959"/>
                  </a:lnTo>
                  <a:lnTo>
                    <a:pt x="1557092" y="824965"/>
                  </a:lnTo>
                  <a:lnTo>
                    <a:pt x="1698646" y="599975"/>
                  </a:lnTo>
                  <a:lnTo>
                    <a:pt x="1840200" y="449981"/>
                  </a:lnTo>
                  <a:lnTo>
                    <a:pt x="1981754" y="299987"/>
                  </a:lnTo>
                  <a:lnTo>
                    <a:pt x="2123308" y="749969"/>
                  </a:lnTo>
                  <a:lnTo>
                    <a:pt x="2264862" y="674972"/>
                  </a:lnTo>
                  <a:lnTo>
                    <a:pt x="2406416" y="374984"/>
                  </a:lnTo>
                  <a:lnTo>
                    <a:pt x="2547969" y="374984"/>
                  </a:lnTo>
                  <a:lnTo>
                    <a:pt x="2689523" y="0"/>
                  </a:lnTo>
                  <a:lnTo>
                    <a:pt x="2831077" y="899962"/>
                  </a:lnTo>
                  <a:lnTo>
                    <a:pt x="2972631" y="2099913"/>
                  </a:lnTo>
                  <a:lnTo>
                    <a:pt x="3114185" y="1649931"/>
                  </a:lnTo>
                  <a:lnTo>
                    <a:pt x="3255739" y="1349944"/>
                  </a:lnTo>
                  <a:lnTo>
                    <a:pt x="3397293" y="1424941"/>
                  </a:lnTo>
                </a:path>
              </a:pathLst>
            </a:custGeom>
            <a:ln w="27101" cap="flat">
              <a:solidFill>
                <a:srgbClr val="0058AB">
                  <a:alpha val="100000"/>
                </a:srgbClr>
              </a:solidFill>
              <a:prstDash val="solid"/>
              <a:round/>
            </a:ln>
          </p:spPr>
          <p:txBody>
            <a:bodyPr/>
            <a:lstStyle/>
            <a:p/>
          </p:txBody>
        </p:sp>
        <p:sp>
          <p:nvSpPr>
            <p:cNvPr id="92" name="tx92"/>
            <p:cNvSpPr/>
            <p:nvPr/>
          </p:nvSpPr>
          <p:spPr>
            <a:xfrm>
              <a:off x="5359324" y="8252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3" name="tx93"/>
            <p:cNvSpPr/>
            <p:nvPr/>
          </p:nvSpPr>
          <p:spPr>
            <a:xfrm>
              <a:off x="6067093" y="82656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4" name="tx94"/>
            <p:cNvSpPr/>
            <p:nvPr/>
          </p:nvSpPr>
          <p:spPr>
            <a:xfrm>
              <a:off x="6774863" y="82519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7482632" y="8252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097042"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8252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8" name="tx98"/>
            <p:cNvSpPr/>
            <p:nvPr/>
          </p:nvSpPr>
          <p:spPr>
            <a:xfrm>
              <a:off x="8756617" y="8252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9" name="tx99"/>
            <p:cNvSpPr/>
            <p:nvPr/>
          </p:nvSpPr>
          <p:spPr>
            <a:xfrm>
              <a:off x="8902429" y="18015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10156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1" name="tx101"/>
            <p:cNvSpPr/>
            <p:nvPr/>
          </p:nvSpPr>
          <p:spPr>
            <a:xfrm>
              <a:off x="5003259" y="3963371"/>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2" name="tx102"/>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4635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17135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9635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027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027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818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442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69845" y="4831778"/>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119" name="tx119"/>
            <p:cNvSpPr/>
            <p:nvPr/>
          </p:nvSpPr>
          <p:spPr>
            <a:xfrm>
              <a:off x="71489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1139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7278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5492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3707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1385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600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2494128" cy="149993"/>
            </a:xfrm>
            <a:prstGeom prst="rect">
              <a:avLst/>
            </a:prstGeom>
            <a:solidFill>
              <a:srgbClr val="1CABE2">
                <a:alpha val="80000"/>
              </a:srgbClr>
            </a:solidFill>
          </p:spPr>
          <p:txBody>
            <a:bodyPr/>
            <a:lstStyle/>
            <a:p/>
          </p:txBody>
        </p:sp>
        <p:sp>
          <p:nvSpPr>
            <p:cNvPr id="132" name="rc132"/>
            <p:cNvSpPr/>
            <p:nvPr/>
          </p:nvSpPr>
          <p:spPr>
            <a:xfrm>
              <a:off x="1317178" y="5637654"/>
              <a:ext cx="7008388"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78899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661041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Vanuatu (71%) was 14 percentage points lower than the global average (85%) and 17 percentage points lower than the average across all EAPR countries (88%).
National DTP3 coverage was 19 percentage points lower than in 2019 (90%).
This equates to 3,000 un- and undervaccinated children in 2024 compared to &lt;1,000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Vanuatu ranked number 3 out of 27 countries for lowest DTP3 coverage (based on tied ranks).
Vanuatu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29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54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79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10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829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791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51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242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967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82105"/>
              <a:ext cx="249522" cy="524579"/>
            </a:xfrm>
            <a:prstGeom prst="rect">
              <a:avLst/>
            </a:prstGeom>
            <a:solidFill>
              <a:srgbClr val="80BD41">
                <a:alpha val="100000"/>
              </a:srgbClr>
            </a:solidFill>
          </p:spPr>
          <p:txBody>
            <a:bodyPr/>
            <a:lstStyle/>
            <a:p/>
          </p:txBody>
        </p:sp>
        <p:sp>
          <p:nvSpPr>
            <p:cNvPr id="26" name="rc26"/>
            <p:cNvSpPr/>
            <p:nvPr/>
          </p:nvSpPr>
          <p:spPr>
            <a:xfrm>
              <a:off x="1296273" y="3267505"/>
              <a:ext cx="249522" cy="214600"/>
            </a:xfrm>
            <a:prstGeom prst="rect">
              <a:avLst/>
            </a:prstGeom>
            <a:solidFill>
              <a:srgbClr val="1CABE2">
                <a:alpha val="100000"/>
              </a:srgbClr>
            </a:solidFill>
          </p:spPr>
          <p:txBody>
            <a:bodyPr/>
            <a:lstStyle/>
            <a:p/>
          </p:txBody>
        </p:sp>
        <p:sp>
          <p:nvSpPr>
            <p:cNvPr id="27" name="rc27"/>
            <p:cNvSpPr/>
            <p:nvPr/>
          </p:nvSpPr>
          <p:spPr>
            <a:xfrm>
              <a:off x="1573521" y="3477085"/>
              <a:ext cx="249522" cy="529599"/>
            </a:xfrm>
            <a:prstGeom prst="rect">
              <a:avLst/>
            </a:prstGeom>
            <a:solidFill>
              <a:srgbClr val="80BD41">
                <a:alpha val="100000"/>
              </a:srgbClr>
            </a:solidFill>
          </p:spPr>
          <p:txBody>
            <a:bodyPr/>
            <a:lstStyle/>
            <a:p/>
          </p:txBody>
        </p:sp>
        <p:sp>
          <p:nvSpPr>
            <p:cNvPr id="28" name="rc28"/>
            <p:cNvSpPr/>
            <p:nvPr/>
          </p:nvSpPr>
          <p:spPr>
            <a:xfrm>
              <a:off x="1573521" y="3249935"/>
              <a:ext cx="249522" cy="227150"/>
            </a:xfrm>
            <a:prstGeom prst="rect">
              <a:avLst/>
            </a:prstGeom>
            <a:solidFill>
              <a:srgbClr val="1CABE2">
                <a:alpha val="100000"/>
              </a:srgbClr>
            </a:solidFill>
          </p:spPr>
          <p:txBody>
            <a:bodyPr/>
            <a:lstStyle/>
            <a:p/>
          </p:txBody>
        </p:sp>
        <p:sp>
          <p:nvSpPr>
            <p:cNvPr id="29" name="rc29"/>
            <p:cNvSpPr/>
            <p:nvPr/>
          </p:nvSpPr>
          <p:spPr>
            <a:xfrm>
              <a:off x="1850769" y="3470810"/>
              <a:ext cx="249522" cy="535874"/>
            </a:xfrm>
            <a:prstGeom prst="rect">
              <a:avLst/>
            </a:prstGeom>
            <a:solidFill>
              <a:srgbClr val="80BD41">
                <a:alpha val="100000"/>
              </a:srgbClr>
            </a:solidFill>
          </p:spPr>
          <p:txBody>
            <a:bodyPr/>
            <a:lstStyle/>
            <a:p/>
          </p:txBody>
        </p:sp>
        <p:sp>
          <p:nvSpPr>
            <p:cNvPr id="30" name="rc30"/>
            <p:cNvSpPr/>
            <p:nvPr/>
          </p:nvSpPr>
          <p:spPr>
            <a:xfrm>
              <a:off x="1850769" y="3241150"/>
              <a:ext cx="249522" cy="229660"/>
            </a:xfrm>
            <a:prstGeom prst="rect">
              <a:avLst/>
            </a:prstGeom>
            <a:solidFill>
              <a:srgbClr val="1CABE2">
                <a:alpha val="100000"/>
              </a:srgbClr>
            </a:solidFill>
          </p:spPr>
          <p:txBody>
            <a:bodyPr/>
            <a:lstStyle/>
            <a:p/>
          </p:txBody>
        </p:sp>
        <p:sp>
          <p:nvSpPr>
            <p:cNvPr id="31" name="rc31"/>
            <p:cNvSpPr/>
            <p:nvPr/>
          </p:nvSpPr>
          <p:spPr>
            <a:xfrm>
              <a:off x="2128016" y="3469556"/>
              <a:ext cx="249522" cy="537129"/>
            </a:xfrm>
            <a:prstGeom prst="rect">
              <a:avLst/>
            </a:prstGeom>
            <a:solidFill>
              <a:srgbClr val="80BD41">
                <a:alpha val="100000"/>
              </a:srgbClr>
            </a:solidFill>
          </p:spPr>
          <p:txBody>
            <a:bodyPr/>
            <a:lstStyle/>
            <a:p/>
          </p:txBody>
        </p:sp>
        <p:sp>
          <p:nvSpPr>
            <p:cNvPr id="32" name="rc32"/>
            <p:cNvSpPr/>
            <p:nvPr/>
          </p:nvSpPr>
          <p:spPr>
            <a:xfrm>
              <a:off x="2128016" y="3228600"/>
              <a:ext cx="249522" cy="240955"/>
            </a:xfrm>
            <a:prstGeom prst="rect">
              <a:avLst/>
            </a:prstGeom>
            <a:solidFill>
              <a:srgbClr val="1CABE2">
                <a:alpha val="100000"/>
              </a:srgbClr>
            </a:solidFill>
          </p:spPr>
          <p:txBody>
            <a:bodyPr/>
            <a:lstStyle/>
            <a:p/>
          </p:txBody>
        </p:sp>
        <p:sp>
          <p:nvSpPr>
            <p:cNvPr id="33" name="rc33"/>
            <p:cNvSpPr/>
            <p:nvPr/>
          </p:nvSpPr>
          <p:spPr>
            <a:xfrm>
              <a:off x="2405264" y="3458261"/>
              <a:ext cx="249522" cy="548424"/>
            </a:xfrm>
            <a:prstGeom prst="rect">
              <a:avLst/>
            </a:prstGeom>
            <a:solidFill>
              <a:srgbClr val="80BD41">
                <a:alpha val="100000"/>
              </a:srgbClr>
            </a:solidFill>
          </p:spPr>
          <p:txBody>
            <a:bodyPr/>
            <a:lstStyle/>
            <a:p/>
          </p:txBody>
        </p:sp>
        <p:sp>
          <p:nvSpPr>
            <p:cNvPr id="34" name="rc34"/>
            <p:cNvSpPr/>
            <p:nvPr/>
          </p:nvSpPr>
          <p:spPr>
            <a:xfrm>
              <a:off x="2405264" y="3212286"/>
              <a:ext cx="249522" cy="245975"/>
            </a:xfrm>
            <a:prstGeom prst="rect">
              <a:avLst/>
            </a:prstGeom>
            <a:solidFill>
              <a:srgbClr val="1CABE2">
                <a:alpha val="100000"/>
              </a:srgbClr>
            </a:solidFill>
          </p:spPr>
          <p:txBody>
            <a:bodyPr/>
            <a:lstStyle/>
            <a:p/>
          </p:txBody>
        </p:sp>
        <p:sp>
          <p:nvSpPr>
            <p:cNvPr id="35" name="rc35"/>
            <p:cNvSpPr/>
            <p:nvPr/>
          </p:nvSpPr>
          <p:spPr>
            <a:xfrm>
              <a:off x="2682512" y="3455751"/>
              <a:ext cx="249522" cy="550934"/>
            </a:xfrm>
            <a:prstGeom prst="rect">
              <a:avLst/>
            </a:prstGeom>
            <a:solidFill>
              <a:srgbClr val="80BD41">
                <a:alpha val="100000"/>
              </a:srgbClr>
            </a:solidFill>
          </p:spPr>
          <p:txBody>
            <a:bodyPr/>
            <a:lstStyle/>
            <a:p/>
          </p:txBody>
        </p:sp>
        <p:sp>
          <p:nvSpPr>
            <p:cNvPr id="36" name="rc36"/>
            <p:cNvSpPr/>
            <p:nvPr/>
          </p:nvSpPr>
          <p:spPr>
            <a:xfrm>
              <a:off x="2682512" y="3197226"/>
              <a:ext cx="249522" cy="258524"/>
            </a:xfrm>
            <a:prstGeom prst="rect">
              <a:avLst/>
            </a:prstGeom>
            <a:solidFill>
              <a:srgbClr val="1CABE2">
                <a:alpha val="100000"/>
              </a:srgbClr>
            </a:solidFill>
          </p:spPr>
          <p:txBody>
            <a:bodyPr/>
            <a:lstStyle/>
            <a:p/>
          </p:txBody>
        </p:sp>
        <p:sp>
          <p:nvSpPr>
            <p:cNvPr id="37" name="rc37"/>
            <p:cNvSpPr/>
            <p:nvPr/>
          </p:nvSpPr>
          <p:spPr>
            <a:xfrm>
              <a:off x="2959759" y="3439436"/>
              <a:ext cx="249522" cy="567248"/>
            </a:xfrm>
            <a:prstGeom prst="rect">
              <a:avLst/>
            </a:prstGeom>
            <a:solidFill>
              <a:srgbClr val="80BD41">
                <a:alpha val="100000"/>
              </a:srgbClr>
            </a:solidFill>
          </p:spPr>
          <p:txBody>
            <a:bodyPr/>
            <a:lstStyle/>
            <a:p/>
          </p:txBody>
        </p:sp>
        <p:sp>
          <p:nvSpPr>
            <p:cNvPr id="38" name="rc38"/>
            <p:cNvSpPr/>
            <p:nvPr/>
          </p:nvSpPr>
          <p:spPr>
            <a:xfrm>
              <a:off x="2959759" y="3173381"/>
              <a:ext cx="249522" cy="266054"/>
            </a:xfrm>
            <a:prstGeom prst="rect">
              <a:avLst/>
            </a:prstGeom>
            <a:solidFill>
              <a:srgbClr val="1CABE2">
                <a:alpha val="100000"/>
              </a:srgbClr>
            </a:solidFill>
          </p:spPr>
          <p:txBody>
            <a:bodyPr/>
            <a:lstStyle/>
            <a:p/>
          </p:txBody>
        </p:sp>
        <p:sp>
          <p:nvSpPr>
            <p:cNvPr id="39" name="rc39"/>
            <p:cNvSpPr/>
            <p:nvPr/>
          </p:nvSpPr>
          <p:spPr>
            <a:xfrm>
              <a:off x="3237007" y="3399277"/>
              <a:ext cx="249522" cy="607407"/>
            </a:xfrm>
            <a:prstGeom prst="rect">
              <a:avLst/>
            </a:prstGeom>
            <a:solidFill>
              <a:srgbClr val="80BD41">
                <a:alpha val="100000"/>
              </a:srgbClr>
            </a:solidFill>
          </p:spPr>
          <p:txBody>
            <a:bodyPr/>
            <a:lstStyle/>
            <a:p/>
          </p:txBody>
        </p:sp>
        <p:sp>
          <p:nvSpPr>
            <p:cNvPr id="40" name="rc40"/>
            <p:cNvSpPr/>
            <p:nvPr/>
          </p:nvSpPr>
          <p:spPr>
            <a:xfrm>
              <a:off x="3237007" y="3139497"/>
              <a:ext cx="249522" cy="259779"/>
            </a:xfrm>
            <a:prstGeom prst="rect">
              <a:avLst/>
            </a:prstGeom>
            <a:solidFill>
              <a:srgbClr val="1CABE2">
                <a:alpha val="100000"/>
              </a:srgbClr>
            </a:solidFill>
          </p:spPr>
          <p:txBody>
            <a:bodyPr/>
            <a:lstStyle/>
            <a:p/>
          </p:txBody>
        </p:sp>
        <p:sp>
          <p:nvSpPr>
            <p:cNvPr id="41" name="rc41"/>
            <p:cNvSpPr/>
            <p:nvPr/>
          </p:nvSpPr>
          <p:spPr>
            <a:xfrm>
              <a:off x="3514255" y="3344058"/>
              <a:ext cx="249522" cy="662626"/>
            </a:xfrm>
            <a:prstGeom prst="rect">
              <a:avLst/>
            </a:prstGeom>
            <a:solidFill>
              <a:srgbClr val="80BD41">
                <a:alpha val="100000"/>
              </a:srgbClr>
            </a:solidFill>
          </p:spPr>
          <p:txBody>
            <a:bodyPr/>
            <a:lstStyle/>
            <a:p/>
          </p:txBody>
        </p:sp>
        <p:sp>
          <p:nvSpPr>
            <p:cNvPr id="42" name="rc42"/>
            <p:cNvSpPr/>
            <p:nvPr/>
          </p:nvSpPr>
          <p:spPr>
            <a:xfrm>
              <a:off x="3514255" y="3099338"/>
              <a:ext cx="249522" cy="244720"/>
            </a:xfrm>
            <a:prstGeom prst="rect">
              <a:avLst/>
            </a:prstGeom>
            <a:solidFill>
              <a:srgbClr val="1CABE2">
                <a:alpha val="100000"/>
              </a:srgbClr>
            </a:solidFill>
          </p:spPr>
          <p:txBody>
            <a:bodyPr/>
            <a:lstStyle/>
            <a:p/>
          </p:txBody>
        </p:sp>
        <p:sp>
          <p:nvSpPr>
            <p:cNvPr id="43" name="rc43"/>
            <p:cNvSpPr/>
            <p:nvPr/>
          </p:nvSpPr>
          <p:spPr>
            <a:xfrm>
              <a:off x="3791502" y="3301389"/>
              <a:ext cx="249522" cy="705295"/>
            </a:xfrm>
            <a:prstGeom prst="rect">
              <a:avLst/>
            </a:prstGeom>
            <a:solidFill>
              <a:srgbClr val="80BD41">
                <a:alpha val="100000"/>
              </a:srgbClr>
            </a:solidFill>
          </p:spPr>
          <p:txBody>
            <a:bodyPr/>
            <a:lstStyle/>
            <a:p/>
          </p:txBody>
        </p:sp>
        <p:sp>
          <p:nvSpPr>
            <p:cNvPr id="44" name="rc44"/>
            <p:cNvSpPr/>
            <p:nvPr/>
          </p:nvSpPr>
          <p:spPr>
            <a:xfrm>
              <a:off x="3791502" y="3066709"/>
              <a:ext cx="249522" cy="234680"/>
            </a:xfrm>
            <a:prstGeom prst="rect">
              <a:avLst/>
            </a:prstGeom>
            <a:solidFill>
              <a:srgbClr val="1CABE2">
                <a:alpha val="100000"/>
              </a:srgbClr>
            </a:solidFill>
          </p:spPr>
          <p:txBody>
            <a:bodyPr/>
            <a:lstStyle/>
            <a:p/>
          </p:txBody>
        </p:sp>
        <p:sp>
          <p:nvSpPr>
            <p:cNvPr id="45" name="rc45"/>
            <p:cNvSpPr/>
            <p:nvPr/>
          </p:nvSpPr>
          <p:spPr>
            <a:xfrm>
              <a:off x="4068750" y="3261230"/>
              <a:ext cx="249522" cy="745455"/>
            </a:xfrm>
            <a:prstGeom prst="rect">
              <a:avLst/>
            </a:prstGeom>
            <a:solidFill>
              <a:srgbClr val="80BD41">
                <a:alpha val="100000"/>
              </a:srgbClr>
            </a:solidFill>
          </p:spPr>
          <p:txBody>
            <a:bodyPr/>
            <a:lstStyle/>
            <a:p/>
          </p:txBody>
        </p:sp>
        <p:sp>
          <p:nvSpPr>
            <p:cNvPr id="46" name="rc46"/>
            <p:cNvSpPr/>
            <p:nvPr/>
          </p:nvSpPr>
          <p:spPr>
            <a:xfrm>
              <a:off x="4068750" y="3039099"/>
              <a:ext cx="249522" cy="222130"/>
            </a:xfrm>
            <a:prstGeom prst="rect">
              <a:avLst/>
            </a:prstGeom>
            <a:solidFill>
              <a:srgbClr val="1CABE2">
                <a:alpha val="100000"/>
              </a:srgbClr>
            </a:solidFill>
          </p:spPr>
          <p:txBody>
            <a:bodyPr/>
            <a:lstStyle/>
            <a:p/>
          </p:txBody>
        </p:sp>
        <p:sp>
          <p:nvSpPr>
            <p:cNvPr id="47" name="rc47"/>
            <p:cNvSpPr/>
            <p:nvPr/>
          </p:nvSpPr>
          <p:spPr>
            <a:xfrm>
              <a:off x="4345998" y="3221070"/>
              <a:ext cx="249522" cy="785614"/>
            </a:xfrm>
            <a:prstGeom prst="rect">
              <a:avLst/>
            </a:prstGeom>
            <a:solidFill>
              <a:srgbClr val="80BD41">
                <a:alpha val="100000"/>
              </a:srgbClr>
            </a:solidFill>
          </p:spPr>
          <p:txBody>
            <a:bodyPr/>
            <a:lstStyle/>
            <a:p/>
          </p:txBody>
        </p:sp>
        <p:sp>
          <p:nvSpPr>
            <p:cNvPr id="48" name="rc48"/>
            <p:cNvSpPr/>
            <p:nvPr/>
          </p:nvSpPr>
          <p:spPr>
            <a:xfrm>
              <a:off x="4345998" y="3012745"/>
              <a:ext cx="249522" cy="208325"/>
            </a:xfrm>
            <a:prstGeom prst="rect">
              <a:avLst/>
            </a:prstGeom>
            <a:solidFill>
              <a:srgbClr val="1CABE2">
                <a:alpha val="100000"/>
              </a:srgbClr>
            </a:solidFill>
          </p:spPr>
          <p:txBody>
            <a:bodyPr/>
            <a:lstStyle/>
            <a:p/>
          </p:txBody>
        </p:sp>
        <p:sp>
          <p:nvSpPr>
            <p:cNvPr id="49" name="rc49"/>
            <p:cNvSpPr/>
            <p:nvPr/>
          </p:nvSpPr>
          <p:spPr>
            <a:xfrm>
              <a:off x="4623245" y="3170871"/>
              <a:ext cx="249522" cy="835813"/>
            </a:xfrm>
            <a:prstGeom prst="rect">
              <a:avLst/>
            </a:prstGeom>
            <a:solidFill>
              <a:srgbClr val="80BD41">
                <a:alpha val="100000"/>
              </a:srgbClr>
            </a:solidFill>
          </p:spPr>
          <p:txBody>
            <a:bodyPr/>
            <a:lstStyle/>
            <a:p/>
          </p:txBody>
        </p:sp>
        <p:sp>
          <p:nvSpPr>
            <p:cNvPr id="50" name="rc50"/>
            <p:cNvSpPr/>
            <p:nvPr/>
          </p:nvSpPr>
          <p:spPr>
            <a:xfrm>
              <a:off x="4623245" y="2987645"/>
              <a:ext cx="249522" cy="183226"/>
            </a:xfrm>
            <a:prstGeom prst="rect">
              <a:avLst/>
            </a:prstGeom>
            <a:solidFill>
              <a:srgbClr val="1CABE2">
                <a:alpha val="100000"/>
              </a:srgbClr>
            </a:solidFill>
          </p:spPr>
          <p:txBody>
            <a:bodyPr/>
            <a:lstStyle/>
            <a:p/>
          </p:txBody>
        </p:sp>
        <p:sp>
          <p:nvSpPr>
            <p:cNvPr id="51" name="rc51"/>
            <p:cNvSpPr/>
            <p:nvPr/>
          </p:nvSpPr>
          <p:spPr>
            <a:xfrm>
              <a:off x="4900493" y="3129457"/>
              <a:ext cx="249522" cy="877227"/>
            </a:xfrm>
            <a:prstGeom prst="rect">
              <a:avLst/>
            </a:prstGeom>
            <a:solidFill>
              <a:srgbClr val="80BD41">
                <a:alpha val="100000"/>
              </a:srgbClr>
            </a:solidFill>
          </p:spPr>
          <p:txBody>
            <a:bodyPr/>
            <a:lstStyle/>
            <a:p/>
          </p:txBody>
        </p:sp>
        <p:sp>
          <p:nvSpPr>
            <p:cNvPr id="52" name="rc52"/>
            <p:cNvSpPr/>
            <p:nvPr/>
          </p:nvSpPr>
          <p:spPr>
            <a:xfrm>
              <a:off x="4900493" y="2962546"/>
              <a:ext cx="249522" cy="166911"/>
            </a:xfrm>
            <a:prstGeom prst="rect">
              <a:avLst/>
            </a:prstGeom>
            <a:solidFill>
              <a:srgbClr val="1CABE2">
                <a:alpha val="100000"/>
              </a:srgbClr>
            </a:solidFill>
          </p:spPr>
          <p:txBody>
            <a:bodyPr/>
            <a:lstStyle/>
            <a:p/>
          </p:txBody>
        </p:sp>
        <p:sp>
          <p:nvSpPr>
            <p:cNvPr id="53" name="rc53"/>
            <p:cNvSpPr/>
            <p:nvPr/>
          </p:nvSpPr>
          <p:spPr>
            <a:xfrm>
              <a:off x="5177741" y="3091808"/>
              <a:ext cx="249522" cy="914876"/>
            </a:xfrm>
            <a:prstGeom prst="rect">
              <a:avLst/>
            </a:prstGeom>
            <a:solidFill>
              <a:srgbClr val="80BD41">
                <a:alpha val="100000"/>
              </a:srgbClr>
            </a:solidFill>
          </p:spPr>
          <p:txBody>
            <a:bodyPr/>
            <a:lstStyle/>
            <a:p/>
          </p:txBody>
        </p:sp>
        <p:sp>
          <p:nvSpPr>
            <p:cNvPr id="54" name="rc54"/>
            <p:cNvSpPr/>
            <p:nvPr/>
          </p:nvSpPr>
          <p:spPr>
            <a:xfrm>
              <a:off x="5177741" y="2942466"/>
              <a:ext cx="249522" cy="149342"/>
            </a:xfrm>
            <a:prstGeom prst="rect">
              <a:avLst/>
            </a:prstGeom>
            <a:solidFill>
              <a:srgbClr val="1CABE2">
                <a:alpha val="100000"/>
              </a:srgbClr>
            </a:solidFill>
          </p:spPr>
          <p:txBody>
            <a:bodyPr/>
            <a:lstStyle/>
            <a:p/>
          </p:txBody>
        </p:sp>
        <p:sp>
          <p:nvSpPr>
            <p:cNvPr id="55" name="rc55"/>
            <p:cNvSpPr/>
            <p:nvPr/>
          </p:nvSpPr>
          <p:spPr>
            <a:xfrm>
              <a:off x="5454988" y="3144517"/>
              <a:ext cx="249522" cy="862167"/>
            </a:xfrm>
            <a:prstGeom prst="rect">
              <a:avLst/>
            </a:prstGeom>
            <a:solidFill>
              <a:srgbClr val="80BD41">
                <a:alpha val="100000"/>
              </a:srgbClr>
            </a:solidFill>
          </p:spPr>
          <p:txBody>
            <a:bodyPr/>
            <a:lstStyle/>
            <a:p/>
          </p:txBody>
        </p:sp>
        <p:sp>
          <p:nvSpPr>
            <p:cNvPr id="56" name="rc56"/>
            <p:cNvSpPr/>
            <p:nvPr/>
          </p:nvSpPr>
          <p:spPr>
            <a:xfrm>
              <a:off x="5454988" y="2928661"/>
              <a:ext cx="249522" cy="215855"/>
            </a:xfrm>
            <a:prstGeom prst="rect">
              <a:avLst/>
            </a:prstGeom>
            <a:solidFill>
              <a:srgbClr val="1CABE2">
                <a:alpha val="100000"/>
              </a:srgbClr>
            </a:solidFill>
          </p:spPr>
          <p:txBody>
            <a:bodyPr/>
            <a:lstStyle/>
            <a:p/>
          </p:txBody>
        </p:sp>
        <p:sp>
          <p:nvSpPr>
            <p:cNvPr id="57" name="rc57"/>
            <p:cNvSpPr/>
            <p:nvPr/>
          </p:nvSpPr>
          <p:spPr>
            <a:xfrm>
              <a:off x="5732236" y="3121927"/>
              <a:ext cx="249522" cy="884757"/>
            </a:xfrm>
            <a:prstGeom prst="rect">
              <a:avLst/>
            </a:prstGeom>
            <a:solidFill>
              <a:srgbClr val="80BD41">
                <a:alpha val="100000"/>
              </a:srgbClr>
            </a:solidFill>
          </p:spPr>
          <p:txBody>
            <a:bodyPr/>
            <a:lstStyle/>
            <a:p/>
          </p:txBody>
        </p:sp>
        <p:sp>
          <p:nvSpPr>
            <p:cNvPr id="58" name="rc58"/>
            <p:cNvSpPr/>
            <p:nvPr/>
          </p:nvSpPr>
          <p:spPr>
            <a:xfrm>
              <a:off x="5732236" y="2913602"/>
              <a:ext cx="249522" cy="208325"/>
            </a:xfrm>
            <a:prstGeom prst="rect">
              <a:avLst/>
            </a:prstGeom>
            <a:solidFill>
              <a:srgbClr val="1CABE2">
                <a:alpha val="100000"/>
              </a:srgbClr>
            </a:solidFill>
          </p:spPr>
          <p:txBody>
            <a:bodyPr/>
            <a:lstStyle/>
            <a:p/>
          </p:txBody>
        </p:sp>
        <p:sp>
          <p:nvSpPr>
            <p:cNvPr id="59" name="rc59"/>
            <p:cNvSpPr/>
            <p:nvPr/>
          </p:nvSpPr>
          <p:spPr>
            <a:xfrm>
              <a:off x="6009484" y="3067964"/>
              <a:ext cx="249522" cy="938721"/>
            </a:xfrm>
            <a:prstGeom prst="rect">
              <a:avLst/>
            </a:prstGeom>
            <a:solidFill>
              <a:srgbClr val="80BD41">
                <a:alpha val="100000"/>
              </a:srgbClr>
            </a:solidFill>
          </p:spPr>
          <p:txBody>
            <a:bodyPr/>
            <a:lstStyle/>
            <a:p/>
          </p:txBody>
        </p:sp>
        <p:sp>
          <p:nvSpPr>
            <p:cNvPr id="60" name="rc60"/>
            <p:cNvSpPr/>
            <p:nvPr/>
          </p:nvSpPr>
          <p:spPr>
            <a:xfrm>
              <a:off x="6009484" y="2902307"/>
              <a:ext cx="249522" cy="165656"/>
            </a:xfrm>
            <a:prstGeom prst="rect">
              <a:avLst/>
            </a:prstGeom>
            <a:solidFill>
              <a:srgbClr val="1CABE2">
                <a:alpha val="100000"/>
              </a:srgbClr>
            </a:solidFill>
          </p:spPr>
          <p:txBody>
            <a:bodyPr/>
            <a:lstStyle/>
            <a:p/>
          </p:txBody>
        </p:sp>
        <p:sp>
          <p:nvSpPr>
            <p:cNvPr id="61" name="rc61"/>
            <p:cNvSpPr/>
            <p:nvPr/>
          </p:nvSpPr>
          <p:spPr>
            <a:xfrm>
              <a:off x="6286731" y="3064199"/>
              <a:ext cx="249522" cy="942486"/>
            </a:xfrm>
            <a:prstGeom prst="rect">
              <a:avLst/>
            </a:prstGeom>
            <a:solidFill>
              <a:srgbClr val="80BD41">
                <a:alpha val="100000"/>
              </a:srgbClr>
            </a:solidFill>
          </p:spPr>
          <p:txBody>
            <a:bodyPr/>
            <a:lstStyle/>
            <a:p/>
          </p:txBody>
        </p:sp>
        <p:sp>
          <p:nvSpPr>
            <p:cNvPr id="62" name="rc62"/>
            <p:cNvSpPr/>
            <p:nvPr/>
          </p:nvSpPr>
          <p:spPr>
            <a:xfrm>
              <a:off x="6286731" y="2898542"/>
              <a:ext cx="249522" cy="165656"/>
            </a:xfrm>
            <a:prstGeom prst="rect">
              <a:avLst/>
            </a:prstGeom>
            <a:solidFill>
              <a:srgbClr val="1CABE2">
                <a:alpha val="100000"/>
              </a:srgbClr>
            </a:solidFill>
          </p:spPr>
          <p:txBody>
            <a:bodyPr/>
            <a:lstStyle/>
            <a:p/>
          </p:txBody>
        </p:sp>
        <p:sp>
          <p:nvSpPr>
            <p:cNvPr id="63" name="rc63"/>
            <p:cNvSpPr/>
            <p:nvPr/>
          </p:nvSpPr>
          <p:spPr>
            <a:xfrm>
              <a:off x="6563979" y="3007725"/>
              <a:ext cx="249522" cy="998960"/>
            </a:xfrm>
            <a:prstGeom prst="rect">
              <a:avLst/>
            </a:prstGeom>
            <a:solidFill>
              <a:srgbClr val="80BD41">
                <a:alpha val="100000"/>
              </a:srgbClr>
            </a:solidFill>
          </p:spPr>
          <p:txBody>
            <a:bodyPr/>
            <a:lstStyle/>
            <a:p/>
          </p:txBody>
        </p:sp>
        <p:sp>
          <p:nvSpPr>
            <p:cNvPr id="64" name="rc64"/>
            <p:cNvSpPr/>
            <p:nvPr/>
          </p:nvSpPr>
          <p:spPr>
            <a:xfrm>
              <a:off x="6563979" y="2897287"/>
              <a:ext cx="249522" cy="110437"/>
            </a:xfrm>
            <a:prstGeom prst="rect">
              <a:avLst/>
            </a:prstGeom>
            <a:solidFill>
              <a:srgbClr val="1CABE2">
                <a:alpha val="100000"/>
              </a:srgbClr>
            </a:solidFill>
          </p:spPr>
          <p:txBody>
            <a:bodyPr/>
            <a:lstStyle/>
            <a:p/>
          </p:txBody>
        </p:sp>
        <p:sp>
          <p:nvSpPr>
            <p:cNvPr id="65" name="rc65"/>
            <p:cNvSpPr/>
            <p:nvPr/>
          </p:nvSpPr>
          <p:spPr>
            <a:xfrm>
              <a:off x="6841227" y="3143262"/>
              <a:ext cx="249522" cy="863422"/>
            </a:xfrm>
            <a:prstGeom prst="rect">
              <a:avLst/>
            </a:prstGeom>
            <a:solidFill>
              <a:srgbClr val="80BD41">
                <a:alpha val="100000"/>
              </a:srgbClr>
            </a:solidFill>
          </p:spPr>
          <p:txBody>
            <a:bodyPr/>
            <a:lstStyle/>
            <a:p/>
          </p:txBody>
        </p:sp>
        <p:sp>
          <p:nvSpPr>
            <p:cNvPr id="66" name="rc66"/>
            <p:cNvSpPr/>
            <p:nvPr/>
          </p:nvSpPr>
          <p:spPr>
            <a:xfrm>
              <a:off x="6841227" y="2899797"/>
              <a:ext cx="249522" cy="243465"/>
            </a:xfrm>
            <a:prstGeom prst="rect">
              <a:avLst/>
            </a:prstGeom>
            <a:solidFill>
              <a:srgbClr val="1CABE2">
                <a:alpha val="100000"/>
              </a:srgbClr>
            </a:solidFill>
          </p:spPr>
          <p:txBody>
            <a:bodyPr/>
            <a:lstStyle/>
            <a:p/>
          </p:txBody>
        </p:sp>
        <p:sp>
          <p:nvSpPr>
            <p:cNvPr id="67" name="rc67"/>
            <p:cNvSpPr/>
            <p:nvPr/>
          </p:nvSpPr>
          <p:spPr>
            <a:xfrm>
              <a:off x="7118474" y="3317704"/>
              <a:ext cx="249522" cy="688981"/>
            </a:xfrm>
            <a:prstGeom prst="rect">
              <a:avLst/>
            </a:prstGeom>
            <a:solidFill>
              <a:srgbClr val="80BD41">
                <a:alpha val="100000"/>
              </a:srgbClr>
            </a:solidFill>
          </p:spPr>
          <p:txBody>
            <a:bodyPr/>
            <a:lstStyle/>
            <a:p/>
          </p:txBody>
        </p:sp>
        <p:sp>
          <p:nvSpPr>
            <p:cNvPr id="68" name="rc68"/>
            <p:cNvSpPr/>
            <p:nvPr/>
          </p:nvSpPr>
          <p:spPr>
            <a:xfrm>
              <a:off x="7118474" y="2896032"/>
              <a:ext cx="249522" cy="421671"/>
            </a:xfrm>
            <a:prstGeom prst="rect">
              <a:avLst/>
            </a:prstGeom>
            <a:solidFill>
              <a:srgbClr val="1CABE2">
                <a:alpha val="100000"/>
              </a:srgbClr>
            </a:solidFill>
          </p:spPr>
          <p:txBody>
            <a:bodyPr/>
            <a:lstStyle/>
            <a:p/>
          </p:txBody>
        </p:sp>
        <p:sp>
          <p:nvSpPr>
            <p:cNvPr id="69" name="rc69"/>
            <p:cNvSpPr/>
            <p:nvPr/>
          </p:nvSpPr>
          <p:spPr>
            <a:xfrm>
              <a:off x="7395722" y="3251190"/>
              <a:ext cx="249522" cy="755494"/>
            </a:xfrm>
            <a:prstGeom prst="rect">
              <a:avLst/>
            </a:prstGeom>
            <a:solidFill>
              <a:srgbClr val="80BD41">
                <a:alpha val="100000"/>
              </a:srgbClr>
            </a:solidFill>
          </p:spPr>
          <p:txBody>
            <a:bodyPr/>
            <a:lstStyle/>
            <a:p/>
          </p:txBody>
        </p:sp>
        <p:sp>
          <p:nvSpPr>
            <p:cNvPr id="70" name="rc70"/>
            <p:cNvSpPr/>
            <p:nvPr/>
          </p:nvSpPr>
          <p:spPr>
            <a:xfrm>
              <a:off x="7395722" y="2896032"/>
              <a:ext cx="249522" cy="355157"/>
            </a:xfrm>
            <a:prstGeom prst="rect">
              <a:avLst/>
            </a:prstGeom>
            <a:solidFill>
              <a:srgbClr val="1CABE2">
                <a:alpha val="100000"/>
              </a:srgbClr>
            </a:solidFill>
          </p:spPr>
          <p:txBody>
            <a:bodyPr/>
            <a:lstStyle/>
            <a:p/>
          </p:txBody>
        </p:sp>
        <p:sp>
          <p:nvSpPr>
            <p:cNvPr id="71" name="rc71"/>
            <p:cNvSpPr/>
            <p:nvPr/>
          </p:nvSpPr>
          <p:spPr>
            <a:xfrm>
              <a:off x="7672970" y="3204756"/>
              <a:ext cx="249522" cy="801929"/>
            </a:xfrm>
            <a:prstGeom prst="rect">
              <a:avLst/>
            </a:prstGeom>
            <a:solidFill>
              <a:srgbClr val="80BD41">
                <a:alpha val="100000"/>
              </a:srgbClr>
            </a:solidFill>
          </p:spPr>
          <p:txBody>
            <a:bodyPr/>
            <a:lstStyle/>
            <a:p/>
          </p:txBody>
        </p:sp>
        <p:sp>
          <p:nvSpPr>
            <p:cNvPr id="72" name="rc72"/>
            <p:cNvSpPr/>
            <p:nvPr/>
          </p:nvSpPr>
          <p:spPr>
            <a:xfrm>
              <a:off x="7672970" y="2893522"/>
              <a:ext cx="249522" cy="311233"/>
            </a:xfrm>
            <a:prstGeom prst="rect">
              <a:avLst/>
            </a:prstGeom>
            <a:solidFill>
              <a:srgbClr val="1CABE2">
                <a:alpha val="100000"/>
              </a:srgbClr>
            </a:solidFill>
          </p:spPr>
          <p:txBody>
            <a:bodyPr/>
            <a:lstStyle/>
            <a:p/>
          </p:txBody>
        </p:sp>
        <p:sp>
          <p:nvSpPr>
            <p:cNvPr id="73" name="rc73"/>
            <p:cNvSpPr/>
            <p:nvPr/>
          </p:nvSpPr>
          <p:spPr>
            <a:xfrm>
              <a:off x="7950217" y="3208521"/>
              <a:ext cx="249522" cy="798164"/>
            </a:xfrm>
            <a:prstGeom prst="rect">
              <a:avLst/>
            </a:prstGeom>
            <a:solidFill>
              <a:srgbClr val="80BD41">
                <a:alpha val="100000"/>
              </a:srgbClr>
            </a:solidFill>
          </p:spPr>
          <p:txBody>
            <a:bodyPr/>
            <a:lstStyle/>
            <a:p/>
          </p:txBody>
        </p:sp>
        <p:sp>
          <p:nvSpPr>
            <p:cNvPr id="74" name="rc74"/>
            <p:cNvSpPr/>
            <p:nvPr/>
          </p:nvSpPr>
          <p:spPr>
            <a:xfrm>
              <a:off x="7950217" y="2882227"/>
              <a:ext cx="249522" cy="326293"/>
            </a:xfrm>
            <a:prstGeom prst="rect">
              <a:avLst/>
            </a:prstGeom>
            <a:solidFill>
              <a:srgbClr val="1CABE2">
                <a:alpha val="100000"/>
              </a:srgbClr>
            </a:solidFill>
          </p:spPr>
          <p:txBody>
            <a:bodyPr/>
            <a:lstStyle/>
            <a:p/>
          </p:txBody>
        </p:sp>
        <p:sp>
          <p:nvSpPr>
            <p:cNvPr id="75" name="pl75"/>
            <p:cNvSpPr/>
            <p:nvPr/>
          </p:nvSpPr>
          <p:spPr>
            <a:xfrm>
              <a:off x="1421035" y="1479479"/>
              <a:ext cx="6653943" cy="786241"/>
            </a:xfrm>
            <a:custGeom>
              <a:avLst/>
              <a:pathLst>
                <a:path w="6653943" h="786241">
                  <a:moveTo>
                    <a:pt x="0" y="533521"/>
                  </a:moveTo>
                  <a:lnTo>
                    <a:pt x="277247" y="561601"/>
                  </a:lnTo>
                  <a:lnTo>
                    <a:pt x="554495" y="561601"/>
                  </a:lnTo>
                  <a:lnTo>
                    <a:pt x="831742" y="589681"/>
                  </a:lnTo>
                  <a:lnTo>
                    <a:pt x="1108990" y="589681"/>
                  </a:lnTo>
                  <a:lnTo>
                    <a:pt x="1386238" y="617761"/>
                  </a:lnTo>
                  <a:lnTo>
                    <a:pt x="1663485" y="617761"/>
                  </a:lnTo>
                  <a:lnTo>
                    <a:pt x="1940733" y="561601"/>
                  </a:lnTo>
                  <a:lnTo>
                    <a:pt x="2217981" y="477361"/>
                  </a:lnTo>
                  <a:lnTo>
                    <a:pt x="2495228" y="421200"/>
                  </a:lnTo>
                  <a:lnTo>
                    <a:pt x="2772476" y="365040"/>
                  </a:lnTo>
                  <a:lnTo>
                    <a:pt x="3049724" y="308880"/>
                  </a:lnTo>
                  <a:lnTo>
                    <a:pt x="3326971" y="224640"/>
                  </a:lnTo>
                  <a:lnTo>
                    <a:pt x="3604219" y="168480"/>
                  </a:lnTo>
                  <a:lnTo>
                    <a:pt x="3881467" y="112320"/>
                  </a:lnTo>
                  <a:lnTo>
                    <a:pt x="4158714" y="280800"/>
                  </a:lnTo>
                  <a:lnTo>
                    <a:pt x="4435962" y="252720"/>
                  </a:lnTo>
                  <a:lnTo>
                    <a:pt x="4713210" y="140400"/>
                  </a:lnTo>
                  <a:lnTo>
                    <a:pt x="4990457" y="140400"/>
                  </a:lnTo>
                  <a:lnTo>
                    <a:pt x="5267705" y="0"/>
                  </a:lnTo>
                  <a:lnTo>
                    <a:pt x="5544953" y="336960"/>
                  </a:lnTo>
                  <a:lnTo>
                    <a:pt x="5822200" y="786241"/>
                  </a:lnTo>
                  <a:lnTo>
                    <a:pt x="6099448" y="617761"/>
                  </a:lnTo>
                  <a:lnTo>
                    <a:pt x="6376696" y="505441"/>
                  </a:lnTo>
                  <a:lnTo>
                    <a:pt x="6653943" y="533521"/>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4133222"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5" name="tx85"/>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1355732" y="31315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7" name="tx87"/>
            <p:cNvSpPr/>
            <p:nvPr/>
          </p:nvSpPr>
          <p:spPr>
            <a:xfrm>
              <a:off x="2741971" y="30613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88" name="tx88"/>
            <p:cNvSpPr/>
            <p:nvPr/>
          </p:nvSpPr>
          <p:spPr>
            <a:xfrm>
              <a:off x="4128209" y="2905467"/>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89" name="tx89"/>
            <p:cNvSpPr/>
            <p:nvPr/>
          </p:nvSpPr>
          <p:spPr>
            <a:xfrm>
              <a:off x="5514447" y="27927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0" name="tx90"/>
            <p:cNvSpPr/>
            <p:nvPr/>
          </p:nvSpPr>
          <p:spPr>
            <a:xfrm>
              <a:off x="6623438" y="27613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1" name="tx91"/>
            <p:cNvSpPr/>
            <p:nvPr/>
          </p:nvSpPr>
          <p:spPr>
            <a:xfrm>
              <a:off x="6900686" y="27638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2" name="tx92"/>
            <p:cNvSpPr/>
            <p:nvPr/>
          </p:nvSpPr>
          <p:spPr>
            <a:xfrm>
              <a:off x="7177933" y="27601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3" name="tx93"/>
            <p:cNvSpPr/>
            <p:nvPr/>
          </p:nvSpPr>
          <p:spPr>
            <a:xfrm>
              <a:off x="7455181" y="27588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4" name="tx94"/>
            <p:cNvSpPr/>
            <p:nvPr/>
          </p:nvSpPr>
          <p:spPr>
            <a:xfrm>
              <a:off x="7732429" y="27575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5" name="tx95"/>
            <p:cNvSpPr/>
            <p:nvPr/>
          </p:nvSpPr>
          <p:spPr>
            <a:xfrm>
              <a:off x="8009676" y="27475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6" name="pl96"/>
            <p:cNvSpPr/>
            <p:nvPr/>
          </p:nvSpPr>
          <p:spPr>
            <a:xfrm>
              <a:off x="1421035"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55732" y="371049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07" name="tx107"/>
            <p:cNvSpPr/>
            <p:nvPr/>
          </p:nvSpPr>
          <p:spPr>
            <a:xfrm>
              <a:off x="1355732" y="33409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8" name="tx108"/>
            <p:cNvSpPr/>
            <p:nvPr/>
          </p:nvSpPr>
          <p:spPr>
            <a:xfrm>
              <a:off x="2741971" y="369759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09" name="tx109"/>
            <p:cNvSpPr/>
            <p:nvPr/>
          </p:nvSpPr>
          <p:spPr>
            <a:xfrm>
              <a:off x="2741971" y="32925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0" name="tx110"/>
            <p:cNvSpPr/>
            <p:nvPr/>
          </p:nvSpPr>
          <p:spPr>
            <a:xfrm>
              <a:off x="4128209" y="35989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1" name="tx111"/>
            <p:cNvSpPr/>
            <p:nvPr/>
          </p:nvSpPr>
          <p:spPr>
            <a:xfrm>
              <a:off x="4128209" y="31151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2" name="tx112"/>
            <p:cNvSpPr/>
            <p:nvPr/>
          </p:nvSpPr>
          <p:spPr>
            <a:xfrm>
              <a:off x="5514447" y="35405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3" name="tx113"/>
            <p:cNvSpPr/>
            <p:nvPr/>
          </p:nvSpPr>
          <p:spPr>
            <a:xfrm>
              <a:off x="5514447" y="30026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6662615" y="347215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5" name="tx115"/>
            <p:cNvSpPr/>
            <p:nvPr/>
          </p:nvSpPr>
          <p:spPr>
            <a:xfrm>
              <a:off x="6635182" y="29186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900686" y="35399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7" name="tx117"/>
            <p:cNvSpPr/>
            <p:nvPr/>
          </p:nvSpPr>
          <p:spPr>
            <a:xfrm>
              <a:off x="6900686" y="29864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8" name="tx118"/>
            <p:cNvSpPr/>
            <p:nvPr/>
          </p:nvSpPr>
          <p:spPr>
            <a:xfrm>
              <a:off x="7177933" y="3628339"/>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9" name="tx119"/>
            <p:cNvSpPr/>
            <p:nvPr/>
          </p:nvSpPr>
          <p:spPr>
            <a:xfrm>
              <a:off x="7177933" y="30717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0" name="tx120"/>
            <p:cNvSpPr/>
            <p:nvPr/>
          </p:nvSpPr>
          <p:spPr>
            <a:xfrm>
              <a:off x="7494358" y="359388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1" name="tx121"/>
            <p:cNvSpPr/>
            <p:nvPr/>
          </p:nvSpPr>
          <p:spPr>
            <a:xfrm>
              <a:off x="7455181" y="30385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2" name="tx122"/>
            <p:cNvSpPr/>
            <p:nvPr/>
          </p:nvSpPr>
          <p:spPr>
            <a:xfrm>
              <a:off x="7732429" y="35706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3" name="tx123"/>
            <p:cNvSpPr/>
            <p:nvPr/>
          </p:nvSpPr>
          <p:spPr>
            <a:xfrm>
              <a:off x="7732429" y="30140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4" name="tx124"/>
            <p:cNvSpPr/>
            <p:nvPr/>
          </p:nvSpPr>
          <p:spPr>
            <a:xfrm>
              <a:off x="8009676" y="35725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5" name="tx125"/>
            <p:cNvSpPr/>
            <p:nvPr/>
          </p:nvSpPr>
          <p:spPr>
            <a:xfrm>
              <a:off x="8009676" y="30103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10775" y="332885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8" name="tx128"/>
            <p:cNvSpPr/>
            <p:nvPr/>
          </p:nvSpPr>
          <p:spPr>
            <a:xfrm>
              <a:off x="733081" y="26995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20721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0" name="tx130"/>
            <p:cNvSpPr/>
            <p:nvPr/>
          </p:nvSpPr>
          <p:spPr>
            <a:xfrm>
              <a:off x="733081" y="14446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61760"/>
              <a:ext cx="15194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Vanuatu, 2000-2024</a:t>
              </a:r>
            </a:p>
          </p:txBody>
        </p:sp>
        <p:sp>
          <p:nvSpPr>
            <p:cNvPr id="156" name="pl156"/>
            <p:cNvSpPr/>
            <p:nvPr/>
          </p:nvSpPr>
          <p:spPr>
            <a:xfrm>
              <a:off x="22145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0510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8875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7240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1327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9693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8058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5847469" cy="162162"/>
            </a:xfrm>
            <a:prstGeom prst="rect">
              <a:avLst/>
            </a:prstGeom>
            <a:solidFill>
              <a:srgbClr val="80BD41">
                <a:alpha val="100000"/>
              </a:srgbClr>
            </a:solidFill>
          </p:spPr>
          <p:txBody>
            <a:bodyPr/>
            <a:lstStyle/>
            <a:p/>
          </p:txBody>
        </p:sp>
        <p:sp>
          <p:nvSpPr>
            <p:cNvPr id="168" name="rc168"/>
            <p:cNvSpPr/>
            <p:nvPr/>
          </p:nvSpPr>
          <p:spPr>
            <a:xfrm>
              <a:off x="7143743" y="5774644"/>
              <a:ext cx="646453" cy="162162"/>
            </a:xfrm>
            <a:prstGeom prst="rect">
              <a:avLst/>
            </a:prstGeom>
            <a:solidFill>
              <a:srgbClr val="1CABE2">
                <a:alpha val="100000"/>
              </a:srgbClr>
            </a:solidFill>
          </p:spPr>
          <p:txBody>
            <a:bodyPr/>
            <a:lstStyle/>
            <a:p/>
          </p:txBody>
        </p:sp>
        <p:sp>
          <p:nvSpPr>
            <p:cNvPr id="169" name="rc169"/>
            <p:cNvSpPr/>
            <p:nvPr/>
          </p:nvSpPr>
          <p:spPr>
            <a:xfrm>
              <a:off x="1296273" y="5571941"/>
              <a:ext cx="4694137" cy="162162"/>
            </a:xfrm>
            <a:prstGeom prst="rect">
              <a:avLst/>
            </a:prstGeom>
            <a:solidFill>
              <a:srgbClr val="80BD41">
                <a:alpha val="100000"/>
              </a:srgbClr>
            </a:solidFill>
          </p:spPr>
          <p:txBody>
            <a:bodyPr/>
            <a:lstStyle/>
            <a:p/>
          </p:txBody>
        </p:sp>
        <p:sp>
          <p:nvSpPr>
            <p:cNvPr id="170" name="rc170"/>
            <p:cNvSpPr/>
            <p:nvPr/>
          </p:nvSpPr>
          <p:spPr>
            <a:xfrm>
              <a:off x="5990410" y="5571941"/>
              <a:ext cx="1821824" cy="162162"/>
            </a:xfrm>
            <a:prstGeom prst="rect">
              <a:avLst/>
            </a:prstGeom>
            <a:solidFill>
              <a:srgbClr val="1CABE2">
                <a:alpha val="100000"/>
              </a:srgbClr>
            </a:solidFill>
          </p:spPr>
          <p:txBody>
            <a:bodyPr/>
            <a:lstStyle/>
            <a:p/>
          </p:txBody>
        </p:sp>
        <p:sp>
          <p:nvSpPr>
            <p:cNvPr id="171" name="rc171"/>
            <p:cNvSpPr/>
            <p:nvPr/>
          </p:nvSpPr>
          <p:spPr>
            <a:xfrm>
              <a:off x="1296273" y="5369238"/>
              <a:ext cx="4672098" cy="162162"/>
            </a:xfrm>
            <a:prstGeom prst="rect">
              <a:avLst/>
            </a:prstGeom>
            <a:solidFill>
              <a:srgbClr val="80BD41">
                <a:alpha val="100000"/>
              </a:srgbClr>
            </a:solidFill>
          </p:spPr>
          <p:txBody>
            <a:bodyPr/>
            <a:lstStyle/>
            <a:p/>
          </p:txBody>
        </p:sp>
        <p:sp>
          <p:nvSpPr>
            <p:cNvPr id="172" name="rc172"/>
            <p:cNvSpPr/>
            <p:nvPr/>
          </p:nvSpPr>
          <p:spPr>
            <a:xfrm>
              <a:off x="5968372" y="5369238"/>
              <a:ext cx="1909977" cy="162162"/>
            </a:xfrm>
            <a:prstGeom prst="rect">
              <a:avLst/>
            </a:prstGeom>
            <a:solidFill>
              <a:srgbClr val="1CABE2">
                <a:alpha val="100000"/>
              </a:srgbClr>
            </a:solidFill>
          </p:spPr>
          <p:txBody>
            <a:bodyPr/>
            <a:lstStyle/>
            <a:p/>
          </p:txBody>
        </p:sp>
        <p:sp>
          <p:nvSpPr>
            <p:cNvPr id="173" name="tx173"/>
            <p:cNvSpPr/>
            <p:nvPr/>
          </p:nvSpPr>
          <p:spPr>
            <a:xfrm>
              <a:off x="8034521"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74" name="tx174"/>
            <p:cNvSpPr/>
            <p:nvPr/>
          </p:nvSpPr>
          <p:spPr>
            <a:xfrm>
              <a:off x="8057661"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a:t>
              </a:r>
            </a:p>
          </p:txBody>
        </p:sp>
        <p:sp>
          <p:nvSpPr>
            <p:cNvPr id="175" name="tx175"/>
            <p:cNvSpPr/>
            <p:nvPr/>
          </p:nvSpPr>
          <p:spPr>
            <a:xfrm>
              <a:off x="811936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a:t>
              </a:r>
            </a:p>
          </p:txBody>
        </p:sp>
        <p:sp>
          <p:nvSpPr>
            <p:cNvPr id="176" name="tx176"/>
            <p:cNvSpPr/>
            <p:nvPr/>
          </p:nvSpPr>
          <p:spPr>
            <a:xfrm>
              <a:off x="4189863" y="5815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77" name="tx177"/>
            <p:cNvSpPr/>
            <p:nvPr/>
          </p:nvSpPr>
          <p:spPr>
            <a:xfrm>
              <a:off x="7405172"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3567993"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79" name="tx179"/>
            <p:cNvSpPr/>
            <p:nvPr/>
          </p:nvSpPr>
          <p:spPr>
            <a:xfrm>
              <a:off x="6825974"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0" name="tx180"/>
            <p:cNvSpPr/>
            <p:nvPr/>
          </p:nvSpPr>
          <p:spPr>
            <a:xfrm>
              <a:off x="3556974"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81" name="tx181"/>
            <p:cNvSpPr/>
            <p:nvPr/>
          </p:nvSpPr>
          <p:spPr>
            <a:xfrm>
              <a:off x="6848012"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199172"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6" name="tx186"/>
            <p:cNvSpPr/>
            <p:nvPr/>
          </p:nvSpPr>
          <p:spPr>
            <a:xfrm>
              <a:off x="3035689"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7" name="tx187"/>
            <p:cNvSpPr/>
            <p:nvPr/>
          </p:nvSpPr>
          <p:spPr>
            <a:xfrm>
              <a:off x="4872206"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8" name="tx188"/>
            <p:cNvSpPr/>
            <p:nvPr/>
          </p:nvSpPr>
          <p:spPr>
            <a:xfrm>
              <a:off x="6708723" y="6039568"/>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9" name="tx189"/>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(71%) was lower than in 2019 (90%).
The number of children vaccinated with DTP3 decreased 20%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25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4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862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780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85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03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821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35409"/>
              <a:ext cx="249522" cy="371275"/>
            </a:xfrm>
            <a:prstGeom prst="rect">
              <a:avLst/>
            </a:prstGeom>
            <a:solidFill>
              <a:srgbClr val="E2231A">
                <a:alpha val="100000"/>
              </a:srgbClr>
            </a:solidFill>
          </p:spPr>
          <p:txBody>
            <a:bodyPr/>
            <a:lstStyle/>
            <a:p/>
          </p:txBody>
        </p:sp>
        <p:sp>
          <p:nvSpPr>
            <p:cNvPr id="24" name="rc24"/>
            <p:cNvSpPr/>
            <p:nvPr/>
          </p:nvSpPr>
          <p:spPr>
            <a:xfrm>
              <a:off x="1573521" y="3616498"/>
              <a:ext cx="249522" cy="390187"/>
            </a:xfrm>
            <a:prstGeom prst="rect">
              <a:avLst/>
            </a:prstGeom>
            <a:solidFill>
              <a:srgbClr val="E2231A">
                <a:alpha val="100000"/>
              </a:srgbClr>
            </a:solidFill>
          </p:spPr>
          <p:txBody>
            <a:bodyPr/>
            <a:lstStyle/>
            <a:p/>
          </p:txBody>
        </p:sp>
        <p:sp>
          <p:nvSpPr>
            <p:cNvPr id="25" name="rc25"/>
            <p:cNvSpPr/>
            <p:nvPr/>
          </p:nvSpPr>
          <p:spPr>
            <a:xfrm>
              <a:off x="1850769" y="3592576"/>
              <a:ext cx="249522" cy="414109"/>
            </a:xfrm>
            <a:prstGeom prst="rect">
              <a:avLst/>
            </a:prstGeom>
            <a:solidFill>
              <a:srgbClr val="E2231A">
                <a:alpha val="100000"/>
              </a:srgbClr>
            </a:solidFill>
          </p:spPr>
          <p:txBody>
            <a:bodyPr/>
            <a:lstStyle/>
            <a:p/>
          </p:txBody>
        </p:sp>
        <p:sp>
          <p:nvSpPr>
            <p:cNvPr id="26" name="rc26"/>
            <p:cNvSpPr/>
            <p:nvPr/>
          </p:nvSpPr>
          <p:spPr>
            <a:xfrm>
              <a:off x="2128016" y="3575442"/>
              <a:ext cx="249522" cy="431242"/>
            </a:xfrm>
            <a:prstGeom prst="rect">
              <a:avLst/>
            </a:prstGeom>
            <a:solidFill>
              <a:srgbClr val="E2231A">
                <a:alpha val="100000"/>
              </a:srgbClr>
            </a:solidFill>
          </p:spPr>
          <p:txBody>
            <a:bodyPr/>
            <a:lstStyle/>
            <a:p/>
          </p:txBody>
        </p:sp>
        <p:sp>
          <p:nvSpPr>
            <p:cNvPr id="27" name="rc27"/>
            <p:cNvSpPr/>
            <p:nvPr/>
          </p:nvSpPr>
          <p:spPr>
            <a:xfrm>
              <a:off x="2405264" y="3556531"/>
              <a:ext cx="249522" cy="450153"/>
            </a:xfrm>
            <a:prstGeom prst="rect">
              <a:avLst/>
            </a:prstGeom>
            <a:solidFill>
              <a:srgbClr val="E2231A">
                <a:alpha val="100000"/>
              </a:srgbClr>
            </a:solidFill>
          </p:spPr>
          <p:txBody>
            <a:bodyPr/>
            <a:lstStyle/>
            <a:p/>
          </p:txBody>
        </p:sp>
        <p:sp>
          <p:nvSpPr>
            <p:cNvPr id="28" name="rc28"/>
            <p:cNvSpPr/>
            <p:nvPr/>
          </p:nvSpPr>
          <p:spPr>
            <a:xfrm>
              <a:off x="2682512" y="3526952"/>
              <a:ext cx="249522" cy="479733"/>
            </a:xfrm>
            <a:prstGeom prst="rect">
              <a:avLst/>
            </a:prstGeom>
            <a:solidFill>
              <a:srgbClr val="E2231A">
                <a:alpha val="100000"/>
              </a:srgbClr>
            </a:solidFill>
          </p:spPr>
          <p:txBody>
            <a:bodyPr/>
            <a:lstStyle/>
            <a:p/>
          </p:txBody>
        </p:sp>
        <p:sp>
          <p:nvSpPr>
            <p:cNvPr id="29" name="rc29"/>
            <p:cNvSpPr/>
            <p:nvPr/>
          </p:nvSpPr>
          <p:spPr>
            <a:xfrm>
              <a:off x="2959759" y="3502222"/>
              <a:ext cx="249522" cy="504463"/>
            </a:xfrm>
            <a:prstGeom prst="rect">
              <a:avLst/>
            </a:prstGeom>
            <a:solidFill>
              <a:srgbClr val="E2231A">
                <a:alpha val="100000"/>
              </a:srgbClr>
            </a:solidFill>
          </p:spPr>
          <p:txBody>
            <a:bodyPr/>
            <a:lstStyle/>
            <a:p/>
          </p:txBody>
        </p:sp>
        <p:sp>
          <p:nvSpPr>
            <p:cNvPr id="30" name="rc30"/>
            <p:cNvSpPr/>
            <p:nvPr/>
          </p:nvSpPr>
          <p:spPr>
            <a:xfrm>
              <a:off x="3237007" y="3514991"/>
              <a:ext cx="249522" cy="491694"/>
            </a:xfrm>
            <a:prstGeom prst="rect">
              <a:avLst/>
            </a:prstGeom>
            <a:solidFill>
              <a:srgbClr val="E2231A">
                <a:alpha val="100000"/>
              </a:srgbClr>
            </a:solidFill>
          </p:spPr>
          <p:txBody>
            <a:bodyPr/>
            <a:lstStyle/>
            <a:p/>
          </p:txBody>
        </p:sp>
        <p:sp>
          <p:nvSpPr>
            <p:cNvPr id="31" name="rc31"/>
            <p:cNvSpPr/>
            <p:nvPr/>
          </p:nvSpPr>
          <p:spPr>
            <a:xfrm>
              <a:off x="3514255" y="3562188"/>
              <a:ext cx="249522" cy="444496"/>
            </a:xfrm>
            <a:prstGeom prst="rect">
              <a:avLst/>
            </a:prstGeom>
            <a:solidFill>
              <a:srgbClr val="E2231A">
                <a:alpha val="100000"/>
              </a:srgbClr>
            </a:solidFill>
          </p:spPr>
          <p:txBody>
            <a:bodyPr/>
            <a:lstStyle/>
            <a:p/>
          </p:txBody>
        </p:sp>
        <p:sp>
          <p:nvSpPr>
            <p:cNvPr id="32" name="rc32"/>
            <p:cNvSpPr/>
            <p:nvPr/>
          </p:nvSpPr>
          <p:spPr>
            <a:xfrm>
              <a:off x="3791502" y="3583039"/>
              <a:ext cx="249522" cy="423645"/>
            </a:xfrm>
            <a:prstGeom prst="rect">
              <a:avLst/>
            </a:prstGeom>
            <a:solidFill>
              <a:srgbClr val="E2231A">
                <a:alpha val="100000"/>
              </a:srgbClr>
            </a:solidFill>
          </p:spPr>
          <p:txBody>
            <a:bodyPr/>
            <a:lstStyle/>
            <a:p/>
          </p:txBody>
        </p:sp>
        <p:sp>
          <p:nvSpPr>
            <p:cNvPr id="33" name="rc33"/>
            <p:cNvSpPr/>
            <p:nvPr/>
          </p:nvSpPr>
          <p:spPr>
            <a:xfrm>
              <a:off x="4068750" y="3645269"/>
              <a:ext cx="249522" cy="361416"/>
            </a:xfrm>
            <a:prstGeom prst="rect">
              <a:avLst/>
            </a:prstGeom>
            <a:solidFill>
              <a:srgbClr val="E2231A">
                <a:alpha val="100000"/>
              </a:srgbClr>
            </a:solidFill>
          </p:spPr>
          <p:txBody>
            <a:bodyPr/>
            <a:lstStyle/>
            <a:p/>
          </p:txBody>
        </p:sp>
        <p:sp>
          <p:nvSpPr>
            <p:cNvPr id="34" name="rc34"/>
            <p:cNvSpPr/>
            <p:nvPr/>
          </p:nvSpPr>
          <p:spPr>
            <a:xfrm>
              <a:off x="4345998" y="3686647"/>
              <a:ext cx="249522" cy="320037"/>
            </a:xfrm>
            <a:prstGeom prst="rect">
              <a:avLst/>
            </a:prstGeom>
            <a:solidFill>
              <a:srgbClr val="E2231A">
                <a:alpha val="100000"/>
              </a:srgbClr>
            </a:solidFill>
          </p:spPr>
          <p:txBody>
            <a:bodyPr/>
            <a:lstStyle/>
            <a:p/>
          </p:txBody>
        </p:sp>
        <p:sp>
          <p:nvSpPr>
            <p:cNvPr id="35" name="rc35"/>
            <p:cNvSpPr/>
            <p:nvPr/>
          </p:nvSpPr>
          <p:spPr>
            <a:xfrm>
              <a:off x="4623245" y="3744189"/>
              <a:ext cx="249522" cy="262495"/>
            </a:xfrm>
            <a:prstGeom prst="rect">
              <a:avLst/>
            </a:prstGeom>
            <a:solidFill>
              <a:srgbClr val="E2231A">
                <a:alpha val="100000"/>
              </a:srgbClr>
            </a:solidFill>
          </p:spPr>
          <p:txBody>
            <a:bodyPr/>
            <a:lstStyle/>
            <a:p/>
          </p:txBody>
        </p:sp>
        <p:sp>
          <p:nvSpPr>
            <p:cNvPr id="36" name="rc36"/>
            <p:cNvSpPr/>
            <p:nvPr/>
          </p:nvSpPr>
          <p:spPr>
            <a:xfrm>
              <a:off x="4900493" y="3791548"/>
              <a:ext cx="249522" cy="215136"/>
            </a:xfrm>
            <a:prstGeom prst="rect">
              <a:avLst/>
            </a:prstGeom>
            <a:solidFill>
              <a:srgbClr val="E2231A">
                <a:alpha val="100000"/>
              </a:srgbClr>
            </a:solidFill>
          </p:spPr>
          <p:txBody>
            <a:bodyPr/>
            <a:lstStyle/>
            <a:p/>
          </p:txBody>
        </p:sp>
        <p:sp>
          <p:nvSpPr>
            <p:cNvPr id="37" name="rc37"/>
            <p:cNvSpPr/>
            <p:nvPr/>
          </p:nvSpPr>
          <p:spPr>
            <a:xfrm>
              <a:off x="5177741" y="3869780"/>
              <a:ext cx="249522" cy="136904"/>
            </a:xfrm>
            <a:prstGeom prst="rect">
              <a:avLst/>
            </a:prstGeom>
            <a:solidFill>
              <a:srgbClr val="E2231A">
                <a:alpha val="100000"/>
              </a:srgbClr>
            </a:solidFill>
          </p:spPr>
          <p:txBody>
            <a:bodyPr/>
            <a:lstStyle/>
            <a:p/>
          </p:txBody>
        </p:sp>
        <p:sp>
          <p:nvSpPr>
            <p:cNvPr id="38" name="rc38"/>
            <p:cNvSpPr/>
            <p:nvPr/>
          </p:nvSpPr>
          <p:spPr>
            <a:xfrm>
              <a:off x="5454988" y="3673555"/>
              <a:ext cx="249522" cy="333130"/>
            </a:xfrm>
            <a:prstGeom prst="rect">
              <a:avLst/>
            </a:prstGeom>
            <a:solidFill>
              <a:srgbClr val="E2231A">
                <a:alpha val="100000"/>
              </a:srgbClr>
            </a:solidFill>
          </p:spPr>
          <p:txBody>
            <a:bodyPr/>
            <a:lstStyle/>
            <a:p/>
          </p:txBody>
        </p:sp>
        <p:sp>
          <p:nvSpPr>
            <p:cNvPr id="39" name="rc39"/>
            <p:cNvSpPr/>
            <p:nvPr/>
          </p:nvSpPr>
          <p:spPr>
            <a:xfrm>
              <a:off x="5732236" y="3781527"/>
              <a:ext cx="249522" cy="225157"/>
            </a:xfrm>
            <a:prstGeom prst="rect">
              <a:avLst/>
            </a:prstGeom>
            <a:solidFill>
              <a:srgbClr val="E2231A">
                <a:alpha val="100000"/>
              </a:srgbClr>
            </a:solidFill>
          </p:spPr>
          <p:txBody>
            <a:bodyPr/>
            <a:lstStyle/>
            <a:p/>
          </p:txBody>
        </p:sp>
        <p:sp>
          <p:nvSpPr>
            <p:cNvPr id="40" name="rc40"/>
            <p:cNvSpPr/>
            <p:nvPr/>
          </p:nvSpPr>
          <p:spPr>
            <a:xfrm>
              <a:off x="6009484" y="3722207"/>
              <a:ext cx="249522" cy="284477"/>
            </a:xfrm>
            <a:prstGeom prst="rect">
              <a:avLst/>
            </a:prstGeom>
            <a:solidFill>
              <a:srgbClr val="E2231A">
                <a:alpha val="100000"/>
              </a:srgbClr>
            </a:solidFill>
          </p:spPr>
          <p:txBody>
            <a:bodyPr/>
            <a:lstStyle/>
            <a:p/>
          </p:txBody>
        </p:sp>
        <p:sp>
          <p:nvSpPr>
            <p:cNvPr id="41" name="rc41"/>
            <p:cNvSpPr/>
            <p:nvPr/>
          </p:nvSpPr>
          <p:spPr>
            <a:xfrm>
              <a:off x="6286731" y="3649794"/>
              <a:ext cx="249522" cy="356890"/>
            </a:xfrm>
            <a:prstGeom prst="rect">
              <a:avLst/>
            </a:prstGeom>
            <a:solidFill>
              <a:srgbClr val="E2231A">
                <a:alpha val="100000"/>
              </a:srgbClr>
            </a:solidFill>
          </p:spPr>
          <p:txBody>
            <a:bodyPr/>
            <a:lstStyle/>
            <a:p/>
          </p:txBody>
        </p:sp>
        <p:sp>
          <p:nvSpPr>
            <p:cNvPr id="42" name="rc42"/>
            <p:cNvSpPr/>
            <p:nvPr/>
          </p:nvSpPr>
          <p:spPr>
            <a:xfrm>
              <a:off x="6563979" y="3720914"/>
              <a:ext cx="249522" cy="285770"/>
            </a:xfrm>
            <a:prstGeom prst="rect">
              <a:avLst/>
            </a:prstGeom>
            <a:solidFill>
              <a:srgbClr val="E2231A">
                <a:alpha val="100000"/>
              </a:srgbClr>
            </a:solidFill>
          </p:spPr>
          <p:txBody>
            <a:bodyPr/>
            <a:lstStyle/>
            <a:p/>
          </p:txBody>
        </p:sp>
        <p:sp>
          <p:nvSpPr>
            <p:cNvPr id="43" name="rc43"/>
            <p:cNvSpPr/>
            <p:nvPr/>
          </p:nvSpPr>
          <p:spPr>
            <a:xfrm>
              <a:off x="6841227" y="3692951"/>
              <a:ext cx="249522" cy="313733"/>
            </a:xfrm>
            <a:prstGeom prst="rect">
              <a:avLst/>
            </a:prstGeom>
            <a:solidFill>
              <a:srgbClr val="E2231A">
                <a:alpha val="100000"/>
              </a:srgbClr>
            </a:solidFill>
          </p:spPr>
          <p:txBody>
            <a:bodyPr/>
            <a:lstStyle/>
            <a:p/>
          </p:txBody>
        </p:sp>
        <p:sp>
          <p:nvSpPr>
            <p:cNvPr id="44" name="rc44"/>
            <p:cNvSpPr/>
            <p:nvPr/>
          </p:nvSpPr>
          <p:spPr>
            <a:xfrm>
              <a:off x="7118474" y="3291611"/>
              <a:ext cx="249522" cy="715073"/>
            </a:xfrm>
            <a:prstGeom prst="rect">
              <a:avLst/>
            </a:prstGeom>
            <a:solidFill>
              <a:srgbClr val="E2231A">
                <a:alpha val="100000"/>
              </a:srgbClr>
            </a:solidFill>
          </p:spPr>
          <p:txBody>
            <a:bodyPr/>
            <a:lstStyle/>
            <a:p/>
          </p:txBody>
        </p:sp>
        <p:sp>
          <p:nvSpPr>
            <p:cNvPr id="45" name="rc45"/>
            <p:cNvSpPr/>
            <p:nvPr/>
          </p:nvSpPr>
          <p:spPr>
            <a:xfrm>
              <a:off x="7395722" y="3577220"/>
              <a:ext cx="249522" cy="429464"/>
            </a:xfrm>
            <a:prstGeom prst="rect">
              <a:avLst/>
            </a:prstGeom>
            <a:solidFill>
              <a:srgbClr val="E2231A">
                <a:alpha val="100000"/>
              </a:srgbClr>
            </a:solidFill>
          </p:spPr>
          <p:txBody>
            <a:bodyPr/>
            <a:lstStyle/>
            <a:p/>
          </p:txBody>
        </p:sp>
        <p:sp>
          <p:nvSpPr>
            <p:cNvPr id="46" name="rc46"/>
            <p:cNvSpPr/>
            <p:nvPr/>
          </p:nvSpPr>
          <p:spPr>
            <a:xfrm>
              <a:off x="7672970" y="3576574"/>
              <a:ext cx="249522" cy="430111"/>
            </a:xfrm>
            <a:prstGeom prst="rect">
              <a:avLst/>
            </a:prstGeom>
            <a:solidFill>
              <a:srgbClr val="E2231A">
                <a:alpha val="100000"/>
              </a:srgbClr>
            </a:solidFill>
          </p:spPr>
          <p:txBody>
            <a:bodyPr/>
            <a:lstStyle/>
            <a:p/>
          </p:txBody>
        </p:sp>
        <p:sp>
          <p:nvSpPr>
            <p:cNvPr id="47" name="rc47"/>
            <p:cNvSpPr/>
            <p:nvPr/>
          </p:nvSpPr>
          <p:spPr>
            <a:xfrm>
              <a:off x="7950217" y="3442578"/>
              <a:ext cx="249522" cy="564106"/>
            </a:xfrm>
            <a:prstGeom prst="rect">
              <a:avLst/>
            </a:prstGeom>
            <a:solidFill>
              <a:srgbClr val="E2231A">
                <a:alpha val="100000"/>
              </a:srgbClr>
            </a:solidFill>
          </p:spPr>
          <p:txBody>
            <a:bodyPr/>
            <a:lstStyle/>
            <a:p/>
          </p:txBody>
        </p:sp>
        <p:sp>
          <p:nvSpPr>
            <p:cNvPr id="48" name="rc48"/>
            <p:cNvSpPr/>
            <p:nvPr/>
          </p:nvSpPr>
          <p:spPr>
            <a:xfrm>
              <a:off x="7672970" y="2883482"/>
              <a:ext cx="249522" cy="693091"/>
            </a:xfrm>
            <a:prstGeom prst="rect">
              <a:avLst/>
            </a:prstGeom>
            <a:solidFill>
              <a:srgbClr val="B3B3B3">
                <a:alpha val="100000"/>
              </a:srgbClr>
            </a:solidFill>
          </p:spPr>
          <p:txBody>
            <a:bodyPr/>
            <a:lstStyle/>
            <a:p/>
          </p:txBody>
        </p:sp>
        <p:sp>
          <p:nvSpPr>
            <p:cNvPr id="49" name="rc49"/>
            <p:cNvSpPr/>
            <p:nvPr/>
          </p:nvSpPr>
          <p:spPr>
            <a:xfrm>
              <a:off x="7950217" y="3336384"/>
              <a:ext cx="249522" cy="106194"/>
            </a:xfrm>
            <a:prstGeom prst="rect">
              <a:avLst/>
            </a:prstGeom>
            <a:solidFill>
              <a:srgbClr val="B3B3B3">
                <a:alpha val="100000"/>
              </a:srgbClr>
            </a:solidFill>
          </p:spPr>
          <p:txBody>
            <a:bodyPr/>
            <a:lstStyle/>
            <a:p/>
          </p:txBody>
        </p:sp>
        <p:sp>
          <p:nvSpPr>
            <p:cNvPr id="50" name="pl50"/>
            <p:cNvSpPr/>
            <p:nvPr/>
          </p:nvSpPr>
          <p:spPr>
            <a:xfrm>
              <a:off x="1421035" y="1479479"/>
              <a:ext cx="6653943" cy="1123202"/>
            </a:xfrm>
            <a:custGeom>
              <a:avLst/>
              <a:pathLst>
                <a:path w="6653943" h="1123202">
                  <a:moveTo>
                    <a:pt x="0" y="814321"/>
                  </a:moveTo>
                  <a:lnTo>
                    <a:pt x="277247" y="842401"/>
                  </a:lnTo>
                  <a:lnTo>
                    <a:pt x="554495" y="898562"/>
                  </a:lnTo>
                  <a:lnTo>
                    <a:pt x="831742" y="926642"/>
                  </a:lnTo>
                  <a:lnTo>
                    <a:pt x="1108990" y="954722"/>
                  </a:lnTo>
                  <a:lnTo>
                    <a:pt x="1386238" y="1010882"/>
                  </a:lnTo>
                  <a:lnTo>
                    <a:pt x="1663485" y="1038962"/>
                  </a:lnTo>
                  <a:lnTo>
                    <a:pt x="1940733" y="954722"/>
                  </a:lnTo>
                  <a:lnTo>
                    <a:pt x="2217981" y="786241"/>
                  </a:lnTo>
                  <a:lnTo>
                    <a:pt x="2495228" y="702001"/>
                  </a:lnTo>
                  <a:lnTo>
                    <a:pt x="2772476" y="533521"/>
                  </a:lnTo>
                  <a:lnTo>
                    <a:pt x="3049724" y="421200"/>
                  </a:lnTo>
                  <a:lnTo>
                    <a:pt x="3326971" y="280800"/>
                  </a:lnTo>
                  <a:lnTo>
                    <a:pt x="3604219" y="168480"/>
                  </a:lnTo>
                  <a:lnTo>
                    <a:pt x="3881467" y="0"/>
                  </a:lnTo>
                  <a:lnTo>
                    <a:pt x="4158714" y="393120"/>
                  </a:lnTo>
                  <a:lnTo>
                    <a:pt x="4435962" y="168480"/>
                  </a:lnTo>
                  <a:lnTo>
                    <a:pt x="4713210" y="280800"/>
                  </a:lnTo>
                  <a:lnTo>
                    <a:pt x="4990457" y="421200"/>
                  </a:lnTo>
                  <a:lnTo>
                    <a:pt x="5267705" y="280800"/>
                  </a:lnTo>
                  <a:lnTo>
                    <a:pt x="5544953" y="336960"/>
                  </a:lnTo>
                  <a:lnTo>
                    <a:pt x="5822200" y="1123202"/>
                  </a:lnTo>
                  <a:lnTo>
                    <a:pt x="6099448" y="561601"/>
                  </a:lnTo>
                  <a:lnTo>
                    <a:pt x="6376696" y="561601"/>
                  </a:lnTo>
                  <a:lnTo>
                    <a:pt x="6653943" y="814321"/>
                  </a:lnTo>
                </a:path>
              </a:pathLst>
            </a:custGeom>
            <a:ln w="27101" cap="flat">
              <a:solidFill>
                <a:srgbClr val="0058AB">
                  <a:alpha val="100000"/>
                </a:srgbClr>
              </a:solidFill>
              <a:prstDash val="solid"/>
              <a:round/>
            </a:ln>
          </p:spPr>
          <p:txBody>
            <a:bodyPr/>
            <a:lstStyle/>
            <a:p/>
          </p:txBody>
        </p:sp>
        <p:sp>
          <p:nvSpPr>
            <p:cNvPr id="51" name="pl51"/>
            <p:cNvSpPr/>
            <p:nvPr/>
          </p:nvSpPr>
          <p:spPr>
            <a:xfrm>
              <a:off x="7797731" y="2518441"/>
              <a:ext cx="277247" cy="898562"/>
            </a:xfrm>
            <a:custGeom>
              <a:avLst/>
              <a:pathLst>
                <a:path w="277247" h="898562">
                  <a:moveTo>
                    <a:pt x="0" y="898562"/>
                  </a:moveTo>
                  <a:lnTo>
                    <a:pt x="277247" y="0"/>
                  </a:lnTo>
                </a:path>
              </a:pathLst>
            </a:custGeom>
            <a:ln w="27101" cap="flat">
              <a:solidFill>
                <a:srgbClr val="333333">
                  <a:alpha val="100000"/>
                </a:srgbClr>
              </a:solidFill>
              <a:prstDash val="solid"/>
              <a:round/>
            </a:ln>
          </p:spPr>
          <p:txBody>
            <a:bodyPr/>
            <a:lstStyle/>
            <a:p/>
          </p:txBody>
        </p:sp>
        <p:sp>
          <p:nvSpPr>
            <p:cNvPr id="52" name="tx52"/>
            <p:cNvSpPr/>
            <p:nvPr/>
          </p:nvSpPr>
          <p:spPr>
            <a:xfrm>
              <a:off x="6618402"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53" name="tx53"/>
            <p:cNvSpPr/>
            <p:nvPr/>
          </p:nvSpPr>
          <p:spPr>
            <a:xfrm>
              <a:off x="6895650"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54" name="tx54"/>
            <p:cNvSpPr/>
            <p:nvPr/>
          </p:nvSpPr>
          <p:spPr>
            <a:xfrm>
              <a:off x="7172898"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55" name="tx55"/>
            <p:cNvSpPr/>
            <p:nvPr/>
          </p:nvSpPr>
          <p:spPr>
            <a:xfrm>
              <a:off x="7450145"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56" name="tx56"/>
            <p:cNvSpPr/>
            <p:nvPr/>
          </p:nvSpPr>
          <p:spPr>
            <a:xfrm>
              <a:off x="7727393"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57" name="tx57"/>
            <p:cNvSpPr/>
            <p:nvPr/>
          </p:nvSpPr>
          <p:spPr>
            <a:xfrm>
              <a:off x="8004641" y="21108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61</a:t>
              </a:r>
            </a:p>
          </p:txBody>
        </p:sp>
        <p:sp>
          <p:nvSpPr>
            <p:cNvPr id="58" name="tx58"/>
            <p:cNvSpPr/>
            <p:nvPr/>
          </p:nvSpPr>
          <p:spPr>
            <a:xfrm>
              <a:off x="7727393" y="348000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21</a:t>
              </a:r>
            </a:p>
          </p:txBody>
        </p:sp>
        <p:sp>
          <p:nvSpPr>
            <p:cNvPr id="59" name="tx59"/>
            <p:cNvSpPr/>
            <p:nvPr/>
          </p:nvSpPr>
          <p:spPr>
            <a:xfrm>
              <a:off x="8004641" y="25798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53</a:t>
              </a:r>
            </a:p>
          </p:txBody>
        </p:sp>
        <p:sp>
          <p:nvSpPr>
            <p:cNvPr id="60" name="tx60"/>
            <p:cNvSpPr/>
            <p:nvPr/>
          </p:nvSpPr>
          <p:spPr>
            <a:xfrm>
              <a:off x="1345686" y="37805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61" name="tx61"/>
            <p:cNvSpPr/>
            <p:nvPr/>
          </p:nvSpPr>
          <p:spPr>
            <a:xfrm>
              <a:off x="2777128" y="37263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62" name="tx62"/>
            <p:cNvSpPr/>
            <p:nvPr/>
          </p:nvSpPr>
          <p:spPr>
            <a:xfrm>
              <a:off x="4118163" y="378686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63" name="tx63"/>
            <p:cNvSpPr/>
            <p:nvPr/>
          </p:nvSpPr>
          <p:spPr>
            <a:xfrm>
              <a:off x="5504401" y="38010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64" name="tx64"/>
            <p:cNvSpPr/>
            <p:nvPr/>
          </p:nvSpPr>
          <p:spPr>
            <a:xfrm>
              <a:off x="6613391" y="38233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65" name="tx65"/>
            <p:cNvSpPr/>
            <p:nvPr/>
          </p:nvSpPr>
          <p:spPr>
            <a:xfrm>
              <a:off x="6890639" y="38093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66" name="tx66"/>
            <p:cNvSpPr/>
            <p:nvPr/>
          </p:nvSpPr>
          <p:spPr>
            <a:xfrm>
              <a:off x="7167887" y="361034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67" name="tx67"/>
            <p:cNvSpPr/>
            <p:nvPr/>
          </p:nvSpPr>
          <p:spPr>
            <a:xfrm>
              <a:off x="7445134" y="37528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68" name="tx68"/>
            <p:cNvSpPr/>
            <p:nvPr/>
          </p:nvSpPr>
          <p:spPr>
            <a:xfrm>
              <a:off x="7722382" y="37525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69" name="tx69"/>
            <p:cNvSpPr/>
            <p:nvPr/>
          </p:nvSpPr>
          <p:spPr>
            <a:xfrm>
              <a:off x="7999630" y="36841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0" name="tx70"/>
            <p:cNvSpPr/>
            <p:nvPr/>
          </p:nvSpPr>
          <p:spPr>
            <a:xfrm>
              <a:off x="7722382" y="31895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71" name="tx71"/>
            <p:cNvSpPr/>
            <p:nvPr/>
          </p:nvSpPr>
          <p:spPr>
            <a:xfrm>
              <a:off x="7729917" y="277724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72" name="tx72"/>
            <p:cNvSpPr/>
            <p:nvPr/>
          </p:nvSpPr>
          <p:spPr>
            <a:xfrm>
              <a:off x="8007165" y="323134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73" name="tx7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4" name="tx74"/>
            <p:cNvSpPr/>
            <p:nvPr/>
          </p:nvSpPr>
          <p:spPr>
            <a:xfrm>
              <a:off x="717597" y="3146804"/>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75" name="tx75"/>
            <p:cNvSpPr/>
            <p:nvPr/>
          </p:nvSpPr>
          <p:spPr>
            <a:xfrm>
              <a:off x="639902" y="233821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76" name="tx76"/>
            <p:cNvSpPr/>
            <p:nvPr/>
          </p:nvSpPr>
          <p:spPr>
            <a:xfrm>
              <a:off x="639902" y="153004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77" name="tx7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8" name="tx7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79" name="tx7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0" name="tx8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1" name="tx8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2" name="tx8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3" name="tx9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4" name="pl9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5" name="pl9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96" name="tx9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7" name="tx9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98" name="rc98"/>
            <p:cNvSpPr/>
            <p:nvPr/>
          </p:nvSpPr>
          <p:spPr>
            <a:xfrm>
              <a:off x="4678790" y="4909475"/>
              <a:ext cx="201456" cy="201456"/>
            </a:xfrm>
            <a:prstGeom prst="rect">
              <a:avLst/>
            </a:prstGeom>
            <a:solidFill>
              <a:srgbClr val="E2231A">
                <a:alpha val="100000"/>
              </a:srgbClr>
            </a:solidFill>
          </p:spPr>
          <p:txBody>
            <a:bodyPr/>
            <a:lstStyle/>
            <a:p/>
          </p:txBody>
        </p:sp>
        <p:sp>
          <p:nvSpPr>
            <p:cNvPr id="99" name="rc99"/>
            <p:cNvSpPr/>
            <p:nvPr/>
          </p:nvSpPr>
          <p:spPr>
            <a:xfrm>
              <a:off x="5642950" y="4909475"/>
              <a:ext cx="201456" cy="201456"/>
            </a:xfrm>
            <a:prstGeom prst="rect">
              <a:avLst/>
            </a:prstGeom>
            <a:solidFill>
              <a:srgbClr val="B3B3B3">
                <a:alpha val="100000"/>
              </a:srgbClr>
            </a:solidFill>
          </p:spPr>
          <p:txBody>
            <a:bodyPr/>
            <a:lstStyle/>
            <a:p/>
          </p:txBody>
        </p:sp>
        <p:sp>
          <p:nvSpPr>
            <p:cNvPr id="100" name="tx10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1" name="tx10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2" name="tx10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3" name="tx103"/>
            <p:cNvSpPr/>
            <p:nvPr/>
          </p:nvSpPr>
          <p:spPr>
            <a:xfrm>
              <a:off x="951100" y="661760"/>
              <a:ext cx="15194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Vanuatu, 2000-2024</a:t>
              </a:r>
            </a:p>
          </p:txBody>
        </p:sp>
        <p:sp>
          <p:nvSpPr>
            <p:cNvPr id="104" name="pl104"/>
            <p:cNvSpPr/>
            <p:nvPr/>
          </p:nvSpPr>
          <p:spPr>
            <a:xfrm>
              <a:off x="22897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42766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62635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82504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1" name="pl11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2831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7006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2569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296273" y="5774644"/>
              <a:ext cx="1756415" cy="162162"/>
            </a:xfrm>
            <a:prstGeom prst="rect">
              <a:avLst/>
            </a:prstGeom>
            <a:solidFill>
              <a:srgbClr val="E2231A">
                <a:alpha val="100000"/>
              </a:srgbClr>
            </a:solidFill>
          </p:spPr>
          <p:txBody>
            <a:bodyPr/>
            <a:lstStyle/>
            <a:p/>
          </p:txBody>
        </p:sp>
        <p:sp>
          <p:nvSpPr>
            <p:cNvPr id="116" name="rc116"/>
            <p:cNvSpPr/>
            <p:nvPr/>
          </p:nvSpPr>
          <p:spPr>
            <a:xfrm>
              <a:off x="1296273" y="5571941"/>
              <a:ext cx="2643563" cy="162162"/>
            </a:xfrm>
            <a:prstGeom prst="rect">
              <a:avLst/>
            </a:prstGeom>
            <a:solidFill>
              <a:srgbClr val="E2231A">
                <a:alpha val="100000"/>
              </a:srgbClr>
            </a:solidFill>
          </p:spPr>
          <p:txBody>
            <a:bodyPr/>
            <a:lstStyle/>
            <a:p/>
          </p:txBody>
        </p:sp>
        <p:sp>
          <p:nvSpPr>
            <p:cNvPr id="117" name="rc117"/>
            <p:cNvSpPr/>
            <p:nvPr/>
          </p:nvSpPr>
          <p:spPr>
            <a:xfrm>
              <a:off x="1296273" y="5369238"/>
              <a:ext cx="3467131" cy="162162"/>
            </a:xfrm>
            <a:prstGeom prst="rect">
              <a:avLst/>
            </a:prstGeom>
            <a:solidFill>
              <a:srgbClr val="E2231A">
                <a:alpha val="100000"/>
              </a:srgbClr>
            </a:solidFill>
          </p:spPr>
          <p:txBody>
            <a:bodyPr/>
            <a:lstStyle/>
            <a:p/>
          </p:txBody>
        </p:sp>
        <p:sp>
          <p:nvSpPr>
            <p:cNvPr id="118" name="rc118"/>
            <p:cNvSpPr/>
            <p:nvPr/>
          </p:nvSpPr>
          <p:spPr>
            <a:xfrm>
              <a:off x="3939837" y="5571941"/>
              <a:ext cx="4259902" cy="162162"/>
            </a:xfrm>
            <a:prstGeom prst="rect">
              <a:avLst/>
            </a:prstGeom>
            <a:solidFill>
              <a:srgbClr val="B3B3B3">
                <a:alpha val="100000"/>
              </a:srgbClr>
            </a:solidFill>
          </p:spPr>
          <p:txBody>
            <a:bodyPr/>
            <a:lstStyle/>
            <a:p/>
          </p:txBody>
        </p:sp>
        <p:sp>
          <p:nvSpPr>
            <p:cNvPr id="119" name="rc119"/>
            <p:cNvSpPr/>
            <p:nvPr/>
          </p:nvSpPr>
          <p:spPr>
            <a:xfrm>
              <a:off x="4763405" y="5369238"/>
              <a:ext cx="652695" cy="162162"/>
            </a:xfrm>
            <a:prstGeom prst="rect">
              <a:avLst/>
            </a:prstGeom>
            <a:solidFill>
              <a:srgbClr val="B3B3B3">
                <a:alpha val="100000"/>
              </a:srgbClr>
            </a:solidFill>
          </p:spPr>
          <p:txBody>
            <a:bodyPr/>
            <a:lstStyle/>
            <a:p/>
          </p:txBody>
        </p:sp>
        <p:sp>
          <p:nvSpPr>
            <p:cNvPr id="120" name="tx120"/>
            <p:cNvSpPr/>
            <p:nvPr/>
          </p:nvSpPr>
          <p:spPr>
            <a:xfrm>
              <a:off x="828011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21" name="tx121"/>
            <p:cNvSpPr/>
            <p:nvPr/>
          </p:nvSpPr>
          <p:spPr>
            <a:xfrm>
              <a:off x="5496472"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22" name="tx122"/>
            <p:cNvSpPr/>
            <p:nvPr/>
          </p:nvSpPr>
          <p:spPr>
            <a:xfrm>
              <a:off x="2094109"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23" name="tx123"/>
            <p:cNvSpPr/>
            <p:nvPr/>
          </p:nvSpPr>
          <p:spPr>
            <a:xfrm>
              <a:off x="2537683"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24" name="tx124"/>
            <p:cNvSpPr/>
            <p:nvPr/>
          </p:nvSpPr>
          <p:spPr>
            <a:xfrm>
              <a:off x="2949467"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25" name="tx125"/>
            <p:cNvSpPr/>
            <p:nvPr/>
          </p:nvSpPr>
          <p:spPr>
            <a:xfrm>
              <a:off x="5989417"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26" name="tx126"/>
            <p:cNvSpPr/>
            <p:nvPr/>
          </p:nvSpPr>
          <p:spPr>
            <a:xfrm>
              <a:off x="5023835"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27" name="tx12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3197732"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32" name="tx132"/>
            <p:cNvSpPr/>
            <p:nvPr/>
          </p:nvSpPr>
          <p:spPr>
            <a:xfrm>
              <a:off x="5184627"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33" name="tx133"/>
            <p:cNvSpPr/>
            <p:nvPr/>
          </p:nvSpPr>
          <p:spPr>
            <a:xfrm>
              <a:off x="7171522"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4" name="tx134"/>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6" name="tx136"/>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61%. This is lower than in 2019, where coverage was 80%.
3,000 children missed their routine first dose of measles vaccine.
MCV2 is typically administered to children between 18 months and five years old. MCV2 coverage increased to 53%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94238"/>
              <a:ext cx="3397293" cy="1142810"/>
            </a:xfrm>
            <a:custGeom>
              <a:avLst/>
              <a:pathLst>
                <a:path w="3397293" h="1142810">
                  <a:moveTo>
                    <a:pt x="0" y="828537"/>
                  </a:moveTo>
                  <a:lnTo>
                    <a:pt x="141553" y="857107"/>
                  </a:lnTo>
                  <a:lnTo>
                    <a:pt x="283107" y="914248"/>
                  </a:lnTo>
                  <a:lnTo>
                    <a:pt x="424661" y="942818"/>
                  </a:lnTo>
                  <a:lnTo>
                    <a:pt x="566215" y="971388"/>
                  </a:lnTo>
                  <a:lnTo>
                    <a:pt x="707769" y="1028529"/>
                  </a:lnTo>
                  <a:lnTo>
                    <a:pt x="849323" y="1057099"/>
                  </a:lnTo>
                  <a:lnTo>
                    <a:pt x="990877" y="971388"/>
                  </a:lnTo>
                  <a:lnTo>
                    <a:pt x="1132431" y="799967"/>
                  </a:lnTo>
                  <a:lnTo>
                    <a:pt x="1273984" y="714256"/>
                  </a:lnTo>
                  <a:lnTo>
                    <a:pt x="1415538" y="542834"/>
                  </a:lnTo>
                  <a:lnTo>
                    <a:pt x="1557092" y="428553"/>
                  </a:lnTo>
                  <a:lnTo>
                    <a:pt x="1698646" y="285702"/>
                  </a:lnTo>
                  <a:lnTo>
                    <a:pt x="1840200" y="171421"/>
                  </a:lnTo>
                  <a:lnTo>
                    <a:pt x="1981754" y="0"/>
                  </a:lnTo>
                  <a:lnTo>
                    <a:pt x="2123308" y="399983"/>
                  </a:lnTo>
                  <a:lnTo>
                    <a:pt x="2264862" y="171421"/>
                  </a:lnTo>
                  <a:lnTo>
                    <a:pt x="2406416" y="285702"/>
                  </a:lnTo>
                  <a:lnTo>
                    <a:pt x="2547969" y="428553"/>
                  </a:lnTo>
                  <a:lnTo>
                    <a:pt x="2689523" y="285702"/>
                  </a:lnTo>
                  <a:lnTo>
                    <a:pt x="2831077" y="342843"/>
                  </a:lnTo>
                  <a:lnTo>
                    <a:pt x="2972631" y="1142810"/>
                  </a:lnTo>
                  <a:lnTo>
                    <a:pt x="3114185" y="571405"/>
                  </a:lnTo>
                  <a:lnTo>
                    <a:pt x="3255739" y="571405"/>
                  </a:lnTo>
                  <a:lnTo>
                    <a:pt x="3397293" y="82853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94238"/>
              <a:ext cx="3397293" cy="1142810"/>
            </a:xfrm>
            <a:custGeom>
              <a:avLst/>
              <a:pathLst>
                <a:path w="3397293" h="1142810">
                  <a:moveTo>
                    <a:pt x="0" y="828537"/>
                  </a:moveTo>
                  <a:lnTo>
                    <a:pt x="141553" y="857107"/>
                  </a:lnTo>
                  <a:lnTo>
                    <a:pt x="283107" y="914248"/>
                  </a:lnTo>
                  <a:lnTo>
                    <a:pt x="424661" y="942818"/>
                  </a:lnTo>
                  <a:lnTo>
                    <a:pt x="566215" y="971388"/>
                  </a:lnTo>
                  <a:lnTo>
                    <a:pt x="707769" y="1028529"/>
                  </a:lnTo>
                  <a:lnTo>
                    <a:pt x="849323" y="1057099"/>
                  </a:lnTo>
                  <a:lnTo>
                    <a:pt x="990877" y="971388"/>
                  </a:lnTo>
                  <a:lnTo>
                    <a:pt x="1132431" y="799967"/>
                  </a:lnTo>
                  <a:lnTo>
                    <a:pt x="1273984" y="714256"/>
                  </a:lnTo>
                  <a:lnTo>
                    <a:pt x="1415538" y="542834"/>
                  </a:lnTo>
                  <a:lnTo>
                    <a:pt x="1557092" y="428553"/>
                  </a:lnTo>
                  <a:lnTo>
                    <a:pt x="1698646" y="285702"/>
                  </a:lnTo>
                  <a:lnTo>
                    <a:pt x="1840200" y="171421"/>
                  </a:lnTo>
                  <a:lnTo>
                    <a:pt x="1981754" y="0"/>
                  </a:lnTo>
                  <a:lnTo>
                    <a:pt x="2123308" y="399983"/>
                  </a:lnTo>
                  <a:lnTo>
                    <a:pt x="2264862" y="171421"/>
                  </a:lnTo>
                  <a:lnTo>
                    <a:pt x="2406416" y="285702"/>
                  </a:lnTo>
                  <a:lnTo>
                    <a:pt x="2547969" y="428553"/>
                  </a:lnTo>
                  <a:lnTo>
                    <a:pt x="2689523" y="285702"/>
                  </a:lnTo>
                  <a:lnTo>
                    <a:pt x="2831077" y="342843"/>
                  </a:lnTo>
                  <a:lnTo>
                    <a:pt x="2972631" y="1142810"/>
                  </a:lnTo>
                  <a:lnTo>
                    <a:pt x="3114185" y="571405"/>
                  </a:lnTo>
                  <a:lnTo>
                    <a:pt x="3255739" y="571405"/>
                  </a:lnTo>
                  <a:lnTo>
                    <a:pt x="3397293" y="82853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32" name="pl32"/>
            <p:cNvSpPr/>
            <p:nvPr/>
          </p:nvSpPr>
          <p:spPr>
            <a:xfrm>
              <a:off x="1120965" y="1294238"/>
              <a:ext cx="3397293" cy="1142810"/>
            </a:xfrm>
            <a:custGeom>
              <a:avLst/>
              <a:pathLst>
                <a:path w="3397293" h="1142810">
                  <a:moveTo>
                    <a:pt x="0" y="828537"/>
                  </a:moveTo>
                  <a:lnTo>
                    <a:pt x="141553" y="857107"/>
                  </a:lnTo>
                  <a:lnTo>
                    <a:pt x="283107" y="914248"/>
                  </a:lnTo>
                  <a:lnTo>
                    <a:pt x="424661" y="942818"/>
                  </a:lnTo>
                  <a:lnTo>
                    <a:pt x="566215" y="971388"/>
                  </a:lnTo>
                  <a:lnTo>
                    <a:pt x="707769" y="1028529"/>
                  </a:lnTo>
                  <a:lnTo>
                    <a:pt x="849323" y="1057099"/>
                  </a:lnTo>
                  <a:lnTo>
                    <a:pt x="990877" y="971388"/>
                  </a:lnTo>
                  <a:lnTo>
                    <a:pt x="1132431" y="799967"/>
                  </a:lnTo>
                  <a:lnTo>
                    <a:pt x="1273984" y="714256"/>
                  </a:lnTo>
                  <a:lnTo>
                    <a:pt x="1415538" y="542834"/>
                  </a:lnTo>
                  <a:lnTo>
                    <a:pt x="1557092" y="428553"/>
                  </a:lnTo>
                  <a:lnTo>
                    <a:pt x="1698646" y="285702"/>
                  </a:lnTo>
                  <a:lnTo>
                    <a:pt x="1840200" y="171421"/>
                  </a:lnTo>
                  <a:lnTo>
                    <a:pt x="1981754" y="0"/>
                  </a:lnTo>
                  <a:lnTo>
                    <a:pt x="2123308" y="399983"/>
                  </a:lnTo>
                  <a:lnTo>
                    <a:pt x="2264862" y="171421"/>
                  </a:lnTo>
                  <a:lnTo>
                    <a:pt x="2406416" y="285702"/>
                  </a:lnTo>
                  <a:lnTo>
                    <a:pt x="2547969" y="428553"/>
                  </a:lnTo>
                  <a:lnTo>
                    <a:pt x="2689523" y="285702"/>
                  </a:lnTo>
                  <a:lnTo>
                    <a:pt x="2831077" y="342843"/>
                  </a:lnTo>
                  <a:lnTo>
                    <a:pt x="2972631" y="1142810"/>
                  </a:lnTo>
                  <a:lnTo>
                    <a:pt x="3114185" y="571405"/>
                  </a:lnTo>
                  <a:lnTo>
                    <a:pt x="3255739" y="571405"/>
                  </a:lnTo>
                  <a:lnTo>
                    <a:pt x="3397293" y="82853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6844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5" name="tx35"/>
            <p:cNvSpPr/>
            <p:nvPr/>
          </p:nvSpPr>
          <p:spPr>
            <a:xfrm>
              <a:off x="24762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0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0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1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146" y="4831778"/>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60" name="tx60"/>
            <p:cNvSpPr/>
            <p:nvPr/>
          </p:nvSpPr>
          <p:spPr>
            <a:xfrm>
              <a:off x="28322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9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40285" y="471005"/>
              <a:ext cx="25586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Vanuatu,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65659"/>
              <a:ext cx="3397293" cy="2399901"/>
            </a:xfrm>
            <a:custGeom>
              <a:avLst/>
              <a:pathLst>
                <a:path w="3397293" h="2399901">
                  <a:moveTo>
                    <a:pt x="0" y="1739928"/>
                  </a:moveTo>
                  <a:lnTo>
                    <a:pt x="141553" y="1799925"/>
                  </a:lnTo>
                  <a:lnTo>
                    <a:pt x="283107" y="1919920"/>
                  </a:lnTo>
                  <a:lnTo>
                    <a:pt x="424661" y="1979918"/>
                  </a:lnTo>
                  <a:lnTo>
                    <a:pt x="566215" y="2039915"/>
                  </a:lnTo>
                  <a:lnTo>
                    <a:pt x="707769" y="2159910"/>
                  </a:lnTo>
                  <a:lnTo>
                    <a:pt x="849323" y="2219908"/>
                  </a:lnTo>
                  <a:lnTo>
                    <a:pt x="990877" y="2039915"/>
                  </a:lnTo>
                  <a:lnTo>
                    <a:pt x="1132431" y="1679930"/>
                  </a:lnTo>
                  <a:lnTo>
                    <a:pt x="1273984" y="1499938"/>
                  </a:lnTo>
                  <a:lnTo>
                    <a:pt x="1415538" y="1139953"/>
                  </a:lnTo>
                  <a:lnTo>
                    <a:pt x="1557092" y="899962"/>
                  </a:lnTo>
                  <a:lnTo>
                    <a:pt x="1698646" y="599975"/>
                  </a:lnTo>
                  <a:lnTo>
                    <a:pt x="1840200" y="359985"/>
                  </a:lnTo>
                  <a:lnTo>
                    <a:pt x="1981754" y="0"/>
                  </a:lnTo>
                  <a:lnTo>
                    <a:pt x="2123308" y="839965"/>
                  </a:lnTo>
                  <a:lnTo>
                    <a:pt x="2264862" y="359985"/>
                  </a:lnTo>
                  <a:lnTo>
                    <a:pt x="2406416" y="599975"/>
                  </a:lnTo>
                  <a:lnTo>
                    <a:pt x="2547969" y="899962"/>
                  </a:lnTo>
                  <a:lnTo>
                    <a:pt x="2689523" y="599975"/>
                  </a:lnTo>
                  <a:lnTo>
                    <a:pt x="2831077" y="719970"/>
                  </a:lnTo>
                  <a:lnTo>
                    <a:pt x="2972631" y="2399901"/>
                  </a:lnTo>
                  <a:lnTo>
                    <a:pt x="3114185" y="1199950"/>
                  </a:lnTo>
                  <a:lnTo>
                    <a:pt x="3255739" y="1199950"/>
                  </a:lnTo>
                  <a:lnTo>
                    <a:pt x="3397293" y="1739928"/>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899962"/>
            </a:xfrm>
            <a:custGeom>
              <a:avLst/>
              <a:pathLst>
                <a:path w="3397293" h="899962">
                  <a:moveTo>
                    <a:pt x="0" y="899962"/>
                  </a:moveTo>
                  <a:lnTo>
                    <a:pt x="141553" y="839965"/>
                  </a:lnTo>
                  <a:lnTo>
                    <a:pt x="283107" y="839965"/>
                  </a:lnTo>
                  <a:lnTo>
                    <a:pt x="424661" y="779967"/>
                  </a:lnTo>
                  <a:lnTo>
                    <a:pt x="566215" y="659972"/>
                  </a:lnTo>
                  <a:lnTo>
                    <a:pt x="707769" y="539977"/>
                  </a:lnTo>
                  <a:lnTo>
                    <a:pt x="849323" y="419982"/>
                  </a:lnTo>
                  <a:lnTo>
                    <a:pt x="990877" y="419982"/>
                  </a:lnTo>
                  <a:lnTo>
                    <a:pt x="1132431" y="299987"/>
                  </a:lnTo>
                  <a:lnTo>
                    <a:pt x="1273984" y="179992"/>
                  </a:lnTo>
                  <a:lnTo>
                    <a:pt x="1415538" y="119995"/>
                  </a:lnTo>
                  <a:lnTo>
                    <a:pt x="1557092" y="119995"/>
                  </a:lnTo>
                  <a:lnTo>
                    <a:pt x="1698646" y="119995"/>
                  </a:lnTo>
                  <a:lnTo>
                    <a:pt x="1840200" y="119995"/>
                  </a:lnTo>
                  <a:lnTo>
                    <a:pt x="1981754" y="119995"/>
                  </a:lnTo>
                  <a:lnTo>
                    <a:pt x="2123308" y="119995"/>
                  </a:lnTo>
                  <a:lnTo>
                    <a:pt x="2264862" y="59997"/>
                  </a:lnTo>
                  <a:lnTo>
                    <a:pt x="2406416" y="59997"/>
                  </a:lnTo>
                  <a:lnTo>
                    <a:pt x="2547969" y="0"/>
                  </a:lnTo>
                  <a:lnTo>
                    <a:pt x="2689523" y="0"/>
                  </a:lnTo>
                  <a:lnTo>
                    <a:pt x="2831077" y="179992"/>
                  </a:lnTo>
                  <a:lnTo>
                    <a:pt x="2972631" y="299987"/>
                  </a:lnTo>
                  <a:lnTo>
                    <a:pt x="3114185" y="179992"/>
                  </a:lnTo>
                  <a:lnTo>
                    <a:pt x="3255739" y="179992"/>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05637"/>
              <a:ext cx="3397293" cy="719970"/>
            </a:xfrm>
            <a:custGeom>
              <a:avLst/>
              <a:pathLst>
                <a:path w="3397293" h="719970">
                  <a:moveTo>
                    <a:pt x="0" y="719970"/>
                  </a:moveTo>
                  <a:lnTo>
                    <a:pt x="141553" y="719970"/>
                  </a:lnTo>
                  <a:lnTo>
                    <a:pt x="283107" y="719970"/>
                  </a:lnTo>
                  <a:lnTo>
                    <a:pt x="424661" y="659972"/>
                  </a:lnTo>
                  <a:lnTo>
                    <a:pt x="566215" y="539977"/>
                  </a:lnTo>
                  <a:lnTo>
                    <a:pt x="707769" y="539977"/>
                  </a:lnTo>
                  <a:lnTo>
                    <a:pt x="849323" y="299987"/>
                  </a:lnTo>
                  <a:lnTo>
                    <a:pt x="990877" y="359985"/>
                  </a:lnTo>
                  <a:lnTo>
                    <a:pt x="1132431" y="179992"/>
                  </a:lnTo>
                  <a:lnTo>
                    <a:pt x="1273984" y="119995"/>
                  </a:lnTo>
                  <a:lnTo>
                    <a:pt x="1415538" y="119995"/>
                  </a:lnTo>
                  <a:lnTo>
                    <a:pt x="1557092" y="59997"/>
                  </a:lnTo>
                  <a:lnTo>
                    <a:pt x="1698646" y="59997"/>
                  </a:lnTo>
                  <a:lnTo>
                    <a:pt x="1840200" y="0"/>
                  </a:lnTo>
                  <a:lnTo>
                    <a:pt x="1981754" y="59997"/>
                  </a:lnTo>
                  <a:lnTo>
                    <a:pt x="2123308" y="59997"/>
                  </a:lnTo>
                  <a:lnTo>
                    <a:pt x="2264862" y="0"/>
                  </a:lnTo>
                  <a:lnTo>
                    <a:pt x="2406416" y="0"/>
                  </a:lnTo>
                  <a:lnTo>
                    <a:pt x="2547969" y="0"/>
                  </a:lnTo>
                  <a:lnTo>
                    <a:pt x="2689523" y="59997"/>
                  </a:lnTo>
                  <a:lnTo>
                    <a:pt x="2831077" y="239990"/>
                  </a:lnTo>
                  <a:lnTo>
                    <a:pt x="2972631" y="539977"/>
                  </a:lnTo>
                  <a:lnTo>
                    <a:pt x="3114185" y="179992"/>
                  </a:lnTo>
                  <a:lnTo>
                    <a:pt x="3255739" y="419982"/>
                  </a:lnTo>
                  <a:lnTo>
                    <a:pt x="3397293" y="359985"/>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65659"/>
              <a:ext cx="3397293" cy="2399901"/>
            </a:xfrm>
            <a:custGeom>
              <a:avLst/>
              <a:pathLst>
                <a:path w="3397293" h="2399901">
                  <a:moveTo>
                    <a:pt x="0" y="1739928"/>
                  </a:moveTo>
                  <a:lnTo>
                    <a:pt x="141553" y="1799925"/>
                  </a:lnTo>
                  <a:lnTo>
                    <a:pt x="283107" y="1919920"/>
                  </a:lnTo>
                  <a:lnTo>
                    <a:pt x="424661" y="1979918"/>
                  </a:lnTo>
                  <a:lnTo>
                    <a:pt x="566215" y="2039915"/>
                  </a:lnTo>
                  <a:lnTo>
                    <a:pt x="707769" y="2159910"/>
                  </a:lnTo>
                  <a:lnTo>
                    <a:pt x="849323" y="2219908"/>
                  </a:lnTo>
                  <a:lnTo>
                    <a:pt x="990877" y="2039915"/>
                  </a:lnTo>
                  <a:lnTo>
                    <a:pt x="1132431" y="1679930"/>
                  </a:lnTo>
                  <a:lnTo>
                    <a:pt x="1273984" y="1499938"/>
                  </a:lnTo>
                  <a:lnTo>
                    <a:pt x="1415538" y="1139953"/>
                  </a:lnTo>
                  <a:lnTo>
                    <a:pt x="1557092" y="899962"/>
                  </a:lnTo>
                  <a:lnTo>
                    <a:pt x="1698646" y="599975"/>
                  </a:lnTo>
                  <a:lnTo>
                    <a:pt x="1840200" y="359985"/>
                  </a:lnTo>
                  <a:lnTo>
                    <a:pt x="1981754" y="0"/>
                  </a:lnTo>
                  <a:lnTo>
                    <a:pt x="2123308" y="839965"/>
                  </a:lnTo>
                  <a:lnTo>
                    <a:pt x="2264862" y="359985"/>
                  </a:lnTo>
                  <a:lnTo>
                    <a:pt x="2406416" y="599975"/>
                  </a:lnTo>
                  <a:lnTo>
                    <a:pt x="2547969" y="899962"/>
                  </a:lnTo>
                  <a:lnTo>
                    <a:pt x="2689523" y="599975"/>
                  </a:lnTo>
                  <a:lnTo>
                    <a:pt x="2831077" y="719970"/>
                  </a:lnTo>
                  <a:lnTo>
                    <a:pt x="2972631" y="2399901"/>
                  </a:lnTo>
                  <a:lnTo>
                    <a:pt x="3114185" y="1199950"/>
                  </a:lnTo>
                  <a:lnTo>
                    <a:pt x="3255739" y="1199950"/>
                  </a:lnTo>
                  <a:lnTo>
                    <a:pt x="3397293" y="1739928"/>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69663"/>
              <a:ext cx="0" cy="1835924"/>
            </a:xfrm>
            <a:custGeom>
              <a:avLst/>
              <a:pathLst>
                <a:path w="0" h="1835924">
                  <a:moveTo>
                    <a:pt x="0" y="18359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69663"/>
              <a:ext cx="0" cy="2255907"/>
            </a:xfrm>
            <a:custGeom>
              <a:avLst/>
              <a:pathLst>
                <a:path w="0" h="2255907">
                  <a:moveTo>
                    <a:pt x="0" y="22559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69663"/>
              <a:ext cx="0" cy="1235949"/>
            </a:xfrm>
            <a:custGeom>
              <a:avLst/>
              <a:pathLst>
                <a:path w="0" h="1235949">
                  <a:moveTo>
                    <a:pt x="0" y="12359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69663"/>
              <a:ext cx="0" cy="935961"/>
            </a:xfrm>
            <a:custGeom>
              <a:avLst/>
              <a:pathLst>
                <a:path w="0" h="935961">
                  <a:moveTo>
                    <a:pt x="0" y="9359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69663"/>
              <a:ext cx="0" cy="695971"/>
            </a:xfrm>
            <a:custGeom>
              <a:avLst/>
              <a:pathLst>
                <a:path w="0" h="695971">
                  <a:moveTo>
                    <a:pt x="0" y="69597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69663"/>
              <a:ext cx="0" cy="1295946"/>
            </a:xfrm>
            <a:custGeom>
              <a:avLst/>
              <a:pathLst>
                <a:path w="0" h="1295946">
                  <a:moveTo>
                    <a:pt x="0" y="129594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69663"/>
              <a:ext cx="0" cy="1835924"/>
            </a:xfrm>
            <a:custGeom>
              <a:avLst/>
              <a:pathLst>
                <a:path w="0" h="1835924">
                  <a:moveTo>
                    <a:pt x="0" y="183592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65659"/>
              <a:ext cx="3397293" cy="2399901"/>
            </a:xfrm>
            <a:custGeom>
              <a:avLst/>
              <a:pathLst>
                <a:path w="3397293" h="2399901">
                  <a:moveTo>
                    <a:pt x="0" y="1739928"/>
                  </a:moveTo>
                  <a:lnTo>
                    <a:pt x="141553" y="1799925"/>
                  </a:lnTo>
                  <a:lnTo>
                    <a:pt x="283107" y="1919920"/>
                  </a:lnTo>
                  <a:lnTo>
                    <a:pt x="424661" y="1979918"/>
                  </a:lnTo>
                  <a:lnTo>
                    <a:pt x="566215" y="2039915"/>
                  </a:lnTo>
                  <a:lnTo>
                    <a:pt x="707769" y="2159910"/>
                  </a:lnTo>
                  <a:lnTo>
                    <a:pt x="849323" y="2219908"/>
                  </a:lnTo>
                  <a:lnTo>
                    <a:pt x="990877" y="2039915"/>
                  </a:lnTo>
                  <a:lnTo>
                    <a:pt x="1132431" y="1679930"/>
                  </a:lnTo>
                  <a:lnTo>
                    <a:pt x="1273984" y="1499938"/>
                  </a:lnTo>
                  <a:lnTo>
                    <a:pt x="1415538" y="1139953"/>
                  </a:lnTo>
                  <a:lnTo>
                    <a:pt x="1557092" y="899962"/>
                  </a:lnTo>
                  <a:lnTo>
                    <a:pt x="1698646" y="599975"/>
                  </a:lnTo>
                  <a:lnTo>
                    <a:pt x="1840200" y="359985"/>
                  </a:lnTo>
                  <a:lnTo>
                    <a:pt x="1981754" y="0"/>
                  </a:lnTo>
                  <a:lnTo>
                    <a:pt x="2123308" y="839965"/>
                  </a:lnTo>
                  <a:lnTo>
                    <a:pt x="2264862" y="359985"/>
                  </a:lnTo>
                  <a:lnTo>
                    <a:pt x="2406416" y="599975"/>
                  </a:lnTo>
                  <a:lnTo>
                    <a:pt x="2547969" y="899962"/>
                  </a:lnTo>
                  <a:lnTo>
                    <a:pt x="2689523" y="599975"/>
                  </a:lnTo>
                  <a:lnTo>
                    <a:pt x="2831077" y="719970"/>
                  </a:lnTo>
                  <a:lnTo>
                    <a:pt x="2972631" y="2399901"/>
                  </a:lnTo>
                  <a:lnTo>
                    <a:pt x="3114185" y="1199950"/>
                  </a:lnTo>
                  <a:lnTo>
                    <a:pt x="3255739" y="1199950"/>
                  </a:lnTo>
                  <a:lnTo>
                    <a:pt x="3397293" y="1739928"/>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052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5" name="tx95"/>
            <p:cNvSpPr/>
            <p:nvPr/>
          </p:nvSpPr>
          <p:spPr>
            <a:xfrm>
              <a:off x="6067093" y="13052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6" name="tx96"/>
            <p:cNvSpPr/>
            <p:nvPr/>
          </p:nvSpPr>
          <p:spPr>
            <a:xfrm>
              <a:off x="6805008" y="13052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7512777" y="13068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305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15063" y="13052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0" name="tx100"/>
            <p:cNvSpPr/>
            <p:nvPr/>
          </p:nvSpPr>
          <p:spPr>
            <a:xfrm>
              <a:off x="8756617" y="13052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101" name="tx101"/>
            <p:cNvSpPr/>
            <p:nvPr/>
          </p:nvSpPr>
          <p:spPr>
            <a:xfrm>
              <a:off x="8902429" y="21465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32655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81337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6134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413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027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027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818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442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69845" y="4831778"/>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122" name="tx122"/>
            <p:cNvSpPr/>
            <p:nvPr/>
          </p:nvSpPr>
          <p:spPr>
            <a:xfrm>
              <a:off x="71489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1139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661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639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618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6597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150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129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107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3709033" cy="149993"/>
            </a:xfrm>
            <a:prstGeom prst="rect">
              <a:avLst/>
            </a:prstGeom>
            <a:solidFill>
              <a:srgbClr val="E2231A">
                <a:alpha val="80000"/>
              </a:srgbClr>
            </a:solidFill>
          </p:spPr>
          <p:txBody>
            <a:bodyPr/>
            <a:lstStyle/>
            <a:p/>
          </p:txBody>
        </p:sp>
        <p:sp>
          <p:nvSpPr>
            <p:cNvPr id="137" name="rc137"/>
            <p:cNvSpPr/>
            <p:nvPr/>
          </p:nvSpPr>
          <p:spPr>
            <a:xfrm>
              <a:off x="1317178" y="5637654"/>
              <a:ext cx="5582431" cy="149993"/>
            </a:xfrm>
            <a:prstGeom prst="rect">
              <a:avLst/>
            </a:prstGeom>
            <a:solidFill>
              <a:srgbClr val="E2231A">
                <a:alpha val="80000"/>
              </a:srgbClr>
            </a:solidFill>
          </p:spPr>
          <p:txBody>
            <a:bodyPr/>
            <a:lstStyle/>
            <a:p/>
          </p:txBody>
        </p:sp>
        <p:sp>
          <p:nvSpPr>
            <p:cNvPr id="138" name="rc138"/>
            <p:cNvSpPr/>
            <p:nvPr/>
          </p:nvSpPr>
          <p:spPr>
            <a:xfrm>
              <a:off x="1317178" y="5450161"/>
              <a:ext cx="7321564"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6545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516332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726119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Vanuatu (61%) was 23 percentage points lower than the global average (84%) and 28 percentage points lower than the average across all EAPR countries (89%).
National MCV1 coverage was 19 percentage points lower than in 2019 (80%).
This equates to 3,000 unvaccinated children in 2024 compared to 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Vanuatu ranked number 2 out of 27 countries for lowest MCV1 coverage (based on tied ranks).
Vanuatu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92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22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53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383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91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557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08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618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149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38188"/>
              <a:ext cx="249522" cy="464508"/>
            </a:xfrm>
            <a:prstGeom prst="rect">
              <a:avLst/>
            </a:prstGeom>
            <a:solidFill>
              <a:srgbClr val="80BD41">
                <a:alpha val="100000"/>
              </a:srgbClr>
            </a:solidFill>
          </p:spPr>
          <p:txBody>
            <a:bodyPr/>
            <a:lstStyle/>
            <a:p/>
          </p:txBody>
        </p:sp>
        <p:sp>
          <p:nvSpPr>
            <p:cNvPr id="26" name="rc26"/>
            <p:cNvSpPr/>
            <p:nvPr/>
          </p:nvSpPr>
          <p:spPr>
            <a:xfrm>
              <a:off x="1296273" y="3340592"/>
              <a:ext cx="249522" cy="297596"/>
            </a:xfrm>
            <a:prstGeom prst="rect">
              <a:avLst/>
            </a:prstGeom>
            <a:solidFill>
              <a:srgbClr val="E2231A">
                <a:alpha val="100000"/>
              </a:srgbClr>
            </a:solidFill>
          </p:spPr>
          <p:txBody>
            <a:bodyPr/>
            <a:lstStyle/>
            <a:p/>
          </p:txBody>
        </p:sp>
        <p:sp>
          <p:nvSpPr>
            <p:cNvPr id="27" name="rc27"/>
            <p:cNvSpPr/>
            <p:nvPr/>
          </p:nvSpPr>
          <p:spPr>
            <a:xfrm>
              <a:off x="1573521" y="3634306"/>
              <a:ext cx="249522" cy="468390"/>
            </a:xfrm>
            <a:prstGeom prst="rect">
              <a:avLst/>
            </a:prstGeom>
            <a:solidFill>
              <a:srgbClr val="80BD41">
                <a:alpha val="100000"/>
              </a:srgbClr>
            </a:solidFill>
          </p:spPr>
          <p:txBody>
            <a:bodyPr/>
            <a:lstStyle/>
            <a:p/>
          </p:txBody>
        </p:sp>
        <p:sp>
          <p:nvSpPr>
            <p:cNvPr id="28" name="rc28"/>
            <p:cNvSpPr/>
            <p:nvPr/>
          </p:nvSpPr>
          <p:spPr>
            <a:xfrm>
              <a:off x="1573521" y="3322478"/>
              <a:ext cx="249522" cy="311828"/>
            </a:xfrm>
            <a:prstGeom prst="rect">
              <a:avLst/>
            </a:prstGeom>
            <a:solidFill>
              <a:srgbClr val="E2231A">
                <a:alpha val="100000"/>
              </a:srgbClr>
            </a:solidFill>
          </p:spPr>
          <p:txBody>
            <a:bodyPr/>
            <a:lstStyle/>
            <a:p/>
          </p:txBody>
        </p:sp>
        <p:sp>
          <p:nvSpPr>
            <p:cNvPr id="29" name="rc29"/>
            <p:cNvSpPr/>
            <p:nvPr/>
          </p:nvSpPr>
          <p:spPr>
            <a:xfrm>
              <a:off x="1850769" y="3644658"/>
              <a:ext cx="249522" cy="458039"/>
            </a:xfrm>
            <a:prstGeom prst="rect">
              <a:avLst/>
            </a:prstGeom>
            <a:solidFill>
              <a:srgbClr val="80BD41">
                <a:alpha val="100000"/>
              </a:srgbClr>
            </a:solidFill>
          </p:spPr>
          <p:txBody>
            <a:bodyPr/>
            <a:lstStyle/>
            <a:p/>
          </p:txBody>
        </p:sp>
        <p:sp>
          <p:nvSpPr>
            <p:cNvPr id="30" name="rc30"/>
            <p:cNvSpPr/>
            <p:nvPr/>
          </p:nvSpPr>
          <p:spPr>
            <a:xfrm>
              <a:off x="1850769" y="3313420"/>
              <a:ext cx="249522" cy="331237"/>
            </a:xfrm>
            <a:prstGeom prst="rect">
              <a:avLst/>
            </a:prstGeom>
            <a:solidFill>
              <a:srgbClr val="E2231A">
                <a:alpha val="100000"/>
              </a:srgbClr>
            </a:solidFill>
          </p:spPr>
          <p:txBody>
            <a:bodyPr/>
            <a:lstStyle/>
            <a:p/>
          </p:txBody>
        </p:sp>
        <p:sp>
          <p:nvSpPr>
            <p:cNvPr id="31" name="rc31"/>
            <p:cNvSpPr/>
            <p:nvPr/>
          </p:nvSpPr>
          <p:spPr>
            <a:xfrm>
              <a:off x="2128016" y="3644658"/>
              <a:ext cx="249522" cy="458039"/>
            </a:xfrm>
            <a:prstGeom prst="rect">
              <a:avLst/>
            </a:prstGeom>
            <a:solidFill>
              <a:srgbClr val="80BD41">
                <a:alpha val="100000"/>
              </a:srgbClr>
            </a:solidFill>
          </p:spPr>
          <p:txBody>
            <a:bodyPr/>
            <a:lstStyle/>
            <a:p/>
          </p:txBody>
        </p:sp>
        <p:sp>
          <p:nvSpPr>
            <p:cNvPr id="32" name="rc32"/>
            <p:cNvSpPr/>
            <p:nvPr/>
          </p:nvSpPr>
          <p:spPr>
            <a:xfrm>
              <a:off x="2128016" y="3299187"/>
              <a:ext cx="249522" cy="345470"/>
            </a:xfrm>
            <a:prstGeom prst="rect">
              <a:avLst/>
            </a:prstGeom>
            <a:solidFill>
              <a:srgbClr val="E2231A">
                <a:alpha val="100000"/>
              </a:srgbClr>
            </a:solidFill>
          </p:spPr>
          <p:txBody>
            <a:bodyPr/>
            <a:lstStyle/>
            <a:p/>
          </p:txBody>
        </p:sp>
        <p:sp>
          <p:nvSpPr>
            <p:cNvPr id="33" name="rc33"/>
            <p:cNvSpPr/>
            <p:nvPr/>
          </p:nvSpPr>
          <p:spPr>
            <a:xfrm>
              <a:off x="2405264" y="3644658"/>
              <a:ext cx="249522" cy="458039"/>
            </a:xfrm>
            <a:prstGeom prst="rect">
              <a:avLst/>
            </a:prstGeom>
            <a:solidFill>
              <a:srgbClr val="80BD41">
                <a:alpha val="100000"/>
              </a:srgbClr>
            </a:solidFill>
          </p:spPr>
          <p:txBody>
            <a:bodyPr/>
            <a:lstStyle/>
            <a:p/>
          </p:txBody>
        </p:sp>
        <p:sp>
          <p:nvSpPr>
            <p:cNvPr id="34" name="rc34"/>
            <p:cNvSpPr/>
            <p:nvPr/>
          </p:nvSpPr>
          <p:spPr>
            <a:xfrm>
              <a:off x="2405264" y="3283661"/>
              <a:ext cx="249522" cy="360996"/>
            </a:xfrm>
            <a:prstGeom prst="rect">
              <a:avLst/>
            </a:prstGeom>
            <a:solidFill>
              <a:srgbClr val="E2231A">
                <a:alpha val="100000"/>
              </a:srgbClr>
            </a:solidFill>
          </p:spPr>
          <p:txBody>
            <a:bodyPr/>
            <a:lstStyle/>
            <a:p/>
          </p:txBody>
        </p:sp>
        <p:sp>
          <p:nvSpPr>
            <p:cNvPr id="35" name="rc35"/>
            <p:cNvSpPr/>
            <p:nvPr/>
          </p:nvSpPr>
          <p:spPr>
            <a:xfrm>
              <a:off x="2682512" y="3652421"/>
              <a:ext cx="249522" cy="450275"/>
            </a:xfrm>
            <a:prstGeom prst="rect">
              <a:avLst/>
            </a:prstGeom>
            <a:solidFill>
              <a:srgbClr val="80BD41">
                <a:alpha val="100000"/>
              </a:srgbClr>
            </a:solidFill>
          </p:spPr>
          <p:txBody>
            <a:bodyPr/>
            <a:lstStyle/>
            <a:p/>
          </p:txBody>
        </p:sp>
        <p:sp>
          <p:nvSpPr>
            <p:cNvPr id="36" name="rc36"/>
            <p:cNvSpPr/>
            <p:nvPr/>
          </p:nvSpPr>
          <p:spPr>
            <a:xfrm>
              <a:off x="2682512" y="3268134"/>
              <a:ext cx="249522" cy="384287"/>
            </a:xfrm>
            <a:prstGeom prst="rect">
              <a:avLst/>
            </a:prstGeom>
            <a:solidFill>
              <a:srgbClr val="E2231A">
                <a:alpha val="100000"/>
              </a:srgbClr>
            </a:solidFill>
          </p:spPr>
          <p:txBody>
            <a:bodyPr/>
            <a:lstStyle/>
            <a:p/>
          </p:txBody>
        </p:sp>
        <p:sp>
          <p:nvSpPr>
            <p:cNvPr id="37" name="rc37"/>
            <p:cNvSpPr/>
            <p:nvPr/>
          </p:nvSpPr>
          <p:spPr>
            <a:xfrm>
              <a:off x="2959759" y="3647245"/>
              <a:ext cx="249522" cy="455451"/>
            </a:xfrm>
            <a:prstGeom prst="rect">
              <a:avLst/>
            </a:prstGeom>
            <a:solidFill>
              <a:srgbClr val="80BD41">
                <a:alpha val="100000"/>
              </a:srgbClr>
            </a:solidFill>
          </p:spPr>
          <p:txBody>
            <a:bodyPr/>
            <a:lstStyle/>
            <a:p/>
          </p:txBody>
        </p:sp>
        <p:sp>
          <p:nvSpPr>
            <p:cNvPr id="38" name="rc38"/>
            <p:cNvSpPr/>
            <p:nvPr/>
          </p:nvSpPr>
          <p:spPr>
            <a:xfrm>
              <a:off x="2959759" y="3243550"/>
              <a:ext cx="249522" cy="403695"/>
            </a:xfrm>
            <a:prstGeom prst="rect">
              <a:avLst/>
            </a:prstGeom>
            <a:solidFill>
              <a:srgbClr val="E2231A">
                <a:alpha val="100000"/>
              </a:srgbClr>
            </a:solidFill>
          </p:spPr>
          <p:txBody>
            <a:bodyPr/>
            <a:lstStyle/>
            <a:p/>
          </p:txBody>
        </p:sp>
        <p:sp>
          <p:nvSpPr>
            <p:cNvPr id="39" name="rc39"/>
            <p:cNvSpPr/>
            <p:nvPr/>
          </p:nvSpPr>
          <p:spPr>
            <a:xfrm>
              <a:off x="3237007" y="3601959"/>
              <a:ext cx="249522" cy="500737"/>
            </a:xfrm>
            <a:prstGeom prst="rect">
              <a:avLst/>
            </a:prstGeom>
            <a:solidFill>
              <a:srgbClr val="80BD41">
                <a:alpha val="100000"/>
              </a:srgbClr>
            </a:solidFill>
          </p:spPr>
          <p:txBody>
            <a:bodyPr/>
            <a:lstStyle/>
            <a:p/>
          </p:txBody>
        </p:sp>
        <p:sp>
          <p:nvSpPr>
            <p:cNvPr id="40" name="rc40"/>
            <p:cNvSpPr/>
            <p:nvPr/>
          </p:nvSpPr>
          <p:spPr>
            <a:xfrm>
              <a:off x="3237007" y="3208615"/>
              <a:ext cx="249522" cy="393344"/>
            </a:xfrm>
            <a:prstGeom prst="rect">
              <a:avLst/>
            </a:prstGeom>
            <a:solidFill>
              <a:srgbClr val="E2231A">
                <a:alpha val="100000"/>
              </a:srgbClr>
            </a:solidFill>
          </p:spPr>
          <p:txBody>
            <a:bodyPr/>
            <a:lstStyle/>
            <a:p/>
          </p:txBody>
        </p:sp>
        <p:sp>
          <p:nvSpPr>
            <p:cNvPr id="41" name="rc41"/>
            <p:cNvSpPr/>
            <p:nvPr/>
          </p:nvSpPr>
          <p:spPr>
            <a:xfrm>
              <a:off x="3514255" y="3521738"/>
              <a:ext cx="249522" cy="580959"/>
            </a:xfrm>
            <a:prstGeom prst="rect">
              <a:avLst/>
            </a:prstGeom>
            <a:solidFill>
              <a:srgbClr val="80BD41">
                <a:alpha val="100000"/>
              </a:srgbClr>
            </a:solidFill>
          </p:spPr>
          <p:txBody>
            <a:bodyPr/>
            <a:lstStyle/>
            <a:p/>
          </p:txBody>
        </p:sp>
        <p:sp>
          <p:nvSpPr>
            <p:cNvPr id="42" name="rc42"/>
            <p:cNvSpPr/>
            <p:nvPr/>
          </p:nvSpPr>
          <p:spPr>
            <a:xfrm>
              <a:off x="3514255" y="3165916"/>
              <a:ext cx="249522" cy="355821"/>
            </a:xfrm>
            <a:prstGeom prst="rect">
              <a:avLst/>
            </a:prstGeom>
            <a:solidFill>
              <a:srgbClr val="E2231A">
                <a:alpha val="100000"/>
              </a:srgbClr>
            </a:solidFill>
          </p:spPr>
          <p:txBody>
            <a:bodyPr/>
            <a:lstStyle/>
            <a:p/>
          </p:txBody>
        </p:sp>
        <p:sp>
          <p:nvSpPr>
            <p:cNvPr id="43" name="rc43"/>
            <p:cNvSpPr/>
            <p:nvPr/>
          </p:nvSpPr>
          <p:spPr>
            <a:xfrm>
              <a:off x="3791502" y="3472569"/>
              <a:ext cx="249522" cy="630127"/>
            </a:xfrm>
            <a:prstGeom prst="rect">
              <a:avLst/>
            </a:prstGeom>
            <a:solidFill>
              <a:srgbClr val="80BD41">
                <a:alpha val="100000"/>
              </a:srgbClr>
            </a:solidFill>
          </p:spPr>
          <p:txBody>
            <a:bodyPr/>
            <a:lstStyle/>
            <a:p/>
          </p:txBody>
        </p:sp>
        <p:sp>
          <p:nvSpPr>
            <p:cNvPr id="44" name="rc44"/>
            <p:cNvSpPr/>
            <p:nvPr/>
          </p:nvSpPr>
          <p:spPr>
            <a:xfrm>
              <a:off x="3791502" y="3133569"/>
              <a:ext cx="249522" cy="339000"/>
            </a:xfrm>
            <a:prstGeom prst="rect">
              <a:avLst/>
            </a:prstGeom>
            <a:solidFill>
              <a:srgbClr val="E2231A">
                <a:alpha val="100000"/>
              </a:srgbClr>
            </a:solidFill>
          </p:spPr>
          <p:txBody>
            <a:bodyPr/>
            <a:lstStyle/>
            <a:p/>
          </p:txBody>
        </p:sp>
        <p:sp>
          <p:nvSpPr>
            <p:cNvPr id="45" name="rc45"/>
            <p:cNvSpPr/>
            <p:nvPr/>
          </p:nvSpPr>
          <p:spPr>
            <a:xfrm>
              <a:off x="4068750" y="3393642"/>
              <a:ext cx="249522" cy="709054"/>
            </a:xfrm>
            <a:prstGeom prst="rect">
              <a:avLst/>
            </a:prstGeom>
            <a:solidFill>
              <a:srgbClr val="80BD41">
                <a:alpha val="100000"/>
              </a:srgbClr>
            </a:solidFill>
          </p:spPr>
          <p:txBody>
            <a:bodyPr/>
            <a:lstStyle/>
            <a:p/>
          </p:txBody>
        </p:sp>
        <p:sp>
          <p:nvSpPr>
            <p:cNvPr id="46" name="rc46"/>
            <p:cNvSpPr/>
            <p:nvPr/>
          </p:nvSpPr>
          <p:spPr>
            <a:xfrm>
              <a:off x="4068750" y="3103809"/>
              <a:ext cx="249522" cy="289832"/>
            </a:xfrm>
            <a:prstGeom prst="rect">
              <a:avLst/>
            </a:prstGeom>
            <a:solidFill>
              <a:srgbClr val="E2231A">
                <a:alpha val="100000"/>
              </a:srgbClr>
            </a:solidFill>
          </p:spPr>
          <p:txBody>
            <a:bodyPr/>
            <a:lstStyle/>
            <a:p/>
          </p:txBody>
        </p:sp>
        <p:sp>
          <p:nvSpPr>
            <p:cNvPr id="47" name="rc47"/>
            <p:cNvSpPr/>
            <p:nvPr/>
          </p:nvSpPr>
          <p:spPr>
            <a:xfrm>
              <a:off x="4345998" y="3334123"/>
              <a:ext cx="249522" cy="768574"/>
            </a:xfrm>
            <a:prstGeom prst="rect">
              <a:avLst/>
            </a:prstGeom>
            <a:solidFill>
              <a:srgbClr val="80BD41">
                <a:alpha val="100000"/>
              </a:srgbClr>
            </a:solidFill>
          </p:spPr>
          <p:txBody>
            <a:bodyPr/>
            <a:lstStyle/>
            <a:p/>
          </p:txBody>
        </p:sp>
        <p:sp>
          <p:nvSpPr>
            <p:cNvPr id="48" name="rc48"/>
            <p:cNvSpPr/>
            <p:nvPr/>
          </p:nvSpPr>
          <p:spPr>
            <a:xfrm>
              <a:off x="4345998" y="3077931"/>
              <a:ext cx="249522" cy="256191"/>
            </a:xfrm>
            <a:prstGeom prst="rect">
              <a:avLst/>
            </a:prstGeom>
            <a:solidFill>
              <a:srgbClr val="E2231A">
                <a:alpha val="100000"/>
              </a:srgbClr>
            </a:solidFill>
          </p:spPr>
          <p:txBody>
            <a:bodyPr/>
            <a:lstStyle/>
            <a:p/>
          </p:txBody>
        </p:sp>
        <p:sp>
          <p:nvSpPr>
            <p:cNvPr id="49" name="rc49"/>
            <p:cNvSpPr/>
            <p:nvPr/>
          </p:nvSpPr>
          <p:spPr>
            <a:xfrm>
              <a:off x="4623245" y="3261664"/>
              <a:ext cx="249522" cy="841032"/>
            </a:xfrm>
            <a:prstGeom prst="rect">
              <a:avLst/>
            </a:prstGeom>
            <a:solidFill>
              <a:srgbClr val="80BD41">
                <a:alpha val="100000"/>
              </a:srgbClr>
            </a:solidFill>
          </p:spPr>
          <p:txBody>
            <a:bodyPr/>
            <a:lstStyle/>
            <a:p/>
          </p:txBody>
        </p:sp>
        <p:sp>
          <p:nvSpPr>
            <p:cNvPr id="50" name="rc50"/>
            <p:cNvSpPr/>
            <p:nvPr/>
          </p:nvSpPr>
          <p:spPr>
            <a:xfrm>
              <a:off x="4623245" y="3052053"/>
              <a:ext cx="249522" cy="209611"/>
            </a:xfrm>
            <a:prstGeom prst="rect">
              <a:avLst/>
            </a:prstGeom>
            <a:solidFill>
              <a:srgbClr val="E2231A">
                <a:alpha val="100000"/>
              </a:srgbClr>
            </a:solidFill>
          </p:spPr>
          <p:txBody>
            <a:bodyPr/>
            <a:lstStyle/>
            <a:p/>
          </p:txBody>
        </p:sp>
        <p:sp>
          <p:nvSpPr>
            <p:cNvPr id="51" name="rc51"/>
            <p:cNvSpPr/>
            <p:nvPr/>
          </p:nvSpPr>
          <p:spPr>
            <a:xfrm>
              <a:off x="4900493" y="3198264"/>
              <a:ext cx="249522" cy="904433"/>
            </a:xfrm>
            <a:prstGeom prst="rect">
              <a:avLst/>
            </a:prstGeom>
            <a:solidFill>
              <a:srgbClr val="80BD41">
                <a:alpha val="100000"/>
              </a:srgbClr>
            </a:solidFill>
          </p:spPr>
          <p:txBody>
            <a:bodyPr/>
            <a:lstStyle/>
            <a:p/>
          </p:txBody>
        </p:sp>
        <p:sp>
          <p:nvSpPr>
            <p:cNvPr id="52" name="rc52"/>
            <p:cNvSpPr/>
            <p:nvPr/>
          </p:nvSpPr>
          <p:spPr>
            <a:xfrm>
              <a:off x="4900493" y="3026175"/>
              <a:ext cx="249522" cy="172088"/>
            </a:xfrm>
            <a:prstGeom prst="rect">
              <a:avLst/>
            </a:prstGeom>
            <a:solidFill>
              <a:srgbClr val="E2231A">
                <a:alpha val="100000"/>
              </a:srgbClr>
            </a:solidFill>
          </p:spPr>
          <p:txBody>
            <a:bodyPr/>
            <a:lstStyle/>
            <a:p/>
          </p:txBody>
        </p:sp>
        <p:sp>
          <p:nvSpPr>
            <p:cNvPr id="53" name="rc53"/>
            <p:cNvSpPr/>
            <p:nvPr/>
          </p:nvSpPr>
          <p:spPr>
            <a:xfrm>
              <a:off x="5177741" y="3116748"/>
              <a:ext cx="249522" cy="985948"/>
            </a:xfrm>
            <a:prstGeom prst="rect">
              <a:avLst/>
            </a:prstGeom>
            <a:solidFill>
              <a:srgbClr val="80BD41">
                <a:alpha val="100000"/>
              </a:srgbClr>
            </a:solidFill>
          </p:spPr>
          <p:txBody>
            <a:bodyPr/>
            <a:lstStyle/>
            <a:p/>
          </p:txBody>
        </p:sp>
        <p:sp>
          <p:nvSpPr>
            <p:cNvPr id="54" name="rc54"/>
            <p:cNvSpPr/>
            <p:nvPr/>
          </p:nvSpPr>
          <p:spPr>
            <a:xfrm>
              <a:off x="5177741" y="3006767"/>
              <a:ext cx="249522" cy="109981"/>
            </a:xfrm>
            <a:prstGeom prst="rect">
              <a:avLst/>
            </a:prstGeom>
            <a:solidFill>
              <a:srgbClr val="E2231A">
                <a:alpha val="100000"/>
              </a:srgbClr>
            </a:solidFill>
          </p:spPr>
          <p:txBody>
            <a:bodyPr/>
            <a:lstStyle/>
            <a:p/>
          </p:txBody>
        </p:sp>
        <p:sp>
          <p:nvSpPr>
            <p:cNvPr id="55" name="rc55"/>
            <p:cNvSpPr/>
            <p:nvPr/>
          </p:nvSpPr>
          <p:spPr>
            <a:xfrm>
              <a:off x="5454988" y="3257783"/>
              <a:ext cx="249522" cy="844914"/>
            </a:xfrm>
            <a:prstGeom prst="rect">
              <a:avLst/>
            </a:prstGeom>
            <a:solidFill>
              <a:srgbClr val="80BD41">
                <a:alpha val="100000"/>
              </a:srgbClr>
            </a:solidFill>
          </p:spPr>
          <p:txBody>
            <a:bodyPr/>
            <a:lstStyle/>
            <a:p/>
          </p:txBody>
        </p:sp>
        <p:sp>
          <p:nvSpPr>
            <p:cNvPr id="56" name="rc56"/>
            <p:cNvSpPr/>
            <p:nvPr/>
          </p:nvSpPr>
          <p:spPr>
            <a:xfrm>
              <a:off x="5454988" y="2991240"/>
              <a:ext cx="249522" cy="266542"/>
            </a:xfrm>
            <a:prstGeom prst="rect">
              <a:avLst/>
            </a:prstGeom>
            <a:solidFill>
              <a:srgbClr val="E2231A">
                <a:alpha val="100000"/>
              </a:srgbClr>
            </a:solidFill>
          </p:spPr>
          <p:txBody>
            <a:bodyPr/>
            <a:lstStyle/>
            <a:p/>
          </p:txBody>
        </p:sp>
        <p:sp>
          <p:nvSpPr>
            <p:cNvPr id="57" name="rc57"/>
            <p:cNvSpPr/>
            <p:nvPr/>
          </p:nvSpPr>
          <p:spPr>
            <a:xfrm>
              <a:off x="5732236" y="3155565"/>
              <a:ext cx="249522" cy="947131"/>
            </a:xfrm>
            <a:prstGeom prst="rect">
              <a:avLst/>
            </a:prstGeom>
            <a:solidFill>
              <a:srgbClr val="80BD41">
                <a:alpha val="100000"/>
              </a:srgbClr>
            </a:solidFill>
          </p:spPr>
          <p:txBody>
            <a:bodyPr/>
            <a:lstStyle/>
            <a:p/>
          </p:txBody>
        </p:sp>
        <p:sp>
          <p:nvSpPr>
            <p:cNvPr id="58" name="rc58"/>
            <p:cNvSpPr/>
            <p:nvPr/>
          </p:nvSpPr>
          <p:spPr>
            <a:xfrm>
              <a:off x="5732236" y="2975713"/>
              <a:ext cx="249522" cy="179851"/>
            </a:xfrm>
            <a:prstGeom prst="rect">
              <a:avLst/>
            </a:prstGeom>
            <a:solidFill>
              <a:srgbClr val="E2231A">
                <a:alpha val="100000"/>
              </a:srgbClr>
            </a:solidFill>
          </p:spPr>
          <p:txBody>
            <a:bodyPr/>
            <a:lstStyle/>
            <a:p/>
          </p:txBody>
        </p:sp>
        <p:sp>
          <p:nvSpPr>
            <p:cNvPr id="59" name="rc59"/>
            <p:cNvSpPr/>
            <p:nvPr/>
          </p:nvSpPr>
          <p:spPr>
            <a:xfrm>
              <a:off x="6009484" y="3191794"/>
              <a:ext cx="249522" cy="910902"/>
            </a:xfrm>
            <a:prstGeom prst="rect">
              <a:avLst/>
            </a:prstGeom>
            <a:solidFill>
              <a:srgbClr val="80BD41">
                <a:alpha val="100000"/>
              </a:srgbClr>
            </a:solidFill>
          </p:spPr>
          <p:txBody>
            <a:bodyPr/>
            <a:lstStyle/>
            <a:p/>
          </p:txBody>
        </p:sp>
        <p:sp>
          <p:nvSpPr>
            <p:cNvPr id="60" name="rc60"/>
            <p:cNvSpPr/>
            <p:nvPr/>
          </p:nvSpPr>
          <p:spPr>
            <a:xfrm>
              <a:off x="6009484" y="2964068"/>
              <a:ext cx="249522" cy="227725"/>
            </a:xfrm>
            <a:prstGeom prst="rect">
              <a:avLst/>
            </a:prstGeom>
            <a:solidFill>
              <a:srgbClr val="E2231A">
                <a:alpha val="100000"/>
              </a:srgbClr>
            </a:solidFill>
          </p:spPr>
          <p:txBody>
            <a:bodyPr/>
            <a:lstStyle/>
            <a:p/>
          </p:txBody>
        </p:sp>
        <p:sp>
          <p:nvSpPr>
            <p:cNvPr id="61" name="rc61"/>
            <p:cNvSpPr/>
            <p:nvPr/>
          </p:nvSpPr>
          <p:spPr>
            <a:xfrm>
              <a:off x="6286731" y="3246138"/>
              <a:ext cx="249522" cy="856559"/>
            </a:xfrm>
            <a:prstGeom prst="rect">
              <a:avLst/>
            </a:prstGeom>
            <a:solidFill>
              <a:srgbClr val="80BD41">
                <a:alpha val="100000"/>
              </a:srgbClr>
            </a:solidFill>
          </p:spPr>
          <p:txBody>
            <a:bodyPr/>
            <a:lstStyle/>
            <a:p/>
          </p:txBody>
        </p:sp>
        <p:sp>
          <p:nvSpPr>
            <p:cNvPr id="62" name="rc62"/>
            <p:cNvSpPr/>
            <p:nvPr/>
          </p:nvSpPr>
          <p:spPr>
            <a:xfrm>
              <a:off x="6286731" y="2960187"/>
              <a:ext cx="249522" cy="285951"/>
            </a:xfrm>
            <a:prstGeom prst="rect">
              <a:avLst/>
            </a:prstGeom>
            <a:solidFill>
              <a:srgbClr val="E2231A">
                <a:alpha val="100000"/>
              </a:srgbClr>
            </a:solidFill>
          </p:spPr>
          <p:txBody>
            <a:bodyPr/>
            <a:lstStyle/>
            <a:p/>
          </p:txBody>
        </p:sp>
        <p:sp>
          <p:nvSpPr>
            <p:cNvPr id="63" name="rc63"/>
            <p:cNvSpPr/>
            <p:nvPr/>
          </p:nvSpPr>
          <p:spPr>
            <a:xfrm>
              <a:off x="6563979" y="3187912"/>
              <a:ext cx="249522" cy="914784"/>
            </a:xfrm>
            <a:prstGeom prst="rect">
              <a:avLst/>
            </a:prstGeom>
            <a:solidFill>
              <a:srgbClr val="80BD41">
                <a:alpha val="100000"/>
              </a:srgbClr>
            </a:solidFill>
          </p:spPr>
          <p:txBody>
            <a:bodyPr/>
            <a:lstStyle/>
            <a:p/>
          </p:txBody>
        </p:sp>
        <p:sp>
          <p:nvSpPr>
            <p:cNvPr id="64" name="rc64"/>
            <p:cNvSpPr/>
            <p:nvPr/>
          </p:nvSpPr>
          <p:spPr>
            <a:xfrm>
              <a:off x="6563979" y="2958893"/>
              <a:ext cx="249522" cy="229019"/>
            </a:xfrm>
            <a:prstGeom prst="rect">
              <a:avLst/>
            </a:prstGeom>
            <a:solidFill>
              <a:srgbClr val="E2231A">
                <a:alpha val="100000"/>
              </a:srgbClr>
            </a:solidFill>
          </p:spPr>
          <p:txBody>
            <a:bodyPr/>
            <a:lstStyle/>
            <a:p/>
          </p:txBody>
        </p:sp>
        <p:sp>
          <p:nvSpPr>
            <p:cNvPr id="65" name="rc65"/>
            <p:cNvSpPr/>
            <p:nvPr/>
          </p:nvSpPr>
          <p:spPr>
            <a:xfrm>
              <a:off x="6841227" y="3212496"/>
              <a:ext cx="249522" cy="890200"/>
            </a:xfrm>
            <a:prstGeom prst="rect">
              <a:avLst/>
            </a:prstGeom>
            <a:solidFill>
              <a:srgbClr val="80BD41">
                <a:alpha val="100000"/>
              </a:srgbClr>
            </a:solidFill>
          </p:spPr>
          <p:txBody>
            <a:bodyPr/>
            <a:lstStyle/>
            <a:p/>
          </p:txBody>
        </p:sp>
        <p:sp>
          <p:nvSpPr>
            <p:cNvPr id="66" name="rc66"/>
            <p:cNvSpPr/>
            <p:nvPr/>
          </p:nvSpPr>
          <p:spPr>
            <a:xfrm>
              <a:off x="6841227" y="2961481"/>
              <a:ext cx="249522" cy="251015"/>
            </a:xfrm>
            <a:prstGeom prst="rect">
              <a:avLst/>
            </a:prstGeom>
            <a:solidFill>
              <a:srgbClr val="E2231A">
                <a:alpha val="100000"/>
              </a:srgbClr>
            </a:solidFill>
          </p:spPr>
          <p:txBody>
            <a:bodyPr/>
            <a:lstStyle/>
            <a:p/>
          </p:txBody>
        </p:sp>
        <p:sp>
          <p:nvSpPr>
            <p:cNvPr id="67" name="rc67"/>
            <p:cNvSpPr/>
            <p:nvPr/>
          </p:nvSpPr>
          <p:spPr>
            <a:xfrm>
              <a:off x="7118474" y="3530795"/>
              <a:ext cx="249522" cy="571902"/>
            </a:xfrm>
            <a:prstGeom prst="rect">
              <a:avLst/>
            </a:prstGeom>
            <a:solidFill>
              <a:srgbClr val="80BD41">
                <a:alpha val="100000"/>
              </a:srgbClr>
            </a:solidFill>
          </p:spPr>
          <p:txBody>
            <a:bodyPr/>
            <a:lstStyle/>
            <a:p/>
          </p:txBody>
        </p:sp>
        <p:sp>
          <p:nvSpPr>
            <p:cNvPr id="68" name="rc68"/>
            <p:cNvSpPr/>
            <p:nvPr/>
          </p:nvSpPr>
          <p:spPr>
            <a:xfrm>
              <a:off x="7118474" y="2958893"/>
              <a:ext cx="249522" cy="571902"/>
            </a:xfrm>
            <a:prstGeom prst="rect">
              <a:avLst/>
            </a:prstGeom>
            <a:solidFill>
              <a:srgbClr val="E2231A">
                <a:alpha val="100000"/>
              </a:srgbClr>
            </a:solidFill>
          </p:spPr>
          <p:txBody>
            <a:bodyPr/>
            <a:lstStyle/>
            <a:p/>
          </p:txBody>
        </p:sp>
        <p:sp>
          <p:nvSpPr>
            <p:cNvPr id="69" name="rc69"/>
            <p:cNvSpPr/>
            <p:nvPr/>
          </p:nvSpPr>
          <p:spPr>
            <a:xfrm>
              <a:off x="7395722" y="3300481"/>
              <a:ext cx="249522" cy="802215"/>
            </a:xfrm>
            <a:prstGeom prst="rect">
              <a:avLst/>
            </a:prstGeom>
            <a:solidFill>
              <a:srgbClr val="80BD41">
                <a:alpha val="100000"/>
              </a:srgbClr>
            </a:solidFill>
          </p:spPr>
          <p:txBody>
            <a:bodyPr/>
            <a:lstStyle/>
            <a:p/>
          </p:txBody>
        </p:sp>
        <p:sp>
          <p:nvSpPr>
            <p:cNvPr id="70" name="rc70"/>
            <p:cNvSpPr/>
            <p:nvPr/>
          </p:nvSpPr>
          <p:spPr>
            <a:xfrm>
              <a:off x="7395722" y="2956305"/>
              <a:ext cx="249522" cy="344176"/>
            </a:xfrm>
            <a:prstGeom prst="rect">
              <a:avLst/>
            </a:prstGeom>
            <a:solidFill>
              <a:srgbClr val="E2231A">
                <a:alpha val="100000"/>
              </a:srgbClr>
            </a:solidFill>
          </p:spPr>
          <p:txBody>
            <a:bodyPr/>
            <a:lstStyle/>
            <a:p/>
          </p:txBody>
        </p:sp>
        <p:sp>
          <p:nvSpPr>
            <p:cNvPr id="71" name="rc71"/>
            <p:cNvSpPr/>
            <p:nvPr/>
          </p:nvSpPr>
          <p:spPr>
            <a:xfrm>
              <a:off x="7672970" y="3299187"/>
              <a:ext cx="249522" cy="803509"/>
            </a:xfrm>
            <a:prstGeom prst="rect">
              <a:avLst/>
            </a:prstGeom>
            <a:solidFill>
              <a:srgbClr val="80BD41">
                <a:alpha val="100000"/>
              </a:srgbClr>
            </a:solidFill>
          </p:spPr>
          <p:txBody>
            <a:bodyPr/>
            <a:lstStyle/>
            <a:p/>
          </p:txBody>
        </p:sp>
        <p:sp>
          <p:nvSpPr>
            <p:cNvPr id="72" name="rc72"/>
            <p:cNvSpPr/>
            <p:nvPr/>
          </p:nvSpPr>
          <p:spPr>
            <a:xfrm>
              <a:off x="7672970" y="2955011"/>
              <a:ext cx="249522" cy="344176"/>
            </a:xfrm>
            <a:prstGeom prst="rect">
              <a:avLst/>
            </a:prstGeom>
            <a:solidFill>
              <a:srgbClr val="E2231A">
                <a:alpha val="100000"/>
              </a:srgbClr>
            </a:solidFill>
          </p:spPr>
          <p:txBody>
            <a:bodyPr/>
            <a:lstStyle/>
            <a:p/>
          </p:txBody>
        </p:sp>
        <p:sp>
          <p:nvSpPr>
            <p:cNvPr id="73" name="rc73"/>
            <p:cNvSpPr/>
            <p:nvPr/>
          </p:nvSpPr>
          <p:spPr>
            <a:xfrm>
              <a:off x="7950217" y="3396230"/>
              <a:ext cx="249522" cy="706467"/>
            </a:xfrm>
            <a:prstGeom prst="rect">
              <a:avLst/>
            </a:prstGeom>
            <a:solidFill>
              <a:srgbClr val="80BD41">
                <a:alpha val="100000"/>
              </a:srgbClr>
            </a:solidFill>
          </p:spPr>
          <p:txBody>
            <a:bodyPr/>
            <a:lstStyle/>
            <a:p/>
          </p:txBody>
        </p:sp>
        <p:sp>
          <p:nvSpPr>
            <p:cNvPr id="74" name="rc74"/>
            <p:cNvSpPr/>
            <p:nvPr/>
          </p:nvSpPr>
          <p:spPr>
            <a:xfrm>
              <a:off x="7950217" y="2944660"/>
              <a:ext cx="249522" cy="451569"/>
            </a:xfrm>
            <a:prstGeom prst="rect">
              <a:avLst/>
            </a:prstGeom>
            <a:solidFill>
              <a:srgbClr val="E2231A">
                <a:alpha val="100000"/>
              </a:srgbClr>
            </a:solidFill>
          </p:spPr>
          <p:txBody>
            <a:bodyPr/>
            <a:lstStyle/>
            <a:p/>
          </p:txBody>
        </p:sp>
        <p:sp>
          <p:nvSpPr>
            <p:cNvPr id="75" name="pl75"/>
            <p:cNvSpPr/>
            <p:nvPr/>
          </p:nvSpPr>
          <p:spPr>
            <a:xfrm>
              <a:off x="1421035" y="1497114"/>
              <a:ext cx="6653943" cy="1158036"/>
            </a:xfrm>
            <a:custGeom>
              <a:avLst/>
              <a:pathLst>
                <a:path w="6653943" h="1158036">
                  <a:moveTo>
                    <a:pt x="0" y="839576"/>
                  </a:moveTo>
                  <a:lnTo>
                    <a:pt x="277247" y="868527"/>
                  </a:lnTo>
                  <a:lnTo>
                    <a:pt x="554495" y="926429"/>
                  </a:lnTo>
                  <a:lnTo>
                    <a:pt x="831742" y="955380"/>
                  </a:lnTo>
                  <a:lnTo>
                    <a:pt x="1108990" y="984331"/>
                  </a:lnTo>
                  <a:lnTo>
                    <a:pt x="1386238" y="1042233"/>
                  </a:lnTo>
                  <a:lnTo>
                    <a:pt x="1663485" y="1071184"/>
                  </a:lnTo>
                  <a:lnTo>
                    <a:pt x="1940733" y="984331"/>
                  </a:lnTo>
                  <a:lnTo>
                    <a:pt x="2217981" y="810625"/>
                  </a:lnTo>
                  <a:lnTo>
                    <a:pt x="2495228" y="723773"/>
                  </a:lnTo>
                  <a:lnTo>
                    <a:pt x="2772476" y="550067"/>
                  </a:lnTo>
                  <a:lnTo>
                    <a:pt x="3049724" y="434263"/>
                  </a:lnTo>
                  <a:lnTo>
                    <a:pt x="3326971" y="289509"/>
                  </a:lnTo>
                  <a:lnTo>
                    <a:pt x="3604219" y="173705"/>
                  </a:lnTo>
                  <a:lnTo>
                    <a:pt x="3881467" y="0"/>
                  </a:lnTo>
                  <a:lnTo>
                    <a:pt x="4158714" y="405312"/>
                  </a:lnTo>
                  <a:lnTo>
                    <a:pt x="4435962" y="173705"/>
                  </a:lnTo>
                  <a:lnTo>
                    <a:pt x="4713210" y="289509"/>
                  </a:lnTo>
                  <a:lnTo>
                    <a:pt x="4990457" y="434263"/>
                  </a:lnTo>
                  <a:lnTo>
                    <a:pt x="5267705" y="289509"/>
                  </a:lnTo>
                  <a:lnTo>
                    <a:pt x="5544953" y="347411"/>
                  </a:lnTo>
                  <a:lnTo>
                    <a:pt x="5822200" y="1158036"/>
                  </a:lnTo>
                  <a:lnTo>
                    <a:pt x="6099448" y="579018"/>
                  </a:lnTo>
                  <a:lnTo>
                    <a:pt x="6376696" y="579018"/>
                  </a:lnTo>
                  <a:lnTo>
                    <a:pt x="6653943" y="839576"/>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7" name="tx77"/>
            <p:cNvSpPr/>
            <p:nvPr/>
          </p:nvSpPr>
          <p:spPr>
            <a:xfrm>
              <a:off x="2746983"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8" name="tx78"/>
            <p:cNvSpPr/>
            <p:nvPr/>
          </p:nvSpPr>
          <p:spPr>
            <a:xfrm>
              <a:off x="413322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6" name="tx86"/>
            <p:cNvSpPr/>
            <p:nvPr/>
          </p:nvSpPr>
          <p:spPr>
            <a:xfrm>
              <a:off x="1355732" y="32046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7" name="tx87"/>
            <p:cNvSpPr/>
            <p:nvPr/>
          </p:nvSpPr>
          <p:spPr>
            <a:xfrm>
              <a:off x="2741971" y="31322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88" name="tx88"/>
            <p:cNvSpPr/>
            <p:nvPr/>
          </p:nvSpPr>
          <p:spPr>
            <a:xfrm>
              <a:off x="4128209" y="2971471"/>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89" name="tx89"/>
            <p:cNvSpPr/>
            <p:nvPr/>
          </p:nvSpPr>
          <p:spPr>
            <a:xfrm>
              <a:off x="5514447" y="28553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0" name="tx90"/>
            <p:cNvSpPr/>
            <p:nvPr/>
          </p:nvSpPr>
          <p:spPr>
            <a:xfrm>
              <a:off x="6623438" y="28229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1" name="tx91"/>
            <p:cNvSpPr/>
            <p:nvPr/>
          </p:nvSpPr>
          <p:spPr>
            <a:xfrm>
              <a:off x="6900686" y="28255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2" name="tx92"/>
            <p:cNvSpPr/>
            <p:nvPr/>
          </p:nvSpPr>
          <p:spPr>
            <a:xfrm>
              <a:off x="7177933" y="28216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3" name="tx93"/>
            <p:cNvSpPr/>
            <p:nvPr/>
          </p:nvSpPr>
          <p:spPr>
            <a:xfrm>
              <a:off x="7455181" y="28203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4" name="tx94"/>
            <p:cNvSpPr/>
            <p:nvPr/>
          </p:nvSpPr>
          <p:spPr>
            <a:xfrm>
              <a:off x="7732429" y="28190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5" name="tx95"/>
            <p:cNvSpPr/>
            <p:nvPr/>
          </p:nvSpPr>
          <p:spPr>
            <a:xfrm>
              <a:off x="8009676" y="28087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6" name="pl96"/>
            <p:cNvSpPr/>
            <p:nvPr/>
          </p:nvSpPr>
          <p:spPr>
            <a:xfrm>
              <a:off x="1421035"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55732" y="38353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7" name="tx107"/>
            <p:cNvSpPr/>
            <p:nvPr/>
          </p:nvSpPr>
          <p:spPr>
            <a:xfrm>
              <a:off x="1355732" y="34542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8" name="tx108"/>
            <p:cNvSpPr/>
            <p:nvPr/>
          </p:nvSpPr>
          <p:spPr>
            <a:xfrm>
              <a:off x="2741971" y="38424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09" name="tx109"/>
            <p:cNvSpPr/>
            <p:nvPr/>
          </p:nvSpPr>
          <p:spPr>
            <a:xfrm>
              <a:off x="2781148" y="3425183"/>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0" name="tx110"/>
            <p:cNvSpPr/>
            <p:nvPr/>
          </p:nvSpPr>
          <p:spPr>
            <a:xfrm>
              <a:off x="4128209" y="3714314"/>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1" name="tx111"/>
            <p:cNvSpPr/>
            <p:nvPr/>
          </p:nvSpPr>
          <p:spPr>
            <a:xfrm>
              <a:off x="4128209" y="32148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5514447" y="36451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3" name="tx113"/>
            <p:cNvSpPr/>
            <p:nvPr/>
          </p:nvSpPr>
          <p:spPr>
            <a:xfrm>
              <a:off x="5514447" y="30906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4" name="tx114"/>
            <p:cNvSpPr/>
            <p:nvPr/>
          </p:nvSpPr>
          <p:spPr>
            <a:xfrm>
              <a:off x="6623438" y="36114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5" name="tx115"/>
            <p:cNvSpPr/>
            <p:nvPr/>
          </p:nvSpPr>
          <p:spPr>
            <a:xfrm>
              <a:off x="6623438" y="30383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6" name="tx116"/>
            <p:cNvSpPr/>
            <p:nvPr/>
          </p:nvSpPr>
          <p:spPr>
            <a:xfrm>
              <a:off x="6900686" y="36225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7" name="tx117"/>
            <p:cNvSpPr/>
            <p:nvPr/>
          </p:nvSpPr>
          <p:spPr>
            <a:xfrm>
              <a:off x="6900686" y="30519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8" name="tx118"/>
            <p:cNvSpPr/>
            <p:nvPr/>
          </p:nvSpPr>
          <p:spPr>
            <a:xfrm>
              <a:off x="7177933" y="378312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7177933" y="321121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0" name="tx120"/>
            <p:cNvSpPr/>
            <p:nvPr/>
          </p:nvSpPr>
          <p:spPr>
            <a:xfrm>
              <a:off x="7455181" y="36665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1" name="tx121"/>
            <p:cNvSpPr/>
            <p:nvPr/>
          </p:nvSpPr>
          <p:spPr>
            <a:xfrm>
              <a:off x="7455181" y="30944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2" name="tx122"/>
            <p:cNvSpPr/>
            <p:nvPr/>
          </p:nvSpPr>
          <p:spPr>
            <a:xfrm>
              <a:off x="7732429" y="36658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3" name="tx123"/>
            <p:cNvSpPr/>
            <p:nvPr/>
          </p:nvSpPr>
          <p:spPr>
            <a:xfrm>
              <a:off x="7732429" y="30931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4" name="tx124"/>
            <p:cNvSpPr/>
            <p:nvPr/>
          </p:nvSpPr>
          <p:spPr>
            <a:xfrm>
              <a:off x="8009676" y="371560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5" name="tx125"/>
            <p:cNvSpPr/>
            <p:nvPr/>
          </p:nvSpPr>
          <p:spPr>
            <a:xfrm>
              <a:off x="8009676" y="31353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10775" y="340540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8" name="tx128"/>
            <p:cNvSpPr/>
            <p:nvPr/>
          </p:nvSpPr>
          <p:spPr>
            <a:xfrm>
              <a:off x="733081" y="27566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21097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0" name="tx130"/>
            <p:cNvSpPr/>
            <p:nvPr/>
          </p:nvSpPr>
          <p:spPr>
            <a:xfrm>
              <a:off x="733081" y="14627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61760"/>
              <a:ext cx="15194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Vanuatu, 2000-2024</a:t>
              </a:r>
            </a:p>
          </p:txBody>
        </p:sp>
        <p:sp>
          <p:nvSpPr>
            <p:cNvPr id="156" name="pl156"/>
            <p:cNvSpPr/>
            <p:nvPr/>
          </p:nvSpPr>
          <p:spPr>
            <a:xfrm>
              <a:off x="22145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0510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8875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7240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1327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9693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80582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5193669" cy="167191"/>
            </a:xfrm>
            <a:prstGeom prst="rect">
              <a:avLst/>
            </a:prstGeom>
            <a:solidFill>
              <a:srgbClr val="80BD41">
                <a:alpha val="100000"/>
              </a:srgbClr>
            </a:solidFill>
          </p:spPr>
          <p:txBody>
            <a:bodyPr/>
            <a:lstStyle/>
            <a:p/>
          </p:txBody>
        </p:sp>
        <p:sp>
          <p:nvSpPr>
            <p:cNvPr id="168" name="rc168"/>
            <p:cNvSpPr/>
            <p:nvPr/>
          </p:nvSpPr>
          <p:spPr>
            <a:xfrm>
              <a:off x="6489943" y="5889059"/>
              <a:ext cx="1300253" cy="167191"/>
            </a:xfrm>
            <a:prstGeom prst="rect">
              <a:avLst/>
            </a:prstGeom>
            <a:solidFill>
              <a:srgbClr val="E2231A">
                <a:alpha val="100000"/>
              </a:srgbClr>
            </a:solidFill>
          </p:spPr>
          <p:txBody>
            <a:bodyPr/>
            <a:lstStyle/>
            <a:p/>
          </p:txBody>
        </p:sp>
        <p:sp>
          <p:nvSpPr>
            <p:cNvPr id="169" name="rc169"/>
            <p:cNvSpPr/>
            <p:nvPr/>
          </p:nvSpPr>
          <p:spPr>
            <a:xfrm>
              <a:off x="1296273" y="5680069"/>
              <a:ext cx="4561907" cy="167191"/>
            </a:xfrm>
            <a:prstGeom prst="rect">
              <a:avLst/>
            </a:prstGeom>
            <a:solidFill>
              <a:srgbClr val="80BD41">
                <a:alpha val="100000"/>
              </a:srgbClr>
            </a:solidFill>
          </p:spPr>
          <p:txBody>
            <a:bodyPr/>
            <a:lstStyle/>
            <a:p/>
          </p:txBody>
        </p:sp>
        <p:sp>
          <p:nvSpPr>
            <p:cNvPr id="170" name="rc170"/>
            <p:cNvSpPr/>
            <p:nvPr/>
          </p:nvSpPr>
          <p:spPr>
            <a:xfrm>
              <a:off x="5858181" y="5680069"/>
              <a:ext cx="1954053" cy="167191"/>
            </a:xfrm>
            <a:prstGeom prst="rect">
              <a:avLst/>
            </a:prstGeom>
            <a:solidFill>
              <a:srgbClr val="E2231A">
                <a:alpha val="100000"/>
              </a:srgbClr>
            </a:solidFill>
          </p:spPr>
          <p:txBody>
            <a:bodyPr/>
            <a:lstStyle/>
            <a:p/>
          </p:txBody>
        </p:sp>
        <p:sp>
          <p:nvSpPr>
            <p:cNvPr id="171" name="rc171"/>
            <p:cNvSpPr/>
            <p:nvPr/>
          </p:nvSpPr>
          <p:spPr>
            <a:xfrm>
              <a:off x="1296273" y="5471080"/>
              <a:ext cx="4010952" cy="167191"/>
            </a:xfrm>
            <a:prstGeom prst="rect">
              <a:avLst/>
            </a:prstGeom>
            <a:solidFill>
              <a:srgbClr val="80BD41">
                <a:alpha val="100000"/>
              </a:srgbClr>
            </a:solidFill>
          </p:spPr>
          <p:txBody>
            <a:bodyPr/>
            <a:lstStyle/>
            <a:p/>
          </p:txBody>
        </p:sp>
        <p:sp>
          <p:nvSpPr>
            <p:cNvPr id="172" name="rc172"/>
            <p:cNvSpPr/>
            <p:nvPr/>
          </p:nvSpPr>
          <p:spPr>
            <a:xfrm>
              <a:off x="5307226" y="5471080"/>
              <a:ext cx="2563777" cy="167191"/>
            </a:xfrm>
            <a:prstGeom prst="rect">
              <a:avLst/>
            </a:prstGeom>
            <a:solidFill>
              <a:srgbClr val="E2231A">
                <a:alpha val="100000"/>
              </a:srgbClr>
            </a:solidFill>
          </p:spPr>
          <p:txBody>
            <a:bodyPr/>
            <a:lstStyle/>
            <a:p/>
          </p:txBody>
        </p:sp>
        <p:sp>
          <p:nvSpPr>
            <p:cNvPr id="173" name="tx173"/>
            <p:cNvSpPr/>
            <p:nvPr/>
          </p:nvSpPr>
          <p:spPr>
            <a:xfrm>
              <a:off x="8034521"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74" name="tx174"/>
            <p:cNvSpPr/>
            <p:nvPr/>
          </p:nvSpPr>
          <p:spPr>
            <a:xfrm>
              <a:off x="8057661"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a:t>
              </a:r>
            </a:p>
          </p:txBody>
        </p:sp>
        <p:sp>
          <p:nvSpPr>
            <p:cNvPr id="175" name="tx175"/>
            <p:cNvSpPr/>
            <p:nvPr/>
          </p:nvSpPr>
          <p:spPr>
            <a:xfrm>
              <a:off x="811936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a:t>
              </a:r>
            </a:p>
          </p:txBody>
        </p:sp>
        <p:sp>
          <p:nvSpPr>
            <p:cNvPr id="176" name="tx176"/>
            <p:cNvSpPr/>
            <p:nvPr/>
          </p:nvSpPr>
          <p:spPr>
            <a:xfrm>
              <a:off x="3817759"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7" name="tx177"/>
            <p:cNvSpPr/>
            <p:nvPr/>
          </p:nvSpPr>
          <p:spPr>
            <a:xfrm>
              <a:off x="706472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8" name="tx178"/>
            <p:cNvSpPr/>
            <p:nvPr/>
          </p:nvSpPr>
          <p:spPr>
            <a:xfrm>
              <a:off x="3501878"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79" name="tx179"/>
            <p:cNvSpPr/>
            <p:nvPr/>
          </p:nvSpPr>
          <p:spPr>
            <a:xfrm>
              <a:off x="6759859"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80" name="tx180"/>
            <p:cNvSpPr/>
            <p:nvPr/>
          </p:nvSpPr>
          <p:spPr>
            <a:xfrm>
              <a:off x="3226401" y="5515612"/>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1" name="tx181"/>
            <p:cNvSpPr/>
            <p:nvPr/>
          </p:nvSpPr>
          <p:spPr>
            <a:xfrm>
              <a:off x="6513766"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6" name="tx186"/>
            <p:cNvSpPr/>
            <p:nvPr/>
          </p:nvSpPr>
          <p:spPr>
            <a:xfrm>
              <a:off x="303568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7" name="tx187"/>
            <p:cNvSpPr/>
            <p:nvPr/>
          </p:nvSpPr>
          <p:spPr>
            <a:xfrm>
              <a:off x="4872206"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8" name="tx188"/>
            <p:cNvSpPr/>
            <p:nvPr/>
          </p:nvSpPr>
          <p:spPr>
            <a:xfrm>
              <a:off x="6708723" y="616026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(61%) was lower than in 2019 (80%).
The number of children vaccinated with MCV1 decreased 23%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64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4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34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352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294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587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8880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958759"/>
              <a:ext cx="3520101" cy="1498928"/>
            </a:xfrm>
            <a:custGeom>
              <a:avLst/>
              <a:pathLst>
                <a:path w="3520101" h="1498928">
                  <a:moveTo>
                    <a:pt x="0" y="428265"/>
                  </a:moveTo>
                  <a:lnTo>
                    <a:pt x="146670" y="321198"/>
                  </a:lnTo>
                  <a:lnTo>
                    <a:pt x="293341" y="428265"/>
                  </a:lnTo>
                  <a:lnTo>
                    <a:pt x="440012" y="428265"/>
                  </a:lnTo>
                  <a:lnTo>
                    <a:pt x="586683" y="642397"/>
                  </a:lnTo>
                  <a:lnTo>
                    <a:pt x="733354" y="642397"/>
                  </a:lnTo>
                  <a:lnTo>
                    <a:pt x="880025" y="749464"/>
                  </a:lnTo>
                  <a:lnTo>
                    <a:pt x="1026696" y="856530"/>
                  </a:lnTo>
                  <a:lnTo>
                    <a:pt x="1173367" y="963596"/>
                  </a:lnTo>
                  <a:lnTo>
                    <a:pt x="1320038" y="963596"/>
                  </a:lnTo>
                  <a:lnTo>
                    <a:pt x="1466709" y="1070662"/>
                  </a:lnTo>
                  <a:lnTo>
                    <a:pt x="1613379" y="1070662"/>
                  </a:lnTo>
                  <a:lnTo>
                    <a:pt x="1760050" y="1177729"/>
                  </a:lnTo>
                  <a:lnTo>
                    <a:pt x="1906721" y="1177729"/>
                  </a:lnTo>
                  <a:lnTo>
                    <a:pt x="2053392" y="1177729"/>
                  </a:lnTo>
                  <a:lnTo>
                    <a:pt x="2200063" y="963596"/>
                  </a:lnTo>
                  <a:lnTo>
                    <a:pt x="2346734" y="642397"/>
                  </a:lnTo>
                  <a:lnTo>
                    <a:pt x="2493405" y="1177729"/>
                  </a:lnTo>
                  <a:lnTo>
                    <a:pt x="2640076" y="1070662"/>
                  </a:lnTo>
                  <a:lnTo>
                    <a:pt x="2786747" y="1498928"/>
                  </a:lnTo>
                  <a:lnTo>
                    <a:pt x="2933418" y="1391861"/>
                  </a:lnTo>
                  <a:lnTo>
                    <a:pt x="3080089" y="749464"/>
                  </a:lnTo>
                  <a:lnTo>
                    <a:pt x="3226759" y="214132"/>
                  </a:lnTo>
                  <a:lnTo>
                    <a:pt x="3373430" y="0"/>
                  </a:lnTo>
                  <a:lnTo>
                    <a:pt x="3520101" y="107066"/>
                  </a:lnTo>
                </a:path>
              </a:pathLst>
            </a:custGeom>
            <a:ln w="27101" cap="flat">
              <a:solidFill>
                <a:srgbClr val="0058AB">
                  <a:alpha val="80000"/>
                </a:srgbClr>
              </a:solidFill>
              <a:prstDash val="solid"/>
              <a:round/>
            </a:ln>
          </p:spPr>
          <p:txBody>
            <a:bodyPr/>
            <a:lstStyle/>
            <a:p/>
          </p:txBody>
        </p:sp>
        <p:sp>
          <p:nvSpPr>
            <p:cNvPr id="21" name="pl21"/>
            <p:cNvSpPr/>
            <p:nvPr/>
          </p:nvSpPr>
          <p:spPr>
            <a:xfrm>
              <a:off x="943464" y="3708223"/>
              <a:ext cx="3520101" cy="856530"/>
            </a:xfrm>
            <a:custGeom>
              <a:avLst/>
              <a:pathLst>
                <a:path w="3520101" h="856530">
                  <a:moveTo>
                    <a:pt x="0" y="0"/>
                  </a:moveTo>
                  <a:lnTo>
                    <a:pt x="146670" y="107066"/>
                  </a:lnTo>
                  <a:lnTo>
                    <a:pt x="293341" y="0"/>
                  </a:lnTo>
                  <a:lnTo>
                    <a:pt x="440012" y="214132"/>
                  </a:lnTo>
                  <a:lnTo>
                    <a:pt x="586683" y="321198"/>
                  </a:lnTo>
                  <a:lnTo>
                    <a:pt x="733354" y="214132"/>
                  </a:lnTo>
                  <a:lnTo>
                    <a:pt x="880025" y="321198"/>
                  </a:lnTo>
                  <a:lnTo>
                    <a:pt x="1026696" y="321198"/>
                  </a:lnTo>
                  <a:lnTo>
                    <a:pt x="1173367" y="535331"/>
                  </a:lnTo>
                  <a:lnTo>
                    <a:pt x="1320038" y="642397"/>
                  </a:lnTo>
                  <a:lnTo>
                    <a:pt x="1466709" y="749464"/>
                  </a:lnTo>
                  <a:lnTo>
                    <a:pt x="1613379" y="749464"/>
                  </a:lnTo>
                  <a:lnTo>
                    <a:pt x="1760050" y="749464"/>
                  </a:lnTo>
                  <a:lnTo>
                    <a:pt x="1906721" y="749464"/>
                  </a:lnTo>
                  <a:lnTo>
                    <a:pt x="2053392" y="856530"/>
                  </a:lnTo>
                  <a:lnTo>
                    <a:pt x="2200063" y="856530"/>
                  </a:lnTo>
                  <a:lnTo>
                    <a:pt x="2346734" y="856530"/>
                  </a:lnTo>
                  <a:lnTo>
                    <a:pt x="2493405" y="856530"/>
                  </a:lnTo>
                  <a:lnTo>
                    <a:pt x="2640076" y="856530"/>
                  </a:lnTo>
                  <a:lnTo>
                    <a:pt x="2786747" y="856530"/>
                  </a:lnTo>
                  <a:lnTo>
                    <a:pt x="2933418" y="856530"/>
                  </a:lnTo>
                  <a:lnTo>
                    <a:pt x="3080089" y="749464"/>
                  </a:lnTo>
                  <a:lnTo>
                    <a:pt x="3226759" y="856530"/>
                  </a:lnTo>
                  <a:lnTo>
                    <a:pt x="3373430" y="856530"/>
                  </a:lnTo>
                  <a:lnTo>
                    <a:pt x="3520101" y="856530"/>
                  </a:lnTo>
                </a:path>
              </a:pathLst>
            </a:custGeom>
            <a:ln w="27101" cap="flat">
              <a:solidFill>
                <a:srgbClr val="1CABE2">
                  <a:alpha val="80000"/>
                </a:srgbClr>
              </a:solidFill>
              <a:prstDash val="solid"/>
              <a:round/>
            </a:ln>
          </p:spPr>
          <p:txBody>
            <a:bodyPr/>
            <a:lstStyle/>
            <a:p/>
          </p:txBody>
        </p:sp>
        <p:sp>
          <p:nvSpPr>
            <p:cNvPr id="22" name="pl22"/>
            <p:cNvSpPr/>
            <p:nvPr/>
          </p:nvSpPr>
          <p:spPr>
            <a:xfrm>
              <a:off x="943464" y="4029422"/>
              <a:ext cx="3520101" cy="963596"/>
            </a:xfrm>
            <a:custGeom>
              <a:avLst/>
              <a:pathLst>
                <a:path w="3520101" h="963596">
                  <a:moveTo>
                    <a:pt x="0" y="0"/>
                  </a:moveTo>
                  <a:lnTo>
                    <a:pt x="146670" y="107066"/>
                  </a:lnTo>
                  <a:lnTo>
                    <a:pt x="293341" y="0"/>
                  </a:lnTo>
                  <a:lnTo>
                    <a:pt x="440012" y="107066"/>
                  </a:lnTo>
                  <a:lnTo>
                    <a:pt x="586683" y="214132"/>
                  </a:lnTo>
                  <a:lnTo>
                    <a:pt x="733354" y="214132"/>
                  </a:lnTo>
                  <a:lnTo>
                    <a:pt x="880025" y="321198"/>
                  </a:lnTo>
                  <a:lnTo>
                    <a:pt x="1026696" y="428265"/>
                  </a:lnTo>
                  <a:lnTo>
                    <a:pt x="1173367" y="642397"/>
                  </a:lnTo>
                  <a:lnTo>
                    <a:pt x="1320038" y="856530"/>
                  </a:lnTo>
                  <a:lnTo>
                    <a:pt x="1466709" y="856530"/>
                  </a:lnTo>
                  <a:lnTo>
                    <a:pt x="1613379" y="856530"/>
                  </a:lnTo>
                  <a:lnTo>
                    <a:pt x="1760050" y="963596"/>
                  </a:lnTo>
                  <a:lnTo>
                    <a:pt x="1906721" y="749464"/>
                  </a:lnTo>
                  <a:lnTo>
                    <a:pt x="2053392" y="856530"/>
                  </a:lnTo>
                  <a:lnTo>
                    <a:pt x="2200063" y="856530"/>
                  </a:lnTo>
                  <a:lnTo>
                    <a:pt x="2346734" y="856530"/>
                  </a:lnTo>
                  <a:lnTo>
                    <a:pt x="2493405" y="856530"/>
                  </a:lnTo>
                  <a:lnTo>
                    <a:pt x="2640076" y="856530"/>
                  </a:lnTo>
                  <a:lnTo>
                    <a:pt x="2786747" y="856530"/>
                  </a:lnTo>
                  <a:lnTo>
                    <a:pt x="2933418" y="856530"/>
                  </a:lnTo>
                  <a:lnTo>
                    <a:pt x="3080089" y="749464"/>
                  </a:lnTo>
                  <a:lnTo>
                    <a:pt x="3226759" y="856530"/>
                  </a:lnTo>
                  <a:lnTo>
                    <a:pt x="3373430" y="749464"/>
                  </a:lnTo>
                  <a:lnTo>
                    <a:pt x="3520101" y="749464"/>
                  </a:lnTo>
                </a:path>
              </a:pathLst>
            </a:custGeom>
            <a:ln w="27101" cap="flat">
              <a:solidFill>
                <a:srgbClr val="00833D">
                  <a:alpha val="80000"/>
                </a:srgbClr>
              </a:solidFill>
              <a:prstDash val="solid"/>
              <a:round/>
            </a:ln>
          </p:spPr>
          <p:txBody>
            <a:bodyPr/>
            <a:lstStyle/>
            <a:p/>
          </p:txBody>
        </p:sp>
        <p:sp>
          <p:nvSpPr>
            <p:cNvPr id="23" name="pl23"/>
            <p:cNvSpPr/>
            <p:nvPr/>
          </p:nvSpPr>
          <p:spPr>
            <a:xfrm>
              <a:off x="943464" y="2958759"/>
              <a:ext cx="3520101" cy="1498928"/>
            </a:xfrm>
            <a:custGeom>
              <a:avLst/>
              <a:pathLst>
                <a:path w="3520101" h="1498928">
                  <a:moveTo>
                    <a:pt x="0" y="428265"/>
                  </a:moveTo>
                  <a:lnTo>
                    <a:pt x="146670" y="321198"/>
                  </a:lnTo>
                  <a:lnTo>
                    <a:pt x="293341" y="428265"/>
                  </a:lnTo>
                  <a:lnTo>
                    <a:pt x="440012" y="428265"/>
                  </a:lnTo>
                  <a:lnTo>
                    <a:pt x="586683" y="642397"/>
                  </a:lnTo>
                  <a:lnTo>
                    <a:pt x="733354" y="642397"/>
                  </a:lnTo>
                  <a:lnTo>
                    <a:pt x="880025" y="749464"/>
                  </a:lnTo>
                  <a:lnTo>
                    <a:pt x="1026696" y="856530"/>
                  </a:lnTo>
                  <a:lnTo>
                    <a:pt x="1173367" y="963596"/>
                  </a:lnTo>
                  <a:lnTo>
                    <a:pt x="1320038" y="963596"/>
                  </a:lnTo>
                  <a:lnTo>
                    <a:pt x="1466709" y="1070662"/>
                  </a:lnTo>
                  <a:lnTo>
                    <a:pt x="1613379" y="1070662"/>
                  </a:lnTo>
                  <a:lnTo>
                    <a:pt x="1760050" y="1177729"/>
                  </a:lnTo>
                  <a:lnTo>
                    <a:pt x="1906721" y="1177729"/>
                  </a:lnTo>
                  <a:lnTo>
                    <a:pt x="2053392" y="1177729"/>
                  </a:lnTo>
                  <a:lnTo>
                    <a:pt x="2200063" y="963596"/>
                  </a:lnTo>
                  <a:lnTo>
                    <a:pt x="2346734" y="642397"/>
                  </a:lnTo>
                  <a:lnTo>
                    <a:pt x="2493405" y="1177729"/>
                  </a:lnTo>
                  <a:lnTo>
                    <a:pt x="2640076" y="1070662"/>
                  </a:lnTo>
                  <a:lnTo>
                    <a:pt x="2786747" y="1498928"/>
                  </a:lnTo>
                  <a:lnTo>
                    <a:pt x="2933418" y="1391861"/>
                  </a:lnTo>
                  <a:lnTo>
                    <a:pt x="3080089" y="749464"/>
                  </a:lnTo>
                  <a:lnTo>
                    <a:pt x="3226759" y="214132"/>
                  </a:lnTo>
                  <a:lnTo>
                    <a:pt x="3373430" y="0"/>
                  </a:lnTo>
                  <a:lnTo>
                    <a:pt x="3520101" y="107066"/>
                  </a:lnTo>
                </a:path>
              </a:pathLst>
            </a:custGeom>
            <a:ln w="43362" cap="flat">
              <a:solidFill>
                <a:srgbClr val="000000">
                  <a:alpha val="100000"/>
                </a:srgbClr>
              </a:solidFill>
              <a:prstDash val="solid"/>
              <a:round/>
            </a:ln>
          </p:spPr>
          <p:txBody>
            <a:bodyPr/>
            <a:lstStyle/>
            <a:p/>
          </p:txBody>
        </p:sp>
        <p:sp>
          <p:nvSpPr>
            <p:cNvPr id="24" name="pl24"/>
            <p:cNvSpPr/>
            <p:nvPr/>
          </p:nvSpPr>
          <p:spPr>
            <a:xfrm>
              <a:off x="943464" y="2958759"/>
              <a:ext cx="3520101" cy="1498928"/>
            </a:xfrm>
            <a:custGeom>
              <a:avLst/>
              <a:pathLst>
                <a:path w="3520101" h="1498928">
                  <a:moveTo>
                    <a:pt x="0" y="428265"/>
                  </a:moveTo>
                  <a:lnTo>
                    <a:pt x="146670" y="321198"/>
                  </a:lnTo>
                  <a:lnTo>
                    <a:pt x="293341" y="428265"/>
                  </a:lnTo>
                  <a:lnTo>
                    <a:pt x="440012" y="428265"/>
                  </a:lnTo>
                  <a:lnTo>
                    <a:pt x="586683" y="642397"/>
                  </a:lnTo>
                  <a:lnTo>
                    <a:pt x="733354" y="642397"/>
                  </a:lnTo>
                  <a:lnTo>
                    <a:pt x="880025" y="749464"/>
                  </a:lnTo>
                  <a:lnTo>
                    <a:pt x="1026696" y="856530"/>
                  </a:lnTo>
                  <a:lnTo>
                    <a:pt x="1173367" y="963596"/>
                  </a:lnTo>
                  <a:lnTo>
                    <a:pt x="1320038" y="963596"/>
                  </a:lnTo>
                  <a:lnTo>
                    <a:pt x="1466709" y="1070662"/>
                  </a:lnTo>
                  <a:lnTo>
                    <a:pt x="1613379" y="1070662"/>
                  </a:lnTo>
                  <a:lnTo>
                    <a:pt x="1760050" y="1177729"/>
                  </a:lnTo>
                  <a:lnTo>
                    <a:pt x="1906721" y="1177729"/>
                  </a:lnTo>
                  <a:lnTo>
                    <a:pt x="2053392" y="1177729"/>
                  </a:lnTo>
                  <a:lnTo>
                    <a:pt x="2200063" y="963596"/>
                  </a:lnTo>
                  <a:lnTo>
                    <a:pt x="2346734" y="642397"/>
                  </a:lnTo>
                  <a:lnTo>
                    <a:pt x="2493405" y="1177729"/>
                  </a:lnTo>
                  <a:lnTo>
                    <a:pt x="2640076" y="1070662"/>
                  </a:lnTo>
                  <a:lnTo>
                    <a:pt x="2786747" y="1498928"/>
                  </a:lnTo>
                  <a:lnTo>
                    <a:pt x="2933418" y="1391861"/>
                  </a:lnTo>
                  <a:lnTo>
                    <a:pt x="3080089" y="749464"/>
                  </a:lnTo>
                  <a:lnTo>
                    <a:pt x="3226759" y="214132"/>
                  </a:lnTo>
                  <a:lnTo>
                    <a:pt x="3373430" y="0"/>
                  </a:lnTo>
                  <a:lnTo>
                    <a:pt x="3520101" y="107066"/>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06582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279957"/>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3708223"/>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601156"/>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136488"/>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263756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2744626"/>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9992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302808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5" name="pg35"/>
            <p:cNvSpPr/>
            <p:nvPr/>
          </p:nvSpPr>
          <p:spPr>
            <a:xfrm>
              <a:off x="1590194" y="321339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548" y="324344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7" name="pg37"/>
            <p:cNvSpPr/>
            <p:nvPr/>
          </p:nvSpPr>
          <p:spPr>
            <a:xfrm>
              <a:off x="2323549" y="364165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53902" y="367047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9" name="pg39"/>
            <p:cNvSpPr/>
            <p:nvPr/>
          </p:nvSpPr>
          <p:spPr>
            <a:xfrm>
              <a:off x="3056903" y="35345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87257" y="356464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1" name="pg41"/>
            <p:cNvSpPr/>
            <p:nvPr/>
          </p:nvSpPr>
          <p:spPr>
            <a:xfrm>
              <a:off x="3671722" y="40699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0987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4230271" y="25709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0624" y="259981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45" name="pg45"/>
            <p:cNvSpPr/>
            <p:nvPr/>
          </p:nvSpPr>
          <p:spPr>
            <a:xfrm>
              <a:off x="4376942" y="267806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270688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7" name="tx47"/>
            <p:cNvSpPr/>
            <p:nvPr/>
          </p:nvSpPr>
          <p:spPr>
            <a:xfrm>
              <a:off x="4523855" y="45256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73839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9867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916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84540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6995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6995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4904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1150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37049" y="6102617"/>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66" name="tx66"/>
            <p:cNvSpPr/>
            <p:nvPr/>
          </p:nvSpPr>
          <p:spPr>
            <a:xfrm>
              <a:off x="271614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78602"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64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494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234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352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294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9587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8880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673963"/>
              <a:ext cx="3520101" cy="2997856"/>
            </a:xfrm>
            <a:custGeom>
              <a:avLst/>
              <a:pathLst>
                <a:path w="3520101" h="2997856">
                  <a:moveTo>
                    <a:pt x="0" y="428265"/>
                  </a:moveTo>
                  <a:lnTo>
                    <a:pt x="146670" y="321198"/>
                  </a:lnTo>
                  <a:lnTo>
                    <a:pt x="293341" y="214132"/>
                  </a:lnTo>
                  <a:lnTo>
                    <a:pt x="440012" y="214132"/>
                  </a:lnTo>
                  <a:lnTo>
                    <a:pt x="586683" y="214132"/>
                  </a:lnTo>
                  <a:lnTo>
                    <a:pt x="733354" y="0"/>
                  </a:lnTo>
                  <a:lnTo>
                    <a:pt x="880025" y="0"/>
                  </a:lnTo>
                  <a:lnTo>
                    <a:pt x="1026696" y="214132"/>
                  </a:lnTo>
                  <a:lnTo>
                    <a:pt x="1173367" y="856530"/>
                  </a:lnTo>
                  <a:lnTo>
                    <a:pt x="1320038" y="963596"/>
                  </a:lnTo>
                  <a:lnTo>
                    <a:pt x="1466709" y="1605994"/>
                  </a:lnTo>
                  <a:lnTo>
                    <a:pt x="1613379" y="1820126"/>
                  </a:lnTo>
                  <a:lnTo>
                    <a:pt x="1760050" y="2248392"/>
                  </a:lnTo>
                  <a:lnTo>
                    <a:pt x="1906721" y="2462524"/>
                  </a:lnTo>
                  <a:lnTo>
                    <a:pt x="2053392" y="2997856"/>
                  </a:lnTo>
                  <a:lnTo>
                    <a:pt x="2200063" y="1713060"/>
                  </a:lnTo>
                  <a:lnTo>
                    <a:pt x="2346734" y="2248392"/>
                  </a:lnTo>
                  <a:lnTo>
                    <a:pt x="2493405" y="1927193"/>
                  </a:lnTo>
                  <a:lnTo>
                    <a:pt x="2640076" y="1284795"/>
                  </a:lnTo>
                  <a:lnTo>
                    <a:pt x="2786747" y="1605994"/>
                  </a:lnTo>
                  <a:lnTo>
                    <a:pt x="2933418" y="2676657"/>
                  </a:lnTo>
                  <a:lnTo>
                    <a:pt x="3080089" y="214132"/>
                  </a:lnTo>
                  <a:lnTo>
                    <a:pt x="3226759" y="1713060"/>
                  </a:lnTo>
                  <a:lnTo>
                    <a:pt x="3373430" y="1070662"/>
                  </a:lnTo>
                  <a:lnTo>
                    <a:pt x="3520101" y="107066"/>
                  </a:lnTo>
                </a:path>
              </a:pathLst>
            </a:custGeom>
            <a:ln w="27101" cap="flat">
              <a:solidFill>
                <a:srgbClr val="0058AB">
                  <a:alpha val="80000"/>
                </a:srgbClr>
              </a:solidFill>
              <a:prstDash val="solid"/>
              <a:round/>
            </a:ln>
          </p:spPr>
          <p:txBody>
            <a:bodyPr/>
            <a:lstStyle/>
            <a:p/>
          </p:txBody>
        </p:sp>
        <p:sp>
          <p:nvSpPr>
            <p:cNvPr id="85" name="pl85"/>
            <p:cNvSpPr/>
            <p:nvPr/>
          </p:nvSpPr>
          <p:spPr>
            <a:xfrm>
              <a:off x="5308715" y="3601156"/>
              <a:ext cx="3520101" cy="963596"/>
            </a:xfrm>
            <a:custGeom>
              <a:avLst/>
              <a:pathLst>
                <a:path w="3520101" h="963596">
                  <a:moveTo>
                    <a:pt x="0" y="0"/>
                  </a:moveTo>
                  <a:lnTo>
                    <a:pt x="146670" y="107066"/>
                  </a:lnTo>
                  <a:lnTo>
                    <a:pt x="293341" y="107066"/>
                  </a:lnTo>
                  <a:lnTo>
                    <a:pt x="440012" y="214132"/>
                  </a:lnTo>
                  <a:lnTo>
                    <a:pt x="586683" y="321198"/>
                  </a:lnTo>
                  <a:lnTo>
                    <a:pt x="733354" y="321198"/>
                  </a:lnTo>
                  <a:lnTo>
                    <a:pt x="880025" y="428265"/>
                  </a:lnTo>
                  <a:lnTo>
                    <a:pt x="1026696" y="535331"/>
                  </a:lnTo>
                  <a:lnTo>
                    <a:pt x="1173367" y="642397"/>
                  </a:lnTo>
                  <a:lnTo>
                    <a:pt x="1320038" y="749464"/>
                  </a:lnTo>
                  <a:lnTo>
                    <a:pt x="1466709" y="856530"/>
                  </a:lnTo>
                  <a:lnTo>
                    <a:pt x="1613379" y="856530"/>
                  </a:lnTo>
                  <a:lnTo>
                    <a:pt x="1760050" y="856530"/>
                  </a:lnTo>
                  <a:lnTo>
                    <a:pt x="1906721" y="963596"/>
                  </a:lnTo>
                  <a:lnTo>
                    <a:pt x="2053392" y="856530"/>
                  </a:lnTo>
                  <a:lnTo>
                    <a:pt x="2200063" y="963596"/>
                  </a:lnTo>
                  <a:lnTo>
                    <a:pt x="2346734" y="856530"/>
                  </a:lnTo>
                  <a:lnTo>
                    <a:pt x="2493405" y="856530"/>
                  </a:lnTo>
                  <a:lnTo>
                    <a:pt x="2640076" y="963596"/>
                  </a:lnTo>
                  <a:lnTo>
                    <a:pt x="2786747" y="963596"/>
                  </a:lnTo>
                  <a:lnTo>
                    <a:pt x="2933418" y="963596"/>
                  </a:lnTo>
                  <a:lnTo>
                    <a:pt x="3080089" y="856530"/>
                  </a:lnTo>
                  <a:lnTo>
                    <a:pt x="3226759" y="749464"/>
                  </a:lnTo>
                  <a:lnTo>
                    <a:pt x="3373430" y="749464"/>
                  </a:lnTo>
                  <a:lnTo>
                    <a:pt x="3520101" y="85653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29422"/>
              <a:ext cx="3520101" cy="1070662"/>
            </a:xfrm>
            <a:custGeom>
              <a:avLst/>
              <a:pathLst>
                <a:path w="3520101" h="1070662">
                  <a:moveTo>
                    <a:pt x="0" y="0"/>
                  </a:moveTo>
                  <a:lnTo>
                    <a:pt x="146670" y="107066"/>
                  </a:lnTo>
                  <a:lnTo>
                    <a:pt x="293341" y="214132"/>
                  </a:lnTo>
                  <a:lnTo>
                    <a:pt x="440012" y="107066"/>
                  </a:lnTo>
                  <a:lnTo>
                    <a:pt x="586683" y="321198"/>
                  </a:lnTo>
                  <a:lnTo>
                    <a:pt x="733354" y="321198"/>
                  </a:lnTo>
                  <a:lnTo>
                    <a:pt x="880025" y="535331"/>
                  </a:lnTo>
                  <a:lnTo>
                    <a:pt x="1026696" y="428265"/>
                  </a:lnTo>
                  <a:lnTo>
                    <a:pt x="1173367" y="642397"/>
                  </a:lnTo>
                  <a:lnTo>
                    <a:pt x="1320038" y="749464"/>
                  </a:lnTo>
                  <a:lnTo>
                    <a:pt x="1466709" y="856530"/>
                  </a:lnTo>
                  <a:lnTo>
                    <a:pt x="1613379" y="856530"/>
                  </a:lnTo>
                  <a:lnTo>
                    <a:pt x="1760050" y="749464"/>
                  </a:lnTo>
                  <a:lnTo>
                    <a:pt x="1906721" y="856530"/>
                  </a:lnTo>
                  <a:lnTo>
                    <a:pt x="2053392" y="856530"/>
                  </a:lnTo>
                  <a:lnTo>
                    <a:pt x="2200063" y="963596"/>
                  </a:lnTo>
                  <a:lnTo>
                    <a:pt x="2346734" y="963596"/>
                  </a:lnTo>
                  <a:lnTo>
                    <a:pt x="2493405" y="963596"/>
                  </a:lnTo>
                  <a:lnTo>
                    <a:pt x="2640076" y="1070662"/>
                  </a:lnTo>
                  <a:lnTo>
                    <a:pt x="2786747" y="963596"/>
                  </a:lnTo>
                  <a:lnTo>
                    <a:pt x="2933418" y="856530"/>
                  </a:lnTo>
                  <a:lnTo>
                    <a:pt x="3080089" y="963596"/>
                  </a:lnTo>
                  <a:lnTo>
                    <a:pt x="3226759" y="856530"/>
                  </a:lnTo>
                  <a:lnTo>
                    <a:pt x="3373430" y="749464"/>
                  </a:lnTo>
                  <a:lnTo>
                    <a:pt x="3520101" y="963596"/>
                  </a:lnTo>
                </a:path>
              </a:pathLst>
            </a:custGeom>
            <a:ln w="27101" cap="flat">
              <a:solidFill>
                <a:srgbClr val="00833D">
                  <a:alpha val="80000"/>
                </a:srgbClr>
              </a:solidFill>
              <a:prstDash val="solid"/>
              <a:round/>
            </a:ln>
          </p:spPr>
          <p:txBody>
            <a:bodyPr/>
            <a:lstStyle/>
            <a:p/>
          </p:txBody>
        </p:sp>
        <p:sp>
          <p:nvSpPr>
            <p:cNvPr id="87" name="pl87"/>
            <p:cNvSpPr/>
            <p:nvPr/>
          </p:nvSpPr>
          <p:spPr>
            <a:xfrm>
              <a:off x="5308715" y="1673963"/>
              <a:ext cx="3520101" cy="2997856"/>
            </a:xfrm>
            <a:custGeom>
              <a:avLst/>
              <a:pathLst>
                <a:path w="3520101" h="2997856">
                  <a:moveTo>
                    <a:pt x="0" y="428265"/>
                  </a:moveTo>
                  <a:lnTo>
                    <a:pt x="146670" y="321198"/>
                  </a:lnTo>
                  <a:lnTo>
                    <a:pt x="293341" y="214132"/>
                  </a:lnTo>
                  <a:lnTo>
                    <a:pt x="440012" y="214132"/>
                  </a:lnTo>
                  <a:lnTo>
                    <a:pt x="586683" y="214132"/>
                  </a:lnTo>
                  <a:lnTo>
                    <a:pt x="733354" y="0"/>
                  </a:lnTo>
                  <a:lnTo>
                    <a:pt x="880025" y="0"/>
                  </a:lnTo>
                  <a:lnTo>
                    <a:pt x="1026696" y="214132"/>
                  </a:lnTo>
                  <a:lnTo>
                    <a:pt x="1173367" y="856530"/>
                  </a:lnTo>
                  <a:lnTo>
                    <a:pt x="1320038" y="963596"/>
                  </a:lnTo>
                  <a:lnTo>
                    <a:pt x="1466709" y="1605994"/>
                  </a:lnTo>
                  <a:lnTo>
                    <a:pt x="1613379" y="1820126"/>
                  </a:lnTo>
                  <a:lnTo>
                    <a:pt x="1760050" y="2248392"/>
                  </a:lnTo>
                  <a:lnTo>
                    <a:pt x="1906721" y="2462524"/>
                  </a:lnTo>
                  <a:lnTo>
                    <a:pt x="2053392" y="2997856"/>
                  </a:lnTo>
                  <a:lnTo>
                    <a:pt x="2200063" y="1713060"/>
                  </a:lnTo>
                  <a:lnTo>
                    <a:pt x="2346734" y="2248392"/>
                  </a:lnTo>
                  <a:lnTo>
                    <a:pt x="2493405" y="1927193"/>
                  </a:lnTo>
                  <a:lnTo>
                    <a:pt x="2640076" y="1284795"/>
                  </a:lnTo>
                  <a:lnTo>
                    <a:pt x="2786747" y="1605994"/>
                  </a:lnTo>
                  <a:lnTo>
                    <a:pt x="2933418" y="2676657"/>
                  </a:lnTo>
                  <a:lnTo>
                    <a:pt x="3080089" y="214132"/>
                  </a:lnTo>
                  <a:lnTo>
                    <a:pt x="3226759" y="1713060"/>
                  </a:lnTo>
                  <a:lnTo>
                    <a:pt x="3373430" y="1070662"/>
                  </a:lnTo>
                  <a:lnTo>
                    <a:pt x="3520101" y="107066"/>
                  </a:lnTo>
                </a:path>
              </a:pathLst>
            </a:custGeom>
            <a:ln w="43362" cap="flat">
              <a:solidFill>
                <a:srgbClr val="000000">
                  <a:alpha val="100000"/>
                </a:srgbClr>
              </a:solidFill>
              <a:prstDash val="solid"/>
              <a:round/>
            </a:ln>
          </p:spPr>
          <p:txBody>
            <a:bodyPr/>
            <a:lstStyle/>
            <a:p/>
          </p:txBody>
        </p:sp>
        <p:sp>
          <p:nvSpPr>
            <p:cNvPr id="88" name="pl88"/>
            <p:cNvSpPr/>
            <p:nvPr/>
          </p:nvSpPr>
          <p:spPr>
            <a:xfrm>
              <a:off x="5308715" y="1673963"/>
              <a:ext cx="3520101" cy="2997856"/>
            </a:xfrm>
            <a:custGeom>
              <a:avLst/>
              <a:pathLst>
                <a:path w="3520101" h="2997856">
                  <a:moveTo>
                    <a:pt x="0" y="428265"/>
                  </a:moveTo>
                  <a:lnTo>
                    <a:pt x="146670" y="321198"/>
                  </a:lnTo>
                  <a:lnTo>
                    <a:pt x="293341" y="214132"/>
                  </a:lnTo>
                  <a:lnTo>
                    <a:pt x="440012" y="214132"/>
                  </a:lnTo>
                  <a:lnTo>
                    <a:pt x="586683" y="214132"/>
                  </a:lnTo>
                  <a:lnTo>
                    <a:pt x="733354" y="0"/>
                  </a:lnTo>
                  <a:lnTo>
                    <a:pt x="880025" y="0"/>
                  </a:lnTo>
                  <a:lnTo>
                    <a:pt x="1026696" y="214132"/>
                  </a:lnTo>
                  <a:lnTo>
                    <a:pt x="1173367" y="856530"/>
                  </a:lnTo>
                  <a:lnTo>
                    <a:pt x="1320038" y="963596"/>
                  </a:lnTo>
                  <a:lnTo>
                    <a:pt x="1466709" y="1605994"/>
                  </a:lnTo>
                  <a:lnTo>
                    <a:pt x="1613379" y="1820126"/>
                  </a:lnTo>
                  <a:lnTo>
                    <a:pt x="1760050" y="2248392"/>
                  </a:lnTo>
                  <a:lnTo>
                    <a:pt x="1906721" y="2462524"/>
                  </a:lnTo>
                  <a:lnTo>
                    <a:pt x="2053392" y="2997856"/>
                  </a:lnTo>
                  <a:lnTo>
                    <a:pt x="2200063" y="1713060"/>
                  </a:lnTo>
                  <a:lnTo>
                    <a:pt x="2346734" y="2248392"/>
                  </a:lnTo>
                  <a:lnTo>
                    <a:pt x="2493405" y="1927193"/>
                  </a:lnTo>
                  <a:lnTo>
                    <a:pt x="2640076" y="1284795"/>
                  </a:lnTo>
                  <a:lnTo>
                    <a:pt x="2786747" y="1605994"/>
                  </a:lnTo>
                  <a:lnTo>
                    <a:pt x="2933418" y="2676657"/>
                  </a:lnTo>
                  <a:lnTo>
                    <a:pt x="3080089" y="214132"/>
                  </a:lnTo>
                  <a:lnTo>
                    <a:pt x="3226759" y="1713060"/>
                  </a:lnTo>
                  <a:lnTo>
                    <a:pt x="3373430" y="1070662"/>
                  </a:lnTo>
                  <a:lnTo>
                    <a:pt x="3520101" y="107066"/>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1781029"/>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135276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2958759"/>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06582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2958759"/>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2423427"/>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145983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171446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174328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99" name="pg99"/>
            <p:cNvSpPr/>
            <p:nvPr/>
          </p:nvSpPr>
          <p:spPr>
            <a:xfrm>
              <a:off x="5955445" y="12861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131497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101" name="pg101"/>
            <p:cNvSpPr/>
            <p:nvPr/>
          </p:nvSpPr>
          <p:spPr>
            <a:xfrm>
              <a:off x="6688800" y="28921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9153" y="292225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3" name="pg103"/>
            <p:cNvSpPr/>
            <p:nvPr/>
          </p:nvSpPr>
          <p:spPr>
            <a:xfrm>
              <a:off x="7422154" y="29992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52508" y="302808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5" name="pg105"/>
            <p:cNvSpPr/>
            <p:nvPr/>
          </p:nvSpPr>
          <p:spPr>
            <a:xfrm>
              <a:off x="8008838" y="28921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9191" y="292225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7" name="pg107"/>
            <p:cNvSpPr/>
            <p:nvPr/>
          </p:nvSpPr>
          <p:spPr>
            <a:xfrm>
              <a:off x="8595522" y="23568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5875" y="238691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9" name="pg109"/>
            <p:cNvSpPr/>
            <p:nvPr/>
          </p:nvSpPr>
          <p:spPr>
            <a:xfrm>
              <a:off x="8742193" y="13932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142203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111" name="tx111"/>
            <p:cNvSpPr/>
            <p:nvPr/>
          </p:nvSpPr>
          <p:spPr>
            <a:xfrm>
              <a:off x="8889106" y="44172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9539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9867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916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84540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3520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3520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142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7675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02300" y="6102617"/>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130" name="tx130"/>
            <p:cNvSpPr/>
            <p:nvPr/>
          </p:nvSpPr>
          <p:spPr>
            <a:xfrm>
              <a:off x="708139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43853"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19% of children who received DTP1 did not receive DTP3 (left), and 31%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Vanuatu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04021"/>
              <a:ext cx="2123063" cy="259879"/>
            </a:xfrm>
            <a:custGeom>
              <a:avLst/>
              <a:pathLst>
                <a:path w="2123063" h="259879">
                  <a:moveTo>
                    <a:pt x="0" y="222754"/>
                  </a:moveTo>
                  <a:lnTo>
                    <a:pt x="88460" y="222754"/>
                  </a:lnTo>
                  <a:lnTo>
                    <a:pt x="176921" y="210378"/>
                  </a:lnTo>
                  <a:lnTo>
                    <a:pt x="265382" y="210378"/>
                  </a:lnTo>
                  <a:lnTo>
                    <a:pt x="353843" y="210378"/>
                  </a:lnTo>
                  <a:lnTo>
                    <a:pt x="442304" y="198003"/>
                  </a:lnTo>
                  <a:lnTo>
                    <a:pt x="530765" y="198003"/>
                  </a:lnTo>
                  <a:lnTo>
                    <a:pt x="619226" y="173253"/>
                  </a:lnTo>
                  <a:lnTo>
                    <a:pt x="707687" y="148502"/>
                  </a:lnTo>
                  <a:lnTo>
                    <a:pt x="796148" y="136127"/>
                  </a:lnTo>
                  <a:lnTo>
                    <a:pt x="884609" y="111377"/>
                  </a:lnTo>
                  <a:lnTo>
                    <a:pt x="973070" y="86626"/>
                  </a:lnTo>
                  <a:lnTo>
                    <a:pt x="1061531" y="61876"/>
                  </a:lnTo>
                  <a:lnTo>
                    <a:pt x="1149992" y="49500"/>
                  </a:lnTo>
                  <a:lnTo>
                    <a:pt x="1238453" y="24750"/>
                  </a:lnTo>
                  <a:lnTo>
                    <a:pt x="1326914" y="24750"/>
                  </a:lnTo>
                  <a:lnTo>
                    <a:pt x="1415375" y="37125"/>
                  </a:lnTo>
                  <a:lnTo>
                    <a:pt x="1503836" y="24750"/>
                  </a:lnTo>
                  <a:lnTo>
                    <a:pt x="1592297" y="37125"/>
                  </a:lnTo>
                  <a:lnTo>
                    <a:pt x="1680758" y="0"/>
                  </a:lnTo>
                  <a:lnTo>
                    <a:pt x="1769219" y="247504"/>
                  </a:lnTo>
                  <a:lnTo>
                    <a:pt x="1857680" y="259879"/>
                  </a:lnTo>
                  <a:lnTo>
                    <a:pt x="1946141" y="198003"/>
                  </a:lnTo>
                  <a:lnTo>
                    <a:pt x="2034602" y="136127"/>
                  </a:lnTo>
                  <a:lnTo>
                    <a:pt x="2123063" y="148502"/>
                  </a:lnTo>
                </a:path>
              </a:pathLst>
            </a:custGeom>
            <a:ln w="27101" cap="flat">
              <a:solidFill>
                <a:srgbClr val="1CABE2">
                  <a:alpha val="100000"/>
                </a:srgbClr>
              </a:solidFill>
              <a:prstDash val="solid"/>
              <a:round/>
            </a:ln>
          </p:spPr>
          <p:txBody>
            <a:bodyPr/>
            <a:lstStyle/>
            <a:p/>
          </p:txBody>
        </p:sp>
        <p:sp>
          <p:nvSpPr>
            <p:cNvPr id="24" name="tx24"/>
            <p:cNvSpPr/>
            <p:nvPr/>
          </p:nvSpPr>
          <p:spPr>
            <a:xfrm>
              <a:off x="910275"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5" name="tx25"/>
            <p:cNvSpPr/>
            <p:nvPr/>
          </p:nvSpPr>
          <p:spPr>
            <a:xfrm>
              <a:off x="3217825"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72502"/>
              <a:ext cx="796148" cy="1064269"/>
            </a:xfrm>
            <a:custGeom>
              <a:avLst/>
              <a:pathLst>
                <a:path w="796148" h="1064269">
                  <a:moveTo>
                    <a:pt x="0" y="1064269"/>
                  </a:moveTo>
                  <a:lnTo>
                    <a:pt x="88460" y="495009"/>
                  </a:lnTo>
                  <a:lnTo>
                    <a:pt x="176921" y="61876"/>
                  </a:lnTo>
                  <a:lnTo>
                    <a:pt x="265382" y="74251"/>
                  </a:lnTo>
                  <a:lnTo>
                    <a:pt x="353843" y="0"/>
                  </a:lnTo>
                  <a:lnTo>
                    <a:pt x="442304" y="148502"/>
                  </a:lnTo>
                  <a:lnTo>
                    <a:pt x="530765" y="346506"/>
                  </a:lnTo>
                  <a:lnTo>
                    <a:pt x="619226" y="358881"/>
                  </a:lnTo>
                  <a:lnTo>
                    <a:pt x="707687" y="235129"/>
                  </a:lnTo>
                  <a:lnTo>
                    <a:pt x="796148" y="198003"/>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45981"/>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49" name="tx49"/>
            <p:cNvSpPr/>
            <p:nvPr/>
          </p:nvSpPr>
          <p:spPr>
            <a:xfrm>
              <a:off x="3217825"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0" name="tx50"/>
            <p:cNvSpPr/>
            <p:nvPr/>
          </p:nvSpPr>
          <p:spPr>
            <a:xfrm>
              <a:off x="2688703"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042547"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919886" y="4952359"/>
              <a:ext cx="265382" cy="433132"/>
            </a:xfrm>
            <a:custGeom>
              <a:avLst/>
              <a:pathLst>
                <a:path w="265382" h="433132">
                  <a:moveTo>
                    <a:pt x="0" y="433132"/>
                  </a:moveTo>
                  <a:lnTo>
                    <a:pt x="88460" y="396007"/>
                  </a:lnTo>
                  <a:lnTo>
                    <a:pt x="176921" y="136127"/>
                  </a:lnTo>
                  <a:lnTo>
                    <a:pt x="265382" y="0"/>
                  </a:lnTo>
                </a:path>
              </a:pathLst>
            </a:custGeom>
            <a:ln w="27101" cap="flat">
              <a:solidFill>
                <a:srgbClr val="1CABE2">
                  <a:alpha val="100000"/>
                </a:srgbClr>
              </a:solidFill>
              <a:prstDash val="solid"/>
              <a:round/>
            </a:ln>
          </p:spPr>
          <p:txBody>
            <a:bodyPr/>
            <a:lstStyle/>
            <a:p/>
          </p:txBody>
        </p:sp>
        <p:sp>
          <p:nvSpPr>
            <p:cNvPr id="72" name="tx72"/>
            <p:cNvSpPr/>
            <p:nvPr/>
          </p:nvSpPr>
          <p:spPr>
            <a:xfrm>
              <a:off x="2767956" y="52931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73" name="tx73"/>
            <p:cNvSpPr/>
            <p:nvPr/>
          </p:nvSpPr>
          <p:spPr>
            <a:xfrm>
              <a:off x="3217825"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74" name="tx74"/>
            <p:cNvSpPr/>
            <p:nvPr/>
          </p:nvSpPr>
          <p:spPr>
            <a:xfrm>
              <a:off x="3042547" y="49472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116397"/>
              <a:ext cx="2123063" cy="309380"/>
            </a:xfrm>
            <a:custGeom>
              <a:avLst/>
              <a:pathLst>
                <a:path w="2123063" h="309380">
                  <a:moveTo>
                    <a:pt x="0" y="136127"/>
                  </a:moveTo>
                  <a:lnTo>
                    <a:pt x="88460" y="148502"/>
                  </a:lnTo>
                  <a:lnTo>
                    <a:pt x="176921" y="160877"/>
                  </a:lnTo>
                  <a:lnTo>
                    <a:pt x="265382" y="173253"/>
                  </a:lnTo>
                  <a:lnTo>
                    <a:pt x="353843" y="198003"/>
                  </a:lnTo>
                  <a:lnTo>
                    <a:pt x="442304" y="210378"/>
                  </a:lnTo>
                  <a:lnTo>
                    <a:pt x="530765" y="222754"/>
                  </a:lnTo>
                  <a:lnTo>
                    <a:pt x="619226" y="198003"/>
                  </a:lnTo>
                  <a:lnTo>
                    <a:pt x="707687" y="173253"/>
                  </a:lnTo>
                  <a:lnTo>
                    <a:pt x="796148" y="148502"/>
                  </a:lnTo>
                  <a:lnTo>
                    <a:pt x="884609" y="123752"/>
                  </a:lnTo>
                  <a:lnTo>
                    <a:pt x="973070" y="99001"/>
                  </a:lnTo>
                  <a:lnTo>
                    <a:pt x="1061531" y="74251"/>
                  </a:lnTo>
                  <a:lnTo>
                    <a:pt x="1149992" y="49500"/>
                  </a:lnTo>
                  <a:lnTo>
                    <a:pt x="1238453" y="24750"/>
                  </a:lnTo>
                  <a:lnTo>
                    <a:pt x="1326914" y="74251"/>
                  </a:lnTo>
                  <a:lnTo>
                    <a:pt x="1415375" y="24750"/>
                  </a:lnTo>
                  <a:lnTo>
                    <a:pt x="1503836" y="37125"/>
                  </a:lnTo>
                  <a:lnTo>
                    <a:pt x="1592297" y="24750"/>
                  </a:lnTo>
                  <a:lnTo>
                    <a:pt x="1680758" y="0"/>
                  </a:lnTo>
                  <a:lnTo>
                    <a:pt x="1769219" y="148502"/>
                  </a:lnTo>
                  <a:lnTo>
                    <a:pt x="1857680" y="309380"/>
                  </a:lnTo>
                  <a:lnTo>
                    <a:pt x="1946141" y="160877"/>
                  </a:lnTo>
                  <a:lnTo>
                    <a:pt x="2034602" y="74251"/>
                  </a:lnTo>
                  <a:lnTo>
                    <a:pt x="2123063" y="99001"/>
                  </a:lnTo>
                </a:path>
              </a:pathLst>
            </a:custGeom>
            <a:ln w="27101" cap="flat">
              <a:solidFill>
                <a:srgbClr val="1CABE2">
                  <a:alpha val="100000"/>
                </a:srgbClr>
              </a:solidFill>
              <a:prstDash val="solid"/>
              <a:round/>
            </a:ln>
          </p:spPr>
          <p:txBody>
            <a:bodyPr/>
            <a:lstStyle/>
            <a:p/>
          </p:txBody>
        </p:sp>
        <p:sp>
          <p:nvSpPr>
            <p:cNvPr id="95" name="tx95"/>
            <p:cNvSpPr/>
            <p:nvPr/>
          </p:nvSpPr>
          <p:spPr>
            <a:xfrm>
              <a:off x="3704462"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6" name="tx96"/>
            <p:cNvSpPr/>
            <p:nvPr/>
          </p:nvSpPr>
          <p:spPr>
            <a:xfrm>
              <a:off x="601201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7" name="tx97"/>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836734"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972502"/>
              <a:ext cx="2123063" cy="495009"/>
            </a:xfrm>
            <a:custGeom>
              <a:avLst/>
              <a:pathLst>
                <a:path w="2123063" h="495009">
                  <a:moveTo>
                    <a:pt x="0" y="358881"/>
                  </a:moveTo>
                  <a:lnTo>
                    <a:pt x="88460" y="371256"/>
                  </a:lnTo>
                  <a:lnTo>
                    <a:pt x="176921" y="396007"/>
                  </a:lnTo>
                  <a:lnTo>
                    <a:pt x="265382" y="408382"/>
                  </a:lnTo>
                  <a:lnTo>
                    <a:pt x="353843" y="420757"/>
                  </a:lnTo>
                  <a:lnTo>
                    <a:pt x="442304" y="445508"/>
                  </a:lnTo>
                  <a:lnTo>
                    <a:pt x="530765" y="457883"/>
                  </a:lnTo>
                  <a:lnTo>
                    <a:pt x="619226" y="420757"/>
                  </a:lnTo>
                  <a:lnTo>
                    <a:pt x="707687" y="346506"/>
                  </a:lnTo>
                  <a:lnTo>
                    <a:pt x="796148" y="309380"/>
                  </a:lnTo>
                  <a:lnTo>
                    <a:pt x="884609" y="235129"/>
                  </a:lnTo>
                  <a:lnTo>
                    <a:pt x="973070" y="185628"/>
                  </a:lnTo>
                  <a:lnTo>
                    <a:pt x="1061531" y="123752"/>
                  </a:lnTo>
                  <a:lnTo>
                    <a:pt x="1149992" y="74251"/>
                  </a:lnTo>
                  <a:lnTo>
                    <a:pt x="1238453" y="0"/>
                  </a:lnTo>
                  <a:lnTo>
                    <a:pt x="1326914" y="173253"/>
                  </a:lnTo>
                  <a:lnTo>
                    <a:pt x="1415375" y="74251"/>
                  </a:lnTo>
                  <a:lnTo>
                    <a:pt x="1503836" y="123752"/>
                  </a:lnTo>
                  <a:lnTo>
                    <a:pt x="1592297" y="185628"/>
                  </a:lnTo>
                  <a:lnTo>
                    <a:pt x="1680758" y="123752"/>
                  </a:lnTo>
                  <a:lnTo>
                    <a:pt x="1769219" y="148502"/>
                  </a:lnTo>
                  <a:lnTo>
                    <a:pt x="1857680" y="495009"/>
                  </a:lnTo>
                  <a:lnTo>
                    <a:pt x="1946141" y="247504"/>
                  </a:lnTo>
                  <a:lnTo>
                    <a:pt x="2034602" y="247504"/>
                  </a:lnTo>
                  <a:lnTo>
                    <a:pt x="2123063" y="358881"/>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3239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0" name="tx120"/>
            <p:cNvSpPr/>
            <p:nvPr/>
          </p:nvSpPr>
          <p:spPr>
            <a:xfrm>
              <a:off x="6012012" y="3239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1" name="tx121"/>
            <p:cNvSpPr/>
            <p:nvPr/>
          </p:nvSpPr>
          <p:spPr>
            <a:xfrm>
              <a:off x="5482890"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2" name="tx122"/>
            <p:cNvSpPr/>
            <p:nvPr/>
          </p:nvSpPr>
          <p:spPr>
            <a:xfrm>
              <a:off x="5836734"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754356"/>
              <a:ext cx="2123063" cy="346506"/>
            </a:xfrm>
            <a:custGeom>
              <a:avLst/>
              <a:pathLst>
                <a:path w="2123063" h="346506">
                  <a:moveTo>
                    <a:pt x="0" y="284630"/>
                  </a:moveTo>
                  <a:lnTo>
                    <a:pt x="88460" y="284630"/>
                  </a:lnTo>
                  <a:lnTo>
                    <a:pt x="176921" y="284630"/>
                  </a:lnTo>
                  <a:lnTo>
                    <a:pt x="265382" y="284630"/>
                  </a:lnTo>
                  <a:lnTo>
                    <a:pt x="353843" y="284630"/>
                  </a:lnTo>
                  <a:lnTo>
                    <a:pt x="442304" y="284630"/>
                  </a:lnTo>
                  <a:lnTo>
                    <a:pt x="530765" y="284630"/>
                  </a:lnTo>
                  <a:lnTo>
                    <a:pt x="619226" y="259879"/>
                  </a:lnTo>
                  <a:lnTo>
                    <a:pt x="707687" y="247504"/>
                  </a:lnTo>
                  <a:lnTo>
                    <a:pt x="796148" y="222754"/>
                  </a:lnTo>
                  <a:lnTo>
                    <a:pt x="884609" y="198003"/>
                  </a:lnTo>
                  <a:lnTo>
                    <a:pt x="973070" y="185628"/>
                  </a:lnTo>
                  <a:lnTo>
                    <a:pt x="1061531" y="160877"/>
                  </a:lnTo>
                  <a:lnTo>
                    <a:pt x="1149992" y="148502"/>
                  </a:lnTo>
                  <a:lnTo>
                    <a:pt x="1238453" y="123752"/>
                  </a:lnTo>
                  <a:lnTo>
                    <a:pt x="1326914" y="123752"/>
                  </a:lnTo>
                  <a:lnTo>
                    <a:pt x="1415375" y="111377"/>
                  </a:lnTo>
                  <a:lnTo>
                    <a:pt x="1503836" y="86626"/>
                  </a:lnTo>
                  <a:lnTo>
                    <a:pt x="1592297" y="61876"/>
                  </a:lnTo>
                  <a:lnTo>
                    <a:pt x="1680758" y="0"/>
                  </a:lnTo>
                  <a:lnTo>
                    <a:pt x="1769219" y="173253"/>
                  </a:lnTo>
                  <a:lnTo>
                    <a:pt x="1857680" y="346506"/>
                  </a:lnTo>
                  <a:lnTo>
                    <a:pt x="1946141" y="272254"/>
                  </a:lnTo>
                  <a:lnTo>
                    <a:pt x="2034602" y="235129"/>
                  </a:lnTo>
                  <a:lnTo>
                    <a:pt x="2123063" y="309380"/>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9467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44" name="tx144"/>
            <p:cNvSpPr/>
            <p:nvPr/>
          </p:nvSpPr>
          <p:spPr>
            <a:xfrm>
              <a:off x="6012012" y="49714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45" name="tx145"/>
            <p:cNvSpPr/>
            <p:nvPr/>
          </p:nvSpPr>
          <p:spPr>
            <a:xfrm>
              <a:off x="5482890"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6" name="tx146"/>
            <p:cNvSpPr/>
            <p:nvPr/>
          </p:nvSpPr>
          <p:spPr>
            <a:xfrm>
              <a:off x="5836734"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190648"/>
              <a:ext cx="2123063" cy="346506"/>
            </a:xfrm>
            <a:custGeom>
              <a:avLst/>
              <a:pathLst>
                <a:path w="2123063" h="346506">
                  <a:moveTo>
                    <a:pt x="0" y="235129"/>
                  </a:moveTo>
                  <a:lnTo>
                    <a:pt x="88460" y="247504"/>
                  </a:lnTo>
                  <a:lnTo>
                    <a:pt x="176921" y="247504"/>
                  </a:lnTo>
                  <a:lnTo>
                    <a:pt x="265382" y="259879"/>
                  </a:lnTo>
                  <a:lnTo>
                    <a:pt x="353843" y="259879"/>
                  </a:lnTo>
                  <a:lnTo>
                    <a:pt x="442304" y="272254"/>
                  </a:lnTo>
                  <a:lnTo>
                    <a:pt x="530765" y="272254"/>
                  </a:lnTo>
                  <a:lnTo>
                    <a:pt x="619226" y="247504"/>
                  </a:lnTo>
                  <a:lnTo>
                    <a:pt x="707687" y="210378"/>
                  </a:lnTo>
                  <a:lnTo>
                    <a:pt x="796148" y="185628"/>
                  </a:lnTo>
                  <a:lnTo>
                    <a:pt x="884609" y="160877"/>
                  </a:lnTo>
                  <a:lnTo>
                    <a:pt x="973070" y="136127"/>
                  </a:lnTo>
                  <a:lnTo>
                    <a:pt x="1061531" y="99001"/>
                  </a:lnTo>
                  <a:lnTo>
                    <a:pt x="1149992" y="74251"/>
                  </a:lnTo>
                  <a:lnTo>
                    <a:pt x="1238453" y="49500"/>
                  </a:lnTo>
                  <a:lnTo>
                    <a:pt x="1326914" y="123752"/>
                  </a:lnTo>
                  <a:lnTo>
                    <a:pt x="1415375" y="111377"/>
                  </a:lnTo>
                  <a:lnTo>
                    <a:pt x="1503836" y="61876"/>
                  </a:lnTo>
                  <a:lnTo>
                    <a:pt x="1592297" y="61876"/>
                  </a:lnTo>
                  <a:lnTo>
                    <a:pt x="1680758" y="0"/>
                  </a:lnTo>
                  <a:lnTo>
                    <a:pt x="1769219" y="148502"/>
                  </a:lnTo>
                  <a:lnTo>
                    <a:pt x="1857680" y="346506"/>
                  </a:lnTo>
                  <a:lnTo>
                    <a:pt x="1946141" y="272254"/>
                  </a:lnTo>
                  <a:lnTo>
                    <a:pt x="2034602" y="222754"/>
                  </a:lnTo>
                  <a:lnTo>
                    <a:pt x="2123063" y="235129"/>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33470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68" name="tx168"/>
            <p:cNvSpPr/>
            <p:nvPr/>
          </p:nvSpPr>
          <p:spPr>
            <a:xfrm>
              <a:off x="8806200" y="133470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69" name="tx169"/>
            <p:cNvSpPr/>
            <p:nvPr/>
          </p:nvSpPr>
          <p:spPr>
            <a:xfrm>
              <a:off x="8277077"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0" name="tx170"/>
            <p:cNvSpPr/>
            <p:nvPr/>
          </p:nvSpPr>
          <p:spPr>
            <a:xfrm>
              <a:off x="8630921"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685182" y="3430385"/>
              <a:ext cx="88460" cy="396007"/>
            </a:xfrm>
            <a:custGeom>
              <a:avLst/>
              <a:pathLst>
                <a:path w="88460" h="396007">
                  <a:moveTo>
                    <a:pt x="0" y="396007"/>
                  </a:moveTo>
                  <a:lnTo>
                    <a:pt x="88460" y="0"/>
                  </a:lnTo>
                </a:path>
              </a:pathLst>
            </a:custGeom>
            <a:ln w="27101" cap="flat">
              <a:solidFill>
                <a:srgbClr val="1CABE2">
                  <a:alpha val="100000"/>
                </a:srgbClr>
              </a:solidFill>
              <a:prstDash val="solid"/>
              <a:round/>
            </a:ln>
          </p:spPr>
          <p:txBody>
            <a:bodyPr/>
            <a:lstStyle/>
            <a:p/>
          </p:txBody>
        </p:sp>
        <p:sp>
          <p:nvSpPr>
            <p:cNvPr id="191" name="tx191"/>
            <p:cNvSpPr/>
            <p:nvPr/>
          </p:nvSpPr>
          <p:spPr>
            <a:xfrm>
              <a:off x="8533252" y="373531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92" name="tx192"/>
            <p:cNvSpPr/>
            <p:nvPr/>
          </p:nvSpPr>
          <p:spPr>
            <a:xfrm>
              <a:off x="8806200" y="333807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93" name="tx193"/>
            <p:cNvSpPr/>
            <p:nvPr/>
          </p:nvSpPr>
          <p:spPr>
            <a:xfrm>
              <a:off x="8630921" y="368642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94" name="pl194"/>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508260" y="4915233"/>
              <a:ext cx="265382" cy="594010"/>
            </a:xfrm>
            <a:custGeom>
              <a:avLst/>
              <a:pathLst>
                <a:path w="265382" h="594010">
                  <a:moveTo>
                    <a:pt x="0" y="594010"/>
                  </a:moveTo>
                  <a:lnTo>
                    <a:pt x="88460" y="297005"/>
                  </a:lnTo>
                  <a:lnTo>
                    <a:pt x="176921" y="49500"/>
                  </a:lnTo>
                  <a:lnTo>
                    <a:pt x="265382" y="0"/>
                  </a:lnTo>
                </a:path>
              </a:pathLst>
            </a:custGeom>
            <a:ln w="27101" cap="flat">
              <a:solidFill>
                <a:srgbClr val="1CABE2">
                  <a:alpha val="100000"/>
                </a:srgbClr>
              </a:solidFill>
              <a:prstDash val="solid"/>
              <a:round/>
            </a:ln>
          </p:spPr>
          <p:txBody>
            <a:bodyPr/>
            <a:lstStyle/>
            <a:p/>
          </p:txBody>
        </p:sp>
        <p:sp>
          <p:nvSpPr>
            <p:cNvPr id="214" name="tx214"/>
            <p:cNvSpPr/>
            <p:nvPr/>
          </p:nvSpPr>
          <p:spPr>
            <a:xfrm>
              <a:off x="8356330" y="5416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215" name="tx215"/>
            <p:cNvSpPr/>
            <p:nvPr/>
          </p:nvSpPr>
          <p:spPr>
            <a:xfrm>
              <a:off x="8806200" y="48253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16" name="tx216"/>
            <p:cNvSpPr/>
            <p:nvPr/>
          </p:nvSpPr>
          <p:spPr>
            <a:xfrm>
              <a:off x="8630921"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17" name="tx217"/>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8" name="tx218"/>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19" name="tx219"/>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0" name="tx220"/>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1" name="tx221"/>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2" name="tx222"/>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3" name="tx223"/>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4" name="tx224"/>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5" name="tx225"/>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6" name="tx226"/>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7" name="tx227"/>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8" name="tx228"/>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9" name="tx229"/>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0" name="tx230"/>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1" name="tx231"/>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2" name="tx232"/>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3" name="tx233"/>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4" name="tx234"/>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5" name="tx235"/>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6" name="tx236"/>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7" name="tx237"/>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8" name="tx238"/>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9" name="tx239"/>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0" name="tx240"/>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1" name="tx241"/>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2" name="tx242"/>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3" name="tx243"/>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4" name="tx244"/>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5" name="tx245"/>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6" name="tx246"/>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7" name="tx247"/>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8" name="tx248"/>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49" name="tx249"/>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0" name="tx250"/>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1" name="tx251"/>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2" name="tx252"/>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3" name="tx253"/>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4" name="tx254"/>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5" name="tx255"/>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6" name="tx256"/>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7" name="tx257"/>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8" name="tx258"/>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9" name="tx259"/>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0" name="tx260"/>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1" name="tx261"/>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2" name="tx262"/>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3" name="tx263"/>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4" name="tx264"/>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5" name="tx265"/>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6" name="tx266"/>
            <p:cNvSpPr/>
            <p:nvPr/>
          </p:nvSpPr>
          <p:spPr>
            <a:xfrm>
              <a:off x="2364402" y="398022"/>
              <a:ext cx="51070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Vanuatu, 2000-2024</a:t>
              </a:r>
            </a:p>
          </p:txBody>
        </p:sp>
        <p:sp>
          <p:nvSpPr>
            <p:cNvPr id="267" name="tx26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8" name="tx268"/>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(53%), followed by MCV1 (61%).
Compared to 2019, coverage of 6 vaccines decreased (BCG, DTP1, DTP3, IPV1, MCV1 and POL3).
Compared to 2023, coverage of 5 vaccines decreased (BCG, DTP1, DTP3, MCV1 and POL3) and 4 vaccines increased (IPV1, MCV2, PCV3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357845"/>
              <a:ext cx="6480943" cy="1328589"/>
            </a:xfrm>
            <a:custGeom>
              <a:avLst/>
              <a:pathLst>
                <a:path w="6480943" h="1328589">
                  <a:moveTo>
                    <a:pt x="0" y="901542"/>
                  </a:moveTo>
                  <a:lnTo>
                    <a:pt x="270039" y="948992"/>
                  </a:lnTo>
                  <a:lnTo>
                    <a:pt x="540078" y="948992"/>
                  </a:lnTo>
                  <a:lnTo>
                    <a:pt x="810117" y="996441"/>
                  </a:lnTo>
                  <a:lnTo>
                    <a:pt x="1080157" y="996441"/>
                  </a:lnTo>
                  <a:lnTo>
                    <a:pt x="1350196" y="1043891"/>
                  </a:lnTo>
                  <a:lnTo>
                    <a:pt x="1620235" y="1043891"/>
                  </a:lnTo>
                  <a:lnTo>
                    <a:pt x="1890275" y="948992"/>
                  </a:lnTo>
                  <a:lnTo>
                    <a:pt x="2160314" y="806643"/>
                  </a:lnTo>
                  <a:lnTo>
                    <a:pt x="2430353" y="711744"/>
                  </a:lnTo>
                  <a:lnTo>
                    <a:pt x="2700393" y="616844"/>
                  </a:lnTo>
                  <a:lnTo>
                    <a:pt x="2970432" y="521945"/>
                  </a:lnTo>
                  <a:lnTo>
                    <a:pt x="3240471" y="379596"/>
                  </a:lnTo>
                  <a:lnTo>
                    <a:pt x="3510510" y="284697"/>
                  </a:lnTo>
                  <a:lnTo>
                    <a:pt x="3780550" y="189798"/>
                  </a:lnTo>
                  <a:lnTo>
                    <a:pt x="4050589" y="474496"/>
                  </a:lnTo>
                  <a:lnTo>
                    <a:pt x="4320628" y="427046"/>
                  </a:lnTo>
                  <a:lnTo>
                    <a:pt x="4590668" y="237248"/>
                  </a:lnTo>
                  <a:lnTo>
                    <a:pt x="4860707" y="237248"/>
                  </a:lnTo>
                  <a:lnTo>
                    <a:pt x="5130746" y="0"/>
                  </a:lnTo>
                  <a:lnTo>
                    <a:pt x="5400786" y="569395"/>
                  </a:lnTo>
                  <a:lnTo>
                    <a:pt x="5670825" y="1328589"/>
                  </a:lnTo>
                  <a:lnTo>
                    <a:pt x="5940864" y="1043891"/>
                  </a:lnTo>
                  <a:lnTo>
                    <a:pt x="6210904" y="854093"/>
                  </a:lnTo>
                  <a:lnTo>
                    <a:pt x="6480943" y="901542"/>
                  </a:lnTo>
                </a:path>
              </a:pathLst>
            </a:custGeom>
            <a:ln w="27101" cap="flat">
              <a:solidFill>
                <a:srgbClr val="1C86EE">
                  <a:alpha val="100000"/>
                </a:srgbClr>
              </a:solidFill>
              <a:prstDash val="solid"/>
              <a:round/>
            </a:ln>
          </p:spPr>
          <p:txBody>
            <a:bodyPr/>
            <a:lstStyle/>
            <a:p/>
          </p:txBody>
        </p:sp>
        <p:sp>
          <p:nvSpPr>
            <p:cNvPr id="38" name="pl38"/>
            <p:cNvSpPr/>
            <p:nvPr/>
          </p:nvSpPr>
          <p:spPr>
            <a:xfrm>
              <a:off x="1135255" y="1357845"/>
              <a:ext cx="6480943" cy="1470937"/>
            </a:xfrm>
            <a:custGeom>
              <a:avLst/>
              <a:pathLst>
                <a:path w="6480943" h="1470937">
                  <a:moveTo>
                    <a:pt x="0" y="948992"/>
                  </a:moveTo>
                  <a:lnTo>
                    <a:pt x="270039" y="1043891"/>
                  </a:lnTo>
                  <a:lnTo>
                    <a:pt x="540078" y="1138790"/>
                  </a:lnTo>
                  <a:lnTo>
                    <a:pt x="810117" y="1233689"/>
                  </a:lnTo>
                  <a:lnTo>
                    <a:pt x="1080157" y="1281139"/>
                  </a:lnTo>
                  <a:lnTo>
                    <a:pt x="1350196" y="1376038"/>
                  </a:lnTo>
                  <a:lnTo>
                    <a:pt x="1620235" y="1470937"/>
                  </a:lnTo>
                  <a:lnTo>
                    <a:pt x="1890275" y="1281139"/>
                  </a:lnTo>
                  <a:lnTo>
                    <a:pt x="2160314" y="1091341"/>
                  </a:lnTo>
                  <a:lnTo>
                    <a:pt x="2430353" y="948992"/>
                  </a:lnTo>
                  <a:lnTo>
                    <a:pt x="2700393" y="711744"/>
                  </a:lnTo>
                  <a:lnTo>
                    <a:pt x="2970432" y="521945"/>
                  </a:lnTo>
                  <a:lnTo>
                    <a:pt x="3240471" y="379596"/>
                  </a:lnTo>
                  <a:lnTo>
                    <a:pt x="3510510" y="284697"/>
                  </a:lnTo>
                  <a:lnTo>
                    <a:pt x="3780550" y="189798"/>
                  </a:lnTo>
                  <a:lnTo>
                    <a:pt x="4050589" y="474496"/>
                  </a:lnTo>
                  <a:lnTo>
                    <a:pt x="4320628" y="427046"/>
                  </a:lnTo>
                  <a:lnTo>
                    <a:pt x="4590668" y="237248"/>
                  </a:lnTo>
                  <a:lnTo>
                    <a:pt x="4860707" y="237248"/>
                  </a:lnTo>
                  <a:lnTo>
                    <a:pt x="5130746" y="0"/>
                  </a:lnTo>
                  <a:lnTo>
                    <a:pt x="5400786" y="569395"/>
                  </a:lnTo>
                  <a:lnTo>
                    <a:pt x="5670825" y="1328589"/>
                  </a:lnTo>
                  <a:lnTo>
                    <a:pt x="5940864" y="1043891"/>
                  </a:lnTo>
                  <a:lnTo>
                    <a:pt x="6210904" y="854093"/>
                  </a:lnTo>
                  <a:lnTo>
                    <a:pt x="6480943" y="901542"/>
                  </a:lnTo>
                </a:path>
              </a:pathLst>
            </a:custGeom>
            <a:ln w="27101" cap="flat">
              <a:solidFill>
                <a:srgbClr val="80BD41">
                  <a:alpha val="100000"/>
                </a:srgbClr>
              </a:solidFill>
              <a:prstDash val="solid"/>
              <a:round/>
            </a:ln>
          </p:spPr>
          <p:txBody>
            <a:bodyPr/>
            <a:lstStyle/>
            <a:p/>
          </p:txBody>
        </p:sp>
        <p:sp>
          <p:nvSpPr>
            <p:cNvPr id="39" name="pl39"/>
            <p:cNvSpPr/>
            <p:nvPr/>
          </p:nvSpPr>
          <p:spPr>
            <a:xfrm>
              <a:off x="4105687" y="1357845"/>
              <a:ext cx="3510510" cy="1328589"/>
            </a:xfrm>
            <a:custGeom>
              <a:avLst/>
              <a:pathLst>
                <a:path w="3510510" h="1328589">
                  <a:moveTo>
                    <a:pt x="0" y="521945"/>
                  </a:moveTo>
                  <a:lnTo>
                    <a:pt x="270039" y="379596"/>
                  </a:lnTo>
                  <a:lnTo>
                    <a:pt x="540078" y="284697"/>
                  </a:lnTo>
                  <a:lnTo>
                    <a:pt x="810117" y="189798"/>
                  </a:lnTo>
                  <a:lnTo>
                    <a:pt x="1080157" y="474496"/>
                  </a:lnTo>
                  <a:lnTo>
                    <a:pt x="1350196" y="427046"/>
                  </a:lnTo>
                  <a:lnTo>
                    <a:pt x="1620235" y="237248"/>
                  </a:lnTo>
                  <a:lnTo>
                    <a:pt x="1890275" y="237248"/>
                  </a:lnTo>
                  <a:lnTo>
                    <a:pt x="2160314" y="0"/>
                  </a:lnTo>
                  <a:lnTo>
                    <a:pt x="2430353" y="569395"/>
                  </a:lnTo>
                  <a:lnTo>
                    <a:pt x="2700393" y="1328589"/>
                  </a:lnTo>
                  <a:lnTo>
                    <a:pt x="2970432" y="1043891"/>
                  </a:lnTo>
                  <a:lnTo>
                    <a:pt x="3240471" y="854093"/>
                  </a:lnTo>
                  <a:lnTo>
                    <a:pt x="3510510" y="901542"/>
                  </a:lnTo>
                </a:path>
              </a:pathLst>
            </a:custGeom>
            <a:ln w="27101" cap="flat">
              <a:solidFill>
                <a:srgbClr val="EE00EE">
                  <a:alpha val="100000"/>
                </a:srgbClr>
              </a:solidFill>
              <a:prstDash val="solid"/>
              <a:round/>
            </a:ln>
          </p:spPr>
          <p:txBody>
            <a:bodyPr/>
            <a:lstStyle/>
            <a:p/>
          </p:txBody>
        </p:sp>
        <p:sp>
          <p:nvSpPr>
            <p:cNvPr id="40" name="pl40"/>
            <p:cNvSpPr/>
            <p:nvPr/>
          </p:nvSpPr>
          <p:spPr>
            <a:xfrm>
              <a:off x="7346159" y="3493078"/>
              <a:ext cx="270039" cy="94899"/>
            </a:xfrm>
            <a:custGeom>
              <a:avLst/>
              <a:pathLst>
                <a:path w="270039" h="94899">
                  <a:moveTo>
                    <a:pt x="0" y="0"/>
                  </a:moveTo>
                  <a:lnTo>
                    <a:pt x="270039" y="94899"/>
                  </a:lnTo>
                </a:path>
              </a:pathLst>
            </a:custGeom>
            <a:ln w="27101" cap="flat">
              <a:solidFill>
                <a:srgbClr val="6A3D9A">
                  <a:alpha val="100000"/>
                </a:srgbClr>
              </a:solidFill>
              <a:prstDash val="solid"/>
              <a:round/>
            </a:ln>
          </p:spPr>
          <p:txBody>
            <a:bodyPr/>
            <a:lstStyle/>
            <a:p/>
          </p:txBody>
        </p:sp>
        <p:sp>
          <p:nvSpPr>
            <p:cNvPr id="41" name="pl41"/>
            <p:cNvSpPr/>
            <p:nvPr/>
          </p:nvSpPr>
          <p:spPr>
            <a:xfrm>
              <a:off x="5185844" y="1357845"/>
              <a:ext cx="2430353" cy="4080666"/>
            </a:xfrm>
            <a:custGeom>
              <a:avLst/>
              <a:pathLst>
                <a:path w="2430353" h="4080666">
                  <a:moveTo>
                    <a:pt x="0" y="4080666"/>
                  </a:moveTo>
                  <a:lnTo>
                    <a:pt x="270039" y="1897984"/>
                  </a:lnTo>
                  <a:lnTo>
                    <a:pt x="540078" y="237248"/>
                  </a:lnTo>
                  <a:lnTo>
                    <a:pt x="810117" y="284697"/>
                  </a:lnTo>
                  <a:lnTo>
                    <a:pt x="1080157" y="0"/>
                  </a:lnTo>
                  <a:lnTo>
                    <a:pt x="1350196" y="569395"/>
                  </a:lnTo>
                  <a:lnTo>
                    <a:pt x="1620235" y="1328589"/>
                  </a:lnTo>
                  <a:lnTo>
                    <a:pt x="1890275" y="1376038"/>
                  </a:lnTo>
                  <a:lnTo>
                    <a:pt x="2160314" y="901542"/>
                  </a:lnTo>
                  <a:lnTo>
                    <a:pt x="2430353" y="759193"/>
                  </a:lnTo>
                </a:path>
              </a:pathLst>
            </a:custGeom>
            <a:ln w="27101" cap="flat">
              <a:solidFill>
                <a:srgbClr val="E31A1C">
                  <a:alpha val="100000"/>
                </a:srgbClr>
              </a:solidFill>
              <a:prstDash val="solid"/>
              <a:round/>
            </a:ln>
          </p:spPr>
          <p:txBody>
            <a:bodyPr/>
            <a:lstStyle/>
            <a:p/>
          </p:txBody>
        </p:sp>
        <p:sp>
          <p:nvSpPr>
            <p:cNvPr id="42" name="pl42"/>
            <p:cNvSpPr/>
            <p:nvPr/>
          </p:nvSpPr>
          <p:spPr>
            <a:xfrm>
              <a:off x="1135255" y="1357845"/>
              <a:ext cx="6480943" cy="1897984"/>
            </a:xfrm>
            <a:custGeom>
              <a:avLst/>
              <a:pathLst>
                <a:path w="6480943" h="1897984">
                  <a:moveTo>
                    <a:pt x="0" y="1376038"/>
                  </a:moveTo>
                  <a:lnTo>
                    <a:pt x="270039" y="1423488"/>
                  </a:lnTo>
                  <a:lnTo>
                    <a:pt x="540078" y="1518387"/>
                  </a:lnTo>
                  <a:lnTo>
                    <a:pt x="810117" y="1565837"/>
                  </a:lnTo>
                  <a:lnTo>
                    <a:pt x="1080157" y="1613286"/>
                  </a:lnTo>
                  <a:lnTo>
                    <a:pt x="1350196" y="1708186"/>
                  </a:lnTo>
                  <a:lnTo>
                    <a:pt x="1620235" y="1755635"/>
                  </a:lnTo>
                  <a:lnTo>
                    <a:pt x="1890275" y="1613286"/>
                  </a:lnTo>
                  <a:lnTo>
                    <a:pt x="2160314" y="1328589"/>
                  </a:lnTo>
                  <a:lnTo>
                    <a:pt x="2430353" y="1186240"/>
                  </a:lnTo>
                  <a:lnTo>
                    <a:pt x="2700393" y="901542"/>
                  </a:lnTo>
                  <a:lnTo>
                    <a:pt x="2970432" y="711744"/>
                  </a:lnTo>
                  <a:lnTo>
                    <a:pt x="3240471" y="474496"/>
                  </a:lnTo>
                  <a:lnTo>
                    <a:pt x="3510510" y="284697"/>
                  </a:lnTo>
                  <a:lnTo>
                    <a:pt x="3780550" y="0"/>
                  </a:lnTo>
                  <a:lnTo>
                    <a:pt x="4050589" y="664294"/>
                  </a:lnTo>
                  <a:lnTo>
                    <a:pt x="4320628" y="284697"/>
                  </a:lnTo>
                  <a:lnTo>
                    <a:pt x="4590668" y="474496"/>
                  </a:lnTo>
                  <a:lnTo>
                    <a:pt x="4860707" y="711744"/>
                  </a:lnTo>
                  <a:lnTo>
                    <a:pt x="5130746" y="474496"/>
                  </a:lnTo>
                  <a:lnTo>
                    <a:pt x="5400786" y="569395"/>
                  </a:lnTo>
                  <a:lnTo>
                    <a:pt x="5670825" y="1897984"/>
                  </a:lnTo>
                  <a:lnTo>
                    <a:pt x="5940864" y="948992"/>
                  </a:lnTo>
                  <a:lnTo>
                    <a:pt x="6210904" y="948992"/>
                  </a:lnTo>
                  <a:lnTo>
                    <a:pt x="6480943" y="1376038"/>
                  </a:lnTo>
                </a:path>
              </a:pathLst>
            </a:custGeom>
            <a:ln w="27101" cap="flat">
              <a:solidFill>
                <a:srgbClr val="FF7F00">
                  <a:alpha val="100000"/>
                </a:srgbClr>
              </a:solidFill>
              <a:prstDash val="solid"/>
              <a:round/>
            </a:ln>
          </p:spPr>
          <p:txBody>
            <a:bodyPr/>
            <a:lstStyle/>
            <a:p/>
          </p:txBody>
        </p:sp>
        <p:sp>
          <p:nvSpPr>
            <p:cNvPr id="43" name="pl43"/>
            <p:cNvSpPr/>
            <p:nvPr/>
          </p:nvSpPr>
          <p:spPr>
            <a:xfrm>
              <a:off x="7346159" y="3113481"/>
              <a:ext cx="270039" cy="1518387"/>
            </a:xfrm>
            <a:custGeom>
              <a:avLst/>
              <a:pathLst>
                <a:path w="270039" h="1518387">
                  <a:moveTo>
                    <a:pt x="0" y="1518387"/>
                  </a:moveTo>
                  <a:lnTo>
                    <a:pt x="270039" y="0"/>
                  </a:lnTo>
                </a:path>
              </a:pathLst>
            </a:custGeom>
            <a:ln w="27101" cap="flat">
              <a:solidFill>
                <a:srgbClr val="FFC20E">
                  <a:alpha val="100000"/>
                </a:srgbClr>
              </a:solidFill>
              <a:prstDash val="solid"/>
              <a:round/>
            </a:ln>
          </p:spPr>
          <p:txBody>
            <a:bodyPr/>
            <a:lstStyle/>
            <a:p/>
          </p:txBody>
        </p:sp>
        <p:sp>
          <p:nvSpPr>
            <p:cNvPr id="44" name="pl44"/>
            <p:cNvSpPr/>
            <p:nvPr/>
          </p:nvSpPr>
          <p:spPr>
            <a:xfrm>
              <a:off x="6806080" y="2117039"/>
              <a:ext cx="810117" cy="1660736"/>
            </a:xfrm>
            <a:custGeom>
              <a:avLst/>
              <a:pathLst>
                <a:path w="810117" h="1660736">
                  <a:moveTo>
                    <a:pt x="0" y="1660736"/>
                  </a:moveTo>
                  <a:lnTo>
                    <a:pt x="270039" y="1518387"/>
                  </a:lnTo>
                  <a:lnTo>
                    <a:pt x="540078" y="521945"/>
                  </a:lnTo>
                  <a:lnTo>
                    <a:pt x="810117"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357845"/>
              <a:ext cx="6480943" cy="1328589"/>
            </a:xfrm>
            <a:custGeom>
              <a:avLst/>
              <a:pathLst>
                <a:path w="6480943" h="1328589">
                  <a:moveTo>
                    <a:pt x="0" y="1091341"/>
                  </a:moveTo>
                  <a:lnTo>
                    <a:pt x="270039" y="1091341"/>
                  </a:lnTo>
                  <a:lnTo>
                    <a:pt x="540078" y="1091341"/>
                  </a:lnTo>
                  <a:lnTo>
                    <a:pt x="810117" y="1091341"/>
                  </a:lnTo>
                  <a:lnTo>
                    <a:pt x="1080157" y="1091341"/>
                  </a:lnTo>
                  <a:lnTo>
                    <a:pt x="1350196" y="1091341"/>
                  </a:lnTo>
                  <a:lnTo>
                    <a:pt x="1620235" y="1091341"/>
                  </a:lnTo>
                  <a:lnTo>
                    <a:pt x="1890275" y="996441"/>
                  </a:lnTo>
                  <a:lnTo>
                    <a:pt x="2160314" y="948992"/>
                  </a:lnTo>
                  <a:lnTo>
                    <a:pt x="2430353" y="854093"/>
                  </a:lnTo>
                  <a:lnTo>
                    <a:pt x="2700393" y="759193"/>
                  </a:lnTo>
                  <a:lnTo>
                    <a:pt x="2970432" y="711744"/>
                  </a:lnTo>
                  <a:lnTo>
                    <a:pt x="3240471" y="616844"/>
                  </a:lnTo>
                  <a:lnTo>
                    <a:pt x="3510510" y="569395"/>
                  </a:lnTo>
                  <a:lnTo>
                    <a:pt x="3780550" y="474496"/>
                  </a:lnTo>
                  <a:lnTo>
                    <a:pt x="4050589" y="474496"/>
                  </a:lnTo>
                  <a:lnTo>
                    <a:pt x="4320628" y="427046"/>
                  </a:lnTo>
                  <a:lnTo>
                    <a:pt x="4590668" y="332147"/>
                  </a:lnTo>
                  <a:lnTo>
                    <a:pt x="4860707" y="237248"/>
                  </a:lnTo>
                  <a:lnTo>
                    <a:pt x="5130746" y="0"/>
                  </a:lnTo>
                  <a:lnTo>
                    <a:pt x="5400786" y="664294"/>
                  </a:lnTo>
                  <a:lnTo>
                    <a:pt x="5670825" y="1328589"/>
                  </a:lnTo>
                  <a:lnTo>
                    <a:pt x="5940864" y="1043891"/>
                  </a:lnTo>
                  <a:lnTo>
                    <a:pt x="6210904" y="901542"/>
                  </a:lnTo>
                  <a:lnTo>
                    <a:pt x="6480943" y="1186240"/>
                  </a:lnTo>
                </a:path>
              </a:pathLst>
            </a:custGeom>
            <a:ln w="27101" cap="flat">
              <a:solidFill>
                <a:srgbClr val="9A32CD">
                  <a:alpha val="100000"/>
                </a:srgbClr>
              </a:solidFill>
              <a:prstDash val="solid"/>
              <a:round/>
            </a:ln>
          </p:spPr>
          <p:txBody>
            <a:bodyPr/>
            <a:lstStyle/>
            <a:p/>
          </p:txBody>
        </p:sp>
        <p:sp>
          <p:nvSpPr>
            <p:cNvPr id="46" name="pl46"/>
            <p:cNvSpPr/>
            <p:nvPr/>
          </p:nvSpPr>
          <p:spPr>
            <a:xfrm>
              <a:off x="6806080" y="1974690"/>
              <a:ext cx="810117" cy="2277581"/>
            </a:xfrm>
            <a:custGeom>
              <a:avLst/>
              <a:pathLst>
                <a:path w="810117" h="2277581">
                  <a:moveTo>
                    <a:pt x="0" y="2277581"/>
                  </a:moveTo>
                  <a:lnTo>
                    <a:pt x="270039" y="1138790"/>
                  </a:lnTo>
                  <a:lnTo>
                    <a:pt x="540078" y="189798"/>
                  </a:lnTo>
                  <a:lnTo>
                    <a:pt x="810117" y="0"/>
                  </a:lnTo>
                </a:path>
              </a:pathLst>
            </a:custGeom>
            <a:ln w="27101" cap="flat">
              <a:solidFill>
                <a:srgbClr val="836FFF">
                  <a:alpha val="100000"/>
                </a:srgbClr>
              </a:solidFill>
              <a:prstDash val="solid"/>
              <a:round/>
            </a:ln>
          </p:spPr>
          <p:txBody>
            <a:bodyPr/>
            <a:lstStyle/>
            <a:p/>
          </p:txBody>
        </p:sp>
        <p:sp>
          <p:nvSpPr>
            <p:cNvPr id="47" name="pl47"/>
            <p:cNvSpPr/>
            <p:nvPr/>
          </p:nvSpPr>
          <p:spPr>
            <a:xfrm>
              <a:off x="5185844" y="1642543"/>
              <a:ext cx="2430353" cy="1613286"/>
            </a:xfrm>
            <a:custGeom>
              <a:avLst/>
              <a:pathLst>
                <a:path w="2430353" h="1613286">
                  <a:moveTo>
                    <a:pt x="0" y="379596"/>
                  </a:moveTo>
                  <a:lnTo>
                    <a:pt x="270039" y="0"/>
                  </a:lnTo>
                  <a:lnTo>
                    <a:pt x="540078" y="189798"/>
                  </a:lnTo>
                  <a:lnTo>
                    <a:pt x="810117" y="427046"/>
                  </a:lnTo>
                  <a:lnTo>
                    <a:pt x="1080157" y="189798"/>
                  </a:lnTo>
                  <a:lnTo>
                    <a:pt x="1350196" y="284697"/>
                  </a:lnTo>
                  <a:lnTo>
                    <a:pt x="1620235" y="1613286"/>
                  </a:lnTo>
                  <a:lnTo>
                    <a:pt x="1890275" y="664294"/>
                  </a:lnTo>
                  <a:lnTo>
                    <a:pt x="2160314" y="664294"/>
                  </a:lnTo>
                  <a:lnTo>
                    <a:pt x="2430353" y="1091341"/>
                  </a:lnTo>
                </a:path>
              </a:pathLst>
            </a:custGeom>
            <a:ln w="27101" cap="flat">
              <a:solidFill>
                <a:srgbClr val="FB9A99">
                  <a:alpha val="100000"/>
                </a:srgbClr>
              </a:solidFill>
              <a:prstDash val="solid"/>
              <a:round/>
            </a:ln>
          </p:spPr>
          <p:txBody>
            <a:bodyPr/>
            <a:lstStyle/>
            <a:p/>
          </p:txBody>
        </p:sp>
        <p:sp>
          <p:nvSpPr>
            <p:cNvPr id="48" name="pl48"/>
            <p:cNvSpPr/>
            <p:nvPr/>
          </p:nvSpPr>
          <p:spPr>
            <a:xfrm>
              <a:off x="7626731" y="1326519"/>
              <a:ext cx="726042" cy="638902"/>
            </a:xfrm>
            <a:custGeom>
              <a:avLst/>
              <a:pathLst>
                <a:path w="726042" h="638902">
                  <a:moveTo>
                    <a:pt x="726042" y="0"/>
                  </a:moveTo>
                  <a:lnTo>
                    <a:pt x="0" y="638902"/>
                  </a:lnTo>
                </a:path>
              </a:pathLst>
            </a:custGeom>
          </p:spPr>
          <p:txBody>
            <a:bodyPr/>
            <a:lstStyle/>
            <a:p/>
          </p:txBody>
        </p:sp>
        <p:sp>
          <p:nvSpPr>
            <p:cNvPr id="49" name="pl49"/>
            <p:cNvSpPr/>
            <p:nvPr/>
          </p:nvSpPr>
          <p:spPr>
            <a:xfrm>
              <a:off x="7632267" y="1851139"/>
              <a:ext cx="792759" cy="260617"/>
            </a:xfrm>
            <a:custGeom>
              <a:avLst/>
              <a:pathLst>
                <a:path w="792759" h="260617">
                  <a:moveTo>
                    <a:pt x="792759" y="0"/>
                  </a:moveTo>
                  <a:lnTo>
                    <a:pt x="0" y="260617"/>
                  </a:lnTo>
                </a:path>
              </a:pathLst>
            </a:custGeom>
          </p:spPr>
          <p:txBody>
            <a:bodyPr/>
            <a:lstStyle/>
            <a:p/>
          </p:txBody>
        </p:sp>
        <p:sp>
          <p:nvSpPr>
            <p:cNvPr id="50" name="pl50"/>
            <p:cNvSpPr/>
            <p:nvPr/>
          </p:nvSpPr>
          <p:spPr>
            <a:xfrm>
              <a:off x="7628625" y="1593300"/>
              <a:ext cx="772317" cy="515445"/>
            </a:xfrm>
            <a:custGeom>
              <a:avLst/>
              <a:pathLst>
                <a:path w="772317" h="515445">
                  <a:moveTo>
                    <a:pt x="772317" y="0"/>
                  </a:moveTo>
                  <a:lnTo>
                    <a:pt x="0" y="515445"/>
                  </a:lnTo>
                </a:path>
              </a:pathLst>
            </a:custGeom>
          </p:spPr>
          <p:txBody>
            <a:bodyPr/>
            <a:lstStyle/>
            <a:p/>
          </p:txBody>
        </p:sp>
        <p:sp>
          <p:nvSpPr>
            <p:cNvPr id="51" name="pl51"/>
            <p:cNvSpPr/>
            <p:nvPr/>
          </p:nvSpPr>
          <p:spPr>
            <a:xfrm>
              <a:off x="7633541" y="2111747"/>
              <a:ext cx="749404" cy="144300"/>
            </a:xfrm>
            <a:custGeom>
              <a:avLst/>
              <a:pathLst>
                <a:path w="749404" h="144300">
                  <a:moveTo>
                    <a:pt x="749404" y="0"/>
                  </a:moveTo>
                  <a:lnTo>
                    <a:pt x="0" y="144300"/>
                  </a:lnTo>
                </a:path>
              </a:pathLst>
            </a:custGeom>
          </p:spPr>
          <p:txBody>
            <a:bodyPr/>
            <a:lstStyle/>
            <a:p/>
          </p:txBody>
        </p:sp>
        <p:sp>
          <p:nvSpPr>
            <p:cNvPr id="52" name="pl52"/>
            <p:cNvSpPr/>
            <p:nvPr/>
          </p:nvSpPr>
          <p:spPr>
            <a:xfrm>
              <a:off x="7630252" y="2266586"/>
              <a:ext cx="698331" cy="357671"/>
            </a:xfrm>
            <a:custGeom>
              <a:avLst/>
              <a:pathLst>
                <a:path w="698331" h="357671">
                  <a:moveTo>
                    <a:pt x="698331" y="357671"/>
                  </a:moveTo>
                  <a:lnTo>
                    <a:pt x="0" y="0"/>
                  </a:lnTo>
                </a:path>
              </a:pathLst>
            </a:custGeom>
          </p:spPr>
          <p:txBody>
            <a:bodyPr/>
            <a:lstStyle/>
            <a:p/>
          </p:txBody>
        </p:sp>
        <p:sp>
          <p:nvSpPr>
            <p:cNvPr id="53" name="pl53"/>
            <p:cNvSpPr/>
            <p:nvPr/>
          </p:nvSpPr>
          <p:spPr>
            <a:xfrm>
              <a:off x="7633955" y="2261716"/>
              <a:ext cx="803139" cy="105289"/>
            </a:xfrm>
            <a:custGeom>
              <a:avLst/>
              <a:pathLst>
                <a:path w="803139" h="105289">
                  <a:moveTo>
                    <a:pt x="803139" y="105289"/>
                  </a:moveTo>
                  <a:lnTo>
                    <a:pt x="0" y="0"/>
                  </a:lnTo>
                </a:path>
              </a:pathLst>
            </a:custGeom>
          </p:spPr>
          <p:txBody>
            <a:bodyPr/>
            <a:lstStyle/>
            <a:p/>
          </p:txBody>
        </p:sp>
        <p:sp>
          <p:nvSpPr>
            <p:cNvPr id="54" name="pl54"/>
            <p:cNvSpPr/>
            <p:nvPr/>
          </p:nvSpPr>
          <p:spPr>
            <a:xfrm>
              <a:off x="7630793" y="2550847"/>
              <a:ext cx="727909" cy="337205"/>
            </a:xfrm>
            <a:custGeom>
              <a:avLst/>
              <a:pathLst>
                <a:path w="727909" h="337205">
                  <a:moveTo>
                    <a:pt x="727909" y="337205"/>
                  </a:moveTo>
                  <a:lnTo>
                    <a:pt x="0" y="0"/>
                  </a:lnTo>
                </a:path>
              </a:pathLst>
            </a:custGeom>
          </p:spPr>
          <p:txBody>
            <a:bodyPr/>
            <a:lstStyle/>
            <a:p/>
          </p:txBody>
        </p:sp>
        <p:sp>
          <p:nvSpPr>
            <p:cNvPr id="55" name="pl55"/>
            <p:cNvSpPr/>
            <p:nvPr/>
          </p:nvSpPr>
          <p:spPr>
            <a:xfrm>
              <a:off x="7629737" y="2741461"/>
              <a:ext cx="729124" cy="408059"/>
            </a:xfrm>
            <a:custGeom>
              <a:avLst/>
              <a:pathLst>
                <a:path w="729124" h="408059">
                  <a:moveTo>
                    <a:pt x="729124" y="408059"/>
                  </a:moveTo>
                  <a:lnTo>
                    <a:pt x="0" y="0"/>
                  </a:lnTo>
                </a:path>
              </a:pathLst>
            </a:custGeom>
          </p:spPr>
          <p:txBody>
            <a:bodyPr/>
            <a:lstStyle/>
            <a:p/>
          </p:txBody>
        </p:sp>
        <p:sp>
          <p:nvSpPr>
            <p:cNvPr id="56" name="pl56"/>
            <p:cNvSpPr/>
            <p:nvPr/>
          </p:nvSpPr>
          <p:spPr>
            <a:xfrm>
              <a:off x="7625838" y="2743528"/>
              <a:ext cx="666593" cy="666905"/>
            </a:xfrm>
            <a:custGeom>
              <a:avLst/>
              <a:pathLst>
                <a:path w="666593" h="666905">
                  <a:moveTo>
                    <a:pt x="666593" y="666905"/>
                  </a:moveTo>
                  <a:lnTo>
                    <a:pt x="0" y="0"/>
                  </a:lnTo>
                </a:path>
              </a:pathLst>
            </a:custGeom>
          </p:spPr>
          <p:txBody>
            <a:bodyPr/>
            <a:lstStyle/>
            <a:p/>
          </p:txBody>
        </p:sp>
        <p:sp>
          <p:nvSpPr>
            <p:cNvPr id="57" name="pl57"/>
            <p:cNvSpPr/>
            <p:nvPr/>
          </p:nvSpPr>
          <p:spPr>
            <a:xfrm>
              <a:off x="7627812" y="3122226"/>
              <a:ext cx="731049" cy="550484"/>
            </a:xfrm>
            <a:custGeom>
              <a:avLst/>
              <a:pathLst>
                <a:path w="731049" h="550484">
                  <a:moveTo>
                    <a:pt x="731049" y="550484"/>
                  </a:moveTo>
                  <a:lnTo>
                    <a:pt x="0" y="0"/>
                  </a:lnTo>
                </a:path>
              </a:pathLst>
            </a:custGeom>
          </p:spPr>
          <p:txBody>
            <a:bodyPr/>
            <a:lstStyle/>
            <a:p/>
          </p:txBody>
        </p:sp>
        <p:sp>
          <p:nvSpPr>
            <p:cNvPr id="58" name="pl58"/>
            <p:cNvSpPr/>
            <p:nvPr/>
          </p:nvSpPr>
          <p:spPr>
            <a:xfrm>
              <a:off x="7630873" y="3594669"/>
              <a:ext cx="752072" cy="342990"/>
            </a:xfrm>
            <a:custGeom>
              <a:avLst/>
              <a:pathLst>
                <a:path w="752072" h="342990">
                  <a:moveTo>
                    <a:pt x="752072" y="342990"/>
                  </a:moveTo>
                  <a:lnTo>
                    <a:pt x="0" y="0"/>
                  </a:lnTo>
                </a:path>
              </a:pathLst>
            </a:custGeom>
          </p:spPr>
          <p:txBody>
            <a:bodyPr/>
            <a:lstStyle/>
            <a:p/>
          </p:txBody>
        </p:sp>
        <p:sp>
          <p:nvSpPr>
            <p:cNvPr id="59" name="pg59"/>
            <p:cNvSpPr/>
            <p:nvPr/>
          </p:nvSpPr>
          <p:spPr>
            <a:xfrm>
              <a:off x="8284194" y="123489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307054" y="127643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77%</a:t>
              </a:r>
            </a:p>
          </p:txBody>
        </p:sp>
        <p:sp>
          <p:nvSpPr>
            <p:cNvPr id="61" name="pg61"/>
            <p:cNvSpPr/>
            <p:nvPr/>
          </p:nvSpPr>
          <p:spPr>
            <a:xfrm>
              <a:off x="8356446" y="176153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80307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74%</a:t>
              </a:r>
            </a:p>
          </p:txBody>
        </p:sp>
        <p:sp>
          <p:nvSpPr>
            <p:cNvPr id="63" name="pg63"/>
            <p:cNvSpPr/>
            <p:nvPr/>
          </p:nvSpPr>
          <p:spPr>
            <a:xfrm>
              <a:off x="8332362" y="150183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55222" y="154337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74%</a:t>
              </a:r>
            </a:p>
          </p:txBody>
        </p:sp>
        <p:sp>
          <p:nvSpPr>
            <p:cNvPr id="65" name="pg65"/>
            <p:cNvSpPr/>
            <p:nvPr/>
          </p:nvSpPr>
          <p:spPr>
            <a:xfrm>
              <a:off x="8314365" y="202412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0656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71%</a:t>
              </a:r>
            </a:p>
          </p:txBody>
        </p:sp>
        <p:sp>
          <p:nvSpPr>
            <p:cNvPr id="67" name="pg67"/>
            <p:cNvSpPr/>
            <p:nvPr/>
          </p:nvSpPr>
          <p:spPr>
            <a:xfrm>
              <a:off x="8260004" y="254701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56986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71%</a:t>
              </a:r>
            </a:p>
          </p:txBody>
        </p:sp>
        <p:sp>
          <p:nvSpPr>
            <p:cNvPr id="69" name="pg69"/>
            <p:cNvSpPr/>
            <p:nvPr/>
          </p:nvSpPr>
          <p:spPr>
            <a:xfrm>
              <a:off x="8368515" y="228423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32577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71%</a:t>
              </a:r>
            </a:p>
          </p:txBody>
        </p:sp>
        <p:sp>
          <p:nvSpPr>
            <p:cNvPr id="71" name="pg71"/>
            <p:cNvSpPr/>
            <p:nvPr/>
          </p:nvSpPr>
          <p:spPr>
            <a:xfrm>
              <a:off x="8290122" y="281028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85181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65%</a:t>
              </a:r>
            </a:p>
          </p:txBody>
        </p:sp>
        <p:sp>
          <p:nvSpPr>
            <p:cNvPr id="73" name="pg73"/>
            <p:cNvSpPr/>
            <p:nvPr/>
          </p:nvSpPr>
          <p:spPr>
            <a:xfrm>
              <a:off x="8290281" y="30721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31137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61%</a:t>
              </a:r>
            </a:p>
          </p:txBody>
        </p:sp>
        <p:sp>
          <p:nvSpPr>
            <p:cNvPr id="75" name="pg75"/>
            <p:cNvSpPr/>
            <p:nvPr/>
          </p:nvSpPr>
          <p:spPr>
            <a:xfrm>
              <a:off x="8223851" y="333331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337485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61%</a:t>
              </a:r>
            </a:p>
          </p:txBody>
        </p:sp>
        <p:sp>
          <p:nvSpPr>
            <p:cNvPr id="77" name="pg77"/>
            <p:cNvSpPr/>
            <p:nvPr/>
          </p:nvSpPr>
          <p:spPr>
            <a:xfrm>
              <a:off x="8290281" y="359546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6370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53%</a:t>
              </a:r>
            </a:p>
          </p:txBody>
        </p:sp>
        <p:sp>
          <p:nvSpPr>
            <p:cNvPr id="79" name="pg79"/>
            <p:cNvSpPr/>
            <p:nvPr/>
          </p:nvSpPr>
          <p:spPr>
            <a:xfrm>
              <a:off x="8314365" y="385964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9011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43%</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37421" y="401416"/>
              <a:ext cx="29567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Vanuatu,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(53%), followed by MCV1 (61%).
Coverage of 7 vaccines decreased (DTP3, HepB3, Hib3, IPV1, MCV1, Polio3 and Rubella) compared to respective coverage in 2019.
Coverage of 7 vaccines decreased (DTP3, HPVc, HepB3, Hib3, MCV1, Polio3 and Rubella) and 4 vaccines increased (IPV1, MCV2, PcV3 and RotaC)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0135" y="932216"/>
              <a:ext cx="1516544" cy="0"/>
            </a:xfrm>
            <a:custGeom>
              <a:avLst/>
              <a:pathLst>
                <a:path w="1516544" h="0">
                  <a:moveTo>
                    <a:pt x="0" y="0"/>
                  </a:moveTo>
                  <a:lnTo>
                    <a:pt x="72216" y="0"/>
                  </a:lnTo>
                  <a:lnTo>
                    <a:pt x="361082" y="0"/>
                  </a:lnTo>
                  <a:lnTo>
                    <a:pt x="649947" y="0"/>
                  </a:lnTo>
                  <a:lnTo>
                    <a:pt x="722164" y="0"/>
                  </a:lnTo>
                  <a:lnTo>
                    <a:pt x="1516544" y="0"/>
                  </a:lnTo>
                </a:path>
              </a:pathLst>
            </a:custGeom>
            <a:ln w="116535" cap="flat">
              <a:solidFill>
                <a:srgbClr val="E8E8E8">
                  <a:alpha val="100000"/>
                </a:srgbClr>
              </a:solidFill>
              <a:prstDash val="solid"/>
              <a:round/>
            </a:ln>
          </p:spPr>
          <p:txBody>
            <a:bodyPr/>
            <a:lstStyle/>
            <a:p/>
          </p:txBody>
        </p:sp>
        <p:sp>
          <p:nvSpPr>
            <p:cNvPr id="20" name="pl20"/>
            <p:cNvSpPr/>
            <p:nvPr/>
          </p:nvSpPr>
          <p:spPr>
            <a:xfrm>
              <a:off x="6619053" y="1385547"/>
              <a:ext cx="1805410" cy="0"/>
            </a:xfrm>
            <a:custGeom>
              <a:avLst/>
              <a:pathLst>
                <a:path w="1805410" h="0">
                  <a:moveTo>
                    <a:pt x="0" y="0"/>
                  </a:moveTo>
                  <a:lnTo>
                    <a:pt x="866596" y="0"/>
                  </a:lnTo>
                  <a:lnTo>
                    <a:pt x="938813" y="0"/>
                  </a:lnTo>
                  <a:lnTo>
                    <a:pt x="1227678" y="0"/>
                  </a:lnTo>
                  <a:lnTo>
                    <a:pt x="1372111" y="0"/>
                  </a:lnTo>
                  <a:lnTo>
                    <a:pt x="1805410" y="0"/>
                  </a:lnTo>
                </a:path>
              </a:pathLst>
            </a:custGeom>
            <a:ln w="116535" cap="flat">
              <a:solidFill>
                <a:srgbClr val="E8E8E8">
                  <a:alpha val="100000"/>
                </a:srgbClr>
              </a:solidFill>
              <a:prstDash val="solid"/>
              <a:round/>
            </a:ln>
          </p:spPr>
          <p:txBody>
            <a:bodyPr/>
            <a:lstStyle/>
            <a:p/>
          </p:txBody>
        </p:sp>
        <p:sp>
          <p:nvSpPr>
            <p:cNvPr id="21" name="pl21"/>
            <p:cNvSpPr/>
            <p:nvPr/>
          </p:nvSpPr>
          <p:spPr>
            <a:xfrm>
              <a:off x="5969105" y="1838878"/>
              <a:ext cx="2022059" cy="0"/>
            </a:xfrm>
            <a:custGeom>
              <a:avLst/>
              <a:pathLst>
                <a:path w="2022059" h="0">
                  <a:moveTo>
                    <a:pt x="0" y="0"/>
                  </a:moveTo>
                  <a:lnTo>
                    <a:pt x="433298" y="0"/>
                  </a:lnTo>
                  <a:lnTo>
                    <a:pt x="649947" y="0"/>
                  </a:lnTo>
                  <a:lnTo>
                    <a:pt x="722164" y="0"/>
                  </a:lnTo>
                  <a:lnTo>
                    <a:pt x="1155462" y="0"/>
                  </a:lnTo>
                  <a:lnTo>
                    <a:pt x="2022059" y="0"/>
                  </a:lnTo>
                </a:path>
              </a:pathLst>
            </a:custGeom>
            <a:ln w="116535" cap="flat">
              <a:solidFill>
                <a:srgbClr val="E8E8E8">
                  <a:alpha val="100000"/>
                </a:srgbClr>
              </a:solidFill>
              <a:prstDash val="solid"/>
              <a:round/>
            </a:ln>
          </p:spPr>
          <p:txBody>
            <a:bodyPr/>
            <a:lstStyle/>
            <a:p/>
          </p:txBody>
        </p:sp>
        <p:sp>
          <p:nvSpPr>
            <p:cNvPr id="22" name="pl22"/>
            <p:cNvSpPr/>
            <p:nvPr/>
          </p:nvSpPr>
          <p:spPr>
            <a:xfrm>
              <a:off x="5969105" y="2292210"/>
              <a:ext cx="2022059" cy="0"/>
            </a:xfrm>
            <a:custGeom>
              <a:avLst/>
              <a:pathLst>
                <a:path w="2022059" h="0">
                  <a:moveTo>
                    <a:pt x="0" y="0"/>
                  </a:moveTo>
                  <a:lnTo>
                    <a:pt x="433298" y="0"/>
                  </a:lnTo>
                  <a:lnTo>
                    <a:pt x="649947" y="0"/>
                  </a:lnTo>
                  <a:lnTo>
                    <a:pt x="722164" y="0"/>
                  </a:lnTo>
                  <a:lnTo>
                    <a:pt x="1155462" y="0"/>
                  </a:lnTo>
                  <a:lnTo>
                    <a:pt x="2022059" y="0"/>
                  </a:lnTo>
                </a:path>
              </a:pathLst>
            </a:custGeom>
            <a:ln w="116535" cap="flat">
              <a:solidFill>
                <a:srgbClr val="E8E8E8">
                  <a:alpha val="100000"/>
                </a:srgbClr>
              </a:solidFill>
              <a:prstDash val="solid"/>
              <a:round/>
            </a:ln>
          </p:spPr>
          <p:txBody>
            <a:bodyPr/>
            <a:lstStyle/>
            <a:p/>
          </p:txBody>
        </p:sp>
        <p:sp>
          <p:nvSpPr>
            <p:cNvPr id="23" name="pl23"/>
            <p:cNvSpPr/>
            <p:nvPr/>
          </p:nvSpPr>
          <p:spPr>
            <a:xfrm>
              <a:off x="5752456" y="2745541"/>
              <a:ext cx="1660977" cy="0"/>
            </a:xfrm>
            <a:custGeom>
              <a:avLst/>
              <a:pathLst>
                <a:path w="1660977" h="0">
                  <a:moveTo>
                    <a:pt x="0" y="0"/>
                  </a:moveTo>
                  <a:lnTo>
                    <a:pt x="505514" y="0"/>
                  </a:lnTo>
                  <a:lnTo>
                    <a:pt x="722164" y="0"/>
                  </a:lnTo>
                  <a:lnTo>
                    <a:pt x="1227678" y="0"/>
                  </a:lnTo>
                  <a:lnTo>
                    <a:pt x="1516544" y="0"/>
                  </a:lnTo>
                  <a:lnTo>
                    <a:pt x="1660977" y="0"/>
                  </a:lnTo>
                </a:path>
              </a:pathLst>
            </a:custGeom>
            <a:ln w="116535" cap="flat">
              <a:solidFill>
                <a:srgbClr val="E8E8E8">
                  <a:alpha val="100000"/>
                </a:srgbClr>
              </a:solidFill>
              <a:prstDash val="solid"/>
              <a:round/>
            </a:ln>
          </p:spPr>
          <p:txBody>
            <a:bodyPr/>
            <a:lstStyle/>
            <a:p/>
          </p:txBody>
        </p:sp>
        <p:sp>
          <p:nvSpPr>
            <p:cNvPr id="24" name="pl24"/>
            <p:cNvSpPr/>
            <p:nvPr/>
          </p:nvSpPr>
          <p:spPr>
            <a:xfrm>
              <a:off x="5969105" y="3198872"/>
              <a:ext cx="2022059" cy="0"/>
            </a:xfrm>
            <a:custGeom>
              <a:avLst/>
              <a:pathLst>
                <a:path w="2022059" h="0">
                  <a:moveTo>
                    <a:pt x="0" y="0"/>
                  </a:moveTo>
                  <a:lnTo>
                    <a:pt x="433298" y="0"/>
                  </a:lnTo>
                  <a:lnTo>
                    <a:pt x="649947" y="0"/>
                  </a:lnTo>
                  <a:lnTo>
                    <a:pt x="722164" y="0"/>
                  </a:lnTo>
                  <a:lnTo>
                    <a:pt x="1155462" y="0"/>
                  </a:lnTo>
                  <a:lnTo>
                    <a:pt x="2022059" y="0"/>
                  </a:lnTo>
                </a:path>
              </a:pathLst>
            </a:custGeom>
            <a:ln w="116535" cap="flat">
              <a:solidFill>
                <a:srgbClr val="E8E8E8">
                  <a:alpha val="100000"/>
                </a:srgbClr>
              </a:solidFill>
              <a:prstDash val="solid"/>
              <a:round/>
            </a:ln>
          </p:spPr>
          <p:txBody>
            <a:bodyPr/>
            <a:lstStyle/>
            <a:p/>
          </p:txBody>
        </p:sp>
        <p:sp>
          <p:nvSpPr>
            <p:cNvPr id="25" name="pl25"/>
            <p:cNvSpPr/>
            <p:nvPr/>
          </p:nvSpPr>
          <p:spPr>
            <a:xfrm>
              <a:off x="5896889" y="3652203"/>
              <a:ext cx="2094275" cy="0"/>
            </a:xfrm>
            <a:custGeom>
              <a:avLst/>
              <a:pathLst>
                <a:path w="2094275" h="0">
                  <a:moveTo>
                    <a:pt x="0" y="0"/>
                  </a:moveTo>
                  <a:lnTo>
                    <a:pt x="72216" y="0"/>
                  </a:lnTo>
                  <a:lnTo>
                    <a:pt x="722164" y="0"/>
                  </a:lnTo>
                  <a:lnTo>
                    <a:pt x="938813" y="0"/>
                  </a:lnTo>
                  <a:lnTo>
                    <a:pt x="1227678" y="0"/>
                  </a:lnTo>
                  <a:lnTo>
                    <a:pt x="2094275" y="0"/>
                  </a:lnTo>
                </a:path>
              </a:pathLst>
            </a:custGeom>
            <a:ln w="116535" cap="flat">
              <a:solidFill>
                <a:srgbClr val="E8E8E8">
                  <a:alpha val="100000"/>
                </a:srgbClr>
              </a:solidFill>
              <a:prstDash val="solid"/>
              <a:round/>
            </a:ln>
          </p:spPr>
          <p:txBody>
            <a:bodyPr/>
            <a:lstStyle/>
            <a:p/>
          </p:txBody>
        </p:sp>
        <p:sp>
          <p:nvSpPr>
            <p:cNvPr id="26" name="pl26"/>
            <p:cNvSpPr/>
            <p:nvPr/>
          </p:nvSpPr>
          <p:spPr>
            <a:xfrm>
              <a:off x="5102508" y="4105534"/>
              <a:ext cx="2166492" cy="0"/>
            </a:xfrm>
            <a:custGeom>
              <a:avLst/>
              <a:pathLst>
                <a:path w="2166492" h="0">
                  <a:moveTo>
                    <a:pt x="0" y="0"/>
                  </a:moveTo>
                  <a:lnTo>
                    <a:pt x="794380" y="0"/>
                  </a:lnTo>
                  <a:lnTo>
                    <a:pt x="1444328" y="0"/>
                  </a:lnTo>
                  <a:lnTo>
                    <a:pt x="1444328" y="0"/>
                  </a:lnTo>
                  <a:lnTo>
                    <a:pt x="2022059" y="0"/>
                  </a:lnTo>
                  <a:lnTo>
                    <a:pt x="2166492" y="0"/>
                  </a:lnTo>
                </a:path>
              </a:pathLst>
            </a:custGeom>
            <a:ln w="116535" cap="flat">
              <a:solidFill>
                <a:srgbClr val="E8E8E8">
                  <a:alpha val="100000"/>
                </a:srgbClr>
              </a:solidFill>
              <a:prstDash val="solid"/>
              <a:round/>
            </a:ln>
          </p:spPr>
          <p:txBody>
            <a:bodyPr/>
            <a:lstStyle/>
            <a:p/>
          </p:txBody>
        </p:sp>
        <p:sp>
          <p:nvSpPr>
            <p:cNvPr id="27" name="pl27"/>
            <p:cNvSpPr/>
            <p:nvPr/>
          </p:nvSpPr>
          <p:spPr>
            <a:xfrm>
              <a:off x="5969105" y="4558865"/>
              <a:ext cx="2022059" cy="0"/>
            </a:xfrm>
            <a:custGeom>
              <a:avLst/>
              <a:pathLst>
                <a:path w="2022059" h="0">
                  <a:moveTo>
                    <a:pt x="0" y="0"/>
                  </a:moveTo>
                  <a:lnTo>
                    <a:pt x="216649" y="0"/>
                  </a:lnTo>
                  <a:lnTo>
                    <a:pt x="433298" y="0"/>
                  </a:lnTo>
                  <a:lnTo>
                    <a:pt x="649947" y="0"/>
                  </a:lnTo>
                  <a:lnTo>
                    <a:pt x="1011029" y="0"/>
                  </a:lnTo>
                  <a:lnTo>
                    <a:pt x="2022059" y="0"/>
                  </a:lnTo>
                </a:path>
              </a:pathLst>
            </a:custGeom>
            <a:ln w="116535" cap="flat">
              <a:solidFill>
                <a:srgbClr val="E8E8E8">
                  <a:alpha val="100000"/>
                </a:srgbClr>
              </a:solidFill>
              <a:prstDash val="solid"/>
              <a:round/>
            </a:ln>
          </p:spPr>
          <p:txBody>
            <a:bodyPr/>
            <a:lstStyle/>
            <a:p/>
          </p:txBody>
        </p:sp>
        <p:sp>
          <p:nvSpPr>
            <p:cNvPr id="28" name="pl28"/>
            <p:cNvSpPr/>
            <p:nvPr/>
          </p:nvSpPr>
          <p:spPr>
            <a:xfrm>
              <a:off x="5102508" y="5012197"/>
              <a:ext cx="2166492" cy="0"/>
            </a:xfrm>
            <a:custGeom>
              <a:avLst/>
              <a:pathLst>
                <a:path w="2166492" h="0">
                  <a:moveTo>
                    <a:pt x="0" y="0"/>
                  </a:moveTo>
                  <a:lnTo>
                    <a:pt x="794380" y="0"/>
                  </a:lnTo>
                  <a:lnTo>
                    <a:pt x="1444328" y="0"/>
                  </a:lnTo>
                  <a:lnTo>
                    <a:pt x="1444328" y="0"/>
                  </a:lnTo>
                  <a:lnTo>
                    <a:pt x="2022059" y="0"/>
                  </a:lnTo>
                  <a:lnTo>
                    <a:pt x="2166492" y="0"/>
                  </a:lnTo>
                </a:path>
              </a:pathLst>
            </a:custGeom>
            <a:ln w="116535" cap="flat">
              <a:solidFill>
                <a:srgbClr val="E8E8E8">
                  <a:alpha val="100000"/>
                </a:srgbClr>
              </a:solidFill>
              <a:prstDash val="solid"/>
              <a:round/>
            </a:ln>
          </p:spPr>
          <p:txBody>
            <a:bodyPr/>
            <a:lstStyle/>
            <a:p/>
          </p:txBody>
        </p:sp>
        <p:sp>
          <p:nvSpPr>
            <p:cNvPr id="29" name="pt29"/>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04785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97563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33671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6977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2558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55336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61455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48115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8666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2006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96460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39790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8676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1455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2006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96460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39790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8676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61455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0893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74795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25347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47012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97563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2645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2006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6460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9790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8676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1455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2006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6460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89238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1455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120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6450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2006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09800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89238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7563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6460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9790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1455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18125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6450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2006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09800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42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542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3391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7639531"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7567315"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36169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7928397"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778396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7928397"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6628501"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655628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7928397"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6628501"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655628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735066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6917367"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7206233"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7928397"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6628501"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6556285"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792839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655628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677293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7206233"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648406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5834121"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7928397"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55628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122987"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206233"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648406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583412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2" name="tx12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3" name="tx12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4" name="tx12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25" name="tx12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2524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Vanuatu,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(96%) and 2023 (90%). DTP1 coverage declined in 2024 (88%) compared to 2023, and was lower than in 2019. In 2019-2024, DTP1 coverage was at it's lowest level in 2021 (71%).
In 2023, 10 vaccines had lower coverage than in 2019.
In 2024, 10 vaccines had lower coverage than in 2019.
In 2024, 8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3333942"/>
              <a:ext cx="2520366" cy="68534"/>
            </a:xfrm>
            <a:custGeom>
              <a:avLst/>
              <a:pathLst>
                <a:path w="2520366" h="68534">
                  <a:moveTo>
                    <a:pt x="0" y="0"/>
                  </a:moveTo>
                  <a:lnTo>
                    <a:pt x="2520366" y="68534"/>
                  </a:lnTo>
                </a:path>
              </a:pathLst>
            </a:custGeom>
            <a:ln w="29811" cap="flat">
              <a:solidFill>
                <a:srgbClr val="FF0000">
                  <a:alpha val="100000"/>
                </a:srgbClr>
              </a:solidFill>
              <a:prstDash val="solid"/>
              <a:round/>
            </a:ln>
          </p:spPr>
          <p:txBody>
            <a:bodyPr/>
            <a:lstStyle/>
            <a:p/>
          </p:txBody>
        </p:sp>
        <p:sp>
          <p:nvSpPr>
            <p:cNvPr id="20" name="pl20"/>
            <p:cNvSpPr/>
            <p:nvPr/>
          </p:nvSpPr>
          <p:spPr>
            <a:xfrm>
              <a:off x="3655622" y="3333942"/>
              <a:ext cx="2520366" cy="68534"/>
            </a:xfrm>
            <a:custGeom>
              <a:avLst/>
              <a:pathLst>
                <a:path w="2520366" h="68534">
                  <a:moveTo>
                    <a:pt x="0" y="0"/>
                  </a:moveTo>
                  <a:lnTo>
                    <a:pt x="2520366" y="68534"/>
                  </a:lnTo>
                </a:path>
              </a:pathLst>
            </a:custGeom>
            <a:ln w="29811" cap="flat">
              <a:solidFill>
                <a:srgbClr val="0058AB">
                  <a:alpha val="100000"/>
                </a:srgbClr>
              </a:solidFill>
              <a:prstDash val="solid"/>
              <a:round/>
            </a:ln>
          </p:spPr>
          <p:txBody>
            <a:bodyPr/>
            <a:lstStyle/>
            <a:p/>
          </p:txBody>
        </p:sp>
        <p:sp>
          <p:nvSpPr>
            <p:cNvPr id="21" name="pt21"/>
            <p:cNvSpPr/>
            <p:nvPr/>
          </p:nvSpPr>
          <p:spPr>
            <a:xfrm>
              <a:off x="3630796"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26" name="tx26"/>
            <p:cNvSpPr/>
            <p:nvPr/>
          </p:nvSpPr>
          <p:spPr>
            <a:xfrm>
              <a:off x="6175989"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27" name="tx27"/>
            <p:cNvSpPr/>
            <p:nvPr/>
          </p:nvSpPr>
          <p:spPr>
            <a:xfrm>
              <a:off x="3655622"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28" name="tx28"/>
            <p:cNvSpPr/>
            <p:nvPr/>
          </p:nvSpPr>
          <p:spPr>
            <a:xfrm>
              <a:off x="6175989"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29" name="pl2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pl30"/>
            <p:cNvSpPr/>
            <p:nvPr/>
          </p:nvSpPr>
          <p:spPr>
            <a:xfrm>
              <a:off x="365562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1" name="tx31"/>
            <p:cNvSpPr/>
            <p:nvPr/>
          </p:nvSpPr>
          <p:spPr>
            <a:xfrm>
              <a:off x="3260854"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2" name="tx32"/>
            <p:cNvSpPr/>
            <p:nvPr/>
          </p:nvSpPr>
          <p:spPr>
            <a:xfrm>
              <a:off x="3315136"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33" name="rc3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4" name="tx3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5" name="tx35"/>
            <p:cNvSpPr/>
            <p:nvPr/>
          </p:nvSpPr>
          <p:spPr>
            <a:xfrm rot="-5400000">
              <a:off x="352759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6" name="tx36"/>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7" name="tx3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8" name="tx3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 name="tx3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 name="tx4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 name="tx4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 name="tx4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3" name="tx43"/>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 name="pl4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5" name="pl4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6" name="tx4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7" name="tx4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8" name="tx48"/>
            <p:cNvSpPr/>
            <p:nvPr/>
          </p:nvSpPr>
          <p:spPr>
            <a:xfrm>
              <a:off x="757200" y="398022"/>
              <a:ext cx="54324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Vanuatu, 2023-2024</a:t>
              </a:r>
            </a:p>
          </p:txBody>
        </p:sp>
        <p:sp>
          <p:nvSpPr>
            <p:cNvPr id="49" name="tx49"/>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 name="tx50"/>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Vanuatu was 2023.
In 2024, first dose (HPV1) programme coverage among girls was 43% and last dose (HPVc) programme coverage was 43%.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42056"/>
              <a:ext cx="6444618" cy="1121470"/>
            </a:xfrm>
            <a:custGeom>
              <a:avLst/>
              <a:pathLst>
                <a:path w="6444618" h="1121470">
                  <a:moveTo>
                    <a:pt x="0" y="760997"/>
                  </a:moveTo>
                  <a:lnTo>
                    <a:pt x="268525" y="801050"/>
                  </a:lnTo>
                  <a:lnTo>
                    <a:pt x="537051" y="801050"/>
                  </a:lnTo>
                  <a:lnTo>
                    <a:pt x="805577" y="841102"/>
                  </a:lnTo>
                  <a:lnTo>
                    <a:pt x="1074103" y="841102"/>
                  </a:lnTo>
                  <a:lnTo>
                    <a:pt x="1342628" y="881155"/>
                  </a:lnTo>
                  <a:lnTo>
                    <a:pt x="1611154" y="881155"/>
                  </a:lnTo>
                  <a:lnTo>
                    <a:pt x="1879680" y="801050"/>
                  </a:lnTo>
                  <a:lnTo>
                    <a:pt x="2148206" y="680892"/>
                  </a:lnTo>
                  <a:lnTo>
                    <a:pt x="2416732" y="600787"/>
                  </a:lnTo>
                  <a:lnTo>
                    <a:pt x="2685257" y="520682"/>
                  </a:lnTo>
                  <a:lnTo>
                    <a:pt x="2953783" y="440577"/>
                  </a:lnTo>
                  <a:lnTo>
                    <a:pt x="3222309" y="320420"/>
                  </a:lnTo>
                  <a:lnTo>
                    <a:pt x="3490835" y="240315"/>
                  </a:lnTo>
                  <a:lnTo>
                    <a:pt x="3759360" y="160210"/>
                  </a:lnTo>
                  <a:lnTo>
                    <a:pt x="4027886" y="400525"/>
                  </a:lnTo>
                  <a:lnTo>
                    <a:pt x="4296412" y="360472"/>
                  </a:lnTo>
                  <a:lnTo>
                    <a:pt x="4564938" y="200262"/>
                  </a:lnTo>
                  <a:lnTo>
                    <a:pt x="4833464" y="200262"/>
                  </a:lnTo>
                  <a:lnTo>
                    <a:pt x="5101989" y="0"/>
                  </a:lnTo>
                  <a:lnTo>
                    <a:pt x="5370515" y="480630"/>
                  </a:lnTo>
                  <a:lnTo>
                    <a:pt x="5639041" y="1121470"/>
                  </a:lnTo>
                  <a:lnTo>
                    <a:pt x="5907567" y="881155"/>
                  </a:lnTo>
                  <a:lnTo>
                    <a:pt x="6176092" y="720945"/>
                  </a:lnTo>
                  <a:lnTo>
                    <a:pt x="6444618" y="760997"/>
                  </a:lnTo>
                </a:path>
              </a:pathLst>
            </a:custGeom>
            <a:ln w="27101" cap="flat">
              <a:solidFill>
                <a:srgbClr val="F8766D">
                  <a:alpha val="100000"/>
                </a:srgbClr>
              </a:solidFill>
              <a:prstDash val="solid"/>
              <a:round/>
            </a:ln>
          </p:spPr>
          <p:txBody>
            <a:bodyPr/>
            <a:lstStyle/>
            <a:p/>
          </p:txBody>
        </p:sp>
        <p:sp>
          <p:nvSpPr>
            <p:cNvPr id="27" name="pl27"/>
            <p:cNvSpPr/>
            <p:nvPr/>
          </p:nvSpPr>
          <p:spPr>
            <a:xfrm>
              <a:off x="7624371" y="2923999"/>
              <a:ext cx="268525" cy="1281680"/>
            </a:xfrm>
            <a:custGeom>
              <a:avLst/>
              <a:pathLst>
                <a:path w="268525" h="1281680">
                  <a:moveTo>
                    <a:pt x="0" y="1281680"/>
                  </a:moveTo>
                  <a:lnTo>
                    <a:pt x="268525" y="0"/>
                  </a:lnTo>
                </a:path>
              </a:pathLst>
            </a:custGeom>
            <a:ln w="27101" cap="flat">
              <a:solidFill>
                <a:srgbClr val="7CAE00">
                  <a:alpha val="100000"/>
                </a:srgbClr>
              </a:solidFill>
              <a:prstDash val="solid"/>
              <a:round/>
            </a:ln>
          </p:spPr>
          <p:txBody>
            <a:bodyPr/>
            <a:lstStyle/>
            <a:p/>
          </p:txBody>
        </p:sp>
        <p:sp>
          <p:nvSpPr>
            <p:cNvPr id="28" name="pl28"/>
            <p:cNvSpPr/>
            <p:nvPr/>
          </p:nvSpPr>
          <p:spPr>
            <a:xfrm>
              <a:off x="7087320" y="2082897"/>
              <a:ext cx="805577" cy="1401838"/>
            </a:xfrm>
            <a:custGeom>
              <a:avLst/>
              <a:pathLst>
                <a:path w="805577" h="1401838">
                  <a:moveTo>
                    <a:pt x="0" y="1401838"/>
                  </a:moveTo>
                  <a:lnTo>
                    <a:pt x="268525" y="1281680"/>
                  </a:lnTo>
                  <a:lnTo>
                    <a:pt x="537051" y="440577"/>
                  </a:lnTo>
                  <a:lnTo>
                    <a:pt x="805577" y="0"/>
                  </a:lnTo>
                </a:path>
              </a:pathLst>
            </a:custGeom>
            <a:ln w="27101" cap="flat">
              <a:solidFill>
                <a:srgbClr val="00BFC4">
                  <a:alpha val="100000"/>
                </a:srgbClr>
              </a:solidFill>
              <a:prstDash val="solid"/>
              <a:round/>
            </a:ln>
          </p:spPr>
          <p:txBody>
            <a:bodyPr/>
            <a:lstStyle/>
            <a:p/>
          </p:txBody>
        </p:sp>
        <p:sp>
          <p:nvSpPr>
            <p:cNvPr id="29" name="pl29"/>
            <p:cNvSpPr/>
            <p:nvPr/>
          </p:nvSpPr>
          <p:spPr>
            <a:xfrm>
              <a:off x="7624371" y="3244420"/>
              <a:ext cx="268525" cy="80105"/>
            </a:xfrm>
            <a:custGeom>
              <a:avLst/>
              <a:pathLst>
                <a:path w="268525" h="80105">
                  <a:moveTo>
                    <a:pt x="0" y="0"/>
                  </a:moveTo>
                  <a:lnTo>
                    <a:pt x="268525" y="8010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1646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8856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0445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2861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1646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7585995" y="416730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048943" y="34463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3206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841" y="2013499"/>
              <a:ext cx="251581" cy="65018"/>
            </a:xfrm>
            <a:custGeom>
              <a:avLst/>
              <a:pathLst>
                <a:path w="251581" h="65018">
                  <a:moveTo>
                    <a:pt x="251581" y="0"/>
                  </a:moveTo>
                  <a:lnTo>
                    <a:pt x="0" y="65018"/>
                  </a:lnTo>
                </a:path>
              </a:pathLst>
            </a:custGeom>
          </p:spPr>
          <p:txBody>
            <a:bodyPr/>
            <a:lstStyle/>
            <a:p/>
          </p:txBody>
        </p:sp>
        <p:sp>
          <p:nvSpPr>
            <p:cNvPr id="40" name="pl40"/>
            <p:cNvSpPr/>
            <p:nvPr/>
          </p:nvSpPr>
          <p:spPr>
            <a:xfrm>
              <a:off x="7910025" y="2207225"/>
              <a:ext cx="251397" cy="61224"/>
            </a:xfrm>
            <a:custGeom>
              <a:avLst/>
              <a:pathLst>
                <a:path w="251397" h="61224">
                  <a:moveTo>
                    <a:pt x="251397" y="61224"/>
                  </a:moveTo>
                  <a:lnTo>
                    <a:pt x="0" y="0"/>
                  </a:lnTo>
                </a:path>
              </a:pathLst>
            </a:custGeom>
          </p:spPr>
          <p:txBody>
            <a:bodyPr/>
            <a:lstStyle/>
            <a:p/>
          </p:txBody>
        </p:sp>
        <p:sp>
          <p:nvSpPr>
            <p:cNvPr id="41" name="pl41"/>
            <p:cNvSpPr/>
            <p:nvPr/>
          </p:nvSpPr>
          <p:spPr>
            <a:xfrm>
              <a:off x="7911730" y="2923997"/>
              <a:ext cx="249692" cy="1"/>
            </a:xfrm>
            <a:custGeom>
              <a:avLst/>
              <a:pathLst>
                <a:path w="249692" h="1">
                  <a:moveTo>
                    <a:pt x="249692" y="0"/>
                  </a:moveTo>
                  <a:lnTo>
                    <a:pt x="0" y="1"/>
                  </a:lnTo>
                </a:path>
              </a:pathLst>
            </a:custGeom>
          </p:spPr>
          <p:txBody>
            <a:bodyPr/>
            <a:lstStyle/>
            <a:p/>
          </p:txBody>
        </p:sp>
        <p:sp>
          <p:nvSpPr>
            <p:cNvPr id="42" name="pl42"/>
            <p:cNvSpPr/>
            <p:nvPr/>
          </p:nvSpPr>
          <p:spPr>
            <a:xfrm>
              <a:off x="7911730" y="3324525"/>
              <a:ext cx="249692" cy="4"/>
            </a:xfrm>
            <a:custGeom>
              <a:avLst/>
              <a:pathLst>
                <a:path w="249692" h="4">
                  <a:moveTo>
                    <a:pt x="249692" y="4"/>
                  </a:moveTo>
                  <a:lnTo>
                    <a:pt x="0" y="0"/>
                  </a:lnTo>
                </a:path>
              </a:pathLst>
            </a:custGeom>
          </p:spPr>
          <p:txBody>
            <a:bodyPr/>
            <a:lstStyle/>
            <a:p/>
          </p:txBody>
        </p:sp>
        <p:sp>
          <p:nvSpPr>
            <p:cNvPr id="43" name="pg43"/>
            <p:cNvSpPr/>
            <p:nvPr/>
          </p:nvSpPr>
          <p:spPr>
            <a:xfrm>
              <a:off x="8092843" y="191254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95339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74%</a:t>
              </a:r>
            </a:p>
          </p:txBody>
        </p:sp>
        <p:sp>
          <p:nvSpPr>
            <p:cNvPr id="45" name="pg45"/>
            <p:cNvSpPr/>
            <p:nvPr/>
          </p:nvSpPr>
          <p:spPr>
            <a:xfrm>
              <a:off x="8092843" y="21855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222643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71%</a:t>
              </a:r>
            </a:p>
          </p:txBody>
        </p:sp>
        <p:sp>
          <p:nvSpPr>
            <p:cNvPr id="47" name="pg47"/>
            <p:cNvSpPr/>
            <p:nvPr/>
          </p:nvSpPr>
          <p:spPr>
            <a:xfrm>
              <a:off x="8092843" y="28330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87385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53%</a:t>
              </a:r>
            </a:p>
          </p:txBody>
        </p:sp>
        <p:sp>
          <p:nvSpPr>
            <p:cNvPr id="49" name="pg49"/>
            <p:cNvSpPr/>
            <p:nvPr/>
          </p:nvSpPr>
          <p:spPr>
            <a:xfrm>
              <a:off x="8092843" y="323354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2743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43%</a:t>
              </a:r>
            </a:p>
          </p:txBody>
        </p:sp>
        <p:sp>
          <p:nvSpPr>
            <p:cNvPr id="51" name="pg51"/>
            <p:cNvSpPr/>
            <p:nvPr/>
          </p:nvSpPr>
          <p:spPr>
            <a:xfrm>
              <a:off x="1511622" y="201713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342" y="20624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71</a:t>
              </a:r>
            </a:p>
          </p:txBody>
        </p:sp>
        <p:sp>
          <p:nvSpPr>
            <p:cNvPr id="53" name="pg53"/>
            <p:cNvSpPr/>
            <p:nvPr/>
          </p:nvSpPr>
          <p:spPr>
            <a:xfrm>
              <a:off x="7329101" y="421016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7374821" y="425551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21</a:t>
              </a:r>
            </a:p>
          </p:txBody>
        </p:sp>
        <p:sp>
          <p:nvSpPr>
            <p:cNvPr id="55" name="pg55"/>
            <p:cNvSpPr/>
            <p:nvPr/>
          </p:nvSpPr>
          <p:spPr>
            <a:xfrm>
              <a:off x="6791249" y="348970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6836969" y="353345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39</a:t>
              </a:r>
            </a:p>
          </p:txBody>
        </p:sp>
        <p:sp>
          <p:nvSpPr>
            <p:cNvPr id="57" name="pg57"/>
            <p:cNvSpPr/>
            <p:nvPr/>
          </p:nvSpPr>
          <p:spPr>
            <a:xfrm>
              <a:off x="7329318" y="324807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375038" y="3292249"/>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12509" y="580629"/>
              <a:ext cx="365320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Vanuatu,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Vanuatu has all 4 of the  SDG vaccines.
In 2024, Vanuatu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90% in 2023 to 88% in 2024.
• DTP3 coverage declined 1 percentage point from 72% in 2023 to 71% in 2024.
• There were there were &lt;200 more zero-dose children in 2024. This leaves 1,000 children without vaccination, vulnerable to vaccine-preventable diseases and a further 2,000 with incomplete protection.
• Vanuatu accounted for 0.1% of zero-dose children in East Asia and the Pacific (EAPR) and &lt;0.1% of zero-dose children globally.
• MCV1 coverage declined 9 percentage points from 70% in 2023 to 61% in 2024. There were 3,000 children who missed out on the first measles vaccination.
• MCV2 coverage increased 32 percentage points from 21% in 2023 to 53% in 2024.
• Last dose coverage of HPV vaccination (HPVc) among girls decreased from 45% to 43%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Vanuatu,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Vanuatu.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DAPMHHIV-502652578-1605484</_dlc_DocId>
    <_dlc_DocIdUrl xmlns="9e17fbd9-fb4c-4d20-9ec4-18aa77a91b0d">
      <Url>https://unicef.sharepoint.com/teams/DAPM-Health-HIV/_layouts/15/DocIdRedir.aspx?ID=DAPMHHIV-502652578-1605484</Url>
      <Description>DAPMHHIV-502652578-1605484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2025-07-14T18:17:05Z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b953f4ac-ff3c-4798-a567-ec4ddfd10619</vt:lpwstr>
  </property>
  <property fmtid="{D5CDD505-2E9C-101B-9397-08002B2CF9AE}" pid="4" name="MediaServiceImageTags">
    <vt:lpwstr/>
  </property>
</Properties>
</file>