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6e2b626909c8ef405e68afe7fe4d0bc5ae3b63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9 out of 12 (75%) vaccines in the schedule achieved coverage of 90% or more. Vaccine coverage ranged from 73% to 99%.
Since 2003, estimates have been made for 7 new vaccines. IPV2 is the newest vaccine reported (2022), which achieved 86% coverage in 2024.
In 2024, Viet Nam did not report any stockouts of vaccines or supplies.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837957"/>
            </a:xfrm>
            <a:custGeom>
              <a:avLst/>
              <a:pathLst>
                <a:path w="6444618" h="837957">
                  <a:moveTo>
                    <a:pt x="0" y="79805"/>
                  </a:moveTo>
                  <a:lnTo>
                    <a:pt x="268525" y="0"/>
                  </a:lnTo>
                  <a:lnTo>
                    <a:pt x="537051" y="558638"/>
                  </a:lnTo>
                  <a:lnTo>
                    <a:pt x="805577" y="0"/>
                  </a:lnTo>
                  <a:lnTo>
                    <a:pt x="1074103" y="39902"/>
                  </a:lnTo>
                  <a:lnTo>
                    <a:pt x="1342628" y="39902"/>
                  </a:lnTo>
                  <a:lnTo>
                    <a:pt x="1611154" y="199513"/>
                  </a:lnTo>
                  <a:lnTo>
                    <a:pt x="1879680" y="279319"/>
                  </a:lnTo>
                  <a:lnTo>
                    <a:pt x="2148206" y="79805"/>
                  </a:lnTo>
                  <a:lnTo>
                    <a:pt x="2416732" y="79805"/>
                  </a:lnTo>
                  <a:lnTo>
                    <a:pt x="2685257" y="239416"/>
                  </a:lnTo>
                  <a:lnTo>
                    <a:pt x="2953783" y="79805"/>
                  </a:lnTo>
                  <a:lnTo>
                    <a:pt x="3222309" y="0"/>
                  </a:lnTo>
                  <a:lnTo>
                    <a:pt x="3490835" y="638443"/>
                  </a:lnTo>
                  <a:lnTo>
                    <a:pt x="3759360" y="159610"/>
                  </a:lnTo>
                  <a:lnTo>
                    <a:pt x="4027886" y="39902"/>
                  </a:lnTo>
                  <a:lnTo>
                    <a:pt x="4296412" y="119708"/>
                  </a:lnTo>
                  <a:lnTo>
                    <a:pt x="4564938" y="39902"/>
                  </a:lnTo>
                  <a:lnTo>
                    <a:pt x="4833464" y="837957"/>
                  </a:lnTo>
                  <a:lnTo>
                    <a:pt x="5101989" y="119708"/>
                  </a:lnTo>
                  <a:lnTo>
                    <a:pt x="5370515" y="119708"/>
                  </a:lnTo>
                  <a:lnTo>
                    <a:pt x="5639041" y="478832"/>
                  </a:lnTo>
                  <a:lnTo>
                    <a:pt x="5907567" y="279319"/>
                  </a:lnTo>
                  <a:lnTo>
                    <a:pt x="6176092" y="758151"/>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596108"/>
            </a:xfrm>
            <a:custGeom>
              <a:avLst/>
              <a:pathLst>
                <a:path w="6444618" h="1596108">
                  <a:moveTo>
                    <a:pt x="0" y="119708"/>
                  </a:moveTo>
                  <a:lnTo>
                    <a:pt x="268525" y="119708"/>
                  </a:lnTo>
                  <a:lnTo>
                    <a:pt x="537051" y="957665"/>
                  </a:lnTo>
                  <a:lnTo>
                    <a:pt x="805577" y="0"/>
                  </a:lnTo>
                  <a:lnTo>
                    <a:pt x="1074103" y="119708"/>
                  </a:lnTo>
                  <a:lnTo>
                    <a:pt x="1342628" y="159610"/>
                  </a:lnTo>
                  <a:lnTo>
                    <a:pt x="1611154" y="199513"/>
                  </a:lnTo>
                  <a:lnTo>
                    <a:pt x="1879680" y="279319"/>
                  </a:lnTo>
                  <a:lnTo>
                    <a:pt x="2148206" y="239416"/>
                  </a:lnTo>
                  <a:lnTo>
                    <a:pt x="2416732" y="119708"/>
                  </a:lnTo>
                  <a:lnTo>
                    <a:pt x="2685257" y="239416"/>
                  </a:lnTo>
                  <a:lnTo>
                    <a:pt x="2953783" y="159610"/>
                  </a:lnTo>
                  <a:lnTo>
                    <a:pt x="3222309" y="79805"/>
                  </a:lnTo>
                  <a:lnTo>
                    <a:pt x="3490835" y="1596108"/>
                  </a:lnTo>
                  <a:lnTo>
                    <a:pt x="3759360" y="159610"/>
                  </a:lnTo>
                  <a:lnTo>
                    <a:pt x="4027886" y="79805"/>
                  </a:lnTo>
                  <a:lnTo>
                    <a:pt x="4296412" y="119708"/>
                  </a:lnTo>
                  <a:lnTo>
                    <a:pt x="4564938" y="199513"/>
                  </a:lnTo>
                  <a:lnTo>
                    <a:pt x="4833464" y="957665"/>
                  </a:lnTo>
                  <a:lnTo>
                    <a:pt x="5101989" y="399027"/>
                  </a:lnTo>
                  <a:lnTo>
                    <a:pt x="5370515" y="199513"/>
                  </a:lnTo>
                  <a:lnTo>
                    <a:pt x="5639041" y="638443"/>
                  </a:lnTo>
                  <a:lnTo>
                    <a:pt x="5907567" y="319221"/>
                  </a:lnTo>
                  <a:lnTo>
                    <a:pt x="6176092" y="1356692"/>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678346"/>
            </a:xfrm>
            <a:custGeom>
              <a:avLst/>
              <a:pathLst>
                <a:path w="6444618" h="678346">
                  <a:moveTo>
                    <a:pt x="0" y="79805"/>
                  </a:moveTo>
                  <a:lnTo>
                    <a:pt x="268525" y="39902"/>
                  </a:lnTo>
                  <a:lnTo>
                    <a:pt x="537051" y="119708"/>
                  </a:lnTo>
                  <a:lnTo>
                    <a:pt x="805577" y="239416"/>
                  </a:lnTo>
                  <a:lnTo>
                    <a:pt x="1074103" y="79805"/>
                  </a:lnTo>
                  <a:lnTo>
                    <a:pt x="1342628" y="159610"/>
                  </a:lnTo>
                  <a:lnTo>
                    <a:pt x="1611154" y="239416"/>
                  </a:lnTo>
                  <a:lnTo>
                    <a:pt x="1879680" y="638443"/>
                  </a:lnTo>
                  <a:lnTo>
                    <a:pt x="2148206" y="279319"/>
                  </a:lnTo>
                  <a:lnTo>
                    <a:pt x="2416732" y="79805"/>
                  </a:lnTo>
                  <a:lnTo>
                    <a:pt x="2685257" y="39902"/>
                  </a:lnTo>
                  <a:lnTo>
                    <a:pt x="2953783" y="119708"/>
                  </a:lnTo>
                  <a:lnTo>
                    <a:pt x="3222309" y="119708"/>
                  </a:lnTo>
                  <a:lnTo>
                    <a:pt x="3490835" y="39902"/>
                  </a:lnTo>
                  <a:lnTo>
                    <a:pt x="3759360" y="79805"/>
                  </a:lnTo>
                  <a:lnTo>
                    <a:pt x="4027886" y="79805"/>
                  </a:lnTo>
                  <a:lnTo>
                    <a:pt x="4296412" y="0"/>
                  </a:lnTo>
                  <a:lnTo>
                    <a:pt x="4564938" y="79805"/>
                  </a:lnTo>
                  <a:lnTo>
                    <a:pt x="4833464" y="79805"/>
                  </a:lnTo>
                  <a:lnTo>
                    <a:pt x="5101989" y="159610"/>
                  </a:lnTo>
                  <a:lnTo>
                    <a:pt x="5370515" y="79805"/>
                  </a:lnTo>
                  <a:lnTo>
                    <a:pt x="5639041" y="399027"/>
                  </a:lnTo>
                  <a:lnTo>
                    <a:pt x="5907567" y="438929"/>
                  </a:lnTo>
                  <a:lnTo>
                    <a:pt x="6176092" y="678346"/>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3327959" y="1358515"/>
              <a:ext cx="4564938" cy="3192217"/>
            </a:xfrm>
            <a:custGeom>
              <a:avLst/>
              <a:pathLst>
                <a:path w="4564938" h="3192217">
                  <a:moveTo>
                    <a:pt x="0" y="3192217"/>
                  </a:moveTo>
                  <a:lnTo>
                    <a:pt x="268525" y="39902"/>
                  </a:lnTo>
                  <a:lnTo>
                    <a:pt x="537051" y="79805"/>
                  </a:lnTo>
                  <a:lnTo>
                    <a:pt x="805577" y="0"/>
                  </a:lnTo>
                  <a:lnTo>
                    <a:pt x="1074103" y="199513"/>
                  </a:lnTo>
                  <a:lnTo>
                    <a:pt x="1342628" y="598540"/>
                  </a:lnTo>
                  <a:lnTo>
                    <a:pt x="1611154" y="478832"/>
                  </a:lnTo>
                  <a:lnTo>
                    <a:pt x="1879680" y="159610"/>
                  </a:lnTo>
                  <a:lnTo>
                    <a:pt x="2148206" y="239416"/>
                  </a:lnTo>
                  <a:lnTo>
                    <a:pt x="2416732" y="119708"/>
                  </a:lnTo>
                  <a:lnTo>
                    <a:pt x="2685257" y="199513"/>
                  </a:lnTo>
                  <a:lnTo>
                    <a:pt x="2953783" y="319221"/>
                  </a:lnTo>
                  <a:lnTo>
                    <a:pt x="3222309" y="239416"/>
                  </a:lnTo>
                  <a:lnTo>
                    <a:pt x="3490835" y="199513"/>
                  </a:lnTo>
                  <a:lnTo>
                    <a:pt x="3759360" y="518735"/>
                  </a:lnTo>
                  <a:lnTo>
                    <a:pt x="4027886" y="678346"/>
                  </a:lnTo>
                  <a:lnTo>
                    <a:pt x="4296412" y="478832"/>
                  </a:lnTo>
                  <a:lnTo>
                    <a:pt x="4564938"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289582" y="451235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463" y="969096"/>
              <a:ext cx="260959" cy="339668"/>
            </a:xfrm>
            <a:custGeom>
              <a:avLst/>
              <a:pathLst>
                <a:path w="260959" h="339668">
                  <a:moveTo>
                    <a:pt x="260959" y="0"/>
                  </a:moveTo>
                  <a:lnTo>
                    <a:pt x="0" y="339668"/>
                  </a:lnTo>
                </a:path>
              </a:pathLst>
            </a:custGeom>
          </p:spPr>
          <p:txBody>
            <a:bodyPr/>
            <a:lstStyle/>
            <a:p/>
          </p:txBody>
        </p:sp>
        <p:sp>
          <p:nvSpPr>
            <p:cNvPr id="41" name="pl41"/>
            <p:cNvSpPr/>
            <p:nvPr/>
          </p:nvSpPr>
          <p:spPr>
            <a:xfrm>
              <a:off x="7907873" y="1245052"/>
              <a:ext cx="253549" cy="107135"/>
            </a:xfrm>
            <a:custGeom>
              <a:avLst/>
              <a:pathLst>
                <a:path w="253549" h="107135">
                  <a:moveTo>
                    <a:pt x="253549" y="0"/>
                  </a:moveTo>
                  <a:lnTo>
                    <a:pt x="0" y="107135"/>
                  </a:lnTo>
                </a:path>
              </a:pathLst>
            </a:custGeom>
          </p:spPr>
          <p:txBody>
            <a:bodyPr/>
            <a:lstStyle/>
            <a:p/>
          </p:txBody>
        </p:sp>
        <p:sp>
          <p:nvSpPr>
            <p:cNvPr id="42" name="pl42"/>
            <p:cNvSpPr/>
            <p:nvPr/>
          </p:nvSpPr>
          <p:spPr>
            <a:xfrm>
              <a:off x="7909061" y="1403657"/>
              <a:ext cx="252361" cy="81791"/>
            </a:xfrm>
            <a:custGeom>
              <a:avLst/>
              <a:pathLst>
                <a:path w="252361" h="81791">
                  <a:moveTo>
                    <a:pt x="252361" y="81791"/>
                  </a:moveTo>
                  <a:lnTo>
                    <a:pt x="0" y="0"/>
                  </a:lnTo>
                </a:path>
              </a:pathLst>
            </a:custGeom>
          </p:spPr>
          <p:txBody>
            <a:bodyPr/>
            <a:lstStyle/>
            <a:p/>
          </p:txBody>
        </p:sp>
        <p:sp>
          <p:nvSpPr>
            <p:cNvPr id="43" name="pl43"/>
            <p:cNvSpPr/>
            <p:nvPr/>
          </p:nvSpPr>
          <p:spPr>
            <a:xfrm>
              <a:off x="7902090" y="1487587"/>
              <a:ext cx="259332" cy="264152"/>
            </a:xfrm>
            <a:custGeom>
              <a:avLst/>
              <a:pathLst>
                <a:path w="259332" h="264152">
                  <a:moveTo>
                    <a:pt x="259332" y="264152"/>
                  </a:moveTo>
                  <a:lnTo>
                    <a:pt x="0" y="0"/>
                  </a:lnTo>
                </a:path>
              </a:pathLst>
            </a:custGeom>
          </p:spPr>
          <p:txBody>
            <a:bodyPr/>
            <a:lstStyle/>
            <a:p/>
          </p:txBody>
        </p:sp>
        <p:sp>
          <p:nvSpPr>
            <p:cNvPr id="44" name="pg44"/>
            <p:cNvSpPr/>
            <p:nvPr/>
          </p:nvSpPr>
          <p:spPr>
            <a:xfrm>
              <a:off x="8092843" y="85952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0037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13495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17579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8" name="pg48"/>
            <p:cNvSpPr/>
            <p:nvPr/>
          </p:nvSpPr>
          <p:spPr>
            <a:xfrm>
              <a:off x="8092843" y="14088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4497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50" name="pg50"/>
            <p:cNvSpPr/>
            <p:nvPr/>
          </p:nvSpPr>
          <p:spPr>
            <a:xfrm>
              <a:off x="8092843" y="168168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2252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68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Viet Nam,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achieved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43773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56592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69411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82230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00182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13001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25820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802366"/>
              <a:ext cx="245185" cy="71274"/>
            </a:xfrm>
            <a:prstGeom prst="rect">
              <a:avLst/>
            </a:prstGeom>
            <a:solidFill>
              <a:srgbClr val="1CABE2">
                <a:alpha val="100000"/>
              </a:srgbClr>
            </a:solidFill>
          </p:spPr>
          <p:txBody>
            <a:bodyPr/>
            <a:lstStyle/>
            <a:p/>
          </p:txBody>
        </p:sp>
        <p:sp>
          <p:nvSpPr>
            <p:cNvPr id="24" name="rc24"/>
            <p:cNvSpPr/>
            <p:nvPr/>
          </p:nvSpPr>
          <p:spPr>
            <a:xfrm>
              <a:off x="1694694" y="3849473"/>
              <a:ext cx="245185" cy="24166"/>
            </a:xfrm>
            <a:prstGeom prst="rect">
              <a:avLst/>
            </a:prstGeom>
            <a:solidFill>
              <a:srgbClr val="1CABE2">
                <a:alpha val="100000"/>
              </a:srgbClr>
            </a:solidFill>
          </p:spPr>
          <p:txBody>
            <a:bodyPr/>
            <a:lstStyle/>
            <a:p/>
          </p:txBody>
        </p:sp>
        <p:sp>
          <p:nvSpPr>
            <p:cNvPr id="25" name="rc25"/>
            <p:cNvSpPr/>
            <p:nvPr/>
          </p:nvSpPr>
          <p:spPr>
            <a:xfrm>
              <a:off x="1967123" y="3507706"/>
              <a:ext cx="245185" cy="365933"/>
            </a:xfrm>
            <a:prstGeom prst="rect">
              <a:avLst/>
            </a:prstGeom>
            <a:solidFill>
              <a:srgbClr val="1CABE2">
                <a:alpha val="100000"/>
              </a:srgbClr>
            </a:solidFill>
          </p:spPr>
          <p:txBody>
            <a:bodyPr/>
            <a:lstStyle/>
            <a:p/>
          </p:txBody>
        </p:sp>
        <p:sp>
          <p:nvSpPr>
            <p:cNvPr id="26" name="rc26"/>
            <p:cNvSpPr/>
            <p:nvPr/>
          </p:nvSpPr>
          <p:spPr>
            <a:xfrm>
              <a:off x="2239552" y="3848908"/>
              <a:ext cx="245185" cy="24731"/>
            </a:xfrm>
            <a:prstGeom prst="rect">
              <a:avLst/>
            </a:prstGeom>
            <a:solidFill>
              <a:srgbClr val="1CABE2">
                <a:alpha val="100000"/>
              </a:srgbClr>
            </a:solidFill>
          </p:spPr>
          <p:txBody>
            <a:bodyPr/>
            <a:lstStyle/>
            <a:p/>
          </p:txBody>
        </p:sp>
        <p:sp>
          <p:nvSpPr>
            <p:cNvPr id="27" name="rc27"/>
            <p:cNvSpPr/>
            <p:nvPr/>
          </p:nvSpPr>
          <p:spPr>
            <a:xfrm>
              <a:off x="2511980" y="3824098"/>
              <a:ext cx="245185" cy="49541"/>
            </a:xfrm>
            <a:prstGeom prst="rect">
              <a:avLst/>
            </a:prstGeom>
            <a:solidFill>
              <a:srgbClr val="1CABE2">
                <a:alpha val="100000"/>
              </a:srgbClr>
            </a:solidFill>
          </p:spPr>
          <p:txBody>
            <a:bodyPr/>
            <a:lstStyle/>
            <a:p/>
          </p:txBody>
        </p:sp>
        <p:sp>
          <p:nvSpPr>
            <p:cNvPr id="28" name="rc28"/>
            <p:cNvSpPr/>
            <p:nvPr/>
          </p:nvSpPr>
          <p:spPr>
            <a:xfrm>
              <a:off x="2784409" y="3825357"/>
              <a:ext cx="245185" cy="48282"/>
            </a:xfrm>
            <a:prstGeom prst="rect">
              <a:avLst/>
            </a:prstGeom>
            <a:solidFill>
              <a:srgbClr val="1CABE2">
                <a:alpha val="100000"/>
              </a:srgbClr>
            </a:solidFill>
          </p:spPr>
          <p:txBody>
            <a:bodyPr/>
            <a:lstStyle/>
            <a:p/>
          </p:txBody>
        </p:sp>
        <p:sp>
          <p:nvSpPr>
            <p:cNvPr id="29" name="rc29"/>
            <p:cNvSpPr/>
            <p:nvPr/>
          </p:nvSpPr>
          <p:spPr>
            <a:xfrm>
              <a:off x="3056838" y="3727829"/>
              <a:ext cx="245185" cy="145810"/>
            </a:xfrm>
            <a:prstGeom prst="rect">
              <a:avLst/>
            </a:prstGeom>
            <a:solidFill>
              <a:srgbClr val="1CABE2">
                <a:alpha val="100000"/>
              </a:srgbClr>
            </a:solidFill>
          </p:spPr>
          <p:txBody>
            <a:bodyPr/>
            <a:lstStyle/>
            <a:p/>
          </p:txBody>
        </p:sp>
        <p:sp>
          <p:nvSpPr>
            <p:cNvPr id="30" name="rc30"/>
            <p:cNvSpPr/>
            <p:nvPr/>
          </p:nvSpPr>
          <p:spPr>
            <a:xfrm>
              <a:off x="3329266" y="3672396"/>
              <a:ext cx="245185" cy="201243"/>
            </a:xfrm>
            <a:prstGeom prst="rect">
              <a:avLst/>
            </a:prstGeom>
            <a:solidFill>
              <a:srgbClr val="1CABE2">
                <a:alpha val="100000"/>
              </a:srgbClr>
            </a:solidFill>
          </p:spPr>
          <p:txBody>
            <a:bodyPr/>
            <a:lstStyle/>
            <a:p/>
          </p:txBody>
        </p:sp>
        <p:sp>
          <p:nvSpPr>
            <p:cNvPr id="31" name="rc31"/>
            <p:cNvSpPr/>
            <p:nvPr/>
          </p:nvSpPr>
          <p:spPr>
            <a:xfrm>
              <a:off x="3601695" y="3796205"/>
              <a:ext cx="245185" cy="77434"/>
            </a:xfrm>
            <a:prstGeom prst="rect">
              <a:avLst/>
            </a:prstGeom>
            <a:solidFill>
              <a:srgbClr val="1CABE2">
                <a:alpha val="100000"/>
              </a:srgbClr>
            </a:solidFill>
          </p:spPr>
          <p:txBody>
            <a:bodyPr/>
            <a:lstStyle/>
            <a:p/>
          </p:txBody>
        </p:sp>
        <p:sp>
          <p:nvSpPr>
            <p:cNvPr id="32" name="rc32"/>
            <p:cNvSpPr/>
            <p:nvPr/>
          </p:nvSpPr>
          <p:spPr>
            <a:xfrm>
              <a:off x="3874124" y="3795625"/>
              <a:ext cx="245185" cy="78014"/>
            </a:xfrm>
            <a:prstGeom prst="rect">
              <a:avLst/>
            </a:prstGeom>
            <a:solidFill>
              <a:srgbClr val="1CABE2">
                <a:alpha val="100000"/>
              </a:srgbClr>
            </a:solidFill>
          </p:spPr>
          <p:txBody>
            <a:bodyPr/>
            <a:lstStyle/>
            <a:p/>
          </p:txBody>
        </p:sp>
        <p:sp>
          <p:nvSpPr>
            <p:cNvPr id="33" name="rc33"/>
            <p:cNvSpPr/>
            <p:nvPr/>
          </p:nvSpPr>
          <p:spPr>
            <a:xfrm>
              <a:off x="4146552" y="3690727"/>
              <a:ext cx="245185" cy="182912"/>
            </a:xfrm>
            <a:prstGeom prst="rect">
              <a:avLst/>
            </a:prstGeom>
            <a:solidFill>
              <a:srgbClr val="1CABE2">
                <a:alpha val="100000"/>
              </a:srgbClr>
            </a:solidFill>
          </p:spPr>
          <p:txBody>
            <a:bodyPr/>
            <a:lstStyle/>
            <a:p/>
          </p:txBody>
        </p:sp>
        <p:sp>
          <p:nvSpPr>
            <p:cNvPr id="34" name="rc34"/>
            <p:cNvSpPr/>
            <p:nvPr/>
          </p:nvSpPr>
          <p:spPr>
            <a:xfrm>
              <a:off x="4418981" y="3793510"/>
              <a:ext cx="245185" cy="80129"/>
            </a:xfrm>
            <a:prstGeom prst="rect">
              <a:avLst/>
            </a:prstGeom>
            <a:solidFill>
              <a:srgbClr val="1CABE2">
                <a:alpha val="100000"/>
              </a:srgbClr>
            </a:solidFill>
          </p:spPr>
          <p:txBody>
            <a:bodyPr/>
            <a:lstStyle/>
            <a:p/>
          </p:txBody>
        </p:sp>
        <p:sp>
          <p:nvSpPr>
            <p:cNvPr id="35" name="rc35"/>
            <p:cNvSpPr/>
            <p:nvPr/>
          </p:nvSpPr>
          <p:spPr>
            <a:xfrm>
              <a:off x="4691410" y="3846144"/>
              <a:ext cx="245185" cy="27495"/>
            </a:xfrm>
            <a:prstGeom prst="rect">
              <a:avLst/>
            </a:prstGeom>
            <a:solidFill>
              <a:srgbClr val="1CABE2">
                <a:alpha val="100000"/>
              </a:srgbClr>
            </a:solidFill>
          </p:spPr>
          <p:txBody>
            <a:bodyPr/>
            <a:lstStyle/>
            <a:p/>
          </p:txBody>
        </p:sp>
        <p:sp>
          <p:nvSpPr>
            <p:cNvPr id="36" name="rc36"/>
            <p:cNvSpPr/>
            <p:nvPr/>
          </p:nvSpPr>
          <p:spPr>
            <a:xfrm>
              <a:off x="4963838" y="3400700"/>
              <a:ext cx="245185" cy="472939"/>
            </a:xfrm>
            <a:prstGeom prst="rect">
              <a:avLst/>
            </a:prstGeom>
            <a:solidFill>
              <a:srgbClr val="1CABE2">
                <a:alpha val="100000"/>
              </a:srgbClr>
            </a:solidFill>
          </p:spPr>
          <p:txBody>
            <a:bodyPr/>
            <a:lstStyle/>
            <a:p/>
          </p:txBody>
        </p:sp>
        <p:sp>
          <p:nvSpPr>
            <p:cNvPr id="37" name="rc37"/>
            <p:cNvSpPr/>
            <p:nvPr/>
          </p:nvSpPr>
          <p:spPr>
            <a:xfrm>
              <a:off x="5236267" y="3726656"/>
              <a:ext cx="245185" cy="146983"/>
            </a:xfrm>
            <a:prstGeom prst="rect">
              <a:avLst/>
            </a:prstGeom>
            <a:solidFill>
              <a:srgbClr val="1CABE2">
                <a:alpha val="100000"/>
              </a:srgbClr>
            </a:solidFill>
          </p:spPr>
          <p:txBody>
            <a:bodyPr/>
            <a:lstStyle/>
            <a:p/>
          </p:txBody>
        </p:sp>
        <p:sp>
          <p:nvSpPr>
            <p:cNvPr id="38" name="rc38"/>
            <p:cNvSpPr/>
            <p:nvPr/>
          </p:nvSpPr>
          <p:spPr>
            <a:xfrm>
              <a:off x="5508696" y="3814656"/>
              <a:ext cx="245185" cy="58983"/>
            </a:xfrm>
            <a:prstGeom prst="rect">
              <a:avLst/>
            </a:prstGeom>
            <a:solidFill>
              <a:srgbClr val="1CABE2">
                <a:alpha val="100000"/>
              </a:srgbClr>
            </a:solidFill>
          </p:spPr>
          <p:txBody>
            <a:bodyPr/>
            <a:lstStyle/>
            <a:p/>
          </p:txBody>
        </p:sp>
        <p:sp>
          <p:nvSpPr>
            <p:cNvPr id="39" name="rc39"/>
            <p:cNvSpPr/>
            <p:nvPr/>
          </p:nvSpPr>
          <p:spPr>
            <a:xfrm>
              <a:off x="5781125" y="3761818"/>
              <a:ext cx="245185" cy="111821"/>
            </a:xfrm>
            <a:prstGeom prst="rect">
              <a:avLst/>
            </a:prstGeom>
            <a:solidFill>
              <a:srgbClr val="1CABE2">
                <a:alpha val="100000"/>
              </a:srgbClr>
            </a:solidFill>
          </p:spPr>
          <p:txBody>
            <a:bodyPr/>
            <a:lstStyle/>
            <a:p/>
          </p:txBody>
        </p:sp>
        <p:sp>
          <p:nvSpPr>
            <p:cNvPr id="40" name="rc40"/>
            <p:cNvSpPr/>
            <p:nvPr/>
          </p:nvSpPr>
          <p:spPr>
            <a:xfrm>
              <a:off x="6053553" y="3818817"/>
              <a:ext cx="245185" cy="54822"/>
            </a:xfrm>
            <a:prstGeom prst="rect">
              <a:avLst/>
            </a:prstGeom>
            <a:solidFill>
              <a:srgbClr val="1CABE2">
                <a:alpha val="100000"/>
              </a:srgbClr>
            </a:solidFill>
          </p:spPr>
          <p:txBody>
            <a:bodyPr/>
            <a:lstStyle/>
            <a:p/>
          </p:txBody>
        </p:sp>
        <p:sp>
          <p:nvSpPr>
            <p:cNvPr id="41" name="rc41"/>
            <p:cNvSpPr/>
            <p:nvPr/>
          </p:nvSpPr>
          <p:spPr>
            <a:xfrm>
              <a:off x="6325982" y="3312026"/>
              <a:ext cx="245185" cy="561613"/>
            </a:xfrm>
            <a:prstGeom prst="rect">
              <a:avLst/>
            </a:prstGeom>
            <a:solidFill>
              <a:srgbClr val="1CABE2">
                <a:alpha val="100000"/>
              </a:srgbClr>
            </a:solidFill>
          </p:spPr>
          <p:txBody>
            <a:bodyPr/>
            <a:lstStyle/>
            <a:p/>
          </p:txBody>
        </p:sp>
        <p:sp>
          <p:nvSpPr>
            <p:cNvPr id="42" name="rc42"/>
            <p:cNvSpPr/>
            <p:nvPr/>
          </p:nvSpPr>
          <p:spPr>
            <a:xfrm>
              <a:off x="6598411" y="3770013"/>
              <a:ext cx="245185" cy="103626"/>
            </a:xfrm>
            <a:prstGeom prst="rect">
              <a:avLst/>
            </a:prstGeom>
            <a:solidFill>
              <a:srgbClr val="1CABE2">
                <a:alpha val="100000"/>
              </a:srgbClr>
            </a:solidFill>
          </p:spPr>
          <p:txBody>
            <a:bodyPr/>
            <a:lstStyle/>
            <a:p/>
          </p:txBody>
        </p:sp>
        <p:sp>
          <p:nvSpPr>
            <p:cNvPr id="43" name="rc43"/>
            <p:cNvSpPr/>
            <p:nvPr/>
          </p:nvSpPr>
          <p:spPr>
            <a:xfrm>
              <a:off x="6870839" y="3770916"/>
              <a:ext cx="245185" cy="102723"/>
            </a:xfrm>
            <a:prstGeom prst="rect">
              <a:avLst/>
            </a:prstGeom>
            <a:solidFill>
              <a:srgbClr val="1CABE2">
                <a:alpha val="100000"/>
              </a:srgbClr>
            </a:solidFill>
          </p:spPr>
          <p:txBody>
            <a:bodyPr/>
            <a:lstStyle/>
            <a:p/>
          </p:txBody>
        </p:sp>
        <p:sp>
          <p:nvSpPr>
            <p:cNvPr id="44" name="rc44"/>
            <p:cNvSpPr/>
            <p:nvPr/>
          </p:nvSpPr>
          <p:spPr>
            <a:xfrm>
              <a:off x="7143268" y="3547846"/>
              <a:ext cx="245185" cy="325793"/>
            </a:xfrm>
            <a:prstGeom prst="rect">
              <a:avLst/>
            </a:prstGeom>
            <a:solidFill>
              <a:srgbClr val="1CABE2">
                <a:alpha val="100000"/>
              </a:srgbClr>
            </a:solidFill>
          </p:spPr>
          <p:txBody>
            <a:bodyPr/>
            <a:lstStyle/>
            <a:p/>
          </p:txBody>
        </p:sp>
        <p:sp>
          <p:nvSpPr>
            <p:cNvPr id="45" name="rc45"/>
            <p:cNvSpPr/>
            <p:nvPr/>
          </p:nvSpPr>
          <p:spPr>
            <a:xfrm>
              <a:off x="7415697" y="3677963"/>
              <a:ext cx="245185" cy="195676"/>
            </a:xfrm>
            <a:prstGeom prst="rect">
              <a:avLst/>
            </a:prstGeom>
            <a:solidFill>
              <a:srgbClr val="1CABE2">
                <a:alpha val="100000"/>
              </a:srgbClr>
            </a:solidFill>
          </p:spPr>
          <p:txBody>
            <a:bodyPr/>
            <a:lstStyle/>
            <a:p/>
          </p:txBody>
        </p:sp>
        <p:sp>
          <p:nvSpPr>
            <p:cNvPr id="46" name="rc46"/>
            <p:cNvSpPr/>
            <p:nvPr/>
          </p:nvSpPr>
          <p:spPr>
            <a:xfrm>
              <a:off x="7688125" y="3396290"/>
              <a:ext cx="245185" cy="477349"/>
            </a:xfrm>
            <a:prstGeom prst="rect">
              <a:avLst/>
            </a:prstGeom>
            <a:solidFill>
              <a:srgbClr val="1CABE2">
                <a:alpha val="100000"/>
              </a:srgbClr>
            </a:solidFill>
          </p:spPr>
          <p:txBody>
            <a:bodyPr/>
            <a:lstStyle/>
            <a:p/>
          </p:txBody>
        </p:sp>
        <p:sp>
          <p:nvSpPr>
            <p:cNvPr id="47" name="rc47"/>
            <p:cNvSpPr/>
            <p:nvPr/>
          </p:nvSpPr>
          <p:spPr>
            <a:xfrm>
              <a:off x="7960554" y="3850320"/>
              <a:ext cx="245185" cy="23319"/>
            </a:xfrm>
            <a:prstGeom prst="rect">
              <a:avLst/>
            </a:prstGeom>
            <a:solidFill>
              <a:srgbClr val="1CABE2">
                <a:alpha val="100000"/>
              </a:srgbClr>
            </a:solidFill>
          </p:spPr>
          <p:txBody>
            <a:bodyPr/>
            <a:lstStyle/>
            <a:p/>
          </p:txBody>
        </p:sp>
        <p:sp>
          <p:nvSpPr>
            <p:cNvPr id="48" name="rc48"/>
            <p:cNvSpPr/>
            <p:nvPr/>
          </p:nvSpPr>
          <p:spPr>
            <a:xfrm>
              <a:off x="1422266" y="3778609"/>
              <a:ext cx="245185" cy="23756"/>
            </a:xfrm>
            <a:prstGeom prst="rect">
              <a:avLst/>
            </a:prstGeom>
            <a:solidFill>
              <a:srgbClr val="B3B3B3">
                <a:alpha val="100000"/>
              </a:srgbClr>
            </a:solidFill>
          </p:spPr>
          <p:txBody>
            <a:bodyPr/>
            <a:lstStyle/>
            <a:p/>
          </p:txBody>
        </p:sp>
        <p:sp>
          <p:nvSpPr>
            <p:cNvPr id="49" name="rc49"/>
            <p:cNvSpPr/>
            <p:nvPr/>
          </p:nvSpPr>
          <p:spPr>
            <a:xfrm>
              <a:off x="1694694" y="3776973"/>
              <a:ext cx="245185" cy="72499"/>
            </a:xfrm>
            <a:prstGeom prst="rect">
              <a:avLst/>
            </a:prstGeom>
            <a:solidFill>
              <a:srgbClr val="B3B3B3">
                <a:alpha val="100000"/>
              </a:srgbClr>
            </a:solidFill>
          </p:spPr>
          <p:txBody>
            <a:bodyPr/>
            <a:lstStyle/>
            <a:p/>
          </p:txBody>
        </p:sp>
        <p:sp>
          <p:nvSpPr>
            <p:cNvPr id="50" name="rc50"/>
            <p:cNvSpPr/>
            <p:nvPr/>
          </p:nvSpPr>
          <p:spPr>
            <a:xfrm>
              <a:off x="1967123" y="3263749"/>
              <a:ext cx="245185" cy="243957"/>
            </a:xfrm>
            <a:prstGeom prst="rect">
              <a:avLst/>
            </a:prstGeom>
            <a:solidFill>
              <a:srgbClr val="B3B3B3">
                <a:alpha val="100000"/>
              </a:srgbClr>
            </a:solidFill>
          </p:spPr>
          <p:txBody>
            <a:bodyPr/>
            <a:lstStyle/>
            <a:p/>
          </p:txBody>
        </p:sp>
        <p:sp>
          <p:nvSpPr>
            <p:cNvPr id="51" name="rc51"/>
            <p:cNvSpPr/>
            <p:nvPr/>
          </p:nvSpPr>
          <p:spPr>
            <a:xfrm>
              <a:off x="2239552" y="3848908"/>
              <a:ext cx="245185" cy="0"/>
            </a:xfrm>
            <a:prstGeom prst="rect">
              <a:avLst/>
            </a:prstGeom>
            <a:solidFill>
              <a:srgbClr val="B3B3B3">
                <a:alpha val="100000"/>
              </a:srgbClr>
            </a:solidFill>
          </p:spPr>
          <p:txBody>
            <a:bodyPr/>
            <a:lstStyle/>
            <a:p/>
          </p:txBody>
        </p:sp>
        <p:sp>
          <p:nvSpPr>
            <p:cNvPr id="52" name="rc52"/>
            <p:cNvSpPr/>
            <p:nvPr/>
          </p:nvSpPr>
          <p:spPr>
            <a:xfrm>
              <a:off x="2511980" y="3774558"/>
              <a:ext cx="245185" cy="49539"/>
            </a:xfrm>
            <a:prstGeom prst="rect">
              <a:avLst/>
            </a:prstGeom>
            <a:solidFill>
              <a:srgbClr val="B3B3B3">
                <a:alpha val="100000"/>
              </a:srgbClr>
            </a:solidFill>
          </p:spPr>
          <p:txBody>
            <a:bodyPr/>
            <a:lstStyle/>
            <a:p/>
          </p:txBody>
        </p:sp>
        <p:sp>
          <p:nvSpPr>
            <p:cNvPr id="53" name="rc53"/>
            <p:cNvSpPr/>
            <p:nvPr/>
          </p:nvSpPr>
          <p:spPr>
            <a:xfrm>
              <a:off x="2784409" y="3752934"/>
              <a:ext cx="245185" cy="72423"/>
            </a:xfrm>
            <a:prstGeom prst="rect">
              <a:avLst/>
            </a:prstGeom>
            <a:solidFill>
              <a:srgbClr val="B3B3B3">
                <a:alpha val="100000"/>
              </a:srgbClr>
            </a:solidFill>
          </p:spPr>
          <p:txBody>
            <a:bodyPr/>
            <a:lstStyle/>
            <a:p/>
          </p:txBody>
        </p:sp>
        <p:sp>
          <p:nvSpPr>
            <p:cNvPr id="54" name="rc54"/>
            <p:cNvSpPr/>
            <p:nvPr/>
          </p:nvSpPr>
          <p:spPr>
            <a:xfrm>
              <a:off x="3056838" y="3727829"/>
              <a:ext cx="245185" cy="0"/>
            </a:xfrm>
            <a:prstGeom prst="rect">
              <a:avLst/>
            </a:prstGeom>
            <a:solidFill>
              <a:srgbClr val="B3B3B3">
                <a:alpha val="100000"/>
              </a:srgbClr>
            </a:solidFill>
          </p:spPr>
          <p:txBody>
            <a:bodyPr/>
            <a:lstStyle/>
            <a:p/>
          </p:txBody>
        </p:sp>
        <p:sp>
          <p:nvSpPr>
            <p:cNvPr id="55" name="rc55"/>
            <p:cNvSpPr/>
            <p:nvPr/>
          </p:nvSpPr>
          <p:spPr>
            <a:xfrm>
              <a:off x="3329266" y="3672396"/>
              <a:ext cx="245185" cy="0"/>
            </a:xfrm>
            <a:prstGeom prst="rect">
              <a:avLst/>
            </a:prstGeom>
            <a:solidFill>
              <a:srgbClr val="B3B3B3">
                <a:alpha val="100000"/>
              </a:srgbClr>
            </a:solidFill>
          </p:spPr>
          <p:txBody>
            <a:bodyPr/>
            <a:lstStyle/>
            <a:p/>
          </p:txBody>
        </p:sp>
        <p:sp>
          <p:nvSpPr>
            <p:cNvPr id="56" name="rc56"/>
            <p:cNvSpPr/>
            <p:nvPr/>
          </p:nvSpPr>
          <p:spPr>
            <a:xfrm>
              <a:off x="3601695" y="3692959"/>
              <a:ext cx="245185" cy="103246"/>
            </a:xfrm>
            <a:prstGeom prst="rect">
              <a:avLst/>
            </a:prstGeom>
            <a:solidFill>
              <a:srgbClr val="B3B3B3">
                <a:alpha val="100000"/>
              </a:srgbClr>
            </a:solidFill>
          </p:spPr>
          <p:txBody>
            <a:bodyPr/>
            <a:lstStyle/>
            <a:p/>
          </p:txBody>
        </p:sp>
        <p:sp>
          <p:nvSpPr>
            <p:cNvPr id="57" name="rc57"/>
            <p:cNvSpPr/>
            <p:nvPr/>
          </p:nvSpPr>
          <p:spPr>
            <a:xfrm>
              <a:off x="3874124" y="3769620"/>
              <a:ext cx="245185" cy="26004"/>
            </a:xfrm>
            <a:prstGeom prst="rect">
              <a:avLst/>
            </a:prstGeom>
            <a:solidFill>
              <a:srgbClr val="B3B3B3">
                <a:alpha val="100000"/>
              </a:srgbClr>
            </a:solidFill>
          </p:spPr>
          <p:txBody>
            <a:bodyPr/>
            <a:lstStyle/>
            <a:p/>
          </p:txBody>
        </p:sp>
        <p:sp>
          <p:nvSpPr>
            <p:cNvPr id="58" name="rc58"/>
            <p:cNvSpPr/>
            <p:nvPr/>
          </p:nvSpPr>
          <p:spPr>
            <a:xfrm>
              <a:off x="4146552" y="3690727"/>
              <a:ext cx="245185" cy="0"/>
            </a:xfrm>
            <a:prstGeom prst="rect">
              <a:avLst/>
            </a:prstGeom>
            <a:solidFill>
              <a:srgbClr val="B3B3B3">
                <a:alpha val="100000"/>
              </a:srgbClr>
            </a:solidFill>
          </p:spPr>
          <p:txBody>
            <a:bodyPr/>
            <a:lstStyle/>
            <a:p/>
          </p:txBody>
        </p:sp>
        <p:sp>
          <p:nvSpPr>
            <p:cNvPr id="59" name="rc59"/>
            <p:cNvSpPr/>
            <p:nvPr/>
          </p:nvSpPr>
          <p:spPr>
            <a:xfrm>
              <a:off x="4418981" y="3740090"/>
              <a:ext cx="245185" cy="53419"/>
            </a:xfrm>
            <a:prstGeom prst="rect">
              <a:avLst/>
            </a:prstGeom>
            <a:solidFill>
              <a:srgbClr val="B3B3B3">
                <a:alpha val="100000"/>
              </a:srgbClr>
            </a:solidFill>
          </p:spPr>
          <p:txBody>
            <a:bodyPr/>
            <a:lstStyle/>
            <a:p/>
          </p:txBody>
        </p:sp>
        <p:sp>
          <p:nvSpPr>
            <p:cNvPr id="60" name="rc60"/>
            <p:cNvSpPr/>
            <p:nvPr/>
          </p:nvSpPr>
          <p:spPr>
            <a:xfrm>
              <a:off x="4691410" y="3791152"/>
              <a:ext cx="245185" cy="54992"/>
            </a:xfrm>
            <a:prstGeom prst="rect">
              <a:avLst/>
            </a:prstGeom>
            <a:solidFill>
              <a:srgbClr val="B3B3B3">
                <a:alpha val="100000"/>
              </a:srgbClr>
            </a:solidFill>
          </p:spPr>
          <p:txBody>
            <a:bodyPr/>
            <a:lstStyle/>
            <a:p/>
          </p:txBody>
        </p:sp>
        <p:sp>
          <p:nvSpPr>
            <p:cNvPr id="61" name="rc61"/>
            <p:cNvSpPr/>
            <p:nvPr/>
          </p:nvSpPr>
          <p:spPr>
            <a:xfrm>
              <a:off x="4963838" y="2733020"/>
              <a:ext cx="245185" cy="667679"/>
            </a:xfrm>
            <a:prstGeom prst="rect">
              <a:avLst/>
            </a:prstGeom>
            <a:solidFill>
              <a:srgbClr val="B3B3B3">
                <a:alpha val="100000"/>
              </a:srgbClr>
            </a:solidFill>
          </p:spPr>
          <p:txBody>
            <a:bodyPr/>
            <a:lstStyle/>
            <a:p/>
          </p:txBody>
        </p:sp>
        <p:sp>
          <p:nvSpPr>
            <p:cNvPr id="62" name="rc62"/>
            <p:cNvSpPr/>
            <p:nvPr/>
          </p:nvSpPr>
          <p:spPr>
            <a:xfrm>
              <a:off x="5236267" y="3726656"/>
              <a:ext cx="245185" cy="0"/>
            </a:xfrm>
            <a:prstGeom prst="rect">
              <a:avLst/>
            </a:prstGeom>
            <a:solidFill>
              <a:srgbClr val="B3B3B3">
                <a:alpha val="100000"/>
              </a:srgbClr>
            </a:solidFill>
          </p:spPr>
          <p:txBody>
            <a:bodyPr/>
            <a:lstStyle/>
            <a:p/>
          </p:txBody>
        </p:sp>
        <p:sp>
          <p:nvSpPr>
            <p:cNvPr id="63" name="rc63"/>
            <p:cNvSpPr/>
            <p:nvPr/>
          </p:nvSpPr>
          <p:spPr>
            <a:xfrm>
              <a:off x="5508696" y="3785163"/>
              <a:ext cx="245185" cy="29493"/>
            </a:xfrm>
            <a:prstGeom prst="rect">
              <a:avLst/>
            </a:prstGeom>
            <a:solidFill>
              <a:srgbClr val="B3B3B3">
                <a:alpha val="100000"/>
              </a:srgbClr>
            </a:solidFill>
          </p:spPr>
          <p:txBody>
            <a:bodyPr/>
            <a:lstStyle/>
            <a:p/>
          </p:txBody>
        </p:sp>
        <p:sp>
          <p:nvSpPr>
            <p:cNvPr id="64" name="rc64"/>
            <p:cNvSpPr/>
            <p:nvPr/>
          </p:nvSpPr>
          <p:spPr>
            <a:xfrm>
              <a:off x="5781125" y="3761818"/>
              <a:ext cx="245185" cy="0"/>
            </a:xfrm>
            <a:prstGeom prst="rect">
              <a:avLst/>
            </a:prstGeom>
            <a:solidFill>
              <a:srgbClr val="B3B3B3">
                <a:alpha val="100000"/>
              </a:srgbClr>
            </a:solidFill>
          </p:spPr>
          <p:txBody>
            <a:bodyPr/>
            <a:lstStyle/>
            <a:p/>
          </p:txBody>
        </p:sp>
        <p:sp>
          <p:nvSpPr>
            <p:cNvPr id="65" name="rc65"/>
            <p:cNvSpPr/>
            <p:nvPr/>
          </p:nvSpPr>
          <p:spPr>
            <a:xfrm>
              <a:off x="6053553" y="3709169"/>
              <a:ext cx="245185" cy="109647"/>
            </a:xfrm>
            <a:prstGeom prst="rect">
              <a:avLst/>
            </a:prstGeom>
            <a:solidFill>
              <a:srgbClr val="B3B3B3">
                <a:alpha val="100000"/>
              </a:srgbClr>
            </a:solidFill>
          </p:spPr>
          <p:txBody>
            <a:bodyPr/>
            <a:lstStyle/>
            <a:p/>
          </p:txBody>
        </p:sp>
        <p:sp>
          <p:nvSpPr>
            <p:cNvPr id="66" name="rc66"/>
            <p:cNvSpPr/>
            <p:nvPr/>
          </p:nvSpPr>
          <p:spPr>
            <a:xfrm>
              <a:off x="6325982" y="3235441"/>
              <a:ext cx="245185" cy="76585"/>
            </a:xfrm>
            <a:prstGeom prst="rect">
              <a:avLst/>
            </a:prstGeom>
            <a:solidFill>
              <a:srgbClr val="B3B3B3">
                <a:alpha val="100000"/>
              </a:srgbClr>
            </a:solidFill>
          </p:spPr>
          <p:txBody>
            <a:bodyPr/>
            <a:lstStyle/>
            <a:p/>
          </p:txBody>
        </p:sp>
        <p:sp>
          <p:nvSpPr>
            <p:cNvPr id="67" name="rc67"/>
            <p:cNvSpPr/>
            <p:nvPr/>
          </p:nvSpPr>
          <p:spPr>
            <a:xfrm>
              <a:off x="6598411" y="3588666"/>
              <a:ext cx="245185" cy="181347"/>
            </a:xfrm>
            <a:prstGeom prst="rect">
              <a:avLst/>
            </a:prstGeom>
            <a:solidFill>
              <a:srgbClr val="B3B3B3">
                <a:alpha val="100000"/>
              </a:srgbClr>
            </a:solidFill>
          </p:spPr>
          <p:txBody>
            <a:bodyPr/>
            <a:lstStyle/>
            <a:p/>
          </p:txBody>
        </p:sp>
        <p:sp>
          <p:nvSpPr>
            <p:cNvPr id="68" name="rc68"/>
            <p:cNvSpPr/>
            <p:nvPr/>
          </p:nvSpPr>
          <p:spPr>
            <a:xfrm>
              <a:off x="6870839" y="3719554"/>
              <a:ext cx="245185" cy="51361"/>
            </a:xfrm>
            <a:prstGeom prst="rect">
              <a:avLst/>
            </a:prstGeom>
            <a:solidFill>
              <a:srgbClr val="B3B3B3">
                <a:alpha val="100000"/>
              </a:srgbClr>
            </a:solidFill>
          </p:spPr>
          <p:txBody>
            <a:bodyPr/>
            <a:lstStyle/>
            <a:p/>
          </p:txBody>
        </p:sp>
        <p:sp>
          <p:nvSpPr>
            <p:cNvPr id="69" name="rc69"/>
            <p:cNvSpPr/>
            <p:nvPr/>
          </p:nvSpPr>
          <p:spPr>
            <a:xfrm>
              <a:off x="7143268" y="3447601"/>
              <a:ext cx="245185" cy="100244"/>
            </a:xfrm>
            <a:prstGeom prst="rect">
              <a:avLst/>
            </a:prstGeom>
            <a:solidFill>
              <a:srgbClr val="B3B3B3">
                <a:alpha val="100000"/>
              </a:srgbClr>
            </a:solidFill>
          </p:spPr>
          <p:txBody>
            <a:bodyPr/>
            <a:lstStyle/>
            <a:p/>
          </p:txBody>
        </p:sp>
        <p:sp>
          <p:nvSpPr>
            <p:cNvPr id="70" name="rc70"/>
            <p:cNvSpPr/>
            <p:nvPr/>
          </p:nvSpPr>
          <p:spPr>
            <a:xfrm>
              <a:off x="7415697" y="3653504"/>
              <a:ext cx="245185" cy="24459"/>
            </a:xfrm>
            <a:prstGeom prst="rect">
              <a:avLst/>
            </a:prstGeom>
            <a:solidFill>
              <a:srgbClr val="B3B3B3">
                <a:alpha val="100000"/>
              </a:srgbClr>
            </a:solidFill>
          </p:spPr>
          <p:txBody>
            <a:bodyPr/>
            <a:lstStyle/>
            <a:p/>
          </p:txBody>
        </p:sp>
        <p:sp>
          <p:nvSpPr>
            <p:cNvPr id="71" name="rc71"/>
            <p:cNvSpPr/>
            <p:nvPr/>
          </p:nvSpPr>
          <p:spPr>
            <a:xfrm>
              <a:off x="7688125" y="3038279"/>
              <a:ext cx="245185" cy="358010"/>
            </a:xfrm>
            <a:prstGeom prst="rect">
              <a:avLst/>
            </a:prstGeom>
            <a:solidFill>
              <a:srgbClr val="B3B3B3">
                <a:alpha val="100000"/>
              </a:srgbClr>
            </a:solidFill>
          </p:spPr>
          <p:txBody>
            <a:bodyPr/>
            <a:lstStyle/>
            <a:p/>
          </p:txBody>
        </p:sp>
        <p:sp>
          <p:nvSpPr>
            <p:cNvPr id="72" name="rc72"/>
            <p:cNvSpPr/>
            <p:nvPr/>
          </p:nvSpPr>
          <p:spPr>
            <a:xfrm>
              <a:off x="7960554" y="3803684"/>
              <a:ext cx="245185" cy="46636"/>
            </a:xfrm>
            <a:prstGeom prst="rect">
              <a:avLst/>
            </a:prstGeom>
            <a:solidFill>
              <a:srgbClr val="B3B3B3">
                <a:alpha val="100000"/>
              </a:srgbClr>
            </a:solidFill>
          </p:spPr>
          <p:txBody>
            <a:bodyPr/>
            <a:lstStyle/>
            <a:p/>
          </p:txBody>
        </p:sp>
        <p:sp>
          <p:nvSpPr>
            <p:cNvPr id="73" name="pl73"/>
            <p:cNvSpPr/>
            <p:nvPr/>
          </p:nvSpPr>
          <p:spPr>
            <a:xfrm>
              <a:off x="1544859" y="1050606"/>
              <a:ext cx="6538288" cy="598825"/>
            </a:xfrm>
            <a:custGeom>
              <a:avLst/>
              <a:pathLst>
                <a:path w="6538288" h="598825">
                  <a:moveTo>
                    <a:pt x="0" y="57030"/>
                  </a:moveTo>
                  <a:lnTo>
                    <a:pt x="272428" y="0"/>
                  </a:lnTo>
                  <a:lnTo>
                    <a:pt x="544857" y="399216"/>
                  </a:lnTo>
                  <a:lnTo>
                    <a:pt x="817286" y="0"/>
                  </a:lnTo>
                  <a:lnTo>
                    <a:pt x="1089714" y="28515"/>
                  </a:lnTo>
                  <a:lnTo>
                    <a:pt x="1362143" y="28515"/>
                  </a:lnTo>
                  <a:lnTo>
                    <a:pt x="1634572" y="142577"/>
                  </a:lnTo>
                  <a:lnTo>
                    <a:pt x="1907000" y="199608"/>
                  </a:lnTo>
                  <a:lnTo>
                    <a:pt x="2179429" y="57030"/>
                  </a:lnTo>
                  <a:lnTo>
                    <a:pt x="2451858" y="57030"/>
                  </a:lnTo>
                  <a:lnTo>
                    <a:pt x="2724286" y="171092"/>
                  </a:lnTo>
                  <a:lnTo>
                    <a:pt x="2996715" y="57030"/>
                  </a:lnTo>
                  <a:lnTo>
                    <a:pt x="3269144" y="0"/>
                  </a:lnTo>
                  <a:lnTo>
                    <a:pt x="3541572" y="456247"/>
                  </a:lnTo>
                  <a:lnTo>
                    <a:pt x="3814001" y="114061"/>
                  </a:lnTo>
                  <a:lnTo>
                    <a:pt x="4086430" y="28515"/>
                  </a:lnTo>
                  <a:lnTo>
                    <a:pt x="4358858" y="85546"/>
                  </a:lnTo>
                  <a:lnTo>
                    <a:pt x="4631287" y="28515"/>
                  </a:lnTo>
                  <a:lnTo>
                    <a:pt x="4903716" y="598825"/>
                  </a:lnTo>
                  <a:lnTo>
                    <a:pt x="5176144" y="85546"/>
                  </a:lnTo>
                  <a:lnTo>
                    <a:pt x="5448573" y="85546"/>
                  </a:lnTo>
                  <a:lnTo>
                    <a:pt x="5721002" y="342185"/>
                  </a:lnTo>
                  <a:lnTo>
                    <a:pt x="5993430" y="199608"/>
                  </a:lnTo>
                  <a:lnTo>
                    <a:pt x="6265859" y="541794"/>
                  </a:lnTo>
                  <a:lnTo>
                    <a:pt x="6538288" y="0"/>
                  </a:lnTo>
                </a:path>
              </a:pathLst>
            </a:custGeom>
            <a:ln w="27101" cap="flat">
              <a:solidFill>
                <a:srgbClr val="0058AB">
                  <a:alpha val="50196"/>
                </a:srgbClr>
              </a:solidFill>
              <a:prstDash val="solid"/>
              <a:round/>
            </a:ln>
          </p:spPr>
          <p:txBody>
            <a:bodyPr/>
            <a:lstStyle/>
            <a:p/>
          </p:txBody>
        </p:sp>
        <p:sp>
          <p:nvSpPr>
            <p:cNvPr id="74" name="pl74"/>
            <p:cNvSpPr/>
            <p:nvPr/>
          </p:nvSpPr>
          <p:spPr>
            <a:xfrm>
              <a:off x="1544859" y="1050606"/>
              <a:ext cx="6538288" cy="1140619"/>
            </a:xfrm>
            <a:custGeom>
              <a:avLst/>
              <a:pathLst>
                <a:path w="6538288" h="1140619">
                  <a:moveTo>
                    <a:pt x="0" y="85546"/>
                  </a:moveTo>
                  <a:lnTo>
                    <a:pt x="272428" y="85546"/>
                  </a:lnTo>
                  <a:lnTo>
                    <a:pt x="544857" y="684371"/>
                  </a:lnTo>
                  <a:lnTo>
                    <a:pt x="817286" y="0"/>
                  </a:lnTo>
                  <a:lnTo>
                    <a:pt x="1089714" y="85546"/>
                  </a:lnTo>
                  <a:lnTo>
                    <a:pt x="1362143" y="114061"/>
                  </a:lnTo>
                  <a:lnTo>
                    <a:pt x="1634572" y="142577"/>
                  </a:lnTo>
                  <a:lnTo>
                    <a:pt x="1907000" y="199608"/>
                  </a:lnTo>
                  <a:lnTo>
                    <a:pt x="2179429" y="171092"/>
                  </a:lnTo>
                  <a:lnTo>
                    <a:pt x="2451858" y="85546"/>
                  </a:lnTo>
                  <a:lnTo>
                    <a:pt x="2724286" y="171092"/>
                  </a:lnTo>
                  <a:lnTo>
                    <a:pt x="2996715" y="114061"/>
                  </a:lnTo>
                  <a:lnTo>
                    <a:pt x="3269144" y="57030"/>
                  </a:lnTo>
                  <a:lnTo>
                    <a:pt x="3541572" y="1140619"/>
                  </a:lnTo>
                  <a:lnTo>
                    <a:pt x="3814001" y="114061"/>
                  </a:lnTo>
                  <a:lnTo>
                    <a:pt x="4086430" y="57030"/>
                  </a:lnTo>
                  <a:lnTo>
                    <a:pt x="4358858" y="85546"/>
                  </a:lnTo>
                  <a:lnTo>
                    <a:pt x="4631287" y="142577"/>
                  </a:lnTo>
                  <a:lnTo>
                    <a:pt x="4903716" y="684371"/>
                  </a:lnTo>
                  <a:lnTo>
                    <a:pt x="5176144" y="285154"/>
                  </a:lnTo>
                  <a:lnTo>
                    <a:pt x="5448573" y="142577"/>
                  </a:lnTo>
                  <a:lnTo>
                    <a:pt x="5721002" y="456247"/>
                  </a:lnTo>
                  <a:lnTo>
                    <a:pt x="5993430" y="228123"/>
                  </a:lnTo>
                  <a:lnTo>
                    <a:pt x="6265859" y="969526"/>
                  </a:lnTo>
                  <a:lnTo>
                    <a:pt x="6538288" y="57030"/>
                  </a:lnTo>
                </a:path>
              </a:pathLst>
            </a:custGeom>
            <a:ln w="27101" cap="flat">
              <a:solidFill>
                <a:srgbClr val="333333">
                  <a:alpha val="50196"/>
                </a:srgbClr>
              </a:solidFill>
              <a:prstDash val="solid"/>
              <a:round/>
            </a:ln>
          </p:spPr>
          <p:txBody>
            <a:bodyPr/>
            <a:lstStyle/>
            <a:p/>
          </p:txBody>
        </p:sp>
        <p:sp>
          <p:nvSpPr>
            <p:cNvPr id="75" name="tx75"/>
            <p:cNvSpPr/>
            <p:nvPr/>
          </p:nvSpPr>
          <p:spPr>
            <a:xfrm>
              <a:off x="666071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933142"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7205571"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7478000"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750428"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8022857"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60714"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2" name="tx82"/>
            <p:cNvSpPr/>
            <p:nvPr/>
          </p:nvSpPr>
          <p:spPr>
            <a:xfrm>
              <a:off x="6933142"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3" name="tx83"/>
            <p:cNvSpPr/>
            <p:nvPr/>
          </p:nvSpPr>
          <p:spPr>
            <a:xfrm>
              <a:off x="7205571"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4" name="tx84"/>
            <p:cNvSpPr/>
            <p:nvPr/>
          </p:nvSpPr>
          <p:spPr>
            <a:xfrm>
              <a:off x="7478000"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5" name="tx85"/>
            <p:cNvSpPr/>
            <p:nvPr/>
          </p:nvSpPr>
          <p:spPr>
            <a:xfrm>
              <a:off x="7750428" y="20728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65</a:t>
              </a:r>
            </a:p>
          </p:txBody>
        </p:sp>
        <p:sp>
          <p:nvSpPr>
            <p:cNvPr id="86" name="tx86"/>
            <p:cNvSpPr/>
            <p:nvPr/>
          </p:nvSpPr>
          <p:spPr>
            <a:xfrm>
              <a:off x="8022857"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7" name="tx87"/>
            <p:cNvSpPr/>
            <p:nvPr/>
          </p:nvSpPr>
          <p:spPr>
            <a:xfrm>
              <a:off x="1484569" y="37988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8" name="tx88"/>
            <p:cNvSpPr/>
            <p:nvPr/>
          </p:nvSpPr>
          <p:spPr>
            <a:xfrm>
              <a:off x="2846712" y="3809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9" name="tx89"/>
            <p:cNvSpPr/>
            <p:nvPr/>
          </p:nvSpPr>
          <p:spPr>
            <a:xfrm>
              <a:off x="4178711" y="37417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0" name="tx90"/>
            <p:cNvSpPr/>
            <p:nvPr/>
          </p:nvSpPr>
          <p:spPr>
            <a:xfrm>
              <a:off x="5570999" y="38036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1" name="tx91"/>
            <p:cNvSpPr/>
            <p:nvPr/>
          </p:nvSpPr>
          <p:spPr>
            <a:xfrm>
              <a:off x="6660714" y="37813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2" name="tx92"/>
            <p:cNvSpPr/>
            <p:nvPr/>
          </p:nvSpPr>
          <p:spPr>
            <a:xfrm>
              <a:off x="6933142" y="37818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3" name="tx93"/>
            <p:cNvSpPr/>
            <p:nvPr/>
          </p:nvSpPr>
          <p:spPr>
            <a:xfrm>
              <a:off x="7175426" y="36703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94" name="tx94"/>
            <p:cNvSpPr/>
            <p:nvPr/>
          </p:nvSpPr>
          <p:spPr>
            <a:xfrm>
              <a:off x="7447855" y="373668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95" name="tx95"/>
            <p:cNvSpPr/>
            <p:nvPr/>
          </p:nvSpPr>
          <p:spPr>
            <a:xfrm>
              <a:off x="7720284" y="359584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96" name="tx96"/>
            <p:cNvSpPr/>
            <p:nvPr/>
          </p:nvSpPr>
          <p:spPr>
            <a:xfrm>
              <a:off x="8022857" y="38214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1484569" y="37513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8" name="tx98"/>
            <p:cNvSpPr/>
            <p:nvPr/>
          </p:nvSpPr>
          <p:spPr>
            <a:xfrm>
              <a:off x="2846712" y="37500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9" name="tx99"/>
            <p:cNvSpPr/>
            <p:nvPr/>
          </p:nvSpPr>
          <p:spPr>
            <a:xfrm>
              <a:off x="5570999" y="37607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0" name="tx100"/>
            <p:cNvSpPr/>
            <p:nvPr/>
          </p:nvSpPr>
          <p:spPr>
            <a:xfrm>
              <a:off x="6630569" y="36388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01" name="tx101"/>
            <p:cNvSpPr/>
            <p:nvPr/>
          </p:nvSpPr>
          <p:spPr>
            <a:xfrm>
              <a:off x="6933142" y="37047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2" name="tx102"/>
            <p:cNvSpPr/>
            <p:nvPr/>
          </p:nvSpPr>
          <p:spPr>
            <a:xfrm>
              <a:off x="7205571" y="34586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3" name="tx103"/>
            <p:cNvSpPr/>
            <p:nvPr/>
          </p:nvSpPr>
          <p:spPr>
            <a:xfrm>
              <a:off x="7478000" y="36266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4" name="tx104"/>
            <p:cNvSpPr/>
            <p:nvPr/>
          </p:nvSpPr>
          <p:spPr>
            <a:xfrm>
              <a:off x="7720284" y="31768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105" name="tx105"/>
            <p:cNvSpPr/>
            <p:nvPr/>
          </p:nvSpPr>
          <p:spPr>
            <a:xfrm>
              <a:off x="8022857" y="37878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6" name="tx106"/>
            <p:cNvSpPr/>
            <p:nvPr/>
          </p:nvSpPr>
          <p:spPr>
            <a:xfrm>
              <a:off x="1484569" y="36608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07" name="tx107"/>
            <p:cNvSpPr/>
            <p:nvPr/>
          </p:nvSpPr>
          <p:spPr>
            <a:xfrm>
              <a:off x="2846712" y="36348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8" name="tx108"/>
            <p:cNvSpPr/>
            <p:nvPr/>
          </p:nvSpPr>
          <p:spPr>
            <a:xfrm>
              <a:off x="4178711" y="35726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a:t>
              </a:r>
            </a:p>
          </p:txBody>
        </p:sp>
        <p:sp>
          <p:nvSpPr>
            <p:cNvPr id="109" name="tx109"/>
            <p:cNvSpPr/>
            <p:nvPr/>
          </p:nvSpPr>
          <p:spPr>
            <a:xfrm>
              <a:off x="5570999" y="36671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0" name="tx110"/>
            <p:cNvSpPr/>
            <p:nvPr/>
          </p:nvSpPr>
          <p:spPr>
            <a:xfrm>
              <a:off x="6630569" y="347057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a:t>
              </a:r>
            </a:p>
          </p:txBody>
        </p:sp>
        <p:sp>
          <p:nvSpPr>
            <p:cNvPr id="111" name="tx111"/>
            <p:cNvSpPr/>
            <p:nvPr/>
          </p:nvSpPr>
          <p:spPr>
            <a:xfrm>
              <a:off x="6933142" y="36015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2" name="tx112"/>
            <p:cNvSpPr/>
            <p:nvPr/>
          </p:nvSpPr>
          <p:spPr>
            <a:xfrm>
              <a:off x="7175426" y="333088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244</a:t>
              </a:r>
            </a:p>
          </p:txBody>
        </p:sp>
        <p:sp>
          <p:nvSpPr>
            <p:cNvPr id="113" name="tx113"/>
            <p:cNvSpPr/>
            <p:nvPr/>
          </p:nvSpPr>
          <p:spPr>
            <a:xfrm>
              <a:off x="7447855" y="35354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14" name="tx114"/>
            <p:cNvSpPr/>
            <p:nvPr/>
          </p:nvSpPr>
          <p:spPr>
            <a:xfrm>
              <a:off x="7720284" y="29202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479</a:t>
              </a:r>
            </a:p>
          </p:txBody>
        </p:sp>
        <p:sp>
          <p:nvSpPr>
            <p:cNvPr id="115" name="tx115"/>
            <p:cNvSpPr/>
            <p:nvPr/>
          </p:nvSpPr>
          <p:spPr>
            <a:xfrm>
              <a:off x="8022857" y="36856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16" name="tx116"/>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94200" y="294971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8" name="tx118"/>
            <p:cNvSpPr/>
            <p:nvPr/>
          </p:nvSpPr>
          <p:spPr>
            <a:xfrm>
              <a:off x="577692" y="207790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9" name="tx119"/>
            <p:cNvSpPr/>
            <p:nvPr/>
          </p:nvSpPr>
          <p:spPr>
            <a:xfrm>
              <a:off x="577692" y="120609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729166" y="4778716"/>
              <a:ext cx="201456" cy="201456"/>
            </a:xfrm>
            <a:prstGeom prst="rect">
              <a:avLst/>
            </a:prstGeom>
            <a:solidFill>
              <a:srgbClr val="B3B3B3">
                <a:alpha val="100000"/>
              </a:srgbClr>
            </a:solidFill>
          </p:spPr>
          <p:txBody>
            <a:bodyPr/>
            <a:lstStyle/>
            <a:p/>
          </p:txBody>
        </p:sp>
        <p:sp>
          <p:nvSpPr>
            <p:cNvPr id="142" name="rc142"/>
            <p:cNvSpPr/>
            <p:nvPr/>
          </p:nvSpPr>
          <p:spPr>
            <a:xfrm>
              <a:off x="5631320" y="4778716"/>
              <a:ext cx="201456" cy="201456"/>
            </a:xfrm>
            <a:prstGeom prst="rect">
              <a:avLst/>
            </a:prstGeom>
            <a:solidFill>
              <a:srgbClr val="1CABE2">
                <a:alpha val="100000"/>
              </a:srgbClr>
            </a:solidFill>
          </p:spPr>
          <p:txBody>
            <a:bodyPr/>
            <a:lstStyle/>
            <a:p/>
          </p:txBody>
        </p:sp>
        <p:sp>
          <p:nvSpPr>
            <p:cNvPr id="143" name="tx143"/>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1083092" y="467611"/>
              <a:ext cx="74920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Viet Nam, 2000-2024</a:t>
              </a:r>
            </a:p>
          </p:txBody>
        </p:sp>
        <p:sp>
          <p:nvSpPr>
            <p:cNvPr id="146" name="pl146"/>
            <p:cNvSpPr/>
            <p:nvPr/>
          </p:nvSpPr>
          <p:spPr>
            <a:xfrm>
              <a:off x="213021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54610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96199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3778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79378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2" name="pl152"/>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3" name="pl153"/>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4" name="pl154"/>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83815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25405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66994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8583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50173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422266" y="5650800"/>
              <a:ext cx="841493" cy="164676"/>
            </a:xfrm>
            <a:prstGeom prst="rect">
              <a:avLst/>
            </a:prstGeom>
            <a:solidFill>
              <a:srgbClr val="1CABE2">
                <a:alpha val="100000"/>
              </a:srgbClr>
            </a:solidFill>
          </p:spPr>
          <p:txBody>
            <a:bodyPr/>
            <a:lstStyle/>
            <a:p/>
          </p:txBody>
        </p:sp>
        <p:sp>
          <p:nvSpPr>
            <p:cNvPr id="161" name="rc161"/>
            <p:cNvSpPr/>
            <p:nvPr/>
          </p:nvSpPr>
          <p:spPr>
            <a:xfrm>
              <a:off x="1422266" y="5444954"/>
              <a:ext cx="3876276" cy="164676"/>
            </a:xfrm>
            <a:prstGeom prst="rect">
              <a:avLst/>
            </a:prstGeom>
            <a:solidFill>
              <a:srgbClr val="1CABE2">
                <a:alpha val="100000"/>
              </a:srgbClr>
            </a:solidFill>
          </p:spPr>
          <p:txBody>
            <a:bodyPr/>
            <a:lstStyle/>
            <a:p/>
          </p:txBody>
        </p:sp>
        <p:sp>
          <p:nvSpPr>
            <p:cNvPr id="162" name="rc162"/>
            <p:cNvSpPr/>
            <p:nvPr/>
          </p:nvSpPr>
          <p:spPr>
            <a:xfrm>
              <a:off x="1422266" y="5239108"/>
              <a:ext cx="189361" cy="164676"/>
            </a:xfrm>
            <a:prstGeom prst="rect">
              <a:avLst/>
            </a:prstGeom>
            <a:solidFill>
              <a:srgbClr val="1CABE2">
                <a:alpha val="100000"/>
              </a:srgbClr>
            </a:solidFill>
          </p:spPr>
          <p:txBody>
            <a:bodyPr/>
            <a:lstStyle/>
            <a:p/>
          </p:txBody>
        </p:sp>
        <p:sp>
          <p:nvSpPr>
            <p:cNvPr id="163" name="rc163"/>
            <p:cNvSpPr/>
            <p:nvPr/>
          </p:nvSpPr>
          <p:spPr>
            <a:xfrm>
              <a:off x="2263759" y="5650800"/>
              <a:ext cx="1472614" cy="164676"/>
            </a:xfrm>
            <a:prstGeom prst="rect">
              <a:avLst/>
            </a:prstGeom>
            <a:solidFill>
              <a:srgbClr val="B3B3B3">
                <a:alpha val="100000"/>
              </a:srgbClr>
            </a:solidFill>
          </p:spPr>
          <p:txBody>
            <a:bodyPr/>
            <a:lstStyle/>
            <a:p/>
          </p:txBody>
        </p:sp>
        <p:sp>
          <p:nvSpPr>
            <p:cNvPr id="164" name="rc164"/>
            <p:cNvSpPr/>
            <p:nvPr/>
          </p:nvSpPr>
          <p:spPr>
            <a:xfrm>
              <a:off x="5298543" y="5444954"/>
              <a:ext cx="2907197" cy="164676"/>
            </a:xfrm>
            <a:prstGeom prst="rect">
              <a:avLst/>
            </a:prstGeom>
            <a:solidFill>
              <a:srgbClr val="B3B3B3">
                <a:alpha val="100000"/>
              </a:srgbClr>
            </a:solidFill>
          </p:spPr>
          <p:txBody>
            <a:bodyPr/>
            <a:lstStyle/>
            <a:p/>
          </p:txBody>
        </p:sp>
        <p:sp>
          <p:nvSpPr>
            <p:cNvPr id="165" name="rc165"/>
            <p:cNvSpPr/>
            <p:nvPr/>
          </p:nvSpPr>
          <p:spPr>
            <a:xfrm>
              <a:off x="1611627" y="5239108"/>
              <a:ext cx="378708" cy="164676"/>
            </a:xfrm>
            <a:prstGeom prst="rect">
              <a:avLst/>
            </a:prstGeom>
            <a:solidFill>
              <a:srgbClr val="B3B3B3">
                <a:alpha val="100000"/>
              </a:srgbClr>
            </a:solidFill>
          </p:spPr>
          <p:txBody>
            <a:bodyPr/>
            <a:lstStyle/>
            <a:p/>
          </p:txBody>
        </p:sp>
        <p:sp>
          <p:nvSpPr>
            <p:cNvPr id="166" name="tx166"/>
            <p:cNvSpPr/>
            <p:nvPr/>
          </p:nvSpPr>
          <p:spPr>
            <a:xfrm>
              <a:off x="3881055"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163.4</a:t>
              </a:r>
            </a:p>
          </p:txBody>
        </p:sp>
        <p:sp>
          <p:nvSpPr>
            <p:cNvPr id="167" name="tx167"/>
            <p:cNvSpPr/>
            <p:nvPr/>
          </p:nvSpPr>
          <p:spPr>
            <a:xfrm>
              <a:off x="8350421"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479.1</a:t>
              </a:r>
            </a:p>
          </p:txBody>
        </p:sp>
        <p:sp>
          <p:nvSpPr>
            <p:cNvPr id="168" name="tx168"/>
            <p:cNvSpPr/>
            <p:nvPr/>
          </p:nvSpPr>
          <p:spPr>
            <a:xfrm>
              <a:off x="2102863"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40.1</a:t>
              </a:r>
            </a:p>
          </p:txBody>
        </p:sp>
        <p:sp>
          <p:nvSpPr>
            <p:cNvPr id="169" name="tx169"/>
            <p:cNvSpPr/>
            <p:nvPr/>
          </p:nvSpPr>
          <p:spPr>
            <a:xfrm>
              <a:off x="1730486"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59.4</a:t>
              </a:r>
            </a:p>
          </p:txBody>
        </p:sp>
        <p:sp>
          <p:nvSpPr>
            <p:cNvPr id="170" name="tx170"/>
            <p:cNvSpPr/>
            <p:nvPr/>
          </p:nvSpPr>
          <p:spPr>
            <a:xfrm>
              <a:off x="3215723"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273.8</a:t>
              </a:r>
            </a:p>
          </p:txBody>
        </p:sp>
        <p:sp>
          <p:nvSpPr>
            <p:cNvPr id="171" name="tx171"/>
            <p:cNvSpPr/>
            <p:nvPr/>
          </p:nvSpPr>
          <p:spPr>
            <a:xfrm>
              <a:off x="1404420"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72" name="tx172"/>
            <p:cNvSpPr/>
            <p:nvPr/>
          </p:nvSpPr>
          <p:spPr>
            <a:xfrm>
              <a:off x="2903603" y="569000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104</a:t>
              </a:r>
            </a:p>
          </p:txBody>
        </p:sp>
        <p:sp>
          <p:nvSpPr>
            <p:cNvPr id="173" name="tx173"/>
            <p:cNvSpPr/>
            <p:nvPr/>
          </p:nvSpPr>
          <p:spPr>
            <a:xfrm>
              <a:off x="6607460"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205.3</a:t>
              </a:r>
            </a:p>
          </p:txBody>
        </p:sp>
        <p:sp>
          <p:nvSpPr>
            <p:cNvPr id="174" name="tx174"/>
            <p:cNvSpPr/>
            <p:nvPr/>
          </p:nvSpPr>
          <p:spPr>
            <a:xfrm>
              <a:off x="1688455"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26.8</a:t>
              </a:r>
            </a:p>
          </p:txBody>
        </p:sp>
        <p:sp>
          <p:nvSpPr>
            <p:cNvPr id="175" name="tx175"/>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67502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0" name="tx180"/>
            <p:cNvSpPr/>
            <p:nvPr/>
          </p:nvSpPr>
          <p:spPr>
            <a:xfrm>
              <a:off x="4090921"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1" name="tx181"/>
            <p:cNvSpPr/>
            <p:nvPr/>
          </p:nvSpPr>
          <p:spPr>
            <a:xfrm>
              <a:off x="5506814"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82" name="tx182"/>
            <p:cNvSpPr/>
            <p:nvPr/>
          </p:nvSpPr>
          <p:spPr>
            <a:xfrm>
              <a:off x="692270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3" name="tx183"/>
            <p:cNvSpPr/>
            <p:nvPr/>
          </p:nvSpPr>
          <p:spPr>
            <a:xfrm>
              <a:off x="8338601"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84" name="tx184"/>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Viet Nam.
In 2024, DTP1 coverage in Viet Nam increased to 99%. The number of children missing out on any DTP vaccination (zero-dose children) improved from 274,000 in 2023 to 13,000 in 2024.
DTP3 coverage increased to 97% in 2024, leaving 40,000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99975"/>
            </a:xfrm>
            <a:custGeom>
              <a:avLst/>
              <a:pathLst>
                <a:path w="3397293" h="599975">
                  <a:moveTo>
                    <a:pt x="0" y="57140"/>
                  </a:moveTo>
                  <a:lnTo>
                    <a:pt x="141553" y="0"/>
                  </a:lnTo>
                  <a:lnTo>
                    <a:pt x="283107" y="399983"/>
                  </a:lnTo>
                  <a:lnTo>
                    <a:pt x="424661" y="0"/>
                  </a:lnTo>
                  <a:lnTo>
                    <a:pt x="566215" y="28570"/>
                  </a:lnTo>
                  <a:lnTo>
                    <a:pt x="707769" y="28570"/>
                  </a:lnTo>
                  <a:lnTo>
                    <a:pt x="849323" y="142851"/>
                  </a:lnTo>
                  <a:lnTo>
                    <a:pt x="990877" y="199991"/>
                  </a:lnTo>
                  <a:lnTo>
                    <a:pt x="1132431" y="57140"/>
                  </a:lnTo>
                  <a:lnTo>
                    <a:pt x="1273984" y="57140"/>
                  </a:lnTo>
                  <a:lnTo>
                    <a:pt x="1415538" y="171421"/>
                  </a:lnTo>
                  <a:lnTo>
                    <a:pt x="1557092" y="57140"/>
                  </a:lnTo>
                  <a:lnTo>
                    <a:pt x="1698646" y="0"/>
                  </a:lnTo>
                  <a:lnTo>
                    <a:pt x="1840200" y="457124"/>
                  </a:lnTo>
                  <a:lnTo>
                    <a:pt x="1981754" y="114281"/>
                  </a:lnTo>
                  <a:lnTo>
                    <a:pt x="2123308" y="28570"/>
                  </a:lnTo>
                  <a:lnTo>
                    <a:pt x="2264862" y="85710"/>
                  </a:lnTo>
                  <a:lnTo>
                    <a:pt x="2406416" y="28570"/>
                  </a:lnTo>
                  <a:lnTo>
                    <a:pt x="2547969" y="599975"/>
                  </a:lnTo>
                  <a:lnTo>
                    <a:pt x="2689523" y="85710"/>
                  </a:lnTo>
                  <a:lnTo>
                    <a:pt x="2831077" y="85710"/>
                  </a:lnTo>
                  <a:lnTo>
                    <a:pt x="2972631" y="342843"/>
                  </a:lnTo>
                  <a:lnTo>
                    <a:pt x="3114185" y="199991"/>
                  </a:lnTo>
                  <a:lnTo>
                    <a:pt x="3255739" y="54283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99975"/>
            </a:xfrm>
            <a:custGeom>
              <a:avLst/>
              <a:pathLst>
                <a:path w="3397293" h="599975">
                  <a:moveTo>
                    <a:pt x="0" y="57140"/>
                  </a:moveTo>
                  <a:lnTo>
                    <a:pt x="141553" y="0"/>
                  </a:lnTo>
                  <a:lnTo>
                    <a:pt x="283107" y="399983"/>
                  </a:lnTo>
                  <a:lnTo>
                    <a:pt x="424661" y="0"/>
                  </a:lnTo>
                  <a:lnTo>
                    <a:pt x="566215" y="28570"/>
                  </a:lnTo>
                  <a:lnTo>
                    <a:pt x="707769" y="28570"/>
                  </a:lnTo>
                  <a:lnTo>
                    <a:pt x="849323" y="142851"/>
                  </a:lnTo>
                  <a:lnTo>
                    <a:pt x="990877" y="199991"/>
                  </a:lnTo>
                  <a:lnTo>
                    <a:pt x="1132431" y="57140"/>
                  </a:lnTo>
                  <a:lnTo>
                    <a:pt x="1273984" y="57140"/>
                  </a:lnTo>
                  <a:lnTo>
                    <a:pt x="1415538" y="171421"/>
                  </a:lnTo>
                  <a:lnTo>
                    <a:pt x="1557092" y="57140"/>
                  </a:lnTo>
                  <a:lnTo>
                    <a:pt x="1698646" y="0"/>
                  </a:lnTo>
                  <a:lnTo>
                    <a:pt x="1840200" y="457124"/>
                  </a:lnTo>
                  <a:lnTo>
                    <a:pt x="1981754" y="114281"/>
                  </a:lnTo>
                  <a:lnTo>
                    <a:pt x="2123308" y="28570"/>
                  </a:lnTo>
                  <a:lnTo>
                    <a:pt x="2264862" y="85710"/>
                  </a:lnTo>
                  <a:lnTo>
                    <a:pt x="2406416" y="28570"/>
                  </a:lnTo>
                  <a:lnTo>
                    <a:pt x="2547969" y="599975"/>
                  </a:lnTo>
                  <a:lnTo>
                    <a:pt x="2689523" y="85710"/>
                  </a:lnTo>
                  <a:lnTo>
                    <a:pt x="2831077" y="85710"/>
                  </a:lnTo>
                  <a:lnTo>
                    <a:pt x="2972631" y="342843"/>
                  </a:lnTo>
                  <a:lnTo>
                    <a:pt x="3114185" y="199991"/>
                  </a:lnTo>
                  <a:lnTo>
                    <a:pt x="3255739" y="54283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99975"/>
            </a:xfrm>
            <a:custGeom>
              <a:avLst/>
              <a:pathLst>
                <a:path w="3397293" h="599975">
                  <a:moveTo>
                    <a:pt x="0" y="57140"/>
                  </a:moveTo>
                  <a:lnTo>
                    <a:pt x="141553" y="0"/>
                  </a:lnTo>
                  <a:lnTo>
                    <a:pt x="283107" y="399983"/>
                  </a:lnTo>
                  <a:lnTo>
                    <a:pt x="424661" y="0"/>
                  </a:lnTo>
                  <a:lnTo>
                    <a:pt x="566215" y="28570"/>
                  </a:lnTo>
                  <a:lnTo>
                    <a:pt x="707769" y="28570"/>
                  </a:lnTo>
                  <a:lnTo>
                    <a:pt x="849323" y="142851"/>
                  </a:lnTo>
                  <a:lnTo>
                    <a:pt x="990877" y="199991"/>
                  </a:lnTo>
                  <a:lnTo>
                    <a:pt x="1132431" y="57140"/>
                  </a:lnTo>
                  <a:lnTo>
                    <a:pt x="1273984" y="57140"/>
                  </a:lnTo>
                  <a:lnTo>
                    <a:pt x="1415538" y="171421"/>
                  </a:lnTo>
                  <a:lnTo>
                    <a:pt x="1557092" y="57140"/>
                  </a:lnTo>
                  <a:lnTo>
                    <a:pt x="1698646" y="0"/>
                  </a:lnTo>
                  <a:lnTo>
                    <a:pt x="1840200" y="457124"/>
                  </a:lnTo>
                  <a:lnTo>
                    <a:pt x="1981754" y="114281"/>
                  </a:lnTo>
                  <a:lnTo>
                    <a:pt x="2123308" y="28570"/>
                  </a:lnTo>
                  <a:lnTo>
                    <a:pt x="2264862" y="85710"/>
                  </a:lnTo>
                  <a:lnTo>
                    <a:pt x="2406416" y="28570"/>
                  </a:lnTo>
                  <a:lnTo>
                    <a:pt x="2547969" y="599975"/>
                  </a:lnTo>
                  <a:lnTo>
                    <a:pt x="2689523" y="85710"/>
                  </a:lnTo>
                  <a:lnTo>
                    <a:pt x="2831077" y="85710"/>
                  </a:lnTo>
                  <a:lnTo>
                    <a:pt x="2972631" y="342843"/>
                  </a:lnTo>
                  <a:lnTo>
                    <a:pt x="3114185" y="199991"/>
                  </a:lnTo>
                  <a:lnTo>
                    <a:pt x="3255739" y="54283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90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90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1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6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133" y="4831778"/>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60" name="tx60"/>
            <p:cNvSpPr/>
            <p:nvPr/>
          </p:nvSpPr>
          <p:spPr>
            <a:xfrm>
              <a:off x="28592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71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27746" y="472419"/>
              <a:ext cx="25837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Viet Nam, 2000-2024</a:t>
              </a:r>
            </a:p>
          </p:txBody>
        </p:sp>
        <p:sp>
          <p:nvSpPr>
            <p:cNvPr id="63" name="pl63"/>
            <p:cNvSpPr/>
            <p:nvPr/>
          </p:nvSpPr>
          <p:spPr>
            <a:xfrm>
              <a:off x="5267799" y="35752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07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3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0913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236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1559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833386"/>
              <a:ext cx="3397293" cy="2032174"/>
            </a:xfrm>
            <a:custGeom>
              <a:avLst/>
              <a:pathLst>
                <a:path w="3397293" h="2032174">
                  <a:moveTo>
                    <a:pt x="0" y="193540"/>
                  </a:moveTo>
                  <a:lnTo>
                    <a:pt x="141553" y="0"/>
                  </a:lnTo>
                  <a:lnTo>
                    <a:pt x="283107" y="1354782"/>
                  </a:lnTo>
                  <a:lnTo>
                    <a:pt x="424661" y="0"/>
                  </a:lnTo>
                  <a:lnTo>
                    <a:pt x="566215" y="96770"/>
                  </a:lnTo>
                  <a:lnTo>
                    <a:pt x="707769" y="96770"/>
                  </a:lnTo>
                  <a:lnTo>
                    <a:pt x="849323" y="483851"/>
                  </a:lnTo>
                  <a:lnTo>
                    <a:pt x="990877" y="677391"/>
                  </a:lnTo>
                  <a:lnTo>
                    <a:pt x="1132431" y="193540"/>
                  </a:lnTo>
                  <a:lnTo>
                    <a:pt x="1273984" y="193540"/>
                  </a:lnTo>
                  <a:lnTo>
                    <a:pt x="1415538" y="580621"/>
                  </a:lnTo>
                  <a:lnTo>
                    <a:pt x="1557092" y="193540"/>
                  </a:lnTo>
                  <a:lnTo>
                    <a:pt x="1698646" y="0"/>
                  </a:lnTo>
                  <a:lnTo>
                    <a:pt x="1840200" y="1548323"/>
                  </a:lnTo>
                  <a:lnTo>
                    <a:pt x="1981754" y="387080"/>
                  </a:lnTo>
                  <a:lnTo>
                    <a:pt x="2123308" y="96770"/>
                  </a:lnTo>
                  <a:lnTo>
                    <a:pt x="2264862" y="290310"/>
                  </a:lnTo>
                  <a:lnTo>
                    <a:pt x="2406416" y="96770"/>
                  </a:lnTo>
                  <a:lnTo>
                    <a:pt x="2547969" y="2032174"/>
                  </a:lnTo>
                  <a:lnTo>
                    <a:pt x="2689523" y="290310"/>
                  </a:lnTo>
                  <a:lnTo>
                    <a:pt x="2831077" y="290310"/>
                  </a:lnTo>
                  <a:lnTo>
                    <a:pt x="2972631" y="1161242"/>
                  </a:lnTo>
                  <a:lnTo>
                    <a:pt x="3114185" y="677391"/>
                  </a:lnTo>
                  <a:lnTo>
                    <a:pt x="3255739" y="1838633"/>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23697"/>
              <a:ext cx="3397293" cy="774161"/>
            </a:xfrm>
            <a:custGeom>
              <a:avLst/>
              <a:pathLst>
                <a:path w="3397293" h="774161">
                  <a:moveTo>
                    <a:pt x="0" y="774161"/>
                  </a:moveTo>
                  <a:lnTo>
                    <a:pt x="141553" y="677391"/>
                  </a:lnTo>
                  <a:lnTo>
                    <a:pt x="283107" y="677391"/>
                  </a:lnTo>
                  <a:lnTo>
                    <a:pt x="424661" y="580621"/>
                  </a:lnTo>
                  <a:lnTo>
                    <a:pt x="566215" y="483851"/>
                  </a:lnTo>
                  <a:lnTo>
                    <a:pt x="707769" y="387080"/>
                  </a:lnTo>
                  <a:lnTo>
                    <a:pt x="849323" y="290310"/>
                  </a:lnTo>
                  <a:lnTo>
                    <a:pt x="990877" y="290310"/>
                  </a:lnTo>
                  <a:lnTo>
                    <a:pt x="1132431" y="193540"/>
                  </a:lnTo>
                  <a:lnTo>
                    <a:pt x="1273984" y="96770"/>
                  </a:lnTo>
                  <a:lnTo>
                    <a:pt x="1415538" y="96770"/>
                  </a:lnTo>
                  <a:lnTo>
                    <a:pt x="1557092" y="96770"/>
                  </a:lnTo>
                  <a:lnTo>
                    <a:pt x="1698646" y="96770"/>
                  </a:lnTo>
                  <a:lnTo>
                    <a:pt x="1840200" y="96770"/>
                  </a:lnTo>
                  <a:lnTo>
                    <a:pt x="1981754" y="96770"/>
                  </a:lnTo>
                  <a:lnTo>
                    <a:pt x="2123308" y="96770"/>
                  </a:lnTo>
                  <a:lnTo>
                    <a:pt x="2264862" y="0"/>
                  </a:lnTo>
                  <a:lnTo>
                    <a:pt x="2406416" y="0"/>
                  </a:lnTo>
                  <a:lnTo>
                    <a:pt x="2547969" y="0"/>
                  </a:lnTo>
                  <a:lnTo>
                    <a:pt x="2689523" y="0"/>
                  </a:lnTo>
                  <a:lnTo>
                    <a:pt x="2831077" y="193540"/>
                  </a:lnTo>
                  <a:lnTo>
                    <a:pt x="2972631" y="290310"/>
                  </a:lnTo>
                  <a:lnTo>
                    <a:pt x="3114185" y="96770"/>
                  </a:lnTo>
                  <a:lnTo>
                    <a:pt x="3255739" y="96770"/>
                  </a:lnTo>
                  <a:lnTo>
                    <a:pt x="3397293" y="96770"/>
                  </a:lnTo>
                </a:path>
              </a:pathLst>
            </a:custGeom>
            <a:ln w="27101" cap="flat">
              <a:solidFill>
                <a:srgbClr val="80BD41">
                  <a:alpha val="100000"/>
                </a:srgbClr>
              </a:solidFill>
              <a:prstDash val="solid"/>
              <a:round/>
            </a:ln>
          </p:spPr>
          <p:txBody>
            <a:bodyPr/>
            <a:lstStyle/>
            <a:p/>
          </p:txBody>
        </p:sp>
        <p:sp>
          <p:nvSpPr>
            <p:cNvPr id="78" name="pl78"/>
            <p:cNvSpPr/>
            <p:nvPr/>
          </p:nvSpPr>
          <p:spPr>
            <a:xfrm>
              <a:off x="5437664" y="1930156"/>
              <a:ext cx="3397293" cy="967702"/>
            </a:xfrm>
            <a:custGeom>
              <a:avLst/>
              <a:pathLst>
                <a:path w="3397293" h="967702">
                  <a:moveTo>
                    <a:pt x="0" y="483851"/>
                  </a:moveTo>
                  <a:lnTo>
                    <a:pt x="141553" y="580621"/>
                  </a:lnTo>
                  <a:lnTo>
                    <a:pt x="283107" y="677391"/>
                  </a:lnTo>
                  <a:lnTo>
                    <a:pt x="424661" y="580621"/>
                  </a:lnTo>
                  <a:lnTo>
                    <a:pt x="566215" y="483851"/>
                  </a:lnTo>
                  <a:lnTo>
                    <a:pt x="707769" y="483851"/>
                  </a:lnTo>
                  <a:lnTo>
                    <a:pt x="849323" y="193540"/>
                  </a:lnTo>
                  <a:lnTo>
                    <a:pt x="990877" y="193540"/>
                  </a:lnTo>
                  <a:lnTo>
                    <a:pt x="1132431" y="96770"/>
                  </a:lnTo>
                  <a:lnTo>
                    <a:pt x="1273984" y="96770"/>
                  </a:lnTo>
                  <a:lnTo>
                    <a:pt x="1415538" y="96770"/>
                  </a:lnTo>
                  <a:lnTo>
                    <a:pt x="1557092" y="96770"/>
                  </a:lnTo>
                  <a:lnTo>
                    <a:pt x="1698646" y="0"/>
                  </a:lnTo>
                  <a:lnTo>
                    <a:pt x="1840200" y="96770"/>
                  </a:lnTo>
                  <a:lnTo>
                    <a:pt x="1981754" y="96770"/>
                  </a:lnTo>
                  <a:lnTo>
                    <a:pt x="2123308" y="96770"/>
                  </a:lnTo>
                  <a:lnTo>
                    <a:pt x="2264862" y="96770"/>
                  </a:lnTo>
                  <a:lnTo>
                    <a:pt x="2406416" y="96770"/>
                  </a:lnTo>
                  <a:lnTo>
                    <a:pt x="2547969" y="193540"/>
                  </a:lnTo>
                  <a:lnTo>
                    <a:pt x="2689523" y="193540"/>
                  </a:lnTo>
                  <a:lnTo>
                    <a:pt x="2831077" y="387080"/>
                  </a:lnTo>
                  <a:lnTo>
                    <a:pt x="2972631" y="967702"/>
                  </a:lnTo>
                  <a:lnTo>
                    <a:pt x="3114185" y="290310"/>
                  </a:lnTo>
                  <a:lnTo>
                    <a:pt x="3255739" y="580621"/>
                  </a:lnTo>
                  <a:lnTo>
                    <a:pt x="3397293" y="580621"/>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2369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833386"/>
              <a:ext cx="3397293" cy="2032174"/>
            </a:xfrm>
            <a:custGeom>
              <a:avLst/>
              <a:pathLst>
                <a:path w="3397293" h="2032174">
                  <a:moveTo>
                    <a:pt x="0" y="193540"/>
                  </a:moveTo>
                  <a:lnTo>
                    <a:pt x="141553" y="0"/>
                  </a:lnTo>
                  <a:lnTo>
                    <a:pt x="283107" y="1354782"/>
                  </a:lnTo>
                  <a:lnTo>
                    <a:pt x="424661" y="0"/>
                  </a:lnTo>
                  <a:lnTo>
                    <a:pt x="566215" y="96770"/>
                  </a:lnTo>
                  <a:lnTo>
                    <a:pt x="707769" y="96770"/>
                  </a:lnTo>
                  <a:lnTo>
                    <a:pt x="849323" y="483851"/>
                  </a:lnTo>
                  <a:lnTo>
                    <a:pt x="990877" y="677391"/>
                  </a:lnTo>
                  <a:lnTo>
                    <a:pt x="1132431" y="193540"/>
                  </a:lnTo>
                  <a:lnTo>
                    <a:pt x="1273984" y="193540"/>
                  </a:lnTo>
                  <a:lnTo>
                    <a:pt x="1415538" y="580621"/>
                  </a:lnTo>
                  <a:lnTo>
                    <a:pt x="1557092" y="193540"/>
                  </a:lnTo>
                  <a:lnTo>
                    <a:pt x="1698646" y="0"/>
                  </a:lnTo>
                  <a:lnTo>
                    <a:pt x="1840200" y="1548323"/>
                  </a:lnTo>
                  <a:lnTo>
                    <a:pt x="1981754" y="387080"/>
                  </a:lnTo>
                  <a:lnTo>
                    <a:pt x="2123308" y="96770"/>
                  </a:lnTo>
                  <a:lnTo>
                    <a:pt x="2264862" y="290310"/>
                  </a:lnTo>
                  <a:lnTo>
                    <a:pt x="2406416" y="96770"/>
                  </a:lnTo>
                  <a:lnTo>
                    <a:pt x="2547969" y="2032174"/>
                  </a:lnTo>
                  <a:lnTo>
                    <a:pt x="2689523" y="290310"/>
                  </a:lnTo>
                  <a:lnTo>
                    <a:pt x="2831077" y="290310"/>
                  </a:lnTo>
                  <a:lnTo>
                    <a:pt x="2972631" y="1161242"/>
                  </a:lnTo>
                  <a:lnTo>
                    <a:pt x="3114185" y="677391"/>
                  </a:lnTo>
                  <a:lnTo>
                    <a:pt x="3255739" y="1838633"/>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581783"/>
              <a:ext cx="0" cy="445142"/>
            </a:xfrm>
            <a:custGeom>
              <a:avLst/>
              <a:pathLst>
                <a:path w="0" h="445142">
                  <a:moveTo>
                    <a:pt x="0" y="44514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581783"/>
              <a:ext cx="0" cy="348372"/>
            </a:xfrm>
            <a:custGeom>
              <a:avLst/>
              <a:pathLst>
                <a:path w="0" h="348372">
                  <a:moveTo>
                    <a:pt x="0" y="34837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581783"/>
              <a:ext cx="0" cy="832223"/>
            </a:xfrm>
            <a:custGeom>
              <a:avLst/>
              <a:pathLst>
                <a:path w="0" h="832223">
                  <a:moveTo>
                    <a:pt x="0" y="83222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581783"/>
              <a:ext cx="0" cy="348372"/>
            </a:xfrm>
            <a:custGeom>
              <a:avLst/>
              <a:pathLst>
                <a:path w="0" h="348372">
                  <a:moveTo>
                    <a:pt x="0" y="34837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581783"/>
              <a:ext cx="0" cy="541913"/>
            </a:xfrm>
            <a:custGeom>
              <a:avLst/>
              <a:pathLst>
                <a:path w="0" h="541913">
                  <a:moveTo>
                    <a:pt x="0" y="5419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581783"/>
              <a:ext cx="0" cy="2090236"/>
            </a:xfrm>
            <a:custGeom>
              <a:avLst/>
              <a:pathLst>
                <a:path w="0" h="2090236">
                  <a:moveTo>
                    <a:pt x="0" y="209023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581783"/>
              <a:ext cx="0" cy="251602"/>
            </a:xfrm>
            <a:custGeom>
              <a:avLst/>
              <a:pathLst>
                <a:path w="0" h="251602">
                  <a:moveTo>
                    <a:pt x="0" y="2516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833386"/>
              <a:ext cx="3397293" cy="2032174"/>
            </a:xfrm>
            <a:custGeom>
              <a:avLst/>
              <a:pathLst>
                <a:path w="3397293" h="2032174">
                  <a:moveTo>
                    <a:pt x="0" y="193540"/>
                  </a:moveTo>
                  <a:lnTo>
                    <a:pt x="141553" y="0"/>
                  </a:lnTo>
                  <a:lnTo>
                    <a:pt x="283107" y="1354782"/>
                  </a:lnTo>
                  <a:lnTo>
                    <a:pt x="424661" y="0"/>
                  </a:lnTo>
                  <a:lnTo>
                    <a:pt x="566215" y="96770"/>
                  </a:lnTo>
                  <a:lnTo>
                    <a:pt x="707769" y="96770"/>
                  </a:lnTo>
                  <a:lnTo>
                    <a:pt x="849323" y="483851"/>
                  </a:lnTo>
                  <a:lnTo>
                    <a:pt x="990877" y="677391"/>
                  </a:lnTo>
                  <a:lnTo>
                    <a:pt x="1132431" y="193540"/>
                  </a:lnTo>
                  <a:lnTo>
                    <a:pt x="1273984" y="193540"/>
                  </a:lnTo>
                  <a:lnTo>
                    <a:pt x="1415538" y="580621"/>
                  </a:lnTo>
                  <a:lnTo>
                    <a:pt x="1557092" y="193540"/>
                  </a:lnTo>
                  <a:lnTo>
                    <a:pt x="1698646" y="0"/>
                  </a:lnTo>
                  <a:lnTo>
                    <a:pt x="1840200" y="1548323"/>
                  </a:lnTo>
                  <a:lnTo>
                    <a:pt x="1981754" y="387080"/>
                  </a:lnTo>
                  <a:lnTo>
                    <a:pt x="2123308" y="96770"/>
                  </a:lnTo>
                  <a:lnTo>
                    <a:pt x="2264862" y="290310"/>
                  </a:lnTo>
                  <a:lnTo>
                    <a:pt x="2406416" y="96770"/>
                  </a:lnTo>
                  <a:lnTo>
                    <a:pt x="2547969" y="2032174"/>
                  </a:lnTo>
                  <a:lnTo>
                    <a:pt x="2689523" y="290310"/>
                  </a:lnTo>
                  <a:lnTo>
                    <a:pt x="2831077" y="290310"/>
                  </a:lnTo>
                  <a:lnTo>
                    <a:pt x="2972631" y="1161242"/>
                  </a:lnTo>
                  <a:lnTo>
                    <a:pt x="3114185" y="677391"/>
                  </a:lnTo>
                  <a:lnTo>
                    <a:pt x="3255739" y="1838633"/>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407519" y="15039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0" name="tx90"/>
            <p:cNvSpPr/>
            <p:nvPr/>
          </p:nvSpPr>
          <p:spPr>
            <a:xfrm>
              <a:off x="6115288" y="15039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805008" y="150258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530827" y="15039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8097042" y="1502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15063" y="150263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8804812" y="15025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1813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47197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8" name="tx98"/>
            <p:cNvSpPr/>
            <p:nvPr/>
          </p:nvSpPr>
          <p:spPr>
            <a:xfrm>
              <a:off x="5003259" y="30392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071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1038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088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713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42832" y="4831778"/>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114" name="tx114"/>
            <p:cNvSpPr/>
            <p:nvPr/>
          </p:nvSpPr>
          <p:spPr>
            <a:xfrm>
              <a:off x="71759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3841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6543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3287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0030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9915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6658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25146"/>
              <a:ext cx="1589424" cy="149993"/>
            </a:xfrm>
            <a:prstGeom prst="rect">
              <a:avLst/>
            </a:prstGeom>
            <a:solidFill>
              <a:srgbClr val="1CABE2">
                <a:alpha val="80000"/>
              </a:srgbClr>
            </a:solidFill>
          </p:spPr>
          <p:txBody>
            <a:bodyPr/>
            <a:lstStyle/>
            <a:p/>
          </p:txBody>
        </p:sp>
        <p:sp>
          <p:nvSpPr>
            <p:cNvPr id="127" name="rc127"/>
            <p:cNvSpPr/>
            <p:nvPr/>
          </p:nvSpPr>
          <p:spPr>
            <a:xfrm>
              <a:off x="1317178" y="5637654"/>
              <a:ext cx="7321564" cy="149993"/>
            </a:xfrm>
            <a:prstGeom prst="rect">
              <a:avLst/>
            </a:prstGeom>
            <a:solidFill>
              <a:srgbClr val="1CABE2">
                <a:alpha val="80000"/>
              </a:srgbClr>
            </a:solidFill>
          </p:spPr>
          <p:txBody>
            <a:bodyPr/>
            <a:lstStyle/>
            <a:p/>
          </p:txBody>
        </p:sp>
        <p:sp>
          <p:nvSpPr>
            <p:cNvPr id="128" name="rc128"/>
            <p:cNvSpPr/>
            <p:nvPr/>
          </p:nvSpPr>
          <p:spPr>
            <a:xfrm>
              <a:off x="1317178" y="5450161"/>
              <a:ext cx="357668" cy="149993"/>
            </a:xfrm>
            <a:prstGeom prst="rect">
              <a:avLst/>
            </a:prstGeom>
            <a:solidFill>
              <a:srgbClr val="1CABE2">
                <a:alpha val="80000"/>
              </a:srgbClr>
            </a:solidFill>
          </p:spPr>
          <p:txBody>
            <a:bodyPr/>
            <a:lstStyle/>
            <a:p/>
          </p:txBody>
        </p:sp>
        <p:sp>
          <p:nvSpPr>
            <p:cNvPr id="129" name="tx129"/>
            <p:cNvSpPr/>
            <p:nvPr/>
          </p:nvSpPr>
          <p:spPr>
            <a:xfrm>
              <a:off x="247556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a:t>
              </a:r>
            </a:p>
          </p:txBody>
        </p:sp>
        <p:sp>
          <p:nvSpPr>
            <p:cNvPr id="130" name="tx130"/>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274,000</a:t>
              </a:r>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48655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6" name="tx136"/>
            <p:cNvSpPr/>
            <p:nvPr/>
          </p:nvSpPr>
          <p:spPr>
            <a:xfrm>
              <a:off x="616091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7" name="tx13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Viet Nam (99%) was 10 percentage points higher than the global average (89%) and 8 percentage points higher than the average across all EAPR countries (91%).
National DTP1 coverage was 3 percentage points higher than in 2019 (96%).
This equates to 13,000 zero-dose children in 2024 compared to 59,000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F26A21">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Viet Nam ranked number 19 out of 27 countries for lowest DTP1 coverage (based on tied ranks).
Viet Nam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Viet Nam was in the top 20 zero-dose countries in 2021 but not in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F26A21">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Viet Nam ranked number 4 out of 27 countries with 187,000 zero-dose children.
In 2024, Viet Nam ranked number 10 out of 27 countries with 13,000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0251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05646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01042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96437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57949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53344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48739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257254"/>
              <a:ext cx="200644" cy="1368280"/>
            </a:xfrm>
            <a:prstGeom prst="rect">
              <a:avLst/>
            </a:prstGeom>
            <a:solidFill>
              <a:srgbClr val="80BD41">
                <a:alpha val="100000"/>
              </a:srgbClr>
            </a:solidFill>
          </p:spPr>
          <p:txBody>
            <a:bodyPr/>
            <a:lstStyle/>
            <a:p/>
          </p:txBody>
        </p:sp>
        <p:sp>
          <p:nvSpPr>
            <p:cNvPr id="26" name="rc26"/>
            <p:cNvSpPr/>
            <p:nvPr/>
          </p:nvSpPr>
          <p:spPr>
            <a:xfrm>
              <a:off x="1423662" y="3200243"/>
              <a:ext cx="200644" cy="42759"/>
            </a:xfrm>
            <a:prstGeom prst="rect">
              <a:avLst/>
            </a:prstGeom>
            <a:solidFill>
              <a:srgbClr val="0058AB">
                <a:alpha val="100000"/>
              </a:srgbClr>
            </a:solidFill>
          </p:spPr>
          <p:txBody>
            <a:bodyPr/>
            <a:lstStyle/>
            <a:p/>
          </p:txBody>
        </p:sp>
        <p:sp>
          <p:nvSpPr>
            <p:cNvPr id="27" name="rc27"/>
            <p:cNvSpPr/>
            <p:nvPr/>
          </p:nvSpPr>
          <p:spPr>
            <a:xfrm>
              <a:off x="1423662" y="3243002"/>
              <a:ext cx="200644" cy="14252"/>
            </a:xfrm>
            <a:prstGeom prst="rect">
              <a:avLst/>
            </a:prstGeom>
            <a:solidFill>
              <a:srgbClr val="1CABE2">
                <a:alpha val="100000"/>
              </a:srgbClr>
            </a:solidFill>
          </p:spPr>
          <p:txBody>
            <a:bodyPr/>
            <a:lstStyle/>
            <a:p/>
          </p:txBody>
        </p:sp>
        <p:sp>
          <p:nvSpPr>
            <p:cNvPr id="28" name="rc28"/>
            <p:cNvSpPr/>
            <p:nvPr/>
          </p:nvSpPr>
          <p:spPr>
            <a:xfrm>
              <a:off x="1646600" y="3233716"/>
              <a:ext cx="200644" cy="1391818"/>
            </a:xfrm>
            <a:prstGeom prst="rect">
              <a:avLst/>
            </a:prstGeom>
            <a:solidFill>
              <a:srgbClr val="80BD41">
                <a:alpha val="100000"/>
              </a:srgbClr>
            </a:solidFill>
          </p:spPr>
          <p:txBody>
            <a:bodyPr/>
            <a:lstStyle/>
            <a:p/>
          </p:txBody>
        </p:sp>
        <p:sp>
          <p:nvSpPr>
            <p:cNvPr id="29" name="rc29"/>
            <p:cNvSpPr/>
            <p:nvPr/>
          </p:nvSpPr>
          <p:spPr>
            <a:xfrm>
              <a:off x="1646600" y="3175723"/>
              <a:ext cx="200644" cy="14498"/>
            </a:xfrm>
            <a:prstGeom prst="rect">
              <a:avLst/>
            </a:prstGeom>
            <a:solidFill>
              <a:srgbClr val="0058AB">
                <a:alpha val="100000"/>
              </a:srgbClr>
            </a:solidFill>
          </p:spPr>
          <p:txBody>
            <a:bodyPr/>
            <a:lstStyle/>
            <a:p/>
          </p:txBody>
        </p:sp>
        <p:sp>
          <p:nvSpPr>
            <p:cNvPr id="30" name="rc30"/>
            <p:cNvSpPr/>
            <p:nvPr/>
          </p:nvSpPr>
          <p:spPr>
            <a:xfrm>
              <a:off x="1646600" y="3190222"/>
              <a:ext cx="200644" cy="43494"/>
            </a:xfrm>
            <a:prstGeom prst="rect">
              <a:avLst/>
            </a:prstGeom>
            <a:solidFill>
              <a:srgbClr val="1CABE2">
                <a:alpha val="100000"/>
              </a:srgbClr>
            </a:solidFill>
          </p:spPr>
          <p:txBody>
            <a:bodyPr/>
            <a:lstStyle/>
            <a:p/>
          </p:txBody>
        </p:sp>
        <p:sp>
          <p:nvSpPr>
            <p:cNvPr id="31" name="rc31"/>
            <p:cNvSpPr/>
            <p:nvPr/>
          </p:nvSpPr>
          <p:spPr>
            <a:xfrm>
              <a:off x="1869538" y="3527866"/>
              <a:ext cx="200644" cy="1097668"/>
            </a:xfrm>
            <a:prstGeom prst="rect">
              <a:avLst/>
            </a:prstGeom>
            <a:solidFill>
              <a:srgbClr val="80BD41">
                <a:alpha val="100000"/>
              </a:srgbClr>
            </a:solidFill>
          </p:spPr>
          <p:txBody>
            <a:bodyPr/>
            <a:lstStyle/>
            <a:p/>
          </p:txBody>
        </p:sp>
        <p:sp>
          <p:nvSpPr>
            <p:cNvPr id="32" name="rc32"/>
            <p:cNvSpPr/>
            <p:nvPr/>
          </p:nvSpPr>
          <p:spPr>
            <a:xfrm>
              <a:off x="1869538" y="3161976"/>
              <a:ext cx="200644" cy="219533"/>
            </a:xfrm>
            <a:prstGeom prst="rect">
              <a:avLst/>
            </a:prstGeom>
            <a:solidFill>
              <a:srgbClr val="0058AB">
                <a:alpha val="100000"/>
              </a:srgbClr>
            </a:solidFill>
          </p:spPr>
          <p:txBody>
            <a:bodyPr/>
            <a:lstStyle/>
            <a:p/>
          </p:txBody>
        </p:sp>
        <p:sp>
          <p:nvSpPr>
            <p:cNvPr id="33" name="rc33"/>
            <p:cNvSpPr/>
            <p:nvPr/>
          </p:nvSpPr>
          <p:spPr>
            <a:xfrm>
              <a:off x="1869538" y="3381510"/>
              <a:ext cx="200644" cy="146356"/>
            </a:xfrm>
            <a:prstGeom prst="rect">
              <a:avLst/>
            </a:prstGeom>
            <a:solidFill>
              <a:srgbClr val="1CABE2">
                <a:alpha val="100000"/>
              </a:srgbClr>
            </a:solidFill>
          </p:spPr>
          <p:txBody>
            <a:bodyPr/>
            <a:lstStyle/>
            <a:p/>
          </p:txBody>
        </p:sp>
        <p:sp>
          <p:nvSpPr>
            <p:cNvPr id="34" name="rc34"/>
            <p:cNvSpPr/>
            <p:nvPr/>
          </p:nvSpPr>
          <p:spPr>
            <a:xfrm>
              <a:off x="2092476" y="3156636"/>
              <a:ext cx="200644" cy="1468898"/>
            </a:xfrm>
            <a:prstGeom prst="rect">
              <a:avLst/>
            </a:prstGeom>
            <a:solidFill>
              <a:srgbClr val="80BD41">
                <a:alpha val="100000"/>
              </a:srgbClr>
            </a:solidFill>
          </p:spPr>
          <p:txBody>
            <a:bodyPr/>
            <a:lstStyle/>
            <a:p/>
          </p:txBody>
        </p:sp>
        <p:sp>
          <p:nvSpPr>
            <p:cNvPr id="35" name="rc35"/>
            <p:cNvSpPr/>
            <p:nvPr/>
          </p:nvSpPr>
          <p:spPr>
            <a:xfrm>
              <a:off x="2092476" y="3141799"/>
              <a:ext cx="200644" cy="14837"/>
            </a:xfrm>
            <a:prstGeom prst="rect">
              <a:avLst/>
            </a:prstGeom>
            <a:solidFill>
              <a:srgbClr val="0058AB">
                <a:alpha val="100000"/>
              </a:srgbClr>
            </a:solidFill>
          </p:spPr>
          <p:txBody>
            <a:bodyPr/>
            <a:lstStyle/>
            <a:p/>
          </p:txBody>
        </p:sp>
        <p:sp>
          <p:nvSpPr>
            <p:cNvPr id="36" name="rc36"/>
            <p:cNvSpPr/>
            <p:nvPr/>
          </p:nvSpPr>
          <p:spPr>
            <a:xfrm>
              <a:off x="2092476" y="3156636"/>
              <a:ext cx="200644" cy="0"/>
            </a:xfrm>
            <a:prstGeom prst="rect">
              <a:avLst/>
            </a:prstGeom>
            <a:solidFill>
              <a:srgbClr val="1CABE2">
                <a:alpha val="100000"/>
              </a:srgbClr>
            </a:solidFill>
          </p:spPr>
          <p:txBody>
            <a:bodyPr/>
            <a:lstStyle/>
            <a:p/>
          </p:txBody>
        </p:sp>
        <p:sp>
          <p:nvSpPr>
            <p:cNvPr id="37" name="rc37"/>
            <p:cNvSpPr/>
            <p:nvPr/>
          </p:nvSpPr>
          <p:spPr>
            <a:xfrm>
              <a:off x="2315413" y="3198928"/>
              <a:ext cx="200644" cy="1426607"/>
            </a:xfrm>
            <a:prstGeom prst="rect">
              <a:avLst/>
            </a:prstGeom>
            <a:solidFill>
              <a:srgbClr val="80BD41">
                <a:alpha val="100000"/>
              </a:srgbClr>
            </a:solidFill>
          </p:spPr>
          <p:txBody>
            <a:bodyPr/>
            <a:lstStyle/>
            <a:p/>
          </p:txBody>
        </p:sp>
        <p:sp>
          <p:nvSpPr>
            <p:cNvPr id="38" name="rc38"/>
            <p:cNvSpPr/>
            <p:nvPr/>
          </p:nvSpPr>
          <p:spPr>
            <a:xfrm>
              <a:off x="2315413" y="3139486"/>
              <a:ext cx="200644" cy="29721"/>
            </a:xfrm>
            <a:prstGeom prst="rect">
              <a:avLst/>
            </a:prstGeom>
            <a:solidFill>
              <a:srgbClr val="0058AB">
                <a:alpha val="100000"/>
              </a:srgbClr>
            </a:solidFill>
          </p:spPr>
          <p:txBody>
            <a:bodyPr/>
            <a:lstStyle/>
            <a:p/>
          </p:txBody>
        </p:sp>
        <p:sp>
          <p:nvSpPr>
            <p:cNvPr id="39" name="rc39"/>
            <p:cNvSpPr/>
            <p:nvPr/>
          </p:nvSpPr>
          <p:spPr>
            <a:xfrm>
              <a:off x="2315413" y="3169208"/>
              <a:ext cx="200644" cy="29720"/>
            </a:xfrm>
            <a:prstGeom prst="rect">
              <a:avLst/>
            </a:prstGeom>
            <a:solidFill>
              <a:srgbClr val="1CABE2">
                <a:alpha val="100000"/>
              </a:srgbClr>
            </a:solidFill>
          </p:spPr>
          <p:txBody>
            <a:bodyPr/>
            <a:lstStyle/>
            <a:p/>
          </p:txBody>
        </p:sp>
        <p:sp>
          <p:nvSpPr>
            <p:cNvPr id="40" name="rc40"/>
            <p:cNvSpPr/>
            <p:nvPr/>
          </p:nvSpPr>
          <p:spPr>
            <a:xfrm>
              <a:off x="2538351" y="3249657"/>
              <a:ext cx="200644" cy="1375878"/>
            </a:xfrm>
            <a:prstGeom prst="rect">
              <a:avLst/>
            </a:prstGeom>
            <a:solidFill>
              <a:srgbClr val="80BD41">
                <a:alpha val="100000"/>
              </a:srgbClr>
            </a:solidFill>
          </p:spPr>
          <p:txBody>
            <a:bodyPr/>
            <a:lstStyle/>
            <a:p/>
          </p:txBody>
        </p:sp>
        <p:sp>
          <p:nvSpPr>
            <p:cNvPr id="41" name="rc41"/>
            <p:cNvSpPr/>
            <p:nvPr/>
          </p:nvSpPr>
          <p:spPr>
            <a:xfrm>
              <a:off x="2538351" y="3177242"/>
              <a:ext cx="200644" cy="28966"/>
            </a:xfrm>
            <a:prstGeom prst="rect">
              <a:avLst/>
            </a:prstGeom>
            <a:solidFill>
              <a:srgbClr val="0058AB">
                <a:alpha val="100000"/>
              </a:srgbClr>
            </a:solidFill>
          </p:spPr>
          <p:txBody>
            <a:bodyPr/>
            <a:lstStyle/>
            <a:p/>
          </p:txBody>
        </p:sp>
        <p:sp>
          <p:nvSpPr>
            <p:cNvPr id="42" name="rc42"/>
            <p:cNvSpPr/>
            <p:nvPr/>
          </p:nvSpPr>
          <p:spPr>
            <a:xfrm>
              <a:off x="2538351" y="3206208"/>
              <a:ext cx="200644" cy="43448"/>
            </a:xfrm>
            <a:prstGeom prst="rect">
              <a:avLst/>
            </a:prstGeom>
            <a:solidFill>
              <a:srgbClr val="1CABE2">
                <a:alpha val="100000"/>
              </a:srgbClr>
            </a:solidFill>
          </p:spPr>
          <p:txBody>
            <a:bodyPr/>
            <a:lstStyle/>
            <a:p/>
          </p:txBody>
        </p:sp>
        <p:sp>
          <p:nvSpPr>
            <p:cNvPr id="43" name="rc43"/>
            <p:cNvSpPr/>
            <p:nvPr/>
          </p:nvSpPr>
          <p:spPr>
            <a:xfrm>
              <a:off x="2761289" y="3255087"/>
              <a:ext cx="200644" cy="1370448"/>
            </a:xfrm>
            <a:prstGeom prst="rect">
              <a:avLst/>
            </a:prstGeom>
            <a:solidFill>
              <a:srgbClr val="80BD41">
                <a:alpha val="100000"/>
              </a:srgbClr>
            </a:solidFill>
          </p:spPr>
          <p:txBody>
            <a:bodyPr/>
            <a:lstStyle/>
            <a:p/>
          </p:txBody>
        </p:sp>
        <p:sp>
          <p:nvSpPr>
            <p:cNvPr id="44" name="rc44"/>
            <p:cNvSpPr/>
            <p:nvPr/>
          </p:nvSpPr>
          <p:spPr>
            <a:xfrm>
              <a:off x="2761289" y="3167611"/>
              <a:ext cx="200644" cy="87475"/>
            </a:xfrm>
            <a:prstGeom prst="rect">
              <a:avLst/>
            </a:prstGeom>
            <a:solidFill>
              <a:srgbClr val="0058AB">
                <a:alpha val="100000"/>
              </a:srgbClr>
            </a:solidFill>
          </p:spPr>
          <p:txBody>
            <a:bodyPr/>
            <a:lstStyle/>
            <a:p/>
          </p:txBody>
        </p:sp>
        <p:sp>
          <p:nvSpPr>
            <p:cNvPr id="45" name="rc45"/>
            <p:cNvSpPr/>
            <p:nvPr/>
          </p:nvSpPr>
          <p:spPr>
            <a:xfrm>
              <a:off x="2761289" y="3255087"/>
              <a:ext cx="200644" cy="0"/>
            </a:xfrm>
            <a:prstGeom prst="rect">
              <a:avLst/>
            </a:prstGeom>
            <a:solidFill>
              <a:srgbClr val="1CABE2">
                <a:alpha val="100000"/>
              </a:srgbClr>
            </a:solidFill>
          </p:spPr>
          <p:txBody>
            <a:bodyPr/>
            <a:lstStyle/>
            <a:p/>
          </p:txBody>
        </p:sp>
        <p:sp>
          <p:nvSpPr>
            <p:cNvPr id="46" name="rc46"/>
            <p:cNvSpPr/>
            <p:nvPr/>
          </p:nvSpPr>
          <p:spPr>
            <a:xfrm>
              <a:off x="2984227" y="3237126"/>
              <a:ext cx="200644" cy="1388408"/>
            </a:xfrm>
            <a:prstGeom prst="rect">
              <a:avLst/>
            </a:prstGeom>
            <a:solidFill>
              <a:srgbClr val="80BD41">
                <a:alpha val="100000"/>
              </a:srgbClr>
            </a:solidFill>
          </p:spPr>
          <p:txBody>
            <a:bodyPr/>
            <a:lstStyle/>
            <a:p/>
          </p:txBody>
        </p:sp>
        <p:sp>
          <p:nvSpPr>
            <p:cNvPr id="47" name="rc47"/>
            <p:cNvSpPr/>
            <p:nvPr/>
          </p:nvSpPr>
          <p:spPr>
            <a:xfrm>
              <a:off x="2984227" y="3116395"/>
              <a:ext cx="200644" cy="120731"/>
            </a:xfrm>
            <a:prstGeom prst="rect">
              <a:avLst/>
            </a:prstGeom>
            <a:solidFill>
              <a:srgbClr val="0058AB">
                <a:alpha val="100000"/>
              </a:srgbClr>
            </a:solidFill>
          </p:spPr>
          <p:txBody>
            <a:bodyPr/>
            <a:lstStyle/>
            <a:p/>
          </p:txBody>
        </p:sp>
        <p:sp>
          <p:nvSpPr>
            <p:cNvPr id="48" name="rc48"/>
            <p:cNvSpPr/>
            <p:nvPr/>
          </p:nvSpPr>
          <p:spPr>
            <a:xfrm>
              <a:off x="2984227" y="3237126"/>
              <a:ext cx="200644" cy="0"/>
            </a:xfrm>
            <a:prstGeom prst="rect">
              <a:avLst/>
            </a:prstGeom>
            <a:solidFill>
              <a:srgbClr val="1CABE2">
                <a:alpha val="100000"/>
              </a:srgbClr>
            </a:solidFill>
          </p:spPr>
          <p:txBody>
            <a:bodyPr/>
            <a:lstStyle/>
            <a:p/>
          </p:txBody>
        </p:sp>
        <p:sp>
          <p:nvSpPr>
            <p:cNvPr id="49" name="rc49"/>
            <p:cNvSpPr/>
            <p:nvPr/>
          </p:nvSpPr>
          <p:spPr>
            <a:xfrm>
              <a:off x="3207165" y="3185421"/>
              <a:ext cx="200644" cy="1440113"/>
            </a:xfrm>
            <a:prstGeom prst="rect">
              <a:avLst/>
            </a:prstGeom>
            <a:solidFill>
              <a:srgbClr val="80BD41">
                <a:alpha val="100000"/>
              </a:srgbClr>
            </a:solidFill>
          </p:spPr>
          <p:txBody>
            <a:bodyPr/>
            <a:lstStyle/>
            <a:p/>
          </p:txBody>
        </p:sp>
        <p:sp>
          <p:nvSpPr>
            <p:cNvPr id="50" name="rc50"/>
            <p:cNvSpPr/>
            <p:nvPr/>
          </p:nvSpPr>
          <p:spPr>
            <a:xfrm>
              <a:off x="3207165" y="3077026"/>
              <a:ext cx="200644" cy="46454"/>
            </a:xfrm>
            <a:prstGeom prst="rect">
              <a:avLst/>
            </a:prstGeom>
            <a:solidFill>
              <a:srgbClr val="0058AB">
                <a:alpha val="100000"/>
              </a:srgbClr>
            </a:solidFill>
          </p:spPr>
          <p:txBody>
            <a:bodyPr/>
            <a:lstStyle/>
            <a:p/>
          </p:txBody>
        </p:sp>
        <p:sp>
          <p:nvSpPr>
            <p:cNvPr id="51" name="rc51"/>
            <p:cNvSpPr/>
            <p:nvPr/>
          </p:nvSpPr>
          <p:spPr>
            <a:xfrm>
              <a:off x="3207165" y="3123481"/>
              <a:ext cx="200644" cy="61940"/>
            </a:xfrm>
            <a:prstGeom prst="rect">
              <a:avLst/>
            </a:prstGeom>
            <a:solidFill>
              <a:srgbClr val="1CABE2">
                <a:alpha val="100000"/>
              </a:srgbClr>
            </a:solidFill>
          </p:spPr>
          <p:txBody>
            <a:bodyPr/>
            <a:lstStyle/>
            <a:p/>
          </p:txBody>
        </p:sp>
        <p:sp>
          <p:nvSpPr>
            <p:cNvPr id="52" name="rc52"/>
            <p:cNvSpPr/>
            <p:nvPr/>
          </p:nvSpPr>
          <p:spPr>
            <a:xfrm>
              <a:off x="3430103" y="3127829"/>
              <a:ext cx="200644" cy="1497705"/>
            </a:xfrm>
            <a:prstGeom prst="rect">
              <a:avLst/>
            </a:prstGeom>
            <a:solidFill>
              <a:srgbClr val="80BD41">
                <a:alpha val="100000"/>
              </a:srgbClr>
            </a:solidFill>
          </p:spPr>
          <p:txBody>
            <a:bodyPr/>
            <a:lstStyle/>
            <a:p/>
          </p:txBody>
        </p:sp>
        <p:sp>
          <p:nvSpPr>
            <p:cNvPr id="53" name="rc53"/>
            <p:cNvSpPr/>
            <p:nvPr/>
          </p:nvSpPr>
          <p:spPr>
            <a:xfrm>
              <a:off x="3430103" y="3065425"/>
              <a:ext cx="200644" cy="46803"/>
            </a:xfrm>
            <a:prstGeom prst="rect">
              <a:avLst/>
            </a:prstGeom>
            <a:solidFill>
              <a:srgbClr val="0058AB">
                <a:alpha val="100000"/>
              </a:srgbClr>
            </a:solidFill>
          </p:spPr>
          <p:txBody>
            <a:bodyPr/>
            <a:lstStyle/>
            <a:p/>
          </p:txBody>
        </p:sp>
        <p:sp>
          <p:nvSpPr>
            <p:cNvPr id="54" name="rc54"/>
            <p:cNvSpPr/>
            <p:nvPr/>
          </p:nvSpPr>
          <p:spPr>
            <a:xfrm>
              <a:off x="3430103" y="3112228"/>
              <a:ext cx="200644" cy="15600"/>
            </a:xfrm>
            <a:prstGeom prst="rect">
              <a:avLst/>
            </a:prstGeom>
            <a:solidFill>
              <a:srgbClr val="1CABE2">
                <a:alpha val="100000"/>
              </a:srgbClr>
            </a:solidFill>
          </p:spPr>
          <p:txBody>
            <a:bodyPr/>
            <a:lstStyle/>
            <a:p/>
          </p:txBody>
        </p:sp>
        <p:sp>
          <p:nvSpPr>
            <p:cNvPr id="55" name="rc55"/>
            <p:cNvSpPr/>
            <p:nvPr/>
          </p:nvSpPr>
          <p:spPr>
            <a:xfrm>
              <a:off x="3653041" y="3167642"/>
              <a:ext cx="200644" cy="1457893"/>
            </a:xfrm>
            <a:prstGeom prst="rect">
              <a:avLst/>
            </a:prstGeom>
            <a:solidFill>
              <a:srgbClr val="80BD41">
                <a:alpha val="100000"/>
              </a:srgbClr>
            </a:solidFill>
          </p:spPr>
          <p:txBody>
            <a:bodyPr/>
            <a:lstStyle/>
            <a:p/>
          </p:txBody>
        </p:sp>
        <p:sp>
          <p:nvSpPr>
            <p:cNvPr id="56" name="rc56"/>
            <p:cNvSpPr/>
            <p:nvPr/>
          </p:nvSpPr>
          <p:spPr>
            <a:xfrm>
              <a:off x="3653041" y="3057907"/>
              <a:ext cx="200644" cy="109734"/>
            </a:xfrm>
            <a:prstGeom prst="rect">
              <a:avLst/>
            </a:prstGeom>
            <a:solidFill>
              <a:srgbClr val="0058AB">
                <a:alpha val="100000"/>
              </a:srgbClr>
            </a:solidFill>
          </p:spPr>
          <p:txBody>
            <a:bodyPr/>
            <a:lstStyle/>
            <a:p/>
          </p:txBody>
        </p:sp>
        <p:sp>
          <p:nvSpPr>
            <p:cNvPr id="57" name="rc57"/>
            <p:cNvSpPr/>
            <p:nvPr/>
          </p:nvSpPr>
          <p:spPr>
            <a:xfrm>
              <a:off x="3653041" y="3167642"/>
              <a:ext cx="200644" cy="0"/>
            </a:xfrm>
            <a:prstGeom prst="rect">
              <a:avLst/>
            </a:prstGeom>
            <a:solidFill>
              <a:srgbClr val="1CABE2">
                <a:alpha val="100000"/>
              </a:srgbClr>
            </a:solidFill>
          </p:spPr>
          <p:txBody>
            <a:bodyPr/>
            <a:lstStyle/>
            <a:p/>
          </p:txBody>
        </p:sp>
        <p:sp>
          <p:nvSpPr>
            <p:cNvPr id="58" name="rc58"/>
            <p:cNvSpPr/>
            <p:nvPr/>
          </p:nvSpPr>
          <p:spPr>
            <a:xfrm>
              <a:off x="3875979" y="3103269"/>
              <a:ext cx="200644" cy="1522266"/>
            </a:xfrm>
            <a:prstGeom prst="rect">
              <a:avLst/>
            </a:prstGeom>
            <a:solidFill>
              <a:srgbClr val="80BD41">
                <a:alpha val="100000"/>
              </a:srgbClr>
            </a:solidFill>
          </p:spPr>
          <p:txBody>
            <a:bodyPr/>
            <a:lstStyle/>
            <a:p/>
          </p:txBody>
        </p:sp>
        <p:sp>
          <p:nvSpPr>
            <p:cNvPr id="59" name="rc59"/>
            <p:cNvSpPr/>
            <p:nvPr/>
          </p:nvSpPr>
          <p:spPr>
            <a:xfrm>
              <a:off x="3875979" y="3023149"/>
              <a:ext cx="200644" cy="48072"/>
            </a:xfrm>
            <a:prstGeom prst="rect">
              <a:avLst/>
            </a:prstGeom>
            <a:solidFill>
              <a:srgbClr val="0058AB">
                <a:alpha val="100000"/>
              </a:srgbClr>
            </a:solidFill>
          </p:spPr>
          <p:txBody>
            <a:bodyPr/>
            <a:lstStyle/>
            <a:p/>
          </p:txBody>
        </p:sp>
        <p:sp>
          <p:nvSpPr>
            <p:cNvPr id="60" name="rc60"/>
            <p:cNvSpPr/>
            <p:nvPr/>
          </p:nvSpPr>
          <p:spPr>
            <a:xfrm>
              <a:off x="3875979" y="3071221"/>
              <a:ext cx="200644" cy="32047"/>
            </a:xfrm>
            <a:prstGeom prst="rect">
              <a:avLst/>
            </a:prstGeom>
            <a:solidFill>
              <a:srgbClr val="1CABE2">
                <a:alpha val="100000"/>
              </a:srgbClr>
            </a:solidFill>
          </p:spPr>
          <p:txBody>
            <a:bodyPr/>
            <a:lstStyle/>
            <a:p/>
          </p:txBody>
        </p:sp>
        <p:sp>
          <p:nvSpPr>
            <p:cNvPr id="61" name="rc61"/>
            <p:cNvSpPr/>
            <p:nvPr/>
          </p:nvSpPr>
          <p:spPr>
            <a:xfrm>
              <a:off x="4098916" y="3025476"/>
              <a:ext cx="200644" cy="1600059"/>
            </a:xfrm>
            <a:prstGeom prst="rect">
              <a:avLst/>
            </a:prstGeom>
            <a:solidFill>
              <a:srgbClr val="80BD41">
                <a:alpha val="100000"/>
              </a:srgbClr>
            </a:solidFill>
          </p:spPr>
          <p:txBody>
            <a:bodyPr/>
            <a:lstStyle/>
            <a:p/>
          </p:txBody>
        </p:sp>
        <p:sp>
          <p:nvSpPr>
            <p:cNvPr id="62" name="rc62"/>
            <p:cNvSpPr/>
            <p:nvPr/>
          </p:nvSpPr>
          <p:spPr>
            <a:xfrm>
              <a:off x="4098916" y="2975989"/>
              <a:ext cx="200644" cy="16495"/>
            </a:xfrm>
            <a:prstGeom prst="rect">
              <a:avLst/>
            </a:prstGeom>
            <a:solidFill>
              <a:srgbClr val="0058AB">
                <a:alpha val="100000"/>
              </a:srgbClr>
            </a:solidFill>
          </p:spPr>
          <p:txBody>
            <a:bodyPr/>
            <a:lstStyle/>
            <a:p/>
          </p:txBody>
        </p:sp>
        <p:sp>
          <p:nvSpPr>
            <p:cNvPr id="63" name="rc63"/>
            <p:cNvSpPr/>
            <p:nvPr/>
          </p:nvSpPr>
          <p:spPr>
            <a:xfrm>
              <a:off x="4098916" y="2992484"/>
              <a:ext cx="200644" cy="32991"/>
            </a:xfrm>
            <a:prstGeom prst="rect">
              <a:avLst/>
            </a:prstGeom>
            <a:solidFill>
              <a:srgbClr val="1CABE2">
                <a:alpha val="100000"/>
              </a:srgbClr>
            </a:solidFill>
          </p:spPr>
          <p:txBody>
            <a:bodyPr/>
            <a:lstStyle/>
            <a:p/>
          </p:txBody>
        </p:sp>
        <p:sp>
          <p:nvSpPr>
            <p:cNvPr id="64" name="rc64"/>
            <p:cNvSpPr/>
            <p:nvPr/>
          </p:nvSpPr>
          <p:spPr>
            <a:xfrm>
              <a:off x="4321854" y="3640827"/>
              <a:ext cx="200644" cy="984708"/>
            </a:xfrm>
            <a:prstGeom prst="rect">
              <a:avLst/>
            </a:prstGeom>
            <a:solidFill>
              <a:srgbClr val="80BD41">
                <a:alpha val="100000"/>
              </a:srgbClr>
            </a:solidFill>
          </p:spPr>
          <p:txBody>
            <a:bodyPr/>
            <a:lstStyle/>
            <a:p/>
          </p:txBody>
        </p:sp>
        <p:sp>
          <p:nvSpPr>
            <p:cNvPr id="65" name="rc65"/>
            <p:cNvSpPr/>
            <p:nvPr/>
          </p:nvSpPr>
          <p:spPr>
            <a:xfrm>
              <a:off x="4321854" y="2956538"/>
              <a:ext cx="200644" cy="283729"/>
            </a:xfrm>
            <a:prstGeom prst="rect">
              <a:avLst/>
            </a:prstGeom>
            <a:solidFill>
              <a:srgbClr val="0058AB">
                <a:alpha val="100000"/>
              </a:srgbClr>
            </a:solidFill>
          </p:spPr>
          <p:txBody>
            <a:bodyPr/>
            <a:lstStyle/>
            <a:p/>
          </p:txBody>
        </p:sp>
        <p:sp>
          <p:nvSpPr>
            <p:cNvPr id="66" name="rc66"/>
            <p:cNvSpPr/>
            <p:nvPr/>
          </p:nvSpPr>
          <p:spPr>
            <a:xfrm>
              <a:off x="4321854" y="3240268"/>
              <a:ext cx="200644" cy="400559"/>
            </a:xfrm>
            <a:prstGeom prst="rect">
              <a:avLst/>
            </a:prstGeom>
            <a:solidFill>
              <a:srgbClr val="1CABE2">
                <a:alpha val="100000"/>
              </a:srgbClr>
            </a:solidFill>
          </p:spPr>
          <p:txBody>
            <a:bodyPr/>
            <a:lstStyle/>
            <a:p/>
          </p:txBody>
        </p:sp>
        <p:sp>
          <p:nvSpPr>
            <p:cNvPr id="67" name="rc67"/>
            <p:cNvSpPr/>
            <p:nvPr/>
          </p:nvSpPr>
          <p:spPr>
            <a:xfrm>
              <a:off x="4544792" y="2950131"/>
              <a:ext cx="200644" cy="1675403"/>
            </a:xfrm>
            <a:prstGeom prst="rect">
              <a:avLst/>
            </a:prstGeom>
            <a:solidFill>
              <a:srgbClr val="80BD41">
                <a:alpha val="100000"/>
              </a:srgbClr>
            </a:solidFill>
          </p:spPr>
          <p:txBody>
            <a:bodyPr/>
            <a:lstStyle/>
            <a:p/>
          </p:txBody>
        </p:sp>
        <p:sp>
          <p:nvSpPr>
            <p:cNvPr id="68" name="rc68"/>
            <p:cNvSpPr/>
            <p:nvPr/>
          </p:nvSpPr>
          <p:spPr>
            <a:xfrm>
              <a:off x="4544792" y="2861952"/>
              <a:ext cx="200644" cy="88179"/>
            </a:xfrm>
            <a:prstGeom prst="rect">
              <a:avLst/>
            </a:prstGeom>
            <a:solidFill>
              <a:srgbClr val="0058AB">
                <a:alpha val="100000"/>
              </a:srgbClr>
            </a:solidFill>
          </p:spPr>
          <p:txBody>
            <a:bodyPr/>
            <a:lstStyle/>
            <a:p/>
          </p:txBody>
        </p:sp>
        <p:sp>
          <p:nvSpPr>
            <p:cNvPr id="69" name="rc69"/>
            <p:cNvSpPr/>
            <p:nvPr/>
          </p:nvSpPr>
          <p:spPr>
            <a:xfrm>
              <a:off x="4544792" y="2950131"/>
              <a:ext cx="200644" cy="0"/>
            </a:xfrm>
            <a:prstGeom prst="rect">
              <a:avLst/>
            </a:prstGeom>
            <a:solidFill>
              <a:srgbClr val="1CABE2">
                <a:alpha val="100000"/>
              </a:srgbClr>
            </a:solidFill>
          </p:spPr>
          <p:txBody>
            <a:bodyPr/>
            <a:lstStyle/>
            <a:p/>
          </p:txBody>
        </p:sp>
        <p:sp>
          <p:nvSpPr>
            <p:cNvPr id="70" name="rc70"/>
            <p:cNvSpPr/>
            <p:nvPr/>
          </p:nvSpPr>
          <p:spPr>
            <a:xfrm>
              <a:off x="4767730" y="2909314"/>
              <a:ext cx="200644" cy="1716220"/>
            </a:xfrm>
            <a:prstGeom prst="rect">
              <a:avLst/>
            </a:prstGeom>
            <a:solidFill>
              <a:srgbClr val="80BD41">
                <a:alpha val="100000"/>
              </a:srgbClr>
            </a:solidFill>
          </p:spPr>
          <p:txBody>
            <a:bodyPr/>
            <a:lstStyle/>
            <a:p/>
          </p:txBody>
        </p:sp>
        <p:sp>
          <p:nvSpPr>
            <p:cNvPr id="71" name="rc71"/>
            <p:cNvSpPr/>
            <p:nvPr/>
          </p:nvSpPr>
          <p:spPr>
            <a:xfrm>
              <a:off x="4767730" y="2856235"/>
              <a:ext cx="200644" cy="35385"/>
            </a:xfrm>
            <a:prstGeom prst="rect">
              <a:avLst/>
            </a:prstGeom>
            <a:solidFill>
              <a:srgbClr val="0058AB">
                <a:alpha val="100000"/>
              </a:srgbClr>
            </a:solidFill>
          </p:spPr>
          <p:txBody>
            <a:bodyPr/>
            <a:lstStyle/>
            <a:p/>
          </p:txBody>
        </p:sp>
        <p:sp>
          <p:nvSpPr>
            <p:cNvPr id="72" name="rc72"/>
            <p:cNvSpPr/>
            <p:nvPr/>
          </p:nvSpPr>
          <p:spPr>
            <a:xfrm>
              <a:off x="4767730" y="2891621"/>
              <a:ext cx="200644" cy="17693"/>
            </a:xfrm>
            <a:prstGeom prst="rect">
              <a:avLst/>
            </a:prstGeom>
            <a:solidFill>
              <a:srgbClr val="1CABE2">
                <a:alpha val="100000"/>
              </a:srgbClr>
            </a:solidFill>
          </p:spPr>
          <p:txBody>
            <a:bodyPr/>
            <a:lstStyle/>
            <a:p/>
          </p:txBody>
        </p:sp>
        <p:sp>
          <p:nvSpPr>
            <p:cNvPr id="73" name="rc73"/>
            <p:cNvSpPr/>
            <p:nvPr/>
          </p:nvSpPr>
          <p:spPr>
            <a:xfrm>
              <a:off x="4990668" y="3015496"/>
              <a:ext cx="200644" cy="1610038"/>
            </a:xfrm>
            <a:prstGeom prst="rect">
              <a:avLst/>
            </a:prstGeom>
            <a:solidFill>
              <a:srgbClr val="80BD41">
                <a:alpha val="100000"/>
              </a:srgbClr>
            </a:solidFill>
          </p:spPr>
          <p:txBody>
            <a:bodyPr/>
            <a:lstStyle/>
            <a:p/>
          </p:txBody>
        </p:sp>
        <p:sp>
          <p:nvSpPr>
            <p:cNvPr id="74" name="rc74"/>
            <p:cNvSpPr/>
            <p:nvPr/>
          </p:nvSpPr>
          <p:spPr>
            <a:xfrm>
              <a:off x="4990668" y="2948411"/>
              <a:ext cx="200644" cy="67084"/>
            </a:xfrm>
            <a:prstGeom prst="rect">
              <a:avLst/>
            </a:prstGeom>
            <a:solidFill>
              <a:srgbClr val="0058AB">
                <a:alpha val="100000"/>
              </a:srgbClr>
            </a:solidFill>
          </p:spPr>
          <p:txBody>
            <a:bodyPr/>
            <a:lstStyle/>
            <a:p/>
          </p:txBody>
        </p:sp>
        <p:sp>
          <p:nvSpPr>
            <p:cNvPr id="75" name="rc75"/>
            <p:cNvSpPr/>
            <p:nvPr/>
          </p:nvSpPr>
          <p:spPr>
            <a:xfrm>
              <a:off x="4990668" y="3015496"/>
              <a:ext cx="200644" cy="0"/>
            </a:xfrm>
            <a:prstGeom prst="rect">
              <a:avLst/>
            </a:prstGeom>
            <a:solidFill>
              <a:srgbClr val="1CABE2">
                <a:alpha val="100000"/>
              </a:srgbClr>
            </a:solidFill>
          </p:spPr>
          <p:txBody>
            <a:bodyPr/>
            <a:lstStyle/>
            <a:p/>
          </p:txBody>
        </p:sp>
        <p:sp>
          <p:nvSpPr>
            <p:cNvPr id="76" name="rc76"/>
            <p:cNvSpPr/>
            <p:nvPr/>
          </p:nvSpPr>
          <p:spPr>
            <a:xfrm>
              <a:off x="5213606" y="3079704"/>
              <a:ext cx="200644" cy="1545831"/>
            </a:xfrm>
            <a:prstGeom prst="rect">
              <a:avLst/>
            </a:prstGeom>
            <a:solidFill>
              <a:srgbClr val="80BD41">
                <a:alpha val="100000"/>
              </a:srgbClr>
            </a:solidFill>
          </p:spPr>
          <p:txBody>
            <a:bodyPr/>
            <a:lstStyle/>
            <a:p/>
          </p:txBody>
        </p:sp>
        <p:sp>
          <p:nvSpPr>
            <p:cNvPr id="77" name="rc77"/>
            <p:cNvSpPr/>
            <p:nvPr/>
          </p:nvSpPr>
          <p:spPr>
            <a:xfrm>
              <a:off x="5213606" y="2981033"/>
              <a:ext cx="200644" cy="32889"/>
            </a:xfrm>
            <a:prstGeom prst="rect">
              <a:avLst/>
            </a:prstGeom>
            <a:solidFill>
              <a:srgbClr val="0058AB">
                <a:alpha val="100000"/>
              </a:srgbClr>
            </a:solidFill>
          </p:spPr>
          <p:txBody>
            <a:bodyPr/>
            <a:lstStyle/>
            <a:p/>
          </p:txBody>
        </p:sp>
        <p:sp>
          <p:nvSpPr>
            <p:cNvPr id="78" name="rc78"/>
            <p:cNvSpPr/>
            <p:nvPr/>
          </p:nvSpPr>
          <p:spPr>
            <a:xfrm>
              <a:off x="5213606" y="3013923"/>
              <a:ext cx="200644" cy="65780"/>
            </a:xfrm>
            <a:prstGeom prst="rect">
              <a:avLst/>
            </a:prstGeom>
            <a:solidFill>
              <a:srgbClr val="1CABE2">
                <a:alpha val="100000"/>
              </a:srgbClr>
            </a:solidFill>
          </p:spPr>
          <p:txBody>
            <a:bodyPr/>
            <a:lstStyle/>
            <a:p/>
          </p:txBody>
        </p:sp>
        <p:sp>
          <p:nvSpPr>
            <p:cNvPr id="79" name="rc79"/>
            <p:cNvSpPr/>
            <p:nvPr/>
          </p:nvSpPr>
          <p:spPr>
            <a:xfrm>
              <a:off x="5436544" y="3476919"/>
              <a:ext cx="200644" cy="1148616"/>
            </a:xfrm>
            <a:prstGeom prst="rect">
              <a:avLst/>
            </a:prstGeom>
            <a:solidFill>
              <a:srgbClr val="80BD41">
                <a:alpha val="100000"/>
              </a:srgbClr>
            </a:solidFill>
          </p:spPr>
          <p:txBody>
            <a:bodyPr/>
            <a:lstStyle/>
            <a:p/>
          </p:txBody>
        </p:sp>
        <p:sp>
          <p:nvSpPr>
            <p:cNvPr id="80" name="rc80"/>
            <p:cNvSpPr/>
            <p:nvPr/>
          </p:nvSpPr>
          <p:spPr>
            <a:xfrm>
              <a:off x="5436544" y="3094046"/>
              <a:ext cx="200644" cy="336927"/>
            </a:xfrm>
            <a:prstGeom prst="rect">
              <a:avLst/>
            </a:prstGeom>
            <a:solidFill>
              <a:srgbClr val="0058AB">
                <a:alpha val="100000"/>
              </a:srgbClr>
            </a:solidFill>
          </p:spPr>
          <p:txBody>
            <a:bodyPr/>
            <a:lstStyle/>
            <a:p/>
          </p:txBody>
        </p:sp>
        <p:sp>
          <p:nvSpPr>
            <p:cNvPr id="81" name="rc81"/>
            <p:cNvSpPr/>
            <p:nvPr/>
          </p:nvSpPr>
          <p:spPr>
            <a:xfrm>
              <a:off x="5436544" y="3430973"/>
              <a:ext cx="200644" cy="45945"/>
            </a:xfrm>
            <a:prstGeom prst="rect">
              <a:avLst/>
            </a:prstGeom>
            <a:solidFill>
              <a:srgbClr val="1CABE2">
                <a:alpha val="100000"/>
              </a:srgbClr>
            </a:solidFill>
          </p:spPr>
          <p:txBody>
            <a:bodyPr/>
            <a:lstStyle/>
            <a:p/>
          </p:txBody>
        </p:sp>
        <p:sp>
          <p:nvSpPr>
            <p:cNvPr id="82" name="rc82"/>
            <p:cNvSpPr/>
            <p:nvPr/>
          </p:nvSpPr>
          <p:spPr>
            <a:xfrm>
              <a:off x="5659482" y="3242281"/>
              <a:ext cx="200644" cy="1383253"/>
            </a:xfrm>
            <a:prstGeom prst="rect">
              <a:avLst/>
            </a:prstGeom>
            <a:solidFill>
              <a:srgbClr val="80BD41">
                <a:alpha val="100000"/>
              </a:srgbClr>
            </a:solidFill>
          </p:spPr>
          <p:txBody>
            <a:bodyPr/>
            <a:lstStyle/>
            <a:p/>
          </p:txBody>
        </p:sp>
        <p:sp>
          <p:nvSpPr>
            <p:cNvPr id="83" name="rc83"/>
            <p:cNvSpPr/>
            <p:nvPr/>
          </p:nvSpPr>
          <p:spPr>
            <a:xfrm>
              <a:off x="5659482" y="3071318"/>
              <a:ext cx="200644" cy="62168"/>
            </a:xfrm>
            <a:prstGeom prst="rect">
              <a:avLst/>
            </a:prstGeom>
            <a:solidFill>
              <a:srgbClr val="0058AB">
                <a:alpha val="100000"/>
              </a:srgbClr>
            </a:solidFill>
          </p:spPr>
          <p:txBody>
            <a:bodyPr/>
            <a:lstStyle/>
            <a:p/>
          </p:txBody>
        </p:sp>
        <p:sp>
          <p:nvSpPr>
            <p:cNvPr id="84" name="rc84"/>
            <p:cNvSpPr/>
            <p:nvPr/>
          </p:nvSpPr>
          <p:spPr>
            <a:xfrm>
              <a:off x="5659482" y="3133486"/>
              <a:ext cx="200644" cy="108795"/>
            </a:xfrm>
            <a:prstGeom prst="rect">
              <a:avLst/>
            </a:prstGeom>
            <a:solidFill>
              <a:srgbClr val="1CABE2">
                <a:alpha val="100000"/>
              </a:srgbClr>
            </a:solidFill>
          </p:spPr>
          <p:txBody>
            <a:bodyPr/>
            <a:lstStyle/>
            <a:p/>
          </p:txBody>
        </p:sp>
        <p:sp>
          <p:nvSpPr>
            <p:cNvPr id="85" name="rc85"/>
            <p:cNvSpPr/>
            <p:nvPr/>
          </p:nvSpPr>
          <p:spPr>
            <a:xfrm>
              <a:off x="5882419" y="3177300"/>
              <a:ext cx="200644" cy="1448235"/>
            </a:xfrm>
            <a:prstGeom prst="rect">
              <a:avLst/>
            </a:prstGeom>
            <a:solidFill>
              <a:srgbClr val="80BD41">
                <a:alpha val="100000"/>
              </a:srgbClr>
            </a:solidFill>
          </p:spPr>
          <p:txBody>
            <a:bodyPr/>
            <a:lstStyle/>
            <a:p/>
          </p:txBody>
        </p:sp>
        <p:sp>
          <p:nvSpPr>
            <p:cNvPr id="86" name="rc86"/>
            <p:cNvSpPr/>
            <p:nvPr/>
          </p:nvSpPr>
          <p:spPr>
            <a:xfrm>
              <a:off x="5882419" y="3084860"/>
              <a:ext cx="200644" cy="61626"/>
            </a:xfrm>
            <a:prstGeom prst="rect">
              <a:avLst/>
            </a:prstGeom>
            <a:solidFill>
              <a:srgbClr val="0058AB">
                <a:alpha val="100000"/>
              </a:srgbClr>
            </a:solidFill>
          </p:spPr>
          <p:txBody>
            <a:bodyPr/>
            <a:lstStyle/>
            <a:p/>
          </p:txBody>
        </p:sp>
        <p:sp>
          <p:nvSpPr>
            <p:cNvPr id="87" name="rc87"/>
            <p:cNvSpPr/>
            <p:nvPr/>
          </p:nvSpPr>
          <p:spPr>
            <a:xfrm>
              <a:off x="5882419" y="3146486"/>
              <a:ext cx="200644" cy="30813"/>
            </a:xfrm>
            <a:prstGeom prst="rect">
              <a:avLst/>
            </a:prstGeom>
            <a:solidFill>
              <a:srgbClr val="1CABE2">
                <a:alpha val="100000"/>
              </a:srgbClr>
            </a:solidFill>
          </p:spPr>
          <p:txBody>
            <a:bodyPr/>
            <a:lstStyle/>
            <a:p/>
          </p:txBody>
        </p:sp>
        <p:sp>
          <p:nvSpPr>
            <p:cNvPr id="88" name="rc88"/>
            <p:cNvSpPr/>
            <p:nvPr/>
          </p:nvSpPr>
          <p:spPr>
            <a:xfrm>
              <a:off x="6105357" y="3377644"/>
              <a:ext cx="200644" cy="1247891"/>
            </a:xfrm>
            <a:prstGeom prst="rect">
              <a:avLst/>
            </a:prstGeom>
            <a:solidFill>
              <a:srgbClr val="80BD41">
                <a:alpha val="100000"/>
              </a:srgbClr>
            </a:solidFill>
          </p:spPr>
          <p:txBody>
            <a:bodyPr/>
            <a:lstStyle/>
            <a:p/>
          </p:txBody>
        </p:sp>
        <p:sp>
          <p:nvSpPr>
            <p:cNvPr id="89" name="rc89"/>
            <p:cNvSpPr/>
            <p:nvPr/>
          </p:nvSpPr>
          <p:spPr>
            <a:xfrm>
              <a:off x="6105357" y="3122052"/>
              <a:ext cx="200644" cy="195452"/>
            </a:xfrm>
            <a:prstGeom prst="rect">
              <a:avLst/>
            </a:prstGeom>
            <a:solidFill>
              <a:srgbClr val="0058AB">
                <a:alpha val="100000"/>
              </a:srgbClr>
            </a:solidFill>
          </p:spPr>
          <p:txBody>
            <a:bodyPr/>
            <a:lstStyle/>
            <a:p/>
          </p:txBody>
        </p:sp>
        <p:sp>
          <p:nvSpPr>
            <p:cNvPr id="90" name="rc90"/>
            <p:cNvSpPr/>
            <p:nvPr/>
          </p:nvSpPr>
          <p:spPr>
            <a:xfrm>
              <a:off x="6105357" y="3317504"/>
              <a:ext cx="200644" cy="60139"/>
            </a:xfrm>
            <a:prstGeom prst="rect">
              <a:avLst/>
            </a:prstGeom>
            <a:solidFill>
              <a:srgbClr val="1CABE2">
                <a:alpha val="100000"/>
              </a:srgbClr>
            </a:solidFill>
          </p:spPr>
          <p:txBody>
            <a:bodyPr/>
            <a:lstStyle/>
            <a:p/>
          </p:txBody>
        </p:sp>
        <p:sp>
          <p:nvSpPr>
            <p:cNvPr id="91" name="rc91"/>
            <p:cNvSpPr/>
            <p:nvPr/>
          </p:nvSpPr>
          <p:spPr>
            <a:xfrm>
              <a:off x="6328295" y="3290210"/>
              <a:ext cx="200644" cy="1335325"/>
            </a:xfrm>
            <a:prstGeom prst="rect">
              <a:avLst/>
            </a:prstGeom>
            <a:solidFill>
              <a:srgbClr val="80BD41">
                <a:alpha val="100000"/>
              </a:srgbClr>
            </a:solidFill>
          </p:spPr>
          <p:txBody>
            <a:bodyPr/>
            <a:lstStyle/>
            <a:p/>
          </p:txBody>
        </p:sp>
        <p:sp>
          <p:nvSpPr>
            <p:cNvPr id="92" name="rc92"/>
            <p:cNvSpPr/>
            <p:nvPr/>
          </p:nvSpPr>
          <p:spPr>
            <a:xfrm>
              <a:off x="6328295" y="3158145"/>
              <a:ext cx="200644" cy="117391"/>
            </a:xfrm>
            <a:prstGeom prst="rect">
              <a:avLst/>
            </a:prstGeom>
            <a:solidFill>
              <a:srgbClr val="0058AB">
                <a:alpha val="100000"/>
              </a:srgbClr>
            </a:solidFill>
          </p:spPr>
          <p:txBody>
            <a:bodyPr/>
            <a:lstStyle/>
            <a:p/>
          </p:txBody>
        </p:sp>
        <p:sp>
          <p:nvSpPr>
            <p:cNvPr id="93" name="rc93"/>
            <p:cNvSpPr/>
            <p:nvPr/>
          </p:nvSpPr>
          <p:spPr>
            <a:xfrm>
              <a:off x="6328295" y="3275536"/>
              <a:ext cx="200644" cy="14673"/>
            </a:xfrm>
            <a:prstGeom prst="rect">
              <a:avLst/>
            </a:prstGeom>
            <a:solidFill>
              <a:srgbClr val="1CABE2">
                <a:alpha val="100000"/>
              </a:srgbClr>
            </a:solidFill>
          </p:spPr>
          <p:txBody>
            <a:bodyPr/>
            <a:lstStyle/>
            <a:p/>
          </p:txBody>
        </p:sp>
        <p:sp>
          <p:nvSpPr>
            <p:cNvPr id="94" name="rc94"/>
            <p:cNvSpPr/>
            <p:nvPr/>
          </p:nvSpPr>
          <p:spPr>
            <a:xfrm>
              <a:off x="6551233" y="3694818"/>
              <a:ext cx="200644" cy="930716"/>
            </a:xfrm>
            <a:prstGeom prst="rect">
              <a:avLst/>
            </a:prstGeom>
            <a:solidFill>
              <a:srgbClr val="80BD41">
                <a:alpha val="100000"/>
              </a:srgbClr>
            </a:solidFill>
          </p:spPr>
          <p:txBody>
            <a:bodyPr/>
            <a:lstStyle/>
            <a:p/>
          </p:txBody>
        </p:sp>
        <p:sp>
          <p:nvSpPr>
            <p:cNvPr id="95" name="rc95"/>
            <p:cNvSpPr/>
            <p:nvPr/>
          </p:nvSpPr>
          <p:spPr>
            <a:xfrm>
              <a:off x="6551233" y="3193663"/>
              <a:ext cx="200644" cy="286374"/>
            </a:xfrm>
            <a:prstGeom prst="rect">
              <a:avLst/>
            </a:prstGeom>
            <a:solidFill>
              <a:srgbClr val="0058AB">
                <a:alpha val="100000"/>
              </a:srgbClr>
            </a:solidFill>
          </p:spPr>
          <p:txBody>
            <a:bodyPr/>
            <a:lstStyle/>
            <a:p/>
          </p:txBody>
        </p:sp>
        <p:sp>
          <p:nvSpPr>
            <p:cNvPr id="96" name="rc96"/>
            <p:cNvSpPr/>
            <p:nvPr/>
          </p:nvSpPr>
          <p:spPr>
            <a:xfrm>
              <a:off x="6551233" y="3480038"/>
              <a:ext cx="200644" cy="214780"/>
            </a:xfrm>
            <a:prstGeom prst="rect">
              <a:avLst/>
            </a:prstGeom>
            <a:solidFill>
              <a:srgbClr val="1CABE2">
                <a:alpha val="100000"/>
              </a:srgbClr>
            </a:solidFill>
          </p:spPr>
          <p:txBody>
            <a:bodyPr/>
            <a:lstStyle/>
            <a:p/>
          </p:txBody>
        </p:sp>
        <p:sp>
          <p:nvSpPr>
            <p:cNvPr id="97" name="rc97"/>
            <p:cNvSpPr/>
            <p:nvPr/>
          </p:nvSpPr>
          <p:spPr>
            <a:xfrm>
              <a:off x="6774171" y="3268568"/>
              <a:ext cx="200644" cy="1356966"/>
            </a:xfrm>
            <a:prstGeom prst="rect">
              <a:avLst/>
            </a:prstGeom>
            <a:solidFill>
              <a:srgbClr val="80BD41">
                <a:alpha val="100000"/>
              </a:srgbClr>
            </a:solidFill>
          </p:spPr>
          <p:txBody>
            <a:bodyPr/>
            <a:lstStyle/>
            <a:p/>
          </p:txBody>
        </p:sp>
        <p:sp>
          <p:nvSpPr>
            <p:cNvPr id="98" name="rc98"/>
            <p:cNvSpPr/>
            <p:nvPr/>
          </p:nvSpPr>
          <p:spPr>
            <a:xfrm>
              <a:off x="6774171" y="3226600"/>
              <a:ext cx="200644" cy="13989"/>
            </a:xfrm>
            <a:prstGeom prst="rect">
              <a:avLst/>
            </a:prstGeom>
            <a:solidFill>
              <a:srgbClr val="0058AB">
                <a:alpha val="100000"/>
              </a:srgbClr>
            </a:solidFill>
          </p:spPr>
          <p:txBody>
            <a:bodyPr/>
            <a:lstStyle/>
            <a:p/>
          </p:txBody>
        </p:sp>
        <p:sp>
          <p:nvSpPr>
            <p:cNvPr id="99" name="rc99"/>
            <p:cNvSpPr/>
            <p:nvPr/>
          </p:nvSpPr>
          <p:spPr>
            <a:xfrm>
              <a:off x="6774171" y="3240590"/>
              <a:ext cx="200644" cy="27978"/>
            </a:xfrm>
            <a:prstGeom prst="rect">
              <a:avLst/>
            </a:prstGeom>
            <a:solidFill>
              <a:srgbClr val="1CABE2">
                <a:alpha val="100000"/>
              </a:srgbClr>
            </a:solidFill>
          </p:spPr>
          <p:txBody>
            <a:bodyPr/>
            <a:lstStyle/>
            <a:p/>
          </p:txBody>
        </p:sp>
        <p:sp>
          <p:nvSpPr>
            <p:cNvPr id="100" name="rc100"/>
            <p:cNvSpPr/>
            <p:nvPr/>
          </p:nvSpPr>
          <p:spPr>
            <a:xfrm>
              <a:off x="6997109" y="3254197"/>
              <a:ext cx="200644" cy="15980"/>
            </a:xfrm>
            <a:prstGeom prst="rect">
              <a:avLst/>
            </a:prstGeom>
            <a:solidFill>
              <a:srgbClr val="F26A21">
                <a:alpha val="100000"/>
              </a:srgbClr>
            </a:solidFill>
          </p:spPr>
          <p:txBody>
            <a:bodyPr/>
            <a:lstStyle/>
            <a:p/>
          </p:txBody>
        </p:sp>
        <p:sp>
          <p:nvSpPr>
            <p:cNvPr id="101" name="rc101"/>
            <p:cNvSpPr/>
            <p:nvPr/>
          </p:nvSpPr>
          <p:spPr>
            <a:xfrm>
              <a:off x="6997109" y="3270178"/>
              <a:ext cx="200644" cy="1355357"/>
            </a:xfrm>
            <a:prstGeom prst="rect">
              <a:avLst/>
            </a:prstGeom>
            <a:solidFill>
              <a:srgbClr val="FFC20E">
                <a:alpha val="100000"/>
              </a:srgbClr>
            </a:solidFill>
          </p:spPr>
          <p:txBody>
            <a:bodyPr/>
            <a:lstStyle/>
            <a:p/>
          </p:txBody>
        </p:sp>
        <p:sp>
          <p:nvSpPr>
            <p:cNvPr id="102" name="rc102"/>
            <p:cNvSpPr/>
            <p:nvPr/>
          </p:nvSpPr>
          <p:spPr>
            <a:xfrm>
              <a:off x="7220047" y="3275371"/>
              <a:ext cx="200644" cy="18255"/>
            </a:xfrm>
            <a:prstGeom prst="rect">
              <a:avLst/>
            </a:prstGeom>
            <a:solidFill>
              <a:srgbClr val="F26A21">
                <a:alpha val="100000"/>
              </a:srgbClr>
            </a:solidFill>
          </p:spPr>
          <p:txBody>
            <a:bodyPr/>
            <a:lstStyle/>
            <a:p/>
          </p:txBody>
        </p:sp>
        <p:sp>
          <p:nvSpPr>
            <p:cNvPr id="103" name="rc103"/>
            <p:cNvSpPr/>
            <p:nvPr/>
          </p:nvSpPr>
          <p:spPr>
            <a:xfrm>
              <a:off x="7220047" y="3293626"/>
              <a:ext cx="200644" cy="1331909"/>
            </a:xfrm>
            <a:prstGeom prst="rect">
              <a:avLst/>
            </a:prstGeom>
            <a:solidFill>
              <a:srgbClr val="FFC20E">
                <a:alpha val="100000"/>
              </a:srgbClr>
            </a:solidFill>
          </p:spPr>
          <p:txBody>
            <a:bodyPr/>
            <a:lstStyle/>
            <a:p/>
          </p:txBody>
        </p:sp>
        <p:sp>
          <p:nvSpPr>
            <p:cNvPr id="104" name="rc104"/>
            <p:cNvSpPr/>
            <p:nvPr/>
          </p:nvSpPr>
          <p:spPr>
            <a:xfrm>
              <a:off x="7442985" y="3292257"/>
              <a:ext cx="200644" cy="20853"/>
            </a:xfrm>
            <a:prstGeom prst="rect">
              <a:avLst/>
            </a:prstGeom>
            <a:solidFill>
              <a:srgbClr val="F26A21">
                <a:alpha val="100000"/>
              </a:srgbClr>
            </a:solidFill>
          </p:spPr>
          <p:txBody>
            <a:bodyPr/>
            <a:lstStyle/>
            <a:p/>
          </p:txBody>
        </p:sp>
        <p:sp>
          <p:nvSpPr>
            <p:cNvPr id="105" name="rc105"/>
            <p:cNvSpPr/>
            <p:nvPr/>
          </p:nvSpPr>
          <p:spPr>
            <a:xfrm>
              <a:off x="7442985" y="3313110"/>
              <a:ext cx="200644" cy="1312424"/>
            </a:xfrm>
            <a:prstGeom prst="rect">
              <a:avLst/>
            </a:prstGeom>
            <a:solidFill>
              <a:srgbClr val="FFC20E">
                <a:alpha val="100000"/>
              </a:srgbClr>
            </a:solidFill>
          </p:spPr>
          <p:txBody>
            <a:bodyPr/>
            <a:lstStyle/>
            <a:p/>
          </p:txBody>
        </p:sp>
        <p:sp>
          <p:nvSpPr>
            <p:cNvPr id="106" name="rc106"/>
            <p:cNvSpPr/>
            <p:nvPr/>
          </p:nvSpPr>
          <p:spPr>
            <a:xfrm>
              <a:off x="7665922" y="3302722"/>
              <a:ext cx="200644" cy="23821"/>
            </a:xfrm>
            <a:prstGeom prst="rect">
              <a:avLst/>
            </a:prstGeom>
            <a:solidFill>
              <a:srgbClr val="F26A21">
                <a:alpha val="100000"/>
              </a:srgbClr>
            </a:solidFill>
          </p:spPr>
          <p:txBody>
            <a:bodyPr/>
            <a:lstStyle/>
            <a:p/>
          </p:txBody>
        </p:sp>
        <p:sp>
          <p:nvSpPr>
            <p:cNvPr id="107" name="rc107"/>
            <p:cNvSpPr/>
            <p:nvPr/>
          </p:nvSpPr>
          <p:spPr>
            <a:xfrm>
              <a:off x="7665922" y="3326543"/>
              <a:ext cx="200644" cy="1298992"/>
            </a:xfrm>
            <a:prstGeom prst="rect">
              <a:avLst/>
            </a:prstGeom>
            <a:solidFill>
              <a:srgbClr val="FFC20E">
                <a:alpha val="100000"/>
              </a:srgbClr>
            </a:solidFill>
          </p:spPr>
          <p:txBody>
            <a:bodyPr/>
            <a:lstStyle/>
            <a:p/>
          </p:txBody>
        </p:sp>
        <p:sp>
          <p:nvSpPr>
            <p:cNvPr id="108" name="rc108"/>
            <p:cNvSpPr/>
            <p:nvPr/>
          </p:nvSpPr>
          <p:spPr>
            <a:xfrm>
              <a:off x="7888860" y="3307356"/>
              <a:ext cx="200644" cy="27211"/>
            </a:xfrm>
            <a:prstGeom prst="rect">
              <a:avLst/>
            </a:prstGeom>
            <a:solidFill>
              <a:srgbClr val="F26A21">
                <a:alpha val="100000"/>
              </a:srgbClr>
            </a:solidFill>
          </p:spPr>
          <p:txBody>
            <a:bodyPr/>
            <a:lstStyle/>
            <a:p/>
          </p:txBody>
        </p:sp>
        <p:sp>
          <p:nvSpPr>
            <p:cNvPr id="109" name="rc109"/>
            <p:cNvSpPr/>
            <p:nvPr/>
          </p:nvSpPr>
          <p:spPr>
            <a:xfrm>
              <a:off x="7888860" y="3334567"/>
              <a:ext cx="200644" cy="1290967"/>
            </a:xfrm>
            <a:prstGeom prst="rect">
              <a:avLst/>
            </a:prstGeom>
            <a:solidFill>
              <a:srgbClr val="FFC20E">
                <a:alpha val="100000"/>
              </a:srgbClr>
            </a:solidFill>
          </p:spPr>
          <p:txBody>
            <a:bodyPr/>
            <a:lstStyle/>
            <a:p/>
          </p:txBody>
        </p:sp>
        <p:sp>
          <p:nvSpPr>
            <p:cNvPr id="110" name="rc110"/>
            <p:cNvSpPr/>
            <p:nvPr/>
          </p:nvSpPr>
          <p:spPr>
            <a:xfrm>
              <a:off x="8111798" y="3306680"/>
              <a:ext cx="200644" cy="31084"/>
            </a:xfrm>
            <a:prstGeom prst="rect">
              <a:avLst/>
            </a:prstGeom>
            <a:solidFill>
              <a:srgbClr val="F26A21">
                <a:alpha val="100000"/>
              </a:srgbClr>
            </a:solidFill>
          </p:spPr>
          <p:txBody>
            <a:bodyPr/>
            <a:lstStyle/>
            <a:p/>
          </p:txBody>
        </p:sp>
        <p:sp>
          <p:nvSpPr>
            <p:cNvPr id="111" name="rc111"/>
            <p:cNvSpPr/>
            <p:nvPr/>
          </p:nvSpPr>
          <p:spPr>
            <a:xfrm>
              <a:off x="8111798" y="3337764"/>
              <a:ext cx="200644" cy="1287770"/>
            </a:xfrm>
            <a:prstGeom prst="rect">
              <a:avLst/>
            </a:prstGeom>
            <a:solidFill>
              <a:srgbClr val="FFC20E">
                <a:alpha val="100000"/>
              </a:srgbClr>
            </a:solidFill>
          </p:spPr>
          <p:txBody>
            <a:bodyPr/>
            <a:lstStyle/>
            <a:p/>
          </p:txBody>
        </p:sp>
        <p:sp>
          <p:nvSpPr>
            <p:cNvPr id="112" name="pl112"/>
            <p:cNvSpPr/>
            <p:nvPr/>
          </p:nvSpPr>
          <p:spPr>
            <a:xfrm>
              <a:off x="1523984" y="1227418"/>
              <a:ext cx="5350508" cy="720812"/>
            </a:xfrm>
            <a:custGeom>
              <a:avLst/>
              <a:pathLst>
                <a:path w="5350508" h="720812">
                  <a:moveTo>
                    <a:pt x="0" y="68648"/>
                  </a:moveTo>
                  <a:lnTo>
                    <a:pt x="222937" y="0"/>
                  </a:lnTo>
                  <a:lnTo>
                    <a:pt x="445875" y="480541"/>
                  </a:lnTo>
                  <a:lnTo>
                    <a:pt x="668813" y="0"/>
                  </a:lnTo>
                  <a:lnTo>
                    <a:pt x="891751" y="34324"/>
                  </a:lnTo>
                  <a:lnTo>
                    <a:pt x="1114689" y="34324"/>
                  </a:lnTo>
                  <a:lnTo>
                    <a:pt x="1337627" y="171622"/>
                  </a:lnTo>
                  <a:lnTo>
                    <a:pt x="1560565" y="240270"/>
                  </a:lnTo>
                  <a:lnTo>
                    <a:pt x="1783502" y="68648"/>
                  </a:lnTo>
                  <a:lnTo>
                    <a:pt x="2006440" y="68648"/>
                  </a:lnTo>
                  <a:lnTo>
                    <a:pt x="2229378" y="205946"/>
                  </a:lnTo>
                  <a:lnTo>
                    <a:pt x="2452316" y="68648"/>
                  </a:lnTo>
                  <a:lnTo>
                    <a:pt x="2675254" y="0"/>
                  </a:lnTo>
                  <a:lnTo>
                    <a:pt x="2898192" y="549190"/>
                  </a:lnTo>
                  <a:lnTo>
                    <a:pt x="3121130" y="137297"/>
                  </a:lnTo>
                  <a:lnTo>
                    <a:pt x="3344068" y="34324"/>
                  </a:lnTo>
                  <a:lnTo>
                    <a:pt x="3567005" y="102973"/>
                  </a:lnTo>
                  <a:lnTo>
                    <a:pt x="3789943" y="34324"/>
                  </a:lnTo>
                  <a:lnTo>
                    <a:pt x="4012881" y="720812"/>
                  </a:lnTo>
                  <a:lnTo>
                    <a:pt x="4235819" y="102973"/>
                  </a:lnTo>
                  <a:lnTo>
                    <a:pt x="4458757" y="102973"/>
                  </a:lnTo>
                  <a:lnTo>
                    <a:pt x="4681695" y="411892"/>
                  </a:lnTo>
                  <a:lnTo>
                    <a:pt x="4904633" y="240270"/>
                  </a:lnTo>
                  <a:lnTo>
                    <a:pt x="5127571" y="652163"/>
                  </a:lnTo>
                  <a:lnTo>
                    <a:pt x="5350508" y="0"/>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1227418"/>
              <a:ext cx="5350508" cy="1372976"/>
            </a:xfrm>
            <a:custGeom>
              <a:avLst/>
              <a:pathLst>
                <a:path w="5350508" h="1372976">
                  <a:moveTo>
                    <a:pt x="0" y="102973"/>
                  </a:moveTo>
                  <a:lnTo>
                    <a:pt x="222937" y="102973"/>
                  </a:lnTo>
                  <a:lnTo>
                    <a:pt x="445875" y="823785"/>
                  </a:lnTo>
                  <a:lnTo>
                    <a:pt x="668813" y="0"/>
                  </a:lnTo>
                  <a:lnTo>
                    <a:pt x="891751" y="102973"/>
                  </a:lnTo>
                  <a:lnTo>
                    <a:pt x="1114689" y="137297"/>
                  </a:lnTo>
                  <a:lnTo>
                    <a:pt x="1337627" y="171622"/>
                  </a:lnTo>
                  <a:lnTo>
                    <a:pt x="1560565" y="240270"/>
                  </a:lnTo>
                  <a:lnTo>
                    <a:pt x="1783502" y="205946"/>
                  </a:lnTo>
                  <a:lnTo>
                    <a:pt x="2006440" y="102973"/>
                  </a:lnTo>
                  <a:lnTo>
                    <a:pt x="2229378" y="205946"/>
                  </a:lnTo>
                  <a:lnTo>
                    <a:pt x="2452316" y="137297"/>
                  </a:lnTo>
                  <a:lnTo>
                    <a:pt x="2675254" y="68648"/>
                  </a:lnTo>
                  <a:lnTo>
                    <a:pt x="2898192" y="1372976"/>
                  </a:lnTo>
                  <a:lnTo>
                    <a:pt x="3121130" y="137297"/>
                  </a:lnTo>
                  <a:lnTo>
                    <a:pt x="3344068" y="68648"/>
                  </a:lnTo>
                  <a:lnTo>
                    <a:pt x="3567005" y="102973"/>
                  </a:lnTo>
                  <a:lnTo>
                    <a:pt x="3789943" y="171622"/>
                  </a:lnTo>
                  <a:lnTo>
                    <a:pt x="4012881" y="823785"/>
                  </a:lnTo>
                  <a:lnTo>
                    <a:pt x="4235819" y="343244"/>
                  </a:lnTo>
                  <a:lnTo>
                    <a:pt x="4458757" y="171622"/>
                  </a:lnTo>
                  <a:lnTo>
                    <a:pt x="4681695" y="549190"/>
                  </a:lnTo>
                  <a:lnTo>
                    <a:pt x="4904633" y="274595"/>
                  </a:lnTo>
                  <a:lnTo>
                    <a:pt x="5127571" y="1167030"/>
                  </a:lnTo>
                  <a:lnTo>
                    <a:pt x="5350508" y="68648"/>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257034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3685034"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479972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69147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91441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6137351"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1" name="tx121"/>
            <p:cNvSpPr/>
            <p:nvPr/>
          </p:nvSpPr>
          <p:spPr>
            <a:xfrm>
              <a:off x="6360289"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583227"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68061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455656"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5" name="tx125"/>
            <p:cNvSpPr/>
            <p:nvPr/>
          </p:nvSpPr>
          <p:spPr>
            <a:xfrm>
              <a:off x="257034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6" name="tx126"/>
            <p:cNvSpPr/>
            <p:nvPr/>
          </p:nvSpPr>
          <p:spPr>
            <a:xfrm>
              <a:off x="3685034"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479972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5691475"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9" name="tx129"/>
            <p:cNvSpPr/>
            <p:nvPr/>
          </p:nvSpPr>
          <p:spPr>
            <a:xfrm>
              <a:off x="591441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6137351"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1" name="tx131"/>
            <p:cNvSpPr/>
            <p:nvPr/>
          </p:nvSpPr>
          <p:spPr>
            <a:xfrm>
              <a:off x="6360289"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583227"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3" name="tx133"/>
            <p:cNvSpPr/>
            <p:nvPr/>
          </p:nvSpPr>
          <p:spPr>
            <a:xfrm>
              <a:off x="680616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2206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247601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7" name="tx137"/>
            <p:cNvSpPr/>
            <p:nvPr/>
          </p:nvSpPr>
          <p:spPr>
            <a:xfrm>
              <a:off x="508103" y="142997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63486" y="5504603"/>
              <a:ext cx="201456" cy="201456"/>
            </a:xfrm>
            <a:prstGeom prst="rect">
              <a:avLst/>
            </a:prstGeom>
            <a:solidFill>
              <a:srgbClr val="80BD41">
                <a:alpha val="100000"/>
              </a:srgbClr>
            </a:solidFill>
          </p:spPr>
          <p:txBody>
            <a:bodyPr/>
            <a:lstStyle/>
            <a:p/>
          </p:txBody>
        </p:sp>
        <p:sp>
          <p:nvSpPr>
            <p:cNvPr id="159" name="rc159"/>
            <p:cNvSpPr/>
            <p:nvPr/>
          </p:nvSpPr>
          <p:spPr>
            <a:xfrm>
              <a:off x="2665435" y="5504603"/>
              <a:ext cx="201456" cy="201456"/>
            </a:xfrm>
            <a:prstGeom prst="rect">
              <a:avLst/>
            </a:prstGeom>
            <a:solidFill>
              <a:srgbClr val="1CABE2">
                <a:alpha val="100000"/>
              </a:srgbClr>
            </a:solidFill>
          </p:spPr>
          <p:txBody>
            <a:bodyPr/>
            <a:lstStyle/>
            <a:p/>
          </p:txBody>
        </p:sp>
        <p:sp>
          <p:nvSpPr>
            <p:cNvPr id="160" name="rc160"/>
            <p:cNvSpPr/>
            <p:nvPr/>
          </p:nvSpPr>
          <p:spPr>
            <a:xfrm>
              <a:off x="3738259" y="5504603"/>
              <a:ext cx="201456" cy="201456"/>
            </a:xfrm>
            <a:prstGeom prst="rect">
              <a:avLst/>
            </a:prstGeom>
            <a:solidFill>
              <a:srgbClr val="0058AB">
                <a:alpha val="100000"/>
              </a:srgbClr>
            </a:solidFill>
          </p:spPr>
          <p:txBody>
            <a:bodyPr/>
            <a:lstStyle/>
            <a:p/>
          </p:txBody>
        </p:sp>
        <p:sp>
          <p:nvSpPr>
            <p:cNvPr id="161" name="rc161"/>
            <p:cNvSpPr/>
            <p:nvPr/>
          </p:nvSpPr>
          <p:spPr>
            <a:xfrm>
              <a:off x="4733592" y="5504603"/>
              <a:ext cx="201456" cy="201456"/>
            </a:xfrm>
            <a:prstGeom prst="rect">
              <a:avLst/>
            </a:prstGeom>
            <a:solidFill>
              <a:srgbClr val="FFC20E">
                <a:alpha val="100000"/>
              </a:srgbClr>
            </a:solidFill>
          </p:spPr>
          <p:txBody>
            <a:bodyPr/>
            <a:lstStyle/>
            <a:p/>
          </p:txBody>
        </p:sp>
        <p:sp>
          <p:nvSpPr>
            <p:cNvPr id="162" name="rc162"/>
            <p:cNvSpPr/>
            <p:nvPr/>
          </p:nvSpPr>
          <p:spPr>
            <a:xfrm>
              <a:off x="6637725" y="5504603"/>
              <a:ext cx="201455" cy="201456"/>
            </a:xfrm>
            <a:prstGeom prst="rect">
              <a:avLst/>
            </a:prstGeom>
            <a:solidFill>
              <a:srgbClr val="F26A21">
                <a:alpha val="100000"/>
              </a:srgbClr>
            </a:solidFill>
          </p:spPr>
          <p:txBody>
            <a:bodyPr/>
            <a:lstStyle/>
            <a:p/>
          </p:txBody>
        </p:sp>
        <p:sp>
          <p:nvSpPr>
            <p:cNvPr id="163" name="tx163"/>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1079223" y="580629"/>
              <a:ext cx="436150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Viet Nam</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Viet Nam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5052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07006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78959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1029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2983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4936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4467344"/>
              <a:ext cx="214223" cy="523415"/>
            </a:xfrm>
            <a:prstGeom prst="rect">
              <a:avLst/>
            </a:prstGeom>
            <a:solidFill>
              <a:srgbClr val="0058AB">
                <a:alpha val="100000"/>
              </a:srgbClr>
            </a:solidFill>
          </p:spPr>
          <p:txBody>
            <a:bodyPr/>
            <a:lstStyle/>
            <a:p/>
          </p:txBody>
        </p:sp>
        <p:sp>
          <p:nvSpPr>
            <p:cNvPr id="39" name="rc39"/>
            <p:cNvSpPr/>
            <p:nvPr/>
          </p:nvSpPr>
          <p:spPr>
            <a:xfrm>
              <a:off x="1589675" y="4813287"/>
              <a:ext cx="214223" cy="177472"/>
            </a:xfrm>
            <a:prstGeom prst="rect">
              <a:avLst/>
            </a:prstGeom>
            <a:solidFill>
              <a:srgbClr val="0058AB">
                <a:alpha val="100000"/>
              </a:srgbClr>
            </a:solidFill>
          </p:spPr>
          <p:txBody>
            <a:bodyPr/>
            <a:lstStyle/>
            <a:p/>
          </p:txBody>
        </p:sp>
        <p:sp>
          <p:nvSpPr>
            <p:cNvPr id="40" name="rc40"/>
            <p:cNvSpPr/>
            <p:nvPr/>
          </p:nvSpPr>
          <p:spPr>
            <a:xfrm>
              <a:off x="1827702" y="2303448"/>
              <a:ext cx="214223" cy="2687311"/>
            </a:xfrm>
            <a:prstGeom prst="rect">
              <a:avLst/>
            </a:prstGeom>
            <a:solidFill>
              <a:srgbClr val="0058AB">
                <a:alpha val="100000"/>
              </a:srgbClr>
            </a:solidFill>
          </p:spPr>
          <p:txBody>
            <a:bodyPr/>
            <a:lstStyle/>
            <a:p/>
          </p:txBody>
        </p:sp>
        <p:sp>
          <p:nvSpPr>
            <p:cNvPr id="41" name="rc41"/>
            <p:cNvSpPr/>
            <p:nvPr/>
          </p:nvSpPr>
          <p:spPr>
            <a:xfrm>
              <a:off x="2065728" y="4809138"/>
              <a:ext cx="214223" cy="181621"/>
            </a:xfrm>
            <a:prstGeom prst="rect">
              <a:avLst/>
            </a:prstGeom>
            <a:solidFill>
              <a:srgbClr val="0058AB">
                <a:alpha val="100000"/>
              </a:srgbClr>
            </a:solidFill>
          </p:spPr>
          <p:txBody>
            <a:bodyPr/>
            <a:lstStyle/>
            <a:p/>
          </p:txBody>
        </p:sp>
        <p:sp>
          <p:nvSpPr>
            <p:cNvPr id="42" name="rc42"/>
            <p:cNvSpPr/>
            <p:nvPr/>
          </p:nvSpPr>
          <p:spPr>
            <a:xfrm>
              <a:off x="2303754" y="4626941"/>
              <a:ext cx="214223" cy="363818"/>
            </a:xfrm>
            <a:prstGeom prst="rect">
              <a:avLst/>
            </a:prstGeom>
            <a:solidFill>
              <a:srgbClr val="0058AB">
                <a:alpha val="100000"/>
              </a:srgbClr>
            </a:solidFill>
          </p:spPr>
          <p:txBody>
            <a:bodyPr/>
            <a:lstStyle/>
            <a:p/>
          </p:txBody>
        </p:sp>
        <p:sp>
          <p:nvSpPr>
            <p:cNvPr id="43" name="rc43"/>
            <p:cNvSpPr/>
            <p:nvPr/>
          </p:nvSpPr>
          <p:spPr>
            <a:xfrm>
              <a:off x="2541780" y="4636186"/>
              <a:ext cx="214223" cy="354573"/>
            </a:xfrm>
            <a:prstGeom prst="rect">
              <a:avLst/>
            </a:prstGeom>
            <a:solidFill>
              <a:srgbClr val="0058AB">
                <a:alpha val="100000"/>
              </a:srgbClr>
            </a:solidFill>
          </p:spPr>
          <p:txBody>
            <a:bodyPr/>
            <a:lstStyle/>
            <a:p/>
          </p:txBody>
        </p:sp>
        <p:sp>
          <p:nvSpPr>
            <p:cNvPr id="44" name="rc44"/>
            <p:cNvSpPr/>
            <p:nvPr/>
          </p:nvSpPr>
          <p:spPr>
            <a:xfrm>
              <a:off x="2779807" y="3919971"/>
              <a:ext cx="214223" cy="1070788"/>
            </a:xfrm>
            <a:prstGeom prst="rect">
              <a:avLst/>
            </a:prstGeom>
            <a:solidFill>
              <a:srgbClr val="0058AB">
                <a:alpha val="100000"/>
              </a:srgbClr>
            </a:solidFill>
          </p:spPr>
          <p:txBody>
            <a:bodyPr/>
            <a:lstStyle/>
            <a:p/>
          </p:txBody>
        </p:sp>
        <p:sp>
          <p:nvSpPr>
            <p:cNvPr id="45" name="rc45"/>
            <p:cNvSpPr/>
            <p:nvPr/>
          </p:nvSpPr>
          <p:spPr>
            <a:xfrm>
              <a:off x="3017833" y="3512886"/>
              <a:ext cx="214223" cy="1477874"/>
            </a:xfrm>
            <a:prstGeom prst="rect">
              <a:avLst/>
            </a:prstGeom>
            <a:solidFill>
              <a:srgbClr val="0058AB">
                <a:alpha val="100000"/>
              </a:srgbClr>
            </a:solidFill>
          </p:spPr>
          <p:txBody>
            <a:bodyPr/>
            <a:lstStyle/>
            <a:p/>
          </p:txBody>
        </p:sp>
        <p:sp>
          <p:nvSpPr>
            <p:cNvPr id="46" name="rc46"/>
            <p:cNvSpPr/>
            <p:nvPr/>
          </p:nvSpPr>
          <p:spPr>
            <a:xfrm>
              <a:off x="3255859" y="4422105"/>
              <a:ext cx="214223" cy="568654"/>
            </a:xfrm>
            <a:prstGeom prst="rect">
              <a:avLst/>
            </a:prstGeom>
            <a:solidFill>
              <a:srgbClr val="0058AB">
                <a:alpha val="100000"/>
              </a:srgbClr>
            </a:solidFill>
          </p:spPr>
          <p:txBody>
            <a:bodyPr/>
            <a:lstStyle/>
            <a:p/>
          </p:txBody>
        </p:sp>
        <p:sp>
          <p:nvSpPr>
            <p:cNvPr id="47" name="rc47"/>
            <p:cNvSpPr/>
            <p:nvPr/>
          </p:nvSpPr>
          <p:spPr>
            <a:xfrm>
              <a:off x="3493885" y="4417841"/>
              <a:ext cx="214223" cy="572918"/>
            </a:xfrm>
            <a:prstGeom prst="rect">
              <a:avLst/>
            </a:prstGeom>
            <a:solidFill>
              <a:srgbClr val="0058AB">
                <a:alpha val="100000"/>
              </a:srgbClr>
            </a:solidFill>
          </p:spPr>
          <p:txBody>
            <a:bodyPr/>
            <a:lstStyle/>
            <a:p/>
          </p:txBody>
        </p:sp>
        <p:sp>
          <p:nvSpPr>
            <p:cNvPr id="48" name="rc48"/>
            <p:cNvSpPr/>
            <p:nvPr/>
          </p:nvSpPr>
          <p:spPr>
            <a:xfrm>
              <a:off x="3731911" y="3647501"/>
              <a:ext cx="214223" cy="1343258"/>
            </a:xfrm>
            <a:prstGeom prst="rect">
              <a:avLst/>
            </a:prstGeom>
            <a:solidFill>
              <a:srgbClr val="0058AB">
                <a:alpha val="100000"/>
              </a:srgbClr>
            </a:solidFill>
          </p:spPr>
          <p:txBody>
            <a:bodyPr/>
            <a:lstStyle/>
            <a:p/>
          </p:txBody>
        </p:sp>
        <p:sp>
          <p:nvSpPr>
            <p:cNvPr id="49" name="rc49"/>
            <p:cNvSpPr/>
            <p:nvPr/>
          </p:nvSpPr>
          <p:spPr>
            <a:xfrm>
              <a:off x="3969938" y="4402309"/>
              <a:ext cx="214223" cy="588450"/>
            </a:xfrm>
            <a:prstGeom prst="rect">
              <a:avLst/>
            </a:prstGeom>
            <a:solidFill>
              <a:srgbClr val="0058AB">
                <a:alpha val="100000"/>
              </a:srgbClr>
            </a:solidFill>
          </p:spPr>
          <p:txBody>
            <a:bodyPr/>
            <a:lstStyle/>
            <a:p/>
          </p:txBody>
        </p:sp>
        <p:sp>
          <p:nvSpPr>
            <p:cNvPr id="50" name="rc50"/>
            <p:cNvSpPr/>
            <p:nvPr/>
          </p:nvSpPr>
          <p:spPr>
            <a:xfrm>
              <a:off x="4207964" y="4788843"/>
              <a:ext cx="214223" cy="201916"/>
            </a:xfrm>
            <a:prstGeom prst="rect">
              <a:avLst/>
            </a:prstGeom>
            <a:solidFill>
              <a:srgbClr val="0058AB">
                <a:alpha val="100000"/>
              </a:srgbClr>
            </a:solidFill>
          </p:spPr>
          <p:txBody>
            <a:bodyPr/>
            <a:lstStyle/>
            <a:p/>
          </p:txBody>
        </p:sp>
        <p:sp>
          <p:nvSpPr>
            <p:cNvPr id="51" name="rc51"/>
            <p:cNvSpPr/>
            <p:nvPr/>
          </p:nvSpPr>
          <p:spPr>
            <a:xfrm>
              <a:off x="4445990" y="1517627"/>
              <a:ext cx="214223" cy="3473132"/>
            </a:xfrm>
            <a:prstGeom prst="rect">
              <a:avLst/>
            </a:prstGeom>
            <a:solidFill>
              <a:srgbClr val="0058AB">
                <a:alpha val="100000"/>
              </a:srgbClr>
            </a:solidFill>
          </p:spPr>
          <p:txBody>
            <a:bodyPr/>
            <a:lstStyle/>
            <a:p/>
          </p:txBody>
        </p:sp>
        <p:sp>
          <p:nvSpPr>
            <p:cNvPr id="52" name="rc52"/>
            <p:cNvSpPr/>
            <p:nvPr/>
          </p:nvSpPr>
          <p:spPr>
            <a:xfrm>
              <a:off x="4684016" y="3911353"/>
              <a:ext cx="214223" cy="1079406"/>
            </a:xfrm>
            <a:prstGeom prst="rect">
              <a:avLst/>
            </a:prstGeom>
            <a:solidFill>
              <a:srgbClr val="0058AB">
                <a:alpha val="100000"/>
              </a:srgbClr>
            </a:solidFill>
          </p:spPr>
          <p:txBody>
            <a:bodyPr/>
            <a:lstStyle/>
            <a:p/>
          </p:txBody>
        </p:sp>
        <p:sp>
          <p:nvSpPr>
            <p:cNvPr id="53" name="rc53"/>
            <p:cNvSpPr/>
            <p:nvPr/>
          </p:nvSpPr>
          <p:spPr>
            <a:xfrm>
              <a:off x="4922043" y="4557604"/>
              <a:ext cx="214223" cy="433155"/>
            </a:xfrm>
            <a:prstGeom prst="rect">
              <a:avLst/>
            </a:prstGeom>
            <a:solidFill>
              <a:srgbClr val="0058AB">
                <a:alpha val="100000"/>
              </a:srgbClr>
            </a:solidFill>
          </p:spPr>
          <p:txBody>
            <a:bodyPr/>
            <a:lstStyle/>
            <a:p/>
          </p:txBody>
        </p:sp>
        <p:sp>
          <p:nvSpPr>
            <p:cNvPr id="54" name="rc54"/>
            <p:cNvSpPr/>
            <p:nvPr/>
          </p:nvSpPr>
          <p:spPr>
            <a:xfrm>
              <a:off x="5160069" y="4169572"/>
              <a:ext cx="214223" cy="821187"/>
            </a:xfrm>
            <a:prstGeom prst="rect">
              <a:avLst/>
            </a:prstGeom>
            <a:solidFill>
              <a:srgbClr val="0058AB">
                <a:alpha val="100000"/>
              </a:srgbClr>
            </a:solidFill>
          </p:spPr>
          <p:txBody>
            <a:bodyPr/>
            <a:lstStyle/>
            <a:p/>
          </p:txBody>
        </p:sp>
        <p:sp>
          <p:nvSpPr>
            <p:cNvPr id="55" name="rc55"/>
            <p:cNvSpPr/>
            <p:nvPr/>
          </p:nvSpPr>
          <p:spPr>
            <a:xfrm>
              <a:off x="5398095" y="4588156"/>
              <a:ext cx="214223" cy="402603"/>
            </a:xfrm>
            <a:prstGeom prst="rect">
              <a:avLst/>
            </a:prstGeom>
            <a:solidFill>
              <a:srgbClr val="0058AB">
                <a:alpha val="100000"/>
              </a:srgbClr>
            </a:solidFill>
          </p:spPr>
          <p:txBody>
            <a:bodyPr/>
            <a:lstStyle/>
            <a:p/>
          </p:txBody>
        </p:sp>
        <p:sp>
          <p:nvSpPr>
            <p:cNvPr id="56" name="rc56"/>
            <p:cNvSpPr/>
            <p:nvPr/>
          </p:nvSpPr>
          <p:spPr>
            <a:xfrm>
              <a:off x="5636121" y="866434"/>
              <a:ext cx="214223" cy="4124325"/>
            </a:xfrm>
            <a:prstGeom prst="rect">
              <a:avLst/>
            </a:prstGeom>
            <a:solidFill>
              <a:srgbClr val="0058AB">
                <a:alpha val="100000"/>
              </a:srgbClr>
            </a:solidFill>
          </p:spPr>
          <p:txBody>
            <a:bodyPr/>
            <a:lstStyle/>
            <a:p/>
          </p:txBody>
        </p:sp>
        <p:sp>
          <p:nvSpPr>
            <p:cNvPr id="57" name="rc57"/>
            <p:cNvSpPr/>
            <p:nvPr/>
          </p:nvSpPr>
          <p:spPr>
            <a:xfrm>
              <a:off x="5874148" y="4229754"/>
              <a:ext cx="214223" cy="761005"/>
            </a:xfrm>
            <a:prstGeom prst="rect">
              <a:avLst/>
            </a:prstGeom>
            <a:solidFill>
              <a:srgbClr val="0058AB">
                <a:alpha val="100000"/>
              </a:srgbClr>
            </a:solidFill>
          </p:spPr>
          <p:txBody>
            <a:bodyPr/>
            <a:lstStyle/>
            <a:p/>
          </p:txBody>
        </p:sp>
        <p:sp>
          <p:nvSpPr>
            <p:cNvPr id="58" name="rc58"/>
            <p:cNvSpPr/>
            <p:nvPr/>
          </p:nvSpPr>
          <p:spPr>
            <a:xfrm>
              <a:off x="6112174" y="4236387"/>
              <a:ext cx="214223" cy="754373"/>
            </a:xfrm>
            <a:prstGeom prst="rect">
              <a:avLst/>
            </a:prstGeom>
            <a:solidFill>
              <a:srgbClr val="0058AB">
                <a:alpha val="100000"/>
              </a:srgbClr>
            </a:solidFill>
          </p:spPr>
          <p:txBody>
            <a:bodyPr/>
            <a:lstStyle/>
            <a:p/>
          </p:txBody>
        </p:sp>
        <p:sp>
          <p:nvSpPr>
            <p:cNvPr id="59" name="rc59"/>
            <p:cNvSpPr/>
            <p:nvPr/>
          </p:nvSpPr>
          <p:spPr>
            <a:xfrm>
              <a:off x="6350200" y="2598224"/>
              <a:ext cx="214223" cy="2392535"/>
            </a:xfrm>
            <a:prstGeom prst="rect">
              <a:avLst/>
            </a:prstGeom>
            <a:solidFill>
              <a:srgbClr val="0058AB">
                <a:alpha val="100000"/>
              </a:srgbClr>
            </a:solidFill>
          </p:spPr>
          <p:txBody>
            <a:bodyPr/>
            <a:lstStyle/>
            <a:p/>
          </p:txBody>
        </p:sp>
        <p:sp>
          <p:nvSpPr>
            <p:cNvPr id="60" name="rc60"/>
            <p:cNvSpPr/>
            <p:nvPr/>
          </p:nvSpPr>
          <p:spPr>
            <a:xfrm>
              <a:off x="6588226" y="3553771"/>
              <a:ext cx="214223" cy="1436988"/>
            </a:xfrm>
            <a:prstGeom prst="rect">
              <a:avLst/>
            </a:prstGeom>
            <a:solidFill>
              <a:srgbClr val="0058AB">
                <a:alpha val="100000"/>
              </a:srgbClr>
            </a:solidFill>
          </p:spPr>
          <p:txBody>
            <a:bodyPr/>
            <a:lstStyle/>
            <a:p/>
          </p:txBody>
        </p:sp>
        <p:sp>
          <p:nvSpPr>
            <p:cNvPr id="61" name="rc61"/>
            <p:cNvSpPr/>
            <p:nvPr/>
          </p:nvSpPr>
          <p:spPr>
            <a:xfrm>
              <a:off x="6826253" y="1485244"/>
              <a:ext cx="214223" cy="3505515"/>
            </a:xfrm>
            <a:prstGeom prst="rect">
              <a:avLst/>
            </a:prstGeom>
            <a:solidFill>
              <a:srgbClr val="0058AB">
                <a:alpha val="100000"/>
              </a:srgbClr>
            </a:solidFill>
          </p:spPr>
          <p:txBody>
            <a:bodyPr/>
            <a:lstStyle/>
            <a:p/>
          </p:txBody>
        </p:sp>
        <p:sp>
          <p:nvSpPr>
            <p:cNvPr id="62" name="rc62"/>
            <p:cNvSpPr/>
            <p:nvPr/>
          </p:nvSpPr>
          <p:spPr>
            <a:xfrm>
              <a:off x="7064279" y="4819510"/>
              <a:ext cx="214223" cy="171249"/>
            </a:xfrm>
            <a:prstGeom prst="rect">
              <a:avLst/>
            </a:prstGeom>
            <a:solidFill>
              <a:srgbClr val="0058AB">
                <a:alpha val="100000"/>
              </a:srgbClr>
            </a:solidFill>
          </p:spPr>
          <p:txBody>
            <a:bodyPr/>
            <a:lstStyle/>
            <a:p/>
          </p:txBody>
        </p:sp>
        <p:sp>
          <p:nvSpPr>
            <p:cNvPr id="63" name="rc63"/>
            <p:cNvSpPr/>
            <p:nvPr/>
          </p:nvSpPr>
          <p:spPr>
            <a:xfrm>
              <a:off x="8492436" y="4610257"/>
              <a:ext cx="214223" cy="380502"/>
            </a:xfrm>
            <a:prstGeom prst="rect">
              <a:avLst/>
            </a:prstGeom>
            <a:solidFill>
              <a:srgbClr val="69DBFF">
                <a:alpha val="100000"/>
              </a:srgbClr>
            </a:solidFill>
          </p:spPr>
          <p:txBody>
            <a:bodyPr/>
            <a:lstStyle/>
            <a:p/>
          </p:txBody>
        </p:sp>
        <p:sp>
          <p:nvSpPr>
            <p:cNvPr id="64" name="pl64"/>
            <p:cNvSpPr/>
            <p:nvPr/>
          </p:nvSpPr>
          <p:spPr>
            <a:xfrm>
              <a:off x="6219286" y="4229754"/>
              <a:ext cx="2380262" cy="380502"/>
            </a:xfrm>
            <a:custGeom>
              <a:avLst/>
              <a:pathLst>
                <a:path w="2380262" h="380502">
                  <a:moveTo>
                    <a:pt x="0" y="0"/>
                  </a:moveTo>
                  <a:lnTo>
                    <a:pt x="238026" y="38050"/>
                  </a:lnTo>
                  <a:lnTo>
                    <a:pt x="476052" y="76100"/>
                  </a:lnTo>
                  <a:lnTo>
                    <a:pt x="714078" y="114150"/>
                  </a:lnTo>
                  <a:lnTo>
                    <a:pt x="952104" y="152201"/>
                  </a:lnTo>
                  <a:lnTo>
                    <a:pt x="1190131" y="190251"/>
                  </a:lnTo>
                  <a:lnTo>
                    <a:pt x="1428157" y="228301"/>
                  </a:lnTo>
                  <a:lnTo>
                    <a:pt x="1666183" y="266352"/>
                  </a:lnTo>
                  <a:lnTo>
                    <a:pt x="1904209" y="304402"/>
                  </a:lnTo>
                  <a:lnTo>
                    <a:pt x="2142236" y="342452"/>
                  </a:lnTo>
                  <a:lnTo>
                    <a:pt x="2380262" y="380502"/>
                  </a:lnTo>
                </a:path>
              </a:pathLst>
            </a:custGeom>
            <a:ln w="13550" cap="flat">
              <a:solidFill>
                <a:srgbClr val="000000">
                  <a:alpha val="100000"/>
                </a:srgbClr>
              </a:solidFill>
              <a:prstDash val="solid"/>
              <a:round/>
            </a:ln>
          </p:spPr>
          <p:txBody>
            <a:bodyPr/>
            <a:lstStyle/>
            <a:p/>
          </p:txBody>
        </p:sp>
        <p:sp>
          <p:nvSpPr>
            <p:cNvPr id="65" name="pt65"/>
            <p:cNvSpPr/>
            <p:nvPr/>
          </p:nvSpPr>
          <p:spPr>
            <a:xfrm>
              <a:off x="6194460" y="42049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42429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42810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43190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43571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43951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44332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4712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5093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5473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5854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5286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a:off x="508103" y="23724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109193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81921" y="398022"/>
              <a:ext cx="60944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Viet Nam</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72% lower than (ie. the country had achieved)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Viet Nam</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03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57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910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06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217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80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333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87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640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97805"/>
              <a:ext cx="249522" cy="904891"/>
            </a:xfrm>
            <a:prstGeom prst="rect">
              <a:avLst/>
            </a:prstGeom>
            <a:solidFill>
              <a:srgbClr val="80BD41">
                <a:alpha val="100000"/>
              </a:srgbClr>
            </a:solidFill>
          </p:spPr>
          <p:txBody>
            <a:bodyPr/>
            <a:lstStyle/>
            <a:p/>
          </p:txBody>
        </p:sp>
        <p:sp>
          <p:nvSpPr>
            <p:cNvPr id="26" name="rc26"/>
            <p:cNvSpPr/>
            <p:nvPr/>
          </p:nvSpPr>
          <p:spPr>
            <a:xfrm>
              <a:off x="1296273" y="3169819"/>
              <a:ext cx="249522" cy="27986"/>
            </a:xfrm>
            <a:prstGeom prst="rect">
              <a:avLst/>
            </a:prstGeom>
            <a:solidFill>
              <a:srgbClr val="1CABE2">
                <a:alpha val="100000"/>
              </a:srgbClr>
            </a:solidFill>
          </p:spPr>
          <p:txBody>
            <a:bodyPr/>
            <a:lstStyle/>
            <a:p/>
          </p:txBody>
        </p:sp>
        <p:sp>
          <p:nvSpPr>
            <p:cNvPr id="27" name="rc27"/>
            <p:cNvSpPr/>
            <p:nvPr/>
          </p:nvSpPr>
          <p:spPr>
            <a:xfrm>
              <a:off x="1573521" y="3163260"/>
              <a:ext cx="249522" cy="939436"/>
            </a:xfrm>
            <a:prstGeom prst="rect">
              <a:avLst/>
            </a:prstGeom>
            <a:solidFill>
              <a:srgbClr val="80BD41">
                <a:alpha val="100000"/>
              </a:srgbClr>
            </a:solidFill>
          </p:spPr>
          <p:txBody>
            <a:bodyPr/>
            <a:lstStyle/>
            <a:p/>
          </p:txBody>
        </p:sp>
        <p:sp>
          <p:nvSpPr>
            <p:cNvPr id="28" name="rc28"/>
            <p:cNvSpPr/>
            <p:nvPr/>
          </p:nvSpPr>
          <p:spPr>
            <a:xfrm>
              <a:off x="1573521" y="3153771"/>
              <a:ext cx="249522" cy="9489"/>
            </a:xfrm>
            <a:prstGeom prst="rect">
              <a:avLst/>
            </a:prstGeom>
            <a:solidFill>
              <a:srgbClr val="1CABE2">
                <a:alpha val="100000"/>
              </a:srgbClr>
            </a:solidFill>
          </p:spPr>
          <p:txBody>
            <a:bodyPr/>
            <a:lstStyle/>
            <a:p/>
          </p:txBody>
        </p:sp>
        <p:sp>
          <p:nvSpPr>
            <p:cNvPr id="29" name="rc29"/>
            <p:cNvSpPr/>
            <p:nvPr/>
          </p:nvSpPr>
          <p:spPr>
            <a:xfrm>
              <a:off x="1850769" y="3288461"/>
              <a:ext cx="249522" cy="814235"/>
            </a:xfrm>
            <a:prstGeom prst="rect">
              <a:avLst/>
            </a:prstGeom>
            <a:solidFill>
              <a:srgbClr val="80BD41">
                <a:alpha val="100000"/>
              </a:srgbClr>
            </a:solidFill>
          </p:spPr>
          <p:txBody>
            <a:bodyPr/>
            <a:lstStyle/>
            <a:p/>
          </p:txBody>
        </p:sp>
        <p:sp>
          <p:nvSpPr>
            <p:cNvPr id="30" name="rc30"/>
            <p:cNvSpPr/>
            <p:nvPr/>
          </p:nvSpPr>
          <p:spPr>
            <a:xfrm>
              <a:off x="1850769" y="3144773"/>
              <a:ext cx="249522" cy="143688"/>
            </a:xfrm>
            <a:prstGeom prst="rect">
              <a:avLst/>
            </a:prstGeom>
            <a:solidFill>
              <a:srgbClr val="1CABE2">
                <a:alpha val="100000"/>
              </a:srgbClr>
            </a:solidFill>
          </p:spPr>
          <p:txBody>
            <a:bodyPr/>
            <a:lstStyle/>
            <a:p/>
          </p:txBody>
        </p:sp>
        <p:sp>
          <p:nvSpPr>
            <p:cNvPr id="31" name="rc31"/>
            <p:cNvSpPr/>
            <p:nvPr/>
          </p:nvSpPr>
          <p:spPr>
            <a:xfrm>
              <a:off x="2128016" y="3141278"/>
              <a:ext cx="249522" cy="961419"/>
            </a:xfrm>
            <a:prstGeom prst="rect">
              <a:avLst/>
            </a:prstGeom>
            <a:solidFill>
              <a:srgbClr val="80BD41">
                <a:alpha val="100000"/>
              </a:srgbClr>
            </a:solidFill>
          </p:spPr>
          <p:txBody>
            <a:bodyPr/>
            <a:lstStyle/>
            <a:p/>
          </p:txBody>
        </p:sp>
        <p:sp>
          <p:nvSpPr>
            <p:cNvPr id="32" name="rc32"/>
            <p:cNvSpPr/>
            <p:nvPr/>
          </p:nvSpPr>
          <p:spPr>
            <a:xfrm>
              <a:off x="2128016" y="3131566"/>
              <a:ext cx="249522" cy="9711"/>
            </a:xfrm>
            <a:prstGeom prst="rect">
              <a:avLst/>
            </a:prstGeom>
            <a:solidFill>
              <a:srgbClr val="1CABE2">
                <a:alpha val="100000"/>
              </a:srgbClr>
            </a:solidFill>
          </p:spPr>
          <p:txBody>
            <a:bodyPr/>
            <a:lstStyle/>
            <a:p/>
          </p:txBody>
        </p:sp>
        <p:sp>
          <p:nvSpPr>
            <p:cNvPr id="33" name="rc33"/>
            <p:cNvSpPr/>
            <p:nvPr/>
          </p:nvSpPr>
          <p:spPr>
            <a:xfrm>
              <a:off x="2405264" y="3149506"/>
              <a:ext cx="249522" cy="953191"/>
            </a:xfrm>
            <a:prstGeom prst="rect">
              <a:avLst/>
            </a:prstGeom>
            <a:solidFill>
              <a:srgbClr val="80BD41">
                <a:alpha val="100000"/>
              </a:srgbClr>
            </a:solidFill>
          </p:spPr>
          <p:txBody>
            <a:bodyPr/>
            <a:lstStyle/>
            <a:p/>
          </p:txBody>
        </p:sp>
        <p:sp>
          <p:nvSpPr>
            <p:cNvPr id="34" name="rc34"/>
            <p:cNvSpPr/>
            <p:nvPr/>
          </p:nvSpPr>
          <p:spPr>
            <a:xfrm>
              <a:off x="2405264" y="3130053"/>
              <a:ext cx="249522" cy="19453"/>
            </a:xfrm>
            <a:prstGeom prst="rect">
              <a:avLst/>
            </a:prstGeom>
            <a:solidFill>
              <a:srgbClr val="1CABE2">
                <a:alpha val="100000"/>
              </a:srgbClr>
            </a:solidFill>
          </p:spPr>
          <p:txBody>
            <a:bodyPr/>
            <a:lstStyle/>
            <a:p/>
          </p:txBody>
        </p:sp>
        <p:sp>
          <p:nvSpPr>
            <p:cNvPr id="35" name="rc35"/>
            <p:cNvSpPr/>
            <p:nvPr/>
          </p:nvSpPr>
          <p:spPr>
            <a:xfrm>
              <a:off x="2682512" y="3173723"/>
              <a:ext cx="249522" cy="928973"/>
            </a:xfrm>
            <a:prstGeom prst="rect">
              <a:avLst/>
            </a:prstGeom>
            <a:solidFill>
              <a:srgbClr val="80BD41">
                <a:alpha val="100000"/>
              </a:srgbClr>
            </a:solidFill>
          </p:spPr>
          <p:txBody>
            <a:bodyPr/>
            <a:lstStyle/>
            <a:p/>
          </p:txBody>
        </p:sp>
        <p:sp>
          <p:nvSpPr>
            <p:cNvPr id="36" name="rc36"/>
            <p:cNvSpPr/>
            <p:nvPr/>
          </p:nvSpPr>
          <p:spPr>
            <a:xfrm>
              <a:off x="2682512" y="3154765"/>
              <a:ext cx="249522" cy="18958"/>
            </a:xfrm>
            <a:prstGeom prst="rect">
              <a:avLst/>
            </a:prstGeom>
            <a:solidFill>
              <a:srgbClr val="1CABE2">
                <a:alpha val="100000"/>
              </a:srgbClr>
            </a:solidFill>
          </p:spPr>
          <p:txBody>
            <a:bodyPr/>
            <a:lstStyle/>
            <a:p/>
          </p:txBody>
        </p:sp>
        <p:sp>
          <p:nvSpPr>
            <p:cNvPr id="37" name="rc37"/>
            <p:cNvSpPr/>
            <p:nvPr/>
          </p:nvSpPr>
          <p:spPr>
            <a:xfrm>
              <a:off x="2959759" y="3205715"/>
              <a:ext cx="249522" cy="896981"/>
            </a:xfrm>
            <a:prstGeom prst="rect">
              <a:avLst/>
            </a:prstGeom>
            <a:solidFill>
              <a:srgbClr val="80BD41">
                <a:alpha val="100000"/>
              </a:srgbClr>
            </a:solidFill>
          </p:spPr>
          <p:txBody>
            <a:bodyPr/>
            <a:lstStyle/>
            <a:p/>
          </p:txBody>
        </p:sp>
        <p:sp>
          <p:nvSpPr>
            <p:cNvPr id="38" name="rc38"/>
            <p:cNvSpPr/>
            <p:nvPr/>
          </p:nvSpPr>
          <p:spPr>
            <a:xfrm>
              <a:off x="2959759" y="3148461"/>
              <a:ext cx="249522" cy="57254"/>
            </a:xfrm>
            <a:prstGeom prst="rect">
              <a:avLst/>
            </a:prstGeom>
            <a:solidFill>
              <a:srgbClr val="1CABE2">
                <a:alpha val="100000"/>
              </a:srgbClr>
            </a:solidFill>
          </p:spPr>
          <p:txBody>
            <a:bodyPr/>
            <a:lstStyle/>
            <a:p/>
          </p:txBody>
        </p:sp>
        <p:sp>
          <p:nvSpPr>
            <p:cNvPr id="39" name="rc39"/>
            <p:cNvSpPr/>
            <p:nvPr/>
          </p:nvSpPr>
          <p:spPr>
            <a:xfrm>
              <a:off x="3237007" y="3193960"/>
              <a:ext cx="249522" cy="908737"/>
            </a:xfrm>
            <a:prstGeom prst="rect">
              <a:avLst/>
            </a:prstGeom>
            <a:solidFill>
              <a:srgbClr val="80BD41">
                <a:alpha val="100000"/>
              </a:srgbClr>
            </a:solidFill>
          </p:spPr>
          <p:txBody>
            <a:bodyPr/>
            <a:lstStyle/>
            <a:p/>
          </p:txBody>
        </p:sp>
        <p:sp>
          <p:nvSpPr>
            <p:cNvPr id="40" name="rc40"/>
            <p:cNvSpPr/>
            <p:nvPr/>
          </p:nvSpPr>
          <p:spPr>
            <a:xfrm>
              <a:off x="3237007" y="3114939"/>
              <a:ext cx="249522" cy="79020"/>
            </a:xfrm>
            <a:prstGeom prst="rect">
              <a:avLst/>
            </a:prstGeom>
            <a:solidFill>
              <a:srgbClr val="1CABE2">
                <a:alpha val="100000"/>
              </a:srgbClr>
            </a:solidFill>
          </p:spPr>
          <p:txBody>
            <a:bodyPr/>
            <a:lstStyle/>
            <a:p/>
          </p:txBody>
        </p:sp>
        <p:sp>
          <p:nvSpPr>
            <p:cNvPr id="41" name="rc41"/>
            <p:cNvSpPr/>
            <p:nvPr/>
          </p:nvSpPr>
          <p:spPr>
            <a:xfrm>
              <a:off x="3514255" y="3119577"/>
              <a:ext cx="249522" cy="983119"/>
            </a:xfrm>
            <a:prstGeom prst="rect">
              <a:avLst/>
            </a:prstGeom>
            <a:solidFill>
              <a:srgbClr val="80BD41">
                <a:alpha val="100000"/>
              </a:srgbClr>
            </a:solidFill>
          </p:spPr>
          <p:txBody>
            <a:bodyPr/>
            <a:lstStyle/>
            <a:p/>
          </p:txBody>
        </p:sp>
        <p:sp>
          <p:nvSpPr>
            <p:cNvPr id="42" name="rc42"/>
            <p:cNvSpPr/>
            <p:nvPr/>
          </p:nvSpPr>
          <p:spPr>
            <a:xfrm>
              <a:off x="3514255" y="3089171"/>
              <a:ext cx="249522" cy="30405"/>
            </a:xfrm>
            <a:prstGeom prst="rect">
              <a:avLst/>
            </a:prstGeom>
            <a:solidFill>
              <a:srgbClr val="1CABE2">
                <a:alpha val="100000"/>
              </a:srgbClr>
            </a:solidFill>
          </p:spPr>
          <p:txBody>
            <a:bodyPr/>
            <a:lstStyle/>
            <a:p/>
          </p:txBody>
        </p:sp>
        <p:sp>
          <p:nvSpPr>
            <p:cNvPr id="43" name="rc43"/>
            <p:cNvSpPr/>
            <p:nvPr/>
          </p:nvSpPr>
          <p:spPr>
            <a:xfrm>
              <a:off x="3791502" y="3112212"/>
              <a:ext cx="249522" cy="990484"/>
            </a:xfrm>
            <a:prstGeom prst="rect">
              <a:avLst/>
            </a:prstGeom>
            <a:solidFill>
              <a:srgbClr val="80BD41">
                <a:alpha val="100000"/>
              </a:srgbClr>
            </a:solidFill>
          </p:spPr>
          <p:txBody>
            <a:bodyPr/>
            <a:lstStyle/>
            <a:p/>
          </p:txBody>
        </p:sp>
        <p:sp>
          <p:nvSpPr>
            <p:cNvPr id="44" name="rc44"/>
            <p:cNvSpPr/>
            <p:nvPr/>
          </p:nvSpPr>
          <p:spPr>
            <a:xfrm>
              <a:off x="3791502" y="3081578"/>
              <a:ext cx="249522" cy="30633"/>
            </a:xfrm>
            <a:prstGeom prst="rect">
              <a:avLst/>
            </a:prstGeom>
            <a:solidFill>
              <a:srgbClr val="1CABE2">
                <a:alpha val="100000"/>
              </a:srgbClr>
            </a:solidFill>
          </p:spPr>
          <p:txBody>
            <a:bodyPr/>
            <a:lstStyle/>
            <a:p/>
          </p:txBody>
        </p:sp>
        <p:sp>
          <p:nvSpPr>
            <p:cNvPr id="45" name="rc45"/>
            <p:cNvSpPr/>
            <p:nvPr/>
          </p:nvSpPr>
          <p:spPr>
            <a:xfrm>
              <a:off x="4068750" y="3148481"/>
              <a:ext cx="249522" cy="954215"/>
            </a:xfrm>
            <a:prstGeom prst="rect">
              <a:avLst/>
            </a:prstGeom>
            <a:solidFill>
              <a:srgbClr val="80BD41">
                <a:alpha val="100000"/>
              </a:srgbClr>
            </a:solidFill>
          </p:spPr>
          <p:txBody>
            <a:bodyPr/>
            <a:lstStyle/>
            <a:p/>
          </p:txBody>
        </p:sp>
        <p:sp>
          <p:nvSpPr>
            <p:cNvPr id="46" name="rc46"/>
            <p:cNvSpPr/>
            <p:nvPr/>
          </p:nvSpPr>
          <p:spPr>
            <a:xfrm>
              <a:off x="4068750" y="3076658"/>
              <a:ext cx="249522" cy="71822"/>
            </a:xfrm>
            <a:prstGeom prst="rect">
              <a:avLst/>
            </a:prstGeom>
            <a:solidFill>
              <a:srgbClr val="1CABE2">
                <a:alpha val="100000"/>
              </a:srgbClr>
            </a:solidFill>
          </p:spPr>
          <p:txBody>
            <a:bodyPr/>
            <a:lstStyle/>
            <a:p/>
          </p:txBody>
        </p:sp>
        <p:sp>
          <p:nvSpPr>
            <p:cNvPr id="47" name="rc47"/>
            <p:cNvSpPr/>
            <p:nvPr/>
          </p:nvSpPr>
          <p:spPr>
            <a:xfrm>
              <a:off x="4345998" y="3085372"/>
              <a:ext cx="249522" cy="1017324"/>
            </a:xfrm>
            <a:prstGeom prst="rect">
              <a:avLst/>
            </a:prstGeom>
            <a:solidFill>
              <a:srgbClr val="80BD41">
                <a:alpha val="100000"/>
              </a:srgbClr>
            </a:solidFill>
          </p:spPr>
          <p:txBody>
            <a:bodyPr/>
            <a:lstStyle/>
            <a:p/>
          </p:txBody>
        </p:sp>
        <p:sp>
          <p:nvSpPr>
            <p:cNvPr id="48" name="rc48"/>
            <p:cNvSpPr/>
            <p:nvPr/>
          </p:nvSpPr>
          <p:spPr>
            <a:xfrm>
              <a:off x="4345998" y="3053908"/>
              <a:ext cx="249522" cy="31463"/>
            </a:xfrm>
            <a:prstGeom prst="rect">
              <a:avLst/>
            </a:prstGeom>
            <a:solidFill>
              <a:srgbClr val="1CABE2">
                <a:alpha val="100000"/>
              </a:srgbClr>
            </a:solidFill>
          </p:spPr>
          <p:txBody>
            <a:bodyPr/>
            <a:lstStyle/>
            <a:p/>
          </p:txBody>
        </p:sp>
        <p:sp>
          <p:nvSpPr>
            <p:cNvPr id="49" name="rc49"/>
            <p:cNvSpPr/>
            <p:nvPr/>
          </p:nvSpPr>
          <p:spPr>
            <a:xfrm>
              <a:off x="4623245" y="3033838"/>
              <a:ext cx="249522" cy="1068859"/>
            </a:xfrm>
            <a:prstGeom prst="rect">
              <a:avLst/>
            </a:prstGeom>
            <a:solidFill>
              <a:srgbClr val="80BD41">
                <a:alpha val="100000"/>
              </a:srgbClr>
            </a:solidFill>
          </p:spPr>
          <p:txBody>
            <a:bodyPr/>
            <a:lstStyle/>
            <a:p/>
          </p:txBody>
        </p:sp>
        <p:sp>
          <p:nvSpPr>
            <p:cNvPr id="50" name="rc50"/>
            <p:cNvSpPr/>
            <p:nvPr/>
          </p:nvSpPr>
          <p:spPr>
            <a:xfrm>
              <a:off x="4623245" y="3023041"/>
              <a:ext cx="249522" cy="10796"/>
            </a:xfrm>
            <a:prstGeom prst="rect">
              <a:avLst/>
            </a:prstGeom>
            <a:solidFill>
              <a:srgbClr val="1CABE2">
                <a:alpha val="100000"/>
              </a:srgbClr>
            </a:solidFill>
          </p:spPr>
          <p:txBody>
            <a:bodyPr/>
            <a:lstStyle/>
            <a:p/>
          </p:txBody>
        </p:sp>
        <p:sp>
          <p:nvSpPr>
            <p:cNvPr id="51" name="rc51"/>
            <p:cNvSpPr/>
            <p:nvPr/>
          </p:nvSpPr>
          <p:spPr>
            <a:xfrm>
              <a:off x="4900493" y="3196016"/>
              <a:ext cx="249522" cy="906681"/>
            </a:xfrm>
            <a:prstGeom prst="rect">
              <a:avLst/>
            </a:prstGeom>
            <a:solidFill>
              <a:srgbClr val="80BD41">
                <a:alpha val="100000"/>
              </a:srgbClr>
            </a:solidFill>
          </p:spPr>
          <p:txBody>
            <a:bodyPr/>
            <a:lstStyle/>
            <a:p/>
          </p:txBody>
        </p:sp>
        <p:sp>
          <p:nvSpPr>
            <p:cNvPr id="52" name="rc52"/>
            <p:cNvSpPr/>
            <p:nvPr/>
          </p:nvSpPr>
          <p:spPr>
            <a:xfrm>
              <a:off x="4900493" y="3010310"/>
              <a:ext cx="249522" cy="185705"/>
            </a:xfrm>
            <a:prstGeom prst="rect">
              <a:avLst/>
            </a:prstGeom>
            <a:solidFill>
              <a:srgbClr val="1CABE2">
                <a:alpha val="100000"/>
              </a:srgbClr>
            </a:solidFill>
          </p:spPr>
          <p:txBody>
            <a:bodyPr/>
            <a:lstStyle/>
            <a:p/>
          </p:txBody>
        </p:sp>
        <p:sp>
          <p:nvSpPr>
            <p:cNvPr id="53" name="rc53"/>
            <p:cNvSpPr/>
            <p:nvPr/>
          </p:nvSpPr>
          <p:spPr>
            <a:xfrm>
              <a:off x="5177741" y="3006117"/>
              <a:ext cx="249522" cy="1096580"/>
            </a:xfrm>
            <a:prstGeom prst="rect">
              <a:avLst/>
            </a:prstGeom>
            <a:solidFill>
              <a:srgbClr val="80BD41">
                <a:alpha val="100000"/>
              </a:srgbClr>
            </a:solidFill>
          </p:spPr>
          <p:txBody>
            <a:bodyPr/>
            <a:lstStyle/>
            <a:p/>
          </p:txBody>
        </p:sp>
        <p:sp>
          <p:nvSpPr>
            <p:cNvPr id="54" name="rc54"/>
            <p:cNvSpPr/>
            <p:nvPr/>
          </p:nvSpPr>
          <p:spPr>
            <a:xfrm>
              <a:off x="5177741" y="2948402"/>
              <a:ext cx="249522" cy="57715"/>
            </a:xfrm>
            <a:prstGeom prst="rect">
              <a:avLst/>
            </a:prstGeom>
            <a:solidFill>
              <a:srgbClr val="1CABE2">
                <a:alpha val="100000"/>
              </a:srgbClr>
            </a:solidFill>
          </p:spPr>
          <p:txBody>
            <a:bodyPr/>
            <a:lstStyle/>
            <a:p/>
          </p:txBody>
        </p:sp>
        <p:sp>
          <p:nvSpPr>
            <p:cNvPr id="55" name="rc55"/>
            <p:cNvSpPr/>
            <p:nvPr/>
          </p:nvSpPr>
          <p:spPr>
            <a:xfrm>
              <a:off x="5454988" y="2967820"/>
              <a:ext cx="249522" cy="1134876"/>
            </a:xfrm>
            <a:prstGeom prst="rect">
              <a:avLst/>
            </a:prstGeom>
            <a:solidFill>
              <a:srgbClr val="80BD41">
                <a:alpha val="100000"/>
              </a:srgbClr>
            </a:solidFill>
          </p:spPr>
          <p:txBody>
            <a:bodyPr/>
            <a:lstStyle/>
            <a:p/>
          </p:txBody>
        </p:sp>
        <p:sp>
          <p:nvSpPr>
            <p:cNvPr id="56" name="rc56"/>
            <p:cNvSpPr/>
            <p:nvPr/>
          </p:nvSpPr>
          <p:spPr>
            <a:xfrm>
              <a:off x="5454988" y="2944660"/>
              <a:ext cx="249522" cy="23160"/>
            </a:xfrm>
            <a:prstGeom prst="rect">
              <a:avLst/>
            </a:prstGeom>
            <a:solidFill>
              <a:srgbClr val="1CABE2">
                <a:alpha val="100000"/>
              </a:srgbClr>
            </a:solidFill>
          </p:spPr>
          <p:txBody>
            <a:bodyPr/>
            <a:lstStyle/>
            <a:p/>
          </p:txBody>
        </p:sp>
        <p:sp>
          <p:nvSpPr>
            <p:cNvPr id="57" name="rc57"/>
            <p:cNvSpPr/>
            <p:nvPr/>
          </p:nvSpPr>
          <p:spPr>
            <a:xfrm>
              <a:off x="5732236" y="3048899"/>
              <a:ext cx="249522" cy="1053797"/>
            </a:xfrm>
            <a:prstGeom prst="rect">
              <a:avLst/>
            </a:prstGeom>
            <a:solidFill>
              <a:srgbClr val="80BD41">
                <a:alpha val="100000"/>
              </a:srgbClr>
            </a:solidFill>
          </p:spPr>
          <p:txBody>
            <a:bodyPr/>
            <a:lstStyle/>
            <a:p/>
          </p:txBody>
        </p:sp>
        <p:sp>
          <p:nvSpPr>
            <p:cNvPr id="58" name="rc58"/>
            <p:cNvSpPr/>
            <p:nvPr/>
          </p:nvSpPr>
          <p:spPr>
            <a:xfrm>
              <a:off x="5732236" y="3004991"/>
              <a:ext cx="249522" cy="43908"/>
            </a:xfrm>
            <a:prstGeom prst="rect">
              <a:avLst/>
            </a:prstGeom>
            <a:solidFill>
              <a:srgbClr val="1CABE2">
                <a:alpha val="100000"/>
              </a:srgbClr>
            </a:solidFill>
          </p:spPr>
          <p:txBody>
            <a:bodyPr/>
            <a:lstStyle/>
            <a:p/>
          </p:txBody>
        </p:sp>
        <p:sp>
          <p:nvSpPr>
            <p:cNvPr id="59" name="rc59"/>
            <p:cNvSpPr/>
            <p:nvPr/>
          </p:nvSpPr>
          <p:spPr>
            <a:xfrm>
              <a:off x="6009484" y="3047870"/>
              <a:ext cx="249522" cy="1054827"/>
            </a:xfrm>
            <a:prstGeom prst="rect">
              <a:avLst/>
            </a:prstGeom>
            <a:solidFill>
              <a:srgbClr val="80BD41">
                <a:alpha val="100000"/>
              </a:srgbClr>
            </a:solidFill>
          </p:spPr>
          <p:txBody>
            <a:bodyPr/>
            <a:lstStyle/>
            <a:p/>
          </p:txBody>
        </p:sp>
        <p:sp>
          <p:nvSpPr>
            <p:cNvPr id="60" name="rc60"/>
            <p:cNvSpPr/>
            <p:nvPr/>
          </p:nvSpPr>
          <p:spPr>
            <a:xfrm>
              <a:off x="6009484" y="3026343"/>
              <a:ext cx="249522" cy="21526"/>
            </a:xfrm>
            <a:prstGeom prst="rect">
              <a:avLst/>
            </a:prstGeom>
            <a:solidFill>
              <a:srgbClr val="1CABE2">
                <a:alpha val="100000"/>
              </a:srgbClr>
            </a:solidFill>
          </p:spPr>
          <p:txBody>
            <a:bodyPr/>
            <a:lstStyle/>
            <a:p/>
          </p:txBody>
        </p:sp>
        <p:sp>
          <p:nvSpPr>
            <p:cNvPr id="61" name="rc61"/>
            <p:cNvSpPr/>
            <p:nvPr/>
          </p:nvSpPr>
          <p:spPr>
            <a:xfrm>
              <a:off x="6286731" y="3320836"/>
              <a:ext cx="249522" cy="781861"/>
            </a:xfrm>
            <a:prstGeom prst="rect">
              <a:avLst/>
            </a:prstGeom>
            <a:solidFill>
              <a:srgbClr val="80BD41">
                <a:alpha val="100000"/>
              </a:srgbClr>
            </a:solidFill>
          </p:spPr>
          <p:txBody>
            <a:bodyPr/>
            <a:lstStyle/>
            <a:p/>
          </p:txBody>
        </p:sp>
        <p:sp>
          <p:nvSpPr>
            <p:cNvPr id="62" name="rc62"/>
            <p:cNvSpPr/>
            <p:nvPr/>
          </p:nvSpPr>
          <p:spPr>
            <a:xfrm>
              <a:off x="6286731" y="3100311"/>
              <a:ext cx="249522" cy="220524"/>
            </a:xfrm>
            <a:prstGeom prst="rect">
              <a:avLst/>
            </a:prstGeom>
            <a:solidFill>
              <a:srgbClr val="1CABE2">
                <a:alpha val="100000"/>
              </a:srgbClr>
            </a:solidFill>
          </p:spPr>
          <p:txBody>
            <a:bodyPr/>
            <a:lstStyle/>
            <a:p/>
          </p:txBody>
        </p:sp>
        <p:sp>
          <p:nvSpPr>
            <p:cNvPr id="63" name="rc63"/>
            <p:cNvSpPr/>
            <p:nvPr/>
          </p:nvSpPr>
          <p:spPr>
            <a:xfrm>
              <a:off x="6563979" y="3126126"/>
              <a:ext cx="249522" cy="976571"/>
            </a:xfrm>
            <a:prstGeom prst="rect">
              <a:avLst/>
            </a:prstGeom>
            <a:solidFill>
              <a:srgbClr val="80BD41">
                <a:alpha val="100000"/>
              </a:srgbClr>
            </a:solidFill>
          </p:spPr>
          <p:txBody>
            <a:bodyPr/>
            <a:lstStyle/>
            <a:p/>
          </p:txBody>
        </p:sp>
        <p:sp>
          <p:nvSpPr>
            <p:cNvPr id="64" name="rc64"/>
            <p:cNvSpPr/>
            <p:nvPr/>
          </p:nvSpPr>
          <p:spPr>
            <a:xfrm>
              <a:off x="6563979" y="3085435"/>
              <a:ext cx="249522" cy="40690"/>
            </a:xfrm>
            <a:prstGeom prst="rect">
              <a:avLst/>
            </a:prstGeom>
            <a:solidFill>
              <a:srgbClr val="1CABE2">
                <a:alpha val="100000"/>
              </a:srgbClr>
            </a:solidFill>
          </p:spPr>
          <p:txBody>
            <a:bodyPr/>
            <a:lstStyle/>
            <a:p/>
          </p:txBody>
        </p:sp>
        <p:sp>
          <p:nvSpPr>
            <p:cNvPr id="65" name="rc65"/>
            <p:cNvSpPr/>
            <p:nvPr/>
          </p:nvSpPr>
          <p:spPr>
            <a:xfrm>
              <a:off x="6841227" y="3134634"/>
              <a:ext cx="249522" cy="968062"/>
            </a:xfrm>
            <a:prstGeom prst="rect">
              <a:avLst/>
            </a:prstGeom>
            <a:solidFill>
              <a:srgbClr val="80BD41">
                <a:alpha val="100000"/>
              </a:srgbClr>
            </a:solidFill>
          </p:spPr>
          <p:txBody>
            <a:bodyPr/>
            <a:lstStyle/>
            <a:p/>
          </p:txBody>
        </p:sp>
        <p:sp>
          <p:nvSpPr>
            <p:cNvPr id="66" name="rc66"/>
            <p:cNvSpPr/>
            <p:nvPr/>
          </p:nvSpPr>
          <p:spPr>
            <a:xfrm>
              <a:off x="6841227" y="3094299"/>
              <a:ext cx="249522" cy="40335"/>
            </a:xfrm>
            <a:prstGeom prst="rect">
              <a:avLst/>
            </a:prstGeom>
            <a:solidFill>
              <a:srgbClr val="1CABE2">
                <a:alpha val="100000"/>
              </a:srgbClr>
            </a:solidFill>
          </p:spPr>
          <p:txBody>
            <a:bodyPr/>
            <a:lstStyle/>
            <a:p/>
          </p:txBody>
        </p:sp>
        <p:sp>
          <p:nvSpPr>
            <p:cNvPr id="67" name="rc67"/>
            <p:cNvSpPr/>
            <p:nvPr/>
          </p:nvSpPr>
          <p:spPr>
            <a:xfrm>
              <a:off x="7118474" y="3246569"/>
              <a:ext cx="249522" cy="856128"/>
            </a:xfrm>
            <a:prstGeom prst="rect">
              <a:avLst/>
            </a:prstGeom>
            <a:solidFill>
              <a:srgbClr val="80BD41">
                <a:alpha val="100000"/>
              </a:srgbClr>
            </a:solidFill>
          </p:spPr>
          <p:txBody>
            <a:bodyPr/>
            <a:lstStyle/>
            <a:p/>
          </p:txBody>
        </p:sp>
        <p:sp>
          <p:nvSpPr>
            <p:cNvPr id="68" name="rc68"/>
            <p:cNvSpPr/>
            <p:nvPr/>
          </p:nvSpPr>
          <p:spPr>
            <a:xfrm>
              <a:off x="7118474" y="3118642"/>
              <a:ext cx="249522" cy="127927"/>
            </a:xfrm>
            <a:prstGeom prst="rect">
              <a:avLst/>
            </a:prstGeom>
            <a:solidFill>
              <a:srgbClr val="1CABE2">
                <a:alpha val="100000"/>
              </a:srgbClr>
            </a:solidFill>
          </p:spPr>
          <p:txBody>
            <a:bodyPr/>
            <a:lstStyle/>
            <a:p/>
          </p:txBody>
        </p:sp>
        <p:sp>
          <p:nvSpPr>
            <p:cNvPr id="69" name="rc69"/>
            <p:cNvSpPr/>
            <p:nvPr/>
          </p:nvSpPr>
          <p:spPr>
            <a:xfrm>
              <a:off x="7395722" y="3219100"/>
              <a:ext cx="249522" cy="883597"/>
            </a:xfrm>
            <a:prstGeom prst="rect">
              <a:avLst/>
            </a:prstGeom>
            <a:solidFill>
              <a:srgbClr val="80BD41">
                <a:alpha val="100000"/>
              </a:srgbClr>
            </a:solidFill>
          </p:spPr>
          <p:txBody>
            <a:bodyPr/>
            <a:lstStyle/>
            <a:p/>
          </p:txBody>
        </p:sp>
        <p:sp>
          <p:nvSpPr>
            <p:cNvPr id="70" name="rc70"/>
            <p:cNvSpPr/>
            <p:nvPr/>
          </p:nvSpPr>
          <p:spPr>
            <a:xfrm>
              <a:off x="7395722" y="3142265"/>
              <a:ext cx="249522" cy="76834"/>
            </a:xfrm>
            <a:prstGeom prst="rect">
              <a:avLst/>
            </a:prstGeom>
            <a:solidFill>
              <a:srgbClr val="1CABE2">
                <a:alpha val="100000"/>
              </a:srgbClr>
            </a:solidFill>
          </p:spPr>
          <p:txBody>
            <a:bodyPr/>
            <a:lstStyle/>
            <a:p/>
          </p:txBody>
        </p:sp>
        <p:sp>
          <p:nvSpPr>
            <p:cNvPr id="71" name="rc71"/>
            <p:cNvSpPr/>
            <p:nvPr/>
          </p:nvSpPr>
          <p:spPr>
            <a:xfrm>
              <a:off x="7672970" y="3352950"/>
              <a:ext cx="249522" cy="749747"/>
            </a:xfrm>
            <a:prstGeom prst="rect">
              <a:avLst/>
            </a:prstGeom>
            <a:solidFill>
              <a:srgbClr val="80BD41">
                <a:alpha val="100000"/>
              </a:srgbClr>
            </a:solidFill>
          </p:spPr>
          <p:txBody>
            <a:bodyPr/>
            <a:lstStyle/>
            <a:p/>
          </p:txBody>
        </p:sp>
        <p:sp>
          <p:nvSpPr>
            <p:cNvPr id="72" name="rc72"/>
            <p:cNvSpPr/>
            <p:nvPr/>
          </p:nvSpPr>
          <p:spPr>
            <a:xfrm>
              <a:off x="7672970" y="3165512"/>
              <a:ext cx="249522" cy="187437"/>
            </a:xfrm>
            <a:prstGeom prst="rect">
              <a:avLst/>
            </a:prstGeom>
            <a:solidFill>
              <a:srgbClr val="1CABE2">
                <a:alpha val="100000"/>
              </a:srgbClr>
            </a:solidFill>
          </p:spPr>
          <p:txBody>
            <a:bodyPr/>
            <a:lstStyle/>
            <a:p/>
          </p:txBody>
        </p:sp>
        <p:sp>
          <p:nvSpPr>
            <p:cNvPr id="73" name="rc73"/>
            <p:cNvSpPr/>
            <p:nvPr/>
          </p:nvSpPr>
          <p:spPr>
            <a:xfrm>
              <a:off x="7950217" y="3196227"/>
              <a:ext cx="249522" cy="906470"/>
            </a:xfrm>
            <a:prstGeom prst="rect">
              <a:avLst/>
            </a:prstGeom>
            <a:solidFill>
              <a:srgbClr val="80BD41">
                <a:alpha val="100000"/>
              </a:srgbClr>
            </a:solidFill>
          </p:spPr>
          <p:txBody>
            <a:bodyPr/>
            <a:lstStyle/>
            <a:p/>
          </p:txBody>
        </p:sp>
        <p:sp>
          <p:nvSpPr>
            <p:cNvPr id="74" name="rc74"/>
            <p:cNvSpPr/>
            <p:nvPr/>
          </p:nvSpPr>
          <p:spPr>
            <a:xfrm>
              <a:off x="7950217" y="3187070"/>
              <a:ext cx="249522" cy="9156"/>
            </a:xfrm>
            <a:prstGeom prst="rect">
              <a:avLst/>
            </a:prstGeom>
            <a:solidFill>
              <a:srgbClr val="1CABE2">
                <a:alpha val="100000"/>
              </a:srgbClr>
            </a:solidFill>
          </p:spPr>
          <p:txBody>
            <a:bodyPr/>
            <a:lstStyle/>
            <a:p/>
          </p:txBody>
        </p:sp>
        <p:sp>
          <p:nvSpPr>
            <p:cNvPr id="75" name="pl75"/>
            <p:cNvSpPr/>
            <p:nvPr/>
          </p:nvSpPr>
          <p:spPr>
            <a:xfrm>
              <a:off x="1421035" y="1236556"/>
              <a:ext cx="6653943" cy="607969"/>
            </a:xfrm>
            <a:custGeom>
              <a:avLst/>
              <a:pathLst>
                <a:path w="6653943" h="607969">
                  <a:moveTo>
                    <a:pt x="0" y="57901"/>
                  </a:moveTo>
                  <a:lnTo>
                    <a:pt x="277247" y="0"/>
                  </a:lnTo>
                  <a:lnTo>
                    <a:pt x="554495" y="405312"/>
                  </a:lnTo>
                  <a:lnTo>
                    <a:pt x="831742" y="0"/>
                  </a:lnTo>
                  <a:lnTo>
                    <a:pt x="1108990" y="28950"/>
                  </a:lnTo>
                  <a:lnTo>
                    <a:pt x="1386238" y="28950"/>
                  </a:lnTo>
                  <a:lnTo>
                    <a:pt x="1663485" y="144754"/>
                  </a:lnTo>
                  <a:lnTo>
                    <a:pt x="1940733" y="202656"/>
                  </a:lnTo>
                  <a:lnTo>
                    <a:pt x="2217981" y="57901"/>
                  </a:lnTo>
                  <a:lnTo>
                    <a:pt x="2495228" y="57901"/>
                  </a:lnTo>
                  <a:lnTo>
                    <a:pt x="2772476" y="173705"/>
                  </a:lnTo>
                  <a:lnTo>
                    <a:pt x="3049724" y="57901"/>
                  </a:lnTo>
                  <a:lnTo>
                    <a:pt x="3326971" y="0"/>
                  </a:lnTo>
                  <a:lnTo>
                    <a:pt x="3604219" y="463214"/>
                  </a:lnTo>
                  <a:lnTo>
                    <a:pt x="3881467" y="115803"/>
                  </a:lnTo>
                  <a:lnTo>
                    <a:pt x="4158714" y="28950"/>
                  </a:lnTo>
                  <a:lnTo>
                    <a:pt x="4435962" y="86852"/>
                  </a:lnTo>
                  <a:lnTo>
                    <a:pt x="4713210" y="28950"/>
                  </a:lnTo>
                  <a:lnTo>
                    <a:pt x="4990457" y="607969"/>
                  </a:lnTo>
                  <a:lnTo>
                    <a:pt x="5267705" y="86852"/>
                  </a:lnTo>
                  <a:lnTo>
                    <a:pt x="5544953" y="86852"/>
                  </a:lnTo>
                  <a:lnTo>
                    <a:pt x="5822200" y="347411"/>
                  </a:lnTo>
                  <a:lnTo>
                    <a:pt x="6099448" y="202656"/>
                  </a:lnTo>
                  <a:lnTo>
                    <a:pt x="6376696" y="550067"/>
                  </a:lnTo>
                  <a:lnTo>
                    <a:pt x="6653943" y="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29607" y="30338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7" name="tx87"/>
            <p:cNvSpPr/>
            <p:nvPr/>
          </p:nvSpPr>
          <p:spPr>
            <a:xfrm>
              <a:off x="2715845" y="30187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88" name="tx88"/>
            <p:cNvSpPr/>
            <p:nvPr/>
          </p:nvSpPr>
          <p:spPr>
            <a:xfrm>
              <a:off x="4128209" y="29407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89" name="tx89"/>
            <p:cNvSpPr/>
            <p:nvPr/>
          </p:nvSpPr>
          <p:spPr>
            <a:xfrm>
              <a:off x="5488322"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0" name="tx90"/>
            <p:cNvSpPr/>
            <p:nvPr/>
          </p:nvSpPr>
          <p:spPr>
            <a:xfrm>
              <a:off x="6597312" y="29495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1" name="tx91"/>
            <p:cNvSpPr/>
            <p:nvPr/>
          </p:nvSpPr>
          <p:spPr>
            <a:xfrm>
              <a:off x="6874560" y="29595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2" name="tx92"/>
            <p:cNvSpPr/>
            <p:nvPr/>
          </p:nvSpPr>
          <p:spPr>
            <a:xfrm>
              <a:off x="7151808" y="29838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3" name="tx93"/>
            <p:cNvSpPr/>
            <p:nvPr/>
          </p:nvSpPr>
          <p:spPr>
            <a:xfrm>
              <a:off x="7455181" y="30074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4" name="tx94"/>
            <p:cNvSpPr/>
            <p:nvPr/>
          </p:nvSpPr>
          <p:spPr>
            <a:xfrm>
              <a:off x="7706303" y="30295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5" name="tx95"/>
            <p:cNvSpPr/>
            <p:nvPr/>
          </p:nvSpPr>
          <p:spPr>
            <a:xfrm>
              <a:off x="7983551" y="30510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96" name="pl96"/>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6151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7" name="tx107"/>
            <p:cNvSpPr/>
            <p:nvPr/>
          </p:nvSpPr>
          <p:spPr>
            <a:xfrm>
              <a:off x="1329607" y="3148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08" name="tx108"/>
            <p:cNvSpPr/>
            <p:nvPr/>
          </p:nvSpPr>
          <p:spPr>
            <a:xfrm>
              <a:off x="2715845" y="36031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09" name="tx109"/>
            <p:cNvSpPr/>
            <p:nvPr/>
          </p:nvSpPr>
          <p:spPr>
            <a:xfrm>
              <a:off x="2715845" y="31291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0" name="tx110"/>
            <p:cNvSpPr/>
            <p:nvPr/>
          </p:nvSpPr>
          <p:spPr>
            <a:xfrm>
              <a:off x="4102084" y="35904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1" name="tx111"/>
            <p:cNvSpPr/>
            <p:nvPr/>
          </p:nvSpPr>
          <p:spPr>
            <a:xfrm>
              <a:off x="4128209" y="30775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2" name="tx112"/>
            <p:cNvSpPr/>
            <p:nvPr/>
          </p:nvSpPr>
          <p:spPr>
            <a:xfrm>
              <a:off x="5488322" y="35002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3" name="tx113"/>
            <p:cNvSpPr/>
            <p:nvPr/>
          </p:nvSpPr>
          <p:spPr>
            <a:xfrm>
              <a:off x="5488322" y="29211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4" name="tx114"/>
            <p:cNvSpPr/>
            <p:nvPr/>
          </p:nvSpPr>
          <p:spPr>
            <a:xfrm>
              <a:off x="6597312" y="35793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5" name="tx115"/>
            <p:cNvSpPr/>
            <p:nvPr/>
          </p:nvSpPr>
          <p:spPr>
            <a:xfrm>
              <a:off x="6597312" y="3070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6" name="tx116"/>
            <p:cNvSpPr/>
            <p:nvPr/>
          </p:nvSpPr>
          <p:spPr>
            <a:xfrm>
              <a:off x="6874560" y="35847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7" name="tx117"/>
            <p:cNvSpPr/>
            <p:nvPr/>
          </p:nvSpPr>
          <p:spPr>
            <a:xfrm>
              <a:off x="6874560" y="30794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8" name="tx118"/>
            <p:cNvSpPr/>
            <p:nvPr/>
          </p:nvSpPr>
          <p:spPr>
            <a:xfrm>
              <a:off x="7151808" y="3639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9" name="tx119"/>
            <p:cNvSpPr/>
            <p:nvPr/>
          </p:nvSpPr>
          <p:spPr>
            <a:xfrm>
              <a:off x="7151808" y="3147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0" name="tx120"/>
            <p:cNvSpPr/>
            <p:nvPr/>
          </p:nvSpPr>
          <p:spPr>
            <a:xfrm>
              <a:off x="7429055" y="3625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21" name="tx121"/>
            <p:cNvSpPr/>
            <p:nvPr/>
          </p:nvSpPr>
          <p:spPr>
            <a:xfrm>
              <a:off x="7429055" y="31456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2" name="tx122"/>
            <p:cNvSpPr/>
            <p:nvPr/>
          </p:nvSpPr>
          <p:spPr>
            <a:xfrm>
              <a:off x="7732429" y="36939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7706303" y="32241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24" name="tx124"/>
            <p:cNvSpPr/>
            <p:nvPr/>
          </p:nvSpPr>
          <p:spPr>
            <a:xfrm>
              <a:off x="7983551" y="36143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25" name="tx125"/>
            <p:cNvSpPr/>
            <p:nvPr/>
          </p:nvSpPr>
          <p:spPr>
            <a:xfrm>
              <a:off x="7983551" y="31566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6" name="tx126"/>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7" name="tx127"/>
            <p:cNvSpPr/>
            <p:nvPr/>
          </p:nvSpPr>
          <p:spPr>
            <a:xfrm>
              <a:off x="694404" y="336763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8" name="tx128"/>
            <p:cNvSpPr/>
            <p:nvPr/>
          </p:nvSpPr>
          <p:spPr>
            <a:xfrm>
              <a:off x="694404" y="268297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9" name="tx129"/>
            <p:cNvSpPr/>
            <p:nvPr/>
          </p:nvSpPr>
          <p:spPr>
            <a:xfrm>
              <a:off x="694404" y="1996551"/>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0" name="tx130"/>
            <p:cNvSpPr/>
            <p:nvPr/>
          </p:nvSpPr>
          <p:spPr>
            <a:xfrm>
              <a:off x="694404" y="1314079"/>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10059"/>
              <a:ext cx="201456" cy="201456"/>
            </a:xfrm>
            <a:prstGeom prst="rect">
              <a:avLst/>
            </a:prstGeom>
            <a:solidFill>
              <a:srgbClr val="1CABE2">
                <a:alpha val="100000"/>
              </a:srgbClr>
            </a:solidFill>
          </p:spPr>
          <p:txBody>
            <a:bodyPr/>
            <a:lstStyle/>
            <a:p/>
          </p:txBody>
        </p:sp>
        <p:sp>
          <p:nvSpPr>
            <p:cNvPr id="151" name="rc151"/>
            <p:cNvSpPr/>
            <p:nvPr/>
          </p:nvSpPr>
          <p:spPr>
            <a:xfrm>
              <a:off x="6014964" y="5010059"/>
              <a:ext cx="201456" cy="201456"/>
            </a:xfrm>
            <a:prstGeom prst="rect">
              <a:avLst/>
            </a:prstGeom>
            <a:solidFill>
              <a:srgbClr val="80BD41">
                <a:alpha val="100000"/>
              </a:srgbClr>
            </a:solidFill>
          </p:spPr>
          <p:txBody>
            <a:bodyPr/>
            <a:lstStyle/>
            <a:p/>
          </p:txBody>
        </p:sp>
        <p:sp>
          <p:nvSpPr>
            <p:cNvPr id="152" name="tx15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661760"/>
              <a:ext cx="158423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Viet Nam, 2000-2024</a:t>
              </a:r>
            </a:p>
          </p:txBody>
        </p:sp>
        <p:sp>
          <p:nvSpPr>
            <p:cNvPr id="156" name="pl156"/>
            <p:cNvSpPr/>
            <p:nvPr/>
          </p:nvSpPr>
          <p:spPr>
            <a:xfrm>
              <a:off x="24025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6150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8275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5087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7213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9338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311741" cy="167191"/>
            </a:xfrm>
            <a:prstGeom prst="rect">
              <a:avLst/>
            </a:prstGeom>
            <a:solidFill>
              <a:srgbClr val="80BD41">
                <a:alpha val="100000"/>
              </a:srgbClr>
            </a:solidFill>
          </p:spPr>
          <p:txBody>
            <a:bodyPr/>
            <a:lstStyle/>
            <a:p/>
          </p:txBody>
        </p:sp>
        <p:sp>
          <p:nvSpPr>
            <p:cNvPr id="167" name="rc167"/>
            <p:cNvSpPr/>
            <p:nvPr/>
          </p:nvSpPr>
          <p:spPr>
            <a:xfrm>
              <a:off x="7608015" y="5889059"/>
              <a:ext cx="262988" cy="167191"/>
            </a:xfrm>
            <a:prstGeom prst="rect">
              <a:avLst/>
            </a:prstGeom>
            <a:solidFill>
              <a:srgbClr val="1CABE2">
                <a:alpha val="100000"/>
              </a:srgbClr>
            </a:solidFill>
          </p:spPr>
          <p:txBody>
            <a:bodyPr/>
            <a:lstStyle/>
            <a:p/>
          </p:txBody>
        </p:sp>
        <p:sp>
          <p:nvSpPr>
            <p:cNvPr id="168" name="rc168"/>
            <p:cNvSpPr/>
            <p:nvPr/>
          </p:nvSpPr>
          <p:spPr>
            <a:xfrm>
              <a:off x="1296273" y="5680069"/>
              <a:ext cx="4845740" cy="167191"/>
            </a:xfrm>
            <a:prstGeom prst="rect">
              <a:avLst/>
            </a:prstGeom>
            <a:solidFill>
              <a:srgbClr val="80BD41">
                <a:alpha val="100000"/>
              </a:srgbClr>
            </a:solidFill>
          </p:spPr>
          <p:txBody>
            <a:bodyPr/>
            <a:lstStyle/>
            <a:p/>
          </p:txBody>
        </p:sp>
        <p:sp>
          <p:nvSpPr>
            <p:cNvPr id="169" name="rc169"/>
            <p:cNvSpPr/>
            <p:nvPr/>
          </p:nvSpPr>
          <p:spPr>
            <a:xfrm>
              <a:off x="6142014" y="5680069"/>
              <a:ext cx="1211437" cy="167191"/>
            </a:xfrm>
            <a:prstGeom prst="rect">
              <a:avLst/>
            </a:prstGeom>
            <a:solidFill>
              <a:srgbClr val="1CABE2">
                <a:alpha val="100000"/>
              </a:srgbClr>
            </a:solidFill>
          </p:spPr>
          <p:txBody>
            <a:bodyPr/>
            <a:lstStyle/>
            <a:p/>
          </p:txBody>
        </p:sp>
        <p:sp>
          <p:nvSpPr>
            <p:cNvPr id="170" name="rc170"/>
            <p:cNvSpPr/>
            <p:nvPr/>
          </p:nvSpPr>
          <p:spPr>
            <a:xfrm>
              <a:off x="1296273" y="5471080"/>
              <a:ext cx="5858666" cy="167191"/>
            </a:xfrm>
            <a:prstGeom prst="rect">
              <a:avLst/>
            </a:prstGeom>
            <a:solidFill>
              <a:srgbClr val="80BD41">
                <a:alpha val="100000"/>
              </a:srgbClr>
            </a:solidFill>
          </p:spPr>
          <p:txBody>
            <a:bodyPr/>
            <a:lstStyle/>
            <a:p/>
          </p:txBody>
        </p:sp>
        <p:sp>
          <p:nvSpPr>
            <p:cNvPr id="171" name="rc171"/>
            <p:cNvSpPr/>
            <p:nvPr/>
          </p:nvSpPr>
          <p:spPr>
            <a:xfrm>
              <a:off x="7154940" y="5471080"/>
              <a:ext cx="59180" cy="167191"/>
            </a:xfrm>
            <a:prstGeom prst="rect">
              <a:avLst/>
            </a:prstGeom>
            <a:solidFill>
              <a:srgbClr val="1CABE2">
                <a:alpha val="100000"/>
              </a:srgbClr>
            </a:solidFill>
          </p:spPr>
          <p:txBody>
            <a:bodyPr/>
            <a:lstStyle/>
            <a:p/>
          </p:txBody>
        </p:sp>
        <p:sp>
          <p:nvSpPr>
            <p:cNvPr id="172" name="tx172"/>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73" name="tx173"/>
            <p:cNvSpPr/>
            <p:nvPr/>
          </p:nvSpPr>
          <p:spPr>
            <a:xfrm>
              <a:off x="7543784"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a:t>
              </a:r>
            </a:p>
          </p:txBody>
        </p:sp>
        <p:sp>
          <p:nvSpPr>
            <p:cNvPr id="174" name="tx174"/>
            <p:cNvSpPr/>
            <p:nvPr/>
          </p:nvSpPr>
          <p:spPr>
            <a:xfrm>
              <a:off x="7397486"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a:t>
              </a:r>
            </a:p>
          </p:txBody>
        </p:sp>
        <p:sp>
          <p:nvSpPr>
            <p:cNvPr id="175" name="tx175"/>
            <p:cNvSpPr/>
            <p:nvPr/>
          </p:nvSpPr>
          <p:spPr>
            <a:xfrm>
              <a:off x="434665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76" name="tx176"/>
            <p:cNvSpPr/>
            <p:nvPr/>
          </p:nvSpPr>
          <p:spPr>
            <a:xfrm>
              <a:off x="763401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77" name="tx177"/>
            <p:cNvSpPr/>
            <p:nvPr/>
          </p:nvSpPr>
          <p:spPr>
            <a:xfrm>
              <a:off x="3643795"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8" name="tx178"/>
            <p:cNvSpPr/>
            <p:nvPr/>
          </p:nvSpPr>
          <p:spPr>
            <a:xfrm>
              <a:off x="664223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0.27</a:t>
              </a:r>
            </a:p>
          </p:txBody>
        </p:sp>
        <p:sp>
          <p:nvSpPr>
            <p:cNvPr id="179" name="tx179"/>
            <p:cNvSpPr/>
            <p:nvPr/>
          </p:nvSpPr>
          <p:spPr>
            <a:xfrm>
              <a:off x="412011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80" name="tx180"/>
            <p:cNvSpPr/>
            <p:nvPr/>
          </p:nvSpPr>
          <p:spPr>
            <a:xfrm>
              <a:off x="707903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5" name="tx185"/>
            <p:cNvSpPr/>
            <p:nvPr/>
          </p:nvSpPr>
          <p:spPr>
            <a:xfrm>
              <a:off x="333409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6" name="tx186"/>
            <p:cNvSpPr/>
            <p:nvPr/>
          </p:nvSpPr>
          <p:spPr>
            <a:xfrm>
              <a:off x="554661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7" name="tx187"/>
            <p:cNvSpPr/>
            <p:nvPr/>
          </p:nvSpPr>
          <p:spPr>
            <a:xfrm>
              <a:off x="775913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higher than in 2019 (96%).
The number of children vaccinated with DTP1 decreased 7% compared to in 2019.
The number of surviving infants decreased approximately 10%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142810"/>
            </a:xfrm>
            <a:custGeom>
              <a:avLst/>
              <a:pathLst>
                <a:path w="3397293" h="1142810">
                  <a:moveTo>
                    <a:pt x="0" y="85710"/>
                  </a:moveTo>
                  <a:lnTo>
                    <a:pt x="141553" y="85710"/>
                  </a:lnTo>
                  <a:lnTo>
                    <a:pt x="283107" y="685686"/>
                  </a:lnTo>
                  <a:lnTo>
                    <a:pt x="424661" y="0"/>
                  </a:lnTo>
                  <a:lnTo>
                    <a:pt x="566215" y="85710"/>
                  </a:lnTo>
                  <a:lnTo>
                    <a:pt x="707769" y="114281"/>
                  </a:lnTo>
                  <a:lnTo>
                    <a:pt x="849323" y="142851"/>
                  </a:lnTo>
                  <a:lnTo>
                    <a:pt x="990877" y="199991"/>
                  </a:lnTo>
                  <a:lnTo>
                    <a:pt x="1132431" y="171421"/>
                  </a:lnTo>
                  <a:lnTo>
                    <a:pt x="1273984" y="85710"/>
                  </a:lnTo>
                  <a:lnTo>
                    <a:pt x="1415538" y="171421"/>
                  </a:lnTo>
                  <a:lnTo>
                    <a:pt x="1557092" y="114281"/>
                  </a:lnTo>
                  <a:lnTo>
                    <a:pt x="1698646" y="57140"/>
                  </a:lnTo>
                  <a:lnTo>
                    <a:pt x="1840200" y="1142810"/>
                  </a:lnTo>
                  <a:lnTo>
                    <a:pt x="1981754" y="114281"/>
                  </a:lnTo>
                  <a:lnTo>
                    <a:pt x="2123308" y="57140"/>
                  </a:lnTo>
                  <a:lnTo>
                    <a:pt x="2264862" y="85710"/>
                  </a:lnTo>
                  <a:lnTo>
                    <a:pt x="2406416" y="142851"/>
                  </a:lnTo>
                  <a:lnTo>
                    <a:pt x="2547969" y="685686"/>
                  </a:lnTo>
                  <a:lnTo>
                    <a:pt x="2689523" y="285702"/>
                  </a:lnTo>
                  <a:lnTo>
                    <a:pt x="2831077" y="142851"/>
                  </a:lnTo>
                  <a:lnTo>
                    <a:pt x="2972631" y="457124"/>
                  </a:lnTo>
                  <a:lnTo>
                    <a:pt x="3114185" y="228562"/>
                  </a:lnTo>
                  <a:lnTo>
                    <a:pt x="3255739" y="971388"/>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142810"/>
            </a:xfrm>
            <a:custGeom>
              <a:avLst/>
              <a:pathLst>
                <a:path w="3397293" h="1142810">
                  <a:moveTo>
                    <a:pt x="0" y="85710"/>
                  </a:moveTo>
                  <a:lnTo>
                    <a:pt x="141553" y="85710"/>
                  </a:lnTo>
                  <a:lnTo>
                    <a:pt x="283107" y="685686"/>
                  </a:lnTo>
                  <a:lnTo>
                    <a:pt x="424661" y="0"/>
                  </a:lnTo>
                  <a:lnTo>
                    <a:pt x="566215" y="85710"/>
                  </a:lnTo>
                  <a:lnTo>
                    <a:pt x="707769" y="114281"/>
                  </a:lnTo>
                  <a:lnTo>
                    <a:pt x="849323" y="142851"/>
                  </a:lnTo>
                  <a:lnTo>
                    <a:pt x="990877" y="199991"/>
                  </a:lnTo>
                  <a:lnTo>
                    <a:pt x="1132431" y="171421"/>
                  </a:lnTo>
                  <a:lnTo>
                    <a:pt x="1273984" y="85710"/>
                  </a:lnTo>
                  <a:lnTo>
                    <a:pt x="1415538" y="171421"/>
                  </a:lnTo>
                  <a:lnTo>
                    <a:pt x="1557092" y="114281"/>
                  </a:lnTo>
                  <a:lnTo>
                    <a:pt x="1698646" y="57140"/>
                  </a:lnTo>
                  <a:lnTo>
                    <a:pt x="1840200" y="1142810"/>
                  </a:lnTo>
                  <a:lnTo>
                    <a:pt x="1981754" y="114281"/>
                  </a:lnTo>
                  <a:lnTo>
                    <a:pt x="2123308" y="57140"/>
                  </a:lnTo>
                  <a:lnTo>
                    <a:pt x="2264862" y="85710"/>
                  </a:lnTo>
                  <a:lnTo>
                    <a:pt x="2406416" y="142851"/>
                  </a:lnTo>
                  <a:lnTo>
                    <a:pt x="2547969" y="685686"/>
                  </a:lnTo>
                  <a:lnTo>
                    <a:pt x="2689523" y="285702"/>
                  </a:lnTo>
                  <a:lnTo>
                    <a:pt x="2831077" y="142851"/>
                  </a:lnTo>
                  <a:lnTo>
                    <a:pt x="2972631" y="457124"/>
                  </a:lnTo>
                  <a:lnTo>
                    <a:pt x="3114185" y="228562"/>
                  </a:lnTo>
                  <a:lnTo>
                    <a:pt x="3255739" y="971388"/>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142810"/>
            </a:xfrm>
            <a:custGeom>
              <a:avLst/>
              <a:pathLst>
                <a:path w="3397293" h="1142810">
                  <a:moveTo>
                    <a:pt x="0" y="85710"/>
                  </a:moveTo>
                  <a:lnTo>
                    <a:pt x="141553" y="85710"/>
                  </a:lnTo>
                  <a:lnTo>
                    <a:pt x="283107" y="685686"/>
                  </a:lnTo>
                  <a:lnTo>
                    <a:pt x="424661" y="0"/>
                  </a:lnTo>
                  <a:lnTo>
                    <a:pt x="566215" y="85710"/>
                  </a:lnTo>
                  <a:lnTo>
                    <a:pt x="707769" y="114281"/>
                  </a:lnTo>
                  <a:lnTo>
                    <a:pt x="849323" y="142851"/>
                  </a:lnTo>
                  <a:lnTo>
                    <a:pt x="990877" y="199991"/>
                  </a:lnTo>
                  <a:lnTo>
                    <a:pt x="1132431" y="171421"/>
                  </a:lnTo>
                  <a:lnTo>
                    <a:pt x="1273984" y="85710"/>
                  </a:lnTo>
                  <a:lnTo>
                    <a:pt x="1415538" y="171421"/>
                  </a:lnTo>
                  <a:lnTo>
                    <a:pt x="1557092" y="114281"/>
                  </a:lnTo>
                  <a:lnTo>
                    <a:pt x="1698646" y="57140"/>
                  </a:lnTo>
                  <a:lnTo>
                    <a:pt x="1840200" y="1142810"/>
                  </a:lnTo>
                  <a:lnTo>
                    <a:pt x="1981754" y="114281"/>
                  </a:lnTo>
                  <a:lnTo>
                    <a:pt x="2123308" y="57140"/>
                  </a:lnTo>
                  <a:lnTo>
                    <a:pt x="2264862" y="85710"/>
                  </a:lnTo>
                  <a:lnTo>
                    <a:pt x="2406416" y="142851"/>
                  </a:lnTo>
                  <a:lnTo>
                    <a:pt x="2547969" y="685686"/>
                  </a:lnTo>
                  <a:lnTo>
                    <a:pt x="2689523" y="285702"/>
                  </a:lnTo>
                  <a:lnTo>
                    <a:pt x="2831077" y="142851"/>
                  </a:lnTo>
                  <a:lnTo>
                    <a:pt x="2972631" y="457124"/>
                  </a:lnTo>
                  <a:lnTo>
                    <a:pt x="3114185" y="228562"/>
                  </a:lnTo>
                  <a:lnTo>
                    <a:pt x="3255739" y="971388"/>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90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90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1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6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133" y="4831778"/>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60" name="tx60"/>
            <p:cNvSpPr/>
            <p:nvPr/>
          </p:nvSpPr>
          <p:spPr>
            <a:xfrm>
              <a:off x="28592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71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27746" y="472419"/>
              <a:ext cx="25837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Viet Nam,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65659"/>
              <a:ext cx="3397293" cy="2399901"/>
            </a:xfrm>
            <a:custGeom>
              <a:avLst/>
              <a:pathLst>
                <a:path w="3397293" h="2399901">
                  <a:moveTo>
                    <a:pt x="0" y="179992"/>
                  </a:moveTo>
                  <a:lnTo>
                    <a:pt x="141553" y="179992"/>
                  </a:lnTo>
                  <a:lnTo>
                    <a:pt x="283107" y="1439940"/>
                  </a:lnTo>
                  <a:lnTo>
                    <a:pt x="424661" y="0"/>
                  </a:lnTo>
                  <a:lnTo>
                    <a:pt x="566215" y="179992"/>
                  </a:lnTo>
                  <a:lnTo>
                    <a:pt x="707769" y="239990"/>
                  </a:lnTo>
                  <a:lnTo>
                    <a:pt x="849323" y="299987"/>
                  </a:lnTo>
                  <a:lnTo>
                    <a:pt x="990877" y="419982"/>
                  </a:lnTo>
                  <a:lnTo>
                    <a:pt x="1132431" y="359985"/>
                  </a:lnTo>
                  <a:lnTo>
                    <a:pt x="1273984" y="179992"/>
                  </a:lnTo>
                  <a:lnTo>
                    <a:pt x="1415538" y="359985"/>
                  </a:lnTo>
                  <a:lnTo>
                    <a:pt x="1557092" y="239990"/>
                  </a:lnTo>
                  <a:lnTo>
                    <a:pt x="1698646" y="119995"/>
                  </a:lnTo>
                  <a:lnTo>
                    <a:pt x="1840200" y="2399901"/>
                  </a:lnTo>
                  <a:lnTo>
                    <a:pt x="1981754" y="239990"/>
                  </a:lnTo>
                  <a:lnTo>
                    <a:pt x="2123308" y="119995"/>
                  </a:lnTo>
                  <a:lnTo>
                    <a:pt x="2264862" y="179992"/>
                  </a:lnTo>
                  <a:lnTo>
                    <a:pt x="2406416" y="299987"/>
                  </a:lnTo>
                  <a:lnTo>
                    <a:pt x="2547969" y="1439940"/>
                  </a:lnTo>
                  <a:lnTo>
                    <a:pt x="2689523" y="599975"/>
                  </a:lnTo>
                  <a:lnTo>
                    <a:pt x="2831077" y="299987"/>
                  </a:lnTo>
                  <a:lnTo>
                    <a:pt x="2972631" y="959960"/>
                  </a:lnTo>
                  <a:lnTo>
                    <a:pt x="3114185" y="479980"/>
                  </a:lnTo>
                  <a:lnTo>
                    <a:pt x="3255739" y="2039915"/>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839965"/>
            </a:xfrm>
            <a:custGeom>
              <a:avLst/>
              <a:pathLst>
                <a:path w="3397293" h="839965">
                  <a:moveTo>
                    <a:pt x="0" y="839965"/>
                  </a:moveTo>
                  <a:lnTo>
                    <a:pt x="141553" y="839965"/>
                  </a:lnTo>
                  <a:lnTo>
                    <a:pt x="283107" y="839965"/>
                  </a:lnTo>
                  <a:lnTo>
                    <a:pt x="424661" y="719970"/>
                  </a:lnTo>
                  <a:lnTo>
                    <a:pt x="566215" y="599975"/>
                  </a:lnTo>
                  <a:lnTo>
                    <a:pt x="707769" y="539977"/>
                  </a:lnTo>
                  <a:lnTo>
                    <a:pt x="849323" y="479980"/>
                  </a:lnTo>
                  <a:lnTo>
                    <a:pt x="990877" y="479980"/>
                  </a:lnTo>
                  <a:lnTo>
                    <a:pt x="1132431" y="299987"/>
                  </a:lnTo>
                  <a:lnTo>
                    <a:pt x="1273984" y="179992"/>
                  </a:lnTo>
                  <a:lnTo>
                    <a:pt x="1415538" y="179992"/>
                  </a:lnTo>
                  <a:lnTo>
                    <a:pt x="1557092" y="119995"/>
                  </a:lnTo>
                  <a:lnTo>
                    <a:pt x="1698646" y="119995"/>
                  </a:lnTo>
                  <a:lnTo>
                    <a:pt x="1840200" y="179992"/>
                  </a:lnTo>
                  <a:lnTo>
                    <a:pt x="1981754" y="119995"/>
                  </a:lnTo>
                  <a:lnTo>
                    <a:pt x="2123308" y="59997"/>
                  </a:lnTo>
                  <a:lnTo>
                    <a:pt x="2264862" y="0"/>
                  </a:lnTo>
                  <a:lnTo>
                    <a:pt x="2406416" y="0"/>
                  </a:lnTo>
                  <a:lnTo>
                    <a:pt x="2547969" y="0"/>
                  </a:lnTo>
                  <a:lnTo>
                    <a:pt x="2689523" y="0"/>
                  </a:lnTo>
                  <a:lnTo>
                    <a:pt x="2831077" y="179992"/>
                  </a:lnTo>
                  <a:lnTo>
                    <a:pt x="2972631" y="239990"/>
                  </a:lnTo>
                  <a:lnTo>
                    <a:pt x="3114185" y="59997"/>
                  </a:lnTo>
                  <a:lnTo>
                    <a:pt x="3255739" y="119995"/>
                  </a:lnTo>
                  <a:lnTo>
                    <a:pt x="3397293" y="59997"/>
                  </a:lnTo>
                </a:path>
              </a:pathLst>
            </a:custGeom>
            <a:ln w="27101" cap="flat">
              <a:solidFill>
                <a:srgbClr val="80BD41">
                  <a:alpha val="100000"/>
                </a:srgbClr>
              </a:solidFill>
              <a:prstDash val="solid"/>
              <a:round/>
            </a:ln>
          </p:spPr>
          <p:txBody>
            <a:bodyPr/>
            <a:lstStyle/>
            <a:p/>
          </p:txBody>
        </p:sp>
        <p:sp>
          <p:nvSpPr>
            <p:cNvPr id="83" name="pl83"/>
            <p:cNvSpPr/>
            <p:nvPr/>
          </p:nvSpPr>
          <p:spPr>
            <a:xfrm>
              <a:off x="5437664" y="1945639"/>
              <a:ext cx="3397293" cy="839965"/>
            </a:xfrm>
            <a:custGeom>
              <a:avLst/>
              <a:pathLst>
                <a:path w="3397293" h="839965">
                  <a:moveTo>
                    <a:pt x="0" y="719970"/>
                  </a:moveTo>
                  <a:lnTo>
                    <a:pt x="141553" y="719970"/>
                  </a:lnTo>
                  <a:lnTo>
                    <a:pt x="283107" y="839965"/>
                  </a:lnTo>
                  <a:lnTo>
                    <a:pt x="424661" y="659972"/>
                  </a:lnTo>
                  <a:lnTo>
                    <a:pt x="566215" y="599975"/>
                  </a:lnTo>
                  <a:lnTo>
                    <a:pt x="707769" y="599975"/>
                  </a:lnTo>
                  <a:lnTo>
                    <a:pt x="849323" y="419982"/>
                  </a:lnTo>
                  <a:lnTo>
                    <a:pt x="990877" y="359985"/>
                  </a:lnTo>
                  <a:lnTo>
                    <a:pt x="1132431" y="179992"/>
                  </a:lnTo>
                  <a:lnTo>
                    <a:pt x="1273984" y="59997"/>
                  </a:lnTo>
                  <a:lnTo>
                    <a:pt x="1415538" y="59997"/>
                  </a:lnTo>
                  <a:lnTo>
                    <a:pt x="1557092" y="59997"/>
                  </a:lnTo>
                  <a:lnTo>
                    <a:pt x="1698646" y="0"/>
                  </a:lnTo>
                  <a:lnTo>
                    <a:pt x="1840200" y="119995"/>
                  </a:lnTo>
                  <a:lnTo>
                    <a:pt x="1981754" y="0"/>
                  </a:lnTo>
                  <a:lnTo>
                    <a:pt x="2123308" y="59997"/>
                  </a:lnTo>
                  <a:lnTo>
                    <a:pt x="2264862" y="59997"/>
                  </a:lnTo>
                  <a:lnTo>
                    <a:pt x="2406416" y="59997"/>
                  </a:lnTo>
                  <a:lnTo>
                    <a:pt x="2547969" y="119995"/>
                  </a:lnTo>
                  <a:lnTo>
                    <a:pt x="2689523" y="119995"/>
                  </a:lnTo>
                  <a:lnTo>
                    <a:pt x="2831077" y="239990"/>
                  </a:lnTo>
                  <a:lnTo>
                    <a:pt x="2972631" y="659972"/>
                  </a:lnTo>
                  <a:lnTo>
                    <a:pt x="3114185" y="119995"/>
                  </a:lnTo>
                  <a:lnTo>
                    <a:pt x="3255739" y="419982"/>
                  </a:lnTo>
                  <a:lnTo>
                    <a:pt x="3397293" y="419982"/>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65659"/>
              <a:ext cx="3397293" cy="2399901"/>
            </a:xfrm>
            <a:custGeom>
              <a:avLst/>
              <a:pathLst>
                <a:path w="3397293" h="2399901">
                  <a:moveTo>
                    <a:pt x="0" y="179992"/>
                  </a:moveTo>
                  <a:lnTo>
                    <a:pt x="141553" y="179992"/>
                  </a:lnTo>
                  <a:lnTo>
                    <a:pt x="283107" y="1439940"/>
                  </a:lnTo>
                  <a:lnTo>
                    <a:pt x="424661" y="0"/>
                  </a:lnTo>
                  <a:lnTo>
                    <a:pt x="566215" y="179992"/>
                  </a:lnTo>
                  <a:lnTo>
                    <a:pt x="707769" y="239990"/>
                  </a:lnTo>
                  <a:lnTo>
                    <a:pt x="849323" y="299987"/>
                  </a:lnTo>
                  <a:lnTo>
                    <a:pt x="990877" y="419982"/>
                  </a:lnTo>
                  <a:lnTo>
                    <a:pt x="1132431" y="359985"/>
                  </a:lnTo>
                  <a:lnTo>
                    <a:pt x="1273984" y="179992"/>
                  </a:lnTo>
                  <a:lnTo>
                    <a:pt x="1415538" y="359985"/>
                  </a:lnTo>
                  <a:lnTo>
                    <a:pt x="1557092" y="239990"/>
                  </a:lnTo>
                  <a:lnTo>
                    <a:pt x="1698646" y="119995"/>
                  </a:lnTo>
                  <a:lnTo>
                    <a:pt x="1840200" y="2399901"/>
                  </a:lnTo>
                  <a:lnTo>
                    <a:pt x="1981754" y="239990"/>
                  </a:lnTo>
                  <a:lnTo>
                    <a:pt x="2123308" y="119995"/>
                  </a:lnTo>
                  <a:lnTo>
                    <a:pt x="2264862" y="179992"/>
                  </a:lnTo>
                  <a:lnTo>
                    <a:pt x="2406416" y="299987"/>
                  </a:lnTo>
                  <a:lnTo>
                    <a:pt x="2547969" y="1439940"/>
                  </a:lnTo>
                  <a:lnTo>
                    <a:pt x="2689523" y="599975"/>
                  </a:lnTo>
                  <a:lnTo>
                    <a:pt x="2831077" y="299987"/>
                  </a:lnTo>
                  <a:lnTo>
                    <a:pt x="2972631" y="959960"/>
                  </a:lnTo>
                  <a:lnTo>
                    <a:pt x="3114185" y="479980"/>
                  </a:lnTo>
                  <a:lnTo>
                    <a:pt x="3255739" y="2039915"/>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645652"/>
              <a:ext cx="0" cy="83996"/>
            </a:xfrm>
            <a:custGeom>
              <a:avLst/>
              <a:pathLst>
                <a:path w="0" h="83996">
                  <a:moveTo>
                    <a:pt x="0" y="0"/>
                  </a:moveTo>
                  <a:lnTo>
                    <a:pt x="0" y="83996"/>
                  </a:lnTo>
                </a:path>
              </a:pathLst>
            </a:custGeom>
            <a:ln w="13550" cap="flat">
              <a:solidFill>
                <a:srgbClr val="0058AB">
                  <a:alpha val="100000"/>
                </a:srgbClr>
              </a:solidFill>
              <a:prstDash val="dot"/>
              <a:round/>
            </a:ln>
          </p:spPr>
          <p:txBody>
            <a:bodyPr/>
            <a:lstStyle/>
            <a:p/>
          </p:txBody>
        </p:sp>
        <p:sp>
          <p:nvSpPr>
            <p:cNvPr id="87" name="pl87"/>
            <p:cNvSpPr/>
            <p:nvPr/>
          </p:nvSpPr>
          <p:spPr>
            <a:xfrm>
              <a:off x="6145433" y="1705649"/>
              <a:ext cx="0" cy="23999"/>
            </a:xfrm>
            <a:custGeom>
              <a:avLst/>
              <a:pathLst>
                <a:path w="0" h="23999">
                  <a:moveTo>
                    <a:pt x="0" y="0"/>
                  </a:moveTo>
                  <a:lnTo>
                    <a:pt x="0" y="23999"/>
                  </a:lnTo>
                </a:path>
              </a:pathLst>
            </a:custGeom>
            <a:ln w="13550" cap="flat">
              <a:solidFill>
                <a:srgbClr val="0058AB">
                  <a:alpha val="100000"/>
                </a:srgbClr>
              </a:solidFill>
              <a:prstDash val="dot"/>
              <a:round/>
            </a:ln>
          </p:spPr>
          <p:txBody>
            <a:bodyPr/>
            <a:lstStyle/>
            <a:p/>
          </p:txBody>
        </p:sp>
        <p:sp>
          <p:nvSpPr>
            <p:cNvPr id="88" name="pl88"/>
            <p:cNvSpPr/>
            <p:nvPr/>
          </p:nvSpPr>
          <p:spPr>
            <a:xfrm>
              <a:off x="6853202" y="1729648"/>
              <a:ext cx="0" cy="95996"/>
            </a:xfrm>
            <a:custGeom>
              <a:avLst/>
              <a:pathLst>
                <a:path w="0" h="95996">
                  <a:moveTo>
                    <a:pt x="0" y="959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585654"/>
              <a:ext cx="0" cy="143994"/>
            </a:xfrm>
            <a:custGeom>
              <a:avLst/>
              <a:pathLst>
                <a:path w="0" h="143994">
                  <a:moveTo>
                    <a:pt x="0" y="0"/>
                  </a:moveTo>
                  <a:lnTo>
                    <a:pt x="0" y="143994"/>
                  </a:lnTo>
                </a:path>
              </a:pathLst>
            </a:custGeom>
            <a:ln w="13550" cap="flat">
              <a:solidFill>
                <a:srgbClr val="0058AB">
                  <a:alpha val="100000"/>
                </a:srgbClr>
              </a:solidFill>
              <a:prstDash val="dot"/>
              <a:round/>
            </a:ln>
          </p:spPr>
          <p:txBody>
            <a:bodyPr/>
            <a:lstStyle/>
            <a:p/>
          </p:txBody>
        </p:sp>
        <p:sp>
          <p:nvSpPr>
            <p:cNvPr id="90" name="pl90"/>
            <p:cNvSpPr/>
            <p:nvPr/>
          </p:nvSpPr>
          <p:spPr>
            <a:xfrm>
              <a:off x="8127187" y="1729648"/>
              <a:ext cx="0" cy="335986"/>
            </a:xfrm>
            <a:custGeom>
              <a:avLst/>
              <a:pathLst>
                <a:path w="0" h="335986">
                  <a:moveTo>
                    <a:pt x="0" y="3359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729648"/>
              <a:ext cx="0" cy="1775926"/>
            </a:xfrm>
            <a:custGeom>
              <a:avLst/>
              <a:pathLst>
                <a:path w="0" h="1775926">
                  <a:moveTo>
                    <a:pt x="0" y="177592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585654"/>
              <a:ext cx="0" cy="143994"/>
            </a:xfrm>
            <a:custGeom>
              <a:avLst/>
              <a:pathLst>
                <a:path w="0" h="143994">
                  <a:moveTo>
                    <a:pt x="0" y="0"/>
                  </a:moveTo>
                  <a:lnTo>
                    <a:pt x="0" y="143994"/>
                  </a:lnTo>
                </a:path>
              </a:pathLst>
            </a:custGeom>
            <a:ln w="13550" cap="flat">
              <a:solidFill>
                <a:srgbClr val="0058AB">
                  <a:alpha val="100000"/>
                </a:srgbClr>
              </a:solidFill>
              <a:prstDash val="dot"/>
              <a:round/>
            </a:ln>
          </p:spPr>
          <p:txBody>
            <a:bodyPr/>
            <a:lstStyle/>
            <a:p/>
          </p:txBody>
        </p:sp>
        <p:sp>
          <p:nvSpPr>
            <p:cNvPr id="93" name="pl93"/>
            <p:cNvSpPr/>
            <p:nvPr/>
          </p:nvSpPr>
          <p:spPr>
            <a:xfrm>
              <a:off x="5437664" y="1465659"/>
              <a:ext cx="3397293" cy="2399901"/>
            </a:xfrm>
            <a:custGeom>
              <a:avLst/>
              <a:pathLst>
                <a:path w="3397293" h="2399901">
                  <a:moveTo>
                    <a:pt x="0" y="179992"/>
                  </a:moveTo>
                  <a:lnTo>
                    <a:pt x="141553" y="179992"/>
                  </a:lnTo>
                  <a:lnTo>
                    <a:pt x="283107" y="1439940"/>
                  </a:lnTo>
                  <a:lnTo>
                    <a:pt x="424661" y="0"/>
                  </a:lnTo>
                  <a:lnTo>
                    <a:pt x="566215" y="179992"/>
                  </a:lnTo>
                  <a:lnTo>
                    <a:pt x="707769" y="239990"/>
                  </a:lnTo>
                  <a:lnTo>
                    <a:pt x="849323" y="299987"/>
                  </a:lnTo>
                  <a:lnTo>
                    <a:pt x="990877" y="419982"/>
                  </a:lnTo>
                  <a:lnTo>
                    <a:pt x="1132431" y="359985"/>
                  </a:lnTo>
                  <a:lnTo>
                    <a:pt x="1273984" y="179992"/>
                  </a:lnTo>
                  <a:lnTo>
                    <a:pt x="1415538" y="359985"/>
                  </a:lnTo>
                  <a:lnTo>
                    <a:pt x="1557092" y="239990"/>
                  </a:lnTo>
                  <a:lnTo>
                    <a:pt x="1698646" y="119995"/>
                  </a:lnTo>
                  <a:lnTo>
                    <a:pt x="1840200" y="2399901"/>
                  </a:lnTo>
                  <a:lnTo>
                    <a:pt x="1981754" y="239990"/>
                  </a:lnTo>
                  <a:lnTo>
                    <a:pt x="2123308" y="119995"/>
                  </a:lnTo>
                  <a:lnTo>
                    <a:pt x="2264862" y="179992"/>
                  </a:lnTo>
                  <a:lnTo>
                    <a:pt x="2406416" y="299987"/>
                  </a:lnTo>
                  <a:lnTo>
                    <a:pt x="2547969" y="1439940"/>
                  </a:lnTo>
                  <a:lnTo>
                    <a:pt x="2689523" y="599975"/>
                  </a:lnTo>
                  <a:lnTo>
                    <a:pt x="2831077" y="299987"/>
                  </a:lnTo>
                  <a:lnTo>
                    <a:pt x="2972631" y="959960"/>
                  </a:lnTo>
                  <a:lnTo>
                    <a:pt x="3114185" y="479980"/>
                  </a:lnTo>
                  <a:lnTo>
                    <a:pt x="3255739" y="2039915"/>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407519" y="16678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115288"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823058" y="166685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530827"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097042"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15063" y="166653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100" name="tx100"/>
            <p:cNvSpPr/>
            <p:nvPr/>
          </p:nvSpPr>
          <p:spPr>
            <a:xfrm>
              <a:off x="8804812"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0865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32655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81337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6134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413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088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713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42832" y="4831778"/>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122" name="tx122"/>
            <p:cNvSpPr/>
            <p:nvPr/>
          </p:nvSpPr>
          <p:spPr>
            <a:xfrm>
              <a:off x="71759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3841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812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6094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1376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6659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1941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453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3735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9018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4300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95821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2497671" cy="149993"/>
            </a:xfrm>
            <a:prstGeom prst="rect">
              <a:avLst/>
            </a:prstGeom>
            <a:solidFill>
              <a:srgbClr val="1CABE2">
                <a:alpha val="80000"/>
              </a:srgbClr>
            </a:solidFill>
          </p:spPr>
          <p:txBody>
            <a:bodyPr/>
            <a:lstStyle/>
            <a:p/>
          </p:txBody>
        </p:sp>
        <p:sp>
          <p:nvSpPr>
            <p:cNvPr id="140" name="rc140"/>
            <p:cNvSpPr/>
            <p:nvPr/>
          </p:nvSpPr>
          <p:spPr>
            <a:xfrm>
              <a:off x="1317178" y="5637654"/>
              <a:ext cx="7321564" cy="149993"/>
            </a:xfrm>
            <a:prstGeom prst="rect">
              <a:avLst/>
            </a:prstGeom>
            <a:solidFill>
              <a:srgbClr val="1CABE2">
                <a:alpha val="80000"/>
              </a:srgbClr>
            </a:solidFill>
          </p:spPr>
          <p:txBody>
            <a:bodyPr/>
            <a:lstStyle/>
            <a:p/>
          </p:txBody>
        </p:sp>
        <p:sp>
          <p:nvSpPr>
            <p:cNvPr id="141" name="rc141"/>
            <p:cNvSpPr/>
            <p:nvPr/>
          </p:nvSpPr>
          <p:spPr>
            <a:xfrm>
              <a:off x="1317178" y="5450161"/>
              <a:ext cx="613132" cy="149993"/>
            </a:xfrm>
            <a:prstGeom prst="rect">
              <a:avLst/>
            </a:prstGeom>
            <a:solidFill>
              <a:srgbClr val="1CABE2">
                <a:alpha val="80000"/>
              </a:srgbClr>
            </a:solidFill>
          </p:spPr>
          <p:txBody>
            <a:bodyPr/>
            <a:lstStyle/>
            <a:p/>
          </p:txBody>
        </p:sp>
        <p:sp>
          <p:nvSpPr>
            <p:cNvPr id="142" name="tx142"/>
            <p:cNvSpPr/>
            <p:nvPr/>
          </p:nvSpPr>
          <p:spPr>
            <a:xfrm>
              <a:off x="3305436"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163,000</a:t>
              </a:r>
            </a:p>
          </p:txBody>
        </p:sp>
        <p:sp>
          <p:nvSpPr>
            <p:cNvPr id="143" name="tx143"/>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479,000</a:t>
              </a:r>
            </a:p>
          </p:txBody>
        </p:sp>
        <p:sp>
          <p:nvSpPr>
            <p:cNvPr id="144" name="tx14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34040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386861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0" name="tx150"/>
            <p:cNvSpPr/>
            <p:nvPr/>
          </p:nvSpPr>
          <p:spPr>
            <a:xfrm>
              <a:off x="539682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51" name="tx151"/>
            <p:cNvSpPr/>
            <p:nvPr/>
          </p:nvSpPr>
          <p:spPr>
            <a:xfrm>
              <a:off x="692502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52" name="tx152"/>
            <p:cNvSpPr/>
            <p:nvPr/>
          </p:nvSpPr>
          <p:spPr>
            <a:xfrm>
              <a:off x="845323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53" name="tx15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4" name="tx15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Viet Nam (97%) was 12 percentage points higher than the global average (85%) and 9 percentage points higher than the average across all EAPR countries (88%).
National DTP3 coverage was 8 percentage points higher than in 2019 (89%).
This equates to 40,000 un- and undervaccinated children in 2024 compared to 163,000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F26A21">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Viet Nam ranked number 20 out of 27 countries for lowest DTP3 coverage (based on tied ranks).
Viet Nam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46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0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465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824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18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426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785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145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50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38061"/>
              <a:ext cx="249522" cy="868624"/>
            </a:xfrm>
            <a:prstGeom prst="rect">
              <a:avLst/>
            </a:prstGeom>
            <a:solidFill>
              <a:srgbClr val="80BD41">
                <a:alpha val="100000"/>
              </a:srgbClr>
            </a:solidFill>
          </p:spPr>
          <p:txBody>
            <a:bodyPr/>
            <a:lstStyle/>
            <a:p/>
          </p:txBody>
        </p:sp>
        <p:sp>
          <p:nvSpPr>
            <p:cNvPr id="26" name="rc26"/>
            <p:cNvSpPr/>
            <p:nvPr/>
          </p:nvSpPr>
          <p:spPr>
            <a:xfrm>
              <a:off x="1296273" y="3101868"/>
              <a:ext cx="249522" cy="36192"/>
            </a:xfrm>
            <a:prstGeom prst="rect">
              <a:avLst/>
            </a:prstGeom>
            <a:solidFill>
              <a:srgbClr val="1CABE2">
                <a:alpha val="100000"/>
              </a:srgbClr>
            </a:solidFill>
          </p:spPr>
          <p:txBody>
            <a:bodyPr/>
            <a:lstStyle/>
            <a:p/>
          </p:txBody>
        </p:sp>
        <p:sp>
          <p:nvSpPr>
            <p:cNvPr id="27" name="rc27"/>
            <p:cNvSpPr/>
            <p:nvPr/>
          </p:nvSpPr>
          <p:spPr>
            <a:xfrm>
              <a:off x="1573521" y="3123118"/>
              <a:ext cx="249522" cy="883566"/>
            </a:xfrm>
            <a:prstGeom prst="rect">
              <a:avLst/>
            </a:prstGeom>
            <a:solidFill>
              <a:srgbClr val="80BD41">
                <a:alpha val="100000"/>
              </a:srgbClr>
            </a:solidFill>
          </p:spPr>
          <p:txBody>
            <a:bodyPr/>
            <a:lstStyle/>
            <a:p/>
          </p:txBody>
        </p:sp>
        <p:sp>
          <p:nvSpPr>
            <p:cNvPr id="28" name="rc28"/>
            <p:cNvSpPr/>
            <p:nvPr/>
          </p:nvSpPr>
          <p:spPr>
            <a:xfrm>
              <a:off x="1573521" y="3086303"/>
              <a:ext cx="249522" cy="36815"/>
            </a:xfrm>
            <a:prstGeom prst="rect">
              <a:avLst/>
            </a:prstGeom>
            <a:solidFill>
              <a:srgbClr val="1CABE2">
                <a:alpha val="100000"/>
              </a:srgbClr>
            </a:solidFill>
          </p:spPr>
          <p:txBody>
            <a:bodyPr/>
            <a:lstStyle/>
            <a:p/>
          </p:txBody>
        </p:sp>
        <p:sp>
          <p:nvSpPr>
            <p:cNvPr id="29" name="rc29"/>
            <p:cNvSpPr/>
            <p:nvPr/>
          </p:nvSpPr>
          <p:spPr>
            <a:xfrm>
              <a:off x="1850769" y="3309853"/>
              <a:ext cx="249522" cy="696831"/>
            </a:xfrm>
            <a:prstGeom prst="rect">
              <a:avLst/>
            </a:prstGeom>
            <a:solidFill>
              <a:srgbClr val="80BD41">
                <a:alpha val="100000"/>
              </a:srgbClr>
            </a:solidFill>
          </p:spPr>
          <p:txBody>
            <a:bodyPr/>
            <a:lstStyle/>
            <a:p/>
          </p:txBody>
        </p:sp>
        <p:sp>
          <p:nvSpPr>
            <p:cNvPr id="30" name="rc30"/>
            <p:cNvSpPr/>
            <p:nvPr/>
          </p:nvSpPr>
          <p:spPr>
            <a:xfrm>
              <a:off x="1850769" y="3077576"/>
              <a:ext cx="249522" cy="232277"/>
            </a:xfrm>
            <a:prstGeom prst="rect">
              <a:avLst/>
            </a:prstGeom>
            <a:solidFill>
              <a:srgbClr val="1CABE2">
                <a:alpha val="100000"/>
              </a:srgbClr>
            </a:solidFill>
          </p:spPr>
          <p:txBody>
            <a:bodyPr/>
            <a:lstStyle/>
            <a:p/>
          </p:txBody>
        </p:sp>
        <p:sp>
          <p:nvSpPr>
            <p:cNvPr id="31" name="rc31"/>
            <p:cNvSpPr/>
            <p:nvPr/>
          </p:nvSpPr>
          <p:spPr>
            <a:xfrm>
              <a:off x="2128016" y="3074186"/>
              <a:ext cx="249522" cy="932499"/>
            </a:xfrm>
            <a:prstGeom prst="rect">
              <a:avLst/>
            </a:prstGeom>
            <a:solidFill>
              <a:srgbClr val="80BD41">
                <a:alpha val="100000"/>
              </a:srgbClr>
            </a:solidFill>
          </p:spPr>
          <p:txBody>
            <a:bodyPr/>
            <a:lstStyle/>
            <a:p/>
          </p:txBody>
        </p:sp>
        <p:sp>
          <p:nvSpPr>
            <p:cNvPr id="32" name="rc32"/>
            <p:cNvSpPr/>
            <p:nvPr/>
          </p:nvSpPr>
          <p:spPr>
            <a:xfrm>
              <a:off x="2128016" y="3064767"/>
              <a:ext cx="249522" cy="9419"/>
            </a:xfrm>
            <a:prstGeom prst="rect">
              <a:avLst/>
            </a:prstGeom>
            <a:solidFill>
              <a:srgbClr val="1CABE2">
                <a:alpha val="100000"/>
              </a:srgbClr>
            </a:solidFill>
          </p:spPr>
          <p:txBody>
            <a:bodyPr/>
            <a:lstStyle/>
            <a:p/>
          </p:txBody>
        </p:sp>
        <p:sp>
          <p:nvSpPr>
            <p:cNvPr id="33" name="rc33"/>
            <p:cNvSpPr/>
            <p:nvPr/>
          </p:nvSpPr>
          <p:spPr>
            <a:xfrm>
              <a:off x="2405264" y="3101033"/>
              <a:ext cx="249522" cy="905651"/>
            </a:xfrm>
            <a:prstGeom prst="rect">
              <a:avLst/>
            </a:prstGeom>
            <a:solidFill>
              <a:srgbClr val="80BD41">
                <a:alpha val="100000"/>
              </a:srgbClr>
            </a:solidFill>
          </p:spPr>
          <p:txBody>
            <a:bodyPr/>
            <a:lstStyle/>
            <a:p/>
          </p:txBody>
        </p:sp>
        <p:sp>
          <p:nvSpPr>
            <p:cNvPr id="34" name="rc34"/>
            <p:cNvSpPr/>
            <p:nvPr/>
          </p:nvSpPr>
          <p:spPr>
            <a:xfrm>
              <a:off x="2405264" y="3063298"/>
              <a:ext cx="249522" cy="37735"/>
            </a:xfrm>
            <a:prstGeom prst="rect">
              <a:avLst/>
            </a:prstGeom>
            <a:solidFill>
              <a:srgbClr val="1CABE2">
                <a:alpha val="100000"/>
              </a:srgbClr>
            </a:solidFill>
          </p:spPr>
          <p:txBody>
            <a:bodyPr/>
            <a:lstStyle/>
            <a:p/>
          </p:txBody>
        </p:sp>
        <p:sp>
          <p:nvSpPr>
            <p:cNvPr id="35" name="rc35"/>
            <p:cNvSpPr/>
            <p:nvPr/>
          </p:nvSpPr>
          <p:spPr>
            <a:xfrm>
              <a:off x="2682512" y="3133238"/>
              <a:ext cx="249522" cy="873447"/>
            </a:xfrm>
            <a:prstGeom prst="rect">
              <a:avLst/>
            </a:prstGeom>
            <a:solidFill>
              <a:srgbClr val="80BD41">
                <a:alpha val="100000"/>
              </a:srgbClr>
            </a:solidFill>
          </p:spPr>
          <p:txBody>
            <a:bodyPr/>
            <a:lstStyle/>
            <a:p/>
          </p:txBody>
        </p:sp>
        <p:sp>
          <p:nvSpPr>
            <p:cNvPr id="36" name="rc36"/>
            <p:cNvSpPr/>
            <p:nvPr/>
          </p:nvSpPr>
          <p:spPr>
            <a:xfrm>
              <a:off x="2682512" y="3087267"/>
              <a:ext cx="249522" cy="45970"/>
            </a:xfrm>
            <a:prstGeom prst="rect">
              <a:avLst/>
            </a:prstGeom>
            <a:solidFill>
              <a:srgbClr val="1CABE2">
                <a:alpha val="100000"/>
              </a:srgbClr>
            </a:solidFill>
          </p:spPr>
          <p:txBody>
            <a:bodyPr/>
            <a:lstStyle/>
            <a:p/>
          </p:txBody>
        </p:sp>
        <p:sp>
          <p:nvSpPr>
            <p:cNvPr id="37" name="rc37"/>
            <p:cNvSpPr/>
            <p:nvPr/>
          </p:nvSpPr>
          <p:spPr>
            <a:xfrm>
              <a:off x="2959759" y="3136685"/>
              <a:ext cx="249522" cy="869999"/>
            </a:xfrm>
            <a:prstGeom prst="rect">
              <a:avLst/>
            </a:prstGeom>
            <a:solidFill>
              <a:srgbClr val="80BD41">
                <a:alpha val="100000"/>
              </a:srgbClr>
            </a:solidFill>
          </p:spPr>
          <p:txBody>
            <a:bodyPr/>
            <a:lstStyle/>
            <a:p/>
          </p:txBody>
        </p:sp>
        <p:sp>
          <p:nvSpPr>
            <p:cNvPr id="38" name="rc38"/>
            <p:cNvSpPr/>
            <p:nvPr/>
          </p:nvSpPr>
          <p:spPr>
            <a:xfrm>
              <a:off x="2959759" y="3081153"/>
              <a:ext cx="249522" cy="55531"/>
            </a:xfrm>
            <a:prstGeom prst="rect">
              <a:avLst/>
            </a:prstGeom>
            <a:solidFill>
              <a:srgbClr val="1CABE2">
                <a:alpha val="100000"/>
              </a:srgbClr>
            </a:solidFill>
          </p:spPr>
          <p:txBody>
            <a:bodyPr/>
            <a:lstStyle/>
            <a:p/>
          </p:txBody>
        </p:sp>
        <p:sp>
          <p:nvSpPr>
            <p:cNvPr id="39" name="rc39"/>
            <p:cNvSpPr/>
            <p:nvPr/>
          </p:nvSpPr>
          <p:spPr>
            <a:xfrm>
              <a:off x="3237007" y="3125283"/>
              <a:ext cx="249522" cy="881401"/>
            </a:xfrm>
            <a:prstGeom prst="rect">
              <a:avLst/>
            </a:prstGeom>
            <a:solidFill>
              <a:srgbClr val="80BD41">
                <a:alpha val="100000"/>
              </a:srgbClr>
            </a:solidFill>
          </p:spPr>
          <p:txBody>
            <a:bodyPr/>
            <a:lstStyle/>
            <a:p/>
          </p:txBody>
        </p:sp>
        <p:sp>
          <p:nvSpPr>
            <p:cNvPr id="40" name="rc40"/>
            <p:cNvSpPr/>
            <p:nvPr/>
          </p:nvSpPr>
          <p:spPr>
            <a:xfrm>
              <a:off x="3237007" y="3048639"/>
              <a:ext cx="249522" cy="76643"/>
            </a:xfrm>
            <a:prstGeom prst="rect">
              <a:avLst/>
            </a:prstGeom>
            <a:solidFill>
              <a:srgbClr val="1CABE2">
                <a:alpha val="100000"/>
              </a:srgbClr>
            </a:solidFill>
          </p:spPr>
          <p:txBody>
            <a:bodyPr/>
            <a:lstStyle/>
            <a:p/>
          </p:txBody>
        </p:sp>
        <p:sp>
          <p:nvSpPr>
            <p:cNvPr id="41" name="rc41"/>
            <p:cNvSpPr/>
            <p:nvPr/>
          </p:nvSpPr>
          <p:spPr>
            <a:xfrm>
              <a:off x="3514255" y="3092459"/>
              <a:ext cx="249522" cy="914225"/>
            </a:xfrm>
            <a:prstGeom prst="rect">
              <a:avLst/>
            </a:prstGeom>
            <a:solidFill>
              <a:srgbClr val="80BD41">
                <a:alpha val="100000"/>
              </a:srgbClr>
            </a:solidFill>
          </p:spPr>
          <p:txBody>
            <a:bodyPr/>
            <a:lstStyle/>
            <a:p/>
          </p:txBody>
        </p:sp>
        <p:sp>
          <p:nvSpPr>
            <p:cNvPr id="42" name="rc42"/>
            <p:cNvSpPr/>
            <p:nvPr/>
          </p:nvSpPr>
          <p:spPr>
            <a:xfrm>
              <a:off x="3514255" y="3023647"/>
              <a:ext cx="249522" cy="68812"/>
            </a:xfrm>
            <a:prstGeom prst="rect">
              <a:avLst/>
            </a:prstGeom>
            <a:solidFill>
              <a:srgbClr val="1CABE2">
                <a:alpha val="100000"/>
              </a:srgbClr>
            </a:solidFill>
          </p:spPr>
          <p:txBody>
            <a:bodyPr/>
            <a:lstStyle/>
            <a:p/>
          </p:txBody>
        </p:sp>
        <p:sp>
          <p:nvSpPr>
            <p:cNvPr id="43" name="rc43"/>
            <p:cNvSpPr/>
            <p:nvPr/>
          </p:nvSpPr>
          <p:spPr>
            <a:xfrm>
              <a:off x="3791502" y="3055898"/>
              <a:ext cx="249522" cy="950786"/>
            </a:xfrm>
            <a:prstGeom prst="rect">
              <a:avLst/>
            </a:prstGeom>
            <a:solidFill>
              <a:srgbClr val="80BD41">
                <a:alpha val="100000"/>
              </a:srgbClr>
            </a:solidFill>
          </p:spPr>
          <p:txBody>
            <a:bodyPr/>
            <a:lstStyle/>
            <a:p/>
          </p:txBody>
        </p:sp>
        <p:sp>
          <p:nvSpPr>
            <p:cNvPr id="44" name="rc44"/>
            <p:cNvSpPr/>
            <p:nvPr/>
          </p:nvSpPr>
          <p:spPr>
            <a:xfrm>
              <a:off x="3791502" y="3016282"/>
              <a:ext cx="249522" cy="39615"/>
            </a:xfrm>
            <a:prstGeom prst="rect">
              <a:avLst/>
            </a:prstGeom>
            <a:solidFill>
              <a:srgbClr val="1CABE2">
                <a:alpha val="100000"/>
              </a:srgbClr>
            </a:solidFill>
          </p:spPr>
          <p:txBody>
            <a:bodyPr/>
            <a:lstStyle/>
            <a:p/>
          </p:txBody>
        </p:sp>
        <p:sp>
          <p:nvSpPr>
            <p:cNvPr id="45" name="rc45"/>
            <p:cNvSpPr/>
            <p:nvPr/>
          </p:nvSpPr>
          <p:spPr>
            <a:xfrm>
              <a:off x="4068750" y="3081172"/>
              <a:ext cx="249522" cy="925512"/>
            </a:xfrm>
            <a:prstGeom prst="rect">
              <a:avLst/>
            </a:prstGeom>
            <a:solidFill>
              <a:srgbClr val="80BD41">
                <a:alpha val="100000"/>
              </a:srgbClr>
            </a:solidFill>
          </p:spPr>
          <p:txBody>
            <a:bodyPr/>
            <a:lstStyle/>
            <a:p/>
          </p:txBody>
        </p:sp>
        <p:sp>
          <p:nvSpPr>
            <p:cNvPr id="46" name="rc46"/>
            <p:cNvSpPr/>
            <p:nvPr/>
          </p:nvSpPr>
          <p:spPr>
            <a:xfrm>
              <a:off x="4068750" y="3011510"/>
              <a:ext cx="249522" cy="69662"/>
            </a:xfrm>
            <a:prstGeom prst="rect">
              <a:avLst/>
            </a:prstGeom>
            <a:solidFill>
              <a:srgbClr val="1CABE2">
                <a:alpha val="100000"/>
              </a:srgbClr>
            </a:solidFill>
          </p:spPr>
          <p:txBody>
            <a:bodyPr/>
            <a:lstStyle/>
            <a:p/>
          </p:txBody>
        </p:sp>
        <p:sp>
          <p:nvSpPr>
            <p:cNvPr id="47" name="rc47"/>
            <p:cNvSpPr/>
            <p:nvPr/>
          </p:nvSpPr>
          <p:spPr>
            <a:xfrm>
              <a:off x="4345998" y="3040307"/>
              <a:ext cx="249522" cy="966378"/>
            </a:xfrm>
            <a:prstGeom prst="rect">
              <a:avLst/>
            </a:prstGeom>
            <a:solidFill>
              <a:srgbClr val="80BD41">
                <a:alpha val="100000"/>
              </a:srgbClr>
            </a:solidFill>
          </p:spPr>
          <p:txBody>
            <a:bodyPr/>
            <a:lstStyle/>
            <a:p/>
          </p:txBody>
        </p:sp>
        <p:sp>
          <p:nvSpPr>
            <p:cNvPr id="48" name="rc48"/>
            <p:cNvSpPr/>
            <p:nvPr/>
          </p:nvSpPr>
          <p:spPr>
            <a:xfrm>
              <a:off x="4345998" y="2989444"/>
              <a:ext cx="249522" cy="50862"/>
            </a:xfrm>
            <a:prstGeom prst="rect">
              <a:avLst/>
            </a:prstGeom>
            <a:solidFill>
              <a:srgbClr val="1CABE2">
                <a:alpha val="100000"/>
              </a:srgbClr>
            </a:solidFill>
          </p:spPr>
          <p:txBody>
            <a:bodyPr/>
            <a:lstStyle/>
            <a:p/>
          </p:txBody>
        </p:sp>
        <p:sp>
          <p:nvSpPr>
            <p:cNvPr id="49" name="rc49"/>
            <p:cNvSpPr/>
            <p:nvPr/>
          </p:nvSpPr>
          <p:spPr>
            <a:xfrm>
              <a:off x="4623245" y="2990921"/>
              <a:ext cx="249522" cy="1015763"/>
            </a:xfrm>
            <a:prstGeom prst="rect">
              <a:avLst/>
            </a:prstGeom>
            <a:solidFill>
              <a:srgbClr val="80BD41">
                <a:alpha val="100000"/>
              </a:srgbClr>
            </a:solidFill>
          </p:spPr>
          <p:txBody>
            <a:bodyPr/>
            <a:lstStyle/>
            <a:p/>
          </p:txBody>
        </p:sp>
        <p:sp>
          <p:nvSpPr>
            <p:cNvPr id="50" name="rc50"/>
            <p:cNvSpPr/>
            <p:nvPr/>
          </p:nvSpPr>
          <p:spPr>
            <a:xfrm>
              <a:off x="4623245" y="2959506"/>
              <a:ext cx="249522" cy="31415"/>
            </a:xfrm>
            <a:prstGeom prst="rect">
              <a:avLst/>
            </a:prstGeom>
            <a:solidFill>
              <a:srgbClr val="1CABE2">
                <a:alpha val="100000"/>
              </a:srgbClr>
            </a:solidFill>
          </p:spPr>
          <p:txBody>
            <a:bodyPr/>
            <a:lstStyle/>
            <a:p/>
          </p:txBody>
        </p:sp>
        <p:sp>
          <p:nvSpPr>
            <p:cNvPr id="51" name="rc51"/>
            <p:cNvSpPr/>
            <p:nvPr/>
          </p:nvSpPr>
          <p:spPr>
            <a:xfrm>
              <a:off x="4900493" y="3381564"/>
              <a:ext cx="249522" cy="625121"/>
            </a:xfrm>
            <a:prstGeom prst="rect">
              <a:avLst/>
            </a:prstGeom>
            <a:solidFill>
              <a:srgbClr val="80BD41">
                <a:alpha val="100000"/>
              </a:srgbClr>
            </a:solidFill>
          </p:spPr>
          <p:txBody>
            <a:bodyPr/>
            <a:lstStyle/>
            <a:p/>
          </p:txBody>
        </p:sp>
        <p:sp>
          <p:nvSpPr>
            <p:cNvPr id="52" name="rc52"/>
            <p:cNvSpPr/>
            <p:nvPr/>
          </p:nvSpPr>
          <p:spPr>
            <a:xfrm>
              <a:off x="4900493" y="2947158"/>
              <a:ext cx="249522" cy="434405"/>
            </a:xfrm>
            <a:prstGeom prst="rect">
              <a:avLst/>
            </a:prstGeom>
            <a:solidFill>
              <a:srgbClr val="1CABE2">
                <a:alpha val="100000"/>
              </a:srgbClr>
            </a:solidFill>
          </p:spPr>
          <p:txBody>
            <a:bodyPr/>
            <a:lstStyle/>
            <a:p/>
          </p:txBody>
        </p:sp>
        <p:sp>
          <p:nvSpPr>
            <p:cNvPr id="53" name="rc53"/>
            <p:cNvSpPr/>
            <p:nvPr/>
          </p:nvSpPr>
          <p:spPr>
            <a:xfrm>
              <a:off x="5177741" y="2943090"/>
              <a:ext cx="249522" cy="1063594"/>
            </a:xfrm>
            <a:prstGeom prst="rect">
              <a:avLst/>
            </a:prstGeom>
            <a:solidFill>
              <a:srgbClr val="80BD41">
                <a:alpha val="100000"/>
              </a:srgbClr>
            </a:solidFill>
          </p:spPr>
          <p:txBody>
            <a:bodyPr/>
            <a:lstStyle/>
            <a:p/>
          </p:txBody>
        </p:sp>
        <p:sp>
          <p:nvSpPr>
            <p:cNvPr id="54" name="rc54"/>
            <p:cNvSpPr/>
            <p:nvPr/>
          </p:nvSpPr>
          <p:spPr>
            <a:xfrm>
              <a:off x="5177741" y="2887111"/>
              <a:ext cx="249522" cy="55978"/>
            </a:xfrm>
            <a:prstGeom prst="rect">
              <a:avLst/>
            </a:prstGeom>
            <a:solidFill>
              <a:srgbClr val="1CABE2">
                <a:alpha val="100000"/>
              </a:srgbClr>
            </a:solidFill>
          </p:spPr>
          <p:txBody>
            <a:bodyPr/>
            <a:lstStyle/>
            <a:p/>
          </p:txBody>
        </p:sp>
        <p:sp>
          <p:nvSpPr>
            <p:cNvPr id="55" name="rc55"/>
            <p:cNvSpPr/>
            <p:nvPr/>
          </p:nvSpPr>
          <p:spPr>
            <a:xfrm>
              <a:off x="5454988" y="2917179"/>
              <a:ext cx="249522" cy="1089506"/>
            </a:xfrm>
            <a:prstGeom prst="rect">
              <a:avLst/>
            </a:prstGeom>
            <a:solidFill>
              <a:srgbClr val="80BD41">
                <a:alpha val="100000"/>
              </a:srgbClr>
            </a:solidFill>
          </p:spPr>
          <p:txBody>
            <a:bodyPr/>
            <a:lstStyle/>
            <a:p/>
          </p:txBody>
        </p:sp>
        <p:sp>
          <p:nvSpPr>
            <p:cNvPr id="56" name="rc56"/>
            <p:cNvSpPr/>
            <p:nvPr/>
          </p:nvSpPr>
          <p:spPr>
            <a:xfrm>
              <a:off x="5454988" y="2883482"/>
              <a:ext cx="249522" cy="33696"/>
            </a:xfrm>
            <a:prstGeom prst="rect">
              <a:avLst/>
            </a:prstGeom>
            <a:solidFill>
              <a:srgbClr val="1CABE2">
                <a:alpha val="100000"/>
              </a:srgbClr>
            </a:solidFill>
          </p:spPr>
          <p:txBody>
            <a:bodyPr/>
            <a:lstStyle/>
            <a:p/>
          </p:txBody>
        </p:sp>
        <p:sp>
          <p:nvSpPr>
            <p:cNvPr id="57" name="rc57"/>
            <p:cNvSpPr/>
            <p:nvPr/>
          </p:nvSpPr>
          <p:spPr>
            <a:xfrm>
              <a:off x="5732236" y="2984586"/>
              <a:ext cx="249522" cy="1022098"/>
            </a:xfrm>
            <a:prstGeom prst="rect">
              <a:avLst/>
            </a:prstGeom>
            <a:solidFill>
              <a:srgbClr val="80BD41">
                <a:alpha val="100000"/>
              </a:srgbClr>
            </a:solidFill>
          </p:spPr>
          <p:txBody>
            <a:bodyPr/>
            <a:lstStyle/>
            <a:p/>
          </p:txBody>
        </p:sp>
        <p:sp>
          <p:nvSpPr>
            <p:cNvPr id="58" name="rc58"/>
            <p:cNvSpPr/>
            <p:nvPr/>
          </p:nvSpPr>
          <p:spPr>
            <a:xfrm>
              <a:off x="5732236" y="2941998"/>
              <a:ext cx="249522" cy="42587"/>
            </a:xfrm>
            <a:prstGeom prst="rect">
              <a:avLst/>
            </a:prstGeom>
            <a:solidFill>
              <a:srgbClr val="1CABE2">
                <a:alpha val="100000"/>
              </a:srgbClr>
            </a:solidFill>
          </p:spPr>
          <p:txBody>
            <a:bodyPr/>
            <a:lstStyle/>
            <a:p/>
          </p:txBody>
        </p:sp>
        <p:sp>
          <p:nvSpPr>
            <p:cNvPr id="59" name="rc59"/>
            <p:cNvSpPr/>
            <p:nvPr/>
          </p:nvSpPr>
          <p:spPr>
            <a:xfrm>
              <a:off x="6009484" y="3025347"/>
              <a:ext cx="249522" cy="981338"/>
            </a:xfrm>
            <a:prstGeom prst="rect">
              <a:avLst/>
            </a:prstGeom>
            <a:solidFill>
              <a:srgbClr val="80BD41">
                <a:alpha val="100000"/>
              </a:srgbClr>
            </a:solidFill>
          </p:spPr>
          <p:txBody>
            <a:bodyPr/>
            <a:lstStyle/>
            <a:p/>
          </p:txBody>
        </p:sp>
        <p:sp>
          <p:nvSpPr>
            <p:cNvPr id="60" name="rc60"/>
            <p:cNvSpPr/>
            <p:nvPr/>
          </p:nvSpPr>
          <p:spPr>
            <a:xfrm>
              <a:off x="6009484" y="2962708"/>
              <a:ext cx="249522" cy="62638"/>
            </a:xfrm>
            <a:prstGeom prst="rect">
              <a:avLst/>
            </a:prstGeom>
            <a:solidFill>
              <a:srgbClr val="1CABE2">
                <a:alpha val="100000"/>
              </a:srgbClr>
            </a:solidFill>
          </p:spPr>
          <p:txBody>
            <a:bodyPr/>
            <a:lstStyle/>
            <a:p/>
          </p:txBody>
        </p:sp>
        <p:sp>
          <p:nvSpPr>
            <p:cNvPr id="61" name="rc61"/>
            <p:cNvSpPr/>
            <p:nvPr/>
          </p:nvSpPr>
          <p:spPr>
            <a:xfrm>
              <a:off x="6286731" y="3277510"/>
              <a:ext cx="249522" cy="729174"/>
            </a:xfrm>
            <a:prstGeom prst="rect">
              <a:avLst/>
            </a:prstGeom>
            <a:solidFill>
              <a:srgbClr val="80BD41">
                <a:alpha val="100000"/>
              </a:srgbClr>
            </a:solidFill>
          </p:spPr>
          <p:txBody>
            <a:bodyPr/>
            <a:lstStyle/>
            <a:p/>
          </p:txBody>
        </p:sp>
        <p:sp>
          <p:nvSpPr>
            <p:cNvPr id="62" name="rc62"/>
            <p:cNvSpPr/>
            <p:nvPr/>
          </p:nvSpPr>
          <p:spPr>
            <a:xfrm>
              <a:off x="6286731" y="3034452"/>
              <a:ext cx="249522" cy="243058"/>
            </a:xfrm>
            <a:prstGeom prst="rect">
              <a:avLst/>
            </a:prstGeom>
            <a:solidFill>
              <a:srgbClr val="1CABE2">
                <a:alpha val="100000"/>
              </a:srgbClr>
            </a:solidFill>
          </p:spPr>
          <p:txBody>
            <a:bodyPr/>
            <a:lstStyle/>
            <a:p/>
          </p:txBody>
        </p:sp>
        <p:sp>
          <p:nvSpPr>
            <p:cNvPr id="63" name="rc63"/>
            <p:cNvSpPr/>
            <p:nvPr/>
          </p:nvSpPr>
          <p:spPr>
            <a:xfrm>
              <a:off x="6563979" y="3128555"/>
              <a:ext cx="249522" cy="878129"/>
            </a:xfrm>
            <a:prstGeom prst="rect">
              <a:avLst/>
            </a:prstGeom>
            <a:solidFill>
              <a:srgbClr val="80BD41">
                <a:alpha val="100000"/>
              </a:srgbClr>
            </a:solidFill>
          </p:spPr>
          <p:txBody>
            <a:bodyPr/>
            <a:lstStyle/>
            <a:p/>
          </p:txBody>
        </p:sp>
        <p:sp>
          <p:nvSpPr>
            <p:cNvPr id="64" name="rc64"/>
            <p:cNvSpPr/>
            <p:nvPr/>
          </p:nvSpPr>
          <p:spPr>
            <a:xfrm>
              <a:off x="6563979" y="3020023"/>
              <a:ext cx="249522" cy="108532"/>
            </a:xfrm>
            <a:prstGeom prst="rect">
              <a:avLst/>
            </a:prstGeom>
            <a:solidFill>
              <a:srgbClr val="1CABE2">
                <a:alpha val="100000"/>
              </a:srgbClr>
            </a:solidFill>
          </p:spPr>
          <p:txBody>
            <a:bodyPr/>
            <a:lstStyle/>
            <a:p/>
          </p:txBody>
        </p:sp>
        <p:sp>
          <p:nvSpPr>
            <p:cNvPr id="65" name="rc65"/>
            <p:cNvSpPr/>
            <p:nvPr/>
          </p:nvSpPr>
          <p:spPr>
            <a:xfrm>
              <a:off x="6841227" y="3087303"/>
              <a:ext cx="249522" cy="919381"/>
            </a:xfrm>
            <a:prstGeom prst="rect">
              <a:avLst/>
            </a:prstGeom>
            <a:solidFill>
              <a:srgbClr val="80BD41">
                <a:alpha val="100000"/>
              </a:srgbClr>
            </a:solidFill>
          </p:spPr>
          <p:txBody>
            <a:bodyPr/>
            <a:lstStyle/>
            <a:p/>
          </p:txBody>
        </p:sp>
        <p:sp>
          <p:nvSpPr>
            <p:cNvPr id="66" name="rc66"/>
            <p:cNvSpPr/>
            <p:nvPr/>
          </p:nvSpPr>
          <p:spPr>
            <a:xfrm>
              <a:off x="6841227" y="3028620"/>
              <a:ext cx="249522" cy="58683"/>
            </a:xfrm>
            <a:prstGeom prst="rect">
              <a:avLst/>
            </a:prstGeom>
            <a:solidFill>
              <a:srgbClr val="1CABE2">
                <a:alpha val="100000"/>
              </a:srgbClr>
            </a:solidFill>
          </p:spPr>
          <p:txBody>
            <a:bodyPr/>
            <a:lstStyle/>
            <a:p/>
          </p:txBody>
        </p:sp>
        <p:sp>
          <p:nvSpPr>
            <p:cNvPr id="67" name="rc67"/>
            <p:cNvSpPr/>
            <p:nvPr/>
          </p:nvSpPr>
          <p:spPr>
            <a:xfrm>
              <a:off x="7118474" y="3214487"/>
              <a:ext cx="249522" cy="792197"/>
            </a:xfrm>
            <a:prstGeom prst="rect">
              <a:avLst/>
            </a:prstGeom>
            <a:solidFill>
              <a:srgbClr val="80BD41">
                <a:alpha val="100000"/>
              </a:srgbClr>
            </a:solidFill>
          </p:spPr>
          <p:txBody>
            <a:bodyPr/>
            <a:lstStyle/>
            <a:p/>
          </p:txBody>
        </p:sp>
        <p:sp>
          <p:nvSpPr>
            <p:cNvPr id="68" name="rc68"/>
            <p:cNvSpPr/>
            <p:nvPr/>
          </p:nvSpPr>
          <p:spPr>
            <a:xfrm>
              <a:off x="7118474" y="3052230"/>
              <a:ext cx="249522" cy="162257"/>
            </a:xfrm>
            <a:prstGeom prst="rect">
              <a:avLst/>
            </a:prstGeom>
            <a:solidFill>
              <a:srgbClr val="1CABE2">
                <a:alpha val="100000"/>
              </a:srgbClr>
            </a:solidFill>
          </p:spPr>
          <p:txBody>
            <a:bodyPr/>
            <a:lstStyle/>
            <a:p/>
          </p:txBody>
        </p:sp>
        <p:sp>
          <p:nvSpPr>
            <p:cNvPr id="69" name="rc69"/>
            <p:cNvSpPr/>
            <p:nvPr/>
          </p:nvSpPr>
          <p:spPr>
            <a:xfrm>
              <a:off x="7395722" y="3158982"/>
              <a:ext cx="249522" cy="847702"/>
            </a:xfrm>
            <a:prstGeom prst="rect">
              <a:avLst/>
            </a:prstGeom>
            <a:solidFill>
              <a:srgbClr val="80BD41">
                <a:alpha val="100000"/>
              </a:srgbClr>
            </a:solidFill>
          </p:spPr>
          <p:txBody>
            <a:bodyPr/>
            <a:lstStyle/>
            <a:p/>
          </p:txBody>
        </p:sp>
        <p:sp>
          <p:nvSpPr>
            <p:cNvPr id="70" name="rc70"/>
            <p:cNvSpPr/>
            <p:nvPr/>
          </p:nvSpPr>
          <p:spPr>
            <a:xfrm>
              <a:off x="7395722" y="3075143"/>
              <a:ext cx="249522" cy="83838"/>
            </a:xfrm>
            <a:prstGeom prst="rect">
              <a:avLst/>
            </a:prstGeom>
            <a:solidFill>
              <a:srgbClr val="1CABE2">
                <a:alpha val="100000"/>
              </a:srgbClr>
            </a:solidFill>
          </p:spPr>
          <p:txBody>
            <a:bodyPr/>
            <a:lstStyle/>
            <a:p/>
          </p:txBody>
        </p:sp>
        <p:sp>
          <p:nvSpPr>
            <p:cNvPr id="71" name="rc71"/>
            <p:cNvSpPr/>
            <p:nvPr/>
          </p:nvSpPr>
          <p:spPr>
            <a:xfrm>
              <a:off x="7672970" y="3415839"/>
              <a:ext cx="249522" cy="590845"/>
            </a:xfrm>
            <a:prstGeom prst="rect">
              <a:avLst/>
            </a:prstGeom>
            <a:solidFill>
              <a:srgbClr val="80BD41">
                <a:alpha val="100000"/>
              </a:srgbClr>
            </a:solidFill>
          </p:spPr>
          <p:txBody>
            <a:bodyPr/>
            <a:lstStyle/>
            <a:p/>
          </p:txBody>
        </p:sp>
        <p:sp>
          <p:nvSpPr>
            <p:cNvPr id="72" name="rc72"/>
            <p:cNvSpPr/>
            <p:nvPr/>
          </p:nvSpPr>
          <p:spPr>
            <a:xfrm>
              <a:off x="7672970" y="3097691"/>
              <a:ext cx="249522" cy="318147"/>
            </a:xfrm>
            <a:prstGeom prst="rect">
              <a:avLst/>
            </a:prstGeom>
            <a:solidFill>
              <a:srgbClr val="1CABE2">
                <a:alpha val="100000"/>
              </a:srgbClr>
            </a:solidFill>
          </p:spPr>
          <p:txBody>
            <a:bodyPr/>
            <a:lstStyle/>
            <a:p/>
          </p:txBody>
        </p:sp>
        <p:sp>
          <p:nvSpPr>
            <p:cNvPr id="73" name="rc73"/>
            <p:cNvSpPr/>
            <p:nvPr/>
          </p:nvSpPr>
          <p:spPr>
            <a:xfrm>
              <a:off x="7950217" y="3145243"/>
              <a:ext cx="249522" cy="861441"/>
            </a:xfrm>
            <a:prstGeom prst="rect">
              <a:avLst/>
            </a:prstGeom>
            <a:solidFill>
              <a:srgbClr val="80BD41">
                <a:alpha val="100000"/>
              </a:srgbClr>
            </a:solidFill>
          </p:spPr>
          <p:txBody>
            <a:bodyPr/>
            <a:lstStyle/>
            <a:p/>
          </p:txBody>
        </p:sp>
        <p:sp>
          <p:nvSpPr>
            <p:cNvPr id="74" name="rc74"/>
            <p:cNvSpPr/>
            <p:nvPr/>
          </p:nvSpPr>
          <p:spPr>
            <a:xfrm>
              <a:off x="7950217" y="3118601"/>
              <a:ext cx="249522" cy="26642"/>
            </a:xfrm>
            <a:prstGeom prst="rect">
              <a:avLst/>
            </a:prstGeom>
            <a:solidFill>
              <a:srgbClr val="1CABE2">
                <a:alpha val="100000"/>
              </a:srgbClr>
            </a:solidFill>
          </p:spPr>
          <p:txBody>
            <a:bodyPr/>
            <a:lstStyle/>
            <a:p/>
          </p:txBody>
        </p:sp>
        <p:sp>
          <p:nvSpPr>
            <p:cNvPr id="75" name="pl75"/>
            <p:cNvSpPr/>
            <p:nvPr/>
          </p:nvSpPr>
          <p:spPr>
            <a:xfrm>
              <a:off x="1421035" y="1226758"/>
              <a:ext cx="6653943" cy="1123202"/>
            </a:xfrm>
            <a:custGeom>
              <a:avLst/>
              <a:pathLst>
                <a:path w="6653943" h="1123202">
                  <a:moveTo>
                    <a:pt x="0" y="84240"/>
                  </a:moveTo>
                  <a:lnTo>
                    <a:pt x="277247" y="84240"/>
                  </a:lnTo>
                  <a:lnTo>
                    <a:pt x="554495" y="673921"/>
                  </a:lnTo>
                  <a:lnTo>
                    <a:pt x="831742" y="0"/>
                  </a:lnTo>
                  <a:lnTo>
                    <a:pt x="1108990" y="84240"/>
                  </a:lnTo>
                  <a:lnTo>
                    <a:pt x="1386238" y="112320"/>
                  </a:lnTo>
                  <a:lnTo>
                    <a:pt x="1663485" y="140400"/>
                  </a:lnTo>
                  <a:lnTo>
                    <a:pt x="1940733" y="196560"/>
                  </a:lnTo>
                  <a:lnTo>
                    <a:pt x="2217981" y="168480"/>
                  </a:lnTo>
                  <a:lnTo>
                    <a:pt x="2495228" y="84240"/>
                  </a:lnTo>
                  <a:lnTo>
                    <a:pt x="2772476" y="168480"/>
                  </a:lnTo>
                  <a:lnTo>
                    <a:pt x="3049724" y="112320"/>
                  </a:lnTo>
                  <a:lnTo>
                    <a:pt x="3326971" y="56160"/>
                  </a:lnTo>
                  <a:lnTo>
                    <a:pt x="3604219" y="1123202"/>
                  </a:lnTo>
                  <a:lnTo>
                    <a:pt x="3881467" y="112320"/>
                  </a:lnTo>
                  <a:lnTo>
                    <a:pt x="4158714" y="56160"/>
                  </a:lnTo>
                  <a:lnTo>
                    <a:pt x="4435962" y="84240"/>
                  </a:lnTo>
                  <a:lnTo>
                    <a:pt x="4713210" y="140400"/>
                  </a:lnTo>
                  <a:lnTo>
                    <a:pt x="4990457" y="673921"/>
                  </a:lnTo>
                  <a:lnTo>
                    <a:pt x="5267705" y="280800"/>
                  </a:lnTo>
                  <a:lnTo>
                    <a:pt x="5544953" y="140400"/>
                  </a:lnTo>
                  <a:lnTo>
                    <a:pt x="5822200" y="449281"/>
                  </a:lnTo>
                  <a:lnTo>
                    <a:pt x="6099448" y="224640"/>
                  </a:lnTo>
                  <a:lnTo>
                    <a:pt x="6376696" y="954722"/>
                  </a:lnTo>
                  <a:lnTo>
                    <a:pt x="6653943" y="5616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29607" y="29658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7" name="tx87"/>
            <p:cNvSpPr/>
            <p:nvPr/>
          </p:nvSpPr>
          <p:spPr>
            <a:xfrm>
              <a:off x="2715845" y="29512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88" name="tx88"/>
            <p:cNvSpPr/>
            <p:nvPr/>
          </p:nvSpPr>
          <p:spPr>
            <a:xfrm>
              <a:off x="4128209" y="28755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89" name="tx89"/>
            <p:cNvSpPr/>
            <p:nvPr/>
          </p:nvSpPr>
          <p:spPr>
            <a:xfrm>
              <a:off x="5488322" y="27475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0" name="tx90"/>
            <p:cNvSpPr/>
            <p:nvPr/>
          </p:nvSpPr>
          <p:spPr>
            <a:xfrm>
              <a:off x="6597312" y="28840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1" name="tx91"/>
            <p:cNvSpPr/>
            <p:nvPr/>
          </p:nvSpPr>
          <p:spPr>
            <a:xfrm>
              <a:off x="6874560" y="28938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2" name="tx92"/>
            <p:cNvSpPr/>
            <p:nvPr/>
          </p:nvSpPr>
          <p:spPr>
            <a:xfrm>
              <a:off x="7151808" y="29174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3" name="tx93"/>
            <p:cNvSpPr/>
            <p:nvPr/>
          </p:nvSpPr>
          <p:spPr>
            <a:xfrm>
              <a:off x="7455181" y="29403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4" name="tx94"/>
            <p:cNvSpPr/>
            <p:nvPr/>
          </p:nvSpPr>
          <p:spPr>
            <a:xfrm>
              <a:off x="7706303" y="2961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5" name="tx95"/>
            <p:cNvSpPr/>
            <p:nvPr/>
          </p:nvSpPr>
          <p:spPr>
            <a:xfrm>
              <a:off x="7983551" y="29826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96" name="pl96"/>
            <p:cNvSpPr/>
            <p:nvPr/>
          </p:nvSpPr>
          <p:spPr>
            <a:xfrm>
              <a:off x="1421035"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537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07" name="tx107"/>
            <p:cNvSpPr/>
            <p:nvPr/>
          </p:nvSpPr>
          <p:spPr>
            <a:xfrm>
              <a:off x="1329607" y="30849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08" name="tx108"/>
            <p:cNvSpPr/>
            <p:nvPr/>
          </p:nvSpPr>
          <p:spPr>
            <a:xfrm>
              <a:off x="2715845" y="35348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9" name="tx109"/>
            <p:cNvSpPr/>
            <p:nvPr/>
          </p:nvSpPr>
          <p:spPr>
            <a:xfrm>
              <a:off x="2715845" y="30752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0" name="tx110"/>
            <p:cNvSpPr/>
            <p:nvPr/>
          </p:nvSpPr>
          <p:spPr>
            <a:xfrm>
              <a:off x="4102084" y="35088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1" name="tx111"/>
            <p:cNvSpPr/>
            <p:nvPr/>
          </p:nvSpPr>
          <p:spPr>
            <a:xfrm>
              <a:off x="4128209" y="30112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2" name="tx112"/>
            <p:cNvSpPr/>
            <p:nvPr/>
          </p:nvSpPr>
          <p:spPr>
            <a:xfrm>
              <a:off x="5488322" y="3426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3" name="tx113"/>
            <p:cNvSpPr/>
            <p:nvPr/>
          </p:nvSpPr>
          <p:spPr>
            <a:xfrm>
              <a:off x="5488322" y="2865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4" name="tx114"/>
            <p:cNvSpPr/>
            <p:nvPr/>
          </p:nvSpPr>
          <p:spPr>
            <a:xfrm>
              <a:off x="6597312" y="35325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5" name="tx115"/>
            <p:cNvSpPr/>
            <p:nvPr/>
          </p:nvSpPr>
          <p:spPr>
            <a:xfrm>
              <a:off x="6597312" y="30392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6" name="tx116"/>
            <p:cNvSpPr/>
            <p:nvPr/>
          </p:nvSpPr>
          <p:spPr>
            <a:xfrm>
              <a:off x="6874560" y="35119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7" name="tx117"/>
            <p:cNvSpPr/>
            <p:nvPr/>
          </p:nvSpPr>
          <p:spPr>
            <a:xfrm>
              <a:off x="6874560" y="3022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8" name="tx118"/>
            <p:cNvSpPr/>
            <p:nvPr/>
          </p:nvSpPr>
          <p:spPr>
            <a:xfrm>
              <a:off x="7151808" y="3575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9" name="tx119"/>
            <p:cNvSpPr/>
            <p:nvPr/>
          </p:nvSpPr>
          <p:spPr>
            <a:xfrm>
              <a:off x="7151808" y="30983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20" name="tx120"/>
            <p:cNvSpPr/>
            <p:nvPr/>
          </p:nvSpPr>
          <p:spPr>
            <a:xfrm>
              <a:off x="7429055" y="3547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1" name="tx121"/>
            <p:cNvSpPr/>
            <p:nvPr/>
          </p:nvSpPr>
          <p:spPr>
            <a:xfrm>
              <a:off x="7429055" y="30819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22" name="tx122"/>
            <p:cNvSpPr/>
            <p:nvPr/>
          </p:nvSpPr>
          <p:spPr>
            <a:xfrm>
              <a:off x="7706303" y="36762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23" name="tx123"/>
            <p:cNvSpPr/>
            <p:nvPr/>
          </p:nvSpPr>
          <p:spPr>
            <a:xfrm>
              <a:off x="7706303" y="3221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24" name="tx124"/>
            <p:cNvSpPr/>
            <p:nvPr/>
          </p:nvSpPr>
          <p:spPr>
            <a:xfrm>
              <a:off x="8009676" y="35408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7983551" y="30968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6" name="tx126"/>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7" name="tx127"/>
            <p:cNvSpPr/>
            <p:nvPr/>
          </p:nvSpPr>
          <p:spPr>
            <a:xfrm>
              <a:off x="694404" y="329221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8" name="tx128"/>
            <p:cNvSpPr/>
            <p:nvPr/>
          </p:nvSpPr>
          <p:spPr>
            <a:xfrm>
              <a:off x="694404" y="262815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9" name="tx129"/>
            <p:cNvSpPr/>
            <p:nvPr/>
          </p:nvSpPr>
          <p:spPr>
            <a:xfrm>
              <a:off x="694404" y="196232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0" name="tx130"/>
            <p:cNvSpPr/>
            <p:nvPr/>
          </p:nvSpPr>
          <p:spPr>
            <a:xfrm>
              <a:off x="694404" y="1300446"/>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7" name="tx14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09475"/>
              <a:ext cx="201456" cy="201456"/>
            </a:xfrm>
            <a:prstGeom prst="rect">
              <a:avLst/>
            </a:prstGeom>
            <a:solidFill>
              <a:srgbClr val="1CABE2">
                <a:alpha val="100000"/>
              </a:srgbClr>
            </a:solidFill>
          </p:spPr>
          <p:txBody>
            <a:bodyPr/>
            <a:lstStyle/>
            <a:p/>
          </p:txBody>
        </p:sp>
        <p:sp>
          <p:nvSpPr>
            <p:cNvPr id="151" name="rc151"/>
            <p:cNvSpPr/>
            <p:nvPr/>
          </p:nvSpPr>
          <p:spPr>
            <a:xfrm>
              <a:off x="5638429" y="4909475"/>
              <a:ext cx="201456" cy="201456"/>
            </a:xfrm>
            <a:prstGeom prst="rect">
              <a:avLst/>
            </a:prstGeom>
            <a:solidFill>
              <a:srgbClr val="80BD41">
                <a:alpha val="100000"/>
              </a:srgbClr>
            </a:solidFill>
          </p:spPr>
          <p:txBody>
            <a:bodyPr/>
            <a:lstStyle/>
            <a:p/>
          </p:txBody>
        </p:sp>
        <p:sp>
          <p:nvSpPr>
            <p:cNvPr id="152" name="tx15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661760"/>
              <a:ext cx="158423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Viet Nam, 2000-2024</a:t>
              </a:r>
            </a:p>
          </p:txBody>
        </p:sp>
        <p:sp>
          <p:nvSpPr>
            <p:cNvPr id="156" name="pl156"/>
            <p:cNvSpPr/>
            <p:nvPr/>
          </p:nvSpPr>
          <p:spPr>
            <a:xfrm>
              <a:off x="24025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6150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8275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5087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7213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9338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5851511" cy="162162"/>
            </a:xfrm>
            <a:prstGeom prst="rect">
              <a:avLst/>
            </a:prstGeom>
            <a:solidFill>
              <a:srgbClr val="80BD41">
                <a:alpha val="100000"/>
              </a:srgbClr>
            </a:solidFill>
          </p:spPr>
          <p:txBody>
            <a:bodyPr/>
            <a:lstStyle/>
            <a:p/>
          </p:txBody>
        </p:sp>
        <p:sp>
          <p:nvSpPr>
            <p:cNvPr id="167" name="rc167"/>
            <p:cNvSpPr/>
            <p:nvPr/>
          </p:nvSpPr>
          <p:spPr>
            <a:xfrm>
              <a:off x="7147785" y="5774644"/>
              <a:ext cx="723218" cy="162162"/>
            </a:xfrm>
            <a:prstGeom prst="rect">
              <a:avLst/>
            </a:prstGeom>
            <a:solidFill>
              <a:srgbClr val="1CABE2">
                <a:alpha val="100000"/>
              </a:srgbClr>
            </a:solidFill>
          </p:spPr>
          <p:txBody>
            <a:bodyPr/>
            <a:lstStyle/>
            <a:p/>
          </p:txBody>
        </p:sp>
        <p:sp>
          <p:nvSpPr>
            <p:cNvPr id="168" name="rc168"/>
            <p:cNvSpPr/>
            <p:nvPr/>
          </p:nvSpPr>
          <p:spPr>
            <a:xfrm>
              <a:off x="1296273" y="5571941"/>
              <a:ext cx="3937166" cy="162162"/>
            </a:xfrm>
            <a:prstGeom prst="rect">
              <a:avLst/>
            </a:prstGeom>
            <a:solidFill>
              <a:srgbClr val="80BD41">
                <a:alpha val="100000"/>
              </a:srgbClr>
            </a:solidFill>
          </p:spPr>
          <p:txBody>
            <a:bodyPr/>
            <a:lstStyle/>
            <a:p/>
          </p:txBody>
        </p:sp>
        <p:sp>
          <p:nvSpPr>
            <p:cNvPr id="169" name="rc169"/>
            <p:cNvSpPr/>
            <p:nvPr/>
          </p:nvSpPr>
          <p:spPr>
            <a:xfrm>
              <a:off x="5233439" y="5571941"/>
              <a:ext cx="2120012" cy="162162"/>
            </a:xfrm>
            <a:prstGeom prst="rect">
              <a:avLst/>
            </a:prstGeom>
            <a:solidFill>
              <a:srgbClr val="1CABE2">
                <a:alpha val="100000"/>
              </a:srgbClr>
            </a:solidFill>
          </p:spPr>
          <p:txBody>
            <a:bodyPr/>
            <a:lstStyle/>
            <a:p/>
          </p:txBody>
        </p:sp>
        <p:sp>
          <p:nvSpPr>
            <p:cNvPr id="170" name="rc170"/>
            <p:cNvSpPr/>
            <p:nvPr/>
          </p:nvSpPr>
          <p:spPr>
            <a:xfrm>
              <a:off x="1296273" y="5369238"/>
              <a:ext cx="5740310" cy="162162"/>
            </a:xfrm>
            <a:prstGeom prst="rect">
              <a:avLst/>
            </a:prstGeom>
            <a:solidFill>
              <a:srgbClr val="80BD41">
                <a:alpha val="100000"/>
              </a:srgbClr>
            </a:solidFill>
          </p:spPr>
          <p:txBody>
            <a:bodyPr/>
            <a:lstStyle/>
            <a:p/>
          </p:txBody>
        </p:sp>
        <p:sp>
          <p:nvSpPr>
            <p:cNvPr id="171" name="rc171"/>
            <p:cNvSpPr/>
            <p:nvPr/>
          </p:nvSpPr>
          <p:spPr>
            <a:xfrm>
              <a:off x="7036584" y="5369238"/>
              <a:ext cx="177536" cy="162162"/>
            </a:xfrm>
            <a:prstGeom prst="rect">
              <a:avLst/>
            </a:prstGeom>
            <a:solidFill>
              <a:srgbClr val="1CABE2">
                <a:alpha val="100000"/>
              </a:srgbClr>
            </a:solidFill>
          </p:spPr>
          <p:txBody>
            <a:bodyPr/>
            <a:lstStyle/>
            <a:p/>
          </p:txBody>
        </p:sp>
        <p:sp>
          <p:nvSpPr>
            <p:cNvPr id="172" name="tx172"/>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73" name="tx173"/>
            <p:cNvSpPr/>
            <p:nvPr/>
          </p:nvSpPr>
          <p:spPr>
            <a:xfrm>
              <a:off x="7543784"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a:t>
              </a:r>
            </a:p>
          </p:txBody>
        </p:sp>
        <p:sp>
          <p:nvSpPr>
            <p:cNvPr id="174" name="tx174"/>
            <p:cNvSpPr/>
            <p:nvPr/>
          </p:nvSpPr>
          <p:spPr>
            <a:xfrm>
              <a:off x="739748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a:t>
              </a:r>
            </a:p>
          </p:txBody>
        </p:sp>
        <p:sp>
          <p:nvSpPr>
            <p:cNvPr id="175" name="tx175"/>
            <p:cNvSpPr/>
            <p:nvPr/>
          </p:nvSpPr>
          <p:spPr>
            <a:xfrm>
              <a:off x="4116535"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76" name="tx176"/>
            <p:cNvSpPr/>
            <p:nvPr/>
          </p:nvSpPr>
          <p:spPr>
            <a:xfrm>
              <a:off x="7403900"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0.16</a:t>
              </a:r>
            </a:p>
          </p:txBody>
        </p:sp>
        <p:sp>
          <p:nvSpPr>
            <p:cNvPr id="177" name="tx177"/>
            <p:cNvSpPr/>
            <p:nvPr/>
          </p:nvSpPr>
          <p:spPr>
            <a:xfrm>
              <a:off x="315936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0.89</a:t>
              </a:r>
            </a:p>
          </p:txBody>
        </p:sp>
        <p:sp>
          <p:nvSpPr>
            <p:cNvPr id="178" name="tx178"/>
            <p:cNvSpPr/>
            <p:nvPr/>
          </p:nvSpPr>
          <p:spPr>
            <a:xfrm>
              <a:off x="6187952"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0.48</a:t>
              </a:r>
            </a:p>
          </p:txBody>
        </p:sp>
        <p:sp>
          <p:nvSpPr>
            <p:cNvPr id="179" name="tx179"/>
            <p:cNvSpPr/>
            <p:nvPr/>
          </p:nvSpPr>
          <p:spPr>
            <a:xfrm>
              <a:off x="4091080"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0" name="tx180"/>
            <p:cNvSpPr/>
            <p:nvPr/>
          </p:nvSpPr>
          <p:spPr>
            <a:xfrm>
              <a:off x="701985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5" name="tx185"/>
            <p:cNvSpPr/>
            <p:nvPr/>
          </p:nvSpPr>
          <p:spPr>
            <a:xfrm>
              <a:off x="3334098"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6" name="tx186"/>
            <p:cNvSpPr/>
            <p:nvPr/>
          </p:nvSpPr>
          <p:spPr>
            <a:xfrm>
              <a:off x="5546615"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7" name="tx187"/>
            <p:cNvSpPr/>
            <p:nvPr/>
          </p:nvSpPr>
          <p:spPr>
            <a:xfrm>
              <a:off x="7759133"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8" name="tx188"/>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higher than in 2019 (89%).
The number of children vaccinated with DTP3 decreased 2% compared to in 2019.
The number of surviving infants decreased approximately 10% compared to in 2019.
In 2024,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89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33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78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2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11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56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401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845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03739"/>
              <a:ext cx="249522" cy="102945"/>
            </a:xfrm>
            <a:prstGeom prst="rect">
              <a:avLst/>
            </a:prstGeom>
            <a:solidFill>
              <a:srgbClr val="E2231A">
                <a:alpha val="100000"/>
              </a:srgbClr>
            </a:solidFill>
          </p:spPr>
          <p:txBody>
            <a:bodyPr/>
            <a:lstStyle/>
            <a:p/>
          </p:txBody>
        </p:sp>
        <p:sp>
          <p:nvSpPr>
            <p:cNvPr id="25" name="rc25"/>
            <p:cNvSpPr/>
            <p:nvPr/>
          </p:nvSpPr>
          <p:spPr>
            <a:xfrm>
              <a:off x="1573521" y="3936874"/>
              <a:ext cx="249522" cy="69810"/>
            </a:xfrm>
            <a:prstGeom prst="rect">
              <a:avLst/>
            </a:prstGeom>
            <a:solidFill>
              <a:srgbClr val="E2231A">
                <a:alpha val="100000"/>
              </a:srgbClr>
            </a:solidFill>
          </p:spPr>
          <p:txBody>
            <a:bodyPr/>
            <a:lstStyle/>
            <a:p/>
          </p:txBody>
        </p:sp>
        <p:sp>
          <p:nvSpPr>
            <p:cNvPr id="26" name="rc26"/>
            <p:cNvSpPr/>
            <p:nvPr/>
          </p:nvSpPr>
          <p:spPr>
            <a:xfrm>
              <a:off x="1850769" y="3865741"/>
              <a:ext cx="249522" cy="140943"/>
            </a:xfrm>
            <a:prstGeom prst="rect">
              <a:avLst/>
            </a:prstGeom>
            <a:solidFill>
              <a:srgbClr val="E2231A">
                <a:alpha val="100000"/>
              </a:srgbClr>
            </a:solidFill>
          </p:spPr>
          <p:txBody>
            <a:bodyPr/>
            <a:lstStyle/>
            <a:p/>
          </p:txBody>
        </p:sp>
        <p:sp>
          <p:nvSpPr>
            <p:cNvPr id="27" name="rc27"/>
            <p:cNvSpPr/>
            <p:nvPr/>
          </p:nvSpPr>
          <p:spPr>
            <a:xfrm>
              <a:off x="2128016" y="3756630"/>
              <a:ext cx="249522" cy="250054"/>
            </a:xfrm>
            <a:prstGeom prst="rect">
              <a:avLst/>
            </a:prstGeom>
            <a:solidFill>
              <a:srgbClr val="E2231A">
                <a:alpha val="100000"/>
              </a:srgbClr>
            </a:solidFill>
          </p:spPr>
          <p:txBody>
            <a:bodyPr/>
            <a:lstStyle/>
            <a:p/>
          </p:txBody>
        </p:sp>
        <p:sp>
          <p:nvSpPr>
            <p:cNvPr id="28" name="rc28"/>
            <p:cNvSpPr/>
            <p:nvPr/>
          </p:nvSpPr>
          <p:spPr>
            <a:xfrm>
              <a:off x="2405264" y="3899352"/>
              <a:ext cx="249522" cy="107332"/>
            </a:xfrm>
            <a:prstGeom prst="rect">
              <a:avLst/>
            </a:prstGeom>
            <a:solidFill>
              <a:srgbClr val="E2231A">
                <a:alpha val="100000"/>
              </a:srgbClr>
            </a:solidFill>
          </p:spPr>
          <p:txBody>
            <a:bodyPr/>
            <a:lstStyle/>
            <a:p/>
          </p:txBody>
        </p:sp>
        <p:sp>
          <p:nvSpPr>
            <p:cNvPr id="29" name="rc29"/>
            <p:cNvSpPr/>
            <p:nvPr/>
          </p:nvSpPr>
          <p:spPr>
            <a:xfrm>
              <a:off x="2682512" y="3832342"/>
              <a:ext cx="249522" cy="174343"/>
            </a:xfrm>
            <a:prstGeom prst="rect">
              <a:avLst/>
            </a:prstGeom>
            <a:solidFill>
              <a:srgbClr val="E2231A">
                <a:alpha val="100000"/>
              </a:srgbClr>
            </a:solidFill>
          </p:spPr>
          <p:txBody>
            <a:bodyPr/>
            <a:lstStyle/>
            <a:p/>
          </p:txBody>
        </p:sp>
        <p:sp>
          <p:nvSpPr>
            <p:cNvPr id="30" name="rc30"/>
            <p:cNvSpPr/>
            <p:nvPr/>
          </p:nvSpPr>
          <p:spPr>
            <a:xfrm>
              <a:off x="2959759" y="3760982"/>
              <a:ext cx="249522" cy="245702"/>
            </a:xfrm>
            <a:prstGeom prst="rect">
              <a:avLst/>
            </a:prstGeom>
            <a:solidFill>
              <a:srgbClr val="E2231A">
                <a:alpha val="100000"/>
              </a:srgbClr>
            </a:solidFill>
          </p:spPr>
          <p:txBody>
            <a:bodyPr/>
            <a:lstStyle/>
            <a:p/>
          </p:txBody>
        </p:sp>
        <p:sp>
          <p:nvSpPr>
            <p:cNvPr id="31" name="rc31"/>
            <p:cNvSpPr/>
            <p:nvPr/>
          </p:nvSpPr>
          <p:spPr>
            <a:xfrm>
              <a:off x="3237007" y="3389013"/>
              <a:ext cx="249522" cy="617672"/>
            </a:xfrm>
            <a:prstGeom prst="rect">
              <a:avLst/>
            </a:prstGeom>
            <a:solidFill>
              <a:srgbClr val="E2231A">
                <a:alpha val="100000"/>
              </a:srgbClr>
            </a:solidFill>
          </p:spPr>
          <p:txBody>
            <a:bodyPr/>
            <a:lstStyle/>
            <a:p/>
          </p:txBody>
        </p:sp>
        <p:sp>
          <p:nvSpPr>
            <p:cNvPr id="32" name="rc32"/>
            <p:cNvSpPr/>
            <p:nvPr/>
          </p:nvSpPr>
          <p:spPr>
            <a:xfrm>
              <a:off x="3514255" y="3708432"/>
              <a:ext cx="249522" cy="298252"/>
            </a:xfrm>
            <a:prstGeom prst="rect">
              <a:avLst/>
            </a:prstGeom>
            <a:solidFill>
              <a:srgbClr val="E2231A">
                <a:alpha val="100000"/>
              </a:srgbClr>
            </a:solidFill>
          </p:spPr>
          <p:txBody>
            <a:bodyPr/>
            <a:lstStyle/>
            <a:p/>
          </p:txBody>
        </p:sp>
        <p:sp>
          <p:nvSpPr>
            <p:cNvPr id="33" name="rc33"/>
            <p:cNvSpPr/>
            <p:nvPr/>
          </p:nvSpPr>
          <p:spPr>
            <a:xfrm>
              <a:off x="3791502" y="3894003"/>
              <a:ext cx="249522" cy="112682"/>
            </a:xfrm>
            <a:prstGeom prst="rect">
              <a:avLst/>
            </a:prstGeom>
            <a:solidFill>
              <a:srgbClr val="E2231A">
                <a:alpha val="100000"/>
              </a:srgbClr>
            </a:solidFill>
          </p:spPr>
          <p:txBody>
            <a:bodyPr/>
            <a:lstStyle/>
            <a:p/>
          </p:txBody>
        </p:sp>
        <p:sp>
          <p:nvSpPr>
            <p:cNvPr id="34" name="rc34"/>
            <p:cNvSpPr/>
            <p:nvPr/>
          </p:nvSpPr>
          <p:spPr>
            <a:xfrm>
              <a:off x="4068750" y="3931202"/>
              <a:ext cx="249522" cy="75482"/>
            </a:xfrm>
            <a:prstGeom prst="rect">
              <a:avLst/>
            </a:prstGeom>
            <a:solidFill>
              <a:srgbClr val="E2231A">
                <a:alpha val="100000"/>
              </a:srgbClr>
            </a:solidFill>
          </p:spPr>
          <p:txBody>
            <a:bodyPr/>
            <a:lstStyle/>
            <a:p/>
          </p:txBody>
        </p:sp>
        <p:sp>
          <p:nvSpPr>
            <p:cNvPr id="35" name="rc35"/>
            <p:cNvSpPr/>
            <p:nvPr/>
          </p:nvSpPr>
          <p:spPr>
            <a:xfrm>
              <a:off x="4345998" y="3852371"/>
              <a:ext cx="249522" cy="154314"/>
            </a:xfrm>
            <a:prstGeom prst="rect">
              <a:avLst/>
            </a:prstGeom>
            <a:solidFill>
              <a:srgbClr val="E2231A">
                <a:alpha val="100000"/>
              </a:srgbClr>
            </a:solidFill>
          </p:spPr>
          <p:txBody>
            <a:bodyPr/>
            <a:lstStyle/>
            <a:p/>
          </p:txBody>
        </p:sp>
        <p:sp>
          <p:nvSpPr>
            <p:cNvPr id="36" name="rc36"/>
            <p:cNvSpPr/>
            <p:nvPr/>
          </p:nvSpPr>
          <p:spPr>
            <a:xfrm>
              <a:off x="4623245" y="3847830"/>
              <a:ext cx="249522" cy="158854"/>
            </a:xfrm>
            <a:prstGeom prst="rect">
              <a:avLst/>
            </a:prstGeom>
            <a:solidFill>
              <a:srgbClr val="E2231A">
                <a:alpha val="100000"/>
              </a:srgbClr>
            </a:solidFill>
          </p:spPr>
          <p:txBody>
            <a:bodyPr/>
            <a:lstStyle/>
            <a:p/>
          </p:txBody>
        </p:sp>
        <p:sp>
          <p:nvSpPr>
            <p:cNvPr id="37" name="rc37"/>
            <p:cNvSpPr/>
            <p:nvPr/>
          </p:nvSpPr>
          <p:spPr>
            <a:xfrm>
              <a:off x="4900493" y="3926319"/>
              <a:ext cx="249522" cy="80365"/>
            </a:xfrm>
            <a:prstGeom prst="rect">
              <a:avLst/>
            </a:prstGeom>
            <a:solidFill>
              <a:srgbClr val="E2231A">
                <a:alpha val="100000"/>
              </a:srgbClr>
            </a:solidFill>
          </p:spPr>
          <p:txBody>
            <a:bodyPr/>
            <a:lstStyle/>
            <a:p/>
          </p:txBody>
        </p:sp>
        <p:sp>
          <p:nvSpPr>
            <p:cNvPr id="38" name="rc38"/>
            <p:cNvSpPr/>
            <p:nvPr/>
          </p:nvSpPr>
          <p:spPr>
            <a:xfrm>
              <a:off x="5177741" y="3879305"/>
              <a:ext cx="249522" cy="127379"/>
            </a:xfrm>
            <a:prstGeom prst="rect">
              <a:avLst/>
            </a:prstGeom>
            <a:solidFill>
              <a:srgbClr val="E2231A">
                <a:alpha val="100000"/>
              </a:srgbClr>
            </a:solidFill>
          </p:spPr>
          <p:txBody>
            <a:bodyPr/>
            <a:lstStyle/>
            <a:p/>
          </p:txBody>
        </p:sp>
        <p:sp>
          <p:nvSpPr>
            <p:cNvPr id="39" name="rc39"/>
            <p:cNvSpPr/>
            <p:nvPr/>
          </p:nvSpPr>
          <p:spPr>
            <a:xfrm>
              <a:off x="5454988" y="3878892"/>
              <a:ext cx="249522" cy="127792"/>
            </a:xfrm>
            <a:prstGeom prst="rect">
              <a:avLst/>
            </a:prstGeom>
            <a:solidFill>
              <a:srgbClr val="E2231A">
                <a:alpha val="100000"/>
              </a:srgbClr>
            </a:solidFill>
          </p:spPr>
          <p:txBody>
            <a:bodyPr/>
            <a:lstStyle/>
            <a:p/>
          </p:txBody>
        </p:sp>
        <p:sp>
          <p:nvSpPr>
            <p:cNvPr id="40" name="rc40"/>
            <p:cNvSpPr/>
            <p:nvPr/>
          </p:nvSpPr>
          <p:spPr>
            <a:xfrm>
              <a:off x="5732236" y="3966307"/>
              <a:ext cx="249522" cy="40377"/>
            </a:xfrm>
            <a:prstGeom prst="rect">
              <a:avLst/>
            </a:prstGeom>
            <a:solidFill>
              <a:srgbClr val="E2231A">
                <a:alpha val="100000"/>
              </a:srgbClr>
            </a:solidFill>
          </p:spPr>
          <p:txBody>
            <a:bodyPr/>
            <a:lstStyle/>
            <a:p/>
          </p:txBody>
        </p:sp>
        <p:sp>
          <p:nvSpPr>
            <p:cNvPr id="41" name="rc41"/>
            <p:cNvSpPr/>
            <p:nvPr/>
          </p:nvSpPr>
          <p:spPr>
            <a:xfrm>
              <a:off x="6009484" y="3887908"/>
              <a:ext cx="249522" cy="118776"/>
            </a:xfrm>
            <a:prstGeom prst="rect">
              <a:avLst/>
            </a:prstGeom>
            <a:solidFill>
              <a:srgbClr val="E2231A">
                <a:alpha val="100000"/>
              </a:srgbClr>
            </a:solidFill>
          </p:spPr>
          <p:txBody>
            <a:bodyPr/>
            <a:lstStyle/>
            <a:p/>
          </p:txBody>
        </p:sp>
        <p:sp>
          <p:nvSpPr>
            <p:cNvPr id="42" name="rc42"/>
            <p:cNvSpPr/>
            <p:nvPr/>
          </p:nvSpPr>
          <p:spPr>
            <a:xfrm>
              <a:off x="6286731" y="3896070"/>
              <a:ext cx="249522" cy="110614"/>
            </a:xfrm>
            <a:prstGeom prst="rect">
              <a:avLst/>
            </a:prstGeom>
            <a:solidFill>
              <a:srgbClr val="E2231A">
                <a:alpha val="100000"/>
              </a:srgbClr>
            </a:solidFill>
          </p:spPr>
          <p:txBody>
            <a:bodyPr/>
            <a:lstStyle/>
            <a:p/>
          </p:txBody>
        </p:sp>
        <p:sp>
          <p:nvSpPr>
            <p:cNvPr id="43" name="rc43"/>
            <p:cNvSpPr/>
            <p:nvPr/>
          </p:nvSpPr>
          <p:spPr>
            <a:xfrm>
              <a:off x="6563979" y="3819591"/>
              <a:ext cx="249522" cy="187093"/>
            </a:xfrm>
            <a:prstGeom prst="rect">
              <a:avLst/>
            </a:prstGeom>
            <a:solidFill>
              <a:srgbClr val="E2231A">
                <a:alpha val="100000"/>
              </a:srgbClr>
            </a:solidFill>
          </p:spPr>
          <p:txBody>
            <a:bodyPr/>
            <a:lstStyle/>
            <a:p/>
          </p:txBody>
        </p:sp>
        <p:sp>
          <p:nvSpPr>
            <p:cNvPr id="44" name="rc44"/>
            <p:cNvSpPr/>
            <p:nvPr/>
          </p:nvSpPr>
          <p:spPr>
            <a:xfrm>
              <a:off x="6841227" y="3895406"/>
              <a:ext cx="249522" cy="111279"/>
            </a:xfrm>
            <a:prstGeom prst="rect">
              <a:avLst/>
            </a:prstGeom>
            <a:solidFill>
              <a:srgbClr val="E2231A">
                <a:alpha val="100000"/>
              </a:srgbClr>
            </a:solidFill>
          </p:spPr>
          <p:txBody>
            <a:bodyPr/>
            <a:lstStyle/>
            <a:p/>
          </p:txBody>
        </p:sp>
        <p:sp>
          <p:nvSpPr>
            <p:cNvPr id="45" name="rc45"/>
            <p:cNvSpPr/>
            <p:nvPr/>
          </p:nvSpPr>
          <p:spPr>
            <a:xfrm>
              <a:off x="7118474" y="3608514"/>
              <a:ext cx="249522" cy="398170"/>
            </a:xfrm>
            <a:prstGeom prst="rect">
              <a:avLst/>
            </a:prstGeom>
            <a:solidFill>
              <a:srgbClr val="E2231A">
                <a:alpha val="100000"/>
              </a:srgbClr>
            </a:solidFill>
          </p:spPr>
          <p:txBody>
            <a:bodyPr/>
            <a:lstStyle/>
            <a:p/>
          </p:txBody>
        </p:sp>
        <p:sp>
          <p:nvSpPr>
            <p:cNvPr id="46" name="rc46"/>
            <p:cNvSpPr/>
            <p:nvPr/>
          </p:nvSpPr>
          <p:spPr>
            <a:xfrm>
              <a:off x="7395722" y="3582743"/>
              <a:ext cx="249522" cy="423942"/>
            </a:xfrm>
            <a:prstGeom prst="rect">
              <a:avLst/>
            </a:prstGeom>
            <a:solidFill>
              <a:srgbClr val="E2231A">
                <a:alpha val="100000"/>
              </a:srgbClr>
            </a:solidFill>
          </p:spPr>
          <p:txBody>
            <a:bodyPr/>
            <a:lstStyle/>
            <a:p/>
          </p:txBody>
        </p:sp>
        <p:sp>
          <p:nvSpPr>
            <p:cNvPr id="47" name="rc47"/>
            <p:cNvSpPr/>
            <p:nvPr/>
          </p:nvSpPr>
          <p:spPr>
            <a:xfrm>
              <a:off x="7672970" y="3386164"/>
              <a:ext cx="249522" cy="620520"/>
            </a:xfrm>
            <a:prstGeom prst="rect">
              <a:avLst/>
            </a:prstGeom>
            <a:solidFill>
              <a:srgbClr val="E2231A">
                <a:alpha val="100000"/>
              </a:srgbClr>
            </a:solidFill>
          </p:spPr>
          <p:txBody>
            <a:bodyPr/>
            <a:lstStyle/>
            <a:p/>
          </p:txBody>
        </p:sp>
        <p:sp>
          <p:nvSpPr>
            <p:cNvPr id="48" name="rc48"/>
            <p:cNvSpPr/>
            <p:nvPr/>
          </p:nvSpPr>
          <p:spPr>
            <a:xfrm>
              <a:off x="7950217" y="3939324"/>
              <a:ext cx="249522" cy="67360"/>
            </a:xfrm>
            <a:prstGeom prst="rect">
              <a:avLst/>
            </a:prstGeom>
            <a:solidFill>
              <a:srgbClr val="E2231A">
                <a:alpha val="100000"/>
              </a:srgbClr>
            </a:solidFill>
          </p:spPr>
          <p:txBody>
            <a:bodyPr/>
            <a:lstStyle/>
            <a:p/>
          </p:txBody>
        </p:sp>
        <p:sp>
          <p:nvSpPr>
            <p:cNvPr id="49" name="rc49"/>
            <p:cNvSpPr/>
            <p:nvPr/>
          </p:nvSpPr>
          <p:spPr>
            <a:xfrm>
              <a:off x="3237007" y="1198678"/>
              <a:ext cx="249522" cy="2190334"/>
            </a:xfrm>
            <a:prstGeom prst="rect">
              <a:avLst/>
            </a:prstGeom>
            <a:solidFill>
              <a:srgbClr val="B3B3B3">
                <a:alpha val="100000"/>
              </a:srgbClr>
            </a:solidFill>
          </p:spPr>
          <p:txBody>
            <a:bodyPr/>
            <a:lstStyle/>
            <a:p/>
          </p:txBody>
        </p:sp>
        <p:sp>
          <p:nvSpPr>
            <p:cNvPr id="50" name="rc50"/>
            <p:cNvSpPr/>
            <p:nvPr/>
          </p:nvSpPr>
          <p:spPr>
            <a:xfrm>
              <a:off x="3791502" y="3867476"/>
              <a:ext cx="249522" cy="26526"/>
            </a:xfrm>
            <a:prstGeom prst="rect">
              <a:avLst/>
            </a:prstGeom>
            <a:solidFill>
              <a:srgbClr val="B3B3B3">
                <a:alpha val="100000"/>
              </a:srgbClr>
            </a:solidFill>
          </p:spPr>
          <p:txBody>
            <a:bodyPr/>
            <a:lstStyle/>
            <a:p/>
          </p:txBody>
        </p:sp>
        <p:sp>
          <p:nvSpPr>
            <p:cNvPr id="51" name="rc51"/>
            <p:cNvSpPr/>
            <p:nvPr/>
          </p:nvSpPr>
          <p:spPr>
            <a:xfrm>
              <a:off x="4345998" y="3740283"/>
              <a:ext cx="249522" cy="112087"/>
            </a:xfrm>
            <a:prstGeom prst="rect">
              <a:avLst/>
            </a:prstGeom>
            <a:solidFill>
              <a:srgbClr val="B3B3B3">
                <a:alpha val="100000"/>
              </a:srgbClr>
            </a:solidFill>
          </p:spPr>
          <p:txBody>
            <a:bodyPr/>
            <a:lstStyle/>
            <a:p/>
          </p:txBody>
        </p:sp>
        <p:sp>
          <p:nvSpPr>
            <p:cNvPr id="52" name="rc52"/>
            <p:cNvSpPr/>
            <p:nvPr/>
          </p:nvSpPr>
          <p:spPr>
            <a:xfrm>
              <a:off x="4623245" y="3369427"/>
              <a:ext cx="249522" cy="478403"/>
            </a:xfrm>
            <a:prstGeom prst="rect">
              <a:avLst/>
            </a:prstGeom>
            <a:solidFill>
              <a:srgbClr val="B3B3B3">
                <a:alpha val="100000"/>
              </a:srgbClr>
            </a:solidFill>
          </p:spPr>
          <p:txBody>
            <a:bodyPr/>
            <a:lstStyle/>
            <a:p/>
          </p:txBody>
        </p:sp>
        <p:sp>
          <p:nvSpPr>
            <p:cNvPr id="53" name="rc53"/>
            <p:cNvSpPr/>
            <p:nvPr/>
          </p:nvSpPr>
          <p:spPr>
            <a:xfrm>
              <a:off x="4900493" y="3474735"/>
              <a:ext cx="249522" cy="451584"/>
            </a:xfrm>
            <a:prstGeom prst="rect">
              <a:avLst/>
            </a:prstGeom>
            <a:solidFill>
              <a:srgbClr val="B3B3B3">
                <a:alpha val="100000"/>
              </a:srgbClr>
            </a:solidFill>
          </p:spPr>
          <p:txBody>
            <a:bodyPr/>
            <a:lstStyle/>
            <a:p/>
          </p:txBody>
        </p:sp>
        <p:sp>
          <p:nvSpPr>
            <p:cNvPr id="54" name="rc54"/>
            <p:cNvSpPr/>
            <p:nvPr/>
          </p:nvSpPr>
          <p:spPr>
            <a:xfrm>
              <a:off x="5177741" y="3772801"/>
              <a:ext cx="249522" cy="106504"/>
            </a:xfrm>
            <a:prstGeom prst="rect">
              <a:avLst/>
            </a:prstGeom>
            <a:solidFill>
              <a:srgbClr val="B3B3B3">
                <a:alpha val="100000"/>
              </a:srgbClr>
            </a:solidFill>
          </p:spPr>
          <p:txBody>
            <a:bodyPr/>
            <a:lstStyle/>
            <a:p/>
          </p:txBody>
        </p:sp>
        <p:sp>
          <p:nvSpPr>
            <p:cNvPr id="55" name="rc55"/>
            <p:cNvSpPr/>
            <p:nvPr/>
          </p:nvSpPr>
          <p:spPr>
            <a:xfrm>
              <a:off x="5454988" y="3688434"/>
              <a:ext cx="249522" cy="190458"/>
            </a:xfrm>
            <a:prstGeom prst="rect">
              <a:avLst/>
            </a:prstGeom>
            <a:solidFill>
              <a:srgbClr val="B3B3B3">
                <a:alpha val="100000"/>
              </a:srgbClr>
            </a:solidFill>
          </p:spPr>
          <p:txBody>
            <a:bodyPr/>
            <a:lstStyle/>
            <a:p/>
          </p:txBody>
        </p:sp>
        <p:sp>
          <p:nvSpPr>
            <p:cNvPr id="56" name="rc56"/>
            <p:cNvSpPr/>
            <p:nvPr/>
          </p:nvSpPr>
          <p:spPr>
            <a:xfrm>
              <a:off x="5732236" y="3800005"/>
              <a:ext cx="249522" cy="166301"/>
            </a:xfrm>
            <a:prstGeom prst="rect">
              <a:avLst/>
            </a:prstGeom>
            <a:solidFill>
              <a:srgbClr val="B3B3B3">
                <a:alpha val="100000"/>
              </a:srgbClr>
            </a:solidFill>
          </p:spPr>
          <p:txBody>
            <a:bodyPr/>
            <a:lstStyle/>
            <a:p/>
          </p:txBody>
        </p:sp>
        <p:sp>
          <p:nvSpPr>
            <p:cNvPr id="57" name="rc57"/>
            <p:cNvSpPr/>
            <p:nvPr/>
          </p:nvSpPr>
          <p:spPr>
            <a:xfrm>
              <a:off x="6009484" y="3706503"/>
              <a:ext cx="249522" cy="181404"/>
            </a:xfrm>
            <a:prstGeom prst="rect">
              <a:avLst/>
            </a:prstGeom>
            <a:solidFill>
              <a:srgbClr val="B3B3B3">
                <a:alpha val="100000"/>
              </a:srgbClr>
            </a:solidFill>
          </p:spPr>
          <p:txBody>
            <a:bodyPr/>
            <a:lstStyle/>
            <a:p/>
          </p:txBody>
        </p:sp>
        <p:sp>
          <p:nvSpPr>
            <p:cNvPr id="58" name="rc58"/>
            <p:cNvSpPr/>
            <p:nvPr/>
          </p:nvSpPr>
          <p:spPr>
            <a:xfrm>
              <a:off x="6286731" y="3590731"/>
              <a:ext cx="249522" cy="305339"/>
            </a:xfrm>
            <a:prstGeom prst="rect">
              <a:avLst/>
            </a:prstGeom>
            <a:solidFill>
              <a:srgbClr val="B3B3B3">
                <a:alpha val="100000"/>
              </a:srgbClr>
            </a:solidFill>
          </p:spPr>
          <p:txBody>
            <a:bodyPr/>
            <a:lstStyle/>
            <a:p/>
          </p:txBody>
        </p:sp>
        <p:sp>
          <p:nvSpPr>
            <p:cNvPr id="59" name="rc59"/>
            <p:cNvSpPr/>
            <p:nvPr/>
          </p:nvSpPr>
          <p:spPr>
            <a:xfrm>
              <a:off x="6563979" y="3688177"/>
              <a:ext cx="249522" cy="131414"/>
            </a:xfrm>
            <a:prstGeom prst="rect">
              <a:avLst/>
            </a:prstGeom>
            <a:solidFill>
              <a:srgbClr val="B3B3B3">
                <a:alpha val="100000"/>
              </a:srgbClr>
            </a:solidFill>
          </p:spPr>
          <p:txBody>
            <a:bodyPr/>
            <a:lstStyle/>
            <a:p/>
          </p:txBody>
        </p:sp>
        <p:sp>
          <p:nvSpPr>
            <p:cNvPr id="60" name="rc60"/>
            <p:cNvSpPr/>
            <p:nvPr/>
          </p:nvSpPr>
          <p:spPr>
            <a:xfrm>
              <a:off x="6841227" y="3740558"/>
              <a:ext cx="249522" cy="154848"/>
            </a:xfrm>
            <a:prstGeom prst="rect">
              <a:avLst/>
            </a:prstGeom>
            <a:solidFill>
              <a:srgbClr val="B3B3B3">
                <a:alpha val="100000"/>
              </a:srgbClr>
            </a:solidFill>
          </p:spPr>
          <p:txBody>
            <a:bodyPr/>
            <a:lstStyle/>
            <a:p/>
          </p:txBody>
        </p:sp>
        <p:sp>
          <p:nvSpPr>
            <p:cNvPr id="61" name="rc61"/>
            <p:cNvSpPr/>
            <p:nvPr/>
          </p:nvSpPr>
          <p:spPr>
            <a:xfrm>
              <a:off x="7118474" y="3453442"/>
              <a:ext cx="249522" cy="155072"/>
            </a:xfrm>
            <a:prstGeom prst="rect">
              <a:avLst/>
            </a:prstGeom>
            <a:solidFill>
              <a:srgbClr val="B3B3B3">
                <a:alpha val="100000"/>
              </a:srgbClr>
            </a:solidFill>
          </p:spPr>
          <p:txBody>
            <a:bodyPr/>
            <a:lstStyle/>
            <a:p/>
          </p:txBody>
        </p:sp>
        <p:sp>
          <p:nvSpPr>
            <p:cNvPr id="62" name="rc62"/>
            <p:cNvSpPr/>
            <p:nvPr/>
          </p:nvSpPr>
          <p:spPr>
            <a:xfrm>
              <a:off x="7395722" y="3301739"/>
              <a:ext cx="249522" cy="281003"/>
            </a:xfrm>
            <a:prstGeom prst="rect">
              <a:avLst/>
            </a:prstGeom>
            <a:solidFill>
              <a:srgbClr val="B3B3B3">
                <a:alpha val="100000"/>
              </a:srgbClr>
            </a:solidFill>
          </p:spPr>
          <p:txBody>
            <a:bodyPr/>
            <a:lstStyle/>
            <a:p/>
          </p:txBody>
        </p:sp>
        <p:sp>
          <p:nvSpPr>
            <p:cNvPr id="63" name="rc63"/>
            <p:cNvSpPr/>
            <p:nvPr/>
          </p:nvSpPr>
          <p:spPr>
            <a:xfrm>
              <a:off x="7950217" y="3828871"/>
              <a:ext cx="249522" cy="110453"/>
            </a:xfrm>
            <a:prstGeom prst="rect">
              <a:avLst/>
            </a:prstGeom>
            <a:solidFill>
              <a:srgbClr val="B3B3B3">
                <a:alpha val="100000"/>
              </a:srgbClr>
            </a:solidFill>
          </p:spPr>
          <p:txBody>
            <a:bodyPr/>
            <a:lstStyle/>
            <a:p/>
          </p:txBody>
        </p:sp>
        <p:sp>
          <p:nvSpPr>
            <p:cNvPr id="64" name="pl64"/>
            <p:cNvSpPr/>
            <p:nvPr/>
          </p:nvSpPr>
          <p:spPr>
            <a:xfrm>
              <a:off x="1421035" y="1226758"/>
              <a:ext cx="6653943" cy="477361"/>
            </a:xfrm>
            <a:custGeom>
              <a:avLst/>
              <a:pathLst>
                <a:path w="6653943" h="477361">
                  <a:moveTo>
                    <a:pt x="0" y="56160"/>
                  </a:moveTo>
                  <a:lnTo>
                    <a:pt x="277247" y="28080"/>
                  </a:lnTo>
                  <a:lnTo>
                    <a:pt x="554495" y="84240"/>
                  </a:lnTo>
                  <a:lnTo>
                    <a:pt x="831742" y="168480"/>
                  </a:lnTo>
                  <a:lnTo>
                    <a:pt x="1108990" y="56160"/>
                  </a:lnTo>
                  <a:lnTo>
                    <a:pt x="1386238" y="112320"/>
                  </a:lnTo>
                  <a:lnTo>
                    <a:pt x="1663485" y="168480"/>
                  </a:lnTo>
                  <a:lnTo>
                    <a:pt x="1940733" y="449281"/>
                  </a:lnTo>
                  <a:lnTo>
                    <a:pt x="2217981" y="196560"/>
                  </a:lnTo>
                  <a:lnTo>
                    <a:pt x="2495228" y="56160"/>
                  </a:lnTo>
                  <a:lnTo>
                    <a:pt x="2772476" y="28080"/>
                  </a:lnTo>
                  <a:lnTo>
                    <a:pt x="3049724" y="84240"/>
                  </a:lnTo>
                  <a:lnTo>
                    <a:pt x="3326971" y="84240"/>
                  </a:lnTo>
                  <a:lnTo>
                    <a:pt x="3604219" y="28080"/>
                  </a:lnTo>
                  <a:lnTo>
                    <a:pt x="3881467" y="56160"/>
                  </a:lnTo>
                  <a:lnTo>
                    <a:pt x="4158714" y="56160"/>
                  </a:lnTo>
                  <a:lnTo>
                    <a:pt x="4435962" y="0"/>
                  </a:lnTo>
                  <a:lnTo>
                    <a:pt x="4713210" y="56160"/>
                  </a:lnTo>
                  <a:lnTo>
                    <a:pt x="4990457" y="56160"/>
                  </a:lnTo>
                  <a:lnTo>
                    <a:pt x="5267705" y="112320"/>
                  </a:lnTo>
                  <a:lnTo>
                    <a:pt x="5544953" y="56160"/>
                  </a:lnTo>
                  <a:lnTo>
                    <a:pt x="5822200" y="280800"/>
                  </a:lnTo>
                  <a:lnTo>
                    <a:pt x="6099448" y="308880"/>
                  </a:lnTo>
                  <a:lnTo>
                    <a:pt x="6376696" y="477361"/>
                  </a:lnTo>
                  <a:lnTo>
                    <a:pt x="6653943" y="28080"/>
                  </a:lnTo>
                </a:path>
              </a:pathLst>
            </a:custGeom>
            <a:ln w="27101" cap="flat">
              <a:solidFill>
                <a:srgbClr val="0058AB">
                  <a:alpha val="100000"/>
                </a:srgbClr>
              </a:solidFill>
              <a:prstDash val="solid"/>
              <a:round/>
            </a:ln>
          </p:spPr>
          <p:txBody>
            <a:bodyPr/>
            <a:lstStyle/>
            <a:p/>
          </p:txBody>
        </p:sp>
        <p:sp>
          <p:nvSpPr>
            <p:cNvPr id="65" name="pl65"/>
            <p:cNvSpPr/>
            <p:nvPr/>
          </p:nvSpPr>
          <p:spPr>
            <a:xfrm>
              <a:off x="3361768" y="1254838"/>
              <a:ext cx="4713210" cy="2246405"/>
            </a:xfrm>
            <a:custGeom>
              <a:avLst/>
              <a:pathLst>
                <a:path w="4713210" h="2246405">
                  <a:moveTo>
                    <a:pt x="0" y="2246405"/>
                  </a:moveTo>
                  <a:lnTo>
                    <a:pt x="277247" y="28080"/>
                  </a:lnTo>
                  <a:lnTo>
                    <a:pt x="554495" y="56160"/>
                  </a:lnTo>
                  <a:lnTo>
                    <a:pt x="831742" y="0"/>
                  </a:lnTo>
                  <a:lnTo>
                    <a:pt x="1108990" y="140400"/>
                  </a:lnTo>
                  <a:lnTo>
                    <a:pt x="1386238" y="421200"/>
                  </a:lnTo>
                  <a:lnTo>
                    <a:pt x="1663485" y="336960"/>
                  </a:lnTo>
                  <a:lnTo>
                    <a:pt x="1940733" y="112320"/>
                  </a:lnTo>
                  <a:lnTo>
                    <a:pt x="2217981" y="168480"/>
                  </a:lnTo>
                  <a:lnTo>
                    <a:pt x="2495228" y="84240"/>
                  </a:lnTo>
                  <a:lnTo>
                    <a:pt x="2772476" y="140400"/>
                  </a:lnTo>
                  <a:lnTo>
                    <a:pt x="3049724" y="224640"/>
                  </a:lnTo>
                  <a:lnTo>
                    <a:pt x="3326971" y="168480"/>
                  </a:lnTo>
                  <a:lnTo>
                    <a:pt x="3604219" y="140400"/>
                  </a:lnTo>
                  <a:lnTo>
                    <a:pt x="3881467" y="365040"/>
                  </a:lnTo>
                  <a:lnTo>
                    <a:pt x="4158714" y="477361"/>
                  </a:lnTo>
                  <a:lnTo>
                    <a:pt x="4435962" y="336960"/>
                  </a:lnTo>
                  <a:lnTo>
                    <a:pt x="4713210" y="84240"/>
                  </a:lnTo>
                </a:path>
              </a:pathLst>
            </a:custGeom>
            <a:ln w="27101" cap="flat">
              <a:solidFill>
                <a:srgbClr val="333333">
                  <a:alpha val="100000"/>
                </a:srgbClr>
              </a:solidFill>
              <a:prstDash val="solid"/>
              <a:round/>
            </a:ln>
          </p:spPr>
          <p:txBody>
            <a:bodyPr/>
            <a:lstStyle/>
            <a:p/>
          </p:txBody>
        </p:sp>
        <p:sp>
          <p:nvSpPr>
            <p:cNvPr id="66" name="tx66"/>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7" name="tx67"/>
            <p:cNvSpPr/>
            <p:nvPr/>
          </p:nvSpPr>
          <p:spPr>
            <a:xfrm>
              <a:off x="689565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8" name="tx68"/>
            <p:cNvSpPr/>
            <p:nvPr/>
          </p:nvSpPr>
          <p:spPr>
            <a:xfrm>
              <a:off x="7172898"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9" name="tx69"/>
            <p:cNvSpPr/>
            <p:nvPr/>
          </p:nvSpPr>
          <p:spPr>
            <a:xfrm>
              <a:off x="7450145"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70" name="tx70"/>
            <p:cNvSpPr/>
            <p:nvPr/>
          </p:nvSpPr>
          <p:spPr>
            <a:xfrm>
              <a:off x="7727393"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71" name="tx71"/>
            <p:cNvSpPr/>
            <p:nvPr/>
          </p:nvSpPr>
          <p:spPr>
            <a:xfrm>
              <a:off x="8004641"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2" name="tx72"/>
            <p:cNvSpPr/>
            <p:nvPr/>
          </p:nvSpPr>
          <p:spPr>
            <a:xfrm>
              <a:off x="6618402"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3" name="tx73"/>
            <p:cNvSpPr/>
            <p:nvPr/>
          </p:nvSpPr>
          <p:spPr>
            <a:xfrm>
              <a:off x="6895650"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4" name="tx74"/>
            <p:cNvSpPr/>
            <p:nvPr/>
          </p:nvSpPr>
          <p:spPr>
            <a:xfrm>
              <a:off x="7172898"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5" name="tx75"/>
            <p:cNvSpPr/>
            <p:nvPr/>
          </p:nvSpPr>
          <p:spPr>
            <a:xfrm>
              <a:off x="7450145"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76" name="tx76"/>
            <p:cNvSpPr/>
            <p:nvPr/>
          </p:nvSpPr>
          <p:spPr>
            <a:xfrm>
              <a:off x="7727393"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7" name="tx77"/>
            <p:cNvSpPr/>
            <p:nvPr/>
          </p:nvSpPr>
          <p:spPr>
            <a:xfrm>
              <a:off x="8004641"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8" name="tx78"/>
            <p:cNvSpPr/>
            <p:nvPr/>
          </p:nvSpPr>
          <p:spPr>
            <a:xfrm>
              <a:off x="1390890" y="39147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79" name="tx79"/>
            <p:cNvSpPr/>
            <p:nvPr/>
          </p:nvSpPr>
          <p:spPr>
            <a:xfrm>
              <a:off x="2731924" y="38790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0" name="tx80"/>
            <p:cNvSpPr/>
            <p:nvPr/>
          </p:nvSpPr>
          <p:spPr>
            <a:xfrm>
              <a:off x="4163367" y="39285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81" name="tx81"/>
            <p:cNvSpPr/>
            <p:nvPr/>
          </p:nvSpPr>
          <p:spPr>
            <a:xfrm>
              <a:off x="5504401" y="3902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2" name="tx82"/>
            <p:cNvSpPr/>
            <p:nvPr/>
          </p:nvSpPr>
          <p:spPr>
            <a:xfrm>
              <a:off x="6613391" y="38726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3" name="tx83"/>
            <p:cNvSpPr/>
            <p:nvPr/>
          </p:nvSpPr>
          <p:spPr>
            <a:xfrm>
              <a:off x="6935843" y="39106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84" name="tx84"/>
            <p:cNvSpPr/>
            <p:nvPr/>
          </p:nvSpPr>
          <p:spPr>
            <a:xfrm>
              <a:off x="7167887" y="37671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5" name="tx85"/>
            <p:cNvSpPr/>
            <p:nvPr/>
          </p:nvSpPr>
          <p:spPr>
            <a:xfrm>
              <a:off x="7445134" y="37542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6" name="tx86"/>
            <p:cNvSpPr/>
            <p:nvPr/>
          </p:nvSpPr>
          <p:spPr>
            <a:xfrm>
              <a:off x="7722382" y="36559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7" name="tx87"/>
            <p:cNvSpPr/>
            <p:nvPr/>
          </p:nvSpPr>
          <p:spPr>
            <a:xfrm>
              <a:off x="8044834" y="39325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88" name="tx88"/>
            <p:cNvSpPr/>
            <p:nvPr/>
          </p:nvSpPr>
          <p:spPr>
            <a:xfrm>
              <a:off x="5504401" y="37432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9" name="tx89"/>
            <p:cNvSpPr/>
            <p:nvPr/>
          </p:nvSpPr>
          <p:spPr>
            <a:xfrm>
              <a:off x="6613391" y="37134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0" name="tx90"/>
            <p:cNvSpPr/>
            <p:nvPr/>
          </p:nvSpPr>
          <p:spPr>
            <a:xfrm>
              <a:off x="6890639" y="37775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1" name="tx91"/>
            <p:cNvSpPr/>
            <p:nvPr/>
          </p:nvSpPr>
          <p:spPr>
            <a:xfrm>
              <a:off x="7167887" y="34905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2" name="tx92"/>
            <p:cNvSpPr/>
            <p:nvPr/>
          </p:nvSpPr>
          <p:spPr>
            <a:xfrm>
              <a:off x="7445134" y="34018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3" name="tx93"/>
            <p:cNvSpPr/>
            <p:nvPr/>
          </p:nvSpPr>
          <p:spPr>
            <a:xfrm>
              <a:off x="8044834" y="3843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4" name="tx94"/>
            <p:cNvSpPr/>
            <p:nvPr/>
          </p:nvSpPr>
          <p:spPr>
            <a:xfrm>
              <a:off x="5504401" y="35703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95" name="tx95"/>
            <p:cNvSpPr/>
            <p:nvPr/>
          </p:nvSpPr>
          <p:spPr>
            <a:xfrm>
              <a:off x="6613391" y="35701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96" name="tx96"/>
            <p:cNvSpPr/>
            <p:nvPr/>
          </p:nvSpPr>
          <p:spPr>
            <a:xfrm>
              <a:off x="6890639" y="36225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97" name="tx97"/>
            <p:cNvSpPr/>
            <p:nvPr/>
          </p:nvSpPr>
          <p:spPr>
            <a:xfrm>
              <a:off x="7167887" y="33354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98" name="tx98"/>
            <p:cNvSpPr/>
            <p:nvPr/>
          </p:nvSpPr>
          <p:spPr>
            <a:xfrm>
              <a:off x="7445134" y="31836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99" name="tx99"/>
            <p:cNvSpPr/>
            <p:nvPr/>
          </p:nvSpPr>
          <p:spPr>
            <a:xfrm>
              <a:off x="7999630" y="37108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00" name="tx100"/>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01" name="tx101"/>
            <p:cNvSpPr/>
            <p:nvPr/>
          </p:nvSpPr>
          <p:spPr>
            <a:xfrm>
              <a:off x="577897" y="3198974"/>
              <a:ext cx="3105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0.3M</a:t>
              </a:r>
            </a:p>
          </p:txBody>
        </p:sp>
        <p:sp>
          <p:nvSpPr>
            <p:cNvPr id="102" name="tx102"/>
            <p:cNvSpPr/>
            <p:nvPr/>
          </p:nvSpPr>
          <p:spPr>
            <a:xfrm>
              <a:off x="577897" y="244351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0.6M</a:t>
              </a:r>
            </a:p>
          </p:txBody>
        </p:sp>
        <p:sp>
          <p:nvSpPr>
            <p:cNvPr id="103" name="tx103"/>
            <p:cNvSpPr/>
            <p:nvPr/>
          </p:nvSpPr>
          <p:spPr>
            <a:xfrm>
              <a:off x="577897" y="168798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0.9M</a:t>
              </a:r>
            </a:p>
          </p:txBody>
        </p:sp>
        <p:sp>
          <p:nvSpPr>
            <p:cNvPr id="104" name="tx104"/>
            <p:cNvSpPr/>
            <p:nvPr/>
          </p:nvSpPr>
          <p:spPr>
            <a:xfrm>
              <a:off x="577897" y="934162"/>
              <a:ext cx="3105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1.2M</a:t>
              </a:r>
            </a:p>
          </p:txBody>
        </p:sp>
        <p:sp>
          <p:nvSpPr>
            <p:cNvPr id="105" name="tx10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21" name="tx12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4" name="tx12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78790" y="4909475"/>
              <a:ext cx="201456" cy="201456"/>
            </a:xfrm>
            <a:prstGeom prst="rect">
              <a:avLst/>
            </a:prstGeom>
            <a:solidFill>
              <a:srgbClr val="E2231A">
                <a:alpha val="100000"/>
              </a:srgbClr>
            </a:solidFill>
          </p:spPr>
          <p:txBody>
            <a:bodyPr/>
            <a:lstStyle/>
            <a:p/>
          </p:txBody>
        </p:sp>
        <p:sp>
          <p:nvSpPr>
            <p:cNvPr id="127" name="rc127"/>
            <p:cNvSpPr/>
            <p:nvPr/>
          </p:nvSpPr>
          <p:spPr>
            <a:xfrm>
              <a:off x="5642950" y="4909475"/>
              <a:ext cx="201456" cy="201456"/>
            </a:xfrm>
            <a:prstGeom prst="rect">
              <a:avLst/>
            </a:prstGeom>
            <a:solidFill>
              <a:srgbClr val="B3B3B3">
                <a:alpha val="100000"/>
              </a:srgbClr>
            </a:solidFill>
          </p:spPr>
          <p:txBody>
            <a:bodyPr/>
            <a:lstStyle/>
            <a:p/>
          </p:txBody>
        </p:sp>
        <p:sp>
          <p:nvSpPr>
            <p:cNvPr id="128" name="tx12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51100" y="661760"/>
              <a:ext cx="158423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Viet Nam, 2000-2024</a:t>
              </a:r>
            </a:p>
          </p:txBody>
        </p:sp>
        <p:sp>
          <p:nvSpPr>
            <p:cNvPr id="132" name="pl132"/>
            <p:cNvSpPr/>
            <p:nvPr/>
          </p:nvSpPr>
          <p:spPr>
            <a:xfrm>
              <a:off x="19967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3976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7985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1994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6003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26971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0980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4990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8999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3008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774644"/>
              <a:ext cx="2081474" cy="162162"/>
            </a:xfrm>
            <a:prstGeom prst="rect">
              <a:avLst/>
            </a:prstGeom>
            <a:solidFill>
              <a:srgbClr val="E2231A">
                <a:alpha val="100000"/>
              </a:srgbClr>
            </a:solidFill>
          </p:spPr>
          <p:txBody>
            <a:bodyPr/>
            <a:lstStyle/>
            <a:p/>
          </p:txBody>
        </p:sp>
        <p:sp>
          <p:nvSpPr>
            <p:cNvPr id="147" name="rc147"/>
            <p:cNvSpPr/>
            <p:nvPr/>
          </p:nvSpPr>
          <p:spPr>
            <a:xfrm>
              <a:off x="1296273" y="5571941"/>
              <a:ext cx="6903466" cy="162162"/>
            </a:xfrm>
            <a:prstGeom prst="rect">
              <a:avLst/>
            </a:prstGeom>
            <a:solidFill>
              <a:srgbClr val="E2231A">
                <a:alpha val="100000"/>
              </a:srgbClr>
            </a:solidFill>
          </p:spPr>
          <p:txBody>
            <a:bodyPr/>
            <a:lstStyle/>
            <a:p/>
          </p:txBody>
        </p:sp>
        <p:sp>
          <p:nvSpPr>
            <p:cNvPr id="148" name="rc148"/>
            <p:cNvSpPr/>
            <p:nvPr/>
          </p:nvSpPr>
          <p:spPr>
            <a:xfrm>
              <a:off x="1296273" y="5369238"/>
              <a:ext cx="749403" cy="162162"/>
            </a:xfrm>
            <a:prstGeom prst="rect">
              <a:avLst/>
            </a:prstGeom>
            <a:solidFill>
              <a:srgbClr val="E2231A">
                <a:alpha val="100000"/>
              </a:srgbClr>
            </a:solidFill>
          </p:spPr>
          <p:txBody>
            <a:bodyPr/>
            <a:lstStyle/>
            <a:p/>
          </p:txBody>
        </p:sp>
        <p:sp>
          <p:nvSpPr>
            <p:cNvPr id="149" name="rc149"/>
            <p:cNvSpPr/>
            <p:nvPr/>
          </p:nvSpPr>
          <p:spPr>
            <a:xfrm>
              <a:off x="3377747" y="5774644"/>
              <a:ext cx="1462019" cy="162162"/>
            </a:xfrm>
            <a:prstGeom prst="rect">
              <a:avLst/>
            </a:prstGeom>
            <a:solidFill>
              <a:srgbClr val="B3B3B3">
                <a:alpha val="100000"/>
              </a:srgbClr>
            </a:solidFill>
          </p:spPr>
          <p:txBody>
            <a:bodyPr/>
            <a:lstStyle/>
            <a:p/>
          </p:txBody>
        </p:sp>
        <p:sp>
          <p:nvSpPr>
            <p:cNvPr id="150" name="rc150"/>
            <p:cNvSpPr/>
            <p:nvPr/>
          </p:nvSpPr>
          <p:spPr>
            <a:xfrm>
              <a:off x="2045677" y="5369238"/>
              <a:ext cx="1228823" cy="162162"/>
            </a:xfrm>
            <a:prstGeom prst="rect">
              <a:avLst/>
            </a:prstGeom>
            <a:solidFill>
              <a:srgbClr val="B3B3B3">
                <a:alpha val="100000"/>
              </a:srgbClr>
            </a:solidFill>
          </p:spPr>
          <p:txBody>
            <a:bodyPr/>
            <a:lstStyle/>
            <a:p/>
          </p:txBody>
        </p:sp>
        <p:sp>
          <p:nvSpPr>
            <p:cNvPr id="151" name="tx151"/>
            <p:cNvSpPr/>
            <p:nvPr/>
          </p:nvSpPr>
          <p:spPr>
            <a:xfrm>
              <a:off x="4984448"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126.5</a:t>
              </a:r>
            </a:p>
          </p:txBody>
        </p:sp>
        <p:sp>
          <p:nvSpPr>
            <p:cNvPr id="152" name="tx152"/>
            <p:cNvSpPr/>
            <p:nvPr/>
          </p:nvSpPr>
          <p:spPr>
            <a:xfrm>
              <a:off x="338702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70.6</a:t>
              </a:r>
            </a:p>
          </p:txBody>
        </p:sp>
        <p:sp>
          <p:nvSpPr>
            <p:cNvPr id="153" name="tx153"/>
            <p:cNvSpPr/>
            <p:nvPr/>
          </p:nvSpPr>
          <p:spPr>
            <a:xfrm>
              <a:off x="2224484"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74.3</a:t>
              </a:r>
            </a:p>
          </p:txBody>
        </p:sp>
        <p:sp>
          <p:nvSpPr>
            <p:cNvPr id="154" name="tx154"/>
            <p:cNvSpPr/>
            <p:nvPr/>
          </p:nvSpPr>
          <p:spPr>
            <a:xfrm>
              <a:off x="460332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246.4</a:t>
              </a:r>
            </a:p>
          </p:txBody>
        </p:sp>
        <p:sp>
          <p:nvSpPr>
            <p:cNvPr id="155" name="tx155"/>
            <p:cNvSpPr/>
            <p:nvPr/>
          </p:nvSpPr>
          <p:spPr>
            <a:xfrm>
              <a:off x="155844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a:t>
              </a:r>
            </a:p>
          </p:txBody>
        </p:sp>
        <p:sp>
          <p:nvSpPr>
            <p:cNvPr id="156" name="tx156"/>
            <p:cNvSpPr/>
            <p:nvPr/>
          </p:nvSpPr>
          <p:spPr>
            <a:xfrm>
              <a:off x="399623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52.2</a:t>
              </a:r>
            </a:p>
          </p:txBody>
        </p:sp>
        <p:sp>
          <p:nvSpPr>
            <p:cNvPr id="157" name="tx157"/>
            <p:cNvSpPr/>
            <p:nvPr/>
          </p:nvSpPr>
          <p:spPr>
            <a:xfrm>
              <a:off x="2547562"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43.9</a:t>
              </a:r>
            </a:p>
          </p:txBody>
        </p:sp>
        <p:sp>
          <p:nvSpPr>
            <p:cNvPr id="158" name="tx15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0" name="tx16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1" name="tx161"/>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2" name="tx162"/>
            <p:cNvSpPr/>
            <p:nvPr/>
          </p:nvSpPr>
          <p:spPr>
            <a:xfrm>
              <a:off x="257290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3" name="tx163"/>
            <p:cNvSpPr/>
            <p:nvPr/>
          </p:nvSpPr>
          <p:spPr>
            <a:xfrm>
              <a:off x="393496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4" name="tx164"/>
            <p:cNvSpPr/>
            <p:nvPr/>
          </p:nvSpPr>
          <p:spPr>
            <a:xfrm>
              <a:off x="5335876"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5" name="tx165"/>
            <p:cNvSpPr/>
            <p:nvPr/>
          </p:nvSpPr>
          <p:spPr>
            <a:xfrm>
              <a:off x="673678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6" name="tx166"/>
            <p:cNvSpPr/>
            <p:nvPr/>
          </p:nvSpPr>
          <p:spPr>
            <a:xfrm>
              <a:off x="813769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67" name="tx167"/>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98%. This is greater than in 2019, where coverage was 95%.
27,000 children missed their routine first dose of measles vaccine.
MCV2 is typically administered to children between 18 months and five years old. MCV2 coverage increased to 95%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85694"/>
            </a:xfrm>
            <a:custGeom>
              <a:avLst/>
              <a:pathLst>
                <a:path w="3397293" h="485694">
                  <a:moveTo>
                    <a:pt x="0" y="57140"/>
                  </a:moveTo>
                  <a:lnTo>
                    <a:pt x="141553" y="28570"/>
                  </a:lnTo>
                  <a:lnTo>
                    <a:pt x="283107" y="85710"/>
                  </a:lnTo>
                  <a:lnTo>
                    <a:pt x="424661" y="171421"/>
                  </a:lnTo>
                  <a:lnTo>
                    <a:pt x="566215" y="57140"/>
                  </a:lnTo>
                  <a:lnTo>
                    <a:pt x="707769" y="114281"/>
                  </a:lnTo>
                  <a:lnTo>
                    <a:pt x="849323" y="171421"/>
                  </a:lnTo>
                  <a:lnTo>
                    <a:pt x="990877" y="457124"/>
                  </a:lnTo>
                  <a:lnTo>
                    <a:pt x="1132431" y="199991"/>
                  </a:lnTo>
                  <a:lnTo>
                    <a:pt x="1273984" y="57140"/>
                  </a:lnTo>
                  <a:lnTo>
                    <a:pt x="1415538" y="28570"/>
                  </a:lnTo>
                  <a:lnTo>
                    <a:pt x="1557092" y="85710"/>
                  </a:lnTo>
                  <a:lnTo>
                    <a:pt x="1698646" y="85710"/>
                  </a:lnTo>
                  <a:lnTo>
                    <a:pt x="1840200" y="28570"/>
                  </a:lnTo>
                  <a:lnTo>
                    <a:pt x="1981754" y="57140"/>
                  </a:lnTo>
                  <a:lnTo>
                    <a:pt x="2123308" y="57140"/>
                  </a:lnTo>
                  <a:lnTo>
                    <a:pt x="2264862" y="0"/>
                  </a:lnTo>
                  <a:lnTo>
                    <a:pt x="2406416" y="57140"/>
                  </a:lnTo>
                  <a:lnTo>
                    <a:pt x="2547969" y="57140"/>
                  </a:lnTo>
                  <a:lnTo>
                    <a:pt x="2689523" y="114281"/>
                  </a:lnTo>
                  <a:lnTo>
                    <a:pt x="2831077" y="57140"/>
                  </a:lnTo>
                  <a:lnTo>
                    <a:pt x="2972631" y="285702"/>
                  </a:lnTo>
                  <a:lnTo>
                    <a:pt x="3114185" y="314272"/>
                  </a:lnTo>
                  <a:lnTo>
                    <a:pt x="3255739" y="485694"/>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85694"/>
            </a:xfrm>
            <a:custGeom>
              <a:avLst/>
              <a:pathLst>
                <a:path w="3397293" h="485694">
                  <a:moveTo>
                    <a:pt x="0" y="57140"/>
                  </a:moveTo>
                  <a:lnTo>
                    <a:pt x="141553" y="28570"/>
                  </a:lnTo>
                  <a:lnTo>
                    <a:pt x="283107" y="85710"/>
                  </a:lnTo>
                  <a:lnTo>
                    <a:pt x="424661" y="171421"/>
                  </a:lnTo>
                  <a:lnTo>
                    <a:pt x="566215" y="57140"/>
                  </a:lnTo>
                  <a:lnTo>
                    <a:pt x="707769" y="114281"/>
                  </a:lnTo>
                  <a:lnTo>
                    <a:pt x="849323" y="171421"/>
                  </a:lnTo>
                  <a:lnTo>
                    <a:pt x="990877" y="457124"/>
                  </a:lnTo>
                  <a:lnTo>
                    <a:pt x="1132431" y="199991"/>
                  </a:lnTo>
                  <a:lnTo>
                    <a:pt x="1273984" y="57140"/>
                  </a:lnTo>
                  <a:lnTo>
                    <a:pt x="1415538" y="28570"/>
                  </a:lnTo>
                  <a:lnTo>
                    <a:pt x="1557092" y="85710"/>
                  </a:lnTo>
                  <a:lnTo>
                    <a:pt x="1698646" y="85710"/>
                  </a:lnTo>
                  <a:lnTo>
                    <a:pt x="1840200" y="28570"/>
                  </a:lnTo>
                  <a:lnTo>
                    <a:pt x="1981754" y="57140"/>
                  </a:lnTo>
                  <a:lnTo>
                    <a:pt x="2123308" y="57140"/>
                  </a:lnTo>
                  <a:lnTo>
                    <a:pt x="2264862" y="0"/>
                  </a:lnTo>
                  <a:lnTo>
                    <a:pt x="2406416" y="57140"/>
                  </a:lnTo>
                  <a:lnTo>
                    <a:pt x="2547969" y="57140"/>
                  </a:lnTo>
                  <a:lnTo>
                    <a:pt x="2689523" y="114281"/>
                  </a:lnTo>
                  <a:lnTo>
                    <a:pt x="2831077" y="57140"/>
                  </a:lnTo>
                  <a:lnTo>
                    <a:pt x="2972631" y="285702"/>
                  </a:lnTo>
                  <a:lnTo>
                    <a:pt x="3114185" y="314272"/>
                  </a:lnTo>
                  <a:lnTo>
                    <a:pt x="3255739" y="485694"/>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85694"/>
            </a:xfrm>
            <a:custGeom>
              <a:avLst/>
              <a:pathLst>
                <a:path w="3397293" h="485694">
                  <a:moveTo>
                    <a:pt x="0" y="57140"/>
                  </a:moveTo>
                  <a:lnTo>
                    <a:pt x="141553" y="28570"/>
                  </a:lnTo>
                  <a:lnTo>
                    <a:pt x="283107" y="85710"/>
                  </a:lnTo>
                  <a:lnTo>
                    <a:pt x="424661" y="171421"/>
                  </a:lnTo>
                  <a:lnTo>
                    <a:pt x="566215" y="57140"/>
                  </a:lnTo>
                  <a:lnTo>
                    <a:pt x="707769" y="114281"/>
                  </a:lnTo>
                  <a:lnTo>
                    <a:pt x="849323" y="171421"/>
                  </a:lnTo>
                  <a:lnTo>
                    <a:pt x="990877" y="457124"/>
                  </a:lnTo>
                  <a:lnTo>
                    <a:pt x="1132431" y="199991"/>
                  </a:lnTo>
                  <a:lnTo>
                    <a:pt x="1273984" y="57140"/>
                  </a:lnTo>
                  <a:lnTo>
                    <a:pt x="1415538" y="28570"/>
                  </a:lnTo>
                  <a:lnTo>
                    <a:pt x="1557092" y="85710"/>
                  </a:lnTo>
                  <a:lnTo>
                    <a:pt x="1698646" y="85710"/>
                  </a:lnTo>
                  <a:lnTo>
                    <a:pt x="1840200" y="28570"/>
                  </a:lnTo>
                  <a:lnTo>
                    <a:pt x="1981754" y="57140"/>
                  </a:lnTo>
                  <a:lnTo>
                    <a:pt x="2123308" y="57140"/>
                  </a:lnTo>
                  <a:lnTo>
                    <a:pt x="2264862" y="0"/>
                  </a:lnTo>
                  <a:lnTo>
                    <a:pt x="2406416" y="57140"/>
                  </a:lnTo>
                  <a:lnTo>
                    <a:pt x="2547969" y="57140"/>
                  </a:lnTo>
                  <a:lnTo>
                    <a:pt x="2689523" y="114281"/>
                  </a:lnTo>
                  <a:lnTo>
                    <a:pt x="2831077" y="57140"/>
                  </a:lnTo>
                  <a:lnTo>
                    <a:pt x="2972631" y="285702"/>
                  </a:lnTo>
                  <a:lnTo>
                    <a:pt x="3114185" y="314272"/>
                  </a:lnTo>
                  <a:lnTo>
                    <a:pt x="3255739" y="485694"/>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90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90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1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6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133" y="4831778"/>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60" name="tx60"/>
            <p:cNvSpPr/>
            <p:nvPr/>
          </p:nvSpPr>
          <p:spPr>
            <a:xfrm>
              <a:off x="28592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71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10817" y="471005"/>
              <a:ext cx="26175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Viet Nam,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900124"/>
              <a:ext cx="3397293" cy="1758548"/>
            </a:xfrm>
            <a:custGeom>
              <a:avLst/>
              <a:pathLst>
                <a:path w="3397293" h="1758548">
                  <a:moveTo>
                    <a:pt x="0" y="206888"/>
                  </a:moveTo>
                  <a:lnTo>
                    <a:pt x="141553" y="103444"/>
                  </a:lnTo>
                  <a:lnTo>
                    <a:pt x="283107" y="310332"/>
                  </a:lnTo>
                  <a:lnTo>
                    <a:pt x="424661" y="620664"/>
                  </a:lnTo>
                  <a:lnTo>
                    <a:pt x="566215" y="206888"/>
                  </a:lnTo>
                  <a:lnTo>
                    <a:pt x="707769" y="413776"/>
                  </a:lnTo>
                  <a:lnTo>
                    <a:pt x="849323" y="620664"/>
                  </a:lnTo>
                  <a:lnTo>
                    <a:pt x="990877" y="1655104"/>
                  </a:lnTo>
                  <a:lnTo>
                    <a:pt x="1132431" y="724108"/>
                  </a:lnTo>
                  <a:lnTo>
                    <a:pt x="1273984" y="206888"/>
                  </a:lnTo>
                  <a:lnTo>
                    <a:pt x="1415538" y="103444"/>
                  </a:lnTo>
                  <a:lnTo>
                    <a:pt x="1557092" y="310332"/>
                  </a:lnTo>
                  <a:lnTo>
                    <a:pt x="1698646" y="310332"/>
                  </a:lnTo>
                  <a:lnTo>
                    <a:pt x="1840200" y="103444"/>
                  </a:lnTo>
                  <a:lnTo>
                    <a:pt x="1981754" y="206888"/>
                  </a:lnTo>
                  <a:lnTo>
                    <a:pt x="2123308" y="206888"/>
                  </a:lnTo>
                  <a:lnTo>
                    <a:pt x="2264862" y="0"/>
                  </a:lnTo>
                  <a:lnTo>
                    <a:pt x="2406416" y="206888"/>
                  </a:lnTo>
                  <a:lnTo>
                    <a:pt x="2547969" y="206888"/>
                  </a:lnTo>
                  <a:lnTo>
                    <a:pt x="2689523" y="413776"/>
                  </a:lnTo>
                  <a:lnTo>
                    <a:pt x="2831077" y="206888"/>
                  </a:lnTo>
                  <a:lnTo>
                    <a:pt x="2972631" y="1034440"/>
                  </a:lnTo>
                  <a:lnTo>
                    <a:pt x="3114185" y="1137884"/>
                  </a:lnTo>
                  <a:lnTo>
                    <a:pt x="3255739" y="1758548"/>
                  </a:lnTo>
                  <a:lnTo>
                    <a:pt x="3397293" y="10344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210456"/>
              <a:ext cx="3397293" cy="1241328"/>
            </a:xfrm>
            <a:custGeom>
              <a:avLst/>
              <a:pathLst>
                <a:path w="3397293" h="1241328">
                  <a:moveTo>
                    <a:pt x="0" y="1241328"/>
                  </a:moveTo>
                  <a:lnTo>
                    <a:pt x="141553" y="1241328"/>
                  </a:lnTo>
                  <a:lnTo>
                    <a:pt x="283107" y="1241328"/>
                  </a:lnTo>
                  <a:lnTo>
                    <a:pt x="424661" y="1137884"/>
                  </a:lnTo>
                  <a:lnTo>
                    <a:pt x="566215" y="930996"/>
                  </a:lnTo>
                  <a:lnTo>
                    <a:pt x="707769" y="930996"/>
                  </a:lnTo>
                  <a:lnTo>
                    <a:pt x="849323" y="517220"/>
                  </a:lnTo>
                  <a:lnTo>
                    <a:pt x="990877" y="620664"/>
                  </a:lnTo>
                  <a:lnTo>
                    <a:pt x="1132431" y="310332"/>
                  </a:lnTo>
                  <a:lnTo>
                    <a:pt x="1273984" y="206888"/>
                  </a:lnTo>
                  <a:lnTo>
                    <a:pt x="1415538" y="206888"/>
                  </a:lnTo>
                  <a:lnTo>
                    <a:pt x="1557092" y="103444"/>
                  </a:lnTo>
                  <a:lnTo>
                    <a:pt x="1698646" y="103444"/>
                  </a:lnTo>
                  <a:lnTo>
                    <a:pt x="1840200" y="0"/>
                  </a:lnTo>
                  <a:lnTo>
                    <a:pt x="1981754" y="103444"/>
                  </a:lnTo>
                  <a:lnTo>
                    <a:pt x="2123308" y="103444"/>
                  </a:lnTo>
                  <a:lnTo>
                    <a:pt x="2264862" y="0"/>
                  </a:lnTo>
                  <a:lnTo>
                    <a:pt x="2406416" y="0"/>
                  </a:lnTo>
                  <a:lnTo>
                    <a:pt x="2547969" y="0"/>
                  </a:lnTo>
                  <a:lnTo>
                    <a:pt x="2689523" y="103444"/>
                  </a:lnTo>
                  <a:lnTo>
                    <a:pt x="2831077" y="413776"/>
                  </a:lnTo>
                  <a:lnTo>
                    <a:pt x="2972631" y="930996"/>
                  </a:lnTo>
                  <a:lnTo>
                    <a:pt x="3114185" y="310332"/>
                  </a:lnTo>
                  <a:lnTo>
                    <a:pt x="3255739" y="724108"/>
                  </a:lnTo>
                  <a:lnTo>
                    <a:pt x="3397293" y="620664"/>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900124"/>
              <a:ext cx="3397293" cy="1758548"/>
            </a:xfrm>
            <a:custGeom>
              <a:avLst/>
              <a:pathLst>
                <a:path w="3397293" h="1758548">
                  <a:moveTo>
                    <a:pt x="0" y="206888"/>
                  </a:moveTo>
                  <a:lnTo>
                    <a:pt x="141553" y="103444"/>
                  </a:lnTo>
                  <a:lnTo>
                    <a:pt x="283107" y="310332"/>
                  </a:lnTo>
                  <a:lnTo>
                    <a:pt x="424661" y="620664"/>
                  </a:lnTo>
                  <a:lnTo>
                    <a:pt x="566215" y="206888"/>
                  </a:lnTo>
                  <a:lnTo>
                    <a:pt x="707769" y="413776"/>
                  </a:lnTo>
                  <a:lnTo>
                    <a:pt x="849323" y="620664"/>
                  </a:lnTo>
                  <a:lnTo>
                    <a:pt x="990877" y="1655104"/>
                  </a:lnTo>
                  <a:lnTo>
                    <a:pt x="1132431" y="724108"/>
                  </a:lnTo>
                  <a:lnTo>
                    <a:pt x="1273984" y="206888"/>
                  </a:lnTo>
                  <a:lnTo>
                    <a:pt x="1415538" y="103444"/>
                  </a:lnTo>
                  <a:lnTo>
                    <a:pt x="1557092" y="310332"/>
                  </a:lnTo>
                  <a:lnTo>
                    <a:pt x="1698646" y="310332"/>
                  </a:lnTo>
                  <a:lnTo>
                    <a:pt x="1840200" y="103444"/>
                  </a:lnTo>
                  <a:lnTo>
                    <a:pt x="1981754" y="206888"/>
                  </a:lnTo>
                  <a:lnTo>
                    <a:pt x="2123308" y="206888"/>
                  </a:lnTo>
                  <a:lnTo>
                    <a:pt x="2264862" y="0"/>
                  </a:lnTo>
                  <a:lnTo>
                    <a:pt x="2406416" y="206888"/>
                  </a:lnTo>
                  <a:lnTo>
                    <a:pt x="2547969" y="206888"/>
                  </a:lnTo>
                  <a:lnTo>
                    <a:pt x="2689523" y="413776"/>
                  </a:lnTo>
                  <a:lnTo>
                    <a:pt x="2831077" y="206888"/>
                  </a:lnTo>
                  <a:lnTo>
                    <a:pt x="2972631" y="1034440"/>
                  </a:lnTo>
                  <a:lnTo>
                    <a:pt x="3114185" y="1137884"/>
                  </a:lnTo>
                  <a:lnTo>
                    <a:pt x="3255739" y="1758548"/>
                  </a:lnTo>
                  <a:lnTo>
                    <a:pt x="3397293" y="10344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268954"/>
            </a:xfrm>
            <a:custGeom>
              <a:avLst/>
              <a:pathLst>
                <a:path w="0" h="268954">
                  <a:moveTo>
                    <a:pt x="0" y="26895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1924058"/>
            </a:xfrm>
            <a:custGeom>
              <a:avLst/>
              <a:pathLst>
                <a:path w="0" h="1924058">
                  <a:moveTo>
                    <a:pt x="0" y="19240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268954"/>
            </a:xfrm>
            <a:custGeom>
              <a:avLst/>
              <a:pathLst>
                <a:path w="0" h="268954">
                  <a:moveTo>
                    <a:pt x="0" y="2689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900124"/>
              <a:ext cx="3397293" cy="1758548"/>
            </a:xfrm>
            <a:custGeom>
              <a:avLst/>
              <a:pathLst>
                <a:path w="3397293" h="1758548">
                  <a:moveTo>
                    <a:pt x="0" y="206888"/>
                  </a:moveTo>
                  <a:lnTo>
                    <a:pt x="141553" y="103444"/>
                  </a:lnTo>
                  <a:lnTo>
                    <a:pt x="283107" y="310332"/>
                  </a:lnTo>
                  <a:lnTo>
                    <a:pt x="424661" y="620664"/>
                  </a:lnTo>
                  <a:lnTo>
                    <a:pt x="566215" y="206888"/>
                  </a:lnTo>
                  <a:lnTo>
                    <a:pt x="707769" y="413776"/>
                  </a:lnTo>
                  <a:lnTo>
                    <a:pt x="849323" y="620664"/>
                  </a:lnTo>
                  <a:lnTo>
                    <a:pt x="990877" y="1655104"/>
                  </a:lnTo>
                  <a:lnTo>
                    <a:pt x="1132431" y="724108"/>
                  </a:lnTo>
                  <a:lnTo>
                    <a:pt x="1273984" y="206888"/>
                  </a:lnTo>
                  <a:lnTo>
                    <a:pt x="1415538" y="103444"/>
                  </a:lnTo>
                  <a:lnTo>
                    <a:pt x="1557092" y="310332"/>
                  </a:lnTo>
                  <a:lnTo>
                    <a:pt x="1698646" y="310332"/>
                  </a:lnTo>
                  <a:lnTo>
                    <a:pt x="1840200" y="103444"/>
                  </a:lnTo>
                  <a:lnTo>
                    <a:pt x="1981754" y="206888"/>
                  </a:lnTo>
                  <a:lnTo>
                    <a:pt x="2123308" y="206888"/>
                  </a:lnTo>
                  <a:lnTo>
                    <a:pt x="2264862" y="0"/>
                  </a:lnTo>
                  <a:lnTo>
                    <a:pt x="2406416" y="206888"/>
                  </a:lnTo>
                  <a:lnTo>
                    <a:pt x="2547969" y="206888"/>
                  </a:lnTo>
                  <a:lnTo>
                    <a:pt x="2689523" y="413776"/>
                  </a:lnTo>
                  <a:lnTo>
                    <a:pt x="2831077" y="206888"/>
                  </a:lnTo>
                  <a:lnTo>
                    <a:pt x="2972631" y="1034440"/>
                  </a:lnTo>
                  <a:lnTo>
                    <a:pt x="3114185" y="1137884"/>
                  </a:lnTo>
                  <a:lnTo>
                    <a:pt x="3255739" y="1758548"/>
                  </a:lnTo>
                  <a:lnTo>
                    <a:pt x="3397293" y="103444"/>
                  </a:lnTo>
                </a:path>
              </a:pathLst>
            </a:custGeom>
            <a:ln w="27101" cap="flat">
              <a:solidFill>
                <a:srgbClr val="0058AB">
                  <a:alpha val="100000"/>
                </a:srgbClr>
              </a:solidFill>
              <a:prstDash val="solid"/>
              <a:round/>
            </a:ln>
          </p:spPr>
          <p:txBody>
            <a:bodyPr/>
            <a:lstStyle/>
            <a:p/>
          </p:txBody>
        </p:sp>
        <p:sp>
          <p:nvSpPr>
            <p:cNvPr id="90" name="tx90"/>
            <p:cNvSpPr/>
            <p:nvPr/>
          </p:nvSpPr>
          <p:spPr>
            <a:xfrm>
              <a:off x="5407519"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11528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823058" y="165274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30827"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65274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8804812" y="165274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79205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088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713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42832" y="4831778"/>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115" name="tx115"/>
            <p:cNvSpPr/>
            <p:nvPr/>
          </p:nvSpPr>
          <p:spPr>
            <a:xfrm>
              <a:off x="71759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3841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600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5458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0315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173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030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8029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886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7744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602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459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2207535" cy="149993"/>
            </a:xfrm>
            <a:prstGeom prst="rect">
              <a:avLst/>
            </a:prstGeom>
            <a:solidFill>
              <a:srgbClr val="E2231A">
                <a:alpha val="80000"/>
              </a:srgbClr>
            </a:solidFill>
          </p:spPr>
          <p:txBody>
            <a:bodyPr/>
            <a:lstStyle/>
            <a:p/>
          </p:txBody>
        </p:sp>
        <p:sp>
          <p:nvSpPr>
            <p:cNvPr id="133" name="rc133"/>
            <p:cNvSpPr/>
            <p:nvPr/>
          </p:nvSpPr>
          <p:spPr>
            <a:xfrm>
              <a:off x="1317178" y="5637654"/>
              <a:ext cx="7321564" cy="149993"/>
            </a:xfrm>
            <a:prstGeom prst="rect">
              <a:avLst/>
            </a:prstGeom>
            <a:solidFill>
              <a:srgbClr val="E2231A">
                <a:alpha val="80000"/>
              </a:srgbClr>
            </a:solidFill>
          </p:spPr>
          <p:txBody>
            <a:bodyPr/>
            <a:lstStyle/>
            <a:p/>
          </p:txBody>
        </p:sp>
        <p:sp>
          <p:nvSpPr>
            <p:cNvPr id="134" name="rc134"/>
            <p:cNvSpPr/>
            <p:nvPr/>
          </p:nvSpPr>
          <p:spPr>
            <a:xfrm>
              <a:off x="1317178" y="5450161"/>
              <a:ext cx="794789" cy="149993"/>
            </a:xfrm>
            <a:prstGeom prst="rect">
              <a:avLst/>
            </a:prstGeom>
            <a:solidFill>
              <a:srgbClr val="E2231A">
                <a:alpha val="80000"/>
              </a:srgbClr>
            </a:solidFill>
          </p:spPr>
          <p:txBody>
            <a:bodyPr/>
            <a:lstStyle/>
            <a:p/>
          </p:txBody>
        </p:sp>
        <p:sp>
          <p:nvSpPr>
            <p:cNvPr id="135" name="tx135"/>
            <p:cNvSpPr/>
            <p:nvPr/>
          </p:nvSpPr>
          <p:spPr>
            <a:xfrm>
              <a:off x="3093677"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74,000</a:t>
              </a:r>
            </a:p>
          </p:txBody>
        </p:sp>
        <p:sp>
          <p:nvSpPr>
            <p:cNvPr id="136" name="tx136"/>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246,000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37564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2" name="tx142"/>
            <p:cNvSpPr/>
            <p:nvPr/>
          </p:nvSpPr>
          <p:spPr>
            <a:xfrm>
              <a:off x="378370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526946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4" name="tx144"/>
            <p:cNvSpPr/>
            <p:nvPr/>
          </p:nvSpPr>
          <p:spPr>
            <a:xfrm>
              <a:off x="675522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824097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Viet Nam (98%) was 14 percentage points higher than the global average (84%) and 9 percentage points higher than the average across all EAPR countries (89%).
National MCV1 coverage was 3 percentage points higher than in 2019 (95%).
This equates to 27,000 unvaccinated children in 2024 compared to 74,000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F26A21">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Viet Nam ranked number 21 out of 27 countries for lowest MCV1 coverage (based on tied ranks).
Viet Nam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03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57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910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06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217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80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333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87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640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97805"/>
              <a:ext cx="249522" cy="904891"/>
            </a:xfrm>
            <a:prstGeom prst="rect">
              <a:avLst/>
            </a:prstGeom>
            <a:solidFill>
              <a:srgbClr val="80BD41">
                <a:alpha val="100000"/>
              </a:srgbClr>
            </a:solidFill>
          </p:spPr>
          <p:txBody>
            <a:bodyPr/>
            <a:lstStyle/>
            <a:p/>
          </p:txBody>
        </p:sp>
        <p:sp>
          <p:nvSpPr>
            <p:cNvPr id="26" name="rc26"/>
            <p:cNvSpPr/>
            <p:nvPr/>
          </p:nvSpPr>
          <p:spPr>
            <a:xfrm>
              <a:off x="1296273" y="3169819"/>
              <a:ext cx="249522" cy="27986"/>
            </a:xfrm>
            <a:prstGeom prst="rect">
              <a:avLst/>
            </a:prstGeom>
            <a:solidFill>
              <a:srgbClr val="E2231A">
                <a:alpha val="100000"/>
              </a:srgbClr>
            </a:solidFill>
          </p:spPr>
          <p:txBody>
            <a:bodyPr/>
            <a:lstStyle/>
            <a:p/>
          </p:txBody>
        </p:sp>
        <p:sp>
          <p:nvSpPr>
            <p:cNvPr id="27" name="rc27"/>
            <p:cNvSpPr/>
            <p:nvPr/>
          </p:nvSpPr>
          <p:spPr>
            <a:xfrm>
              <a:off x="1573521" y="3172749"/>
              <a:ext cx="249522" cy="929947"/>
            </a:xfrm>
            <a:prstGeom prst="rect">
              <a:avLst/>
            </a:prstGeom>
            <a:solidFill>
              <a:srgbClr val="80BD41">
                <a:alpha val="100000"/>
              </a:srgbClr>
            </a:solidFill>
          </p:spPr>
          <p:txBody>
            <a:bodyPr/>
            <a:lstStyle/>
            <a:p/>
          </p:txBody>
        </p:sp>
        <p:sp>
          <p:nvSpPr>
            <p:cNvPr id="28" name="rc28"/>
            <p:cNvSpPr/>
            <p:nvPr/>
          </p:nvSpPr>
          <p:spPr>
            <a:xfrm>
              <a:off x="1573521" y="3153771"/>
              <a:ext cx="249522" cy="18978"/>
            </a:xfrm>
            <a:prstGeom prst="rect">
              <a:avLst/>
            </a:prstGeom>
            <a:solidFill>
              <a:srgbClr val="E2231A">
                <a:alpha val="100000"/>
              </a:srgbClr>
            </a:solidFill>
          </p:spPr>
          <p:txBody>
            <a:bodyPr/>
            <a:lstStyle/>
            <a:p/>
          </p:txBody>
        </p:sp>
        <p:sp>
          <p:nvSpPr>
            <p:cNvPr id="29" name="rc29"/>
            <p:cNvSpPr/>
            <p:nvPr/>
          </p:nvSpPr>
          <p:spPr>
            <a:xfrm>
              <a:off x="1850769" y="3183089"/>
              <a:ext cx="249522" cy="919607"/>
            </a:xfrm>
            <a:prstGeom prst="rect">
              <a:avLst/>
            </a:prstGeom>
            <a:solidFill>
              <a:srgbClr val="80BD41">
                <a:alpha val="100000"/>
              </a:srgbClr>
            </a:solidFill>
          </p:spPr>
          <p:txBody>
            <a:bodyPr/>
            <a:lstStyle/>
            <a:p/>
          </p:txBody>
        </p:sp>
        <p:sp>
          <p:nvSpPr>
            <p:cNvPr id="30" name="rc30"/>
            <p:cNvSpPr/>
            <p:nvPr/>
          </p:nvSpPr>
          <p:spPr>
            <a:xfrm>
              <a:off x="1850769" y="3144773"/>
              <a:ext cx="249522" cy="38316"/>
            </a:xfrm>
            <a:prstGeom prst="rect">
              <a:avLst/>
            </a:prstGeom>
            <a:solidFill>
              <a:srgbClr val="E2231A">
                <a:alpha val="100000"/>
              </a:srgbClr>
            </a:solidFill>
          </p:spPr>
          <p:txBody>
            <a:bodyPr/>
            <a:lstStyle/>
            <a:p/>
          </p:txBody>
        </p:sp>
        <p:sp>
          <p:nvSpPr>
            <p:cNvPr id="31" name="rc31"/>
            <p:cNvSpPr/>
            <p:nvPr/>
          </p:nvSpPr>
          <p:spPr>
            <a:xfrm>
              <a:off x="2128016" y="3199546"/>
              <a:ext cx="249522" cy="903150"/>
            </a:xfrm>
            <a:prstGeom prst="rect">
              <a:avLst/>
            </a:prstGeom>
            <a:solidFill>
              <a:srgbClr val="80BD41">
                <a:alpha val="100000"/>
              </a:srgbClr>
            </a:solidFill>
          </p:spPr>
          <p:txBody>
            <a:bodyPr/>
            <a:lstStyle/>
            <a:p/>
          </p:txBody>
        </p:sp>
        <p:sp>
          <p:nvSpPr>
            <p:cNvPr id="32" name="rc32"/>
            <p:cNvSpPr/>
            <p:nvPr/>
          </p:nvSpPr>
          <p:spPr>
            <a:xfrm>
              <a:off x="2128016" y="3131566"/>
              <a:ext cx="249522" cy="67979"/>
            </a:xfrm>
            <a:prstGeom prst="rect">
              <a:avLst/>
            </a:prstGeom>
            <a:solidFill>
              <a:srgbClr val="E2231A">
                <a:alpha val="100000"/>
              </a:srgbClr>
            </a:solidFill>
          </p:spPr>
          <p:txBody>
            <a:bodyPr/>
            <a:lstStyle/>
            <a:p/>
          </p:txBody>
        </p:sp>
        <p:sp>
          <p:nvSpPr>
            <p:cNvPr id="33" name="rc33"/>
            <p:cNvSpPr/>
            <p:nvPr/>
          </p:nvSpPr>
          <p:spPr>
            <a:xfrm>
              <a:off x="2405264" y="3159232"/>
              <a:ext cx="249522" cy="943464"/>
            </a:xfrm>
            <a:prstGeom prst="rect">
              <a:avLst/>
            </a:prstGeom>
            <a:solidFill>
              <a:srgbClr val="80BD41">
                <a:alpha val="100000"/>
              </a:srgbClr>
            </a:solidFill>
          </p:spPr>
          <p:txBody>
            <a:bodyPr/>
            <a:lstStyle/>
            <a:p/>
          </p:txBody>
        </p:sp>
        <p:sp>
          <p:nvSpPr>
            <p:cNvPr id="34" name="rc34"/>
            <p:cNvSpPr/>
            <p:nvPr/>
          </p:nvSpPr>
          <p:spPr>
            <a:xfrm>
              <a:off x="2405264" y="3130053"/>
              <a:ext cx="249522" cy="29179"/>
            </a:xfrm>
            <a:prstGeom prst="rect">
              <a:avLst/>
            </a:prstGeom>
            <a:solidFill>
              <a:srgbClr val="E2231A">
                <a:alpha val="100000"/>
              </a:srgbClr>
            </a:solidFill>
          </p:spPr>
          <p:txBody>
            <a:bodyPr/>
            <a:lstStyle/>
            <a:p/>
          </p:txBody>
        </p:sp>
        <p:sp>
          <p:nvSpPr>
            <p:cNvPr id="35" name="rc35"/>
            <p:cNvSpPr/>
            <p:nvPr/>
          </p:nvSpPr>
          <p:spPr>
            <a:xfrm>
              <a:off x="2682512" y="3202161"/>
              <a:ext cx="249522" cy="900535"/>
            </a:xfrm>
            <a:prstGeom prst="rect">
              <a:avLst/>
            </a:prstGeom>
            <a:solidFill>
              <a:srgbClr val="80BD41">
                <a:alpha val="100000"/>
              </a:srgbClr>
            </a:solidFill>
          </p:spPr>
          <p:txBody>
            <a:bodyPr/>
            <a:lstStyle/>
            <a:p/>
          </p:txBody>
        </p:sp>
        <p:sp>
          <p:nvSpPr>
            <p:cNvPr id="36" name="rc36"/>
            <p:cNvSpPr/>
            <p:nvPr/>
          </p:nvSpPr>
          <p:spPr>
            <a:xfrm>
              <a:off x="2682512" y="3154765"/>
              <a:ext cx="249522" cy="47396"/>
            </a:xfrm>
            <a:prstGeom prst="rect">
              <a:avLst/>
            </a:prstGeom>
            <a:solidFill>
              <a:srgbClr val="E2231A">
                <a:alpha val="100000"/>
              </a:srgbClr>
            </a:solidFill>
          </p:spPr>
          <p:txBody>
            <a:bodyPr/>
            <a:lstStyle/>
            <a:p/>
          </p:txBody>
        </p:sp>
        <p:sp>
          <p:nvSpPr>
            <p:cNvPr id="37" name="rc37"/>
            <p:cNvSpPr/>
            <p:nvPr/>
          </p:nvSpPr>
          <p:spPr>
            <a:xfrm>
              <a:off x="2959759" y="3215257"/>
              <a:ext cx="249522" cy="887439"/>
            </a:xfrm>
            <a:prstGeom prst="rect">
              <a:avLst/>
            </a:prstGeom>
            <a:solidFill>
              <a:srgbClr val="80BD41">
                <a:alpha val="100000"/>
              </a:srgbClr>
            </a:solidFill>
          </p:spPr>
          <p:txBody>
            <a:bodyPr/>
            <a:lstStyle/>
            <a:p/>
          </p:txBody>
        </p:sp>
        <p:sp>
          <p:nvSpPr>
            <p:cNvPr id="38" name="rc38"/>
            <p:cNvSpPr/>
            <p:nvPr/>
          </p:nvSpPr>
          <p:spPr>
            <a:xfrm>
              <a:off x="2959759" y="3148461"/>
              <a:ext cx="249522" cy="66796"/>
            </a:xfrm>
            <a:prstGeom prst="rect">
              <a:avLst/>
            </a:prstGeom>
            <a:solidFill>
              <a:srgbClr val="E2231A">
                <a:alpha val="100000"/>
              </a:srgbClr>
            </a:solidFill>
          </p:spPr>
          <p:txBody>
            <a:bodyPr/>
            <a:lstStyle/>
            <a:p/>
          </p:txBody>
        </p:sp>
        <p:sp>
          <p:nvSpPr>
            <p:cNvPr id="39" name="rc39"/>
            <p:cNvSpPr/>
            <p:nvPr/>
          </p:nvSpPr>
          <p:spPr>
            <a:xfrm>
              <a:off x="3237007" y="3282858"/>
              <a:ext cx="249522" cy="819838"/>
            </a:xfrm>
            <a:prstGeom prst="rect">
              <a:avLst/>
            </a:prstGeom>
            <a:solidFill>
              <a:srgbClr val="80BD41">
                <a:alpha val="100000"/>
              </a:srgbClr>
            </a:solidFill>
          </p:spPr>
          <p:txBody>
            <a:bodyPr/>
            <a:lstStyle/>
            <a:p/>
          </p:txBody>
        </p:sp>
        <p:sp>
          <p:nvSpPr>
            <p:cNvPr id="40" name="rc40"/>
            <p:cNvSpPr/>
            <p:nvPr/>
          </p:nvSpPr>
          <p:spPr>
            <a:xfrm>
              <a:off x="3237007" y="3114939"/>
              <a:ext cx="249522" cy="167919"/>
            </a:xfrm>
            <a:prstGeom prst="rect">
              <a:avLst/>
            </a:prstGeom>
            <a:solidFill>
              <a:srgbClr val="E2231A">
                <a:alpha val="100000"/>
              </a:srgbClr>
            </a:solidFill>
          </p:spPr>
          <p:txBody>
            <a:bodyPr/>
            <a:lstStyle/>
            <a:p/>
          </p:txBody>
        </p:sp>
        <p:sp>
          <p:nvSpPr>
            <p:cNvPr id="41" name="rc41"/>
            <p:cNvSpPr/>
            <p:nvPr/>
          </p:nvSpPr>
          <p:spPr>
            <a:xfrm>
              <a:off x="3514255" y="3170254"/>
              <a:ext cx="249522" cy="932443"/>
            </a:xfrm>
            <a:prstGeom prst="rect">
              <a:avLst/>
            </a:prstGeom>
            <a:solidFill>
              <a:srgbClr val="80BD41">
                <a:alpha val="100000"/>
              </a:srgbClr>
            </a:solidFill>
          </p:spPr>
          <p:txBody>
            <a:bodyPr/>
            <a:lstStyle/>
            <a:p/>
          </p:txBody>
        </p:sp>
        <p:sp>
          <p:nvSpPr>
            <p:cNvPr id="42" name="rc42"/>
            <p:cNvSpPr/>
            <p:nvPr/>
          </p:nvSpPr>
          <p:spPr>
            <a:xfrm>
              <a:off x="3514255" y="3089171"/>
              <a:ext cx="249522" cy="81082"/>
            </a:xfrm>
            <a:prstGeom prst="rect">
              <a:avLst/>
            </a:prstGeom>
            <a:solidFill>
              <a:srgbClr val="E2231A">
                <a:alpha val="100000"/>
              </a:srgbClr>
            </a:solidFill>
          </p:spPr>
          <p:txBody>
            <a:bodyPr/>
            <a:lstStyle/>
            <a:p/>
          </p:txBody>
        </p:sp>
        <p:sp>
          <p:nvSpPr>
            <p:cNvPr id="43" name="rc43"/>
            <p:cNvSpPr/>
            <p:nvPr/>
          </p:nvSpPr>
          <p:spPr>
            <a:xfrm>
              <a:off x="3791502" y="3112212"/>
              <a:ext cx="249522" cy="990484"/>
            </a:xfrm>
            <a:prstGeom prst="rect">
              <a:avLst/>
            </a:prstGeom>
            <a:solidFill>
              <a:srgbClr val="80BD41">
                <a:alpha val="100000"/>
              </a:srgbClr>
            </a:solidFill>
          </p:spPr>
          <p:txBody>
            <a:bodyPr/>
            <a:lstStyle/>
            <a:p/>
          </p:txBody>
        </p:sp>
        <p:sp>
          <p:nvSpPr>
            <p:cNvPr id="44" name="rc44"/>
            <p:cNvSpPr/>
            <p:nvPr/>
          </p:nvSpPr>
          <p:spPr>
            <a:xfrm>
              <a:off x="3791502" y="3081578"/>
              <a:ext cx="249522" cy="30633"/>
            </a:xfrm>
            <a:prstGeom prst="rect">
              <a:avLst/>
            </a:prstGeom>
            <a:solidFill>
              <a:srgbClr val="E2231A">
                <a:alpha val="100000"/>
              </a:srgbClr>
            </a:solidFill>
          </p:spPr>
          <p:txBody>
            <a:bodyPr/>
            <a:lstStyle/>
            <a:p/>
          </p:txBody>
        </p:sp>
        <p:sp>
          <p:nvSpPr>
            <p:cNvPr id="45" name="rc45"/>
            <p:cNvSpPr/>
            <p:nvPr/>
          </p:nvSpPr>
          <p:spPr>
            <a:xfrm>
              <a:off x="4068750" y="3097178"/>
              <a:ext cx="249522" cy="1005518"/>
            </a:xfrm>
            <a:prstGeom prst="rect">
              <a:avLst/>
            </a:prstGeom>
            <a:solidFill>
              <a:srgbClr val="80BD41">
                <a:alpha val="100000"/>
              </a:srgbClr>
            </a:solidFill>
          </p:spPr>
          <p:txBody>
            <a:bodyPr/>
            <a:lstStyle/>
            <a:p/>
          </p:txBody>
        </p:sp>
        <p:sp>
          <p:nvSpPr>
            <p:cNvPr id="46" name="rc46"/>
            <p:cNvSpPr/>
            <p:nvPr/>
          </p:nvSpPr>
          <p:spPr>
            <a:xfrm>
              <a:off x="4068750" y="3076658"/>
              <a:ext cx="249522" cy="20520"/>
            </a:xfrm>
            <a:prstGeom prst="rect">
              <a:avLst/>
            </a:prstGeom>
            <a:solidFill>
              <a:srgbClr val="E2231A">
                <a:alpha val="100000"/>
              </a:srgbClr>
            </a:solidFill>
          </p:spPr>
          <p:txBody>
            <a:bodyPr/>
            <a:lstStyle/>
            <a:p/>
          </p:txBody>
        </p:sp>
        <p:sp>
          <p:nvSpPr>
            <p:cNvPr id="47" name="rc47"/>
            <p:cNvSpPr/>
            <p:nvPr/>
          </p:nvSpPr>
          <p:spPr>
            <a:xfrm>
              <a:off x="4345998" y="3095860"/>
              <a:ext cx="249522" cy="1006837"/>
            </a:xfrm>
            <a:prstGeom prst="rect">
              <a:avLst/>
            </a:prstGeom>
            <a:solidFill>
              <a:srgbClr val="80BD41">
                <a:alpha val="100000"/>
              </a:srgbClr>
            </a:solidFill>
          </p:spPr>
          <p:txBody>
            <a:bodyPr/>
            <a:lstStyle/>
            <a:p/>
          </p:txBody>
        </p:sp>
        <p:sp>
          <p:nvSpPr>
            <p:cNvPr id="48" name="rc48"/>
            <p:cNvSpPr/>
            <p:nvPr/>
          </p:nvSpPr>
          <p:spPr>
            <a:xfrm>
              <a:off x="4345998" y="3053908"/>
              <a:ext cx="249522" cy="41951"/>
            </a:xfrm>
            <a:prstGeom prst="rect">
              <a:avLst/>
            </a:prstGeom>
            <a:solidFill>
              <a:srgbClr val="E2231A">
                <a:alpha val="100000"/>
              </a:srgbClr>
            </a:solidFill>
          </p:spPr>
          <p:txBody>
            <a:bodyPr/>
            <a:lstStyle/>
            <a:p/>
          </p:txBody>
        </p:sp>
        <p:sp>
          <p:nvSpPr>
            <p:cNvPr id="49" name="rc49"/>
            <p:cNvSpPr/>
            <p:nvPr/>
          </p:nvSpPr>
          <p:spPr>
            <a:xfrm>
              <a:off x="4623245" y="3066227"/>
              <a:ext cx="249522" cy="1036469"/>
            </a:xfrm>
            <a:prstGeom prst="rect">
              <a:avLst/>
            </a:prstGeom>
            <a:solidFill>
              <a:srgbClr val="80BD41">
                <a:alpha val="100000"/>
              </a:srgbClr>
            </a:solidFill>
          </p:spPr>
          <p:txBody>
            <a:bodyPr/>
            <a:lstStyle/>
            <a:p/>
          </p:txBody>
        </p:sp>
        <p:sp>
          <p:nvSpPr>
            <p:cNvPr id="50" name="rc50"/>
            <p:cNvSpPr/>
            <p:nvPr/>
          </p:nvSpPr>
          <p:spPr>
            <a:xfrm>
              <a:off x="4623245" y="3023041"/>
              <a:ext cx="249522" cy="43185"/>
            </a:xfrm>
            <a:prstGeom prst="rect">
              <a:avLst/>
            </a:prstGeom>
            <a:solidFill>
              <a:srgbClr val="E2231A">
                <a:alpha val="100000"/>
              </a:srgbClr>
            </a:solidFill>
          </p:spPr>
          <p:txBody>
            <a:bodyPr/>
            <a:lstStyle/>
            <a:p/>
          </p:txBody>
        </p:sp>
        <p:sp>
          <p:nvSpPr>
            <p:cNvPr id="51" name="rc51"/>
            <p:cNvSpPr/>
            <p:nvPr/>
          </p:nvSpPr>
          <p:spPr>
            <a:xfrm>
              <a:off x="4900493" y="3032158"/>
              <a:ext cx="249522" cy="1070538"/>
            </a:xfrm>
            <a:prstGeom prst="rect">
              <a:avLst/>
            </a:prstGeom>
            <a:solidFill>
              <a:srgbClr val="80BD41">
                <a:alpha val="100000"/>
              </a:srgbClr>
            </a:solidFill>
          </p:spPr>
          <p:txBody>
            <a:bodyPr/>
            <a:lstStyle/>
            <a:p/>
          </p:txBody>
        </p:sp>
        <p:sp>
          <p:nvSpPr>
            <p:cNvPr id="52" name="rc52"/>
            <p:cNvSpPr/>
            <p:nvPr/>
          </p:nvSpPr>
          <p:spPr>
            <a:xfrm>
              <a:off x="4900493" y="3010310"/>
              <a:ext cx="249522" cy="21848"/>
            </a:xfrm>
            <a:prstGeom prst="rect">
              <a:avLst/>
            </a:prstGeom>
            <a:solidFill>
              <a:srgbClr val="E2231A">
                <a:alpha val="100000"/>
              </a:srgbClr>
            </a:solidFill>
          </p:spPr>
          <p:txBody>
            <a:bodyPr/>
            <a:lstStyle/>
            <a:p/>
          </p:txBody>
        </p:sp>
        <p:sp>
          <p:nvSpPr>
            <p:cNvPr id="53" name="rc53"/>
            <p:cNvSpPr/>
            <p:nvPr/>
          </p:nvSpPr>
          <p:spPr>
            <a:xfrm>
              <a:off x="5177741" y="2983031"/>
              <a:ext cx="249522" cy="1119666"/>
            </a:xfrm>
            <a:prstGeom prst="rect">
              <a:avLst/>
            </a:prstGeom>
            <a:solidFill>
              <a:srgbClr val="80BD41">
                <a:alpha val="100000"/>
              </a:srgbClr>
            </a:solidFill>
          </p:spPr>
          <p:txBody>
            <a:bodyPr/>
            <a:lstStyle/>
            <a:p/>
          </p:txBody>
        </p:sp>
        <p:sp>
          <p:nvSpPr>
            <p:cNvPr id="54" name="rc54"/>
            <p:cNvSpPr/>
            <p:nvPr/>
          </p:nvSpPr>
          <p:spPr>
            <a:xfrm>
              <a:off x="5177741" y="2948402"/>
              <a:ext cx="249522" cy="34629"/>
            </a:xfrm>
            <a:prstGeom prst="rect">
              <a:avLst/>
            </a:prstGeom>
            <a:solidFill>
              <a:srgbClr val="E2231A">
                <a:alpha val="100000"/>
              </a:srgbClr>
            </a:solidFill>
          </p:spPr>
          <p:txBody>
            <a:bodyPr/>
            <a:lstStyle/>
            <a:p/>
          </p:txBody>
        </p:sp>
        <p:sp>
          <p:nvSpPr>
            <p:cNvPr id="55" name="rc55"/>
            <p:cNvSpPr/>
            <p:nvPr/>
          </p:nvSpPr>
          <p:spPr>
            <a:xfrm>
              <a:off x="5454988" y="2979401"/>
              <a:ext cx="249522" cy="1123295"/>
            </a:xfrm>
            <a:prstGeom prst="rect">
              <a:avLst/>
            </a:prstGeom>
            <a:solidFill>
              <a:srgbClr val="80BD41">
                <a:alpha val="100000"/>
              </a:srgbClr>
            </a:solidFill>
          </p:spPr>
          <p:txBody>
            <a:bodyPr/>
            <a:lstStyle/>
            <a:p/>
          </p:txBody>
        </p:sp>
        <p:sp>
          <p:nvSpPr>
            <p:cNvPr id="56" name="rc56"/>
            <p:cNvSpPr/>
            <p:nvPr/>
          </p:nvSpPr>
          <p:spPr>
            <a:xfrm>
              <a:off x="5454988" y="2944660"/>
              <a:ext cx="249522" cy="34741"/>
            </a:xfrm>
            <a:prstGeom prst="rect">
              <a:avLst/>
            </a:prstGeom>
            <a:solidFill>
              <a:srgbClr val="E2231A">
                <a:alpha val="100000"/>
              </a:srgbClr>
            </a:solidFill>
          </p:spPr>
          <p:txBody>
            <a:bodyPr/>
            <a:lstStyle/>
            <a:p/>
          </p:txBody>
        </p:sp>
        <p:sp>
          <p:nvSpPr>
            <p:cNvPr id="57" name="rc57"/>
            <p:cNvSpPr/>
            <p:nvPr/>
          </p:nvSpPr>
          <p:spPr>
            <a:xfrm>
              <a:off x="5732236" y="3015968"/>
              <a:ext cx="249522" cy="1086728"/>
            </a:xfrm>
            <a:prstGeom prst="rect">
              <a:avLst/>
            </a:prstGeom>
            <a:solidFill>
              <a:srgbClr val="80BD41">
                <a:alpha val="100000"/>
              </a:srgbClr>
            </a:solidFill>
          </p:spPr>
          <p:txBody>
            <a:bodyPr/>
            <a:lstStyle/>
            <a:p/>
          </p:txBody>
        </p:sp>
        <p:sp>
          <p:nvSpPr>
            <p:cNvPr id="58" name="rc58"/>
            <p:cNvSpPr/>
            <p:nvPr/>
          </p:nvSpPr>
          <p:spPr>
            <a:xfrm>
              <a:off x="5732236" y="3004991"/>
              <a:ext cx="249522" cy="10977"/>
            </a:xfrm>
            <a:prstGeom prst="rect">
              <a:avLst/>
            </a:prstGeom>
            <a:solidFill>
              <a:srgbClr val="E2231A">
                <a:alpha val="100000"/>
              </a:srgbClr>
            </a:solidFill>
          </p:spPr>
          <p:txBody>
            <a:bodyPr/>
            <a:lstStyle/>
            <a:p/>
          </p:txBody>
        </p:sp>
        <p:sp>
          <p:nvSpPr>
            <p:cNvPr id="59" name="rc59"/>
            <p:cNvSpPr/>
            <p:nvPr/>
          </p:nvSpPr>
          <p:spPr>
            <a:xfrm>
              <a:off x="6009484" y="3058633"/>
              <a:ext cx="249522" cy="1044063"/>
            </a:xfrm>
            <a:prstGeom prst="rect">
              <a:avLst/>
            </a:prstGeom>
            <a:solidFill>
              <a:srgbClr val="80BD41">
                <a:alpha val="100000"/>
              </a:srgbClr>
            </a:solidFill>
          </p:spPr>
          <p:txBody>
            <a:bodyPr/>
            <a:lstStyle/>
            <a:p/>
          </p:txBody>
        </p:sp>
        <p:sp>
          <p:nvSpPr>
            <p:cNvPr id="60" name="rc60"/>
            <p:cNvSpPr/>
            <p:nvPr/>
          </p:nvSpPr>
          <p:spPr>
            <a:xfrm>
              <a:off x="6009484" y="3026343"/>
              <a:ext cx="249522" cy="32290"/>
            </a:xfrm>
            <a:prstGeom prst="rect">
              <a:avLst/>
            </a:prstGeom>
            <a:solidFill>
              <a:srgbClr val="E2231A">
                <a:alpha val="100000"/>
              </a:srgbClr>
            </a:solidFill>
          </p:spPr>
          <p:txBody>
            <a:bodyPr/>
            <a:lstStyle/>
            <a:p/>
          </p:txBody>
        </p:sp>
        <p:sp>
          <p:nvSpPr>
            <p:cNvPr id="61" name="rc61"/>
            <p:cNvSpPr/>
            <p:nvPr/>
          </p:nvSpPr>
          <p:spPr>
            <a:xfrm>
              <a:off x="6286731" y="3130383"/>
              <a:ext cx="249522" cy="972314"/>
            </a:xfrm>
            <a:prstGeom prst="rect">
              <a:avLst/>
            </a:prstGeom>
            <a:solidFill>
              <a:srgbClr val="80BD41">
                <a:alpha val="100000"/>
              </a:srgbClr>
            </a:solidFill>
          </p:spPr>
          <p:txBody>
            <a:bodyPr/>
            <a:lstStyle/>
            <a:p/>
          </p:txBody>
        </p:sp>
        <p:sp>
          <p:nvSpPr>
            <p:cNvPr id="62" name="rc62"/>
            <p:cNvSpPr/>
            <p:nvPr/>
          </p:nvSpPr>
          <p:spPr>
            <a:xfrm>
              <a:off x="6286731" y="3100311"/>
              <a:ext cx="249522" cy="30071"/>
            </a:xfrm>
            <a:prstGeom prst="rect">
              <a:avLst/>
            </a:prstGeom>
            <a:solidFill>
              <a:srgbClr val="E2231A">
                <a:alpha val="100000"/>
              </a:srgbClr>
            </a:solidFill>
          </p:spPr>
          <p:txBody>
            <a:bodyPr/>
            <a:lstStyle/>
            <a:p/>
          </p:txBody>
        </p:sp>
        <p:sp>
          <p:nvSpPr>
            <p:cNvPr id="63" name="rc63"/>
            <p:cNvSpPr/>
            <p:nvPr/>
          </p:nvSpPr>
          <p:spPr>
            <a:xfrm>
              <a:off x="6563979" y="3136298"/>
              <a:ext cx="249522" cy="966398"/>
            </a:xfrm>
            <a:prstGeom prst="rect">
              <a:avLst/>
            </a:prstGeom>
            <a:solidFill>
              <a:srgbClr val="80BD41">
                <a:alpha val="100000"/>
              </a:srgbClr>
            </a:solidFill>
          </p:spPr>
          <p:txBody>
            <a:bodyPr/>
            <a:lstStyle/>
            <a:p/>
          </p:txBody>
        </p:sp>
        <p:sp>
          <p:nvSpPr>
            <p:cNvPr id="64" name="rc64"/>
            <p:cNvSpPr/>
            <p:nvPr/>
          </p:nvSpPr>
          <p:spPr>
            <a:xfrm>
              <a:off x="6563979" y="3085435"/>
              <a:ext cx="249522" cy="50862"/>
            </a:xfrm>
            <a:prstGeom prst="rect">
              <a:avLst/>
            </a:prstGeom>
            <a:solidFill>
              <a:srgbClr val="E2231A">
                <a:alpha val="100000"/>
              </a:srgbClr>
            </a:solidFill>
          </p:spPr>
          <p:txBody>
            <a:bodyPr/>
            <a:lstStyle/>
            <a:p/>
          </p:txBody>
        </p:sp>
        <p:sp>
          <p:nvSpPr>
            <p:cNvPr id="65" name="rc65"/>
            <p:cNvSpPr/>
            <p:nvPr/>
          </p:nvSpPr>
          <p:spPr>
            <a:xfrm>
              <a:off x="6841227" y="3124551"/>
              <a:ext cx="249522" cy="978145"/>
            </a:xfrm>
            <a:prstGeom prst="rect">
              <a:avLst/>
            </a:prstGeom>
            <a:solidFill>
              <a:srgbClr val="80BD41">
                <a:alpha val="100000"/>
              </a:srgbClr>
            </a:solidFill>
          </p:spPr>
          <p:txBody>
            <a:bodyPr/>
            <a:lstStyle/>
            <a:p/>
          </p:txBody>
        </p:sp>
        <p:sp>
          <p:nvSpPr>
            <p:cNvPr id="66" name="rc66"/>
            <p:cNvSpPr/>
            <p:nvPr/>
          </p:nvSpPr>
          <p:spPr>
            <a:xfrm>
              <a:off x="6841227" y="3094299"/>
              <a:ext cx="249522" cy="30252"/>
            </a:xfrm>
            <a:prstGeom prst="rect">
              <a:avLst/>
            </a:prstGeom>
            <a:solidFill>
              <a:srgbClr val="E2231A">
                <a:alpha val="100000"/>
              </a:srgbClr>
            </a:solidFill>
          </p:spPr>
          <p:txBody>
            <a:bodyPr/>
            <a:lstStyle/>
            <a:p/>
          </p:txBody>
        </p:sp>
        <p:sp>
          <p:nvSpPr>
            <p:cNvPr id="67" name="rc67"/>
            <p:cNvSpPr/>
            <p:nvPr/>
          </p:nvSpPr>
          <p:spPr>
            <a:xfrm>
              <a:off x="7118474" y="3226887"/>
              <a:ext cx="249522" cy="875809"/>
            </a:xfrm>
            <a:prstGeom prst="rect">
              <a:avLst/>
            </a:prstGeom>
            <a:solidFill>
              <a:srgbClr val="80BD41">
                <a:alpha val="100000"/>
              </a:srgbClr>
            </a:solidFill>
          </p:spPr>
          <p:txBody>
            <a:bodyPr/>
            <a:lstStyle/>
            <a:p/>
          </p:txBody>
        </p:sp>
        <p:sp>
          <p:nvSpPr>
            <p:cNvPr id="68" name="rc68"/>
            <p:cNvSpPr/>
            <p:nvPr/>
          </p:nvSpPr>
          <p:spPr>
            <a:xfrm>
              <a:off x="7118474" y="3118642"/>
              <a:ext cx="249522" cy="108245"/>
            </a:xfrm>
            <a:prstGeom prst="rect">
              <a:avLst/>
            </a:prstGeom>
            <a:solidFill>
              <a:srgbClr val="E2231A">
                <a:alpha val="100000"/>
              </a:srgbClr>
            </a:solidFill>
          </p:spPr>
          <p:txBody>
            <a:bodyPr/>
            <a:lstStyle/>
            <a:p/>
          </p:txBody>
        </p:sp>
        <p:sp>
          <p:nvSpPr>
            <p:cNvPr id="69" name="rc69"/>
            <p:cNvSpPr/>
            <p:nvPr/>
          </p:nvSpPr>
          <p:spPr>
            <a:xfrm>
              <a:off x="7395722" y="3257517"/>
              <a:ext cx="249522" cy="845179"/>
            </a:xfrm>
            <a:prstGeom prst="rect">
              <a:avLst/>
            </a:prstGeom>
            <a:solidFill>
              <a:srgbClr val="80BD41">
                <a:alpha val="100000"/>
              </a:srgbClr>
            </a:solidFill>
          </p:spPr>
          <p:txBody>
            <a:bodyPr/>
            <a:lstStyle/>
            <a:p/>
          </p:txBody>
        </p:sp>
        <p:sp>
          <p:nvSpPr>
            <p:cNvPr id="70" name="rc70"/>
            <p:cNvSpPr/>
            <p:nvPr/>
          </p:nvSpPr>
          <p:spPr>
            <a:xfrm>
              <a:off x="7395722" y="3142265"/>
              <a:ext cx="249522" cy="115251"/>
            </a:xfrm>
            <a:prstGeom prst="rect">
              <a:avLst/>
            </a:prstGeom>
            <a:solidFill>
              <a:srgbClr val="E2231A">
                <a:alpha val="100000"/>
              </a:srgbClr>
            </a:solidFill>
          </p:spPr>
          <p:txBody>
            <a:bodyPr/>
            <a:lstStyle/>
            <a:p/>
          </p:txBody>
        </p:sp>
        <p:sp>
          <p:nvSpPr>
            <p:cNvPr id="71" name="rc71"/>
            <p:cNvSpPr/>
            <p:nvPr/>
          </p:nvSpPr>
          <p:spPr>
            <a:xfrm>
              <a:off x="7672970" y="3334206"/>
              <a:ext cx="249522" cy="768491"/>
            </a:xfrm>
            <a:prstGeom prst="rect">
              <a:avLst/>
            </a:prstGeom>
            <a:solidFill>
              <a:srgbClr val="80BD41">
                <a:alpha val="100000"/>
              </a:srgbClr>
            </a:solidFill>
          </p:spPr>
          <p:txBody>
            <a:bodyPr/>
            <a:lstStyle/>
            <a:p/>
          </p:txBody>
        </p:sp>
        <p:sp>
          <p:nvSpPr>
            <p:cNvPr id="72" name="rc72"/>
            <p:cNvSpPr/>
            <p:nvPr/>
          </p:nvSpPr>
          <p:spPr>
            <a:xfrm>
              <a:off x="7672970" y="3165512"/>
              <a:ext cx="249522" cy="168693"/>
            </a:xfrm>
            <a:prstGeom prst="rect">
              <a:avLst/>
            </a:prstGeom>
            <a:solidFill>
              <a:srgbClr val="E2231A">
                <a:alpha val="100000"/>
              </a:srgbClr>
            </a:solidFill>
          </p:spPr>
          <p:txBody>
            <a:bodyPr/>
            <a:lstStyle/>
            <a:p/>
          </p:txBody>
        </p:sp>
        <p:sp>
          <p:nvSpPr>
            <p:cNvPr id="73" name="rc73"/>
            <p:cNvSpPr/>
            <p:nvPr/>
          </p:nvSpPr>
          <p:spPr>
            <a:xfrm>
              <a:off x="7950217" y="3205383"/>
              <a:ext cx="249522" cy="897314"/>
            </a:xfrm>
            <a:prstGeom prst="rect">
              <a:avLst/>
            </a:prstGeom>
            <a:solidFill>
              <a:srgbClr val="80BD41">
                <a:alpha val="100000"/>
              </a:srgbClr>
            </a:solidFill>
          </p:spPr>
          <p:txBody>
            <a:bodyPr/>
            <a:lstStyle/>
            <a:p/>
          </p:txBody>
        </p:sp>
        <p:sp>
          <p:nvSpPr>
            <p:cNvPr id="74" name="rc74"/>
            <p:cNvSpPr/>
            <p:nvPr/>
          </p:nvSpPr>
          <p:spPr>
            <a:xfrm>
              <a:off x="7950217" y="3187070"/>
              <a:ext cx="249522" cy="18312"/>
            </a:xfrm>
            <a:prstGeom prst="rect">
              <a:avLst/>
            </a:prstGeom>
            <a:solidFill>
              <a:srgbClr val="E2231A">
                <a:alpha val="100000"/>
              </a:srgbClr>
            </a:solidFill>
          </p:spPr>
          <p:txBody>
            <a:bodyPr/>
            <a:lstStyle/>
            <a:p/>
          </p:txBody>
        </p:sp>
        <p:sp>
          <p:nvSpPr>
            <p:cNvPr id="75" name="pl75"/>
            <p:cNvSpPr/>
            <p:nvPr/>
          </p:nvSpPr>
          <p:spPr>
            <a:xfrm>
              <a:off x="1421035" y="1236556"/>
              <a:ext cx="6653943" cy="492165"/>
            </a:xfrm>
            <a:custGeom>
              <a:avLst/>
              <a:pathLst>
                <a:path w="6653943" h="492165">
                  <a:moveTo>
                    <a:pt x="0" y="57901"/>
                  </a:moveTo>
                  <a:lnTo>
                    <a:pt x="277247" y="28950"/>
                  </a:lnTo>
                  <a:lnTo>
                    <a:pt x="554495" y="86852"/>
                  </a:lnTo>
                  <a:lnTo>
                    <a:pt x="831742" y="173705"/>
                  </a:lnTo>
                  <a:lnTo>
                    <a:pt x="1108990" y="57901"/>
                  </a:lnTo>
                  <a:lnTo>
                    <a:pt x="1386238" y="115803"/>
                  </a:lnTo>
                  <a:lnTo>
                    <a:pt x="1663485" y="173705"/>
                  </a:lnTo>
                  <a:lnTo>
                    <a:pt x="1940733" y="463214"/>
                  </a:lnTo>
                  <a:lnTo>
                    <a:pt x="2217981" y="202656"/>
                  </a:lnTo>
                  <a:lnTo>
                    <a:pt x="2495228" y="57901"/>
                  </a:lnTo>
                  <a:lnTo>
                    <a:pt x="2772476" y="28950"/>
                  </a:lnTo>
                  <a:lnTo>
                    <a:pt x="3049724" y="86852"/>
                  </a:lnTo>
                  <a:lnTo>
                    <a:pt x="3326971" y="86852"/>
                  </a:lnTo>
                  <a:lnTo>
                    <a:pt x="3604219" y="28950"/>
                  </a:lnTo>
                  <a:lnTo>
                    <a:pt x="3881467" y="57901"/>
                  </a:lnTo>
                  <a:lnTo>
                    <a:pt x="4158714" y="57901"/>
                  </a:lnTo>
                  <a:lnTo>
                    <a:pt x="4435962" y="0"/>
                  </a:lnTo>
                  <a:lnTo>
                    <a:pt x="4713210" y="57901"/>
                  </a:lnTo>
                  <a:lnTo>
                    <a:pt x="4990457" y="57901"/>
                  </a:lnTo>
                  <a:lnTo>
                    <a:pt x="5267705" y="115803"/>
                  </a:lnTo>
                  <a:lnTo>
                    <a:pt x="5544953" y="57901"/>
                  </a:lnTo>
                  <a:lnTo>
                    <a:pt x="5822200" y="289509"/>
                  </a:lnTo>
                  <a:lnTo>
                    <a:pt x="6099448" y="318460"/>
                  </a:lnTo>
                  <a:lnTo>
                    <a:pt x="6376696" y="492165"/>
                  </a:lnTo>
                  <a:lnTo>
                    <a:pt x="6653943" y="2895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29607" y="30338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7" name="tx87"/>
            <p:cNvSpPr/>
            <p:nvPr/>
          </p:nvSpPr>
          <p:spPr>
            <a:xfrm>
              <a:off x="2715845" y="30187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88" name="tx88"/>
            <p:cNvSpPr/>
            <p:nvPr/>
          </p:nvSpPr>
          <p:spPr>
            <a:xfrm>
              <a:off x="4128209" y="29407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89" name="tx89"/>
            <p:cNvSpPr/>
            <p:nvPr/>
          </p:nvSpPr>
          <p:spPr>
            <a:xfrm>
              <a:off x="5488322"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0" name="tx90"/>
            <p:cNvSpPr/>
            <p:nvPr/>
          </p:nvSpPr>
          <p:spPr>
            <a:xfrm>
              <a:off x="6597312" y="29495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1" name="tx91"/>
            <p:cNvSpPr/>
            <p:nvPr/>
          </p:nvSpPr>
          <p:spPr>
            <a:xfrm>
              <a:off x="6874560" y="29595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2" name="tx92"/>
            <p:cNvSpPr/>
            <p:nvPr/>
          </p:nvSpPr>
          <p:spPr>
            <a:xfrm>
              <a:off x="7151808" y="29838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3" name="tx93"/>
            <p:cNvSpPr/>
            <p:nvPr/>
          </p:nvSpPr>
          <p:spPr>
            <a:xfrm>
              <a:off x="7455181" y="30074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4" name="tx94"/>
            <p:cNvSpPr/>
            <p:nvPr/>
          </p:nvSpPr>
          <p:spPr>
            <a:xfrm>
              <a:off x="7706303" y="30295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5" name="tx95"/>
            <p:cNvSpPr/>
            <p:nvPr/>
          </p:nvSpPr>
          <p:spPr>
            <a:xfrm>
              <a:off x="7983551" y="30510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96" name="pl96"/>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6151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7" name="tx107"/>
            <p:cNvSpPr/>
            <p:nvPr/>
          </p:nvSpPr>
          <p:spPr>
            <a:xfrm>
              <a:off x="1329607" y="3148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08" name="tx108"/>
            <p:cNvSpPr/>
            <p:nvPr/>
          </p:nvSpPr>
          <p:spPr>
            <a:xfrm>
              <a:off x="2715845" y="36173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9" name="tx109"/>
            <p:cNvSpPr/>
            <p:nvPr/>
          </p:nvSpPr>
          <p:spPr>
            <a:xfrm>
              <a:off x="2715845" y="3143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0" name="tx110"/>
            <p:cNvSpPr/>
            <p:nvPr/>
          </p:nvSpPr>
          <p:spPr>
            <a:xfrm>
              <a:off x="4102084" y="35660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1" name="tx111"/>
            <p:cNvSpPr/>
            <p:nvPr/>
          </p:nvSpPr>
          <p:spPr>
            <a:xfrm>
              <a:off x="4102084" y="30518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2" name="tx112"/>
            <p:cNvSpPr/>
            <p:nvPr/>
          </p:nvSpPr>
          <p:spPr>
            <a:xfrm>
              <a:off x="5488322" y="3506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3" name="tx113"/>
            <p:cNvSpPr/>
            <p:nvPr/>
          </p:nvSpPr>
          <p:spPr>
            <a:xfrm>
              <a:off x="5488322" y="2926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4" name="tx114"/>
            <p:cNvSpPr/>
            <p:nvPr/>
          </p:nvSpPr>
          <p:spPr>
            <a:xfrm>
              <a:off x="6597312" y="358559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5" name="tx115"/>
            <p:cNvSpPr/>
            <p:nvPr/>
          </p:nvSpPr>
          <p:spPr>
            <a:xfrm>
              <a:off x="6597312" y="30758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6" name="tx116"/>
            <p:cNvSpPr/>
            <p:nvPr/>
          </p:nvSpPr>
          <p:spPr>
            <a:xfrm>
              <a:off x="6874560" y="35785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7" name="tx117"/>
            <p:cNvSpPr/>
            <p:nvPr/>
          </p:nvSpPr>
          <p:spPr>
            <a:xfrm>
              <a:off x="6874560" y="3074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8" name="tx118"/>
            <p:cNvSpPr/>
            <p:nvPr/>
          </p:nvSpPr>
          <p:spPr>
            <a:xfrm>
              <a:off x="7151808" y="36297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9" name="tx119"/>
            <p:cNvSpPr/>
            <p:nvPr/>
          </p:nvSpPr>
          <p:spPr>
            <a:xfrm>
              <a:off x="7151808" y="3137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0" name="tx120"/>
            <p:cNvSpPr/>
            <p:nvPr/>
          </p:nvSpPr>
          <p:spPr>
            <a:xfrm>
              <a:off x="7429055" y="36450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1" name="tx121"/>
            <p:cNvSpPr/>
            <p:nvPr/>
          </p:nvSpPr>
          <p:spPr>
            <a:xfrm>
              <a:off x="7429055" y="3164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2" name="tx122"/>
            <p:cNvSpPr/>
            <p:nvPr/>
          </p:nvSpPr>
          <p:spPr>
            <a:xfrm>
              <a:off x="7706303" y="368455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3" name="tx123"/>
            <p:cNvSpPr/>
            <p:nvPr/>
          </p:nvSpPr>
          <p:spPr>
            <a:xfrm>
              <a:off x="7706303" y="3214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24" name="tx124"/>
            <p:cNvSpPr/>
            <p:nvPr/>
          </p:nvSpPr>
          <p:spPr>
            <a:xfrm>
              <a:off x="7983551" y="36189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25" name="tx125"/>
            <p:cNvSpPr/>
            <p:nvPr/>
          </p:nvSpPr>
          <p:spPr>
            <a:xfrm>
              <a:off x="7983551" y="31611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6" name="tx126"/>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7" name="tx127"/>
            <p:cNvSpPr/>
            <p:nvPr/>
          </p:nvSpPr>
          <p:spPr>
            <a:xfrm>
              <a:off x="694404" y="336763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8" name="tx128"/>
            <p:cNvSpPr/>
            <p:nvPr/>
          </p:nvSpPr>
          <p:spPr>
            <a:xfrm>
              <a:off x="694404" y="268297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9" name="tx129"/>
            <p:cNvSpPr/>
            <p:nvPr/>
          </p:nvSpPr>
          <p:spPr>
            <a:xfrm>
              <a:off x="694404" y="1996551"/>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0" name="tx130"/>
            <p:cNvSpPr/>
            <p:nvPr/>
          </p:nvSpPr>
          <p:spPr>
            <a:xfrm>
              <a:off x="694404" y="1314079"/>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10059"/>
              <a:ext cx="201456" cy="201456"/>
            </a:xfrm>
            <a:prstGeom prst="rect">
              <a:avLst/>
            </a:prstGeom>
            <a:solidFill>
              <a:srgbClr val="E2231A">
                <a:alpha val="100000"/>
              </a:srgbClr>
            </a:solidFill>
          </p:spPr>
          <p:txBody>
            <a:bodyPr/>
            <a:lstStyle/>
            <a:p/>
          </p:txBody>
        </p:sp>
        <p:sp>
          <p:nvSpPr>
            <p:cNvPr id="151" name="rc151"/>
            <p:cNvSpPr/>
            <p:nvPr/>
          </p:nvSpPr>
          <p:spPr>
            <a:xfrm>
              <a:off x="5653947" y="5010059"/>
              <a:ext cx="201456" cy="201456"/>
            </a:xfrm>
            <a:prstGeom prst="rect">
              <a:avLst/>
            </a:prstGeom>
            <a:solidFill>
              <a:srgbClr val="80BD41">
                <a:alpha val="100000"/>
              </a:srgbClr>
            </a:solidFill>
          </p:spPr>
          <p:txBody>
            <a:bodyPr/>
            <a:lstStyle/>
            <a:p/>
          </p:txBody>
        </p:sp>
        <p:sp>
          <p:nvSpPr>
            <p:cNvPr id="152" name="tx15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661760"/>
              <a:ext cx="158423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Viet Nam, 2000-2024</a:t>
              </a:r>
            </a:p>
          </p:txBody>
        </p:sp>
        <p:sp>
          <p:nvSpPr>
            <p:cNvPr id="156" name="pl156"/>
            <p:cNvSpPr/>
            <p:nvPr/>
          </p:nvSpPr>
          <p:spPr>
            <a:xfrm>
              <a:off x="24025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6150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8275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5087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7213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9338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245994" cy="167191"/>
            </a:xfrm>
            <a:prstGeom prst="rect">
              <a:avLst/>
            </a:prstGeom>
            <a:solidFill>
              <a:srgbClr val="80BD41">
                <a:alpha val="100000"/>
              </a:srgbClr>
            </a:solidFill>
          </p:spPr>
          <p:txBody>
            <a:bodyPr/>
            <a:lstStyle/>
            <a:p/>
          </p:txBody>
        </p:sp>
        <p:sp>
          <p:nvSpPr>
            <p:cNvPr id="167" name="rc167"/>
            <p:cNvSpPr/>
            <p:nvPr/>
          </p:nvSpPr>
          <p:spPr>
            <a:xfrm>
              <a:off x="7542268" y="5889059"/>
              <a:ext cx="328735" cy="167191"/>
            </a:xfrm>
            <a:prstGeom prst="rect">
              <a:avLst/>
            </a:prstGeom>
            <a:solidFill>
              <a:srgbClr val="E2231A">
                <a:alpha val="100000"/>
              </a:srgbClr>
            </a:solidFill>
          </p:spPr>
          <p:txBody>
            <a:bodyPr/>
            <a:lstStyle/>
            <a:p/>
          </p:txBody>
        </p:sp>
        <p:sp>
          <p:nvSpPr>
            <p:cNvPr id="168" name="rc168"/>
            <p:cNvSpPr/>
            <p:nvPr/>
          </p:nvSpPr>
          <p:spPr>
            <a:xfrm>
              <a:off x="1296273" y="5680069"/>
              <a:ext cx="4966884" cy="167191"/>
            </a:xfrm>
            <a:prstGeom prst="rect">
              <a:avLst/>
            </a:prstGeom>
            <a:solidFill>
              <a:srgbClr val="80BD41">
                <a:alpha val="100000"/>
              </a:srgbClr>
            </a:solidFill>
          </p:spPr>
          <p:txBody>
            <a:bodyPr/>
            <a:lstStyle/>
            <a:p/>
          </p:txBody>
        </p:sp>
        <p:sp>
          <p:nvSpPr>
            <p:cNvPr id="169" name="rc169"/>
            <p:cNvSpPr/>
            <p:nvPr/>
          </p:nvSpPr>
          <p:spPr>
            <a:xfrm>
              <a:off x="6263158" y="5680069"/>
              <a:ext cx="1090293" cy="167191"/>
            </a:xfrm>
            <a:prstGeom prst="rect">
              <a:avLst/>
            </a:prstGeom>
            <a:solidFill>
              <a:srgbClr val="E2231A">
                <a:alpha val="100000"/>
              </a:srgbClr>
            </a:solidFill>
          </p:spPr>
          <p:txBody>
            <a:bodyPr/>
            <a:lstStyle/>
            <a:p/>
          </p:txBody>
        </p:sp>
        <p:sp>
          <p:nvSpPr>
            <p:cNvPr id="170" name="rc170"/>
            <p:cNvSpPr/>
            <p:nvPr/>
          </p:nvSpPr>
          <p:spPr>
            <a:xfrm>
              <a:off x="1296273" y="5471080"/>
              <a:ext cx="5799490" cy="167191"/>
            </a:xfrm>
            <a:prstGeom prst="rect">
              <a:avLst/>
            </a:prstGeom>
            <a:solidFill>
              <a:srgbClr val="80BD41">
                <a:alpha val="100000"/>
              </a:srgbClr>
            </a:solidFill>
          </p:spPr>
          <p:txBody>
            <a:bodyPr/>
            <a:lstStyle/>
            <a:p/>
          </p:txBody>
        </p:sp>
        <p:sp>
          <p:nvSpPr>
            <p:cNvPr id="171" name="rc171"/>
            <p:cNvSpPr/>
            <p:nvPr/>
          </p:nvSpPr>
          <p:spPr>
            <a:xfrm>
              <a:off x="7095764" y="5471080"/>
              <a:ext cx="118356" cy="167191"/>
            </a:xfrm>
            <a:prstGeom prst="rect">
              <a:avLst/>
            </a:prstGeom>
            <a:solidFill>
              <a:srgbClr val="E2231A">
                <a:alpha val="100000"/>
              </a:srgbClr>
            </a:solidFill>
          </p:spPr>
          <p:txBody>
            <a:bodyPr/>
            <a:lstStyle/>
            <a:p/>
          </p:txBody>
        </p:sp>
        <p:sp>
          <p:nvSpPr>
            <p:cNvPr id="172" name="tx172"/>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73" name="tx173"/>
            <p:cNvSpPr/>
            <p:nvPr/>
          </p:nvSpPr>
          <p:spPr>
            <a:xfrm>
              <a:off x="7543784"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a:t>
              </a:r>
            </a:p>
          </p:txBody>
        </p:sp>
        <p:sp>
          <p:nvSpPr>
            <p:cNvPr id="174" name="tx174"/>
            <p:cNvSpPr/>
            <p:nvPr/>
          </p:nvSpPr>
          <p:spPr>
            <a:xfrm>
              <a:off x="7397486"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a:t>
              </a:r>
            </a:p>
          </p:txBody>
        </p:sp>
        <p:sp>
          <p:nvSpPr>
            <p:cNvPr id="175" name="tx175"/>
            <p:cNvSpPr/>
            <p:nvPr/>
          </p:nvSpPr>
          <p:spPr>
            <a:xfrm>
              <a:off x="4313777"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76" name="tx176"/>
            <p:cNvSpPr/>
            <p:nvPr/>
          </p:nvSpPr>
          <p:spPr>
            <a:xfrm>
              <a:off x="760114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77" name="tx177"/>
            <p:cNvSpPr/>
            <p:nvPr/>
          </p:nvSpPr>
          <p:spPr>
            <a:xfrm>
              <a:off x="3674222"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78" name="tx178"/>
            <p:cNvSpPr/>
            <p:nvPr/>
          </p:nvSpPr>
          <p:spPr>
            <a:xfrm>
              <a:off x="670281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79" name="tx179"/>
            <p:cNvSpPr/>
            <p:nvPr/>
          </p:nvSpPr>
          <p:spPr>
            <a:xfrm>
              <a:off x="4090525"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80" name="tx180"/>
            <p:cNvSpPr/>
            <p:nvPr/>
          </p:nvSpPr>
          <p:spPr>
            <a:xfrm>
              <a:off x="7049449"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5" name="tx185"/>
            <p:cNvSpPr/>
            <p:nvPr/>
          </p:nvSpPr>
          <p:spPr>
            <a:xfrm>
              <a:off x="333409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6" name="tx186"/>
            <p:cNvSpPr/>
            <p:nvPr/>
          </p:nvSpPr>
          <p:spPr>
            <a:xfrm>
              <a:off x="554661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7" name="tx187"/>
            <p:cNvSpPr/>
            <p:nvPr/>
          </p:nvSpPr>
          <p:spPr>
            <a:xfrm>
              <a:off x="775913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(98%) was higher than in 2019 (95%).
The number of children vaccinated with MCV1 decreased 7% compared to in 2019.
The number of surviving infants decreased approximately 10%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89504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404356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19208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34059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148911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9" name="pl9"/>
            <p:cNvSpPr/>
            <p:nvPr/>
          </p:nvSpPr>
          <p:spPr>
            <a:xfrm>
              <a:off x="959174" y="532078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446930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361782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276634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959174" y="191485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4" name="pl14"/>
            <p:cNvSpPr/>
            <p:nvPr/>
          </p:nvSpPr>
          <p:spPr>
            <a:xfrm>
              <a:off x="959174" y="106337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5" name="pl15"/>
            <p:cNvSpPr/>
            <p:nvPr/>
          </p:nvSpPr>
          <p:spPr>
            <a:xfrm>
              <a:off x="128126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1808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490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9172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285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536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0218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390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7582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1264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4946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8628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2309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039697" y="5264846"/>
              <a:ext cx="483137" cy="55942"/>
            </a:xfrm>
            <a:prstGeom prst="rect">
              <a:avLst/>
            </a:prstGeom>
            <a:solidFill>
              <a:srgbClr val="1CABE2">
                <a:alpha val="100000"/>
              </a:srgbClr>
            </a:solidFill>
          </p:spPr>
          <p:txBody>
            <a:bodyPr/>
            <a:lstStyle/>
            <a:p/>
          </p:txBody>
        </p:sp>
        <p:sp>
          <p:nvSpPr>
            <p:cNvPr id="29" name="rc29"/>
            <p:cNvSpPr/>
            <p:nvPr/>
          </p:nvSpPr>
          <p:spPr>
            <a:xfrm>
              <a:off x="1576517" y="5209074"/>
              <a:ext cx="483137" cy="111714"/>
            </a:xfrm>
            <a:prstGeom prst="rect">
              <a:avLst/>
            </a:prstGeom>
            <a:solidFill>
              <a:srgbClr val="1CABE2">
                <a:alpha val="100000"/>
              </a:srgbClr>
            </a:solidFill>
          </p:spPr>
          <p:txBody>
            <a:bodyPr/>
            <a:lstStyle/>
            <a:p/>
          </p:txBody>
        </p:sp>
        <p:sp>
          <p:nvSpPr>
            <p:cNvPr id="30" name="rc30"/>
            <p:cNvSpPr/>
            <p:nvPr/>
          </p:nvSpPr>
          <p:spPr>
            <a:xfrm>
              <a:off x="2113336" y="4024065"/>
              <a:ext cx="483137" cy="1296723"/>
            </a:xfrm>
            <a:prstGeom prst="rect">
              <a:avLst/>
            </a:prstGeom>
            <a:solidFill>
              <a:srgbClr val="1CABE2">
                <a:alpha val="100000"/>
              </a:srgbClr>
            </a:solidFill>
          </p:spPr>
          <p:txBody>
            <a:bodyPr/>
            <a:lstStyle/>
            <a:p/>
          </p:txBody>
        </p:sp>
        <p:sp>
          <p:nvSpPr>
            <p:cNvPr id="31" name="rc31"/>
            <p:cNvSpPr/>
            <p:nvPr/>
          </p:nvSpPr>
          <p:spPr>
            <a:xfrm>
              <a:off x="2650156" y="5247561"/>
              <a:ext cx="483137" cy="73227"/>
            </a:xfrm>
            <a:prstGeom prst="rect">
              <a:avLst/>
            </a:prstGeom>
            <a:solidFill>
              <a:srgbClr val="1CABE2">
                <a:alpha val="100000"/>
              </a:srgbClr>
            </a:solidFill>
          </p:spPr>
          <p:txBody>
            <a:bodyPr/>
            <a:lstStyle/>
            <a:p/>
          </p:txBody>
        </p:sp>
        <p:sp>
          <p:nvSpPr>
            <p:cNvPr id="32" name="rc32"/>
            <p:cNvSpPr/>
            <p:nvPr/>
          </p:nvSpPr>
          <p:spPr>
            <a:xfrm>
              <a:off x="3186975" y="5276171"/>
              <a:ext cx="483137" cy="44617"/>
            </a:xfrm>
            <a:prstGeom prst="rect">
              <a:avLst/>
            </a:prstGeom>
            <a:solidFill>
              <a:srgbClr val="1CABE2">
                <a:alpha val="100000"/>
              </a:srgbClr>
            </a:solidFill>
          </p:spPr>
          <p:txBody>
            <a:bodyPr/>
            <a:lstStyle/>
            <a:p/>
          </p:txBody>
        </p:sp>
        <p:sp>
          <p:nvSpPr>
            <p:cNvPr id="33" name="rc33"/>
            <p:cNvSpPr/>
            <p:nvPr/>
          </p:nvSpPr>
          <p:spPr>
            <a:xfrm>
              <a:off x="3723794" y="5270892"/>
              <a:ext cx="483137" cy="49896"/>
            </a:xfrm>
            <a:prstGeom prst="rect">
              <a:avLst/>
            </a:prstGeom>
            <a:solidFill>
              <a:srgbClr val="1CABE2">
                <a:alpha val="100000"/>
              </a:srgbClr>
            </a:solidFill>
          </p:spPr>
          <p:txBody>
            <a:bodyPr/>
            <a:lstStyle/>
            <a:p/>
          </p:txBody>
        </p:sp>
        <p:sp>
          <p:nvSpPr>
            <p:cNvPr id="34" name="rc34"/>
            <p:cNvSpPr/>
            <p:nvPr/>
          </p:nvSpPr>
          <p:spPr>
            <a:xfrm>
              <a:off x="4260614" y="5247646"/>
              <a:ext cx="483137" cy="73142"/>
            </a:xfrm>
            <a:prstGeom prst="rect">
              <a:avLst/>
            </a:prstGeom>
            <a:solidFill>
              <a:srgbClr val="1CABE2">
                <a:alpha val="100000"/>
              </a:srgbClr>
            </a:solidFill>
          </p:spPr>
          <p:txBody>
            <a:bodyPr/>
            <a:lstStyle/>
            <a:p/>
          </p:txBody>
        </p:sp>
        <p:sp>
          <p:nvSpPr>
            <p:cNvPr id="35" name="rc35"/>
            <p:cNvSpPr/>
            <p:nvPr/>
          </p:nvSpPr>
          <p:spPr>
            <a:xfrm>
              <a:off x="4797433" y="4825736"/>
              <a:ext cx="483137" cy="495052"/>
            </a:xfrm>
            <a:prstGeom prst="rect">
              <a:avLst/>
            </a:prstGeom>
            <a:solidFill>
              <a:srgbClr val="1CABE2">
                <a:alpha val="100000"/>
              </a:srgbClr>
            </a:solidFill>
          </p:spPr>
          <p:txBody>
            <a:bodyPr/>
            <a:lstStyle/>
            <a:p/>
          </p:txBody>
        </p:sp>
        <p:sp>
          <p:nvSpPr>
            <p:cNvPr id="36" name="rc36"/>
            <p:cNvSpPr/>
            <p:nvPr/>
          </p:nvSpPr>
          <p:spPr>
            <a:xfrm>
              <a:off x="5334253" y="5259993"/>
              <a:ext cx="483137" cy="60795"/>
            </a:xfrm>
            <a:prstGeom prst="rect">
              <a:avLst/>
            </a:prstGeom>
            <a:solidFill>
              <a:srgbClr val="1CABE2">
                <a:alpha val="100000"/>
              </a:srgbClr>
            </a:solidFill>
          </p:spPr>
          <p:txBody>
            <a:bodyPr/>
            <a:lstStyle/>
            <a:p/>
          </p:txBody>
        </p:sp>
        <p:sp>
          <p:nvSpPr>
            <p:cNvPr id="37" name="rc37"/>
            <p:cNvSpPr/>
            <p:nvPr/>
          </p:nvSpPr>
          <p:spPr>
            <a:xfrm>
              <a:off x="5871072" y="5305462"/>
              <a:ext cx="483137" cy="15326"/>
            </a:xfrm>
            <a:prstGeom prst="rect">
              <a:avLst/>
            </a:prstGeom>
            <a:solidFill>
              <a:srgbClr val="1CABE2">
                <a:alpha val="100000"/>
              </a:srgbClr>
            </a:solidFill>
          </p:spPr>
          <p:txBody>
            <a:bodyPr/>
            <a:lstStyle/>
            <a:p/>
          </p:txBody>
        </p:sp>
        <p:sp>
          <p:nvSpPr>
            <p:cNvPr id="38" name="rc38"/>
            <p:cNvSpPr/>
            <p:nvPr/>
          </p:nvSpPr>
          <p:spPr>
            <a:xfrm>
              <a:off x="6407891" y="5317553"/>
              <a:ext cx="483137" cy="3235"/>
            </a:xfrm>
            <a:prstGeom prst="rect">
              <a:avLst/>
            </a:prstGeom>
            <a:solidFill>
              <a:srgbClr val="1CABE2">
                <a:alpha val="100000"/>
              </a:srgbClr>
            </a:solidFill>
          </p:spPr>
          <p:txBody>
            <a:bodyPr/>
            <a:lstStyle/>
            <a:p/>
          </p:txBody>
        </p:sp>
        <p:sp>
          <p:nvSpPr>
            <p:cNvPr id="39" name="rc39"/>
            <p:cNvSpPr/>
            <p:nvPr/>
          </p:nvSpPr>
          <p:spPr>
            <a:xfrm>
              <a:off x="6944711" y="5312444"/>
              <a:ext cx="483137" cy="8344"/>
            </a:xfrm>
            <a:prstGeom prst="rect">
              <a:avLst/>
            </a:prstGeom>
            <a:solidFill>
              <a:srgbClr val="1CABE2">
                <a:alpha val="100000"/>
              </a:srgbClr>
            </a:solidFill>
          </p:spPr>
          <p:txBody>
            <a:bodyPr/>
            <a:lstStyle/>
            <a:p/>
          </p:txBody>
        </p:sp>
        <p:sp>
          <p:nvSpPr>
            <p:cNvPr id="40" name="rc40"/>
            <p:cNvSpPr/>
            <p:nvPr/>
          </p:nvSpPr>
          <p:spPr>
            <a:xfrm>
              <a:off x="7481530" y="5141551"/>
              <a:ext cx="483137" cy="179237"/>
            </a:xfrm>
            <a:prstGeom prst="rect">
              <a:avLst/>
            </a:prstGeom>
            <a:solidFill>
              <a:srgbClr val="1CABE2">
                <a:alpha val="100000"/>
              </a:srgbClr>
            </a:solidFill>
          </p:spPr>
          <p:txBody>
            <a:bodyPr/>
            <a:lstStyle/>
            <a:p/>
          </p:txBody>
        </p:sp>
        <p:sp>
          <p:nvSpPr>
            <p:cNvPr id="41" name="pl41"/>
            <p:cNvSpPr/>
            <p:nvPr/>
          </p:nvSpPr>
          <p:spPr>
            <a:xfrm>
              <a:off x="1281266" y="1041602"/>
              <a:ext cx="6441832" cy="734809"/>
            </a:xfrm>
            <a:custGeom>
              <a:avLst/>
              <a:pathLst>
                <a:path w="6441832" h="734809">
                  <a:moveTo>
                    <a:pt x="0" y="129672"/>
                  </a:moveTo>
                  <a:lnTo>
                    <a:pt x="536819" y="43224"/>
                  </a:lnTo>
                  <a:lnTo>
                    <a:pt x="1073638" y="86448"/>
                  </a:lnTo>
                  <a:lnTo>
                    <a:pt x="1610458" y="86448"/>
                  </a:lnTo>
                  <a:lnTo>
                    <a:pt x="2147277" y="0"/>
                  </a:lnTo>
                  <a:lnTo>
                    <a:pt x="2684097" y="86448"/>
                  </a:lnTo>
                  <a:lnTo>
                    <a:pt x="3220916" y="86448"/>
                  </a:lnTo>
                  <a:lnTo>
                    <a:pt x="3757735" y="172896"/>
                  </a:lnTo>
                  <a:lnTo>
                    <a:pt x="4294555" y="86448"/>
                  </a:lnTo>
                  <a:lnTo>
                    <a:pt x="4831374" y="432241"/>
                  </a:lnTo>
                  <a:lnTo>
                    <a:pt x="5368194" y="475465"/>
                  </a:lnTo>
                  <a:lnTo>
                    <a:pt x="5905013" y="734809"/>
                  </a:lnTo>
                  <a:lnTo>
                    <a:pt x="6441832" y="43224"/>
                  </a:lnTo>
                </a:path>
              </a:pathLst>
            </a:custGeom>
            <a:ln w="27101" cap="flat">
              <a:solidFill>
                <a:srgbClr val="00833D">
                  <a:alpha val="100000"/>
                </a:srgbClr>
              </a:solidFill>
              <a:prstDash val="solid"/>
              <a:round/>
            </a:ln>
          </p:spPr>
          <p:txBody>
            <a:bodyPr/>
            <a:lstStyle/>
            <a:p/>
          </p:txBody>
        </p:sp>
        <p:sp>
          <p:nvSpPr>
            <p:cNvPr id="42" name="pl42"/>
            <p:cNvSpPr/>
            <p:nvPr/>
          </p:nvSpPr>
          <p:spPr>
            <a:xfrm>
              <a:off x="1281266" y="1214498"/>
              <a:ext cx="6441832" cy="605137"/>
            </a:xfrm>
            <a:custGeom>
              <a:avLst/>
              <a:pathLst>
                <a:path w="6441832" h="605137">
                  <a:moveTo>
                    <a:pt x="0" y="518689"/>
                  </a:moveTo>
                  <a:lnTo>
                    <a:pt x="536819" y="389016"/>
                  </a:lnTo>
                  <a:lnTo>
                    <a:pt x="1073638" y="43224"/>
                  </a:lnTo>
                  <a:lnTo>
                    <a:pt x="1610458" y="129672"/>
                  </a:lnTo>
                  <a:lnTo>
                    <a:pt x="2147277" y="0"/>
                  </a:lnTo>
                  <a:lnTo>
                    <a:pt x="2684097" y="86448"/>
                  </a:lnTo>
                  <a:lnTo>
                    <a:pt x="3220916" y="216120"/>
                  </a:lnTo>
                  <a:lnTo>
                    <a:pt x="3757735" y="129672"/>
                  </a:lnTo>
                  <a:lnTo>
                    <a:pt x="4294555" y="86448"/>
                  </a:lnTo>
                  <a:lnTo>
                    <a:pt x="4831374" y="432241"/>
                  </a:lnTo>
                  <a:lnTo>
                    <a:pt x="5368194" y="605137"/>
                  </a:lnTo>
                  <a:lnTo>
                    <a:pt x="5905013" y="389016"/>
                  </a:lnTo>
                  <a:lnTo>
                    <a:pt x="6441832" y="0"/>
                  </a:lnTo>
                </a:path>
              </a:pathLst>
            </a:custGeom>
            <a:ln w="27101" cap="flat">
              <a:solidFill>
                <a:srgbClr val="002759">
                  <a:alpha val="100000"/>
                </a:srgbClr>
              </a:solidFill>
              <a:prstDash val="solid"/>
              <a:round/>
            </a:ln>
          </p:spPr>
          <p:txBody>
            <a:bodyPr/>
            <a:lstStyle/>
            <a:p/>
          </p:txBody>
        </p:sp>
        <p:sp>
          <p:nvSpPr>
            <p:cNvPr id="43" name="pt43"/>
            <p:cNvSpPr/>
            <p:nvPr/>
          </p:nvSpPr>
          <p:spPr>
            <a:xfrm>
              <a:off x="1249665" y="11396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86484"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323304"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860123"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396942" y="10100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3762"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70581"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007401" y="1182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544220"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081039" y="14422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617859"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54678" y="17448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691498"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249665" y="17015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786484" y="15719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323304" y="12261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860123" y="13125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396942" y="1182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33762" y="12693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70581" y="1399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007401" y="13125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544220" y="12693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081039" y="1615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617859" y="17880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54678" y="15719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691498" y="1182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81788" y="513500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657</a:t>
              </a:r>
            </a:p>
          </p:txBody>
        </p:sp>
        <p:sp>
          <p:nvSpPr>
            <p:cNvPr id="70" name="tx70"/>
            <p:cNvSpPr/>
            <p:nvPr/>
          </p:nvSpPr>
          <p:spPr>
            <a:xfrm>
              <a:off x="1668883" y="506380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1,312</a:t>
              </a:r>
            </a:p>
          </p:txBody>
        </p:sp>
        <p:sp>
          <p:nvSpPr>
            <p:cNvPr id="71" name="tx71"/>
            <p:cNvSpPr/>
            <p:nvPr/>
          </p:nvSpPr>
          <p:spPr>
            <a:xfrm>
              <a:off x="2172543" y="387879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15,229</a:t>
              </a:r>
            </a:p>
          </p:txBody>
        </p:sp>
        <p:sp>
          <p:nvSpPr>
            <p:cNvPr id="72" name="tx72"/>
            <p:cNvSpPr/>
            <p:nvPr/>
          </p:nvSpPr>
          <p:spPr>
            <a:xfrm>
              <a:off x="2792246" y="511771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860</a:t>
              </a:r>
            </a:p>
          </p:txBody>
        </p:sp>
        <p:sp>
          <p:nvSpPr>
            <p:cNvPr id="73" name="tx73"/>
            <p:cNvSpPr/>
            <p:nvPr/>
          </p:nvSpPr>
          <p:spPr>
            <a:xfrm>
              <a:off x="3329066" y="51463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524</a:t>
              </a:r>
            </a:p>
          </p:txBody>
        </p:sp>
        <p:sp>
          <p:nvSpPr>
            <p:cNvPr id="74" name="tx74"/>
            <p:cNvSpPr/>
            <p:nvPr/>
          </p:nvSpPr>
          <p:spPr>
            <a:xfrm>
              <a:off x="3865885" y="51410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586</a:t>
              </a:r>
            </a:p>
          </p:txBody>
        </p:sp>
        <p:sp>
          <p:nvSpPr>
            <p:cNvPr id="75" name="tx75"/>
            <p:cNvSpPr/>
            <p:nvPr/>
          </p:nvSpPr>
          <p:spPr>
            <a:xfrm>
              <a:off x="4402705" y="511780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859</a:t>
              </a:r>
            </a:p>
          </p:txBody>
        </p:sp>
        <p:sp>
          <p:nvSpPr>
            <p:cNvPr id="76" name="tx76"/>
            <p:cNvSpPr/>
            <p:nvPr/>
          </p:nvSpPr>
          <p:spPr>
            <a:xfrm>
              <a:off x="4889799" y="468046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5,814</a:t>
              </a:r>
            </a:p>
          </p:txBody>
        </p:sp>
        <p:sp>
          <p:nvSpPr>
            <p:cNvPr id="77" name="tx77"/>
            <p:cNvSpPr/>
            <p:nvPr/>
          </p:nvSpPr>
          <p:spPr>
            <a:xfrm>
              <a:off x="5476343" y="5131606"/>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714</a:t>
              </a:r>
            </a:p>
          </p:txBody>
        </p:sp>
        <p:sp>
          <p:nvSpPr>
            <p:cNvPr id="78" name="tx78"/>
            <p:cNvSpPr/>
            <p:nvPr/>
          </p:nvSpPr>
          <p:spPr>
            <a:xfrm>
              <a:off x="6013163" y="51756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180</a:t>
              </a:r>
            </a:p>
          </p:txBody>
        </p:sp>
        <p:sp>
          <p:nvSpPr>
            <p:cNvPr id="79" name="tx79"/>
            <p:cNvSpPr/>
            <p:nvPr/>
          </p:nvSpPr>
          <p:spPr>
            <a:xfrm>
              <a:off x="6583141" y="518765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80" name="tx80"/>
            <p:cNvSpPr/>
            <p:nvPr/>
          </p:nvSpPr>
          <p:spPr>
            <a:xfrm>
              <a:off x="7119961" y="518260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98</a:t>
              </a:r>
            </a:p>
          </p:txBody>
        </p:sp>
        <p:sp>
          <p:nvSpPr>
            <p:cNvPr id="81" name="tx81"/>
            <p:cNvSpPr/>
            <p:nvPr/>
          </p:nvSpPr>
          <p:spPr>
            <a:xfrm>
              <a:off x="7573896" y="499627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2,105</a:t>
              </a:r>
            </a:p>
          </p:txBody>
        </p:sp>
        <p:sp>
          <p:nvSpPr>
            <p:cNvPr id="82" name="pl82"/>
            <p:cNvSpPr/>
            <p:nvPr/>
          </p:nvSpPr>
          <p:spPr>
            <a:xfrm>
              <a:off x="7738115" y="1025575"/>
              <a:ext cx="124188" cy="52859"/>
            </a:xfrm>
            <a:custGeom>
              <a:avLst/>
              <a:pathLst>
                <a:path w="124188" h="52859">
                  <a:moveTo>
                    <a:pt x="124188" y="0"/>
                  </a:moveTo>
                  <a:lnTo>
                    <a:pt x="0" y="52859"/>
                  </a:lnTo>
                </a:path>
              </a:pathLst>
            </a:custGeom>
          </p:spPr>
          <p:txBody>
            <a:bodyPr/>
            <a:lstStyle/>
            <a:p/>
          </p:txBody>
        </p:sp>
        <p:sp>
          <p:nvSpPr>
            <p:cNvPr id="83" name="pl83"/>
            <p:cNvSpPr/>
            <p:nvPr/>
          </p:nvSpPr>
          <p:spPr>
            <a:xfrm>
              <a:off x="7738902" y="1220064"/>
              <a:ext cx="123401" cy="43459"/>
            </a:xfrm>
            <a:custGeom>
              <a:avLst/>
              <a:pathLst>
                <a:path w="123401" h="43459">
                  <a:moveTo>
                    <a:pt x="123401" y="43459"/>
                  </a:moveTo>
                  <a:lnTo>
                    <a:pt x="0" y="0"/>
                  </a:lnTo>
                </a:path>
              </a:pathLst>
            </a:custGeom>
          </p:spPr>
          <p:txBody>
            <a:bodyPr/>
            <a:lstStyle/>
            <a:p/>
          </p:txBody>
        </p:sp>
        <p:sp>
          <p:nvSpPr>
            <p:cNvPr id="84" name="pg84"/>
            <p:cNvSpPr/>
            <p:nvPr/>
          </p:nvSpPr>
          <p:spPr>
            <a:xfrm>
              <a:off x="7793724" y="91688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95800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6" name="pg86"/>
            <p:cNvSpPr/>
            <p:nvPr/>
          </p:nvSpPr>
          <p:spPr>
            <a:xfrm>
              <a:off x="7793724" y="118489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122601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88" name="rc88"/>
            <p:cNvSpPr/>
            <p:nvPr/>
          </p:nvSpPr>
          <p:spPr>
            <a:xfrm>
              <a:off x="959174" y="646101"/>
              <a:ext cx="7676517" cy="4897291"/>
            </a:xfrm>
            <a:prstGeom prst="rect">
              <a:avLst/>
            </a:prstGeom>
            <a:ln w="13550" cap="rnd">
              <a:solidFill>
                <a:srgbClr val="BEBEBE">
                  <a:alpha val="100000"/>
                </a:srgbClr>
              </a:solidFill>
              <a:prstDash val="solid"/>
              <a:round/>
            </a:ln>
          </p:spPr>
          <p:txBody>
            <a:bodyPr/>
            <a:lstStyle/>
            <a:p/>
          </p:txBody>
        </p:sp>
        <p:sp>
          <p:nvSpPr>
            <p:cNvPr id="89" name="tx89"/>
            <p:cNvSpPr/>
            <p:nvPr/>
          </p:nvSpPr>
          <p:spPr>
            <a:xfrm>
              <a:off x="825913"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440549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1" name="tx91"/>
            <p:cNvSpPr/>
            <p:nvPr/>
          </p:nvSpPr>
          <p:spPr>
            <a:xfrm>
              <a:off x="508103" y="355401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2" name="tx92"/>
            <p:cNvSpPr/>
            <p:nvPr/>
          </p:nvSpPr>
          <p:spPr>
            <a:xfrm>
              <a:off x="508103" y="270253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93" name="tx93"/>
            <p:cNvSpPr/>
            <p:nvPr/>
          </p:nvSpPr>
          <p:spPr>
            <a:xfrm>
              <a:off x="508103" y="185104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94" name="tx94"/>
            <p:cNvSpPr/>
            <p:nvPr/>
          </p:nvSpPr>
          <p:spPr>
            <a:xfrm>
              <a:off x="508103" y="99956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95" name="tx95"/>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13904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675831"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21268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74950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328632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82313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435995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89677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5403212"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97041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6452139"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7018724"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7550489"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tx121"/>
            <p:cNvSpPr/>
            <p:nvPr/>
          </p:nvSpPr>
          <p:spPr>
            <a:xfrm>
              <a:off x="2027407" y="401416"/>
              <a:ext cx="55400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Viet Nam, 2012-2024</a:t>
              </a:r>
            </a:p>
          </p:txBody>
        </p:sp>
        <p:sp>
          <p:nvSpPr>
            <p:cNvPr id="122" name="tx12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3" name="tx12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4" name="tx12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5" name="tx12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2,105 confirmed measles cases in Viet Nam. In the same year, MCV1 coverage was 98% and MCV2 coverage was 95%.
The number of cases in 2024 was 21.5 times more cases than in 2023 (n=98).
The highest number of measles cases was reported in 2014 (n=15,229). In this year, MCV1 coverage was 97%.
Viet Nam reported measles vaccine stockouts in 2005, 2006, 2007, 2008, 2022, 2023, and 2023.
There were measles-containing vaccine supplementary immunization activities/campaigns in 2020, 2022, and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14387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27778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14118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482688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46086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0948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79796" y="1480136"/>
              <a:ext cx="3485499" cy="1980726"/>
            </a:xfrm>
            <a:custGeom>
              <a:avLst/>
              <a:pathLst>
                <a:path w="3485499" h="1980726">
                  <a:moveTo>
                    <a:pt x="0" y="1912425"/>
                  </a:moveTo>
                  <a:lnTo>
                    <a:pt x="145229" y="1775823"/>
                  </a:lnTo>
                  <a:lnTo>
                    <a:pt x="290458" y="1161115"/>
                  </a:lnTo>
                  <a:lnTo>
                    <a:pt x="435687" y="1980726"/>
                  </a:lnTo>
                  <a:lnTo>
                    <a:pt x="580916" y="1844124"/>
                  </a:lnTo>
                  <a:lnTo>
                    <a:pt x="726145" y="1775823"/>
                  </a:lnTo>
                  <a:lnTo>
                    <a:pt x="871374" y="1980726"/>
                  </a:lnTo>
                  <a:lnTo>
                    <a:pt x="1016603" y="1980726"/>
                  </a:lnTo>
                  <a:lnTo>
                    <a:pt x="1161833" y="1707522"/>
                  </a:lnTo>
                  <a:lnTo>
                    <a:pt x="1307062" y="1912425"/>
                  </a:lnTo>
                  <a:lnTo>
                    <a:pt x="1452291" y="1980726"/>
                  </a:lnTo>
                  <a:lnTo>
                    <a:pt x="1597520" y="1844124"/>
                  </a:lnTo>
                  <a:lnTo>
                    <a:pt x="1742749" y="1844124"/>
                  </a:lnTo>
                  <a:lnTo>
                    <a:pt x="1887978" y="0"/>
                  </a:lnTo>
                  <a:lnTo>
                    <a:pt x="2033207" y="1980726"/>
                  </a:lnTo>
                  <a:lnTo>
                    <a:pt x="2178437" y="1912425"/>
                  </a:lnTo>
                  <a:lnTo>
                    <a:pt x="2323666" y="1980726"/>
                  </a:lnTo>
                  <a:lnTo>
                    <a:pt x="2468895" y="1707522"/>
                  </a:lnTo>
                  <a:lnTo>
                    <a:pt x="2614124" y="1707522"/>
                  </a:lnTo>
                  <a:lnTo>
                    <a:pt x="2759353" y="1502620"/>
                  </a:lnTo>
                  <a:lnTo>
                    <a:pt x="2904582" y="1844124"/>
                  </a:lnTo>
                  <a:lnTo>
                    <a:pt x="3049811" y="1639221"/>
                  </a:lnTo>
                  <a:lnTo>
                    <a:pt x="3195040" y="1912425"/>
                  </a:lnTo>
                  <a:lnTo>
                    <a:pt x="3340270" y="683009"/>
                  </a:lnTo>
                  <a:lnTo>
                    <a:pt x="3485499" y="1844124"/>
                  </a:lnTo>
                </a:path>
              </a:pathLst>
            </a:custGeom>
            <a:ln w="27101" cap="flat">
              <a:solidFill>
                <a:srgbClr val="0058AB">
                  <a:alpha val="80000"/>
                </a:srgbClr>
              </a:solidFill>
              <a:prstDash val="solid"/>
              <a:round/>
            </a:ln>
          </p:spPr>
          <p:txBody>
            <a:bodyPr/>
            <a:lstStyle/>
            <a:p/>
          </p:txBody>
        </p:sp>
        <p:sp>
          <p:nvSpPr>
            <p:cNvPr id="19" name="pl19"/>
            <p:cNvSpPr/>
            <p:nvPr/>
          </p:nvSpPr>
          <p:spPr>
            <a:xfrm>
              <a:off x="979796" y="2572951"/>
              <a:ext cx="3485499" cy="546407"/>
            </a:xfrm>
            <a:custGeom>
              <a:avLst/>
              <a:pathLst>
                <a:path w="3485499" h="546407">
                  <a:moveTo>
                    <a:pt x="0" y="0"/>
                  </a:moveTo>
                  <a:lnTo>
                    <a:pt x="145229" y="68300"/>
                  </a:lnTo>
                  <a:lnTo>
                    <a:pt x="290458" y="0"/>
                  </a:lnTo>
                  <a:lnTo>
                    <a:pt x="435687" y="136601"/>
                  </a:lnTo>
                  <a:lnTo>
                    <a:pt x="580916" y="204902"/>
                  </a:lnTo>
                  <a:lnTo>
                    <a:pt x="726145" y="136601"/>
                  </a:lnTo>
                  <a:lnTo>
                    <a:pt x="871374" y="204902"/>
                  </a:lnTo>
                  <a:lnTo>
                    <a:pt x="1016603" y="204902"/>
                  </a:lnTo>
                  <a:lnTo>
                    <a:pt x="1161833" y="341504"/>
                  </a:lnTo>
                  <a:lnTo>
                    <a:pt x="1307062" y="409805"/>
                  </a:lnTo>
                  <a:lnTo>
                    <a:pt x="1452291" y="478106"/>
                  </a:lnTo>
                  <a:lnTo>
                    <a:pt x="1597520" y="478106"/>
                  </a:lnTo>
                  <a:lnTo>
                    <a:pt x="1742749" y="478106"/>
                  </a:lnTo>
                  <a:lnTo>
                    <a:pt x="1887978" y="478106"/>
                  </a:lnTo>
                  <a:lnTo>
                    <a:pt x="2033207" y="546407"/>
                  </a:lnTo>
                  <a:lnTo>
                    <a:pt x="2178437" y="546407"/>
                  </a:lnTo>
                  <a:lnTo>
                    <a:pt x="2323666" y="546407"/>
                  </a:lnTo>
                  <a:lnTo>
                    <a:pt x="2468895" y="546407"/>
                  </a:lnTo>
                  <a:lnTo>
                    <a:pt x="2614124" y="546407"/>
                  </a:lnTo>
                  <a:lnTo>
                    <a:pt x="2759353" y="546407"/>
                  </a:lnTo>
                  <a:lnTo>
                    <a:pt x="2904582" y="546407"/>
                  </a:lnTo>
                  <a:lnTo>
                    <a:pt x="3049811" y="478106"/>
                  </a:lnTo>
                  <a:lnTo>
                    <a:pt x="3195040" y="546407"/>
                  </a:lnTo>
                  <a:lnTo>
                    <a:pt x="3340270" y="546407"/>
                  </a:lnTo>
                  <a:lnTo>
                    <a:pt x="3485499" y="546407"/>
                  </a:lnTo>
                </a:path>
              </a:pathLst>
            </a:custGeom>
            <a:ln w="27101" cap="flat">
              <a:solidFill>
                <a:srgbClr val="1CABE2">
                  <a:alpha val="80000"/>
                </a:srgbClr>
              </a:solidFill>
              <a:prstDash val="solid"/>
              <a:round/>
            </a:ln>
          </p:spPr>
          <p:txBody>
            <a:bodyPr/>
            <a:lstStyle/>
            <a:p/>
          </p:txBody>
        </p:sp>
        <p:sp>
          <p:nvSpPr>
            <p:cNvPr id="20" name="pl20"/>
            <p:cNvSpPr/>
            <p:nvPr/>
          </p:nvSpPr>
          <p:spPr>
            <a:xfrm>
              <a:off x="979796" y="2777853"/>
              <a:ext cx="3485499" cy="614708"/>
            </a:xfrm>
            <a:custGeom>
              <a:avLst/>
              <a:pathLst>
                <a:path w="3485499" h="614708">
                  <a:moveTo>
                    <a:pt x="0" y="0"/>
                  </a:moveTo>
                  <a:lnTo>
                    <a:pt x="145229" y="68300"/>
                  </a:lnTo>
                  <a:lnTo>
                    <a:pt x="290458" y="0"/>
                  </a:lnTo>
                  <a:lnTo>
                    <a:pt x="435687" y="68300"/>
                  </a:lnTo>
                  <a:lnTo>
                    <a:pt x="580916" y="136601"/>
                  </a:lnTo>
                  <a:lnTo>
                    <a:pt x="726145" y="136601"/>
                  </a:lnTo>
                  <a:lnTo>
                    <a:pt x="871374" y="204902"/>
                  </a:lnTo>
                  <a:lnTo>
                    <a:pt x="1016603" y="273203"/>
                  </a:lnTo>
                  <a:lnTo>
                    <a:pt x="1161833" y="409805"/>
                  </a:lnTo>
                  <a:lnTo>
                    <a:pt x="1307062" y="546407"/>
                  </a:lnTo>
                  <a:lnTo>
                    <a:pt x="1452291" y="546407"/>
                  </a:lnTo>
                  <a:lnTo>
                    <a:pt x="1597520" y="546407"/>
                  </a:lnTo>
                  <a:lnTo>
                    <a:pt x="1742749" y="614708"/>
                  </a:lnTo>
                  <a:lnTo>
                    <a:pt x="1887978" y="478106"/>
                  </a:lnTo>
                  <a:lnTo>
                    <a:pt x="2033207" y="546407"/>
                  </a:lnTo>
                  <a:lnTo>
                    <a:pt x="2178437" y="546407"/>
                  </a:lnTo>
                  <a:lnTo>
                    <a:pt x="2323666" y="546407"/>
                  </a:lnTo>
                  <a:lnTo>
                    <a:pt x="2468895" y="546407"/>
                  </a:lnTo>
                  <a:lnTo>
                    <a:pt x="2614124" y="546407"/>
                  </a:lnTo>
                  <a:lnTo>
                    <a:pt x="2759353" y="546407"/>
                  </a:lnTo>
                  <a:lnTo>
                    <a:pt x="2904582" y="546407"/>
                  </a:lnTo>
                  <a:lnTo>
                    <a:pt x="3049811" y="478106"/>
                  </a:lnTo>
                  <a:lnTo>
                    <a:pt x="3195040" y="546407"/>
                  </a:lnTo>
                  <a:lnTo>
                    <a:pt x="3340270" y="478106"/>
                  </a:lnTo>
                  <a:lnTo>
                    <a:pt x="3485499" y="478106"/>
                  </a:lnTo>
                </a:path>
              </a:pathLst>
            </a:custGeom>
            <a:ln w="27101" cap="flat">
              <a:solidFill>
                <a:srgbClr val="00833D">
                  <a:alpha val="80000"/>
                </a:srgbClr>
              </a:solidFill>
              <a:prstDash val="solid"/>
              <a:round/>
            </a:ln>
          </p:spPr>
          <p:txBody>
            <a:bodyPr/>
            <a:lstStyle/>
            <a:p/>
          </p:txBody>
        </p:sp>
        <p:sp>
          <p:nvSpPr>
            <p:cNvPr id="21" name="pl21"/>
            <p:cNvSpPr/>
            <p:nvPr/>
          </p:nvSpPr>
          <p:spPr>
            <a:xfrm>
              <a:off x="979796" y="1480136"/>
              <a:ext cx="3485499" cy="1980726"/>
            </a:xfrm>
            <a:custGeom>
              <a:avLst/>
              <a:pathLst>
                <a:path w="3485499" h="1980726">
                  <a:moveTo>
                    <a:pt x="0" y="1912425"/>
                  </a:moveTo>
                  <a:lnTo>
                    <a:pt x="145229" y="1775823"/>
                  </a:lnTo>
                  <a:lnTo>
                    <a:pt x="290458" y="1161115"/>
                  </a:lnTo>
                  <a:lnTo>
                    <a:pt x="435687" y="1980726"/>
                  </a:lnTo>
                  <a:lnTo>
                    <a:pt x="580916" y="1844124"/>
                  </a:lnTo>
                  <a:lnTo>
                    <a:pt x="726145" y="1775823"/>
                  </a:lnTo>
                  <a:lnTo>
                    <a:pt x="871374" y="1980726"/>
                  </a:lnTo>
                  <a:lnTo>
                    <a:pt x="1016603" y="1980726"/>
                  </a:lnTo>
                  <a:lnTo>
                    <a:pt x="1161833" y="1707522"/>
                  </a:lnTo>
                  <a:lnTo>
                    <a:pt x="1307062" y="1912425"/>
                  </a:lnTo>
                  <a:lnTo>
                    <a:pt x="1452291" y="1980726"/>
                  </a:lnTo>
                  <a:lnTo>
                    <a:pt x="1597520" y="1844124"/>
                  </a:lnTo>
                  <a:lnTo>
                    <a:pt x="1742749" y="1844124"/>
                  </a:lnTo>
                  <a:lnTo>
                    <a:pt x="1887978" y="0"/>
                  </a:lnTo>
                  <a:lnTo>
                    <a:pt x="2033207" y="1980726"/>
                  </a:lnTo>
                  <a:lnTo>
                    <a:pt x="2178437" y="1912425"/>
                  </a:lnTo>
                  <a:lnTo>
                    <a:pt x="2323666" y="1980726"/>
                  </a:lnTo>
                  <a:lnTo>
                    <a:pt x="2468895" y="1707522"/>
                  </a:lnTo>
                  <a:lnTo>
                    <a:pt x="2614124" y="1707522"/>
                  </a:lnTo>
                  <a:lnTo>
                    <a:pt x="2759353" y="1502620"/>
                  </a:lnTo>
                  <a:lnTo>
                    <a:pt x="2904582" y="1844124"/>
                  </a:lnTo>
                  <a:lnTo>
                    <a:pt x="3049811" y="1639221"/>
                  </a:lnTo>
                  <a:lnTo>
                    <a:pt x="3195040" y="1912425"/>
                  </a:lnTo>
                  <a:lnTo>
                    <a:pt x="3340270" y="683009"/>
                  </a:lnTo>
                  <a:lnTo>
                    <a:pt x="3485499" y="1844124"/>
                  </a:lnTo>
                </a:path>
              </a:pathLst>
            </a:custGeom>
            <a:ln w="43362" cap="flat">
              <a:solidFill>
                <a:srgbClr val="000000">
                  <a:alpha val="100000"/>
                </a:srgbClr>
              </a:solidFill>
              <a:prstDash val="solid"/>
              <a:round/>
            </a:ln>
          </p:spPr>
          <p:txBody>
            <a:bodyPr/>
            <a:lstStyle/>
            <a:p/>
          </p:txBody>
        </p:sp>
        <p:sp>
          <p:nvSpPr>
            <p:cNvPr id="22" name="pl22"/>
            <p:cNvSpPr/>
            <p:nvPr/>
          </p:nvSpPr>
          <p:spPr>
            <a:xfrm>
              <a:off x="979796" y="1480136"/>
              <a:ext cx="3485499" cy="1980726"/>
            </a:xfrm>
            <a:custGeom>
              <a:avLst/>
              <a:pathLst>
                <a:path w="3485499" h="1980726">
                  <a:moveTo>
                    <a:pt x="0" y="1912425"/>
                  </a:moveTo>
                  <a:lnTo>
                    <a:pt x="145229" y="1775823"/>
                  </a:lnTo>
                  <a:lnTo>
                    <a:pt x="290458" y="1161115"/>
                  </a:lnTo>
                  <a:lnTo>
                    <a:pt x="435687" y="1980726"/>
                  </a:lnTo>
                  <a:lnTo>
                    <a:pt x="580916" y="1844124"/>
                  </a:lnTo>
                  <a:lnTo>
                    <a:pt x="726145" y="1775823"/>
                  </a:lnTo>
                  <a:lnTo>
                    <a:pt x="871374" y="1980726"/>
                  </a:lnTo>
                  <a:lnTo>
                    <a:pt x="1016603" y="1980726"/>
                  </a:lnTo>
                  <a:lnTo>
                    <a:pt x="1161833" y="1707522"/>
                  </a:lnTo>
                  <a:lnTo>
                    <a:pt x="1307062" y="1912425"/>
                  </a:lnTo>
                  <a:lnTo>
                    <a:pt x="1452291" y="1980726"/>
                  </a:lnTo>
                  <a:lnTo>
                    <a:pt x="1597520" y="1844124"/>
                  </a:lnTo>
                  <a:lnTo>
                    <a:pt x="1742749" y="1844124"/>
                  </a:lnTo>
                  <a:lnTo>
                    <a:pt x="1887978" y="0"/>
                  </a:lnTo>
                  <a:lnTo>
                    <a:pt x="2033207" y="1980726"/>
                  </a:lnTo>
                  <a:lnTo>
                    <a:pt x="2178437" y="1912425"/>
                  </a:lnTo>
                  <a:lnTo>
                    <a:pt x="2323666" y="1980726"/>
                  </a:lnTo>
                  <a:lnTo>
                    <a:pt x="2468895" y="1707522"/>
                  </a:lnTo>
                  <a:lnTo>
                    <a:pt x="2614124" y="1707522"/>
                  </a:lnTo>
                  <a:lnTo>
                    <a:pt x="2759353" y="1502620"/>
                  </a:lnTo>
                  <a:lnTo>
                    <a:pt x="2904582" y="1844124"/>
                  </a:lnTo>
                  <a:lnTo>
                    <a:pt x="3049811" y="1639221"/>
                  </a:lnTo>
                  <a:lnTo>
                    <a:pt x="3195040" y="1912425"/>
                  </a:lnTo>
                  <a:lnTo>
                    <a:pt x="3340270" y="683009"/>
                  </a:lnTo>
                  <a:lnTo>
                    <a:pt x="3485499" y="1844124"/>
                  </a:lnTo>
                </a:path>
              </a:pathLst>
            </a:custGeom>
            <a:ln w="27101" cap="flat">
              <a:solidFill>
                <a:srgbClr val="0058AB">
                  <a:alpha val="100000"/>
                </a:srgbClr>
              </a:solidFill>
              <a:prstDash val="solid"/>
              <a:round/>
            </a:ln>
          </p:spPr>
          <p:txBody>
            <a:bodyPr/>
            <a:lstStyle/>
            <a:p/>
          </p:txBody>
        </p:sp>
        <p:sp>
          <p:nvSpPr>
            <p:cNvPr id="23" name="pl23"/>
            <p:cNvSpPr/>
            <p:nvPr/>
          </p:nvSpPr>
          <p:spPr>
            <a:xfrm>
              <a:off x="805521" y="346086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4" name="pl24"/>
            <p:cNvSpPr/>
            <p:nvPr/>
          </p:nvSpPr>
          <p:spPr>
            <a:xfrm>
              <a:off x="979796" y="3187659"/>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705942" y="3051057"/>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32088" y="3255960"/>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58233" y="3187659"/>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9150" y="2777853"/>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0066" y="1958243"/>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5295" y="3119358"/>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921308" y="31210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51661" y="315115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3" name="pg33"/>
            <p:cNvSpPr/>
            <p:nvPr/>
          </p:nvSpPr>
          <p:spPr>
            <a:xfrm>
              <a:off x="1647453" y="29844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77807" y="30132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373599" y="3189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403952" y="32182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3099745" y="31210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30098" y="315115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680661" y="27112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11015" y="274258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4233443" y="18916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3796" y="192049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3" name="pg43"/>
            <p:cNvSpPr/>
            <p:nvPr/>
          </p:nvSpPr>
          <p:spPr>
            <a:xfrm>
              <a:off x="4406807"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7160" y="308284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tx45"/>
            <p:cNvSpPr/>
            <p:nvPr/>
          </p:nvSpPr>
          <p:spPr>
            <a:xfrm>
              <a:off x="4525585" y="308029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5585" y="321546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577692" y="478424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8" name="tx48"/>
            <p:cNvSpPr/>
            <p:nvPr/>
          </p:nvSpPr>
          <p:spPr>
            <a:xfrm>
              <a:off x="679323" y="341822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615755" y="205220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619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619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9509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5754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29068" y="6102617"/>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63" name="tx63"/>
            <p:cNvSpPr/>
            <p:nvPr/>
          </p:nvSpPr>
          <p:spPr>
            <a:xfrm>
              <a:off x="276219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24645"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5" name="tx65"/>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70772" y="414387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7" name="pl67"/>
            <p:cNvSpPr/>
            <p:nvPr/>
          </p:nvSpPr>
          <p:spPr>
            <a:xfrm>
              <a:off x="5170772" y="27778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8" name="pl68"/>
            <p:cNvSpPr/>
            <p:nvPr/>
          </p:nvSpPr>
          <p:spPr>
            <a:xfrm>
              <a:off x="5170772" y="14118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482688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0" name="pl70"/>
            <p:cNvSpPr/>
            <p:nvPr/>
          </p:nvSpPr>
          <p:spPr>
            <a:xfrm>
              <a:off x="5170772" y="346086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1" name="pl71"/>
            <p:cNvSpPr/>
            <p:nvPr/>
          </p:nvSpPr>
          <p:spPr>
            <a:xfrm>
              <a:off x="5170772" y="20948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45047" y="2777853"/>
              <a:ext cx="3485499" cy="2322230"/>
            </a:xfrm>
            <a:custGeom>
              <a:avLst/>
              <a:pathLst>
                <a:path w="3485499" h="2322230">
                  <a:moveTo>
                    <a:pt x="0" y="683009"/>
                  </a:moveTo>
                  <a:lnTo>
                    <a:pt x="145229" y="614708"/>
                  </a:lnTo>
                  <a:lnTo>
                    <a:pt x="290458" y="1570920"/>
                  </a:lnTo>
                  <a:lnTo>
                    <a:pt x="435687" y="273203"/>
                  </a:lnTo>
                  <a:lnTo>
                    <a:pt x="580916" y="614708"/>
                  </a:lnTo>
                  <a:lnTo>
                    <a:pt x="726145" y="478106"/>
                  </a:lnTo>
                  <a:lnTo>
                    <a:pt x="871374" y="614708"/>
                  </a:lnTo>
                  <a:lnTo>
                    <a:pt x="1016603" y="0"/>
                  </a:lnTo>
                  <a:lnTo>
                    <a:pt x="1161833" y="341504"/>
                  </a:lnTo>
                  <a:lnTo>
                    <a:pt x="1307062" y="683009"/>
                  </a:lnTo>
                  <a:lnTo>
                    <a:pt x="1452291" y="1024513"/>
                  </a:lnTo>
                  <a:lnTo>
                    <a:pt x="1597520" y="614708"/>
                  </a:lnTo>
                  <a:lnTo>
                    <a:pt x="1742749" y="478106"/>
                  </a:lnTo>
                  <a:lnTo>
                    <a:pt x="1887978" y="1912425"/>
                  </a:lnTo>
                  <a:lnTo>
                    <a:pt x="2033207" y="819610"/>
                  </a:lnTo>
                  <a:lnTo>
                    <a:pt x="2178437" y="614708"/>
                  </a:lnTo>
                  <a:lnTo>
                    <a:pt x="2323666" y="887911"/>
                  </a:lnTo>
                  <a:lnTo>
                    <a:pt x="2468895" y="614708"/>
                  </a:lnTo>
                  <a:lnTo>
                    <a:pt x="2614124" y="2322230"/>
                  </a:lnTo>
                  <a:lnTo>
                    <a:pt x="2759353" y="614708"/>
                  </a:lnTo>
                  <a:lnTo>
                    <a:pt x="2904582" y="751310"/>
                  </a:lnTo>
                  <a:lnTo>
                    <a:pt x="3049811" y="819610"/>
                  </a:lnTo>
                  <a:lnTo>
                    <a:pt x="3195040" y="409805"/>
                  </a:lnTo>
                  <a:lnTo>
                    <a:pt x="3340270" y="887911"/>
                  </a:lnTo>
                  <a:lnTo>
                    <a:pt x="3485499" y="614708"/>
                  </a:lnTo>
                </a:path>
              </a:pathLst>
            </a:custGeom>
            <a:ln w="27101" cap="flat">
              <a:solidFill>
                <a:srgbClr val="0058AB">
                  <a:alpha val="80000"/>
                </a:srgbClr>
              </a:solidFill>
              <a:prstDash val="solid"/>
              <a:round/>
            </a:ln>
          </p:spPr>
          <p:txBody>
            <a:bodyPr/>
            <a:lstStyle/>
            <a:p/>
          </p:txBody>
        </p:sp>
        <p:sp>
          <p:nvSpPr>
            <p:cNvPr id="80" name="pl80"/>
            <p:cNvSpPr/>
            <p:nvPr/>
          </p:nvSpPr>
          <p:spPr>
            <a:xfrm>
              <a:off x="5345047" y="2504650"/>
              <a:ext cx="3485499" cy="614708"/>
            </a:xfrm>
            <a:custGeom>
              <a:avLst/>
              <a:pathLst>
                <a:path w="3485499" h="614708">
                  <a:moveTo>
                    <a:pt x="0" y="0"/>
                  </a:moveTo>
                  <a:lnTo>
                    <a:pt x="145229" y="68300"/>
                  </a:lnTo>
                  <a:lnTo>
                    <a:pt x="290458" y="68300"/>
                  </a:lnTo>
                  <a:lnTo>
                    <a:pt x="435687" y="136601"/>
                  </a:lnTo>
                  <a:lnTo>
                    <a:pt x="580916" y="204902"/>
                  </a:lnTo>
                  <a:lnTo>
                    <a:pt x="726145" y="204902"/>
                  </a:lnTo>
                  <a:lnTo>
                    <a:pt x="871374" y="273203"/>
                  </a:lnTo>
                  <a:lnTo>
                    <a:pt x="1016603" y="341504"/>
                  </a:lnTo>
                  <a:lnTo>
                    <a:pt x="1161833" y="409805"/>
                  </a:lnTo>
                  <a:lnTo>
                    <a:pt x="1307062" y="478106"/>
                  </a:lnTo>
                  <a:lnTo>
                    <a:pt x="1452291" y="546407"/>
                  </a:lnTo>
                  <a:lnTo>
                    <a:pt x="1597520" y="546407"/>
                  </a:lnTo>
                  <a:lnTo>
                    <a:pt x="1742749" y="546407"/>
                  </a:lnTo>
                  <a:lnTo>
                    <a:pt x="1887978" y="614708"/>
                  </a:lnTo>
                  <a:lnTo>
                    <a:pt x="2033207" y="546407"/>
                  </a:lnTo>
                  <a:lnTo>
                    <a:pt x="2178437" y="614708"/>
                  </a:lnTo>
                  <a:lnTo>
                    <a:pt x="2323666" y="546407"/>
                  </a:lnTo>
                  <a:lnTo>
                    <a:pt x="2468895" y="546407"/>
                  </a:lnTo>
                  <a:lnTo>
                    <a:pt x="2614124" y="614708"/>
                  </a:lnTo>
                  <a:lnTo>
                    <a:pt x="2759353" y="614708"/>
                  </a:lnTo>
                  <a:lnTo>
                    <a:pt x="2904582" y="614708"/>
                  </a:lnTo>
                  <a:lnTo>
                    <a:pt x="3049811" y="546407"/>
                  </a:lnTo>
                  <a:lnTo>
                    <a:pt x="3195040" y="478106"/>
                  </a:lnTo>
                  <a:lnTo>
                    <a:pt x="3340270" y="478106"/>
                  </a:lnTo>
                  <a:lnTo>
                    <a:pt x="3485499" y="546407"/>
                  </a:lnTo>
                </a:path>
              </a:pathLst>
            </a:custGeom>
            <a:ln w="27101" cap="flat">
              <a:solidFill>
                <a:srgbClr val="1CABE2">
                  <a:alpha val="80000"/>
                </a:srgbClr>
              </a:solidFill>
              <a:prstDash val="solid"/>
              <a:round/>
            </a:ln>
          </p:spPr>
          <p:txBody>
            <a:bodyPr/>
            <a:lstStyle/>
            <a:p/>
          </p:txBody>
        </p:sp>
        <p:sp>
          <p:nvSpPr>
            <p:cNvPr id="81" name="pl81"/>
            <p:cNvSpPr/>
            <p:nvPr/>
          </p:nvSpPr>
          <p:spPr>
            <a:xfrm>
              <a:off x="5345047" y="2777853"/>
              <a:ext cx="3485499" cy="683009"/>
            </a:xfrm>
            <a:custGeom>
              <a:avLst/>
              <a:pathLst>
                <a:path w="3485499" h="683009">
                  <a:moveTo>
                    <a:pt x="0" y="0"/>
                  </a:moveTo>
                  <a:lnTo>
                    <a:pt x="145229" y="68300"/>
                  </a:lnTo>
                  <a:lnTo>
                    <a:pt x="290458" y="136601"/>
                  </a:lnTo>
                  <a:lnTo>
                    <a:pt x="435687" y="68300"/>
                  </a:lnTo>
                  <a:lnTo>
                    <a:pt x="580916" y="204902"/>
                  </a:lnTo>
                  <a:lnTo>
                    <a:pt x="726145" y="204902"/>
                  </a:lnTo>
                  <a:lnTo>
                    <a:pt x="871374" y="341504"/>
                  </a:lnTo>
                  <a:lnTo>
                    <a:pt x="1016603" y="273203"/>
                  </a:lnTo>
                  <a:lnTo>
                    <a:pt x="1161833" y="409805"/>
                  </a:lnTo>
                  <a:lnTo>
                    <a:pt x="1307062" y="478106"/>
                  </a:lnTo>
                  <a:lnTo>
                    <a:pt x="1452291" y="546407"/>
                  </a:lnTo>
                  <a:lnTo>
                    <a:pt x="1597520" y="546407"/>
                  </a:lnTo>
                  <a:lnTo>
                    <a:pt x="1742749" y="478106"/>
                  </a:lnTo>
                  <a:lnTo>
                    <a:pt x="1887978" y="546407"/>
                  </a:lnTo>
                  <a:lnTo>
                    <a:pt x="2033207" y="546407"/>
                  </a:lnTo>
                  <a:lnTo>
                    <a:pt x="2178437" y="614708"/>
                  </a:lnTo>
                  <a:lnTo>
                    <a:pt x="2323666" y="614708"/>
                  </a:lnTo>
                  <a:lnTo>
                    <a:pt x="2468895" y="614708"/>
                  </a:lnTo>
                  <a:lnTo>
                    <a:pt x="2614124" y="683009"/>
                  </a:lnTo>
                  <a:lnTo>
                    <a:pt x="2759353" y="614708"/>
                  </a:lnTo>
                  <a:lnTo>
                    <a:pt x="2904582" y="546407"/>
                  </a:lnTo>
                  <a:lnTo>
                    <a:pt x="3049811" y="614708"/>
                  </a:lnTo>
                  <a:lnTo>
                    <a:pt x="3195040" y="546407"/>
                  </a:lnTo>
                  <a:lnTo>
                    <a:pt x="3340270" y="478106"/>
                  </a:lnTo>
                  <a:lnTo>
                    <a:pt x="3485499" y="614708"/>
                  </a:lnTo>
                </a:path>
              </a:pathLst>
            </a:custGeom>
            <a:ln w="27101" cap="flat">
              <a:solidFill>
                <a:srgbClr val="00833D">
                  <a:alpha val="80000"/>
                </a:srgbClr>
              </a:solidFill>
              <a:prstDash val="solid"/>
              <a:round/>
            </a:ln>
          </p:spPr>
          <p:txBody>
            <a:bodyPr/>
            <a:lstStyle/>
            <a:p/>
          </p:txBody>
        </p:sp>
        <p:sp>
          <p:nvSpPr>
            <p:cNvPr id="82" name="pl82"/>
            <p:cNvSpPr/>
            <p:nvPr/>
          </p:nvSpPr>
          <p:spPr>
            <a:xfrm>
              <a:off x="5345047" y="2777853"/>
              <a:ext cx="3485499" cy="2322230"/>
            </a:xfrm>
            <a:custGeom>
              <a:avLst/>
              <a:pathLst>
                <a:path w="3485499" h="2322230">
                  <a:moveTo>
                    <a:pt x="0" y="683009"/>
                  </a:moveTo>
                  <a:lnTo>
                    <a:pt x="145229" y="614708"/>
                  </a:lnTo>
                  <a:lnTo>
                    <a:pt x="290458" y="1570920"/>
                  </a:lnTo>
                  <a:lnTo>
                    <a:pt x="435687" y="273203"/>
                  </a:lnTo>
                  <a:lnTo>
                    <a:pt x="580916" y="614708"/>
                  </a:lnTo>
                  <a:lnTo>
                    <a:pt x="726145" y="478106"/>
                  </a:lnTo>
                  <a:lnTo>
                    <a:pt x="871374" y="614708"/>
                  </a:lnTo>
                  <a:lnTo>
                    <a:pt x="1016603" y="0"/>
                  </a:lnTo>
                  <a:lnTo>
                    <a:pt x="1161833" y="341504"/>
                  </a:lnTo>
                  <a:lnTo>
                    <a:pt x="1307062" y="683009"/>
                  </a:lnTo>
                  <a:lnTo>
                    <a:pt x="1452291" y="1024513"/>
                  </a:lnTo>
                  <a:lnTo>
                    <a:pt x="1597520" y="614708"/>
                  </a:lnTo>
                  <a:lnTo>
                    <a:pt x="1742749" y="478106"/>
                  </a:lnTo>
                  <a:lnTo>
                    <a:pt x="1887978" y="1912425"/>
                  </a:lnTo>
                  <a:lnTo>
                    <a:pt x="2033207" y="819610"/>
                  </a:lnTo>
                  <a:lnTo>
                    <a:pt x="2178437" y="614708"/>
                  </a:lnTo>
                  <a:lnTo>
                    <a:pt x="2323666" y="887911"/>
                  </a:lnTo>
                  <a:lnTo>
                    <a:pt x="2468895" y="614708"/>
                  </a:lnTo>
                  <a:lnTo>
                    <a:pt x="2614124" y="2322230"/>
                  </a:lnTo>
                  <a:lnTo>
                    <a:pt x="2759353" y="614708"/>
                  </a:lnTo>
                  <a:lnTo>
                    <a:pt x="2904582" y="751310"/>
                  </a:lnTo>
                  <a:lnTo>
                    <a:pt x="3049811" y="819610"/>
                  </a:lnTo>
                  <a:lnTo>
                    <a:pt x="3195040" y="409805"/>
                  </a:lnTo>
                  <a:lnTo>
                    <a:pt x="3340270" y="887911"/>
                  </a:lnTo>
                  <a:lnTo>
                    <a:pt x="3485499" y="614708"/>
                  </a:lnTo>
                </a:path>
              </a:pathLst>
            </a:custGeom>
            <a:ln w="43362" cap="flat">
              <a:solidFill>
                <a:srgbClr val="000000">
                  <a:alpha val="100000"/>
                </a:srgbClr>
              </a:solidFill>
              <a:prstDash val="solid"/>
              <a:round/>
            </a:ln>
          </p:spPr>
          <p:txBody>
            <a:bodyPr/>
            <a:lstStyle/>
            <a:p/>
          </p:txBody>
        </p:sp>
        <p:sp>
          <p:nvSpPr>
            <p:cNvPr id="83" name="pl83"/>
            <p:cNvSpPr/>
            <p:nvPr/>
          </p:nvSpPr>
          <p:spPr>
            <a:xfrm>
              <a:off x="5345047" y="2777853"/>
              <a:ext cx="3485499" cy="2322230"/>
            </a:xfrm>
            <a:custGeom>
              <a:avLst/>
              <a:pathLst>
                <a:path w="3485499" h="2322230">
                  <a:moveTo>
                    <a:pt x="0" y="683009"/>
                  </a:moveTo>
                  <a:lnTo>
                    <a:pt x="145229" y="614708"/>
                  </a:lnTo>
                  <a:lnTo>
                    <a:pt x="290458" y="1570920"/>
                  </a:lnTo>
                  <a:lnTo>
                    <a:pt x="435687" y="273203"/>
                  </a:lnTo>
                  <a:lnTo>
                    <a:pt x="580916" y="614708"/>
                  </a:lnTo>
                  <a:lnTo>
                    <a:pt x="726145" y="478106"/>
                  </a:lnTo>
                  <a:lnTo>
                    <a:pt x="871374" y="614708"/>
                  </a:lnTo>
                  <a:lnTo>
                    <a:pt x="1016603" y="0"/>
                  </a:lnTo>
                  <a:lnTo>
                    <a:pt x="1161833" y="341504"/>
                  </a:lnTo>
                  <a:lnTo>
                    <a:pt x="1307062" y="683009"/>
                  </a:lnTo>
                  <a:lnTo>
                    <a:pt x="1452291" y="1024513"/>
                  </a:lnTo>
                  <a:lnTo>
                    <a:pt x="1597520" y="614708"/>
                  </a:lnTo>
                  <a:lnTo>
                    <a:pt x="1742749" y="478106"/>
                  </a:lnTo>
                  <a:lnTo>
                    <a:pt x="1887978" y="1912425"/>
                  </a:lnTo>
                  <a:lnTo>
                    <a:pt x="2033207" y="819610"/>
                  </a:lnTo>
                  <a:lnTo>
                    <a:pt x="2178437" y="614708"/>
                  </a:lnTo>
                  <a:lnTo>
                    <a:pt x="2323666" y="887911"/>
                  </a:lnTo>
                  <a:lnTo>
                    <a:pt x="2468895" y="614708"/>
                  </a:lnTo>
                  <a:lnTo>
                    <a:pt x="2614124" y="2322230"/>
                  </a:lnTo>
                  <a:lnTo>
                    <a:pt x="2759353" y="614708"/>
                  </a:lnTo>
                  <a:lnTo>
                    <a:pt x="2904582" y="751310"/>
                  </a:lnTo>
                  <a:lnTo>
                    <a:pt x="3049811" y="819610"/>
                  </a:lnTo>
                  <a:lnTo>
                    <a:pt x="3195040" y="409805"/>
                  </a:lnTo>
                  <a:lnTo>
                    <a:pt x="3340270" y="887911"/>
                  </a:lnTo>
                  <a:lnTo>
                    <a:pt x="3485499" y="614708"/>
                  </a:lnTo>
                </a:path>
              </a:pathLst>
            </a:custGeom>
            <a:ln w="27101" cap="flat">
              <a:solidFill>
                <a:srgbClr val="0058AB">
                  <a:alpha val="100000"/>
                </a:srgbClr>
              </a:solidFill>
              <a:prstDash val="solid"/>
              <a:round/>
            </a:ln>
          </p:spPr>
          <p:txBody>
            <a:bodyPr/>
            <a:lstStyle/>
            <a:p/>
          </p:txBody>
        </p:sp>
        <p:sp>
          <p:nvSpPr>
            <p:cNvPr id="84" name="pl84"/>
            <p:cNvSpPr/>
            <p:nvPr/>
          </p:nvSpPr>
          <p:spPr>
            <a:xfrm>
              <a:off x="5170772" y="346086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5" name="pl85"/>
            <p:cNvSpPr/>
            <p:nvPr/>
          </p:nvSpPr>
          <p:spPr>
            <a:xfrm>
              <a:off x="5345047" y="3255960"/>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71193" y="3051057"/>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7339" y="3597464"/>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23484" y="3187659"/>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04401" y="3187659"/>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5317" y="3460863"/>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0546" y="3187659"/>
              <a:ext cx="0" cy="204902"/>
            </a:xfrm>
            <a:custGeom>
              <a:avLst/>
              <a:pathLst>
                <a:path w="0" h="204902">
                  <a:moveTo>
                    <a:pt x="0" y="204902"/>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86559" y="3189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316912" y="32182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4" name="pg94"/>
            <p:cNvSpPr/>
            <p:nvPr/>
          </p:nvSpPr>
          <p:spPr>
            <a:xfrm>
              <a:off x="6012704" y="29844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43058" y="30132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6" name="pg96"/>
            <p:cNvSpPr/>
            <p:nvPr/>
          </p:nvSpPr>
          <p:spPr>
            <a:xfrm>
              <a:off x="6722003" y="353089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52357" y="3561005"/>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8" name="pg98"/>
            <p:cNvSpPr/>
            <p:nvPr/>
          </p:nvSpPr>
          <p:spPr>
            <a:xfrm>
              <a:off x="7464996" y="31210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95349" y="315115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8045912" y="31210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76266" y="315115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8609982" y="33942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40336" y="3423069"/>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2058" y="31210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2411" y="315115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tx106"/>
            <p:cNvSpPr/>
            <p:nvPr/>
          </p:nvSpPr>
          <p:spPr>
            <a:xfrm>
              <a:off x="8890836" y="3010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90836" y="33534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8" name="tx108"/>
            <p:cNvSpPr/>
            <p:nvPr/>
          </p:nvSpPr>
          <p:spPr>
            <a:xfrm>
              <a:off x="4942943" y="478424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09" name="tx109"/>
            <p:cNvSpPr/>
            <p:nvPr/>
          </p:nvSpPr>
          <p:spPr>
            <a:xfrm>
              <a:off x="5044574" y="341822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0" name="tx110"/>
            <p:cNvSpPr/>
            <p:nvPr/>
          </p:nvSpPr>
          <p:spPr>
            <a:xfrm>
              <a:off x="4981006" y="205220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272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272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6034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2279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94319" y="6102617"/>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124" name="tx124"/>
            <p:cNvSpPr/>
            <p:nvPr/>
          </p:nvSpPr>
          <p:spPr>
            <a:xfrm>
              <a:off x="712744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89896"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Viet Nam DTP drop-out was lower and DTP-MCV drop-out was lower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2123063" cy="123752"/>
            </a:xfrm>
            <a:custGeom>
              <a:avLst/>
              <a:pathLst>
                <a:path w="2123063" h="123752">
                  <a:moveTo>
                    <a:pt x="0" y="0"/>
                  </a:moveTo>
                  <a:lnTo>
                    <a:pt x="88460" y="12375"/>
                  </a:lnTo>
                  <a:lnTo>
                    <a:pt x="176921" y="12375"/>
                  </a:lnTo>
                  <a:lnTo>
                    <a:pt x="265382" y="12375"/>
                  </a:lnTo>
                  <a:lnTo>
                    <a:pt x="353843" y="24750"/>
                  </a:lnTo>
                  <a:lnTo>
                    <a:pt x="442304" y="37125"/>
                  </a:lnTo>
                  <a:lnTo>
                    <a:pt x="530765" y="37125"/>
                  </a:lnTo>
                  <a:lnTo>
                    <a:pt x="619226" y="49500"/>
                  </a:lnTo>
                  <a:lnTo>
                    <a:pt x="707687" y="74251"/>
                  </a:lnTo>
                  <a:lnTo>
                    <a:pt x="796148" y="12375"/>
                  </a:lnTo>
                  <a:lnTo>
                    <a:pt x="884609" y="49500"/>
                  </a:lnTo>
                  <a:lnTo>
                    <a:pt x="973070" y="0"/>
                  </a:lnTo>
                  <a:lnTo>
                    <a:pt x="1061531" y="0"/>
                  </a:lnTo>
                  <a:lnTo>
                    <a:pt x="1149992" y="37125"/>
                  </a:lnTo>
                  <a:lnTo>
                    <a:pt x="1238453" y="24750"/>
                  </a:lnTo>
                  <a:lnTo>
                    <a:pt x="1326914" y="12375"/>
                  </a:lnTo>
                  <a:lnTo>
                    <a:pt x="1415375" y="37125"/>
                  </a:lnTo>
                  <a:lnTo>
                    <a:pt x="1503836" y="12375"/>
                  </a:lnTo>
                  <a:lnTo>
                    <a:pt x="1592297" y="37125"/>
                  </a:lnTo>
                  <a:lnTo>
                    <a:pt x="1680758" y="24750"/>
                  </a:lnTo>
                  <a:lnTo>
                    <a:pt x="1769219" y="37125"/>
                  </a:lnTo>
                  <a:lnTo>
                    <a:pt x="1857680" y="123752"/>
                  </a:lnTo>
                  <a:lnTo>
                    <a:pt x="1946141" y="123752"/>
                  </a:lnTo>
                  <a:lnTo>
                    <a:pt x="2034602" y="37125"/>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2935376"/>
              <a:ext cx="530765" cy="915766"/>
            </a:xfrm>
            <a:custGeom>
              <a:avLst/>
              <a:pathLst>
                <a:path w="530765" h="915766">
                  <a:moveTo>
                    <a:pt x="0" y="915766"/>
                  </a:moveTo>
                  <a:lnTo>
                    <a:pt x="88460" y="247504"/>
                  </a:lnTo>
                  <a:lnTo>
                    <a:pt x="176921" y="61876"/>
                  </a:lnTo>
                  <a:lnTo>
                    <a:pt x="265382" y="160877"/>
                  </a:lnTo>
                  <a:lnTo>
                    <a:pt x="353843" y="49500"/>
                  </a:lnTo>
                  <a:lnTo>
                    <a:pt x="442304" y="99001"/>
                  </a:lnTo>
                  <a:lnTo>
                    <a:pt x="530765" y="0"/>
                  </a:lnTo>
                </a:path>
              </a:pathLst>
            </a:custGeom>
            <a:ln w="27101" cap="flat">
              <a:solidFill>
                <a:srgbClr val="1CABE2">
                  <a:alpha val="100000"/>
                </a:srgbClr>
              </a:solidFill>
              <a:prstDash val="solid"/>
              <a:round/>
            </a:ln>
          </p:spPr>
          <p:txBody>
            <a:bodyPr/>
            <a:lstStyle/>
            <a:p/>
          </p:txBody>
        </p:sp>
        <p:sp>
          <p:nvSpPr>
            <p:cNvPr id="48" name="tx48"/>
            <p:cNvSpPr/>
            <p:nvPr/>
          </p:nvSpPr>
          <p:spPr>
            <a:xfrm>
              <a:off x="2502573" y="375887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49" name="tx49"/>
            <p:cNvSpPr/>
            <p:nvPr/>
          </p:nvSpPr>
          <p:spPr>
            <a:xfrm>
              <a:off x="3217825"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0" name="tx50"/>
            <p:cNvSpPr/>
            <p:nvPr/>
          </p:nvSpPr>
          <p:spPr>
            <a:xfrm>
              <a:off x="2688703"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1" name="tx51"/>
            <p:cNvSpPr/>
            <p:nvPr/>
          </p:nvSpPr>
          <p:spPr>
            <a:xfrm>
              <a:off x="3042547"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67729"/>
              <a:ext cx="2123063" cy="457883"/>
            </a:xfrm>
            <a:custGeom>
              <a:avLst/>
              <a:pathLst>
                <a:path w="2123063" h="457883">
                  <a:moveTo>
                    <a:pt x="0" y="12375"/>
                  </a:moveTo>
                  <a:lnTo>
                    <a:pt x="88460" y="12375"/>
                  </a:lnTo>
                  <a:lnTo>
                    <a:pt x="176921" y="61876"/>
                  </a:lnTo>
                  <a:lnTo>
                    <a:pt x="265382" y="12375"/>
                  </a:lnTo>
                  <a:lnTo>
                    <a:pt x="353843" y="12375"/>
                  </a:lnTo>
                  <a:lnTo>
                    <a:pt x="442304" y="37125"/>
                  </a:lnTo>
                  <a:lnTo>
                    <a:pt x="530765" y="37125"/>
                  </a:lnTo>
                  <a:lnTo>
                    <a:pt x="619226" y="61876"/>
                  </a:lnTo>
                  <a:lnTo>
                    <a:pt x="707687" y="49500"/>
                  </a:lnTo>
                  <a:lnTo>
                    <a:pt x="796148" y="0"/>
                  </a:lnTo>
                  <a:lnTo>
                    <a:pt x="884609" y="37125"/>
                  </a:lnTo>
                  <a:lnTo>
                    <a:pt x="973070" y="12375"/>
                  </a:lnTo>
                  <a:lnTo>
                    <a:pt x="1061531" y="0"/>
                  </a:lnTo>
                  <a:lnTo>
                    <a:pt x="1149992" y="49500"/>
                  </a:lnTo>
                  <a:lnTo>
                    <a:pt x="1238453" y="12375"/>
                  </a:lnTo>
                  <a:lnTo>
                    <a:pt x="1326914" y="0"/>
                  </a:lnTo>
                  <a:lnTo>
                    <a:pt x="1415375" y="24750"/>
                  </a:lnTo>
                  <a:lnTo>
                    <a:pt x="1503836" y="37125"/>
                  </a:lnTo>
                  <a:lnTo>
                    <a:pt x="1592297" y="86626"/>
                  </a:lnTo>
                  <a:lnTo>
                    <a:pt x="1680758" y="99001"/>
                  </a:lnTo>
                  <a:lnTo>
                    <a:pt x="1769219" y="210378"/>
                  </a:lnTo>
                  <a:lnTo>
                    <a:pt x="1857680" y="198003"/>
                  </a:lnTo>
                  <a:lnTo>
                    <a:pt x="1946141" y="334131"/>
                  </a:lnTo>
                  <a:lnTo>
                    <a:pt x="2034602" y="457883"/>
                  </a:lnTo>
                  <a:lnTo>
                    <a:pt x="2123063" y="297005"/>
                  </a:lnTo>
                </a:path>
              </a:pathLst>
            </a:custGeom>
            <a:ln w="27101" cap="flat">
              <a:solidFill>
                <a:srgbClr val="1CABE2">
                  <a:alpha val="100000"/>
                </a:srgbClr>
              </a:solidFill>
              <a:prstDash val="solid"/>
              <a:round/>
            </a:ln>
          </p:spPr>
          <p:txBody>
            <a:bodyPr/>
            <a:lstStyle/>
            <a:p/>
          </p:txBody>
        </p:sp>
        <p:sp>
          <p:nvSpPr>
            <p:cNvPr id="72" name="tx72"/>
            <p:cNvSpPr/>
            <p:nvPr/>
          </p:nvSpPr>
          <p:spPr>
            <a:xfrm>
              <a:off x="91027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3" name="tx73"/>
            <p:cNvSpPr/>
            <p:nvPr/>
          </p:nvSpPr>
          <p:spPr>
            <a:xfrm>
              <a:off x="3217825"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4" name="tx74"/>
            <p:cNvSpPr/>
            <p:nvPr/>
          </p:nvSpPr>
          <p:spPr>
            <a:xfrm>
              <a:off x="2688703"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5" name="tx75"/>
            <p:cNvSpPr/>
            <p:nvPr/>
          </p:nvSpPr>
          <p:spPr>
            <a:xfrm>
              <a:off x="3042547" y="49844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59879"/>
            </a:xfrm>
            <a:custGeom>
              <a:avLst/>
              <a:pathLst>
                <a:path w="2123063" h="259879">
                  <a:moveTo>
                    <a:pt x="0" y="24750"/>
                  </a:moveTo>
                  <a:lnTo>
                    <a:pt x="88460" y="0"/>
                  </a:lnTo>
                  <a:lnTo>
                    <a:pt x="176921" y="173253"/>
                  </a:lnTo>
                  <a:lnTo>
                    <a:pt x="265382" y="0"/>
                  </a:lnTo>
                  <a:lnTo>
                    <a:pt x="353843" y="12375"/>
                  </a:lnTo>
                  <a:lnTo>
                    <a:pt x="442304" y="12375"/>
                  </a:lnTo>
                  <a:lnTo>
                    <a:pt x="530765" y="61876"/>
                  </a:lnTo>
                  <a:lnTo>
                    <a:pt x="619226" y="86626"/>
                  </a:lnTo>
                  <a:lnTo>
                    <a:pt x="707687" y="24750"/>
                  </a:lnTo>
                  <a:lnTo>
                    <a:pt x="796148" y="24750"/>
                  </a:lnTo>
                  <a:lnTo>
                    <a:pt x="884609" y="74251"/>
                  </a:lnTo>
                  <a:lnTo>
                    <a:pt x="973070" y="24750"/>
                  </a:lnTo>
                  <a:lnTo>
                    <a:pt x="1061531" y="0"/>
                  </a:lnTo>
                  <a:lnTo>
                    <a:pt x="1149992" y="198003"/>
                  </a:lnTo>
                  <a:lnTo>
                    <a:pt x="1238453" y="49500"/>
                  </a:lnTo>
                  <a:lnTo>
                    <a:pt x="1326914" y="12375"/>
                  </a:lnTo>
                  <a:lnTo>
                    <a:pt x="1415375" y="37125"/>
                  </a:lnTo>
                  <a:lnTo>
                    <a:pt x="1503836" y="12375"/>
                  </a:lnTo>
                  <a:lnTo>
                    <a:pt x="1592297" y="259879"/>
                  </a:lnTo>
                  <a:lnTo>
                    <a:pt x="1680758" y="37125"/>
                  </a:lnTo>
                  <a:lnTo>
                    <a:pt x="1769219" y="37125"/>
                  </a:lnTo>
                  <a:lnTo>
                    <a:pt x="1857680" y="148502"/>
                  </a:lnTo>
                  <a:lnTo>
                    <a:pt x="1946141" y="86626"/>
                  </a:lnTo>
                  <a:lnTo>
                    <a:pt x="2034602" y="235129"/>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10378"/>
            </a:xfrm>
            <a:custGeom>
              <a:avLst/>
              <a:pathLst>
                <a:path w="2123063" h="210378">
                  <a:moveTo>
                    <a:pt x="0" y="24750"/>
                  </a:moveTo>
                  <a:lnTo>
                    <a:pt x="88460" y="12375"/>
                  </a:lnTo>
                  <a:lnTo>
                    <a:pt x="176921" y="37125"/>
                  </a:lnTo>
                  <a:lnTo>
                    <a:pt x="265382" y="74251"/>
                  </a:lnTo>
                  <a:lnTo>
                    <a:pt x="353843" y="24750"/>
                  </a:lnTo>
                  <a:lnTo>
                    <a:pt x="442304" y="49500"/>
                  </a:lnTo>
                  <a:lnTo>
                    <a:pt x="530765" y="74251"/>
                  </a:lnTo>
                  <a:lnTo>
                    <a:pt x="619226" y="198003"/>
                  </a:lnTo>
                  <a:lnTo>
                    <a:pt x="707687" y="86626"/>
                  </a:lnTo>
                  <a:lnTo>
                    <a:pt x="796148" y="24750"/>
                  </a:lnTo>
                  <a:lnTo>
                    <a:pt x="884609" y="12375"/>
                  </a:lnTo>
                  <a:lnTo>
                    <a:pt x="973070" y="37125"/>
                  </a:lnTo>
                  <a:lnTo>
                    <a:pt x="1061531" y="37125"/>
                  </a:lnTo>
                  <a:lnTo>
                    <a:pt x="1149992" y="12375"/>
                  </a:lnTo>
                  <a:lnTo>
                    <a:pt x="1238453" y="24750"/>
                  </a:lnTo>
                  <a:lnTo>
                    <a:pt x="1326914" y="24750"/>
                  </a:lnTo>
                  <a:lnTo>
                    <a:pt x="1415375" y="0"/>
                  </a:lnTo>
                  <a:lnTo>
                    <a:pt x="1503836" y="24750"/>
                  </a:lnTo>
                  <a:lnTo>
                    <a:pt x="1592297" y="24750"/>
                  </a:lnTo>
                  <a:lnTo>
                    <a:pt x="1680758" y="49500"/>
                  </a:lnTo>
                  <a:lnTo>
                    <a:pt x="1769219" y="24750"/>
                  </a:lnTo>
                  <a:lnTo>
                    <a:pt x="1857680" y="123752"/>
                  </a:lnTo>
                  <a:lnTo>
                    <a:pt x="1946141" y="136127"/>
                  </a:lnTo>
                  <a:lnTo>
                    <a:pt x="2034602" y="210378"/>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601201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495009"/>
            </a:xfrm>
            <a:custGeom>
              <a:avLst/>
              <a:pathLst>
                <a:path w="2123063" h="495009">
                  <a:moveTo>
                    <a:pt x="0" y="37125"/>
                  </a:moveTo>
                  <a:lnTo>
                    <a:pt x="88460" y="37125"/>
                  </a:lnTo>
                  <a:lnTo>
                    <a:pt x="176921" y="297005"/>
                  </a:lnTo>
                  <a:lnTo>
                    <a:pt x="265382" y="0"/>
                  </a:lnTo>
                  <a:lnTo>
                    <a:pt x="353843" y="37125"/>
                  </a:lnTo>
                  <a:lnTo>
                    <a:pt x="442304" y="49500"/>
                  </a:lnTo>
                  <a:lnTo>
                    <a:pt x="530765" y="61876"/>
                  </a:lnTo>
                  <a:lnTo>
                    <a:pt x="619226" y="86626"/>
                  </a:lnTo>
                  <a:lnTo>
                    <a:pt x="707687" y="74251"/>
                  </a:lnTo>
                  <a:lnTo>
                    <a:pt x="796148" y="37125"/>
                  </a:lnTo>
                  <a:lnTo>
                    <a:pt x="884609" y="74251"/>
                  </a:lnTo>
                  <a:lnTo>
                    <a:pt x="973070" y="49500"/>
                  </a:lnTo>
                  <a:lnTo>
                    <a:pt x="1061531" y="24750"/>
                  </a:lnTo>
                  <a:lnTo>
                    <a:pt x="1149992" y="495009"/>
                  </a:lnTo>
                  <a:lnTo>
                    <a:pt x="1238453" y="49500"/>
                  </a:lnTo>
                  <a:lnTo>
                    <a:pt x="1326914" y="24750"/>
                  </a:lnTo>
                  <a:lnTo>
                    <a:pt x="1415375" y="37125"/>
                  </a:lnTo>
                  <a:lnTo>
                    <a:pt x="1503836" y="61876"/>
                  </a:lnTo>
                  <a:lnTo>
                    <a:pt x="1592297" y="297005"/>
                  </a:lnTo>
                  <a:lnTo>
                    <a:pt x="1680758" y="123752"/>
                  </a:lnTo>
                  <a:lnTo>
                    <a:pt x="1769219" y="61876"/>
                  </a:lnTo>
                  <a:lnTo>
                    <a:pt x="1857680" y="198003"/>
                  </a:lnTo>
                  <a:lnTo>
                    <a:pt x="1946141" y="99001"/>
                  </a:lnTo>
                  <a:lnTo>
                    <a:pt x="2034602" y="420757"/>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5" name="tx145"/>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8277077"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7" name="tx147"/>
            <p:cNvSpPr/>
            <p:nvPr/>
          </p:nvSpPr>
          <p:spPr>
            <a:xfrm>
              <a:off x="8630921" y="13588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269806" y="2873500"/>
              <a:ext cx="1503836" cy="990018"/>
            </a:xfrm>
            <a:custGeom>
              <a:avLst/>
              <a:pathLst>
                <a:path w="1503836" h="990018">
                  <a:moveTo>
                    <a:pt x="0" y="990018"/>
                  </a:moveTo>
                  <a:lnTo>
                    <a:pt x="88460" y="12375"/>
                  </a:lnTo>
                  <a:lnTo>
                    <a:pt x="176921" y="24750"/>
                  </a:lnTo>
                  <a:lnTo>
                    <a:pt x="265382" y="0"/>
                  </a:lnTo>
                  <a:lnTo>
                    <a:pt x="353843" y="61876"/>
                  </a:lnTo>
                  <a:lnTo>
                    <a:pt x="442304" y="185628"/>
                  </a:lnTo>
                  <a:lnTo>
                    <a:pt x="530765" y="148502"/>
                  </a:lnTo>
                  <a:lnTo>
                    <a:pt x="619226" y="49500"/>
                  </a:lnTo>
                  <a:lnTo>
                    <a:pt x="707687" y="74251"/>
                  </a:lnTo>
                  <a:lnTo>
                    <a:pt x="796148" y="37125"/>
                  </a:lnTo>
                  <a:lnTo>
                    <a:pt x="884609" y="61876"/>
                  </a:lnTo>
                  <a:lnTo>
                    <a:pt x="973070" y="99001"/>
                  </a:lnTo>
                  <a:lnTo>
                    <a:pt x="1061531" y="74251"/>
                  </a:lnTo>
                  <a:lnTo>
                    <a:pt x="1149992" y="61876"/>
                  </a:lnTo>
                  <a:lnTo>
                    <a:pt x="1238453" y="160877"/>
                  </a:lnTo>
                  <a:lnTo>
                    <a:pt x="1326914" y="210378"/>
                  </a:lnTo>
                  <a:lnTo>
                    <a:pt x="1415375" y="148502"/>
                  </a:lnTo>
                  <a:lnTo>
                    <a:pt x="1503836" y="37125"/>
                  </a:lnTo>
                </a:path>
              </a:pathLst>
            </a:custGeom>
            <a:ln w="27101" cap="flat">
              <a:solidFill>
                <a:srgbClr val="1CABE2">
                  <a:alpha val="100000"/>
                </a:srgbClr>
              </a:solidFill>
              <a:prstDash val="solid"/>
              <a:round/>
            </a:ln>
          </p:spPr>
          <p:txBody>
            <a:bodyPr/>
            <a:lstStyle/>
            <a:p/>
          </p:txBody>
        </p:sp>
        <p:sp>
          <p:nvSpPr>
            <p:cNvPr id="168" name="tx168"/>
            <p:cNvSpPr/>
            <p:nvPr/>
          </p:nvSpPr>
          <p:spPr>
            <a:xfrm>
              <a:off x="7117876" y="37712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69" name="tx169"/>
            <p:cNvSpPr/>
            <p:nvPr/>
          </p:nvSpPr>
          <p:spPr>
            <a:xfrm>
              <a:off x="880620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827707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tx171"/>
            <p:cNvSpPr/>
            <p:nvPr/>
          </p:nvSpPr>
          <p:spPr>
            <a:xfrm>
              <a:off x="8630921"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331987" y="398022"/>
              <a:ext cx="51718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Viet Nam,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POL3 had the lowest coverage (73%), followed by IPV1 (93%).
Compared to 2019, coverage of one vaccine remained constant (BCG), 5 vaccines increased (DTP1, DTP3, IPV1, MCV1 and MCV2), and one vaccine decreased (POL3).
Compared to 2023, coverage of 7 vaccines increased (BCG, DTP1, DTP3, IPV1, MCV1, MCV2 and POL3).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897984"/>
            </a:xfrm>
            <a:custGeom>
              <a:avLst/>
              <a:pathLst>
                <a:path w="6480943" h="1897984">
                  <a:moveTo>
                    <a:pt x="0" y="142348"/>
                  </a:moveTo>
                  <a:lnTo>
                    <a:pt x="270039" y="142348"/>
                  </a:lnTo>
                  <a:lnTo>
                    <a:pt x="540078" y="1138790"/>
                  </a:lnTo>
                  <a:lnTo>
                    <a:pt x="810117" y="0"/>
                  </a:lnTo>
                  <a:lnTo>
                    <a:pt x="1080157" y="142348"/>
                  </a:lnTo>
                  <a:lnTo>
                    <a:pt x="1350196" y="189798"/>
                  </a:lnTo>
                  <a:lnTo>
                    <a:pt x="1620235" y="237248"/>
                  </a:lnTo>
                  <a:lnTo>
                    <a:pt x="1890275" y="332147"/>
                  </a:lnTo>
                  <a:lnTo>
                    <a:pt x="2160314" y="284697"/>
                  </a:lnTo>
                  <a:lnTo>
                    <a:pt x="2430353" y="142348"/>
                  </a:lnTo>
                  <a:lnTo>
                    <a:pt x="2700393" y="284697"/>
                  </a:lnTo>
                  <a:lnTo>
                    <a:pt x="2970432" y="189798"/>
                  </a:lnTo>
                  <a:lnTo>
                    <a:pt x="3240471" y="94899"/>
                  </a:lnTo>
                  <a:lnTo>
                    <a:pt x="3510510" y="1897984"/>
                  </a:lnTo>
                  <a:lnTo>
                    <a:pt x="3780550" y="189798"/>
                  </a:lnTo>
                  <a:lnTo>
                    <a:pt x="4050589" y="94899"/>
                  </a:lnTo>
                  <a:lnTo>
                    <a:pt x="4320628" y="142348"/>
                  </a:lnTo>
                  <a:lnTo>
                    <a:pt x="4590668" y="237248"/>
                  </a:lnTo>
                  <a:lnTo>
                    <a:pt x="4860707" y="1138790"/>
                  </a:lnTo>
                  <a:lnTo>
                    <a:pt x="5130746" y="474496"/>
                  </a:lnTo>
                  <a:lnTo>
                    <a:pt x="5400786" y="237248"/>
                  </a:lnTo>
                  <a:lnTo>
                    <a:pt x="5670825" y="759193"/>
                  </a:lnTo>
                  <a:lnTo>
                    <a:pt x="5940864" y="379596"/>
                  </a:lnTo>
                  <a:lnTo>
                    <a:pt x="6210904" y="1613286"/>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945373" y="1025698"/>
              <a:ext cx="5670825" cy="1803085"/>
            </a:xfrm>
            <a:custGeom>
              <a:avLst/>
              <a:pathLst>
                <a:path w="5670825" h="1803085">
                  <a:moveTo>
                    <a:pt x="0" y="901542"/>
                  </a:moveTo>
                  <a:lnTo>
                    <a:pt x="270039" y="142348"/>
                  </a:lnTo>
                  <a:lnTo>
                    <a:pt x="540078" y="142348"/>
                  </a:lnTo>
                  <a:lnTo>
                    <a:pt x="810117" y="189798"/>
                  </a:lnTo>
                  <a:lnTo>
                    <a:pt x="1080157" y="1423488"/>
                  </a:lnTo>
                  <a:lnTo>
                    <a:pt x="1350196" y="474496"/>
                  </a:lnTo>
                  <a:lnTo>
                    <a:pt x="1620235" y="142348"/>
                  </a:lnTo>
                  <a:lnTo>
                    <a:pt x="1890275" y="427046"/>
                  </a:lnTo>
                  <a:lnTo>
                    <a:pt x="2160314" y="94899"/>
                  </a:lnTo>
                  <a:lnTo>
                    <a:pt x="2430353" y="0"/>
                  </a:lnTo>
                  <a:lnTo>
                    <a:pt x="2700393" y="1803085"/>
                  </a:lnTo>
                  <a:lnTo>
                    <a:pt x="2970432" y="94899"/>
                  </a:lnTo>
                  <a:lnTo>
                    <a:pt x="3240471" y="0"/>
                  </a:lnTo>
                  <a:lnTo>
                    <a:pt x="3510510" y="47449"/>
                  </a:lnTo>
                  <a:lnTo>
                    <a:pt x="3780550" y="142348"/>
                  </a:lnTo>
                  <a:lnTo>
                    <a:pt x="4050589" y="1043891"/>
                  </a:lnTo>
                  <a:lnTo>
                    <a:pt x="4320628" y="379596"/>
                  </a:lnTo>
                  <a:lnTo>
                    <a:pt x="4590668" y="142348"/>
                  </a:lnTo>
                  <a:lnTo>
                    <a:pt x="4860707" y="664294"/>
                  </a:lnTo>
                  <a:lnTo>
                    <a:pt x="5130746" y="284697"/>
                  </a:lnTo>
                  <a:lnTo>
                    <a:pt x="5400786" y="1518387"/>
                  </a:lnTo>
                  <a:lnTo>
                    <a:pt x="5670825" y="0"/>
                  </a:lnTo>
                </a:path>
              </a:pathLst>
            </a:custGeom>
            <a:ln w="27101" cap="flat">
              <a:solidFill>
                <a:srgbClr val="80BD41">
                  <a:alpha val="100000"/>
                </a:srgbClr>
              </a:solidFill>
              <a:prstDash val="solid"/>
              <a:round/>
            </a:ln>
          </p:spPr>
          <p:txBody>
            <a:bodyPr/>
            <a:lstStyle/>
            <a:p/>
          </p:txBody>
        </p:sp>
        <p:sp>
          <p:nvSpPr>
            <p:cNvPr id="39" name="pl39"/>
            <p:cNvSpPr/>
            <p:nvPr/>
          </p:nvSpPr>
          <p:spPr>
            <a:xfrm>
              <a:off x="3835648" y="1025698"/>
              <a:ext cx="3780550" cy="1803085"/>
            </a:xfrm>
            <a:custGeom>
              <a:avLst/>
              <a:pathLst>
                <a:path w="3780550" h="1803085">
                  <a:moveTo>
                    <a:pt x="0" y="1613286"/>
                  </a:moveTo>
                  <a:lnTo>
                    <a:pt x="270039" y="94899"/>
                  </a:lnTo>
                  <a:lnTo>
                    <a:pt x="540078" y="0"/>
                  </a:lnTo>
                  <a:lnTo>
                    <a:pt x="810117" y="1803085"/>
                  </a:lnTo>
                  <a:lnTo>
                    <a:pt x="1080157" y="94899"/>
                  </a:lnTo>
                  <a:lnTo>
                    <a:pt x="1350196" y="0"/>
                  </a:lnTo>
                  <a:lnTo>
                    <a:pt x="1620235" y="47449"/>
                  </a:lnTo>
                  <a:lnTo>
                    <a:pt x="1890275" y="142348"/>
                  </a:lnTo>
                  <a:lnTo>
                    <a:pt x="2160314" y="1043891"/>
                  </a:lnTo>
                  <a:lnTo>
                    <a:pt x="2430353" y="379596"/>
                  </a:lnTo>
                  <a:lnTo>
                    <a:pt x="2700393" y="142348"/>
                  </a:lnTo>
                  <a:lnTo>
                    <a:pt x="2970432" y="664294"/>
                  </a:lnTo>
                  <a:lnTo>
                    <a:pt x="3240471" y="284697"/>
                  </a:lnTo>
                  <a:lnTo>
                    <a:pt x="3510510" y="1518387"/>
                  </a:lnTo>
                  <a:lnTo>
                    <a:pt x="3780550" y="0"/>
                  </a:lnTo>
                </a:path>
              </a:pathLst>
            </a:custGeom>
            <a:ln w="27101" cap="flat">
              <a:solidFill>
                <a:srgbClr val="EE00EE">
                  <a:alpha val="100000"/>
                </a:srgbClr>
              </a:solidFill>
              <a:prstDash val="solid"/>
              <a:round/>
            </a:ln>
          </p:spPr>
          <p:txBody>
            <a:bodyPr/>
            <a:lstStyle/>
            <a:p/>
          </p:txBody>
        </p:sp>
        <p:sp>
          <p:nvSpPr>
            <p:cNvPr id="40" name="pl40"/>
            <p:cNvSpPr/>
            <p:nvPr/>
          </p:nvSpPr>
          <p:spPr>
            <a:xfrm>
              <a:off x="5995962" y="1215496"/>
              <a:ext cx="1620235" cy="3511271"/>
            </a:xfrm>
            <a:custGeom>
              <a:avLst/>
              <a:pathLst>
                <a:path w="1620235" h="3511271">
                  <a:moveTo>
                    <a:pt x="0" y="3511271"/>
                  </a:moveTo>
                  <a:lnTo>
                    <a:pt x="270039" y="948992"/>
                  </a:lnTo>
                  <a:lnTo>
                    <a:pt x="540078" y="237248"/>
                  </a:lnTo>
                  <a:lnTo>
                    <a:pt x="810117" y="616844"/>
                  </a:lnTo>
                  <a:lnTo>
                    <a:pt x="1080157" y="189798"/>
                  </a:lnTo>
                  <a:lnTo>
                    <a:pt x="1350196" y="379596"/>
                  </a:lnTo>
                  <a:lnTo>
                    <a:pt x="1620235"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806643"/>
            </a:xfrm>
            <a:custGeom>
              <a:avLst/>
              <a:pathLst>
                <a:path w="6480943" h="806643">
                  <a:moveTo>
                    <a:pt x="0" y="94899"/>
                  </a:moveTo>
                  <a:lnTo>
                    <a:pt x="270039" y="47449"/>
                  </a:lnTo>
                  <a:lnTo>
                    <a:pt x="540078" y="142348"/>
                  </a:lnTo>
                  <a:lnTo>
                    <a:pt x="810117" y="284697"/>
                  </a:lnTo>
                  <a:lnTo>
                    <a:pt x="1080157" y="94899"/>
                  </a:lnTo>
                  <a:lnTo>
                    <a:pt x="1350196" y="189798"/>
                  </a:lnTo>
                  <a:lnTo>
                    <a:pt x="1620235" y="284697"/>
                  </a:lnTo>
                  <a:lnTo>
                    <a:pt x="1890275" y="759193"/>
                  </a:lnTo>
                  <a:lnTo>
                    <a:pt x="2160314" y="332147"/>
                  </a:lnTo>
                  <a:lnTo>
                    <a:pt x="2430353" y="94899"/>
                  </a:lnTo>
                  <a:lnTo>
                    <a:pt x="2700393" y="47449"/>
                  </a:lnTo>
                  <a:lnTo>
                    <a:pt x="2970432" y="142348"/>
                  </a:lnTo>
                  <a:lnTo>
                    <a:pt x="3240471" y="142348"/>
                  </a:lnTo>
                  <a:lnTo>
                    <a:pt x="3510510" y="47449"/>
                  </a:lnTo>
                  <a:lnTo>
                    <a:pt x="3780550" y="94899"/>
                  </a:lnTo>
                  <a:lnTo>
                    <a:pt x="4050589" y="94899"/>
                  </a:lnTo>
                  <a:lnTo>
                    <a:pt x="4320628" y="0"/>
                  </a:lnTo>
                  <a:lnTo>
                    <a:pt x="4590668" y="94899"/>
                  </a:lnTo>
                  <a:lnTo>
                    <a:pt x="4860707" y="94899"/>
                  </a:lnTo>
                  <a:lnTo>
                    <a:pt x="5130746" y="189798"/>
                  </a:lnTo>
                  <a:lnTo>
                    <a:pt x="5400786" y="94899"/>
                  </a:lnTo>
                  <a:lnTo>
                    <a:pt x="5670825" y="474496"/>
                  </a:lnTo>
                  <a:lnTo>
                    <a:pt x="5940864" y="521945"/>
                  </a:lnTo>
                  <a:lnTo>
                    <a:pt x="6210904" y="806643"/>
                  </a:lnTo>
                  <a:lnTo>
                    <a:pt x="6480943" y="47449"/>
                  </a:lnTo>
                </a:path>
              </a:pathLst>
            </a:custGeom>
            <a:ln w="27101" cap="flat">
              <a:solidFill>
                <a:srgbClr val="E31A1C">
                  <a:alpha val="100000"/>
                </a:srgbClr>
              </a:solidFill>
              <a:prstDash val="solid"/>
              <a:round/>
            </a:ln>
          </p:spPr>
          <p:txBody>
            <a:bodyPr/>
            <a:lstStyle/>
            <a:p/>
          </p:txBody>
        </p:sp>
        <p:sp>
          <p:nvSpPr>
            <p:cNvPr id="42" name="pl42"/>
            <p:cNvSpPr/>
            <p:nvPr/>
          </p:nvSpPr>
          <p:spPr>
            <a:xfrm>
              <a:off x="3025530" y="978248"/>
              <a:ext cx="4590668" cy="3795968"/>
            </a:xfrm>
            <a:custGeom>
              <a:avLst/>
              <a:pathLst>
                <a:path w="4590668" h="3795968">
                  <a:moveTo>
                    <a:pt x="0" y="3795968"/>
                  </a:moveTo>
                  <a:lnTo>
                    <a:pt x="270039" y="47449"/>
                  </a:lnTo>
                  <a:lnTo>
                    <a:pt x="540078" y="94899"/>
                  </a:lnTo>
                  <a:lnTo>
                    <a:pt x="810117" y="0"/>
                  </a:lnTo>
                  <a:lnTo>
                    <a:pt x="1080157" y="237248"/>
                  </a:lnTo>
                  <a:lnTo>
                    <a:pt x="1350196" y="711744"/>
                  </a:lnTo>
                  <a:lnTo>
                    <a:pt x="1620235" y="569395"/>
                  </a:lnTo>
                  <a:lnTo>
                    <a:pt x="1890275" y="189798"/>
                  </a:lnTo>
                  <a:lnTo>
                    <a:pt x="2160314" y="284697"/>
                  </a:lnTo>
                  <a:lnTo>
                    <a:pt x="2430353" y="142348"/>
                  </a:lnTo>
                  <a:lnTo>
                    <a:pt x="2700393" y="237248"/>
                  </a:lnTo>
                  <a:lnTo>
                    <a:pt x="2970432" y="379596"/>
                  </a:lnTo>
                  <a:lnTo>
                    <a:pt x="3240471" y="284697"/>
                  </a:lnTo>
                  <a:lnTo>
                    <a:pt x="3510510" y="237248"/>
                  </a:lnTo>
                  <a:lnTo>
                    <a:pt x="3780550" y="616844"/>
                  </a:lnTo>
                  <a:lnTo>
                    <a:pt x="4050589" y="806643"/>
                  </a:lnTo>
                  <a:lnTo>
                    <a:pt x="4320628" y="569395"/>
                  </a:lnTo>
                  <a:lnTo>
                    <a:pt x="4590668" y="142348"/>
                  </a:lnTo>
                </a:path>
              </a:pathLst>
            </a:custGeom>
            <a:ln w="27101" cap="flat">
              <a:solidFill>
                <a:srgbClr val="FF7F00">
                  <a:alpha val="100000"/>
                </a:srgbClr>
              </a:solidFill>
              <a:prstDash val="solid"/>
              <a:round/>
            </a:ln>
          </p:spPr>
          <p:txBody>
            <a:bodyPr/>
            <a:lstStyle/>
            <a:p/>
          </p:txBody>
        </p:sp>
        <p:sp>
          <p:nvSpPr>
            <p:cNvPr id="43" name="pl43"/>
            <p:cNvSpPr/>
            <p:nvPr/>
          </p:nvSpPr>
          <p:spPr>
            <a:xfrm>
              <a:off x="1135255" y="1025698"/>
              <a:ext cx="6480943" cy="1755635"/>
            </a:xfrm>
            <a:custGeom>
              <a:avLst/>
              <a:pathLst>
                <a:path w="6480943" h="1755635">
                  <a:moveTo>
                    <a:pt x="0" y="47449"/>
                  </a:moveTo>
                  <a:lnTo>
                    <a:pt x="270039" y="47449"/>
                  </a:lnTo>
                  <a:lnTo>
                    <a:pt x="540078" y="237248"/>
                  </a:lnTo>
                  <a:lnTo>
                    <a:pt x="810117" y="47449"/>
                  </a:lnTo>
                  <a:lnTo>
                    <a:pt x="1080157" y="47449"/>
                  </a:lnTo>
                  <a:lnTo>
                    <a:pt x="1350196" y="142348"/>
                  </a:lnTo>
                  <a:lnTo>
                    <a:pt x="1620235" y="142348"/>
                  </a:lnTo>
                  <a:lnTo>
                    <a:pt x="1890275" y="237248"/>
                  </a:lnTo>
                  <a:lnTo>
                    <a:pt x="2160314" y="189798"/>
                  </a:lnTo>
                  <a:lnTo>
                    <a:pt x="2430353" y="0"/>
                  </a:lnTo>
                  <a:lnTo>
                    <a:pt x="2700393" y="142348"/>
                  </a:lnTo>
                  <a:lnTo>
                    <a:pt x="2970432" y="47449"/>
                  </a:lnTo>
                  <a:lnTo>
                    <a:pt x="3240471" y="0"/>
                  </a:lnTo>
                  <a:lnTo>
                    <a:pt x="3510510" y="189798"/>
                  </a:lnTo>
                  <a:lnTo>
                    <a:pt x="3780550" y="47449"/>
                  </a:lnTo>
                  <a:lnTo>
                    <a:pt x="4050589" y="0"/>
                  </a:lnTo>
                  <a:lnTo>
                    <a:pt x="4320628" y="94899"/>
                  </a:lnTo>
                  <a:lnTo>
                    <a:pt x="4590668" y="142348"/>
                  </a:lnTo>
                  <a:lnTo>
                    <a:pt x="4860707" y="332147"/>
                  </a:lnTo>
                  <a:lnTo>
                    <a:pt x="5130746" y="379596"/>
                  </a:lnTo>
                  <a:lnTo>
                    <a:pt x="5400786" y="806643"/>
                  </a:lnTo>
                  <a:lnTo>
                    <a:pt x="5670825" y="759193"/>
                  </a:lnTo>
                  <a:lnTo>
                    <a:pt x="5940864" y="1281139"/>
                  </a:lnTo>
                  <a:lnTo>
                    <a:pt x="6210904" y="1755635"/>
                  </a:lnTo>
                  <a:lnTo>
                    <a:pt x="6480943" y="1138790"/>
                  </a:lnTo>
                </a:path>
              </a:pathLst>
            </a:custGeom>
            <a:ln w="27101" cap="flat">
              <a:solidFill>
                <a:srgbClr val="FFC20E">
                  <a:alpha val="100000"/>
                </a:srgbClr>
              </a:solidFill>
              <a:prstDash val="solid"/>
              <a:round/>
            </a:ln>
          </p:spPr>
          <p:txBody>
            <a:bodyPr/>
            <a:lstStyle/>
            <a:p/>
          </p:txBody>
        </p:sp>
        <p:sp>
          <p:nvSpPr>
            <p:cNvPr id="44" name="pl44"/>
            <p:cNvSpPr/>
            <p:nvPr/>
          </p:nvSpPr>
          <p:spPr>
            <a:xfrm>
              <a:off x="5185844" y="1120597"/>
              <a:ext cx="2430353" cy="664294"/>
            </a:xfrm>
            <a:custGeom>
              <a:avLst/>
              <a:pathLst>
                <a:path w="2430353" h="664294">
                  <a:moveTo>
                    <a:pt x="0" y="142348"/>
                  </a:moveTo>
                  <a:lnTo>
                    <a:pt x="270039" y="0"/>
                  </a:lnTo>
                  <a:lnTo>
                    <a:pt x="540078" y="94899"/>
                  </a:lnTo>
                  <a:lnTo>
                    <a:pt x="810117" y="237248"/>
                  </a:lnTo>
                  <a:lnTo>
                    <a:pt x="1080157" y="142348"/>
                  </a:lnTo>
                  <a:lnTo>
                    <a:pt x="1350196" y="94899"/>
                  </a:lnTo>
                  <a:lnTo>
                    <a:pt x="1620235" y="474496"/>
                  </a:lnTo>
                  <a:lnTo>
                    <a:pt x="1890275" y="664294"/>
                  </a:lnTo>
                  <a:lnTo>
                    <a:pt x="2160314" y="427046"/>
                  </a:lnTo>
                  <a:lnTo>
                    <a:pt x="2430353" y="0"/>
                  </a:lnTo>
                </a:path>
              </a:pathLst>
            </a:custGeom>
            <a:ln w="27101" cap="flat">
              <a:solidFill>
                <a:srgbClr val="008B00">
                  <a:alpha val="100000"/>
                </a:srgbClr>
              </a:solidFill>
              <a:prstDash val="solid"/>
              <a:round/>
            </a:ln>
          </p:spPr>
          <p:txBody>
            <a:bodyPr/>
            <a:lstStyle/>
            <a:p/>
          </p:txBody>
        </p:sp>
        <p:sp>
          <p:nvSpPr>
            <p:cNvPr id="45" name="pl45"/>
            <p:cNvSpPr/>
            <p:nvPr/>
          </p:nvSpPr>
          <p:spPr>
            <a:xfrm>
              <a:off x="7632923" y="782447"/>
              <a:ext cx="725938" cy="191392"/>
            </a:xfrm>
            <a:custGeom>
              <a:avLst/>
              <a:pathLst>
                <a:path w="725938" h="191392">
                  <a:moveTo>
                    <a:pt x="725938" y="0"/>
                  </a:moveTo>
                  <a:lnTo>
                    <a:pt x="0" y="191392"/>
                  </a:lnTo>
                </a:path>
              </a:pathLst>
            </a:custGeom>
          </p:spPr>
          <p:txBody>
            <a:bodyPr/>
            <a:lstStyle/>
            <a:p/>
          </p:txBody>
        </p:sp>
        <p:sp>
          <p:nvSpPr>
            <p:cNvPr id="46" name="pl46"/>
            <p:cNvSpPr/>
            <p:nvPr/>
          </p:nvSpPr>
          <p:spPr>
            <a:xfrm>
              <a:off x="7634329" y="1026060"/>
              <a:ext cx="748615" cy="14933"/>
            </a:xfrm>
            <a:custGeom>
              <a:avLst/>
              <a:pathLst>
                <a:path w="748615" h="14933">
                  <a:moveTo>
                    <a:pt x="748615" y="14933"/>
                  </a:moveTo>
                  <a:lnTo>
                    <a:pt x="0" y="0"/>
                  </a:lnTo>
                </a:path>
              </a:pathLst>
            </a:custGeom>
          </p:spPr>
          <p:txBody>
            <a:bodyPr/>
            <a:lstStyle/>
            <a:p/>
          </p:txBody>
        </p:sp>
        <p:sp>
          <p:nvSpPr>
            <p:cNvPr id="47" name="pl47"/>
            <p:cNvSpPr/>
            <p:nvPr/>
          </p:nvSpPr>
          <p:spPr>
            <a:xfrm>
              <a:off x="7631703" y="1031608"/>
              <a:ext cx="696881" cy="265619"/>
            </a:xfrm>
            <a:custGeom>
              <a:avLst/>
              <a:pathLst>
                <a:path w="696881" h="265619">
                  <a:moveTo>
                    <a:pt x="696881" y="265619"/>
                  </a:moveTo>
                  <a:lnTo>
                    <a:pt x="0" y="0"/>
                  </a:lnTo>
                </a:path>
              </a:pathLst>
            </a:custGeom>
          </p:spPr>
          <p:txBody>
            <a:bodyPr/>
            <a:lstStyle/>
            <a:p/>
          </p:txBody>
        </p:sp>
        <p:sp>
          <p:nvSpPr>
            <p:cNvPr id="48" name="pl48"/>
            <p:cNvSpPr/>
            <p:nvPr/>
          </p:nvSpPr>
          <p:spPr>
            <a:xfrm>
              <a:off x="7628845" y="1033859"/>
              <a:ext cx="808249" cy="521558"/>
            </a:xfrm>
            <a:custGeom>
              <a:avLst/>
              <a:pathLst>
                <a:path w="808249" h="521558">
                  <a:moveTo>
                    <a:pt x="808249" y="521558"/>
                  </a:moveTo>
                  <a:lnTo>
                    <a:pt x="0" y="0"/>
                  </a:lnTo>
                </a:path>
              </a:pathLst>
            </a:custGeom>
          </p:spPr>
          <p:txBody>
            <a:bodyPr/>
            <a:lstStyle/>
            <a:p/>
          </p:txBody>
        </p:sp>
        <p:sp>
          <p:nvSpPr>
            <p:cNvPr id="49" name="pl49"/>
            <p:cNvSpPr/>
            <p:nvPr/>
          </p:nvSpPr>
          <p:spPr>
            <a:xfrm>
              <a:off x="7626293" y="1130056"/>
              <a:ext cx="732568" cy="686416"/>
            </a:xfrm>
            <a:custGeom>
              <a:avLst/>
              <a:pathLst>
                <a:path w="732568" h="686416">
                  <a:moveTo>
                    <a:pt x="732568" y="686416"/>
                  </a:moveTo>
                  <a:lnTo>
                    <a:pt x="0" y="0"/>
                  </a:lnTo>
                </a:path>
              </a:pathLst>
            </a:custGeom>
          </p:spPr>
          <p:txBody>
            <a:bodyPr/>
            <a:lstStyle/>
            <a:p/>
          </p:txBody>
        </p:sp>
        <p:sp>
          <p:nvSpPr>
            <p:cNvPr id="50" name="pl50"/>
            <p:cNvSpPr/>
            <p:nvPr/>
          </p:nvSpPr>
          <p:spPr>
            <a:xfrm>
              <a:off x="7623561" y="1131001"/>
              <a:ext cx="668869" cy="945089"/>
            </a:xfrm>
            <a:custGeom>
              <a:avLst/>
              <a:pathLst>
                <a:path w="668869" h="945089">
                  <a:moveTo>
                    <a:pt x="668869" y="945089"/>
                  </a:moveTo>
                  <a:lnTo>
                    <a:pt x="0" y="0"/>
                  </a:lnTo>
                </a:path>
              </a:pathLst>
            </a:custGeom>
          </p:spPr>
          <p:txBody>
            <a:bodyPr/>
            <a:lstStyle/>
            <a:p/>
          </p:txBody>
        </p:sp>
        <p:sp>
          <p:nvSpPr>
            <p:cNvPr id="51" name="pl51"/>
            <p:cNvSpPr/>
            <p:nvPr/>
          </p:nvSpPr>
          <p:spPr>
            <a:xfrm>
              <a:off x="7623676" y="1225868"/>
              <a:ext cx="801350" cy="1111509"/>
            </a:xfrm>
            <a:custGeom>
              <a:avLst/>
              <a:pathLst>
                <a:path w="801350" h="1111509">
                  <a:moveTo>
                    <a:pt x="801350" y="1111509"/>
                  </a:moveTo>
                  <a:lnTo>
                    <a:pt x="0" y="0"/>
                  </a:lnTo>
                </a:path>
              </a:pathLst>
            </a:custGeom>
          </p:spPr>
          <p:txBody>
            <a:bodyPr/>
            <a:lstStyle/>
            <a:p/>
          </p:txBody>
        </p:sp>
        <p:sp>
          <p:nvSpPr>
            <p:cNvPr id="52" name="pl52"/>
            <p:cNvSpPr/>
            <p:nvPr/>
          </p:nvSpPr>
          <p:spPr>
            <a:xfrm>
              <a:off x="7629376" y="2172312"/>
              <a:ext cx="729326" cy="433013"/>
            </a:xfrm>
            <a:custGeom>
              <a:avLst/>
              <a:pathLst>
                <a:path w="729326" h="433013">
                  <a:moveTo>
                    <a:pt x="729326" y="433013"/>
                  </a:moveTo>
                  <a:lnTo>
                    <a:pt x="0" y="0"/>
                  </a:lnTo>
                </a:path>
              </a:pathLst>
            </a:custGeom>
          </p:spPr>
          <p:txBody>
            <a:bodyPr/>
            <a:lstStyle/>
            <a:p/>
          </p:txBody>
        </p:sp>
        <p:sp>
          <p:nvSpPr>
            <p:cNvPr id="53" name="pg53"/>
            <p:cNvSpPr/>
            <p:nvPr/>
          </p:nvSpPr>
          <p:spPr>
            <a:xfrm>
              <a:off x="8290281" y="69342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4" name="tx54"/>
            <p:cNvSpPr/>
            <p:nvPr/>
          </p:nvSpPr>
          <p:spPr>
            <a:xfrm>
              <a:off x="8313141" y="73495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98%</a:t>
              </a:r>
            </a:p>
          </p:txBody>
        </p:sp>
        <p:sp>
          <p:nvSpPr>
            <p:cNvPr id="55" name="pg55"/>
            <p:cNvSpPr/>
            <p:nvPr/>
          </p:nvSpPr>
          <p:spPr>
            <a:xfrm>
              <a:off x="8314365" y="95648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99802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7" name="pg57"/>
            <p:cNvSpPr/>
            <p:nvPr/>
          </p:nvSpPr>
          <p:spPr>
            <a:xfrm>
              <a:off x="8260004" y="121901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124187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59" name="pg59"/>
            <p:cNvSpPr/>
            <p:nvPr/>
          </p:nvSpPr>
          <p:spPr>
            <a:xfrm>
              <a:off x="8368515" y="147754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151908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1" name="pg61"/>
            <p:cNvSpPr/>
            <p:nvPr/>
          </p:nvSpPr>
          <p:spPr>
            <a:xfrm>
              <a:off x="8290281" y="173887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7804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95%</a:t>
              </a:r>
            </a:p>
          </p:txBody>
        </p:sp>
        <p:sp>
          <p:nvSpPr>
            <p:cNvPr id="63" name="pg63"/>
            <p:cNvSpPr/>
            <p:nvPr/>
          </p:nvSpPr>
          <p:spPr>
            <a:xfrm>
              <a:off x="8223851" y="199774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246711" y="203927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95%</a:t>
              </a:r>
            </a:p>
          </p:txBody>
        </p:sp>
        <p:sp>
          <p:nvSpPr>
            <p:cNvPr id="65" name="pg65"/>
            <p:cNvSpPr/>
            <p:nvPr/>
          </p:nvSpPr>
          <p:spPr>
            <a:xfrm>
              <a:off x="8356446" y="225809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6" name="tx66"/>
            <p:cNvSpPr/>
            <p:nvPr/>
          </p:nvSpPr>
          <p:spPr>
            <a:xfrm>
              <a:off x="8379306" y="229963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93%</a:t>
              </a:r>
            </a:p>
          </p:txBody>
        </p:sp>
        <p:sp>
          <p:nvSpPr>
            <p:cNvPr id="67" name="pg67"/>
            <p:cNvSpPr/>
            <p:nvPr/>
          </p:nvSpPr>
          <p:spPr>
            <a:xfrm>
              <a:off x="8290122" y="252805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12982" y="256959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73%</a:t>
              </a:r>
            </a:p>
          </p:txBody>
        </p:sp>
        <p:sp>
          <p:nvSpPr>
            <p:cNvPr id="69" name="pl6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0" name="rc70"/>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2" name="tx72"/>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 name="tx73"/>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 name="tx75"/>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 name="tx77"/>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 name="tx79"/>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0" name="tx80"/>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1" name="tx81"/>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3" name="tx93"/>
            <p:cNvSpPr/>
            <p:nvPr/>
          </p:nvSpPr>
          <p:spPr>
            <a:xfrm>
              <a:off x="3407953" y="401416"/>
              <a:ext cx="30157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Viet Nam, 2000-2024</a:t>
              </a:r>
            </a:p>
          </p:txBody>
        </p:sp>
        <p:sp>
          <p:nvSpPr>
            <p:cNvPr id="94" name="tx9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5" name="tx9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POL3 had the lowest coverage of all vaccines (73%), followed by IPV1 (93%).
Coverage of 7 vaccines increased (DTP3, HepB3, Hib3, IPV1, MCV1, MCV2 and Rubella) and 1 vaccine decreased (Polio3) compared to respective coverage in 2019.
Coverage of 8 vaccines increased (DTP3, HepB3, Hib3, IPV1, MCV1, MCV2, Polio3 and Rubella)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46732" y="907931"/>
              <a:ext cx="577731" cy="0"/>
            </a:xfrm>
            <a:custGeom>
              <a:avLst/>
              <a:pathLst>
                <a:path w="577731" h="0">
                  <a:moveTo>
                    <a:pt x="0" y="0"/>
                  </a:moveTo>
                  <a:lnTo>
                    <a:pt x="0" y="0"/>
                  </a:lnTo>
                  <a:lnTo>
                    <a:pt x="505514"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1" name="pl21"/>
            <p:cNvSpPr/>
            <p:nvPr/>
          </p:nvSpPr>
          <p:spPr>
            <a:xfrm>
              <a:off x="7269000" y="1320786"/>
              <a:ext cx="1372111" cy="0"/>
            </a:xfrm>
            <a:custGeom>
              <a:avLst/>
              <a:pathLst>
                <a:path w="1372111" h="0">
                  <a:moveTo>
                    <a:pt x="0" y="0"/>
                  </a:moveTo>
                  <a:lnTo>
                    <a:pt x="505514" y="0"/>
                  </a:lnTo>
                  <a:lnTo>
                    <a:pt x="866596" y="0"/>
                  </a:lnTo>
                  <a:lnTo>
                    <a:pt x="1155462" y="0"/>
                  </a:lnTo>
                  <a:lnTo>
                    <a:pt x="1155462" y="0"/>
                  </a:lnTo>
                  <a:lnTo>
                    <a:pt x="1372111" y="0"/>
                  </a:lnTo>
                </a:path>
              </a:pathLst>
            </a:custGeom>
            <a:ln w="116535" cap="flat">
              <a:solidFill>
                <a:srgbClr val="E8E8E8">
                  <a:alpha val="100000"/>
                </a:srgbClr>
              </a:solidFill>
              <a:prstDash val="solid"/>
              <a:round/>
            </a:ln>
          </p:spPr>
          <p:txBody>
            <a:bodyPr/>
            <a:lstStyle/>
            <a:p/>
          </p:txBody>
        </p:sp>
        <p:sp>
          <p:nvSpPr>
            <p:cNvPr id="22" name="pl22"/>
            <p:cNvSpPr/>
            <p:nvPr/>
          </p:nvSpPr>
          <p:spPr>
            <a:xfrm>
              <a:off x="6185754" y="1733641"/>
              <a:ext cx="2310924" cy="0"/>
            </a:xfrm>
            <a:custGeom>
              <a:avLst/>
              <a:pathLst>
                <a:path w="2310924" h="0">
                  <a:moveTo>
                    <a:pt x="0" y="0"/>
                  </a:moveTo>
                  <a:lnTo>
                    <a:pt x="1299895" y="0"/>
                  </a:lnTo>
                  <a:lnTo>
                    <a:pt x="1733193" y="0"/>
                  </a:lnTo>
                  <a:lnTo>
                    <a:pt x="1877626" y="0"/>
                  </a:lnTo>
                  <a:lnTo>
                    <a:pt x="2094275" y="0"/>
                  </a:lnTo>
                  <a:lnTo>
                    <a:pt x="2310924" y="0"/>
                  </a:lnTo>
                </a:path>
              </a:pathLst>
            </a:custGeom>
            <a:ln w="116535" cap="flat">
              <a:solidFill>
                <a:srgbClr val="E8E8E8">
                  <a:alpha val="100000"/>
                </a:srgbClr>
              </a:solidFill>
              <a:prstDash val="solid"/>
              <a:round/>
            </a:ln>
          </p:spPr>
          <p:txBody>
            <a:bodyPr/>
            <a:lstStyle/>
            <a:p/>
          </p:txBody>
        </p:sp>
        <p:sp>
          <p:nvSpPr>
            <p:cNvPr id="23" name="pl23"/>
            <p:cNvSpPr/>
            <p:nvPr/>
          </p:nvSpPr>
          <p:spPr>
            <a:xfrm>
              <a:off x="6185754" y="2146496"/>
              <a:ext cx="2310924" cy="0"/>
            </a:xfrm>
            <a:custGeom>
              <a:avLst/>
              <a:pathLst>
                <a:path w="2310924" h="0">
                  <a:moveTo>
                    <a:pt x="0" y="0"/>
                  </a:moveTo>
                  <a:lnTo>
                    <a:pt x="1299895" y="0"/>
                  </a:lnTo>
                  <a:lnTo>
                    <a:pt x="1733193" y="0"/>
                  </a:lnTo>
                  <a:lnTo>
                    <a:pt x="1877626" y="0"/>
                  </a:lnTo>
                  <a:lnTo>
                    <a:pt x="2094275" y="0"/>
                  </a:lnTo>
                  <a:lnTo>
                    <a:pt x="2310924"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2559351"/>
              <a:ext cx="649947" cy="0"/>
            </a:xfrm>
            <a:custGeom>
              <a:avLst/>
              <a:pathLst>
                <a:path w="649947" h="0">
                  <a:moveTo>
                    <a:pt x="0" y="0"/>
                  </a:moveTo>
                  <a:lnTo>
                    <a:pt x="0" y="0"/>
                  </a:lnTo>
                  <a:lnTo>
                    <a:pt x="144432" y="0"/>
                  </a:lnTo>
                  <a:lnTo>
                    <a:pt x="361082" y="0"/>
                  </a:lnTo>
                  <a:lnTo>
                    <a:pt x="361082"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6185754" y="2972206"/>
              <a:ext cx="2310924" cy="0"/>
            </a:xfrm>
            <a:custGeom>
              <a:avLst/>
              <a:pathLst>
                <a:path w="2310924" h="0">
                  <a:moveTo>
                    <a:pt x="0" y="0"/>
                  </a:moveTo>
                  <a:lnTo>
                    <a:pt x="1299895" y="0"/>
                  </a:lnTo>
                  <a:lnTo>
                    <a:pt x="1733193" y="0"/>
                  </a:lnTo>
                  <a:lnTo>
                    <a:pt x="1877626" y="0"/>
                  </a:lnTo>
                  <a:lnTo>
                    <a:pt x="2094275" y="0"/>
                  </a:lnTo>
                  <a:lnTo>
                    <a:pt x="2310924" y="0"/>
                  </a:lnTo>
                </a:path>
              </a:pathLst>
            </a:custGeom>
            <a:ln w="116535" cap="flat">
              <a:solidFill>
                <a:srgbClr val="E8E8E8">
                  <a:alpha val="100000"/>
                </a:srgbClr>
              </a:solidFill>
              <a:prstDash val="solid"/>
              <a:round/>
            </a:ln>
          </p:spPr>
          <p:txBody>
            <a:bodyPr/>
            <a:lstStyle/>
            <a:p/>
          </p:txBody>
        </p:sp>
        <p:sp>
          <p:nvSpPr>
            <p:cNvPr id="26" name="pl26"/>
            <p:cNvSpPr/>
            <p:nvPr/>
          </p:nvSpPr>
          <p:spPr>
            <a:xfrm>
              <a:off x="6763485" y="3385062"/>
              <a:ext cx="1444328" cy="0"/>
            </a:xfrm>
            <a:custGeom>
              <a:avLst/>
              <a:pathLst>
                <a:path w="1444328" h="0">
                  <a:moveTo>
                    <a:pt x="0" y="0"/>
                  </a:moveTo>
                  <a:lnTo>
                    <a:pt x="505514" y="0"/>
                  </a:lnTo>
                  <a:lnTo>
                    <a:pt x="866596" y="0"/>
                  </a:lnTo>
                  <a:lnTo>
                    <a:pt x="1083246" y="0"/>
                  </a:lnTo>
                  <a:lnTo>
                    <a:pt x="1155462" y="0"/>
                  </a:lnTo>
                  <a:lnTo>
                    <a:pt x="1444328" y="0"/>
                  </a:lnTo>
                </a:path>
              </a:pathLst>
            </a:custGeom>
            <a:ln w="116535" cap="flat">
              <a:solidFill>
                <a:srgbClr val="E8E8E8">
                  <a:alpha val="100000"/>
                </a:srgbClr>
              </a:solidFill>
              <a:prstDash val="solid"/>
              <a:round/>
            </a:ln>
          </p:spPr>
          <p:txBody>
            <a:bodyPr/>
            <a:lstStyle/>
            <a:p/>
          </p:txBody>
        </p:sp>
        <p:sp>
          <p:nvSpPr>
            <p:cNvPr id="27" name="pl27"/>
            <p:cNvSpPr/>
            <p:nvPr/>
          </p:nvSpPr>
          <p:spPr>
            <a:xfrm>
              <a:off x="7413433" y="3797917"/>
              <a:ext cx="1155462" cy="0"/>
            </a:xfrm>
            <a:custGeom>
              <a:avLst/>
              <a:pathLst>
                <a:path w="1155462" h="0">
                  <a:moveTo>
                    <a:pt x="0" y="0"/>
                  </a:moveTo>
                  <a:lnTo>
                    <a:pt x="433298" y="0"/>
                  </a:lnTo>
                  <a:lnTo>
                    <a:pt x="505514" y="0"/>
                  </a:lnTo>
                  <a:lnTo>
                    <a:pt x="938813" y="0"/>
                  </a:lnTo>
                  <a:lnTo>
                    <a:pt x="1083246" y="0"/>
                  </a:lnTo>
                  <a:lnTo>
                    <a:pt x="1155462" y="0"/>
                  </a:lnTo>
                </a:path>
              </a:pathLst>
            </a:custGeom>
            <a:ln w="116535" cap="flat">
              <a:solidFill>
                <a:srgbClr val="E8E8E8">
                  <a:alpha val="100000"/>
                </a:srgbClr>
              </a:solidFill>
              <a:prstDash val="solid"/>
              <a:round/>
            </a:ln>
          </p:spPr>
          <p:txBody>
            <a:bodyPr/>
            <a:lstStyle/>
            <a:p/>
          </p:txBody>
        </p:sp>
        <p:sp>
          <p:nvSpPr>
            <p:cNvPr id="28" name="pl28"/>
            <p:cNvSpPr/>
            <p:nvPr/>
          </p:nvSpPr>
          <p:spPr>
            <a:xfrm>
              <a:off x="7341217" y="4210772"/>
              <a:ext cx="1011029" cy="0"/>
            </a:xfrm>
            <a:custGeom>
              <a:avLst/>
              <a:pathLst>
                <a:path w="1011029" h="0">
                  <a:moveTo>
                    <a:pt x="0" y="0"/>
                  </a:moveTo>
                  <a:lnTo>
                    <a:pt x="288865" y="0"/>
                  </a:lnTo>
                  <a:lnTo>
                    <a:pt x="361082" y="0"/>
                  </a:lnTo>
                  <a:lnTo>
                    <a:pt x="794380" y="0"/>
                  </a:lnTo>
                  <a:lnTo>
                    <a:pt x="866596"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5824672" y="4623627"/>
              <a:ext cx="2094275" cy="0"/>
            </a:xfrm>
            <a:custGeom>
              <a:avLst/>
              <a:pathLst>
                <a:path w="2094275" h="0">
                  <a:moveTo>
                    <a:pt x="0" y="0"/>
                  </a:moveTo>
                  <a:lnTo>
                    <a:pt x="722164" y="0"/>
                  </a:lnTo>
                  <a:lnTo>
                    <a:pt x="938813" y="0"/>
                  </a:lnTo>
                  <a:lnTo>
                    <a:pt x="1444328" y="0"/>
                  </a:lnTo>
                  <a:lnTo>
                    <a:pt x="1516544" y="0"/>
                  </a:lnTo>
                  <a:lnTo>
                    <a:pt x="2094275" y="0"/>
                  </a:lnTo>
                </a:path>
              </a:pathLst>
            </a:custGeom>
            <a:ln w="116535" cap="flat">
              <a:solidFill>
                <a:srgbClr val="E8E8E8">
                  <a:alpha val="100000"/>
                </a:srgbClr>
              </a:solidFill>
              <a:prstDash val="solid"/>
              <a:round/>
            </a:ln>
          </p:spPr>
          <p:txBody>
            <a:bodyPr/>
            <a:lstStyle/>
            <a:p/>
          </p:txBody>
        </p:sp>
        <p:sp>
          <p:nvSpPr>
            <p:cNvPr id="30" name="pl30"/>
            <p:cNvSpPr/>
            <p:nvPr/>
          </p:nvSpPr>
          <p:spPr>
            <a:xfrm>
              <a:off x="7341217" y="5036482"/>
              <a:ext cx="1011029" cy="0"/>
            </a:xfrm>
            <a:custGeom>
              <a:avLst/>
              <a:pathLst>
                <a:path w="1011029" h="0">
                  <a:moveTo>
                    <a:pt x="0" y="0"/>
                  </a:moveTo>
                  <a:lnTo>
                    <a:pt x="288865" y="0"/>
                  </a:lnTo>
                  <a:lnTo>
                    <a:pt x="361082" y="0"/>
                  </a:lnTo>
                  <a:lnTo>
                    <a:pt x="794380" y="0"/>
                  </a:lnTo>
                  <a:lnTo>
                    <a:pt x="866596" y="0"/>
                  </a:lnTo>
                  <a:lnTo>
                    <a:pt x="1011029" y="0"/>
                  </a:lnTo>
                </a:path>
              </a:pathLst>
            </a:custGeom>
            <a:ln w="116535" cap="flat">
              <a:solidFill>
                <a:srgbClr val="E8E8E8">
                  <a:alpha val="100000"/>
                </a:srgbClr>
              </a:solidFill>
              <a:prstDash val="solid"/>
              <a:round/>
            </a:ln>
          </p:spPr>
          <p:txBody>
            <a:bodyPr/>
            <a:lstStyle/>
            <a:p/>
          </p:txBody>
        </p:sp>
        <p:sp>
          <p:nvSpPr>
            <p:cNvPr id="31" name="pt31"/>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26450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18125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18125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9228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0893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0893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18125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144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4223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367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54233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2017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6169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289479"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361695"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361695"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206233"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856180"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122987"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43391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856180"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6122987"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13401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350665"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639531"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85618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612298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670071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56731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145046"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28947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35066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50612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07283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639531"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28947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85618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576190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670071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07283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639531"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28947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317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Viet Nam,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(96%) and 2023 (80%). DTP1 coverage increased in 2024 (99%) compared to 2023, and was higher than in 2019. In 2019-2024, DTP1 coverage was at it's lowest level in 2023 (80%).
In 2023, 9 vaccines had lower coverage than in 2019.
In 2024, 1 vaccine had lower coverage than in 2019.
In 2024, 0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558209"/>
            </a:xfrm>
            <a:custGeom>
              <a:avLst/>
              <a:pathLst>
                <a:path w="6444618" h="1558209">
                  <a:moveTo>
                    <a:pt x="0" y="116865"/>
                  </a:moveTo>
                  <a:lnTo>
                    <a:pt x="268525" y="116865"/>
                  </a:lnTo>
                  <a:lnTo>
                    <a:pt x="537051" y="934925"/>
                  </a:lnTo>
                  <a:lnTo>
                    <a:pt x="805577" y="0"/>
                  </a:lnTo>
                  <a:lnTo>
                    <a:pt x="1074103" y="116865"/>
                  </a:lnTo>
                  <a:lnTo>
                    <a:pt x="1342628" y="155820"/>
                  </a:lnTo>
                  <a:lnTo>
                    <a:pt x="1611154" y="194776"/>
                  </a:lnTo>
                  <a:lnTo>
                    <a:pt x="1879680" y="272686"/>
                  </a:lnTo>
                  <a:lnTo>
                    <a:pt x="2148206" y="233731"/>
                  </a:lnTo>
                  <a:lnTo>
                    <a:pt x="2416732" y="116865"/>
                  </a:lnTo>
                  <a:lnTo>
                    <a:pt x="2685257" y="233731"/>
                  </a:lnTo>
                  <a:lnTo>
                    <a:pt x="2953783" y="155820"/>
                  </a:lnTo>
                  <a:lnTo>
                    <a:pt x="3222309" y="77910"/>
                  </a:lnTo>
                  <a:lnTo>
                    <a:pt x="3490835" y="1558209"/>
                  </a:lnTo>
                  <a:lnTo>
                    <a:pt x="3759360" y="155820"/>
                  </a:lnTo>
                  <a:lnTo>
                    <a:pt x="4027886" y="77910"/>
                  </a:lnTo>
                  <a:lnTo>
                    <a:pt x="4296412" y="116865"/>
                  </a:lnTo>
                  <a:lnTo>
                    <a:pt x="4564938" y="194776"/>
                  </a:lnTo>
                  <a:lnTo>
                    <a:pt x="4833464" y="934925"/>
                  </a:lnTo>
                  <a:lnTo>
                    <a:pt x="5101989" y="389552"/>
                  </a:lnTo>
                  <a:lnTo>
                    <a:pt x="5370515" y="194776"/>
                  </a:lnTo>
                  <a:lnTo>
                    <a:pt x="5639041" y="623283"/>
                  </a:lnTo>
                  <a:lnTo>
                    <a:pt x="5907567" y="311641"/>
                  </a:lnTo>
                  <a:lnTo>
                    <a:pt x="6176092" y="1324478"/>
                  </a:lnTo>
                  <a:lnTo>
                    <a:pt x="6444618" y="77910"/>
                  </a:lnTo>
                </a:path>
              </a:pathLst>
            </a:custGeom>
            <a:ln w="27101" cap="flat">
              <a:solidFill>
                <a:srgbClr val="F8766D">
                  <a:alpha val="100000"/>
                </a:srgbClr>
              </a:solidFill>
              <a:prstDash val="solid"/>
              <a:round/>
            </a:ln>
          </p:spPr>
          <p:txBody>
            <a:bodyPr/>
            <a:lstStyle/>
            <a:p/>
          </p:txBody>
        </p:sp>
        <p:sp>
          <p:nvSpPr>
            <p:cNvPr id="27" name="pl27"/>
            <p:cNvSpPr/>
            <p:nvPr/>
          </p:nvSpPr>
          <p:spPr>
            <a:xfrm>
              <a:off x="3327959" y="1113955"/>
              <a:ext cx="4564938" cy="3116418"/>
            </a:xfrm>
            <a:custGeom>
              <a:avLst/>
              <a:pathLst>
                <a:path w="4564938" h="3116418">
                  <a:moveTo>
                    <a:pt x="0" y="3116418"/>
                  </a:moveTo>
                  <a:lnTo>
                    <a:pt x="268525" y="38955"/>
                  </a:lnTo>
                  <a:lnTo>
                    <a:pt x="537051" y="77910"/>
                  </a:lnTo>
                  <a:lnTo>
                    <a:pt x="805577" y="0"/>
                  </a:lnTo>
                  <a:lnTo>
                    <a:pt x="1074103" y="194776"/>
                  </a:lnTo>
                  <a:lnTo>
                    <a:pt x="1342628" y="584328"/>
                  </a:lnTo>
                  <a:lnTo>
                    <a:pt x="1611154" y="467462"/>
                  </a:lnTo>
                  <a:lnTo>
                    <a:pt x="1879680" y="155820"/>
                  </a:lnTo>
                  <a:lnTo>
                    <a:pt x="2148206" y="233731"/>
                  </a:lnTo>
                  <a:lnTo>
                    <a:pt x="2416732" y="116865"/>
                  </a:lnTo>
                  <a:lnTo>
                    <a:pt x="2685257" y="194776"/>
                  </a:lnTo>
                  <a:lnTo>
                    <a:pt x="2953783" y="311641"/>
                  </a:lnTo>
                  <a:lnTo>
                    <a:pt x="3222309" y="233731"/>
                  </a:lnTo>
                  <a:lnTo>
                    <a:pt x="3490835" y="194776"/>
                  </a:lnTo>
                  <a:lnTo>
                    <a:pt x="3759360" y="506418"/>
                  </a:lnTo>
                  <a:lnTo>
                    <a:pt x="4027886" y="662239"/>
                  </a:lnTo>
                  <a:lnTo>
                    <a:pt x="4296412" y="467462"/>
                  </a:lnTo>
                  <a:lnTo>
                    <a:pt x="4564938" y="116865"/>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1924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15348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3289582" y="41919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8995" y="1067014"/>
              <a:ext cx="252428" cy="80746"/>
            </a:xfrm>
            <a:custGeom>
              <a:avLst/>
              <a:pathLst>
                <a:path w="252428" h="80746">
                  <a:moveTo>
                    <a:pt x="252428" y="0"/>
                  </a:moveTo>
                  <a:lnTo>
                    <a:pt x="0" y="80746"/>
                  </a:lnTo>
                </a:path>
              </a:pathLst>
            </a:custGeom>
          </p:spPr>
          <p:txBody>
            <a:bodyPr/>
            <a:lstStyle/>
            <a:p/>
          </p:txBody>
        </p:sp>
        <p:sp>
          <p:nvSpPr>
            <p:cNvPr id="34" name="pl34"/>
            <p:cNvSpPr/>
            <p:nvPr/>
          </p:nvSpPr>
          <p:spPr>
            <a:xfrm>
              <a:off x="7909452" y="1235565"/>
              <a:ext cx="251970" cy="72199"/>
            </a:xfrm>
            <a:custGeom>
              <a:avLst/>
              <a:pathLst>
                <a:path w="251970" h="72199">
                  <a:moveTo>
                    <a:pt x="251970" y="72199"/>
                  </a:moveTo>
                  <a:lnTo>
                    <a:pt x="0" y="0"/>
                  </a:lnTo>
                </a:path>
              </a:pathLst>
            </a:custGeom>
          </p:spPr>
          <p:txBody>
            <a:bodyPr/>
            <a:lstStyle/>
            <a:p/>
          </p:txBody>
        </p:sp>
        <p:sp>
          <p:nvSpPr>
            <p:cNvPr id="35" name="pg35"/>
            <p:cNvSpPr/>
            <p:nvPr/>
          </p:nvSpPr>
          <p:spPr>
            <a:xfrm>
              <a:off x="8092843" y="95831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9991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37" name="pg37"/>
            <p:cNvSpPr/>
            <p:nvPr/>
          </p:nvSpPr>
          <p:spPr>
            <a:xfrm>
              <a:off x="8092843" y="123188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127272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95%</a:t>
              </a:r>
            </a:p>
          </p:txBody>
        </p:sp>
        <p:sp>
          <p:nvSpPr>
            <p:cNvPr id="39" name="pg39"/>
            <p:cNvSpPr/>
            <p:nvPr/>
          </p:nvSpPr>
          <p:spPr>
            <a:xfrm>
              <a:off x="1512665" y="100739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558385" y="10511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96</a:t>
              </a:r>
            </a:p>
          </p:txBody>
        </p:sp>
        <p:sp>
          <p:nvSpPr>
            <p:cNvPr id="41" name="pg41"/>
            <p:cNvSpPr/>
            <p:nvPr/>
          </p:nvSpPr>
          <p:spPr>
            <a:xfrm>
              <a:off x="3392128" y="404594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3437848" y="40897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18</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080094" y="580629"/>
              <a:ext cx="37180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Viet Nam,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Viet Nam has 2 out of the 4 SDG vaccines.
In 2024, Viet Nam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19 percentage points from 80% in 2023 to 99% in 2024.
• DTP3 coverage increased 32 percentage points from 65% in 2023 to 97% in 2024.
• There were there were 260,000 fewer zero-dose children in 2024. This leaves 13,000 children without vaccination, vulnerable to vaccine-preventable diseases and a further 27,000 with incomplete protection.
• Viet Nam accounted for 0.7% of zero-dose children in East Asia and the Pacific (EAPR) and 0.1% of zero-dose children globally.
• MCV1 coverage increased 16 percentage points from 82% in 2023 to 98% in 2024. There were 27,000 children who missed out on the first measles vaccination.
• MCV2 coverage increased 9 percentage points from 86% in 2023 to 95%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Viet Nam,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Viet Nam.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DAPMHHIV-502652578-1599629</_dlc_DocId>
    <_dlc_DocIdUrl xmlns="9e17fbd9-fb4c-4d20-9ec4-18aa77a91b0d">
      <Url>https://unicef.sharepoint.com/teams/DAPM-Health-HIV/_layouts/15/DocIdRedir.aspx?ID=DAPMHHIV-502652578-1599629</Url>
      <Description>DAPMHHIV-502652578-1599629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mitype="http://purl.org/dc/dcmitype/" xmlns:dcterms="http://purl.org/dc/terms/" xmlns:xsi="http://www.w3.org/2001/XMLSchema-instance">
  <dc:title>PowerPoint Presentation</dc:title>
  <dc:creator>Lauren Francis</dc:creator>
  <cp:lastModifiedBy/>
  <cp:revision>8</cp:revision>
  <dcterms:created xsi:type="dcterms:W3CDTF">2024-04-09T17:27:53Z</dcterms:created>
  <dcterms:modified xsi:type="dcterms:W3CDTF">2025-07-14T21:21:50Z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c7a8b294-9a83-4b72-aaf6-4b4553b3bbe4</vt:lpwstr>
  </property>
  <property fmtid="{D5CDD505-2E9C-101B-9397-08002B2CF9AE}" pid="4" name="MediaServiceImageTags">
    <vt:lpwstr/>
  </property>
</Properties>
</file>