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40c5dfb87b965bc1c4084a5feb8aa978e58f51c.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279319"/>
            </a:xfrm>
            <a:custGeom>
              <a:avLst/>
              <a:pathLst>
                <a:path w="6444618" h="279319">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39902"/>
                  </a:lnTo>
                  <a:lnTo>
                    <a:pt x="3222309" y="39902"/>
                  </a:lnTo>
                  <a:lnTo>
                    <a:pt x="3490835" y="0"/>
                  </a:lnTo>
                  <a:lnTo>
                    <a:pt x="3759360" y="0"/>
                  </a:lnTo>
                  <a:lnTo>
                    <a:pt x="4027886" y="0"/>
                  </a:lnTo>
                  <a:lnTo>
                    <a:pt x="4296412" y="0"/>
                  </a:lnTo>
                  <a:lnTo>
                    <a:pt x="4564938" y="0"/>
                  </a:lnTo>
                  <a:lnTo>
                    <a:pt x="4833464" y="79805"/>
                  </a:lnTo>
                  <a:lnTo>
                    <a:pt x="5101989" y="0"/>
                  </a:lnTo>
                  <a:lnTo>
                    <a:pt x="5370515" y="0"/>
                  </a:lnTo>
                  <a:lnTo>
                    <a:pt x="5639041" y="279319"/>
                  </a:lnTo>
                  <a:lnTo>
                    <a:pt x="5907567" y="0"/>
                  </a:lnTo>
                  <a:lnTo>
                    <a:pt x="6176092" y="199513"/>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279319"/>
            </a:xfrm>
            <a:custGeom>
              <a:avLst/>
              <a:pathLst>
                <a:path w="6444618" h="279319">
                  <a:moveTo>
                    <a:pt x="0" y="39902"/>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119708"/>
                  </a:lnTo>
                  <a:lnTo>
                    <a:pt x="3222309" y="119708"/>
                  </a:lnTo>
                  <a:lnTo>
                    <a:pt x="3490835" y="79805"/>
                  </a:lnTo>
                  <a:lnTo>
                    <a:pt x="3759360" y="39902"/>
                  </a:lnTo>
                  <a:lnTo>
                    <a:pt x="4027886" y="0"/>
                  </a:lnTo>
                  <a:lnTo>
                    <a:pt x="4296412" y="0"/>
                  </a:lnTo>
                  <a:lnTo>
                    <a:pt x="4564938" y="0"/>
                  </a:lnTo>
                  <a:lnTo>
                    <a:pt x="4833464" y="79805"/>
                  </a:lnTo>
                  <a:lnTo>
                    <a:pt x="5101989" y="79805"/>
                  </a:lnTo>
                  <a:lnTo>
                    <a:pt x="5370515" y="79805"/>
                  </a:lnTo>
                  <a:lnTo>
                    <a:pt x="5639041" y="279319"/>
                  </a:lnTo>
                  <a:lnTo>
                    <a:pt x="5907567" y="0"/>
                  </a:lnTo>
                  <a:lnTo>
                    <a:pt x="6176092" y="199513"/>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359124"/>
            </a:xfrm>
            <a:custGeom>
              <a:avLst/>
              <a:pathLst>
                <a:path w="6444618" h="359124">
                  <a:moveTo>
                    <a:pt x="0" y="119708"/>
                  </a:moveTo>
                  <a:lnTo>
                    <a:pt x="268525" y="39902"/>
                  </a:lnTo>
                  <a:lnTo>
                    <a:pt x="537051" y="0"/>
                  </a:lnTo>
                  <a:lnTo>
                    <a:pt x="805577" y="199513"/>
                  </a:lnTo>
                  <a:lnTo>
                    <a:pt x="1074103" y="0"/>
                  </a:lnTo>
                  <a:lnTo>
                    <a:pt x="1342628" y="79805"/>
                  </a:lnTo>
                  <a:lnTo>
                    <a:pt x="1611154" y="0"/>
                  </a:lnTo>
                  <a:lnTo>
                    <a:pt x="1879680" y="0"/>
                  </a:lnTo>
                  <a:lnTo>
                    <a:pt x="2148206" y="0"/>
                  </a:lnTo>
                  <a:lnTo>
                    <a:pt x="2416732" y="0"/>
                  </a:lnTo>
                  <a:lnTo>
                    <a:pt x="2685257" y="0"/>
                  </a:lnTo>
                  <a:lnTo>
                    <a:pt x="2953783" y="79805"/>
                  </a:lnTo>
                  <a:lnTo>
                    <a:pt x="3222309" y="199513"/>
                  </a:lnTo>
                  <a:lnTo>
                    <a:pt x="3490835" y="0"/>
                  </a:lnTo>
                  <a:lnTo>
                    <a:pt x="3759360" y="0"/>
                  </a:lnTo>
                  <a:lnTo>
                    <a:pt x="4027886" y="0"/>
                  </a:lnTo>
                  <a:lnTo>
                    <a:pt x="4296412" y="0"/>
                  </a:lnTo>
                  <a:lnTo>
                    <a:pt x="4564938" y="0"/>
                  </a:lnTo>
                  <a:lnTo>
                    <a:pt x="4833464" y="0"/>
                  </a:lnTo>
                  <a:lnTo>
                    <a:pt x="5101989" y="0"/>
                  </a:lnTo>
                  <a:lnTo>
                    <a:pt x="5370515" y="0"/>
                  </a:lnTo>
                  <a:lnTo>
                    <a:pt x="5639041" y="119708"/>
                  </a:lnTo>
                  <a:lnTo>
                    <a:pt x="5907567" y="0"/>
                  </a:lnTo>
                  <a:lnTo>
                    <a:pt x="6176092" y="359124"/>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1716804" y="1318612"/>
              <a:ext cx="6176092" cy="1037470"/>
            </a:xfrm>
            <a:custGeom>
              <a:avLst/>
              <a:pathLst>
                <a:path w="6176092" h="1037470">
                  <a:moveTo>
                    <a:pt x="0" y="0"/>
                  </a:moveTo>
                  <a:lnTo>
                    <a:pt x="268525" y="0"/>
                  </a:lnTo>
                  <a:lnTo>
                    <a:pt x="537051" y="518735"/>
                  </a:lnTo>
                  <a:lnTo>
                    <a:pt x="805577" y="1037470"/>
                  </a:lnTo>
                  <a:lnTo>
                    <a:pt x="1074103" y="239416"/>
                  </a:lnTo>
                  <a:lnTo>
                    <a:pt x="1342628" y="438929"/>
                  </a:lnTo>
                  <a:lnTo>
                    <a:pt x="1611154" y="638443"/>
                  </a:lnTo>
                  <a:lnTo>
                    <a:pt x="1879680" y="199513"/>
                  </a:lnTo>
                  <a:lnTo>
                    <a:pt x="2148206" y="199513"/>
                  </a:lnTo>
                  <a:lnTo>
                    <a:pt x="2416732" y="399027"/>
                  </a:lnTo>
                  <a:lnTo>
                    <a:pt x="2685257" y="319221"/>
                  </a:lnTo>
                  <a:lnTo>
                    <a:pt x="2953783" y="279319"/>
                  </a:lnTo>
                  <a:lnTo>
                    <a:pt x="3222309" y="119708"/>
                  </a:lnTo>
                  <a:lnTo>
                    <a:pt x="3490835" y="39902"/>
                  </a:lnTo>
                  <a:lnTo>
                    <a:pt x="3759360" y="0"/>
                  </a:lnTo>
                  <a:lnTo>
                    <a:pt x="4027886" y="0"/>
                  </a:lnTo>
                  <a:lnTo>
                    <a:pt x="4296412" y="0"/>
                  </a:lnTo>
                  <a:lnTo>
                    <a:pt x="4564938" y="0"/>
                  </a:lnTo>
                  <a:lnTo>
                    <a:pt x="4833464" y="0"/>
                  </a:lnTo>
                  <a:lnTo>
                    <a:pt x="5101989" y="0"/>
                  </a:lnTo>
                  <a:lnTo>
                    <a:pt x="5370515" y="199513"/>
                  </a:lnTo>
                  <a:lnTo>
                    <a:pt x="5639041" y="0"/>
                  </a:lnTo>
                  <a:lnTo>
                    <a:pt x="5907567" y="279319"/>
                  </a:lnTo>
                  <a:lnTo>
                    <a:pt x="6176092"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678428"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9882" y="1251220"/>
              <a:ext cx="251541" cy="63129"/>
            </a:xfrm>
            <a:custGeom>
              <a:avLst/>
              <a:pathLst>
                <a:path w="251541" h="63129">
                  <a:moveTo>
                    <a:pt x="251541" y="0"/>
                  </a:moveTo>
                  <a:lnTo>
                    <a:pt x="0" y="63129"/>
                  </a:lnTo>
                </a:path>
              </a:pathLst>
            </a:custGeom>
          </p:spPr>
          <p:txBody>
            <a:bodyPr/>
            <a:lstStyle/>
            <a:p/>
          </p:txBody>
        </p:sp>
        <p:sp>
          <p:nvSpPr>
            <p:cNvPr id="41" name="pl41"/>
            <p:cNvSpPr/>
            <p:nvPr/>
          </p:nvSpPr>
          <p:spPr>
            <a:xfrm>
              <a:off x="7900864" y="990346"/>
              <a:ext cx="260558" cy="318526"/>
            </a:xfrm>
            <a:custGeom>
              <a:avLst/>
              <a:pathLst>
                <a:path w="260558" h="318526">
                  <a:moveTo>
                    <a:pt x="260558" y="0"/>
                  </a:moveTo>
                  <a:lnTo>
                    <a:pt x="0" y="318526"/>
                  </a:lnTo>
                </a:path>
              </a:pathLst>
            </a:custGeom>
          </p:spPr>
          <p:txBody>
            <a:bodyPr/>
            <a:lstStyle/>
            <a:p/>
          </p:txBody>
        </p:sp>
        <p:sp>
          <p:nvSpPr>
            <p:cNvPr id="42" name="pl42"/>
            <p:cNvSpPr/>
            <p:nvPr/>
          </p:nvSpPr>
          <p:spPr>
            <a:xfrm>
              <a:off x="7898896" y="1328821"/>
              <a:ext cx="262526" cy="446722"/>
            </a:xfrm>
            <a:custGeom>
              <a:avLst/>
              <a:pathLst>
                <a:path w="262526" h="446722">
                  <a:moveTo>
                    <a:pt x="262526" y="446722"/>
                  </a:moveTo>
                  <a:lnTo>
                    <a:pt x="0" y="0"/>
                  </a:lnTo>
                </a:path>
              </a:pathLst>
            </a:custGeom>
          </p:spPr>
          <p:txBody>
            <a:bodyPr/>
            <a:lstStyle/>
            <a:p/>
          </p:txBody>
        </p:sp>
        <p:sp>
          <p:nvSpPr>
            <p:cNvPr id="43" name="pl43"/>
            <p:cNvSpPr/>
            <p:nvPr/>
          </p:nvSpPr>
          <p:spPr>
            <a:xfrm>
              <a:off x="7905257" y="1326638"/>
              <a:ext cx="256165" cy="166339"/>
            </a:xfrm>
            <a:custGeom>
              <a:avLst/>
              <a:pathLst>
                <a:path w="256165" h="166339">
                  <a:moveTo>
                    <a:pt x="256165" y="166339"/>
                  </a:moveTo>
                  <a:lnTo>
                    <a:pt x="0" y="0"/>
                  </a:lnTo>
                </a:path>
              </a:pathLst>
            </a:custGeom>
          </p:spPr>
          <p:txBody>
            <a:bodyPr/>
            <a:lstStyle/>
            <a:p/>
          </p:txBody>
        </p:sp>
        <p:sp>
          <p:nvSpPr>
            <p:cNvPr id="44" name="pg44"/>
            <p:cNvSpPr/>
            <p:nvPr/>
          </p:nvSpPr>
          <p:spPr>
            <a:xfrm>
              <a:off x="8092843" y="115298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19382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88012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92096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8" name="pg48"/>
            <p:cNvSpPr/>
            <p:nvPr/>
          </p:nvSpPr>
          <p:spPr>
            <a:xfrm>
              <a:off x="8092843" y="170015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74099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50" name="pg50"/>
            <p:cNvSpPr/>
            <p:nvPr/>
          </p:nvSpPr>
          <p:spPr>
            <a:xfrm>
              <a:off x="8092843" y="142458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46542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64860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Saint Vincent and the Grenadines,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4 vaccines increased coverage, 0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542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156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769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382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349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962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575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521389"/>
              <a:ext cx="249522" cy="352250"/>
            </a:xfrm>
            <a:prstGeom prst="rect">
              <a:avLst/>
            </a:prstGeom>
            <a:solidFill>
              <a:srgbClr val="1CABE2">
                <a:alpha val="100000"/>
              </a:srgbClr>
            </a:solidFill>
          </p:spPr>
          <p:txBody>
            <a:bodyPr/>
            <a:lstStyle/>
            <a:p/>
          </p:txBody>
        </p:sp>
        <p:sp>
          <p:nvSpPr>
            <p:cNvPr id="24" name="rc24"/>
            <p:cNvSpPr/>
            <p:nvPr/>
          </p:nvSpPr>
          <p:spPr>
            <a:xfrm>
              <a:off x="1573521" y="3521389"/>
              <a:ext cx="249522" cy="352250"/>
            </a:xfrm>
            <a:prstGeom prst="rect">
              <a:avLst/>
            </a:prstGeom>
            <a:solidFill>
              <a:srgbClr val="1CABE2">
                <a:alpha val="100000"/>
              </a:srgbClr>
            </a:solidFill>
          </p:spPr>
          <p:txBody>
            <a:bodyPr/>
            <a:lstStyle/>
            <a:p/>
          </p:txBody>
        </p:sp>
        <p:sp>
          <p:nvSpPr>
            <p:cNvPr id="25" name="rc25"/>
            <p:cNvSpPr/>
            <p:nvPr/>
          </p:nvSpPr>
          <p:spPr>
            <a:xfrm>
              <a:off x="1850769" y="3538163"/>
              <a:ext cx="249522" cy="335476"/>
            </a:xfrm>
            <a:prstGeom prst="rect">
              <a:avLst/>
            </a:prstGeom>
            <a:solidFill>
              <a:srgbClr val="1CABE2">
                <a:alpha val="100000"/>
              </a:srgbClr>
            </a:solidFill>
          </p:spPr>
          <p:txBody>
            <a:bodyPr/>
            <a:lstStyle/>
            <a:p/>
          </p:txBody>
        </p:sp>
        <p:sp>
          <p:nvSpPr>
            <p:cNvPr id="26" name="rc26"/>
            <p:cNvSpPr/>
            <p:nvPr/>
          </p:nvSpPr>
          <p:spPr>
            <a:xfrm>
              <a:off x="2128016" y="3538163"/>
              <a:ext cx="249522" cy="335476"/>
            </a:xfrm>
            <a:prstGeom prst="rect">
              <a:avLst/>
            </a:prstGeom>
            <a:solidFill>
              <a:srgbClr val="1CABE2">
                <a:alpha val="100000"/>
              </a:srgbClr>
            </a:solidFill>
          </p:spPr>
          <p:txBody>
            <a:bodyPr/>
            <a:lstStyle/>
            <a:p/>
          </p:txBody>
        </p:sp>
        <p:sp>
          <p:nvSpPr>
            <p:cNvPr id="27" name="rc27"/>
            <p:cNvSpPr/>
            <p:nvPr/>
          </p:nvSpPr>
          <p:spPr>
            <a:xfrm>
              <a:off x="2405264" y="3554937"/>
              <a:ext cx="249522" cy="318702"/>
            </a:xfrm>
            <a:prstGeom prst="rect">
              <a:avLst/>
            </a:prstGeom>
            <a:solidFill>
              <a:srgbClr val="1CABE2">
                <a:alpha val="100000"/>
              </a:srgbClr>
            </a:solidFill>
          </p:spPr>
          <p:txBody>
            <a:bodyPr/>
            <a:lstStyle/>
            <a:p/>
          </p:txBody>
        </p:sp>
        <p:sp>
          <p:nvSpPr>
            <p:cNvPr id="28" name="rc28"/>
            <p:cNvSpPr/>
            <p:nvPr/>
          </p:nvSpPr>
          <p:spPr>
            <a:xfrm>
              <a:off x="2682512" y="3554937"/>
              <a:ext cx="249522" cy="318702"/>
            </a:xfrm>
            <a:prstGeom prst="rect">
              <a:avLst/>
            </a:prstGeom>
            <a:solidFill>
              <a:srgbClr val="1CABE2">
                <a:alpha val="100000"/>
              </a:srgbClr>
            </a:solidFill>
          </p:spPr>
          <p:txBody>
            <a:bodyPr/>
            <a:lstStyle/>
            <a:p/>
          </p:txBody>
        </p:sp>
        <p:sp>
          <p:nvSpPr>
            <p:cNvPr id="29" name="rc29"/>
            <p:cNvSpPr/>
            <p:nvPr/>
          </p:nvSpPr>
          <p:spPr>
            <a:xfrm>
              <a:off x="2959759" y="3571711"/>
              <a:ext cx="249522" cy="301928"/>
            </a:xfrm>
            <a:prstGeom prst="rect">
              <a:avLst/>
            </a:prstGeom>
            <a:solidFill>
              <a:srgbClr val="1CABE2">
                <a:alpha val="100000"/>
              </a:srgbClr>
            </a:solidFill>
          </p:spPr>
          <p:txBody>
            <a:bodyPr/>
            <a:lstStyle/>
            <a:p/>
          </p:txBody>
        </p:sp>
        <p:sp>
          <p:nvSpPr>
            <p:cNvPr id="30" name="rc30"/>
            <p:cNvSpPr/>
            <p:nvPr/>
          </p:nvSpPr>
          <p:spPr>
            <a:xfrm>
              <a:off x="3237007" y="3571711"/>
              <a:ext cx="249522" cy="301928"/>
            </a:xfrm>
            <a:prstGeom prst="rect">
              <a:avLst/>
            </a:prstGeom>
            <a:solidFill>
              <a:srgbClr val="1CABE2">
                <a:alpha val="100000"/>
              </a:srgbClr>
            </a:solidFill>
          </p:spPr>
          <p:txBody>
            <a:bodyPr/>
            <a:lstStyle/>
            <a:p/>
          </p:txBody>
        </p:sp>
        <p:sp>
          <p:nvSpPr>
            <p:cNvPr id="31" name="rc31"/>
            <p:cNvSpPr/>
            <p:nvPr/>
          </p:nvSpPr>
          <p:spPr>
            <a:xfrm>
              <a:off x="3514255" y="3554937"/>
              <a:ext cx="249522" cy="318702"/>
            </a:xfrm>
            <a:prstGeom prst="rect">
              <a:avLst/>
            </a:prstGeom>
            <a:solidFill>
              <a:srgbClr val="1CABE2">
                <a:alpha val="100000"/>
              </a:srgbClr>
            </a:solidFill>
          </p:spPr>
          <p:txBody>
            <a:bodyPr/>
            <a:lstStyle/>
            <a:p/>
          </p:txBody>
        </p:sp>
        <p:sp>
          <p:nvSpPr>
            <p:cNvPr id="32" name="rc32"/>
            <p:cNvSpPr/>
            <p:nvPr/>
          </p:nvSpPr>
          <p:spPr>
            <a:xfrm>
              <a:off x="3791502" y="3554937"/>
              <a:ext cx="249522" cy="318702"/>
            </a:xfrm>
            <a:prstGeom prst="rect">
              <a:avLst/>
            </a:prstGeom>
            <a:solidFill>
              <a:srgbClr val="1CABE2">
                <a:alpha val="100000"/>
              </a:srgbClr>
            </a:solidFill>
          </p:spPr>
          <p:txBody>
            <a:bodyPr/>
            <a:lstStyle/>
            <a:p/>
          </p:txBody>
        </p:sp>
        <p:sp>
          <p:nvSpPr>
            <p:cNvPr id="33" name="rc33"/>
            <p:cNvSpPr/>
            <p:nvPr/>
          </p:nvSpPr>
          <p:spPr>
            <a:xfrm>
              <a:off x="4068750" y="3571711"/>
              <a:ext cx="249522" cy="301928"/>
            </a:xfrm>
            <a:prstGeom prst="rect">
              <a:avLst/>
            </a:prstGeom>
            <a:solidFill>
              <a:srgbClr val="1CABE2">
                <a:alpha val="100000"/>
              </a:srgbClr>
            </a:solidFill>
          </p:spPr>
          <p:txBody>
            <a:bodyPr/>
            <a:lstStyle/>
            <a:p/>
          </p:txBody>
        </p:sp>
        <p:sp>
          <p:nvSpPr>
            <p:cNvPr id="34" name="rc34"/>
            <p:cNvSpPr/>
            <p:nvPr/>
          </p:nvSpPr>
          <p:spPr>
            <a:xfrm>
              <a:off x="4345998" y="3286556"/>
              <a:ext cx="249522" cy="587083"/>
            </a:xfrm>
            <a:prstGeom prst="rect">
              <a:avLst/>
            </a:prstGeom>
            <a:solidFill>
              <a:srgbClr val="1CABE2">
                <a:alpha val="100000"/>
              </a:srgbClr>
            </a:solidFill>
          </p:spPr>
          <p:txBody>
            <a:bodyPr/>
            <a:lstStyle/>
            <a:p/>
          </p:txBody>
        </p:sp>
        <p:sp>
          <p:nvSpPr>
            <p:cNvPr id="35" name="rc35"/>
            <p:cNvSpPr/>
            <p:nvPr/>
          </p:nvSpPr>
          <p:spPr>
            <a:xfrm>
              <a:off x="4623245" y="3286556"/>
              <a:ext cx="249522" cy="587083"/>
            </a:xfrm>
            <a:prstGeom prst="rect">
              <a:avLst/>
            </a:prstGeom>
            <a:solidFill>
              <a:srgbClr val="1CABE2">
                <a:alpha val="100000"/>
              </a:srgbClr>
            </a:solidFill>
          </p:spPr>
          <p:txBody>
            <a:bodyPr/>
            <a:lstStyle/>
            <a:p/>
          </p:txBody>
        </p:sp>
        <p:sp>
          <p:nvSpPr>
            <p:cNvPr id="36" name="rc36"/>
            <p:cNvSpPr/>
            <p:nvPr/>
          </p:nvSpPr>
          <p:spPr>
            <a:xfrm>
              <a:off x="4900493" y="3588485"/>
              <a:ext cx="249522" cy="285154"/>
            </a:xfrm>
            <a:prstGeom prst="rect">
              <a:avLst/>
            </a:prstGeom>
            <a:solidFill>
              <a:srgbClr val="1CABE2">
                <a:alpha val="100000"/>
              </a:srgbClr>
            </a:solidFill>
          </p:spPr>
          <p:txBody>
            <a:bodyPr/>
            <a:lstStyle/>
            <a:p/>
          </p:txBody>
        </p:sp>
        <p:sp>
          <p:nvSpPr>
            <p:cNvPr id="37" name="rc37"/>
            <p:cNvSpPr/>
            <p:nvPr/>
          </p:nvSpPr>
          <p:spPr>
            <a:xfrm>
              <a:off x="5177741" y="3588485"/>
              <a:ext cx="249522" cy="285154"/>
            </a:xfrm>
            <a:prstGeom prst="rect">
              <a:avLst/>
            </a:prstGeom>
            <a:solidFill>
              <a:srgbClr val="1CABE2">
                <a:alpha val="100000"/>
              </a:srgbClr>
            </a:solidFill>
          </p:spPr>
          <p:txBody>
            <a:bodyPr/>
            <a:lstStyle/>
            <a:p/>
          </p:txBody>
        </p:sp>
        <p:sp>
          <p:nvSpPr>
            <p:cNvPr id="38" name="rc38"/>
            <p:cNvSpPr/>
            <p:nvPr/>
          </p:nvSpPr>
          <p:spPr>
            <a:xfrm>
              <a:off x="5454988" y="3588485"/>
              <a:ext cx="249522" cy="285154"/>
            </a:xfrm>
            <a:prstGeom prst="rect">
              <a:avLst/>
            </a:prstGeom>
            <a:solidFill>
              <a:srgbClr val="1CABE2">
                <a:alpha val="100000"/>
              </a:srgbClr>
            </a:solidFill>
          </p:spPr>
          <p:txBody>
            <a:bodyPr/>
            <a:lstStyle/>
            <a:p/>
          </p:txBody>
        </p:sp>
        <p:sp>
          <p:nvSpPr>
            <p:cNvPr id="39" name="rc39"/>
            <p:cNvSpPr/>
            <p:nvPr/>
          </p:nvSpPr>
          <p:spPr>
            <a:xfrm>
              <a:off x="5732236" y="3605258"/>
              <a:ext cx="249522" cy="268381"/>
            </a:xfrm>
            <a:prstGeom prst="rect">
              <a:avLst/>
            </a:prstGeom>
            <a:solidFill>
              <a:srgbClr val="1CABE2">
                <a:alpha val="100000"/>
              </a:srgbClr>
            </a:solidFill>
          </p:spPr>
          <p:txBody>
            <a:bodyPr/>
            <a:lstStyle/>
            <a:p/>
          </p:txBody>
        </p:sp>
        <p:sp>
          <p:nvSpPr>
            <p:cNvPr id="40" name="rc40"/>
            <p:cNvSpPr/>
            <p:nvPr/>
          </p:nvSpPr>
          <p:spPr>
            <a:xfrm>
              <a:off x="6009484" y="3622032"/>
              <a:ext cx="249522" cy="251607"/>
            </a:xfrm>
            <a:prstGeom prst="rect">
              <a:avLst/>
            </a:prstGeom>
            <a:solidFill>
              <a:srgbClr val="1CABE2">
                <a:alpha val="100000"/>
              </a:srgbClr>
            </a:solidFill>
          </p:spPr>
          <p:txBody>
            <a:bodyPr/>
            <a:lstStyle/>
            <a:p/>
          </p:txBody>
        </p:sp>
        <p:sp>
          <p:nvSpPr>
            <p:cNvPr id="41" name="rc41"/>
            <p:cNvSpPr/>
            <p:nvPr/>
          </p:nvSpPr>
          <p:spPr>
            <a:xfrm>
              <a:off x="6286731" y="3152365"/>
              <a:ext cx="249522" cy="721274"/>
            </a:xfrm>
            <a:prstGeom prst="rect">
              <a:avLst/>
            </a:prstGeom>
            <a:solidFill>
              <a:srgbClr val="1CABE2">
                <a:alpha val="100000"/>
              </a:srgbClr>
            </a:solidFill>
          </p:spPr>
          <p:txBody>
            <a:bodyPr/>
            <a:lstStyle/>
            <a:p/>
          </p:txBody>
        </p:sp>
        <p:sp>
          <p:nvSpPr>
            <p:cNvPr id="42" name="rc42"/>
            <p:cNvSpPr/>
            <p:nvPr/>
          </p:nvSpPr>
          <p:spPr>
            <a:xfrm>
              <a:off x="6563979" y="3638806"/>
              <a:ext cx="249522" cy="234833"/>
            </a:xfrm>
            <a:prstGeom prst="rect">
              <a:avLst/>
            </a:prstGeom>
            <a:solidFill>
              <a:srgbClr val="1CABE2">
                <a:alpha val="100000"/>
              </a:srgbClr>
            </a:solidFill>
          </p:spPr>
          <p:txBody>
            <a:bodyPr/>
            <a:lstStyle/>
            <a:p/>
          </p:txBody>
        </p:sp>
        <p:sp>
          <p:nvSpPr>
            <p:cNvPr id="43" name="rc43"/>
            <p:cNvSpPr/>
            <p:nvPr/>
          </p:nvSpPr>
          <p:spPr>
            <a:xfrm>
              <a:off x="6841227" y="3655580"/>
              <a:ext cx="249522" cy="218059"/>
            </a:xfrm>
            <a:prstGeom prst="rect">
              <a:avLst/>
            </a:prstGeom>
            <a:solidFill>
              <a:srgbClr val="1CABE2">
                <a:alpha val="100000"/>
              </a:srgbClr>
            </a:solidFill>
          </p:spPr>
          <p:txBody>
            <a:bodyPr/>
            <a:lstStyle/>
            <a:p/>
          </p:txBody>
        </p:sp>
        <p:sp>
          <p:nvSpPr>
            <p:cNvPr id="44" name="rc44"/>
            <p:cNvSpPr/>
            <p:nvPr/>
          </p:nvSpPr>
          <p:spPr>
            <a:xfrm>
              <a:off x="7118474" y="2162710"/>
              <a:ext cx="249522" cy="1710929"/>
            </a:xfrm>
            <a:prstGeom prst="rect">
              <a:avLst/>
            </a:prstGeom>
            <a:solidFill>
              <a:srgbClr val="1CABE2">
                <a:alpha val="100000"/>
              </a:srgbClr>
            </a:solidFill>
          </p:spPr>
          <p:txBody>
            <a:bodyPr/>
            <a:lstStyle/>
            <a:p/>
          </p:txBody>
        </p:sp>
        <p:sp>
          <p:nvSpPr>
            <p:cNvPr id="45" name="rc45"/>
            <p:cNvSpPr/>
            <p:nvPr/>
          </p:nvSpPr>
          <p:spPr>
            <a:xfrm>
              <a:off x="7395722" y="3672354"/>
              <a:ext cx="249522" cy="201285"/>
            </a:xfrm>
            <a:prstGeom prst="rect">
              <a:avLst/>
            </a:prstGeom>
            <a:solidFill>
              <a:srgbClr val="1CABE2">
                <a:alpha val="100000"/>
              </a:srgbClr>
            </a:solidFill>
          </p:spPr>
          <p:txBody>
            <a:bodyPr/>
            <a:lstStyle/>
            <a:p/>
          </p:txBody>
        </p:sp>
        <p:sp>
          <p:nvSpPr>
            <p:cNvPr id="46" name="rc46"/>
            <p:cNvSpPr/>
            <p:nvPr/>
          </p:nvSpPr>
          <p:spPr>
            <a:xfrm>
              <a:off x="7672970" y="2649151"/>
              <a:ext cx="249522" cy="1224488"/>
            </a:xfrm>
            <a:prstGeom prst="rect">
              <a:avLst/>
            </a:prstGeom>
            <a:solidFill>
              <a:srgbClr val="1CABE2">
                <a:alpha val="100000"/>
              </a:srgbClr>
            </a:solidFill>
          </p:spPr>
          <p:txBody>
            <a:bodyPr/>
            <a:lstStyle/>
            <a:p/>
          </p:txBody>
        </p:sp>
        <p:sp>
          <p:nvSpPr>
            <p:cNvPr id="47" name="rc47"/>
            <p:cNvSpPr/>
            <p:nvPr/>
          </p:nvSpPr>
          <p:spPr>
            <a:xfrm>
              <a:off x="7950217" y="3672354"/>
              <a:ext cx="249522" cy="201285"/>
            </a:xfrm>
            <a:prstGeom prst="rect">
              <a:avLst/>
            </a:prstGeom>
            <a:solidFill>
              <a:srgbClr val="1CABE2">
                <a:alpha val="100000"/>
              </a:srgbClr>
            </a:solidFill>
          </p:spPr>
          <p:txBody>
            <a:bodyPr/>
            <a:lstStyle/>
            <a:p/>
          </p:txBody>
        </p:sp>
        <p:sp>
          <p:nvSpPr>
            <p:cNvPr id="48" name="rc48"/>
            <p:cNvSpPr/>
            <p:nvPr/>
          </p:nvSpPr>
          <p:spPr>
            <a:xfrm>
              <a:off x="1296273" y="3152365"/>
              <a:ext cx="249522" cy="369024"/>
            </a:xfrm>
            <a:prstGeom prst="rect">
              <a:avLst/>
            </a:prstGeom>
            <a:solidFill>
              <a:srgbClr val="B3B3B3">
                <a:alpha val="100000"/>
              </a:srgbClr>
            </a:solidFill>
          </p:spPr>
          <p:txBody>
            <a:bodyPr/>
            <a:lstStyle/>
            <a:p/>
          </p:txBody>
        </p:sp>
        <p:sp>
          <p:nvSpPr>
            <p:cNvPr id="49" name="rc49"/>
            <p:cNvSpPr/>
            <p:nvPr/>
          </p:nvSpPr>
          <p:spPr>
            <a:xfrm>
              <a:off x="1573521" y="3521389"/>
              <a:ext cx="249522" cy="0"/>
            </a:xfrm>
            <a:prstGeom prst="rect">
              <a:avLst/>
            </a:prstGeom>
            <a:solidFill>
              <a:srgbClr val="B3B3B3">
                <a:alpha val="100000"/>
              </a:srgbClr>
            </a:solidFill>
          </p:spPr>
          <p:txBody>
            <a:bodyPr/>
            <a:lstStyle/>
            <a:p/>
          </p:txBody>
        </p:sp>
        <p:sp>
          <p:nvSpPr>
            <p:cNvPr id="50" name="rc50"/>
            <p:cNvSpPr/>
            <p:nvPr/>
          </p:nvSpPr>
          <p:spPr>
            <a:xfrm>
              <a:off x="1850769" y="3538163"/>
              <a:ext cx="249522" cy="0"/>
            </a:xfrm>
            <a:prstGeom prst="rect">
              <a:avLst/>
            </a:prstGeom>
            <a:solidFill>
              <a:srgbClr val="B3B3B3">
                <a:alpha val="100000"/>
              </a:srgbClr>
            </a:solidFill>
          </p:spPr>
          <p:txBody>
            <a:bodyPr/>
            <a:lstStyle/>
            <a:p/>
          </p:txBody>
        </p:sp>
        <p:sp>
          <p:nvSpPr>
            <p:cNvPr id="51" name="rc51"/>
            <p:cNvSpPr/>
            <p:nvPr/>
          </p:nvSpPr>
          <p:spPr>
            <a:xfrm>
              <a:off x="2128016" y="3538163"/>
              <a:ext cx="249522" cy="0"/>
            </a:xfrm>
            <a:prstGeom prst="rect">
              <a:avLst/>
            </a:prstGeom>
            <a:solidFill>
              <a:srgbClr val="B3B3B3">
                <a:alpha val="100000"/>
              </a:srgbClr>
            </a:solidFill>
          </p:spPr>
          <p:txBody>
            <a:bodyPr/>
            <a:lstStyle/>
            <a:p/>
          </p:txBody>
        </p:sp>
        <p:sp>
          <p:nvSpPr>
            <p:cNvPr id="52" name="rc52"/>
            <p:cNvSpPr/>
            <p:nvPr/>
          </p:nvSpPr>
          <p:spPr>
            <a:xfrm>
              <a:off x="2405264" y="3554937"/>
              <a:ext cx="249522" cy="0"/>
            </a:xfrm>
            <a:prstGeom prst="rect">
              <a:avLst/>
            </a:prstGeom>
            <a:solidFill>
              <a:srgbClr val="B3B3B3">
                <a:alpha val="100000"/>
              </a:srgbClr>
            </a:solidFill>
          </p:spPr>
          <p:txBody>
            <a:bodyPr/>
            <a:lstStyle/>
            <a:p/>
          </p:txBody>
        </p:sp>
        <p:sp>
          <p:nvSpPr>
            <p:cNvPr id="53" name="rc53"/>
            <p:cNvSpPr/>
            <p:nvPr/>
          </p:nvSpPr>
          <p:spPr>
            <a:xfrm>
              <a:off x="2682512" y="3554937"/>
              <a:ext cx="249522" cy="0"/>
            </a:xfrm>
            <a:prstGeom prst="rect">
              <a:avLst/>
            </a:prstGeom>
            <a:solidFill>
              <a:srgbClr val="B3B3B3">
                <a:alpha val="100000"/>
              </a:srgbClr>
            </a:solidFill>
          </p:spPr>
          <p:txBody>
            <a:bodyPr/>
            <a:lstStyle/>
            <a:p/>
          </p:txBody>
        </p:sp>
        <p:sp>
          <p:nvSpPr>
            <p:cNvPr id="54" name="rc54"/>
            <p:cNvSpPr/>
            <p:nvPr/>
          </p:nvSpPr>
          <p:spPr>
            <a:xfrm>
              <a:off x="2959759" y="3571711"/>
              <a:ext cx="249522" cy="0"/>
            </a:xfrm>
            <a:prstGeom prst="rect">
              <a:avLst/>
            </a:prstGeom>
            <a:solidFill>
              <a:srgbClr val="B3B3B3">
                <a:alpha val="100000"/>
              </a:srgbClr>
            </a:solidFill>
          </p:spPr>
          <p:txBody>
            <a:bodyPr/>
            <a:lstStyle/>
            <a:p/>
          </p:txBody>
        </p:sp>
        <p:sp>
          <p:nvSpPr>
            <p:cNvPr id="55" name="rc55"/>
            <p:cNvSpPr/>
            <p:nvPr/>
          </p:nvSpPr>
          <p:spPr>
            <a:xfrm>
              <a:off x="3237007" y="3571711"/>
              <a:ext cx="249522" cy="0"/>
            </a:xfrm>
            <a:prstGeom prst="rect">
              <a:avLst/>
            </a:prstGeom>
            <a:solidFill>
              <a:srgbClr val="B3B3B3">
                <a:alpha val="100000"/>
              </a:srgbClr>
            </a:solidFill>
          </p:spPr>
          <p:txBody>
            <a:bodyPr/>
            <a:lstStyle/>
            <a:p/>
          </p:txBody>
        </p:sp>
        <p:sp>
          <p:nvSpPr>
            <p:cNvPr id="56" name="rc56"/>
            <p:cNvSpPr/>
            <p:nvPr/>
          </p:nvSpPr>
          <p:spPr>
            <a:xfrm>
              <a:off x="3514255" y="3554937"/>
              <a:ext cx="249522" cy="0"/>
            </a:xfrm>
            <a:prstGeom prst="rect">
              <a:avLst/>
            </a:prstGeom>
            <a:solidFill>
              <a:srgbClr val="B3B3B3">
                <a:alpha val="100000"/>
              </a:srgbClr>
            </a:solidFill>
          </p:spPr>
          <p:txBody>
            <a:bodyPr/>
            <a:lstStyle/>
            <a:p/>
          </p:txBody>
        </p:sp>
        <p:sp>
          <p:nvSpPr>
            <p:cNvPr id="57" name="rc57"/>
            <p:cNvSpPr/>
            <p:nvPr/>
          </p:nvSpPr>
          <p:spPr>
            <a:xfrm>
              <a:off x="3791502" y="3554937"/>
              <a:ext cx="249522" cy="0"/>
            </a:xfrm>
            <a:prstGeom prst="rect">
              <a:avLst/>
            </a:prstGeom>
            <a:solidFill>
              <a:srgbClr val="B3B3B3">
                <a:alpha val="100000"/>
              </a:srgbClr>
            </a:solidFill>
          </p:spPr>
          <p:txBody>
            <a:bodyPr/>
            <a:lstStyle/>
            <a:p/>
          </p:txBody>
        </p:sp>
        <p:sp>
          <p:nvSpPr>
            <p:cNvPr id="58" name="rc58"/>
            <p:cNvSpPr/>
            <p:nvPr/>
          </p:nvSpPr>
          <p:spPr>
            <a:xfrm>
              <a:off x="4068750" y="3571711"/>
              <a:ext cx="249522" cy="0"/>
            </a:xfrm>
            <a:prstGeom prst="rect">
              <a:avLst/>
            </a:prstGeom>
            <a:solidFill>
              <a:srgbClr val="B3B3B3">
                <a:alpha val="100000"/>
              </a:srgbClr>
            </a:solidFill>
          </p:spPr>
          <p:txBody>
            <a:bodyPr/>
            <a:lstStyle/>
            <a:p/>
          </p:txBody>
        </p:sp>
        <p:sp>
          <p:nvSpPr>
            <p:cNvPr id="59" name="rc59"/>
            <p:cNvSpPr/>
            <p:nvPr/>
          </p:nvSpPr>
          <p:spPr>
            <a:xfrm>
              <a:off x="4345998" y="2716246"/>
              <a:ext cx="249522" cy="570309"/>
            </a:xfrm>
            <a:prstGeom prst="rect">
              <a:avLst/>
            </a:prstGeom>
            <a:solidFill>
              <a:srgbClr val="B3B3B3">
                <a:alpha val="100000"/>
              </a:srgbClr>
            </a:solidFill>
          </p:spPr>
          <p:txBody>
            <a:bodyPr/>
            <a:lstStyle/>
            <a:p/>
          </p:txBody>
        </p:sp>
        <p:sp>
          <p:nvSpPr>
            <p:cNvPr id="60" name="rc60"/>
            <p:cNvSpPr/>
            <p:nvPr/>
          </p:nvSpPr>
          <p:spPr>
            <a:xfrm>
              <a:off x="4623245" y="2716246"/>
              <a:ext cx="249522" cy="570309"/>
            </a:xfrm>
            <a:prstGeom prst="rect">
              <a:avLst/>
            </a:prstGeom>
            <a:solidFill>
              <a:srgbClr val="B3B3B3">
                <a:alpha val="100000"/>
              </a:srgbClr>
            </a:solidFill>
          </p:spPr>
          <p:txBody>
            <a:bodyPr/>
            <a:lstStyle/>
            <a:p/>
          </p:txBody>
        </p:sp>
        <p:sp>
          <p:nvSpPr>
            <p:cNvPr id="61" name="rc61"/>
            <p:cNvSpPr/>
            <p:nvPr/>
          </p:nvSpPr>
          <p:spPr>
            <a:xfrm>
              <a:off x="4900493" y="3018175"/>
              <a:ext cx="249522" cy="570309"/>
            </a:xfrm>
            <a:prstGeom prst="rect">
              <a:avLst/>
            </a:prstGeom>
            <a:solidFill>
              <a:srgbClr val="B3B3B3">
                <a:alpha val="100000"/>
              </a:srgbClr>
            </a:solidFill>
          </p:spPr>
          <p:txBody>
            <a:bodyPr/>
            <a:lstStyle/>
            <a:p/>
          </p:txBody>
        </p:sp>
        <p:sp>
          <p:nvSpPr>
            <p:cNvPr id="62" name="rc62"/>
            <p:cNvSpPr/>
            <p:nvPr/>
          </p:nvSpPr>
          <p:spPr>
            <a:xfrm>
              <a:off x="5177741" y="3303330"/>
              <a:ext cx="249522" cy="285154"/>
            </a:xfrm>
            <a:prstGeom prst="rect">
              <a:avLst/>
            </a:prstGeom>
            <a:solidFill>
              <a:srgbClr val="B3B3B3">
                <a:alpha val="100000"/>
              </a:srgbClr>
            </a:solidFill>
          </p:spPr>
          <p:txBody>
            <a:bodyPr/>
            <a:lstStyle/>
            <a:p/>
          </p:txBody>
        </p:sp>
        <p:sp>
          <p:nvSpPr>
            <p:cNvPr id="63" name="rc63"/>
            <p:cNvSpPr/>
            <p:nvPr/>
          </p:nvSpPr>
          <p:spPr>
            <a:xfrm>
              <a:off x="5454988" y="3588485"/>
              <a:ext cx="249522" cy="0"/>
            </a:xfrm>
            <a:prstGeom prst="rect">
              <a:avLst/>
            </a:prstGeom>
            <a:solidFill>
              <a:srgbClr val="B3B3B3">
                <a:alpha val="100000"/>
              </a:srgbClr>
            </a:solidFill>
          </p:spPr>
          <p:txBody>
            <a:bodyPr/>
            <a:lstStyle/>
            <a:p/>
          </p:txBody>
        </p:sp>
        <p:sp>
          <p:nvSpPr>
            <p:cNvPr id="64" name="rc64"/>
            <p:cNvSpPr/>
            <p:nvPr/>
          </p:nvSpPr>
          <p:spPr>
            <a:xfrm>
              <a:off x="5732236" y="3605258"/>
              <a:ext cx="249522" cy="0"/>
            </a:xfrm>
            <a:prstGeom prst="rect">
              <a:avLst/>
            </a:prstGeom>
            <a:solidFill>
              <a:srgbClr val="B3B3B3">
                <a:alpha val="100000"/>
              </a:srgbClr>
            </a:solidFill>
          </p:spPr>
          <p:txBody>
            <a:bodyPr/>
            <a:lstStyle/>
            <a:p/>
          </p:txBody>
        </p:sp>
        <p:sp>
          <p:nvSpPr>
            <p:cNvPr id="65" name="rc65"/>
            <p:cNvSpPr/>
            <p:nvPr/>
          </p:nvSpPr>
          <p:spPr>
            <a:xfrm>
              <a:off x="6009484" y="3622032"/>
              <a:ext cx="249522" cy="0"/>
            </a:xfrm>
            <a:prstGeom prst="rect">
              <a:avLst/>
            </a:prstGeom>
            <a:solidFill>
              <a:srgbClr val="B3B3B3">
                <a:alpha val="100000"/>
              </a:srgbClr>
            </a:solidFill>
          </p:spPr>
          <p:txBody>
            <a:bodyPr/>
            <a:lstStyle/>
            <a:p/>
          </p:txBody>
        </p:sp>
        <p:sp>
          <p:nvSpPr>
            <p:cNvPr id="66" name="rc66"/>
            <p:cNvSpPr/>
            <p:nvPr/>
          </p:nvSpPr>
          <p:spPr>
            <a:xfrm>
              <a:off x="6286731" y="3152365"/>
              <a:ext cx="249522" cy="0"/>
            </a:xfrm>
            <a:prstGeom prst="rect">
              <a:avLst/>
            </a:prstGeom>
            <a:solidFill>
              <a:srgbClr val="B3B3B3">
                <a:alpha val="100000"/>
              </a:srgbClr>
            </a:solidFill>
          </p:spPr>
          <p:txBody>
            <a:bodyPr/>
            <a:lstStyle/>
            <a:p/>
          </p:txBody>
        </p:sp>
        <p:sp>
          <p:nvSpPr>
            <p:cNvPr id="67" name="rc67"/>
            <p:cNvSpPr/>
            <p:nvPr/>
          </p:nvSpPr>
          <p:spPr>
            <a:xfrm>
              <a:off x="6563979" y="3185913"/>
              <a:ext cx="249522" cy="452893"/>
            </a:xfrm>
            <a:prstGeom prst="rect">
              <a:avLst/>
            </a:prstGeom>
            <a:solidFill>
              <a:srgbClr val="B3B3B3">
                <a:alpha val="100000"/>
              </a:srgbClr>
            </a:solidFill>
          </p:spPr>
          <p:txBody>
            <a:bodyPr/>
            <a:lstStyle/>
            <a:p/>
          </p:txBody>
        </p:sp>
        <p:sp>
          <p:nvSpPr>
            <p:cNvPr id="68" name="rc68"/>
            <p:cNvSpPr/>
            <p:nvPr/>
          </p:nvSpPr>
          <p:spPr>
            <a:xfrm>
              <a:off x="6841227" y="3219461"/>
              <a:ext cx="249522" cy="436119"/>
            </a:xfrm>
            <a:prstGeom prst="rect">
              <a:avLst/>
            </a:prstGeom>
            <a:solidFill>
              <a:srgbClr val="B3B3B3">
                <a:alpha val="100000"/>
              </a:srgbClr>
            </a:solidFill>
          </p:spPr>
          <p:txBody>
            <a:bodyPr/>
            <a:lstStyle/>
            <a:p/>
          </p:txBody>
        </p:sp>
        <p:sp>
          <p:nvSpPr>
            <p:cNvPr id="69" name="rc69"/>
            <p:cNvSpPr/>
            <p:nvPr/>
          </p:nvSpPr>
          <p:spPr>
            <a:xfrm>
              <a:off x="7118474" y="2162710"/>
              <a:ext cx="249522" cy="0"/>
            </a:xfrm>
            <a:prstGeom prst="rect">
              <a:avLst/>
            </a:prstGeom>
            <a:solidFill>
              <a:srgbClr val="B3B3B3">
                <a:alpha val="100000"/>
              </a:srgbClr>
            </a:solidFill>
          </p:spPr>
          <p:txBody>
            <a:bodyPr/>
            <a:lstStyle/>
            <a:p/>
          </p:txBody>
        </p:sp>
        <p:sp>
          <p:nvSpPr>
            <p:cNvPr id="70" name="rc70"/>
            <p:cNvSpPr/>
            <p:nvPr/>
          </p:nvSpPr>
          <p:spPr>
            <a:xfrm>
              <a:off x="7395722" y="3672354"/>
              <a:ext cx="249522" cy="0"/>
            </a:xfrm>
            <a:prstGeom prst="rect">
              <a:avLst/>
            </a:prstGeom>
            <a:solidFill>
              <a:srgbClr val="B3B3B3">
                <a:alpha val="100000"/>
              </a:srgbClr>
            </a:solidFill>
          </p:spPr>
          <p:txBody>
            <a:bodyPr/>
            <a:lstStyle/>
            <a:p/>
          </p:txBody>
        </p:sp>
        <p:sp>
          <p:nvSpPr>
            <p:cNvPr id="71" name="rc71"/>
            <p:cNvSpPr/>
            <p:nvPr/>
          </p:nvSpPr>
          <p:spPr>
            <a:xfrm>
              <a:off x="7672970" y="2649151"/>
              <a:ext cx="249522" cy="0"/>
            </a:xfrm>
            <a:prstGeom prst="rect">
              <a:avLst/>
            </a:prstGeom>
            <a:solidFill>
              <a:srgbClr val="B3B3B3">
                <a:alpha val="100000"/>
              </a:srgbClr>
            </a:solidFill>
          </p:spPr>
          <p:txBody>
            <a:bodyPr/>
            <a:lstStyle/>
            <a:p/>
          </p:txBody>
        </p:sp>
        <p:sp>
          <p:nvSpPr>
            <p:cNvPr id="72" name="rc72"/>
            <p:cNvSpPr/>
            <p:nvPr/>
          </p:nvSpPr>
          <p:spPr>
            <a:xfrm>
              <a:off x="7950217" y="3672354"/>
              <a:ext cx="249522" cy="0"/>
            </a:xfrm>
            <a:prstGeom prst="rect">
              <a:avLst/>
            </a:prstGeom>
            <a:solidFill>
              <a:srgbClr val="B3B3B3">
                <a:alpha val="100000"/>
              </a:srgbClr>
            </a:solidFill>
          </p:spPr>
          <p:txBody>
            <a:bodyPr/>
            <a:lstStyle/>
            <a:p/>
          </p:txBody>
        </p:sp>
        <p:sp>
          <p:nvSpPr>
            <p:cNvPr id="73" name="pl73"/>
            <p:cNvSpPr/>
            <p:nvPr/>
          </p:nvSpPr>
          <p:spPr>
            <a:xfrm>
              <a:off x="1421035" y="1050606"/>
              <a:ext cx="6653943" cy="199608"/>
            </a:xfrm>
            <a:custGeom>
              <a:avLst/>
              <a:pathLst>
                <a:path w="6653943" h="199608">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28515"/>
                  </a:lnTo>
                  <a:lnTo>
                    <a:pt x="3326971" y="28515"/>
                  </a:lnTo>
                  <a:lnTo>
                    <a:pt x="3604219" y="0"/>
                  </a:lnTo>
                  <a:lnTo>
                    <a:pt x="3881467" y="0"/>
                  </a:lnTo>
                  <a:lnTo>
                    <a:pt x="4158714" y="0"/>
                  </a:lnTo>
                  <a:lnTo>
                    <a:pt x="4435962" y="0"/>
                  </a:lnTo>
                  <a:lnTo>
                    <a:pt x="4713210" y="0"/>
                  </a:lnTo>
                  <a:lnTo>
                    <a:pt x="4990457" y="57030"/>
                  </a:lnTo>
                  <a:lnTo>
                    <a:pt x="5267705" y="0"/>
                  </a:lnTo>
                  <a:lnTo>
                    <a:pt x="5544953" y="0"/>
                  </a:lnTo>
                  <a:lnTo>
                    <a:pt x="5822200" y="199608"/>
                  </a:lnTo>
                  <a:lnTo>
                    <a:pt x="6099448" y="0"/>
                  </a:lnTo>
                  <a:lnTo>
                    <a:pt x="6376696" y="142577"/>
                  </a:lnTo>
                  <a:lnTo>
                    <a:pt x="6653943" y="0"/>
                  </a:lnTo>
                </a:path>
              </a:pathLst>
            </a:custGeom>
            <a:ln w="27101" cap="flat">
              <a:solidFill>
                <a:srgbClr val="0058AB">
                  <a:alpha val="50196"/>
                </a:srgbClr>
              </a:solidFill>
              <a:prstDash val="solid"/>
              <a:round/>
            </a:ln>
          </p:spPr>
          <p:txBody>
            <a:bodyPr/>
            <a:lstStyle/>
            <a:p/>
          </p:txBody>
        </p:sp>
        <p:sp>
          <p:nvSpPr>
            <p:cNvPr id="74" name="pl74"/>
            <p:cNvSpPr/>
            <p:nvPr/>
          </p:nvSpPr>
          <p:spPr>
            <a:xfrm>
              <a:off x="1421035" y="1050606"/>
              <a:ext cx="6653943" cy="199608"/>
            </a:xfrm>
            <a:custGeom>
              <a:avLst/>
              <a:pathLst>
                <a:path w="6653943" h="199608">
                  <a:moveTo>
                    <a:pt x="0" y="28515"/>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85546"/>
                  </a:lnTo>
                  <a:lnTo>
                    <a:pt x="3326971" y="85546"/>
                  </a:lnTo>
                  <a:lnTo>
                    <a:pt x="3604219" y="57030"/>
                  </a:lnTo>
                  <a:lnTo>
                    <a:pt x="3881467" y="28515"/>
                  </a:lnTo>
                  <a:lnTo>
                    <a:pt x="4158714" y="0"/>
                  </a:lnTo>
                  <a:lnTo>
                    <a:pt x="4435962" y="0"/>
                  </a:lnTo>
                  <a:lnTo>
                    <a:pt x="4713210" y="0"/>
                  </a:lnTo>
                  <a:lnTo>
                    <a:pt x="4990457" y="57030"/>
                  </a:lnTo>
                  <a:lnTo>
                    <a:pt x="5267705" y="57030"/>
                  </a:lnTo>
                  <a:lnTo>
                    <a:pt x="5544953" y="57030"/>
                  </a:lnTo>
                  <a:lnTo>
                    <a:pt x="5822200" y="199608"/>
                  </a:lnTo>
                  <a:lnTo>
                    <a:pt x="6099448" y="0"/>
                  </a:lnTo>
                  <a:lnTo>
                    <a:pt x="6376696" y="142577"/>
                  </a:lnTo>
                  <a:lnTo>
                    <a:pt x="6653943" y="0"/>
                  </a:lnTo>
                </a:path>
              </a:pathLst>
            </a:custGeom>
            <a:ln w="27101" cap="flat">
              <a:solidFill>
                <a:srgbClr val="333333">
                  <a:alpha val="50196"/>
                </a:srgbClr>
              </a:solidFill>
              <a:prstDash val="solid"/>
              <a:round/>
            </a:ln>
          </p:spPr>
          <p:txBody>
            <a:bodyPr/>
            <a:lstStyle/>
            <a:p/>
          </p:txBody>
        </p:sp>
        <p:sp>
          <p:nvSpPr>
            <p:cNvPr id="75" name="tx75"/>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182946"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737441"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801468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2" name="tx82"/>
            <p:cNvSpPr/>
            <p:nvPr/>
          </p:nvSpPr>
          <p:spPr>
            <a:xfrm>
              <a:off x="6905698"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3" name="tx83"/>
            <p:cNvSpPr/>
            <p:nvPr/>
          </p:nvSpPr>
          <p:spPr>
            <a:xfrm>
              <a:off x="7182946"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4" name="tx84"/>
            <p:cNvSpPr/>
            <p:nvPr/>
          </p:nvSpPr>
          <p:spPr>
            <a:xfrm>
              <a:off x="7460194"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5" name="tx85"/>
            <p:cNvSpPr/>
            <p:nvPr/>
          </p:nvSpPr>
          <p:spPr>
            <a:xfrm>
              <a:off x="7737441"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6" name="tx86"/>
            <p:cNvSpPr/>
            <p:nvPr/>
          </p:nvSpPr>
          <p:spPr>
            <a:xfrm>
              <a:off x="8014689"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7" name="tx87"/>
            <p:cNvSpPr/>
            <p:nvPr/>
          </p:nvSpPr>
          <p:spPr>
            <a:xfrm>
              <a:off x="1298947" y="303432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8" name="tx88"/>
            <p:cNvSpPr/>
            <p:nvPr/>
          </p:nvSpPr>
          <p:spPr>
            <a:xfrm>
              <a:off x="2685185" y="343689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9" name="tx89"/>
            <p:cNvSpPr/>
            <p:nvPr/>
          </p:nvSpPr>
          <p:spPr>
            <a:xfrm>
              <a:off x="4071423" y="345367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0" name="tx90"/>
            <p:cNvSpPr/>
            <p:nvPr/>
          </p:nvSpPr>
          <p:spPr>
            <a:xfrm>
              <a:off x="5457662" y="347044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1" name="tx91"/>
            <p:cNvSpPr/>
            <p:nvPr/>
          </p:nvSpPr>
          <p:spPr>
            <a:xfrm>
              <a:off x="6566652" y="306787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2" name="tx92"/>
            <p:cNvSpPr/>
            <p:nvPr/>
          </p:nvSpPr>
          <p:spPr>
            <a:xfrm>
              <a:off x="6843900" y="310142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3" name="tx93"/>
            <p:cNvSpPr/>
            <p:nvPr/>
          </p:nvSpPr>
          <p:spPr>
            <a:xfrm>
              <a:off x="7121148" y="20446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4" name="tx94"/>
            <p:cNvSpPr/>
            <p:nvPr/>
          </p:nvSpPr>
          <p:spPr>
            <a:xfrm>
              <a:off x="7398395" y="355431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5" name="tx95"/>
            <p:cNvSpPr/>
            <p:nvPr/>
          </p:nvSpPr>
          <p:spPr>
            <a:xfrm>
              <a:off x="7675643" y="253111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6" name="tx96"/>
            <p:cNvSpPr/>
            <p:nvPr/>
          </p:nvSpPr>
          <p:spPr>
            <a:xfrm>
              <a:off x="7952891" y="355431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7" name="tx97"/>
            <p:cNvSpPr/>
            <p:nvPr/>
          </p:nvSpPr>
          <p:spPr>
            <a:xfrm>
              <a:off x="810775"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733081" y="298283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9" name="tx99"/>
            <p:cNvSpPr/>
            <p:nvPr/>
          </p:nvSpPr>
          <p:spPr>
            <a:xfrm>
              <a:off x="655386" y="214414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0" name="tx100"/>
            <p:cNvSpPr/>
            <p:nvPr/>
          </p:nvSpPr>
          <p:spPr>
            <a:xfrm>
              <a:off x="655386" y="1305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01" name="tx10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3" name="tx10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4" name="tx10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5" name="tx10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6" name="tx106"/>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2" name="tx112"/>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3" name="tx113"/>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4" name="tx114"/>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08023" y="2324871"/>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17" name="tx11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8" name="pl118"/>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9" name="pl119"/>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0" name="tx120"/>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1" name="tx121"/>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2" name="rc122"/>
            <p:cNvSpPr/>
            <p:nvPr/>
          </p:nvSpPr>
          <p:spPr>
            <a:xfrm>
              <a:off x="4663170" y="4778716"/>
              <a:ext cx="201456" cy="201456"/>
            </a:xfrm>
            <a:prstGeom prst="rect">
              <a:avLst/>
            </a:prstGeom>
            <a:solidFill>
              <a:srgbClr val="B3B3B3">
                <a:alpha val="100000"/>
              </a:srgbClr>
            </a:solidFill>
          </p:spPr>
          <p:txBody>
            <a:bodyPr/>
            <a:lstStyle/>
            <a:p/>
          </p:txBody>
        </p:sp>
        <p:sp>
          <p:nvSpPr>
            <p:cNvPr id="123" name="rc123"/>
            <p:cNvSpPr/>
            <p:nvPr/>
          </p:nvSpPr>
          <p:spPr>
            <a:xfrm>
              <a:off x="5565324" y="4778716"/>
              <a:ext cx="201456" cy="201456"/>
            </a:xfrm>
            <a:prstGeom prst="rect">
              <a:avLst/>
            </a:prstGeom>
            <a:solidFill>
              <a:srgbClr val="1CABE2">
                <a:alpha val="100000"/>
              </a:srgbClr>
            </a:solidFill>
          </p:spPr>
          <p:txBody>
            <a:bodyPr/>
            <a:lstStyle/>
            <a:p/>
          </p:txBody>
        </p:sp>
        <p:sp>
          <p:nvSpPr>
            <p:cNvPr id="124" name="tx124"/>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5" name="tx125"/>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6" name="tx126"/>
            <p:cNvSpPr/>
            <p:nvPr/>
          </p:nvSpPr>
          <p:spPr>
            <a:xfrm>
              <a:off x="951100" y="467611"/>
              <a:ext cx="93096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Saint Vincent and the Grenadines, 2000-2024</a:t>
              </a:r>
            </a:p>
          </p:txBody>
        </p:sp>
        <p:sp>
          <p:nvSpPr>
            <p:cNvPr id="127" name="pl127"/>
            <p:cNvSpPr/>
            <p:nvPr/>
          </p:nvSpPr>
          <p:spPr>
            <a:xfrm>
              <a:off x="224195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13331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02467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91603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18763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07899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97035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296273" y="5650800"/>
              <a:ext cx="1323952" cy="164676"/>
            </a:xfrm>
            <a:prstGeom prst="rect">
              <a:avLst/>
            </a:prstGeom>
            <a:solidFill>
              <a:srgbClr val="1CABE2">
                <a:alpha val="100000"/>
              </a:srgbClr>
            </a:solidFill>
          </p:spPr>
          <p:txBody>
            <a:bodyPr/>
            <a:lstStyle/>
            <a:p/>
          </p:txBody>
        </p:sp>
        <p:sp>
          <p:nvSpPr>
            <p:cNvPr id="139" name="rc139"/>
            <p:cNvSpPr/>
            <p:nvPr/>
          </p:nvSpPr>
          <p:spPr>
            <a:xfrm>
              <a:off x="1296273" y="5444954"/>
              <a:ext cx="6903466" cy="164676"/>
            </a:xfrm>
            <a:prstGeom prst="rect">
              <a:avLst/>
            </a:prstGeom>
            <a:solidFill>
              <a:srgbClr val="1CABE2">
                <a:alpha val="100000"/>
              </a:srgbClr>
            </a:solidFill>
          </p:spPr>
          <p:txBody>
            <a:bodyPr/>
            <a:lstStyle/>
            <a:p/>
          </p:txBody>
        </p:sp>
        <p:sp>
          <p:nvSpPr>
            <p:cNvPr id="140" name="rc140"/>
            <p:cNvSpPr/>
            <p:nvPr/>
          </p:nvSpPr>
          <p:spPr>
            <a:xfrm>
              <a:off x="1296273" y="5239108"/>
              <a:ext cx="1134816" cy="164676"/>
            </a:xfrm>
            <a:prstGeom prst="rect">
              <a:avLst/>
            </a:prstGeom>
            <a:solidFill>
              <a:srgbClr val="1CABE2">
                <a:alpha val="100000"/>
              </a:srgbClr>
            </a:solidFill>
          </p:spPr>
          <p:txBody>
            <a:bodyPr/>
            <a:lstStyle/>
            <a:p/>
          </p:txBody>
        </p:sp>
        <p:sp>
          <p:nvSpPr>
            <p:cNvPr id="141" name="rc141"/>
            <p:cNvSpPr/>
            <p:nvPr/>
          </p:nvSpPr>
          <p:spPr>
            <a:xfrm>
              <a:off x="2620226" y="5650800"/>
              <a:ext cx="2553337" cy="164676"/>
            </a:xfrm>
            <a:prstGeom prst="rect">
              <a:avLst/>
            </a:prstGeom>
            <a:solidFill>
              <a:srgbClr val="B3B3B3">
                <a:alpha val="100000"/>
              </a:srgbClr>
            </a:solidFill>
          </p:spPr>
          <p:txBody>
            <a:bodyPr/>
            <a:lstStyle/>
            <a:p/>
          </p:txBody>
        </p:sp>
        <p:sp>
          <p:nvSpPr>
            <p:cNvPr id="142" name="rc142"/>
            <p:cNvSpPr/>
            <p:nvPr/>
          </p:nvSpPr>
          <p:spPr>
            <a:xfrm>
              <a:off x="8199740" y="5444954"/>
              <a:ext cx="0" cy="164676"/>
            </a:xfrm>
            <a:prstGeom prst="rect">
              <a:avLst/>
            </a:prstGeom>
            <a:solidFill>
              <a:srgbClr val="B3B3B3">
                <a:alpha val="100000"/>
              </a:srgbClr>
            </a:solidFill>
          </p:spPr>
          <p:txBody>
            <a:bodyPr/>
            <a:lstStyle/>
            <a:p/>
          </p:txBody>
        </p:sp>
        <p:sp>
          <p:nvSpPr>
            <p:cNvPr id="143" name="rc143"/>
            <p:cNvSpPr/>
            <p:nvPr/>
          </p:nvSpPr>
          <p:spPr>
            <a:xfrm>
              <a:off x="2431090" y="5239108"/>
              <a:ext cx="0" cy="164676"/>
            </a:xfrm>
            <a:prstGeom prst="rect">
              <a:avLst/>
            </a:prstGeom>
            <a:solidFill>
              <a:srgbClr val="B3B3B3">
                <a:alpha val="100000"/>
              </a:srgbClr>
            </a:solidFill>
          </p:spPr>
          <p:txBody>
            <a:bodyPr/>
            <a:lstStyle/>
            <a:p/>
          </p:txBody>
        </p:sp>
        <p:sp>
          <p:nvSpPr>
            <p:cNvPr id="144" name="tx144"/>
            <p:cNvSpPr/>
            <p:nvPr/>
          </p:nvSpPr>
          <p:spPr>
            <a:xfrm>
              <a:off x="5303790"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5" name="tx145"/>
            <p:cNvSpPr/>
            <p:nvPr/>
          </p:nvSpPr>
          <p:spPr>
            <a:xfrm>
              <a:off x="8329967"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6" name="tx146"/>
            <p:cNvSpPr/>
            <p:nvPr/>
          </p:nvSpPr>
          <p:spPr>
            <a:xfrm>
              <a:off x="2561317"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7" name="tx147"/>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1" name="tx151"/>
            <p:cNvSpPr/>
            <p:nvPr/>
          </p:nvSpPr>
          <p:spPr>
            <a:xfrm>
              <a:off x="3109940"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52" name="tx152"/>
            <p:cNvSpPr/>
            <p:nvPr/>
          </p:nvSpPr>
          <p:spPr>
            <a:xfrm>
              <a:off x="5001300"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53" name="tx153"/>
            <p:cNvSpPr/>
            <p:nvPr/>
          </p:nvSpPr>
          <p:spPr>
            <a:xfrm>
              <a:off x="6892661"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54" name="tx154"/>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5" name="tx155"/>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6" name="tx156"/>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7" name="tx157"/>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Saint Vincent and the Grenadines.
In 2024, DTP1 coverage in Saint Vincent and the Grenadines increased to 99%. There were &lt;100 children who missed out on any DTP vaccination (zero-dose children).
DTP3 coverage increased to at 99% in 2024, leaving &lt;100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199991"/>
            </a:xfrm>
            <a:custGeom>
              <a:avLst/>
              <a:pathLst>
                <a:path w="3418439" h="199991">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28570"/>
                  </a:lnTo>
                  <a:lnTo>
                    <a:pt x="1709219" y="28570"/>
                  </a:lnTo>
                  <a:lnTo>
                    <a:pt x="1851654" y="0"/>
                  </a:lnTo>
                  <a:lnTo>
                    <a:pt x="1994089" y="0"/>
                  </a:lnTo>
                  <a:lnTo>
                    <a:pt x="2136524" y="0"/>
                  </a:lnTo>
                  <a:lnTo>
                    <a:pt x="2278959" y="0"/>
                  </a:lnTo>
                  <a:lnTo>
                    <a:pt x="2421394" y="0"/>
                  </a:lnTo>
                  <a:lnTo>
                    <a:pt x="2563829" y="57140"/>
                  </a:lnTo>
                  <a:lnTo>
                    <a:pt x="2706264" y="0"/>
                  </a:lnTo>
                  <a:lnTo>
                    <a:pt x="2848699" y="0"/>
                  </a:lnTo>
                  <a:lnTo>
                    <a:pt x="2991134" y="199991"/>
                  </a:lnTo>
                  <a:lnTo>
                    <a:pt x="3133569" y="0"/>
                  </a:lnTo>
                  <a:lnTo>
                    <a:pt x="3276004" y="142851"/>
                  </a:lnTo>
                  <a:lnTo>
                    <a:pt x="3418439" y="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399983"/>
            </a:xfrm>
            <a:custGeom>
              <a:avLst/>
              <a:pathLst>
                <a:path w="3418439" h="399983">
                  <a:moveTo>
                    <a:pt x="0" y="28570"/>
                  </a:moveTo>
                  <a:lnTo>
                    <a:pt x="142434" y="57140"/>
                  </a:lnTo>
                  <a:lnTo>
                    <a:pt x="284869" y="28570"/>
                  </a:lnTo>
                  <a:lnTo>
                    <a:pt x="427304" y="28570"/>
                  </a:lnTo>
                  <a:lnTo>
                    <a:pt x="569739" y="28570"/>
                  </a:lnTo>
                  <a:lnTo>
                    <a:pt x="712174" y="0"/>
                  </a:lnTo>
                  <a:lnTo>
                    <a:pt x="854609" y="28570"/>
                  </a:lnTo>
                  <a:lnTo>
                    <a:pt x="997044" y="57140"/>
                  </a:lnTo>
                  <a:lnTo>
                    <a:pt x="1139479" y="0"/>
                  </a:lnTo>
                  <a:lnTo>
                    <a:pt x="1281914" y="28570"/>
                  </a:lnTo>
                  <a:lnTo>
                    <a:pt x="1424349" y="28570"/>
                  </a:lnTo>
                  <a:lnTo>
                    <a:pt x="1566784" y="28570"/>
                  </a:lnTo>
                  <a:lnTo>
                    <a:pt x="1709219" y="28570"/>
                  </a:lnTo>
                  <a:lnTo>
                    <a:pt x="1851654" y="85710"/>
                  </a:lnTo>
                  <a:lnTo>
                    <a:pt x="1994089" y="57140"/>
                  </a:lnTo>
                  <a:lnTo>
                    <a:pt x="2136524" y="28570"/>
                  </a:lnTo>
                  <a:lnTo>
                    <a:pt x="2278959" y="57140"/>
                  </a:lnTo>
                  <a:lnTo>
                    <a:pt x="2421394" y="114281"/>
                  </a:lnTo>
                  <a:lnTo>
                    <a:pt x="2563829" y="199991"/>
                  </a:lnTo>
                  <a:lnTo>
                    <a:pt x="2706264" y="314272"/>
                  </a:lnTo>
                  <a:lnTo>
                    <a:pt x="2848699" y="342843"/>
                  </a:lnTo>
                  <a:lnTo>
                    <a:pt x="2991134" y="399983"/>
                  </a:lnTo>
                  <a:lnTo>
                    <a:pt x="3133569" y="285702"/>
                  </a:lnTo>
                  <a:lnTo>
                    <a:pt x="3276004" y="285702"/>
                  </a:lnTo>
                  <a:lnTo>
                    <a:pt x="3418439"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199991"/>
            </a:xfrm>
            <a:custGeom>
              <a:avLst/>
              <a:pathLst>
                <a:path w="3418439" h="199991">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28570"/>
                  </a:lnTo>
                  <a:lnTo>
                    <a:pt x="1709219" y="28570"/>
                  </a:lnTo>
                  <a:lnTo>
                    <a:pt x="1851654" y="0"/>
                  </a:lnTo>
                  <a:lnTo>
                    <a:pt x="1994089" y="0"/>
                  </a:lnTo>
                  <a:lnTo>
                    <a:pt x="2136524" y="0"/>
                  </a:lnTo>
                  <a:lnTo>
                    <a:pt x="2278959" y="0"/>
                  </a:lnTo>
                  <a:lnTo>
                    <a:pt x="2421394" y="0"/>
                  </a:lnTo>
                  <a:lnTo>
                    <a:pt x="2563829" y="57140"/>
                  </a:lnTo>
                  <a:lnTo>
                    <a:pt x="2706264" y="0"/>
                  </a:lnTo>
                  <a:lnTo>
                    <a:pt x="2848699" y="0"/>
                  </a:lnTo>
                  <a:lnTo>
                    <a:pt x="2991134" y="199991"/>
                  </a:lnTo>
                  <a:lnTo>
                    <a:pt x="3133569" y="0"/>
                  </a:lnTo>
                  <a:lnTo>
                    <a:pt x="3276004" y="142851"/>
                  </a:lnTo>
                  <a:lnTo>
                    <a:pt x="3418439" y="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199991"/>
            </a:xfrm>
            <a:custGeom>
              <a:avLst/>
              <a:pathLst>
                <a:path w="3418439" h="199991">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28570"/>
                  </a:lnTo>
                  <a:lnTo>
                    <a:pt x="1709219" y="28570"/>
                  </a:lnTo>
                  <a:lnTo>
                    <a:pt x="1851654" y="0"/>
                  </a:lnTo>
                  <a:lnTo>
                    <a:pt x="1994089" y="0"/>
                  </a:lnTo>
                  <a:lnTo>
                    <a:pt x="2136524" y="0"/>
                  </a:lnTo>
                  <a:lnTo>
                    <a:pt x="2278959" y="0"/>
                  </a:lnTo>
                  <a:lnTo>
                    <a:pt x="2421394" y="0"/>
                  </a:lnTo>
                  <a:lnTo>
                    <a:pt x="2563829" y="57140"/>
                  </a:lnTo>
                  <a:lnTo>
                    <a:pt x="2706264" y="0"/>
                  </a:lnTo>
                  <a:lnTo>
                    <a:pt x="2848699" y="0"/>
                  </a:lnTo>
                  <a:lnTo>
                    <a:pt x="2991134" y="199991"/>
                  </a:lnTo>
                  <a:lnTo>
                    <a:pt x="3133569" y="0"/>
                  </a:lnTo>
                  <a:lnTo>
                    <a:pt x="3276004" y="142851"/>
                  </a:lnTo>
                  <a:lnTo>
                    <a:pt x="3418439" y="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91721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91721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36500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412746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184318" y="4830005"/>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Vincent and the Grenadines</a:t>
              </a:r>
            </a:p>
          </p:txBody>
        </p:sp>
        <p:sp>
          <p:nvSpPr>
            <p:cNvPr id="60" name="tx60"/>
            <p:cNvSpPr/>
            <p:nvPr/>
          </p:nvSpPr>
          <p:spPr>
            <a:xfrm>
              <a:off x="363210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394563"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713194" y="471005"/>
              <a:ext cx="423609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Saint Vincent and the Grenadines, 2000-2024</a:t>
              </a:r>
            </a:p>
          </p:txBody>
        </p:sp>
        <p:sp>
          <p:nvSpPr>
            <p:cNvPr id="63" name="pl63"/>
            <p:cNvSpPr/>
            <p:nvPr/>
          </p:nvSpPr>
          <p:spPr>
            <a:xfrm>
              <a:off x="5244538" y="355522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52078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148634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303800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7" name="pl67"/>
            <p:cNvSpPr/>
            <p:nvPr/>
          </p:nvSpPr>
          <p:spPr>
            <a:xfrm>
              <a:off x="5244538" y="200356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96912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15460" y="3038008"/>
              <a:ext cx="3418439" cy="724108"/>
            </a:xfrm>
            <a:custGeom>
              <a:avLst/>
              <a:pathLst>
                <a:path w="3418439" h="724108">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103444"/>
                  </a:lnTo>
                  <a:lnTo>
                    <a:pt x="1709219" y="103444"/>
                  </a:lnTo>
                  <a:lnTo>
                    <a:pt x="1851654" y="0"/>
                  </a:lnTo>
                  <a:lnTo>
                    <a:pt x="1994089" y="0"/>
                  </a:lnTo>
                  <a:lnTo>
                    <a:pt x="2136524" y="0"/>
                  </a:lnTo>
                  <a:lnTo>
                    <a:pt x="2278959" y="0"/>
                  </a:lnTo>
                  <a:lnTo>
                    <a:pt x="2421394" y="0"/>
                  </a:lnTo>
                  <a:lnTo>
                    <a:pt x="2563829" y="206888"/>
                  </a:lnTo>
                  <a:lnTo>
                    <a:pt x="2706264" y="0"/>
                  </a:lnTo>
                  <a:lnTo>
                    <a:pt x="2848699" y="0"/>
                  </a:lnTo>
                  <a:lnTo>
                    <a:pt x="2991134" y="724108"/>
                  </a:lnTo>
                  <a:lnTo>
                    <a:pt x="3133569" y="0"/>
                  </a:lnTo>
                  <a:lnTo>
                    <a:pt x="3276004" y="517220"/>
                  </a:lnTo>
                  <a:lnTo>
                    <a:pt x="3418439" y="0"/>
                  </a:lnTo>
                </a:path>
              </a:pathLst>
            </a:custGeom>
            <a:ln w="27101" cap="flat">
              <a:solidFill>
                <a:srgbClr val="0058AB">
                  <a:alpha val="100000"/>
                </a:srgbClr>
              </a:solidFill>
              <a:prstDash val="solid"/>
              <a:round/>
            </a:ln>
          </p:spPr>
          <p:txBody>
            <a:bodyPr/>
            <a:lstStyle/>
            <a:p/>
          </p:txBody>
        </p:sp>
        <p:sp>
          <p:nvSpPr>
            <p:cNvPr id="77" name="pl77"/>
            <p:cNvSpPr/>
            <p:nvPr/>
          </p:nvSpPr>
          <p:spPr>
            <a:xfrm>
              <a:off x="5415460" y="3038008"/>
              <a:ext cx="3418439" cy="827552"/>
            </a:xfrm>
            <a:custGeom>
              <a:avLst/>
              <a:pathLst>
                <a:path w="3418439" h="827552">
                  <a:moveTo>
                    <a:pt x="0" y="827552"/>
                  </a:moveTo>
                  <a:lnTo>
                    <a:pt x="142434" y="724108"/>
                  </a:lnTo>
                  <a:lnTo>
                    <a:pt x="284869" y="724108"/>
                  </a:lnTo>
                  <a:lnTo>
                    <a:pt x="427304" y="620664"/>
                  </a:lnTo>
                  <a:lnTo>
                    <a:pt x="569739" y="517220"/>
                  </a:lnTo>
                  <a:lnTo>
                    <a:pt x="712174" y="413776"/>
                  </a:lnTo>
                  <a:lnTo>
                    <a:pt x="854609" y="310332"/>
                  </a:lnTo>
                  <a:lnTo>
                    <a:pt x="997044" y="310332"/>
                  </a:lnTo>
                  <a:lnTo>
                    <a:pt x="1139479" y="206888"/>
                  </a:lnTo>
                  <a:lnTo>
                    <a:pt x="1281914" y="103444"/>
                  </a:lnTo>
                  <a:lnTo>
                    <a:pt x="1424349" y="103444"/>
                  </a:lnTo>
                  <a:lnTo>
                    <a:pt x="1566784" y="103444"/>
                  </a:lnTo>
                  <a:lnTo>
                    <a:pt x="1709219" y="103444"/>
                  </a:lnTo>
                  <a:lnTo>
                    <a:pt x="1851654" y="103444"/>
                  </a:lnTo>
                  <a:lnTo>
                    <a:pt x="1994089" y="103444"/>
                  </a:lnTo>
                  <a:lnTo>
                    <a:pt x="2136524" y="103444"/>
                  </a:lnTo>
                  <a:lnTo>
                    <a:pt x="2278959" y="0"/>
                  </a:lnTo>
                  <a:lnTo>
                    <a:pt x="2421394" y="0"/>
                  </a:lnTo>
                  <a:lnTo>
                    <a:pt x="2563829" y="0"/>
                  </a:lnTo>
                  <a:lnTo>
                    <a:pt x="2706264" y="0"/>
                  </a:lnTo>
                  <a:lnTo>
                    <a:pt x="2848699" y="206888"/>
                  </a:lnTo>
                  <a:lnTo>
                    <a:pt x="2991134" y="310332"/>
                  </a:lnTo>
                  <a:lnTo>
                    <a:pt x="3133569" y="103444"/>
                  </a:lnTo>
                  <a:lnTo>
                    <a:pt x="3276004" y="103444"/>
                  </a:lnTo>
                  <a:lnTo>
                    <a:pt x="3418439" y="103444"/>
                  </a:lnTo>
                </a:path>
              </a:pathLst>
            </a:custGeom>
            <a:ln w="27101" cap="flat">
              <a:solidFill>
                <a:srgbClr val="80BD41">
                  <a:alpha val="100000"/>
                </a:srgbClr>
              </a:solidFill>
              <a:prstDash val="solid"/>
              <a:round/>
            </a:ln>
          </p:spPr>
          <p:txBody>
            <a:bodyPr/>
            <a:lstStyle/>
            <a:p/>
          </p:txBody>
        </p:sp>
        <p:sp>
          <p:nvSpPr>
            <p:cNvPr id="78" name="pl78"/>
            <p:cNvSpPr/>
            <p:nvPr/>
          </p:nvSpPr>
          <p:spPr>
            <a:xfrm>
              <a:off x="5415460" y="1900124"/>
              <a:ext cx="3418439" cy="1448216"/>
            </a:xfrm>
            <a:custGeom>
              <a:avLst/>
              <a:pathLst>
                <a:path w="3418439" h="1448216">
                  <a:moveTo>
                    <a:pt x="0" y="103444"/>
                  </a:moveTo>
                  <a:lnTo>
                    <a:pt x="142434" y="206888"/>
                  </a:lnTo>
                  <a:lnTo>
                    <a:pt x="284869" y="103444"/>
                  </a:lnTo>
                  <a:lnTo>
                    <a:pt x="427304" y="103444"/>
                  </a:lnTo>
                  <a:lnTo>
                    <a:pt x="569739" y="103444"/>
                  </a:lnTo>
                  <a:lnTo>
                    <a:pt x="712174" y="0"/>
                  </a:lnTo>
                  <a:lnTo>
                    <a:pt x="854609" y="103444"/>
                  </a:lnTo>
                  <a:lnTo>
                    <a:pt x="997044" y="206888"/>
                  </a:lnTo>
                  <a:lnTo>
                    <a:pt x="1139479" y="0"/>
                  </a:lnTo>
                  <a:lnTo>
                    <a:pt x="1281914" y="103444"/>
                  </a:lnTo>
                  <a:lnTo>
                    <a:pt x="1424349" y="103444"/>
                  </a:lnTo>
                  <a:lnTo>
                    <a:pt x="1566784" y="103444"/>
                  </a:lnTo>
                  <a:lnTo>
                    <a:pt x="1709219" y="103444"/>
                  </a:lnTo>
                  <a:lnTo>
                    <a:pt x="1851654" y="310332"/>
                  </a:lnTo>
                  <a:lnTo>
                    <a:pt x="1994089" y="206888"/>
                  </a:lnTo>
                  <a:lnTo>
                    <a:pt x="2136524" y="103444"/>
                  </a:lnTo>
                  <a:lnTo>
                    <a:pt x="2278959" y="206888"/>
                  </a:lnTo>
                  <a:lnTo>
                    <a:pt x="2421394" y="413776"/>
                  </a:lnTo>
                  <a:lnTo>
                    <a:pt x="2563829" y="724108"/>
                  </a:lnTo>
                  <a:lnTo>
                    <a:pt x="2706264" y="1137884"/>
                  </a:lnTo>
                  <a:lnTo>
                    <a:pt x="2848699" y="1241328"/>
                  </a:lnTo>
                  <a:lnTo>
                    <a:pt x="2991134" y="1448216"/>
                  </a:lnTo>
                  <a:lnTo>
                    <a:pt x="3133569" y="1034440"/>
                  </a:lnTo>
                  <a:lnTo>
                    <a:pt x="3276004" y="1034440"/>
                  </a:lnTo>
                  <a:lnTo>
                    <a:pt x="3418439" y="1241328"/>
                  </a:lnTo>
                </a:path>
              </a:pathLst>
            </a:custGeom>
            <a:ln w="27101" cap="flat">
              <a:solidFill>
                <a:srgbClr val="961A49">
                  <a:alpha val="100000"/>
                </a:srgbClr>
              </a:solidFill>
              <a:prstDash val="solid"/>
              <a:round/>
            </a:ln>
          </p:spPr>
          <p:txBody>
            <a:bodyPr/>
            <a:lstStyle/>
            <a:p/>
          </p:txBody>
        </p:sp>
        <p:sp>
          <p:nvSpPr>
            <p:cNvPr id="79" name="pl79"/>
            <p:cNvSpPr/>
            <p:nvPr/>
          </p:nvSpPr>
          <p:spPr>
            <a:xfrm>
              <a:off x="5415460" y="3038008"/>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0" name="pl80"/>
            <p:cNvSpPr/>
            <p:nvPr/>
          </p:nvSpPr>
          <p:spPr>
            <a:xfrm>
              <a:off x="5415460" y="3038008"/>
              <a:ext cx="3418439" cy="724108"/>
            </a:xfrm>
            <a:custGeom>
              <a:avLst/>
              <a:pathLst>
                <a:path w="3418439" h="724108">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103444"/>
                  </a:lnTo>
                  <a:lnTo>
                    <a:pt x="1709219" y="103444"/>
                  </a:lnTo>
                  <a:lnTo>
                    <a:pt x="1851654" y="0"/>
                  </a:lnTo>
                  <a:lnTo>
                    <a:pt x="1994089" y="0"/>
                  </a:lnTo>
                  <a:lnTo>
                    <a:pt x="2136524" y="0"/>
                  </a:lnTo>
                  <a:lnTo>
                    <a:pt x="2278959" y="0"/>
                  </a:lnTo>
                  <a:lnTo>
                    <a:pt x="2421394" y="0"/>
                  </a:lnTo>
                  <a:lnTo>
                    <a:pt x="2563829" y="206888"/>
                  </a:lnTo>
                  <a:lnTo>
                    <a:pt x="2706264" y="0"/>
                  </a:lnTo>
                  <a:lnTo>
                    <a:pt x="2848699" y="0"/>
                  </a:lnTo>
                  <a:lnTo>
                    <a:pt x="2991134" y="724108"/>
                  </a:lnTo>
                  <a:lnTo>
                    <a:pt x="3133569" y="0"/>
                  </a:lnTo>
                  <a:lnTo>
                    <a:pt x="3276004" y="517220"/>
                  </a:lnTo>
                  <a:lnTo>
                    <a:pt x="3418439" y="0"/>
                  </a:lnTo>
                </a:path>
              </a:pathLst>
            </a:custGeom>
            <a:ln w="43362" cap="flat">
              <a:solidFill>
                <a:srgbClr val="000000">
                  <a:alpha val="100000"/>
                </a:srgbClr>
              </a:solidFill>
              <a:prstDash val="solid"/>
              <a:round/>
            </a:ln>
          </p:spPr>
          <p:txBody>
            <a:bodyPr/>
            <a:lstStyle/>
            <a:p/>
          </p:txBody>
        </p:sp>
        <p:sp>
          <p:nvSpPr>
            <p:cNvPr id="81" name="pl81"/>
            <p:cNvSpPr/>
            <p:nvPr/>
          </p:nvSpPr>
          <p:spPr>
            <a:xfrm>
              <a:off x="5415460"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27635"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39810"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51985"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1725"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1464" y="1941502"/>
              <a:ext cx="0" cy="1613726"/>
            </a:xfrm>
            <a:custGeom>
              <a:avLst/>
              <a:pathLst>
                <a:path w="0" h="1613726">
                  <a:moveTo>
                    <a:pt x="0" y="161372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3899"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15460" y="3038008"/>
              <a:ext cx="3418439" cy="724108"/>
            </a:xfrm>
            <a:custGeom>
              <a:avLst/>
              <a:pathLst>
                <a:path w="3418439" h="724108">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103444"/>
                  </a:lnTo>
                  <a:lnTo>
                    <a:pt x="1709219" y="103444"/>
                  </a:lnTo>
                  <a:lnTo>
                    <a:pt x="1851654" y="0"/>
                  </a:lnTo>
                  <a:lnTo>
                    <a:pt x="1994089" y="0"/>
                  </a:lnTo>
                  <a:lnTo>
                    <a:pt x="2136524" y="0"/>
                  </a:lnTo>
                  <a:lnTo>
                    <a:pt x="2278959" y="0"/>
                  </a:lnTo>
                  <a:lnTo>
                    <a:pt x="2421394" y="0"/>
                  </a:lnTo>
                  <a:lnTo>
                    <a:pt x="2563829" y="206888"/>
                  </a:lnTo>
                  <a:lnTo>
                    <a:pt x="2706264" y="0"/>
                  </a:lnTo>
                  <a:lnTo>
                    <a:pt x="2848699" y="0"/>
                  </a:lnTo>
                  <a:lnTo>
                    <a:pt x="2991134" y="724108"/>
                  </a:lnTo>
                  <a:lnTo>
                    <a:pt x="3133569" y="0"/>
                  </a:lnTo>
                  <a:lnTo>
                    <a:pt x="3276004" y="517220"/>
                  </a:lnTo>
                  <a:lnTo>
                    <a:pt x="3418439" y="0"/>
                  </a:lnTo>
                </a:path>
              </a:pathLst>
            </a:custGeom>
            <a:ln w="27101" cap="flat">
              <a:solidFill>
                <a:srgbClr val="0058AB">
                  <a:alpha val="100000"/>
                </a:srgbClr>
              </a:solidFill>
              <a:prstDash val="solid"/>
              <a:round/>
            </a:ln>
          </p:spPr>
          <p:txBody>
            <a:bodyPr/>
            <a:lstStyle/>
            <a:p/>
          </p:txBody>
        </p:sp>
        <p:sp>
          <p:nvSpPr>
            <p:cNvPr id="89" name="tx89"/>
            <p:cNvSpPr/>
            <p:nvPr/>
          </p:nvSpPr>
          <p:spPr>
            <a:xfrm>
              <a:off x="5385315"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0" name="tx90"/>
            <p:cNvSpPr/>
            <p:nvPr/>
          </p:nvSpPr>
          <p:spPr>
            <a:xfrm>
              <a:off x="6097490"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809665"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7521840"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8091580"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43270" y="1861060"/>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8803755"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901372" y="31023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1372" y="31023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104214" y="29858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5026519" y="19514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026519" y="9170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21065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21065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765844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842090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477757" y="4830005"/>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Vincent and the Grenadines</a:t>
              </a:r>
            </a:p>
          </p:txBody>
        </p:sp>
        <p:sp>
          <p:nvSpPr>
            <p:cNvPr id="114" name="tx114"/>
            <p:cNvSpPr/>
            <p:nvPr/>
          </p:nvSpPr>
          <p:spPr>
            <a:xfrm>
              <a:off x="792554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688001"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6" name="tx116"/>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32013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32604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33194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3378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32308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32899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33490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1404135" cy="149993"/>
            </a:xfrm>
            <a:prstGeom prst="rect">
              <a:avLst/>
            </a:prstGeom>
            <a:solidFill>
              <a:srgbClr val="1CABE2">
                <a:alpha val="80000"/>
              </a:srgbClr>
            </a:solidFill>
          </p:spPr>
          <p:txBody>
            <a:bodyPr/>
            <a:lstStyle/>
            <a:p/>
          </p:txBody>
        </p:sp>
        <p:sp>
          <p:nvSpPr>
            <p:cNvPr id="129" name="rc129"/>
            <p:cNvSpPr/>
            <p:nvPr/>
          </p:nvSpPr>
          <p:spPr>
            <a:xfrm>
              <a:off x="1317178" y="5637654"/>
              <a:ext cx="7321564" cy="149993"/>
            </a:xfrm>
            <a:prstGeom prst="rect">
              <a:avLst/>
            </a:prstGeom>
            <a:solidFill>
              <a:srgbClr val="1CABE2">
                <a:alpha val="80000"/>
              </a:srgbClr>
            </a:solidFill>
          </p:spPr>
          <p:txBody>
            <a:bodyPr/>
            <a:lstStyle/>
            <a:p/>
          </p:txBody>
        </p:sp>
        <p:sp>
          <p:nvSpPr>
            <p:cNvPr id="130" name="rc130"/>
            <p:cNvSpPr/>
            <p:nvPr/>
          </p:nvSpPr>
          <p:spPr>
            <a:xfrm>
              <a:off x="1317178" y="5450161"/>
              <a:ext cx="1203544" cy="149993"/>
            </a:xfrm>
            <a:prstGeom prst="rect">
              <a:avLst/>
            </a:prstGeom>
            <a:solidFill>
              <a:srgbClr val="1CABE2">
                <a:alpha val="80000"/>
              </a:srgbClr>
            </a:solidFill>
          </p:spPr>
          <p:txBody>
            <a:bodyPr/>
            <a:lstStyle/>
            <a:p/>
          </p:txBody>
        </p:sp>
        <p:sp>
          <p:nvSpPr>
            <p:cNvPr id="131" name="tx13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167697"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6" name="tx136"/>
            <p:cNvSpPr/>
            <p:nvPr/>
          </p:nvSpPr>
          <p:spPr>
            <a:xfrm>
              <a:off x="5173606"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7" name="tx137"/>
            <p:cNvSpPr/>
            <p:nvPr/>
          </p:nvSpPr>
          <p:spPr>
            <a:xfrm>
              <a:off x="7179514"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8" name="tx138"/>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Saint Vincent and the Grenadines (99%) was 10 percentage points higher than the global average (89%) and 14 percentage points higher than the average across all LACR countries (85%).
National DTP1 coverage was the same as in 2019 (99%).
The number of zero-dose children remained approximately the same (&lt;100)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Saint Vincent and the Grenadines ranked number 26 out of 32 countries for lowest DTP1 coverage (based on tied ranks).
Saint Vincent and the Grenadines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F26A21">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Saint Vincent and the Grenadines ranked number 29 out of 32 countries with &lt;200 zero-dose children.
In 2024, Saint Vincent and the Grenadines ranked number 31 out of 32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216522"/>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3398495"/>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2580468"/>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1762441"/>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8" name="pl8"/>
            <p:cNvSpPr/>
            <p:nvPr/>
          </p:nvSpPr>
          <p:spPr>
            <a:xfrm>
              <a:off x="856762" y="944414"/>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9" name="pl9"/>
            <p:cNvSpPr/>
            <p:nvPr/>
          </p:nvSpPr>
          <p:spPr>
            <a:xfrm>
              <a:off x="856762" y="4625535"/>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807508"/>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989481"/>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2171454"/>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3" name="pl13"/>
            <p:cNvSpPr/>
            <p:nvPr/>
          </p:nvSpPr>
          <p:spPr>
            <a:xfrm>
              <a:off x="856762" y="1353427"/>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4" name="pl14"/>
            <p:cNvSpPr/>
            <p:nvPr/>
          </p:nvSpPr>
          <p:spPr>
            <a:xfrm>
              <a:off x="13145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619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0940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75682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5164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1990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67475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3371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6320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5926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2216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11313" y="2909314"/>
              <a:ext cx="206534" cy="1716220"/>
            </a:xfrm>
            <a:prstGeom prst="rect">
              <a:avLst/>
            </a:prstGeom>
            <a:solidFill>
              <a:srgbClr val="80BD41">
                <a:alpha val="100000"/>
              </a:srgbClr>
            </a:solidFill>
          </p:spPr>
          <p:txBody>
            <a:bodyPr/>
            <a:lstStyle/>
            <a:p/>
          </p:txBody>
        </p:sp>
        <p:sp>
          <p:nvSpPr>
            <p:cNvPr id="28" name="rc28"/>
            <p:cNvSpPr/>
            <p:nvPr/>
          </p:nvSpPr>
          <p:spPr>
            <a:xfrm>
              <a:off x="1211313" y="2874139"/>
              <a:ext cx="206534" cy="17178"/>
            </a:xfrm>
            <a:prstGeom prst="rect">
              <a:avLst/>
            </a:prstGeom>
            <a:solidFill>
              <a:srgbClr val="0058AB">
                <a:alpha val="100000"/>
              </a:srgbClr>
            </a:solidFill>
          </p:spPr>
          <p:txBody>
            <a:bodyPr/>
            <a:lstStyle/>
            <a:p/>
          </p:txBody>
        </p:sp>
        <p:sp>
          <p:nvSpPr>
            <p:cNvPr id="29" name="rc29"/>
            <p:cNvSpPr/>
            <p:nvPr/>
          </p:nvSpPr>
          <p:spPr>
            <a:xfrm>
              <a:off x="1211313" y="2891318"/>
              <a:ext cx="206534" cy="17996"/>
            </a:xfrm>
            <a:prstGeom prst="rect">
              <a:avLst/>
            </a:prstGeom>
            <a:solidFill>
              <a:srgbClr val="1CABE2">
                <a:alpha val="100000"/>
              </a:srgbClr>
            </a:solidFill>
          </p:spPr>
          <p:txBody>
            <a:bodyPr/>
            <a:lstStyle/>
            <a:p/>
          </p:txBody>
        </p:sp>
        <p:sp>
          <p:nvSpPr>
            <p:cNvPr id="30" name="rc30"/>
            <p:cNvSpPr/>
            <p:nvPr/>
          </p:nvSpPr>
          <p:spPr>
            <a:xfrm>
              <a:off x="1440796" y="2918313"/>
              <a:ext cx="206534" cy="1707222"/>
            </a:xfrm>
            <a:prstGeom prst="rect">
              <a:avLst/>
            </a:prstGeom>
            <a:solidFill>
              <a:srgbClr val="80BD41">
                <a:alpha val="100000"/>
              </a:srgbClr>
            </a:solidFill>
          </p:spPr>
          <p:txBody>
            <a:bodyPr/>
            <a:lstStyle/>
            <a:p/>
          </p:txBody>
        </p:sp>
        <p:sp>
          <p:nvSpPr>
            <p:cNvPr id="31" name="rc31"/>
            <p:cNvSpPr/>
            <p:nvPr/>
          </p:nvSpPr>
          <p:spPr>
            <a:xfrm>
              <a:off x="1440796" y="2901134"/>
              <a:ext cx="206534" cy="17178"/>
            </a:xfrm>
            <a:prstGeom prst="rect">
              <a:avLst/>
            </a:prstGeom>
            <a:solidFill>
              <a:srgbClr val="0058AB">
                <a:alpha val="100000"/>
              </a:srgbClr>
            </a:solidFill>
          </p:spPr>
          <p:txBody>
            <a:bodyPr/>
            <a:lstStyle/>
            <a:p/>
          </p:txBody>
        </p:sp>
        <p:sp>
          <p:nvSpPr>
            <p:cNvPr id="32" name="rc32"/>
            <p:cNvSpPr/>
            <p:nvPr/>
          </p:nvSpPr>
          <p:spPr>
            <a:xfrm>
              <a:off x="1440796" y="2918313"/>
              <a:ext cx="206534" cy="0"/>
            </a:xfrm>
            <a:prstGeom prst="rect">
              <a:avLst/>
            </a:prstGeom>
            <a:solidFill>
              <a:srgbClr val="1CABE2">
                <a:alpha val="100000"/>
              </a:srgbClr>
            </a:solidFill>
          </p:spPr>
          <p:txBody>
            <a:bodyPr/>
            <a:lstStyle/>
            <a:p/>
          </p:txBody>
        </p:sp>
        <p:sp>
          <p:nvSpPr>
            <p:cNvPr id="33" name="rc33"/>
            <p:cNvSpPr/>
            <p:nvPr/>
          </p:nvSpPr>
          <p:spPr>
            <a:xfrm>
              <a:off x="1670279" y="2976393"/>
              <a:ext cx="206534" cy="1649142"/>
            </a:xfrm>
            <a:prstGeom prst="rect">
              <a:avLst/>
            </a:prstGeom>
            <a:solidFill>
              <a:srgbClr val="80BD41">
                <a:alpha val="100000"/>
              </a:srgbClr>
            </a:solidFill>
          </p:spPr>
          <p:txBody>
            <a:bodyPr/>
            <a:lstStyle/>
            <a:p/>
          </p:txBody>
        </p:sp>
        <p:sp>
          <p:nvSpPr>
            <p:cNvPr id="34" name="rc34"/>
            <p:cNvSpPr/>
            <p:nvPr/>
          </p:nvSpPr>
          <p:spPr>
            <a:xfrm>
              <a:off x="1670279" y="2960032"/>
              <a:ext cx="206534" cy="16360"/>
            </a:xfrm>
            <a:prstGeom prst="rect">
              <a:avLst/>
            </a:prstGeom>
            <a:solidFill>
              <a:srgbClr val="0058AB">
                <a:alpha val="100000"/>
              </a:srgbClr>
            </a:solidFill>
          </p:spPr>
          <p:txBody>
            <a:bodyPr/>
            <a:lstStyle/>
            <a:p/>
          </p:txBody>
        </p:sp>
        <p:sp>
          <p:nvSpPr>
            <p:cNvPr id="35" name="rc35"/>
            <p:cNvSpPr/>
            <p:nvPr/>
          </p:nvSpPr>
          <p:spPr>
            <a:xfrm>
              <a:off x="1670279" y="2976393"/>
              <a:ext cx="206534" cy="0"/>
            </a:xfrm>
            <a:prstGeom prst="rect">
              <a:avLst/>
            </a:prstGeom>
            <a:solidFill>
              <a:srgbClr val="1CABE2">
                <a:alpha val="100000"/>
              </a:srgbClr>
            </a:solidFill>
          </p:spPr>
          <p:txBody>
            <a:bodyPr/>
            <a:lstStyle/>
            <a:p/>
          </p:txBody>
        </p:sp>
        <p:sp>
          <p:nvSpPr>
            <p:cNvPr id="36" name="rc36"/>
            <p:cNvSpPr/>
            <p:nvPr/>
          </p:nvSpPr>
          <p:spPr>
            <a:xfrm>
              <a:off x="1899761" y="3041017"/>
              <a:ext cx="206534" cy="1584518"/>
            </a:xfrm>
            <a:prstGeom prst="rect">
              <a:avLst/>
            </a:prstGeom>
            <a:solidFill>
              <a:srgbClr val="80BD41">
                <a:alpha val="100000"/>
              </a:srgbClr>
            </a:solidFill>
          </p:spPr>
          <p:txBody>
            <a:bodyPr/>
            <a:lstStyle/>
            <a:p/>
          </p:txBody>
        </p:sp>
        <p:sp>
          <p:nvSpPr>
            <p:cNvPr id="37" name="rc37"/>
            <p:cNvSpPr/>
            <p:nvPr/>
          </p:nvSpPr>
          <p:spPr>
            <a:xfrm>
              <a:off x="1899761" y="3024656"/>
              <a:ext cx="206534" cy="16360"/>
            </a:xfrm>
            <a:prstGeom prst="rect">
              <a:avLst/>
            </a:prstGeom>
            <a:solidFill>
              <a:srgbClr val="0058AB">
                <a:alpha val="100000"/>
              </a:srgbClr>
            </a:solidFill>
          </p:spPr>
          <p:txBody>
            <a:bodyPr/>
            <a:lstStyle/>
            <a:p/>
          </p:txBody>
        </p:sp>
        <p:sp>
          <p:nvSpPr>
            <p:cNvPr id="38" name="rc38"/>
            <p:cNvSpPr/>
            <p:nvPr/>
          </p:nvSpPr>
          <p:spPr>
            <a:xfrm>
              <a:off x="1899761" y="3041017"/>
              <a:ext cx="206534" cy="0"/>
            </a:xfrm>
            <a:prstGeom prst="rect">
              <a:avLst/>
            </a:prstGeom>
            <a:solidFill>
              <a:srgbClr val="1CABE2">
                <a:alpha val="100000"/>
              </a:srgbClr>
            </a:solidFill>
          </p:spPr>
          <p:txBody>
            <a:bodyPr/>
            <a:lstStyle/>
            <a:p/>
          </p:txBody>
        </p:sp>
        <p:sp>
          <p:nvSpPr>
            <p:cNvPr id="39" name="rc39"/>
            <p:cNvSpPr/>
            <p:nvPr/>
          </p:nvSpPr>
          <p:spPr>
            <a:xfrm>
              <a:off x="2129244" y="3091734"/>
              <a:ext cx="206534" cy="1533800"/>
            </a:xfrm>
            <a:prstGeom prst="rect">
              <a:avLst/>
            </a:prstGeom>
            <a:solidFill>
              <a:srgbClr val="80BD41">
                <a:alpha val="100000"/>
              </a:srgbClr>
            </a:solidFill>
          </p:spPr>
          <p:txBody>
            <a:bodyPr/>
            <a:lstStyle/>
            <a:p/>
          </p:txBody>
        </p:sp>
        <p:sp>
          <p:nvSpPr>
            <p:cNvPr id="40" name="rc40"/>
            <p:cNvSpPr/>
            <p:nvPr/>
          </p:nvSpPr>
          <p:spPr>
            <a:xfrm>
              <a:off x="2129244" y="3076192"/>
              <a:ext cx="206534" cy="15542"/>
            </a:xfrm>
            <a:prstGeom prst="rect">
              <a:avLst/>
            </a:prstGeom>
            <a:solidFill>
              <a:srgbClr val="0058AB">
                <a:alpha val="100000"/>
              </a:srgbClr>
            </a:solidFill>
          </p:spPr>
          <p:txBody>
            <a:bodyPr/>
            <a:lstStyle/>
            <a:p/>
          </p:txBody>
        </p:sp>
        <p:sp>
          <p:nvSpPr>
            <p:cNvPr id="41" name="rc41"/>
            <p:cNvSpPr/>
            <p:nvPr/>
          </p:nvSpPr>
          <p:spPr>
            <a:xfrm>
              <a:off x="2129244" y="3091734"/>
              <a:ext cx="206534" cy="0"/>
            </a:xfrm>
            <a:prstGeom prst="rect">
              <a:avLst/>
            </a:prstGeom>
            <a:solidFill>
              <a:srgbClr val="1CABE2">
                <a:alpha val="100000"/>
              </a:srgbClr>
            </a:solidFill>
          </p:spPr>
          <p:txBody>
            <a:bodyPr/>
            <a:lstStyle/>
            <a:p/>
          </p:txBody>
        </p:sp>
        <p:sp>
          <p:nvSpPr>
            <p:cNvPr id="42" name="rc42"/>
            <p:cNvSpPr/>
            <p:nvPr/>
          </p:nvSpPr>
          <p:spPr>
            <a:xfrm>
              <a:off x="2358727" y="3118729"/>
              <a:ext cx="206534" cy="1506805"/>
            </a:xfrm>
            <a:prstGeom prst="rect">
              <a:avLst/>
            </a:prstGeom>
            <a:solidFill>
              <a:srgbClr val="80BD41">
                <a:alpha val="100000"/>
              </a:srgbClr>
            </a:solidFill>
          </p:spPr>
          <p:txBody>
            <a:bodyPr/>
            <a:lstStyle/>
            <a:p/>
          </p:txBody>
        </p:sp>
        <p:sp>
          <p:nvSpPr>
            <p:cNvPr id="43" name="rc43"/>
            <p:cNvSpPr/>
            <p:nvPr/>
          </p:nvSpPr>
          <p:spPr>
            <a:xfrm>
              <a:off x="2358727" y="3103187"/>
              <a:ext cx="206534" cy="15542"/>
            </a:xfrm>
            <a:prstGeom prst="rect">
              <a:avLst/>
            </a:prstGeom>
            <a:solidFill>
              <a:srgbClr val="0058AB">
                <a:alpha val="100000"/>
              </a:srgbClr>
            </a:solidFill>
          </p:spPr>
          <p:txBody>
            <a:bodyPr/>
            <a:lstStyle/>
            <a:p/>
          </p:txBody>
        </p:sp>
        <p:sp>
          <p:nvSpPr>
            <p:cNvPr id="44" name="rc44"/>
            <p:cNvSpPr/>
            <p:nvPr/>
          </p:nvSpPr>
          <p:spPr>
            <a:xfrm>
              <a:off x="2358727" y="3118729"/>
              <a:ext cx="206534" cy="0"/>
            </a:xfrm>
            <a:prstGeom prst="rect">
              <a:avLst/>
            </a:prstGeom>
            <a:solidFill>
              <a:srgbClr val="1CABE2">
                <a:alpha val="100000"/>
              </a:srgbClr>
            </a:solidFill>
          </p:spPr>
          <p:txBody>
            <a:bodyPr/>
            <a:lstStyle/>
            <a:p/>
          </p:txBody>
        </p:sp>
        <p:sp>
          <p:nvSpPr>
            <p:cNvPr id="45" name="rc45"/>
            <p:cNvSpPr/>
            <p:nvPr/>
          </p:nvSpPr>
          <p:spPr>
            <a:xfrm>
              <a:off x="2588210" y="3160449"/>
              <a:ext cx="206534" cy="1465086"/>
            </a:xfrm>
            <a:prstGeom prst="rect">
              <a:avLst/>
            </a:prstGeom>
            <a:solidFill>
              <a:srgbClr val="80BD41">
                <a:alpha val="100000"/>
              </a:srgbClr>
            </a:solidFill>
          </p:spPr>
          <p:txBody>
            <a:bodyPr/>
            <a:lstStyle/>
            <a:p/>
          </p:txBody>
        </p:sp>
        <p:sp>
          <p:nvSpPr>
            <p:cNvPr id="46" name="rc46"/>
            <p:cNvSpPr/>
            <p:nvPr/>
          </p:nvSpPr>
          <p:spPr>
            <a:xfrm>
              <a:off x="2588210" y="3145724"/>
              <a:ext cx="206534" cy="14724"/>
            </a:xfrm>
            <a:prstGeom prst="rect">
              <a:avLst/>
            </a:prstGeom>
            <a:solidFill>
              <a:srgbClr val="0058AB">
                <a:alpha val="100000"/>
              </a:srgbClr>
            </a:solidFill>
          </p:spPr>
          <p:txBody>
            <a:bodyPr/>
            <a:lstStyle/>
            <a:p/>
          </p:txBody>
        </p:sp>
        <p:sp>
          <p:nvSpPr>
            <p:cNvPr id="47" name="rc47"/>
            <p:cNvSpPr/>
            <p:nvPr/>
          </p:nvSpPr>
          <p:spPr>
            <a:xfrm>
              <a:off x="2588210" y="3160449"/>
              <a:ext cx="206534" cy="0"/>
            </a:xfrm>
            <a:prstGeom prst="rect">
              <a:avLst/>
            </a:prstGeom>
            <a:solidFill>
              <a:srgbClr val="1CABE2">
                <a:alpha val="100000"/>
              </a:srgbClr>
            </a:solidFill>
          </p:spPr>
          <p:txBody>
            <a:bodyPr/>
            <a:lstStyle/>
            <a:p/>
          </p:txBody>
        </p:sp>
        <p:sp>
          <p:nvSpPr>
            <p:cNvPr id="48" name="rc48"/>
            <p:cNvSpPr/>
            <p:nvPr/>
          </p:nvSpPr>
          <p:spPr>
            <a:xfrm>
              <a:off x="2817692" y="3157995"/>
              <a:ext cx="206534" cy="1467540"/>
            </a:xfrm>
            <a:prstGeom prst="rect">
              <a:avLst/>
            </a:prstGeom>
            <a:solidFill>
              <a:srgbClr val="80BD41">
                <a:alpha val="100000"/>
              </a:srgbClr>
            </a:solidFill>
          </p:spPr>
          <p:txBody>
            <a:bodyPr/>
            <a:lstStyle/>
            <a:p/>
          </p:txBody>
        </p:sp>
        <p:sp>
          <p:nvSpPr>
            <p:cNvPr id="49" name="rc49"/>
            <p:cNvSpPr/>
            <p:nvPr/>
          </p:nvSpPr>
          <p:spPr>
            <a:xfrm>
              <a:off x="2817692" y="3143270"/>
              <a:ext cx="206534" cy="14724"/>
            </a:xfrm>
            <a:prstGeom prst="rect">
              <a:avLst/>
            </a:prstGeom>
            <a:solidFill>
              <a:srgbClr val="0058AB">
                <a:alpha val="100000"/>
              </a:srgbClr>
            </a:solidFill>
          </p:spPr>
          <p:txBody>
            <a:bodyPr/>
            <a:lstStyle/>
            <a:p/>
          </p:txBody>
        </p:sp>
        <p:sp>
          <p:nvSpPr>
            <p:cNvPr id="50" name="rc50"/>
            <p:cNvSpPr/>
            <p:nvPr/>
          </p:nvSpPr>
          <p:spPr>
            <a:xfrm>
              <a:off x="2817692" y="3157995"/>
              <a:ext cx="206534" cy="0"/>
            </a:xfrm>
            <a:prstGeom prst="rect">
              <a:avLst/>
            </a:prstGeom>
            <a:solidFill>
              <a:srgbClr val="1CABE2">
                <a:alpha val="100000"/>
              </a:srgbClr>
            </a:solidFill>
          </p:spPr>
          <p:txBody>
            <a:bodyPr/>
            <a:lstStyle/>
            <a:p/>
          </p:txBody>
        </p:sp>
        <p:sp>
          <p:nvSpPr>
            <p:cNvPr id="51" name="rc51"/>
            <p:cNvSpPr/>
            <p:nvPr/>
          </p:nvSpPr>
          <p:spPr>
            <a:xfrm>
              <a:off x="3047175" y="3116275"/>
              <a:ext cx="206534" cy="1509259"/>
            </a:xfrm>
            <a:prstGeom prst="rect">
              <a:avLst/>
            </a:prstGeom>
            <a:solidFill>
              <a:srgbClr val="80BD41">
                <a:alpha val="100000"/>
              </a:srgbClr>
            </a:solidFill>
          </p:spPr>
          <p:txBody>
            <a:bodyPr/>
            <a:lstStyle/>
            <a:p/>
          </p:txBody>
        </p:sp>
        <p:sp>
          <p:nvSpPr>
            <p:cNvPr id="52" name="rc52"/>
            <p:cNvSpPr/>
            <p:nvPr/>
          </p:nvSpPr>
          <p:spPr>
            <a:xfrm>
              <a:off x="3047175" y="3100733"/>
              <a:ext cx="206534" cy="15542"/>
            </a:xfrm>
            <a:prstGeom prst="rect">
              <a:avLst/>
            </a:prstGeom>
            <a:solidFill>
              <a:srgbClr val="0058AB">
                <a:alpha val="100000"/>
              </a:srgbClr>
            </a:solidFill>
          </p:spPr>
          <p:txBody>
            <a:bodyPr/>
            <a:lstStyle/>
            <a:p/>
          </p:txBody>
        </p:sp>
        <p:sp>
          <p:nvSpPr>
            <p:cNvPr id="53" name="rc53"/>
            <p:cNvSpPr/>
            <p:nvPr/>
          </p:nvSpPr>
          <p:spPr>
            <a:xfrm>
              <a:off x="3047175" y="3116275"/>
              <a:ext cx="206534" cy="0"/>
            </a:xfrm>
            <a:prstGeom prst="rect">
              <a:avLst/>
            </a:prstGeom>
            <a:solidFill>
              <a:srgbClr val="1CABE2">
                <a:alpha val="100000"/>
              </a:srgbClr>
            </a:solidFill>
          </p:spPr>
          <p:txBody>
            <a:bodyPr/>
            <a:lstStyle/>
            <a:p/>
          </p:txBody>
        </p:sp>
        <p:sp>
          <p:nvSpPr>
            <p:cNvPr id="54" name="rc54"/>
            <p:cNvSpPr/>
            <p:nvPr/>
          </p:nvSpPr>
          <p:spPr>
            <a:xfrm>
              <a:off x="3276658" y="3117911"/>
              <a:ext cx="206534" cy="1507623"/>
            </a:xfrm>
            <a:prstGeom prst="rect">
              <a:avLst/>
            </a:prstGeom>
            <a:solidFill>
              <a:srgbClr val="80BD41">
                <a:alpha val="100000"/>
              </a:srgbClr>
            </a:solidFill>
          </p:spPr>
          <p:txBody>
            <a:bodyPr/>
            <a:lstStyle/>
            <a:p/>
          </p:txBody>
        </p:sp>
        <p:sp>
          <p:nvSpPr>
            <p:cNvPr id="55" name="rc55"/>
            <p:cNvSpPr/>
            <p:nvPr/>
          </p:nvSpPr>
          <p:spPr>
            <a:xfrm>
              <a:off x="3276658" y="3102369"/>
              <a:ext cx="206534" cy="15542"/>
            </a:xfrm>
            <a:prstGeom prst="rect">
              <a:avLst/>
            </a:prstGeom>
            <a:solidFill>
              <a:srgbClr val="0058AB">
                <a:alpha val="100000"/>
              </a:srgbClr>
            </a:solidFill>
          </p:spPr>
          <p:txBody>
            <a:bodyPr/>
            <a:lstStyle/>
            <a:p/>
          </p:txBody>
        </p:sp>
        <p:sp>
          <p:nvSpPr>
            <p:cNvPr id="56" name="rc56"/>
            <p:cNvSpPr/>
            <p:nvPr/>
          </p:nvSpPr>
          <p:spPr>
            <a:xfrm>
              <a:off x="3276658" y="3117911"/>
              <a:ext cx="206534" cy="0"/>
            </a:xfrm>
            <a:prstGeom prst="rect">
              <a:avLst/>
            </a:prstGeom>
            <a:solidFill>
              <a:srgbClr val="1CABE2">
                <a:alpha val="100000"/>
              </a:srgbClr>
            </a:solidFill>
          </p:spPr>
          <p:txBody>
            <a:bodyPr/>
            <a:lstStyle/>
            <a:p/>
          </p:txBody>
        </p:sp>
        <p:sp>
          <p:nvSpPr>
            <p:cNvPr id="57" name="rc57"/>
            <p:cNvSpPr/>
            <p:nvPr/>
          </p:nvSpPr>
          <p:spPr>
            <a:xfrm>
              <a:off x="3506141" y="3158813"/>
              <a:ext cx="206534" cy="1466722"/>
            </a:xfrm>
            <a:prstGeom prst="rect">
              <a:avLst/>
            </a:prstGeom>
            <a:solidFill>
              <a:srgbClr val="80BD41">
                <a:alpha val="100000"/>
              </a:srgbClr>
            </a:solidFill>
          </p:spPr>
          <p:txBody>
            <a:bodyPr/>
            <a:lstStyle/>
            <a:p/>
          </p:txBody>
        </p:sp>
        <p:sp>
          <p:nvSpPr>
            <p:cNvPr id="58" name="rc58"/>
            <p:cNvSpPr/>
            <p:nvPr/>
          </p:nvSpPr>
          <p:spPr>
            <a:xfrm>
              <a:off x="3506141" y="3144088"/>
              <a:ext cx="206534" cy="14724"/>
            </a:xfrm>
            <a:prstGeom prst="rect">
              <a:avLst/>
            </a:prstGeom>
            <a:solidFill>
              <a:srgbClr val="0058AB">
                <a:alpha val="100000"/>
              </a:srgbClr>
            </a:solidFill>
          </p:spPr>
          <p:txBody>
            <a:bodyPr/>
            <a:lstStyle/>
            <a:p/>
          </p:txBody>
        </p:sp>
        <p:sp>
          <p:nvSpPr>
            <p:cNvPr id="59" name="rc59"/>
            <p:cNvSpPr/>
            <p:nvPr/>
          </p:nvSpPr>
          <p:spPr>
            <a:xfrm>
              <a:off x="3506141" y="3158813"/>
              <a:ext cx="206534" cy="0"/>
            </a:xfrm>
            <a:prstGeom prst="rect">
              <a:avLst/>
            </a:prstGeom>
            <a:solidFill>
              <a:srgbClr val="1CABE2">
                <a:alpha val="100000"/>
              </a:srgbClr>
            </a:solidFill>
          </p:spPr>
          <p:txBody>
            <a:bodyPr/>
            <a:lstStyle/>
            <a:p/>
          </p:txBody>
        </p:sp>
        <p:sp>
          <p:nvSpPr>
            <p:cNvPr id="60" name="rc60"/>
            <p:cNvSpPr/>
            <p:nvPr/>
          </p:nvSpPr>
          <p:spPr>
            <a:xfrm>
              <a:off x="3735623" y="3267610"/>
              <a:ext cx="206534" cy="1357924"/>
            </a:xfrm>
            <a:prstGeom prst="rect">
              <a:avLst/>
            </a:prstGeom>
            <a:solidFill>
              <a:srgbClr val="80BD41">
                <a:alpha val="100000"/>
              </a:srgbClr>
            </a:solidFill>
          </p:spPr>
          <p:txBody>
            <a:bodyPr/>
            <a:lstStyle/>
            <a:p/>
          </p:txBody>
        </p:sp>
        <p:sp>
          <p:nvSpPr>
            <p:cNvPr id="61" name="rc61"/>
            <p:cNvSpPr/>
            <p:nvPr/>
          </p:nvSpPr>
          <p:spPr>
            <a:xfrm>
              <a:off x="3735623" y="3211166"/>
              <a:ext cx="206534" cy="28630"/>
            </a:xfrm>
            <a:prstGeom prst="rect">
              <a:avLst/>
            </a:prstGeom>
            <a:solidFill>
              <a:srgbClr val="0058AB">
                <a:alpha val="100000"/>
              </a:srgbClr>
            </a:solidFill>
          </p:spPr>
          <p:txBody>
            <a:bodyPr/>
            <a:lstStyle/>
            <a:p/>
          </p:txBody>
        </p:sp>
        <p:sp>
          <p:nvSpPr>
            <p:cNvPr id="62" name="rc62"/>
            <p:cNvSpPr/>
            <p:nvPr/>
          </p:nvSpPr>
          <p:spPr>
            <a:xfrm>
              <a:off x="3735623" y="3239797"/>
              <a:ext cx="206534" cy="27812"/>
            </a:xfrm>
            <a:prstGeom prst="rect">
              <a:avLst/>
            </a:prstGeom>
            <a:solidFill>
              <a:srgbClr val="1CABE2">
                <a:alpha val="100000"/>
              </a:srgbClr>
            </a:solidFill>
          </p:spPr>
          <p:txBody>
            <a:bodyPr/>
            <a:lstStyle/>
            <a:p/>
          </p:txBody>
        </p:sp>
        <p:sp>
          <p:nvSpPr>
            <p:cNvPr id="63" name="rc63"/>
            <p:cNvSpPr/>
            <p:nvPr/>
          </p:nvSpPr>
          <p:spPr>
            <a:xfrm>
              <a:off x="3965106" y="3264338"/>
              <a:ext cx="206534" cy="1361196"/>
            </a:xfrm>
            <a:prstGeom prst="rect">
              <a:avLst/>
            </a:prstGeom>
            <a:solidFill>
              <a:srgbClr val="80BD41">
                <a:alpha val="100000"/>
              </a:srgbClr>
            </a:solidFill>
          </p:spPr>
          <p:txBody>
            <a:bodyPr/>
            <a:lstStyle/>
            <a:p/>
          </p:txBody>
        </p:sp>
        <p:sp>
          <p:nvSpPr>
            <p:cNvPr id="64" name="rc64"/>
            <p:cNvSpPr/>
            <p:nvPr/>
          </p:nvSpPr>
          <p:spPr>
            <a:xfrm>
              <a:off x="3965106" y="3207894"/>
              <a:ext cx="206534" cy="28630"/>
            </a:xfrm>
            <a:prstGeom prst="rect">
              <a:avLst/>
            </a:prstGeom>
            <a:solidFill>
              <a:srgbClr val="0058AB">
                <a:alpha val="100000"/>
              </a:srgbClr>
            </a:solidFill>
          </p:spPr>
          <p:txBody>
            <a:bodyPr/>
            <a:lstStyle/>
            <a:p/>
          </p:txBody>
        </p:sp>
        <p:sp>
          <p:nvSpPr>
            <p:cNvPr id="65" name="rc65"/>
            <p:cNvSpPr/>
            <p:nvPr/>
          </p:nvSpPr>
          <p:spPr>
            <a:xfrm>
              <a:off x="3965106" y="3236525"/>
              <a:ext cx="206534" cy="27812"/>
            </a:xfrm>
            <a:prstGeom prst="rect">
              <a:avLst/>
            </a:prstGeom>
            <a:solidFill>
              <a:srgbClr val="1CABE2">
                <a:alpha val="100000"/>
              </a:srgbClr>
            </a:solidFill>
          </p:spPr>
          <p:txBody>
            <a:bodyPr/>
            <a:lstStyle/>
            <a:p/>
          </p:txBody>
        </p:sp>
        <p:sp>
          <p:nvSpPr>
            <p:cNvPr id="66" name="rc66"/>
            <p:cNvSpPr/>
            <p:nvPr/>
          </p:nvSpPr>
          <p:spPr>
            <a:xfrm>
              <a:off x="4194589" y="3273336"/>
              <a:ext cx="206534" cy="1352198"/>
            </a:xfrm>
            <a:prstGeom prst="rect">
              <a:avLst/>
            </a:prstGeom>
            <a:solidFill>
              <a:srgbClr val="80BD41">
                <a:alpha val="100000"/>
              </a:srgbClr>
            </a:solidFill>
          </p:spPr>
          <p:txBody>
            <a:bodyPr/>
            <a:lstStyle/>
            <a:p/>
          </p:txBody>
        </p:sp>
        <p:sp>
          <p:nvSpPr>
            <p:cNvPr id="67" name="rc67"/>
            <p:cNvSpPr/>
            <p:nvPr/>
          </p:nvSpPr>
          <p:spPr>
            <a:xfrm>
              <a:off x="4194589" y="3231617"/>
              <a:ext cx="206534" cy="13906"/>
            </a:xfrm>
            <a:prstGeom prst="rect">
              <a:avLst/>
            </a:prstGeom>
            <a:solidFill>
              <a:srgbClr val="0058AB">
                <a:alpha val="100000"/>
              </a:srgbClr>
            </a:solidFill>
          </p:spPr>
          <p:txBody>
            <a:bodyPr/>
            <a:lstStyle/>
            <a:p/>
          </p:txBody>
        </p:sp>
        <p:sp>
          <p:nvSpPr>
            <p:cNvPr id="68" name="rc68"/>
            <p:cNvSpPr/>
            <p:nvPr/>
          </p:nvSpPr>
          <p:spPr>
            <a:xfrm>
              <a:off x="4194589" y="3245524"/>
              <a:ext cx="206534" cy="27812"/>
            </a:xfrm>
            <a:prstGeom prst="rect">
              <a:avLst/>
            </a:prstGeom>
            <a:solidFill>
              <a:srgbClr val="1CABE2">
                <a:alpha val="100000"/>
              </a:srgbClr>
            </a:solidFill>
          </p:spPr>
          <p:txBody>
            <a:bodyPr/>
            <a:lstStyle/>
            <a:p/>
          </p:txBody>
        </p:sp>
        <p:sp>
          <p:nvSpPr>
            <p:cNvPr id="69" name="rc69"/>
            <p:cNvSpPr/>
            <p:nvPr/>
          </p:nvSpPr>
          <p:spPr>
            <a:xfrm>
              <a:off x="4424072" y="3256158"/>
              <a:ext cx="206534" cy="1369377"/>
            </a:xfrm>
            <a:prstGeom prst="rect">
              <a:avLst/>
            </a:prstGeom>
            <a:solidFill>
              <a:srgbClr val="80BD41">
                <a:alpha val="100000"/>
              </a:srgbClr>
            </a:solidFill>
          </p:spPr>
          <p:txBody>
            <a:bodyPr/>
            <a:lstStyle/>
            <a:p/>
          </p:txBody>
        </p:sp>
        <p:sp>
          <p:nvSpPr>
            <p:cNvPr id="70" name="rc70"/>
            <p:cNvSpPr/>
            <p:nvPr/>
          </p:nvSpPr>
          <p:spPr>
            <a:xfrm>
              <a:off x="4424072" y="3228345"/>
              <a:ext cx="206534" cy="13906"/>
            </a:xfrm>
            <a:prstGeom prst="rect">
              <a:avLst/>
            </a:prstGeom>
            <a:solidFill>
              <a:srgbClr val="0058AB">
                <a:alpha val="100000"/>
              </a:srgbClr>
            </a:solidFill>
          </p:spPr>
          <p:txBody>
            <a:bodyPr/>
            <a:lstStyle/>
            <a:p/>
          </p:txBody>
        </p:sp>
        <p:sp>
          <p:nvSpPr>
            <p:cNvPr id="71" name="rc71"/>
            <p:cNvSpPr/>
            <p:nvPr/>
          </p:nvSpPr>
          <p:spPr>
            <a:xfrm>
              <a:off x="4424072" y="3242251"/>
              <a:ext cx="206534" cy="13906"/>
            </a:xfrm>
            <a:prstGeom prst="rect">
              <a:avLst/>
            </a:prstGeom>
            <a:solidFill>
              <a:srgbClr val="1CABE2">
                <a:alpha val="100000"/>
              </a:srgbClr>
            </a:solidFill>
          </p:spPr>
          <p:txBody>
            <a:bodyPr/>
            <a:lstStyle/>
            <a:p/>
          </p:txBody>
        </p:sp>
        <p:sp>
          <p:nvSpPr>
            <p:cNvPr id="72" name="rc72"/>
            <p:cNvSpPr/>
            <p:nvPr/>
          </p:nvSpPr>
          <p:spPr>
            <a:xfrm>
              <a:off x="4653554" y="3269246"/>
              <a:ext cx="206534" cy="1356288"/>
            </a:xfrm>
            <a:prstGeom prst="rect">
              <a:avLst/>
            </a:prstGeom>
            <a:solidFill>
              <a:srgbClr val="80BD41">
                <a:alpha val="100000"/>
              </a:srgbClr>
            </a:solidFill>
          </p:spPr>
          <p:txBody>
            <a:bodyPr/>
            <a:lstStyle/>
            <a:p/>
          </p:txBody>
        </p:sp>
        <p:sp>
          <p:nvSpPr>
            <p:cNvPr id="73" name="rc73"/>
            <p:cNvSpPr/>
            <p:nvPr/>
          </p:nvSpPr>
          <p:spPr>
            <a:xfrm>
              <a:off x="4653554" y="3255340"/>
              <a:ext cx="206534" cy="13906"/>
            </a:xfrm>
            <a:prstGeom prst="rect">
              <a:avLst/>
            </a:prstGeom>
            <a:solidFill>
              <a:srgbClr val="0058AB">
                <a:alpha val="100000"/>
              </a:srgbClr>
            </a:solidFill>
          </p:spPr>
          <p:txBody>
            <a:bodyPr/>
            <a:lstStyle/>
            <a:p/>
          </p:txBody>
        </p:sp>
        <p:sp>
          <p:nvSpPr>
            <p:cNvPr id="74" name="rc74"/>
            <p:cNvSpPr/>
            <p:nvPr/>
          </p:nvSpPr>
          <p:spPr>
            <a:xfrm>
              <a:off x="4653554" y="3269246"/>
              <a:ext cx="206534" cy="0"/>
            </a:xfrm>
            <a:prstGeom prst="rect">
              <a:avLst/>
            </a:prstGeom>
            <a:solidFill>
              <a:srgbClr val="1CABE2">
                <a:alpha val="100000"/>
              </a:srgbClr>
            </a:solidFill>
          </p:spPr>
          <p:txBody>
            <a:bodyPr/>
            <a:lstStyle/>
            <a:p/>
          </p:txBody>
        </p:sp>
        <p:sp>
          <p:nvSpPr>
            <p:cNvPr id="75" name="rc75"/>
            <p:cNvSpPr/>
            <p:nvPr/>
          </p:nvSpPr>
          <p:spPr>
            <a:xfrm>
              <a:off x="4883037" y="3338779"/>
              <a:ext cx="206534" cy="1286756"/>
            </a:xfrm>
            <a:prstGeom prst="rect">
              <a:avLst/>
            </a:prstGeom>
            <a:solidFill>
              <a:srgbClr val="80BD41">
                <a:alpha val="100000"/>
              </a:srgbClr>
            </a:solidFill>
          </p:spPr>
          <p:txBody>
            <a:bodyPr/>
            <a:lstStyle/>
            <a:p/>
          </p:txBody>
        </p:sp>
        <p:sp>
          <p:nvSpPr>
            <p:cNvPr id="76" name="rc76"/>
            <p:cNvSpPr/>
            <p:nvPr/>
          </p:nvSpPr>
          <p:spPr>
            <a:xfrm>
              <a:off x="4883037" y="3325690"/>
              <a:ext cx="206534" cy="13088"/>
            </a:xfrm>
            <a:prstGeom prst="rect">
              <a:avLst/>
            </a:prstGeom>
            <a:solidFill>
              <a:srgbClr val="0058AB">
                <a:alpha val="100000"/>
              </a:srgbClr>
            </a:solidFill>
          </p:spPr>
          <p:txBody>
            <a:bodyPr/>
            <a:lstStyle/>
            <a:p/>
          </p:txBody>
        </p:sp>
        <p:sp>
          <p:nvSpPr>
            <p:cNvPr id="77" name="rc77"/>
            <p:cNvSpPr/>
            <p:nvPr/>
          </p:nvSpPr>
          <p:spPr>
            <a:xfrm>
              <a:off x="4883037" y="3338779"/>
              <a:ext cx="206534" cy="0"/>
            </a:xfrm>
            <a:prstGeom prst="rect">
              <a:avLst/>
            </a:prstGeom>
            <a:solidFill>
              <a:srgbClr val="1CABE2">
                <a:alpha val="100000"/>
              </a:srgbClr>
            </a:solidFill>
          </p:spPr>
          <p:txBody>
            <a:bodyPr/>
            <a:lstStyle/>
            <a:p/>
          </p:txBody>
        </p:sp>
        <p:sp>
          <p:nvSpPr>
            <p:cNvPr id="78" name="rc78"/>
            <p:cNvSpPr/>
            <p:nvPr/>
          </p:nvSpPr>
          <p:spPr>
            <a:xfrm>
              <a:off x="5112520" y="3431216"/>
              <a:ext cx="206534" cy="1194319"/>
            </a:xfrm>
            <a:prstGeom prst="rect">
              <a:avLst/>
            </a:prstGeom>
            <a:solidFill>
              <a:srgbClr val="80BD41">
                <a:alpha val="100000"/>
              </a:srgbClr>
            </a:solidFill>
          </p:spPr>
          <p:txBody>
            <a:bodyPr/>
            <a:lstStyle/>
            <a:p/>
          </p:txBody>
        </p:sp>
        <p:sp>
          <p:nvSpPr>
            <p:cNvPr id="79" name="rc79"/>
            <p:cNvSpPr/>
            <p:nvPr/>
          </p:nvSpPr>
          <p:spPr>
            <a:xfrm>
              <a:off x="5112520" y="3418945"/>
              <a:ext cx="206534" cy="12270"/>
            </a:xfrm>
            <a:prstGeom prst="rect">
              <a:avLst/>
            </a:prstGeom>
            <a:solidFill>
              <a:srgbClr val="0058AB">
                <a:alpha val="100000"/>
              </a:srgbClr>
            </a:solidFill>
          </p:spPr>
          <p:txBody>
            <a:bodyPr/>
            <a:lstStyle/>
            <a:p/>
          </p:txBody>
        </p:sp>
        <p:sp>
          <p:nvSpPr>
            <p:cNvPr id="80" name="rc80"/>
            <p:cNvSpPr/>
            <p:nvPr/>
          </p:nvSpPr>
          <p:spPr>
            <a:xfrm>
              <a:off x="5112520" y="3431216"/>
              <a:ext cx="206534" cy="0"/>
            </a:xfrm>
            <a:prstGeom prst="rect">
              <a:avLst/>
            </a:prstGeom>
            <a:solidFill>
              <a:srgbClr val="1CABE2">
                <a:alpha val="100000"/>
              </a:srgbClr>
            </a:solidFill>
          </p:spPr>
          <p:txBody>
            <a:bodyPr/>
            <a:lstStyle/>
            <a:p/>
          </p:txBody>
        </p:sp>
        <p:sp>
          <p:nvSpPr>
            <p:cNvPr id="81" name="rc81"/>
            <p:cNvSpPr/>
            <p:nvPr/>
          </p:nvSpPr>
          <p:spPr>
            <a:xfrm>
              <a:off x="5342003" y="3500748"/>
              <a:ext cx="206534" cy="1124787"/>
            </a:xfrm>
            <a:prstGeom prst="rect">
              <a:avLst/>
            </a:prstGeom>
            <a:solidFill>
              <a:srgbClr val="80BD41">
                <a:alpha val="100000"/>
              </a:srgbClr>
            </a:solidFill>
          </p:spPr>
          <p:txBody>
            <a:bodyPr/>
            <a:lstStyle/>
            <a:p/>
          </p:txBody>
        </p:sp>
        <p:sp>
          <p:nvSpPr>
            <p:cNvPr id="82" name="rc82"/>
            <p:cNvSpPr/>
            <p:nvPr/>
          </p:nvSpPr>
          <p:spPr>
            <a:xfrm>
              <a:off x="5342003" y="3465573"/>
              <a:ext cx="206534" cy="35175"/>
            </a:xfrm>
            <a:prstGeom prst="rect">
              <a:avLst/>
            </a:prstGeom>
            <a:solidFill>
              <a:srgbClr val="0058AB">
                <a:alpha val="100000"/>
              </a:srgbClr>
            </a:solidFill>
          </p:spPr>
          <p:txBody>
            <a:bodyPr/>
            <a:lstStyle/>
            <a:p/>
          </p:txBody>
        </p:sp>
        <p:sp>
          <p:nvSpPr>
            <p:cNvPr id="83" name="rc83"/>
            <p:cNvSpPr/>
            <p:nvPr/>
          </p:nvSpPr>
          <p:spPr>
            <a:xfrm>
              <a:off x="5342003" y="3500748"/>
              <a:ext cx="206534" cy="0"/>
            </a:xfrm>
            <a:prstGeom prst="rect">
              <a:avLst/>
            </a:prstGeom>
            <a:solidFill>
              <a:srgbClr val="1CABE2">
                <a:alpha val="100000"/>
              </a:srgbClr>
            </a:solidFill>
          </p:spPr>
          <p:txBody>
            <a:bodyPr/>
            <a:lstStyle/>
            <a:p/>
          </p:txBody>
        </p:sp>
        <p:sp>
          <p:nvSpPr>
            <p:cNvPr id="84" name="rc84"/>
            <p:cNvSpPr/>
            <p:nvPr/>
          </p:nvSpPr>
          <p:spPr>
            <a:xfrm>
              <a:off x="5571486" y="3541649"/>
              <a:ext cx="206534" cy="1083885"/>
            </a:xfrm>
            <a:prstGeom prst="rect">
              <a:avLst/>
            </a:prstGeom>
            <a:solidFill>
              <a:srgbClr val="80BD41">
                <a:alpha val="100000"/>
              </a:srgbClr>
            </a:solidFill>
          </p:spPr>
          <p:txBody>
            <a:bodyPr/>
            <a:lstStyle/>
            <a:p/>
          </p:txBody>
        </p:sp>
        <p:sp>
          <p:nvSpPr>
            <p:cNvPr id="85" name="rc85"/>
            <p:cNvSpPr/>
            <p:nvPr/>
          </p:nvSpPr>
          <p:spPr>
            <a:xfrm>
              <a:off x="5571486" y="3508110"/>
              <a:ext cx="206534" cy="11452"/>
            </a:xfrm>
            <a:prstGeom prst="rect">
              <a:avLst/>
            </a:prstGeom>
            <a:solidFill>
              <a:srgbClr val="0058AB">
                <a:alpha val="100000"/>
              </a:srgbClr>
            </a:solidFill>
          </p:spPr>
          <p:txBody>
            <a:bodyPr/>
            <a:lstStyle/>
            <a:p/>
          </p:txBody>
        </p:sp>
        <p:sp>
          <p:nvSpPr>
            <p:cNvPr id="86" name="rc86"/>
            <p:cNvSpPr/>
            <p:nvPr/>
          </p:nvSpPr>
          <p:spPr>
            <a:xfrm>
              <a:off x="5571486" y="3519563"/>
              <a:ext cx="206534" cy="22086"/>
            </a:xfrm>
            <a:prstGeom prst="rect">
              <a:avLst/>
            </a:prstGeom>
            <a:solidFill>
              <a:srgbClr val="1CABE2">
                <a:alpha val="100000"/>
              </a:srgbClr>
            </a:solidFill>
          </p:spPr>
          <p:txBody>
            <a:bodyPr/>
            <a:lstStyle/>
            <a:p/>
          </p:txBody>
        </p:sp>
        <p:sp>
          <p:nvSpPr>
            <p:cNvPr id="87" name="rc87"/>
            <p:cNvSpPr/>
            <p:nvPr/>
          </p:nvSpPr>
          <p:spPr>
            <a:xfrm>
              <a:off x="5800968" y="3585005"/>
              <a:ext cx="206534" cy="1040530"/>
            </a:xfrm>
            <a:prstGeom prst="rect">
              <a:avLst/>
            </a:prstGeom>
            <a:solidFill>
              <a:srgbClr val="80BD41">
                <a:alpha val="100000"/>
              </a:srgbClr>
            </a:solidFill>
          </p:spPr>
          <p:txBody>
            <a:bodyPr/>
            <a:lstStyle/>
            <a:p/>
          </p:txBody>
        </p:sp>
        <p:sp>
          <p:nvSpPr>
            <p:cNvPr id="88" name="rc88"/>
            <p:cNvSpPr/>
            <p:nvPr/>
          </p:nvSpPr>
          <p:spPr>
            <a:xfrm>
              <a:off x="5800968" y="3553102"/>
              <a:ext cx="206534" cy="10634"/>
            </a:xfrm>
            <a:prstGeom prst="rect">
              <a:avLst/>
            </a:prstGeom>
            <a:solidFill>
              <a:srgbClr val="0058AB">
                <a:alpha val="100000"/>
              </a:srgbClr>
            </a:solidFill>
          </p:spPr>
          <p:txBody>
            <a:bodyPr/>
            <a:lstStyle/>
            <a:p/>
          </p:txBody>
        </p:sp>
        <p:sp>
          <p:nvSpPr>
            <p:cNvPr id="89" name="rc89"/>
            <p:cNvSpPr/>
            <p:nvPr/>
          </p:nvSpPr>
          <p:spPr>
            <a:xfrm>
              <a:off x="5800968" y="3563736"/>
              <a:ext cx="206534" cy="21268"/>
            </a:xfrm>
            <a:prstGeom prst="rect">
              <a:avLst/>
            </a:prstGeom>
            <a:solidFill>
              <a:srgbClr val="1CABE2">
                <a:alpha val="100000"/>
              </a:srgbClr>
            </a:solidFill>
          </p:spPr>
          <p:txBody>
            <a:bodyPr/>
            <a:lstStyle/>
            <a:p/>
          </p:txBody>
        </p:sp>
        <p:sp>
          <p:nvSpPr>
            <p:cNvPr id="90" name="rc90"/>
            <p:cNvSpPr/>
            <p:nvPr/>
          </p:nvSpPr>
          <p:spPr>
            <a:xfrm>
              <a:off x="6030451" y="3661081"/>
              <a:ext cx="206534" cy="964453"/>
            </a:xfrm>
            <a:prstGeom prst="rect">
              <a:avLst/>
            </a:prstGeom>
            <a:solidFill>
              <a:srgbClr val="80BD41">
                <a:alpha val="100000"/>
              </a:srgbClr>
            </a:solidFill>
          </p:spPr>
          <p:txBody>
            <a:bodyPr/>
            <a:lstStyle/>
            <a:p/>
          </p:txBody>
        </p:sp>
        <p:sp>
          <p:nvSpPr>
            <p:cNvPr id="91" name="rc91"/>
            <p:cNvSpPr/>
            <p:nvPr/>
          </p:nvSpPr>
          <p:spPr>
            <a:xfrm>
              <a:off x="6030451" y="3577643"/>
              <a:ext cx="206534" cy="83438"/>
            </a:xfrm>
            <a:prstGeom prst="rect">
              <a:avLst/>
            </a:prstGeom>
            <a:solidFill>
              <a:srgbClr val="0058AB">
                <a:alpha val="100000"/>
              </a:srgbClr>
            </a:solidFill>
          </p:spPr>
          <p:txBody>
            <a:bodyPr/>
            <a:lstStyle/>
            <a:p/>
          </p:txBody>
        </p:sp>
        <p:sp>
          <p:nvSpPr>
            <p:cNvPr id="92" name="rc92"/>
            <p:cNvSpPr/>
            <p:nvPr/>
          </p:nvSpPr>
          <p:spPr>
            <a:xfrm>
              <a:off x="6030451" y="3661081"/>
              <a:ext cx="206534" cy="0"/>
            </a:xfrm>
            <a:prstGeom prst="rect">
              <a:avLst/>
            </a:prstGeom>
            <a:solidFill>
              <a:srgbClr val="1CABE2">
                <a:alpha val="100000"/>
              </a:srgbClr>
            </a:solidFill>
          </p:spPr>
          <p:txBody>
            <a:bodyPr/>
            <a:lstStyle/>
            <a:p/>
          </p:txBody>
        </p:sp>
        <p:sp>
          <p:nvSpPr>
            <p:cNvPr id="93" name="rc93"/>
            <p:cNvSpPr/>
            <p:nvPr/>
          </p:nvSpPr>
          <p:spPr>
            <a:xfrm>
              <a:off x="6259934" y="3612818"/>
              <a:ext cx="206534" cy="1012717"/>
            </a:xfrm>
            <a:prstGeom prst="rect">
              <a:avLst/>
            </a:prstGeom>
            <a:solidFill>
              <a:srgbClr val="80BD41">
                <a:alpha val="100000"/>
              </a:srgbClr>
            </a:solidFill>
          </p:spPr>
          <p:txBody>
            <a:bodyPr/>
            <a:lstStyle/>
            <a:p/>
          </p:txBody>
        </p:sp>
        <p:sp>
          <p:nvSpPr>
            <p:cNvPr id="94" name="rc94"/>
            <p:cNvSpPr/>
            <p:nvPr/>
          </p:nvSpPr>
          <p:spPr>
            <a:xfrm>
              <a:off x="6259934" y="3603001"/>
              <a:ext cx="206534" cy="9816"/>
            </a:xfrm>
            <a:prstGeom prst="rect">
              <a:avLst/>
            </a:prstGeom>
            <a:solidFill>
              <a:srgbClr val="0058AB">
                <a:alpha val="100000"/>
              </a:srgbClr>
            </a:solidFill>
          </p:spPr>
          <p:txBody>
            <a:bodyPr/>
            <a:lstStyle/>
            <a:p/>
          </p:txBody>
        </p:sp>
        <p:sp>
          <p:nvSpPr>
            <p:cNvPr id="95" name="rc95"/>
            <p:cNvSpPr/>
            <p:nvPr/>
          </p:nvSpPr>
          <p:spPr>
            <a:xfrm>
              <a:off x="6259934" y="3612818"/>
              <a:ext cx="206534" cy="0"/>
            </a:xfrm>
            <a:prstGeom prst="rect">
              <a:avLst/>
            </a:prstGeom>
            <a:solidFill>
              <a:srgbClr val="1CABE2">
                <a:alpha val="100000"/>
              </a:srgbClr>
            </a:solidFill>
          </p:spPr>
          <p:txBody>
            <a:bodyPr/>
            <a:lstStyle/>
            <a:p/>
          </p:txBody>
        </p:sp>
        <p:sp>
          <p:nvSpPr>
            <p:cNvPr id="96" name="rc96"/>
            <p:cNvSpPr/>
            <p:nvPr/>
          </p:nvSpPr>
          <p:spPr>
            <a:xfrm>
              <a:off x="6489417" y="3688894"/>
              <a:ext cx="206534" cy="936640"/>
            </a:xfrm>
            <a:prstGeom prst="rect">
              <a:avLst/>
            </a:prstGeom>
            <a:solidFill>
              <a:srgbClr val="80BD41">
                <a:alpha val="100000"/>
              </a:srgbClr>
            </a:solidFill>
          </p:spPr>
          <p:txBody>
            <a:bodyPr/>
            <a:lstStyle/>
            <a:p/>
          </p:txBody>
        </p:sp>
        <p:sp>
          <p:nvSpPr>
            <p:cNvPr id="97" name="rc97"/>
            <p:cNvSpPr/>
            <p:nvPr/>
          </p:nvSpPr>
          <p:spPr>
            <a:xfrm>
              <a:off x="6489417" y="3629178"/>
              <a:ext cx="206534" cy="59715"/>
            </a:xfrm>
            <a:prstGeom prst="rect">
              <a:avLst/>
            </a:prstGeom>
            <a:solidFill>
              <a:srgbClr val="0058AB">
                <a:alpha val="100000"/>
              </a:srgbClr>
            </a:solidFill>
          </p:spPr>
          <p:txBody>
            <a:bodyPr/>
            <a:lstStyle/>
            <a:p/>
          </p:txBody>
        </p:sp>
        <p:sp>
          <p:nvSpPr>
            <p:cNvPr id="98" name="rc98"/>
            <p:cNvSpPr/>
            <p:nvPr/>
          </p:nvSpPr>
          <p:spPr>
            <a:xfrm>
              <a:off x="6489417" y="3688894"/>
              <a:ext cx="206534" cy="0"/>
            </a:xfrm>
            <a:prstGeom prst="rect">
              <a:avLst/>
            </a:prstGeom>
            <a:solidFill>
              <a:srgbClr val="1CABE2">
                <a:alpha val="100000"/>
              </a:srgbClr>
            </a:solidFill>
          </p:spPr>
          <p:txBody>
            <a:bodyPr/>
            <a:lstStyle/>
            <a:p/>
          </p:txBody>
        </p:sp>
        <p:sp>
          <p:nvSpPr>
            <p:cNvPr id="99" name="rc99"/>
            <p:cNvSpPr/>
            <p:nvPr/>
          </p:nvSpPr>
          <p:spPr>
            <a:xfrm>
              <a:off x="6718899" y="3661899"/>
              <a:ext cx="206534" cy="963635"/>
            </a:xfrm>
            <a:prstGeom prst="rect">
              <a:avLst/>
            </a:prstGeom>
            <a:solidFill>
              <a:srgbClr val="80BD41">
                <a:alpha val="100000"/>
              </a:srgbClr>
            </a:solidFill>
          </p:spPr>
          <p:txBody>
            <a:bodyPr/>
            <a:lstStyle/>
            <a:p/>
          </p:txBody>
        </p:sp>
        <p:sp>
          <p:nvSpPr>
            <p:cNvPr id="100" name="rc100"/>
            <p:cNvSpPr/>
            <p:nvPr/>
          </p:nvSpPr>
          <p:spPr>
            <a:xfrm>
              <a:off x="6718899" y="3652083"/>
              <a:ext cx="206534" cy="9816"/>
            </a:xfrm>
            <a:prstGeom prst="rect">
              <a:avLst/>
            </a:prstGeom>
            <a:solidFill>
              <a:srgbClr val="0058AB">
                <a:alpha val="100000"/>
              </a:srgbClr>
            </a:solidFill>
          </p:spPr>
          <p:txBody>
            <a:bodyPr/>
            <a:lstStyle/>
            <a:p/>
          </p:txBody>
        </p:sp>
        <p:sp>
          <p:nvSpPr>
            <p:cNvPr id="101" name="rc101"/>
            <p:cNvSpPr/>
            <p:nvPr/>
          </p:nvSpPr>
          <p:spPr>
            <a:xfrm>
              <a:off x="6718899" y="3661899"/>
              <a:ext cx="206534" cy="0"/>
            </a:xfrm>
            <a:prstGeom prst="rect">
              <a:avLst/>
            </a:prstGeom>
            <a:solidFill>
              <a:srgbClr val="1CABE2">
                <a:alpha val="100000"/>
              </a:srgbClr>
            </a:solidFill>
          </p:spPr>
          <p:txBody>
            <a:bodyPr/>
            <a:lstStyle/>
            <a:p/>
          </p:txBody>
        </p:sp>
        <p:sp>
          <p:nvSpPr>
            <p:cNvPr id="102" name="rc102"/>
            <p:cNvSpPr/>
            <p:nvPr/>
          </p:nvSpPr>
          <p:spPr>
            <a:xfrm>
              <a:off x="6948382" y="3671716"/>
              <a:ext cx="206534" cy="8972"/>
            </a:xfrm>
            <a:prstGeom prst="rect">
              <a:avLst/>
            </a:prstGeom>
            <a:solidFill>
              <a:srgbClr val="F26A21">
                <a:alpha val="100000"/>
              </a:srgbClr>
            </a:solidFill>
          </p:spPr>
          <p:txBody>
            <a:bodyPr/>
            <a:lstStyle/>
            <a:p/>
          </p:txBody>
        </p:sp>
        <p:sp>
          <p:nvSpPr>
            <p:cNvPr id="103" name="rc103"/>
            <p:cNvSpPr/>
            <p:nvPr/>
          </p:nvSpPr>
          <p:spPr>
            <a:xfrm>
              <a:off x="6948382" y="3680689"/>
              <a:ext cx="206534" cy="944846"/>
            </a:xfrm>
            <a:prstGeom prst="rect">
              <a:avLst/>
            </a:prstGeom>
            <a:solidFill>
              <a:srgbClr val="FFC20E">
                <a:alpha val="100000"/>
              </a:srgbClr>
            </a:solidFill>
          </p:spPr>
          <p:txBody>
            <a:bodyPr/>
            <a:lstStyle/>
            <a:p/>
          </p:txBody>
        </p:sp>
        <p:sp>
          <p:nvSpPr>
            <p:cNvPr id="104" name="rc104"/>
            <p:cNvSpPr/>
            <p:nvPr/>
          </p:nvSpPr>
          <p:spPr>
            <a:xfrm>
              <a:off x="7177865" y="3688894"/>
              <a:ext cx="206534" cy="8202"/>
            </a:xfrm>
            <a:prstGeom prst="rect">
              <a:avLst/>
            </a:prstGeom>
            <a:solidFill>
              <a:srgbClr val="F26A21">
                <a:alpha val="100000"/>
              </a:srgbClr>
            </a:solidFill>
          </p:spPr>
          <p:txBody>
            <a:bodyPr/>
            <a:lstStyle/>
            <a:p/>
          </p:txBody>
        </p:sp>
        <p:sp>
          <p:nvSpPr>
            <p:cNvPr id="105" name="rc105"/>
            <p:cNvSpPr/>
            <p:nvPr/>
          </p:nvSpPr>
          <p:spPr>
            <a:xfrm>
              <a:off x="7177865" y="3697096"/>
              <a:ext cx="206534" cy="928438"/>
            </a:xfrm>
            <a:prstGeom prst="rect">
              <a:avLst/>
            </a:prstGeom>
            <a:solidFill>
              <a:srgbClr val="FFC20E">
                <a:alpha val="100000"/>
              </a:srgbClr>
            </a:solidFill>
          </p:spPr>
          <p:txBody>
            <a:bodyPr/>
            <a:lstStyle/>
            <a:p/>
          </p:txBody>
        </p:sp>
        <p:sp>
          <p:nvSpPr>
            <p:cNvPr id="106" name="rc106"/>
            <p:cNvSpPr/>
            <p:nvPr/>
          </p:nvSpPr>
          <p:spPr>
            <a:xfrm>
              <a:off x="7407348" y="3701165"/>
              <a:ext cx="206534" cy="7497"/>
            </a:xfrm>
            <a:prstGeom prst="rect">
              <a:avLst/>
            </a:prstGeom>
            <a:solidFill>
              <a:srgbClr val="F26A21">
                <a:alpha val="100000"/>
              </a:srgbClr>
            </a:solidFill>
          </p:spPr>
          <p:txBody>
            <a:bodyPr/>
            <a:lstStyle/>
            <a:p/>
          </p:txBody>
        </p:sp>
        <p:sp>
          <p:nvSpPr>
            <p:cNvPr id="107" name="rc107"/>
            <p:cNvSpPr/>
            <p:nvPr/>
          </p:nvSpPr>
          <p:spPr>
            <a:xfrm>
              <a:off x="7407348" y="3708662"/>
              <a:ext cx="206534" cy="916873"/>
            </a:xfrm>
            <a:prstGeom prst="rect">
              <a:avLst/>
            </a:prstGeom>
            <a:solidFill>
              <a:srgbClr val="FFC20E">
                <a:alpha val="100000"/>
              </a:srgbClr>
            </a:solidFill>
          </p:spPr>
          <p:txBody>
            <a:bodyPr/>
            <a:lstStyle/>
            <a:p/>
          </p:txBody>
        </p:sp>
        <p:sp>
          <p:nvSpPr>
            <p:cNvPr id="108" name="rc108"/>
            <p:cNvSpPr/>
            <p:nvPr/>
          </p:nvSpPr>
          <p:spPr>
            <a:xfrm>
              <a:off x="7636830" y="3710981"/>
              <a:ext cx="206534" cy="6853"/>
            </a:xfrm>
            <a:prstGeom prst="rect">
              <a:avLst/>
            </a:prstGeom>
            <a:solidFill>
              <a:srgbClr val="F26A21">
                <a:alpha val="100000"/>
              </a:srgbClr>
            </a:solidFill>
          </p:spPr>
          <p:txBody>
            <a:bodyPr/>
            <a:lstStyle/>
            <a:p/>
          </p:txBody>
        </p:sp>
        <p:sp>
          <p:nvSpPr>
            <p:cNvPr id="109" name="rc109"/>
            <p:cNvSpPr/>
            <p:nvPr/>
          </p:nvSpPr>
          <p:spPr>
            <a:xfrm>
              <a:off x="7636830" y="3717834"/>
              <a:ext cx="206534" cy="907700"/>
            </a:xfrm>
            <a:prstGeom prst="rect">
              <a:avLst/>
            </a:prstGeom>
            <a:solidFill>
              <a:srgbClr val="FFC20E">
                <a:alpha val="100000"/>
              </a:srgbClr>
            </a:solidFill>
          </p:spPr>
          <p:txBody>
            <a:bodyPr/>
            <a:lstStyle/>
            <a:p/>
          </p:txBody>
        </p:sp>
        <p:sp>
          <p:nvSpPr>
            <p:cNvPr id="110" name="rc110"/>
            <p:cNvSpPr/>
            <p:nvPr/>
          </p:nvSpPr>
          <p:spPr>
            <a:xfrm>
              <a:off x="7866313" y="3717525"/>
              <a:ext cx="206534" cy="6264"/>
            </a:xfrm>
            <a:prstGeom prst="rect">
              <a:avLst/>
            </a:prstGeom>
            <a:solidFill>
              <a:srgbClr val="F26A21">
                <a:alpha val="100000"/>
              </a:srgbClr>
            </a:solidFill>
          </p:spPr>
          <p:txBody>
            <a:bodyPr/>
            <a:lstStyle/>
            <a:p/>
          </p:txBody>
        </p:sp>
        <p:sp>
          <p:nvSpPr>
            <p:cNvPr id="111" name="rc111"/>
            <p:cNvSpPr/>
            <p:nvPr/>
          </p:nvSpPr>
          <p:spPr>
            <a:xfrm>
              <a:off x="7866313" y="3723790"/>
              <a:ext cx="206534" cy="901745"/>
            </a:xfrm>
            <a:prstGeom prst="rect">
              <a:avLst/>
            </a:prstGeom>
            <a:solidFill>
              <a:srgbClr val="FFC20E">
                <a:alpha val="100000"/>
              </a:srgbClr>
            </a:solidFill>
          </p:spPr>
          <p:txBody>
            <a:bodyPr/>
            <a:lstStyle/>
            <a:p/>
          </p:txBody>
        </p:sp>
        <p:sp>
          <p:nvSpPr>
            <p:cNvPr id="112" name="rc112"/>
            <p:cNvSpPr/>
            <p:nvPr/>
          </p:nvSpPr>
          <p:spPr>
            <a:xfrm>
              <a:off x="8095796" y="3723251"/>
              <a:ext cx="206534" cy="5726"/>
            </a:xfrm>
            <a:prstGeom prst="rect">
              <a:avLst/>
            </a:prstGeom>
            <a:solidFill>
              <a:srgbClr val="F26A21">
                <a:alpha val="100000"/>
              </a:srgbClr>
            </a:solidFill>
          </p:spPr>
          <p:txBody>
            <a:bodyPr/>
            <a:lstStyle/>
            <a:p/>
          </p:txBody>
        </p:sp>
        <p:sp>
          <p:nvSpPr>
            <p:cNvPr id="113" name="rc113"/>
            <p:cNvSpPr/>
            <p:nvPr/>
          </p:nvSpPr>
          <p:spPr>
            <a:xfrm>
              <a:off x="8095796" y="3728977"/>
              <a:ext cx="206534" cy="896557"/>
            </a:xfrm>
            <a:prstGeom prst="rect">
              <a:avLst/>
            </a:prstGeom>
            <a:solidFill>
              <a:srgbClr val="FFC20E">
                <a:alpha val="100000"/>
              </a:srgbClr>
            </a:solidFill>
          </p:spPr>
          <p:txBody>
            <a:bodyPr/>
            <a:lstStyle/>
            <a:p/>
          </p:txBody>
        </p:sp>
        <p:sp>
          <p:nvSpPr>
            <p:cNvPr id="114" name="pl114"/>
            <p:cNvSpPr/>
            <p:nvPr/>
          </p:nvSpPr>
          <p:spPr>
            <a:xfrm>
              <a:off x="1314580" y="1227418"/>
              <a:ext cx="5507586" cy="240270"/>
            </a:xfrm>
            <a:custGeom>
              <a:avLst/>
              <a:pathLst>
                <a:path w="5507586" h="240270">
                  <a:moveTo>
                    <a:pt x="0" y="0"/>
                  </a:moveTo>
                  <a:lnTo>
                    <a:pt x="229482" y="0"/>
                  </a:lnTo>
                  <a:lnTo>
                    <a:pt x="458965" y="0"/>
                  </a:lnTo>
                  <a:lnTo>
                    <a:pt x="688448" y="0"/>
                  </a:lnTo>
                  <a:lnTo>
                    <a:pt x="917931" y="0"/>
                  </a:lnTo>
                  <a:lnTo>
                    <a:pt x="1147413" y="0"/>
                  </a:lnTo>
                  <a:lnTo>
                    <a:pt x="1376896" y="0"/>
                  </a:lnTo>
                  <a:lnTo>
                    <a:pt x="1606379" y="0"/>
                  </a:lnTo>
                  <a:lnTo>
                    <a:pt x="1835862" y="0"/>
                  </a:lnTo>
                  <a:lnTo>
                    <a:pt x="2065344" y="0"/>
                  </a:lnTo>
                  <a:lnTo>
                    <a:pt x="2294827" y="0"/>
                  </a:lnTo>
                  <a:lnTo>
                    <a:pt x="2524310" y="34324"/>
                  </a:lnTo>
                  <a:lnTo>
                    <a:pt x="2753793" y="34324"/>
                  </a:lnTo>
                  <a:lnTo>
                    <a:pt x="2983275" y="0"/>
                  </a:lnTo>
                  <a:lnTo>
                    <a:pt x="3212758" y="0"/>
                  </a:lnTo>
                  <a:lnTo>
                    <a:pt x="3442241" y="0"/>
                  </a:lnTo>
                  <a:lnTo>
                    <a:pt x="3671724" y="0"/>
                  </a:lnTo>
                  <a:lnTo>
                    <a:pt x="3901207" y="0"/>
                  </a:lnTo>
                  <a:lnTo>
                    <a:pt x="4130689" y="68648"/>
                  </a:lnTo>
                  <a:lnTo>
                    <a:pt x="4360172" y="0"/>
                  </a:lnTo>
                  <a:lnTo>
                    <a:pt x="4589655" y="0"/>
                  </a:lnTo>
                  <a:lnTo>
                    <a:pt x="4819138" y="240270"/>
                  </a:lnTo>
                  <a:lnTo>
                    <a:pt x="5048620" y="0"/>
                  </a:lnTo>
                  <a:lnTo>
                    <a:pt x="5278103" y="171622"/>
                  </a:lnTo>
                  <a:lnTo>
                    <a:pt x="5507586" y="0"/>
                  </a:lnTo>
                </a:path>
              </a:pathLst>
            </a:custGeom>
            <a:ln w="27101" cap="flat">
              <a:solidFill>
                <a:srgbClr val="0058AB">
                  <a:alpha val="100000"/>
                </a:srgbClr>
              </a:solidFill>
              <a:prstDash val="solid"/>
              <a:round/>
            </a:ln>
          </p:spPr>
          <p:txBody>
            <a:bodyPr/>
            <a:lstStyle/>
            <a:p/>
          </p:txBody>
        </p:sp>
        <p:sp>
          <p:nvSpPr>
            <p:cNvPr id="115" name="pl115"/>
            <p:cNvSpPr/>
            <p:nvPr/>
          </p:nvSpPr>
          <p:spPr>
            <a:xfrm>
              <a:off x="1314580" y="1227418"/>
              <a:ext cx="5507586" cy="240270"/>
            </a:xfrm>
            <a:custGeom>
              <a:avLst/>
              <a:pathLst>
                <a:path w="5507586" h="240270">
                  <a:moveTo>
                    <a:pt x="0" y="34324"/>
                  </a:moveTo>
                  <a:lnTo>
                    <a:pt x="229482" y="0"/>
                  </a:lnTo>
                  <a:lnTo>
                    <a:pt x="458965" y="0"/>
                  </a:lnTo>
                  <a:lnTo>
                    <a:pt x="688448" y="0"/>
                  </a:lnTo>
                  <a:lnTo>
                    <a:pt x="917931" y="0"/>
                  </a:lnTo>
                  <a:lnTo>
                    <a:pt x="1147413" y="0"/>
                  </a:lnTo>
                  <a:lnTo>
                    <a:pt x="1376896" y="0"/>
                  </a:lnTo>
                  <a:lnTo>
                    <a:pt x="1606379" y="0"/>
                  </a:lnTo>
                  <a:lnTo>
                    <a:pt x="1835862" y="0"/>
                  </a:lnTo>
                  <a:lnTo>
                    <a:pt x="2065344" y="0"/>
                  </a:lnTo>
                  <a:lnTo>
                    <a:pt x="2294827" y="0"/>
                  </a:lnTo>
                  <a:lnTo>
                    <a:pt x="2524310" y="102973"/>
                  </a:lnTo>
                  <a:lnTo>
                    <a:pt x="2753793" y="102973"/>
                  </a:lnTo>
                  <a:lnTo>
                    <a:pt x="2983275" y="68648"/>
                  </a:lnTo>
                  <a:lnTo>
                    <a:pt x="3212758" y="34324"/>
                  </a:lnTo>
                  <a:lnTo>
                    <a:pt x="3442241" y="0"/>
                  </a:lnTo>
                  <a:lnTo>
                    <a:pt x="3671724" y="0"/>
                  </a:lnTo>
                  <a:lnTo>
                    <a:pt x="3901207" y="0"/>
                  </a:lnTo>
                  <a:lnTo>
                    <a:pt x="4130689" y="68648"/>
                  </a:lnTo>
                  <a:lnTo>
                    <a:pt x="4360172" y="68648"/>
                  </a:lnTo>
                  <a:lnTo>
                    <a:pt x="4589655" y="68648"/>
                  </a:lnTo>
                  <a:lnTo>
                    <a:pt x="4819138" y="240270"/>
                  </a:lnTo>
                  <a:lnTo>
                    <a:pt x="5048620" y="0"/>
                  </a:lnTo>
                  <a:lnTo>
                    <a:pt x="5278103" y="171622"/>
                  </a:lnTo>
                  <a:lnTo>
                    <a:pt x="5507586" y="0"/>
                  </a:lnTo>
                </a:path>
              </a:pathLst>
            </a:custGeom>
            <a:ln w="27101" cap="flat">
              <a:solidFill>
                <a:srgbClr val="80BD41">
                  <a:alpha val="100000"/>
                </a:srgbClr>
              </a:solidFill>
              <a:prstDash val="solid"/>
              <a:round/>
            </a:ln>
          </p:spPr>
          <p:txBody>
            <a:bodyPr/>
            <a:lstStyle/>
            <a:p/>
          </p:txBody>
        </p:sp>
        <p:sp>
          <p:nvSpPr>
            <p:cNvPr id="116" name="tx116"/>
            <p:cNvSpPr/>
            <p:nvPr/>
          </p:nvSpPr>
          <p:spPr>
            <a:xfrm>
              <a:off x="124625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239366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354108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468849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60642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835907"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065390"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3" name="tx123"/>
            <p:cNvSpPr/>
            <p:nvPr/>
          </p:nvSpPr>
          <p:spPr>
            <a:xfrm>
              <a:off x="629487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524356"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5" name="tx125"/>
            <p:cNvSpPr/>
            <p:nvPr/>
          </p:nvSpPr>
          <p:spPr>
            <a:xfrm>
              <a:off x="67538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1246252"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7" name="tx127"/>
            <p:cNvSpPr/>
            <p:nvPr/>
          </p:nvSpPr>
          <p:spPr>
            <a:xfrm>
              <a:off x="239366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354108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4688493"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5606424"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1" name="tx131"/>
            <p:cNvSpPr/>
            <p:nvPr/>
          </p:nvSpPr>
          <p:spPr>
            <a:xfrm>
              <a:off x="5835907"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6065390"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3" name="tx133"/>
            <p:cNvSpPr/>
            <p:nvPr/>
          </p:nvSpPr>
          <p:spPr>
            <a:xfrm>
              <a:off x="6294873"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524356"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5" name="tx135"/>
            <p:cNvSpPr/>
            <p:nvPr/>
          </p:nvSpPr>
          <p:spPr>
            <a:xfrm>
              <a:off x="675383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730564"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75007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138" name="tx138"/>
            <p:cNvSpPr/>
            <p:nvPr/>
          </p:nvSpPr>
          <p:spPr>
            <a:xfrm>
              <a:off x="508103" y="293205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39" name="tx139"/>
            <p:cNvSpPr/>
            <p:nvPr/>
          </p:nvSpPr>
          <p:spPr>
            <a:xfrm>
              <a:off x="508103" y="211402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140" name="tx140"/>
            <p:cNvSpPr/>
            <p:nvPr/>
          </p:nvSpPr>
          <p:spPr>
            <a:xfrm>
              <a:off x="508103" y="129599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141" name="tx141"/>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1865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33399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48140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2882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2364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103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467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057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352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6465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6941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0" name="tx160"/>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1" name="rc161"/>
            <p:cNvSpPr/>
            <p:nvPr/>
          </p:nvSpPr>
          <p:spPr>
            <a:xfrm>
              <a:off x="1652255" y="5504603"/>
              <a:ext cx="201456" cy="201456"/>
            </a:xfrm>
            <a:prstGeom prst="rect">
              <a:avLst/>
            </a:prstGeom>
            <a:solidFill>
              <a:srgbClr val="80BD41">
                <a:alpha val="100000"/>
              </a:srgbClr>
            </a:solidFill>
          </p:spPr>
          <p:txBody>
            <a:bodyPr/>
            <a:lstStyle/>
            <a:p/>
          </p:txBody>
        </p:sp>
        <p:sp>
          <p:nvSpPr>
            <p:cNvPr id="162" name="rc162"/>
            <p:cNvSpPr/>
            <p:nvPr/>
          </p:nvSpPr>
          <p:spPr>
            <a:xfrm>
              <a:off x="2554205" y="5504603"/>
              <a:ext cx="201456" cy="201456"/>
            </a:xfrm>
            <a:prstGeom prst="rect">
              <a:avLst/>
            </a:prstGeom>
            <a:solidFill>
              <a:srgbClr val="1CABE2">
                <a:alpha val="100000"/>
              </a:srgbClr>
            </a:solidFill>
          </p:spPr>
          <p:txBody>
            <a:bodyPr/>
            <a:lstStyle/>
            <a:p/>
          </p:txBody>
        </p:sp>
        <p:sp>
          <p:nvSpPr>
            <p:cNvPr id="163" name="rc163"/>
            <p:cNvSpPr/>
            <p:nvPr/>
          </p:nvSpPr>
          <p:spPr>
            <a:xfrm>
              <a:off x="3627028" y="5504603"/>
              <a:ext cx="201456" cy="201456"/>
            </a:xfrm>
            <a:prstGeom prst="rect">
              <a:avLst/>
            </a:prstGeom>
            <a:solidFill>
              <a:srgbClr val="0058AB">
                <a:alpha val="100000"/>
              </a:srgbClr>
            </a:solidFill>
          </p:spPr>
          <p:txBody>
            <a:bodyPr/>
            <a:lstStyle/>
            <a:p/>
          </p:txBody>
        </p:sp>
        <p:sp>
          <p:nvSpPr>
            <p:cNvPr id="164" name="rc164"/>
            <p:cNvSpPr/>
            <p:nvPr/>
          </p:nvSpPr>
          <p:spPr>
            <a:xfrm>
              <a:off x="4622361" y="5504603"/>
              <a:ext cx="201456" cy="201456"/>
            </a:xfrm>
            <a:prstGeom prst="rect">
              <a:avLst/>
            </a:prstGeom>
            <a:solidFill>
              <a:srgbClr val="FFC20E">
                <a:alpha val="100000"/>
              </a:srgbClr>
            </a:solidFill>
          </p:spPr>
          <p:txBody>
            <a:bodyPr/>
            <a:lstStyle/>
            <a:p/>
          </p:txBody>
        </p:sp>
        <p:sp>
          <p:nvSpPr>
            <p:cNvPr id="165" name="rc165"/>
            <p:cNvSpPr/>
            <p:nvPr/>
          </p:nvSpPr>
          <p:spPr>
            <a:xfrm>
              <a:off x="6526495" y="5504603"/>
              <a:ext cx="201455" cy="201456"/>
            </a:xfrm>
            <a:prstGeom prst="rect">
              <a:avLst/>
            </a:prstGeom>
            <a:solidFill>
              <a:srgbClr val="F26A21">
                <a:alpha val="100000"/>
              </a:srgbClr>
            </a:solidFill>
          </p:spPr>
          <p:txBody>
            <a:bodyPr/>
            <a:lstStyle/>
            <a:p/>
          </p:txBody>
        </p:sp>
        <p:sp>
          <p:nvSpPr>
            <p:cNvPr id="166" name="tx166"/>
            <p:cNvSpPr/>
            <p:nvPr/>
          </p:nvSpPr>
          <p:spPr>
            <a:xfrm>
              <a:off x="1932300"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7" name="tx167"/>
            <p:cNvSpPr/>
            <p:nvPr/>
          </p:nvSpPr>
          <p:spPr>
            <a:xfrm>
              <a:off x="2834250"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8" name="tx168"/>
            <p:cNvSpPr/>
            <p:nvPr/>
          </p:nvSpPr>
          <p:spPr>
            <a:xfrm>
              <a:off x="3907073"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9" name="tx169"/>
            <p:cNvSpPr/>
            <p:nvPr/>
          </p:nvSpPr>
          <p:spPr>
            <a:xfrm>
              <a:off x="4902406"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0" name="tx170"/>
            <p:cNvSpPr/>
            <p:nvPr/>
          </p:nvSpPr>
          <p:spPr>
            <a:xfrm>
              <a:off x="680654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1" name="pl171"/>
            <p:cNvSpPr/>
            <p:nvPr/>
          </p:nvSpPr>
          <p:spPr>
            <a:xfrm>
              <a:off x="348432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81356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75142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4" name="tx174"/>
            <p:cNvSpPr/>
            <p:nvPr/>
          </p:nvSpPr>
          <p:spPr>
            <a:xfrm>
              <a:off x="5080661"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5" name="tx175"/>
            <p:cNvSpPr/>
            <p:nvPr/>
          </p:nvSpPr>
          <p:spPr>
            <a:xfrm>
              <a:off x="856762"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6" name="tx176"/>
            <p:cNvSpPr/>
            <p:nvPr/>
          </p:nvSpPr>
          <p:spPr>
            <a:xfrm>
              <a:off x="856762" y="579074"/>
              <a:ext cx="61791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Saint Vincent and the Grenadines</a:t>
              </a:r>
            </a:p>
          </p:txBody>
        </p:sp>
        <p:sp>
          <p:nvSpPr>
            <p:cNvPr id="177" name="tx177"/>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8" name="tx178"/>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9" name="tx179"/>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Saint Vincent and the Grenadines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485327"/>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474463"/>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463599"/>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1452735"/>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499076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3979895"/>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296903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1958167"/>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947303"/>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3" name="pl13"/>
            <p:cNvSpPr/>
            <p:nvPr/>
          </p:nvSpPr>
          <p:spPr>
            <a:xfrm>
              <a:off x="12493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939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384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830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276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722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1678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96135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0592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504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950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396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18421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287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673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17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1624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070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5163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8962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4078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3853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2992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7449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190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636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864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139300" y="4141634"/>
              <a:ext cx="220114" cy="849125"/>
            </a:xfrm>
            <a:prstGeom prst="rect">
              <a:avLst/>
            </a:prstGeom>
            <a:solidFill>
              <a:srgbClr val="0058AB">
                <a:alpha val="100000"/>
              </a:srgbClr>
            </a:solidFill>
          </p:spPr>
          <p:txBody>
            <a:bodyPr/>
            <a:lstStyle/>
            <a:p/>
          </p:txBody>
        </p:sp>
        <p:sp>
          <p:nvSpPr>
            <p:cNvPr id="41" name="rc41"/>
            <p:cNvSpPr/>
            <p:nvPr/>
          </p:nvSpPr>
          <p:spPr>
            <a:xfrm>
              <a:off x="1383871" y="4141634"/>
              <a:ext cx="220114" cy="849125"/>
            </a:xfrm>
            <a:prstGeom prst="rect">
              <a:avLst/>
            </a:prstGeom>
            <a:solidFill>
              <a:srgbClr val="0058AB">
                <a:alpha val="100000"/>
              </a:srgbClr>
            </a:solidFill>
          </p:spPr>
          <p:txBody>
            <a:bodyPr/>
            <a:lstStyle/>
            <a:p/>
          </p:txBody>
        </p:sp>
        <p:sp>
          <p:nvSpPr>
            <p:cNvPr id="42" name="rc42"/>
            <p:cNvSpPr/>
            <p:nvPr/>
          </p:nvSpPr>
          <p:spPr>
            <a:xfrm>
              <a:off x="1628442" y="4182068"/>
              <a:ext cx="220114" cy="808691"/>
            </a:xfrm>
            <a:prstGeom prst="rect">
              <a:avLst/>
            </a:prstGeom>
            <a:solidFill>
              <a:srgbClr val="0058AB">
                <a:alpha val="100000"/>
              </a:srgbClr>
            </a:solidFill>
          </p:spPr>
          <p:txBody>
            <a:bodyPr/>
            <a:lstStyle/>
            <a:p/>
          </p:txBody>
        </p:sp>
        <p:sp>
          <p:nvSpPr>
            <p:cNvPr id="43" name="rc43"/>
            <p:cNvSpPr/>
            <p:nvPr/>
          </p:nvSpPr>
          <p:spPr>
            <a:xfrm>
              <a:off x="1873013" y="4182068"/>
              <a:ext cx="220114" cy="808691"/>
            </a:xfrm>
            <a:prstGeom prst="rect">
              <a:avLst/>
            </a:prstGeom>
            <a:solidFill>
              <a:srgbClr val="0058AB">
                <a:alpha val="100000"/>
              </a:srgbClr>
            </a:solidFill>
          </p:spPr>
          <p:txBody>
            <a:bodyPr/>
            <a:lstStyle/>
            <a:p/>
          </p:txBody>
        </p:sp>
        <p:sp>
          <p:nvSpPr>
            <p:cNvPr id="44" name="rc44"/>
            <p:cNvSpPr/>
            <p:nvPr/>
          </p:nvSpPr>
          <p:spPr>
            <a:xfrm>
              <a:off x="2117585" y="4222503"/>
              <a:ext cx="220114" cy="768256"/>
            </a:xfrm>
            <a:prstGeom prst="rect">
              <a:avLst/>
            </a:prstGeom>
            <a:solidFill>
              <a:srgbClr val="0058AB">
                <a:alpha val="100000"/>
              </a:srgbClr>
            </a:solidFill>
          </p:spPr>
          <p:txBody>
            <a:bodyPr/>
            <a:lstStyle/>
            <a:p/>
          </p:txBody>
        </p:sp>
        <p:sp>
          <p:nvSpPr>
            <p:cNvPr id="45" name="rc45"/>
            <p:cNvSpPr/>
            <p:nvPr/>
          </p:nvSpPr>
          <p:spPr>
            <a:xfrm>
              <a:off x="2362156" y="4222503"/>
              <a:ext cx="220114" cy="768256"/>
            </a:xfrm>
            <a:prstGeom prst="rect">
              <a:avLst/>
            </a:prstGeom>
            <a:solidFill>
              <a:srgbClr val="0058AB">
                <a:alpha val="100000"/>
              </a:srgbClr>
            </a:solidFill>
          </p:spPr>
          <p:txBody>
            <a:bodyPr/>
            <a:lstStyle/>
            <a:p/>
          </p:txBody>
        </p:sp>
        <p:sp>
          <p:nvSpPr>
            <p:cNvPr id="46" name="rc46"/>
            <p:cNvSpPr/>
            <p:nvPr/>
          </p:nvSpPr>
          <p:spPr>
            <a:xfrm>
              <a:off x="2606727" y="4262937"/>
              <a:ext cx="220114" cy="727822"/>
            </a:xfrm>
            <a:prstGeom prst="rect">
              <a:avLst/>
            </a:prstGeom>
            <a:solidFill>
              <a:srgbClr val="0058AB">
                <a:alpha val="100000"/>
              </a:srgbClr>
            </a:solidFill>
          </p:spPr>
          <p:txBody>
            <a:bodyPr/>
            <a:lstStyle/>
            <a:p/>
          </p:txBody>
        </p:sp>
        <p:sp>
          <p:nvSpPr>
            <p:cNvPr id="47" name="rc47"/>
            <p:cNvSpPr/>
            <p:nvPr/>
          </p:nvSpPr>
          <p:spPr>
            <a:xfrm>
              <a:off x="2851298" y="4262937"/>
              <a:ext cx="220114" cy="727822"/>
            </a:xfrm>
            <a:prstGeom prst="rect">
              <a:avLst/>
            </a:prstGeom>
            <a:solidFill>
              <a:srgbClr val="0058AB">
                <a:alpha val="100000"/>
              </a:srgbClr>
            </a:solidFill>
          </p:spPr>
          <p:txBody>
            <a:bodyPr/>
            <a:lstStyle/>
            <a:p/>
          </p:txBody>
        </p:sp>
        <p:sp>
          <p:nvSpPr>
            <p:cNvPr id="48" name="rc48"/>
            <p:cNvSpPr/>
            <p:nvPr/>
          </p:nvSpPr>
          <p:spPr>
            <a:xfrm>
              <a:off x="3095869" y="4222503"/>
              <a:ext cx="220114" cy="768256"/>
            </a:xfrm>
            <a:prstGeom prst="rect">
              <a:avLst/>
            </a:prstGeom>
            <a:solidFill>
              <a:srgbClr val="0058AB">
                <a:alpha val="100000"/>
              </a:srgbClr>
            </a:solidFill>
          </p:spPr>
          <p:txBody>
            <a:bodyPr/>
            <a:lstStyle/>
            <a:p/>
          </p:txBody>
        </p:sp>
        <p:sp>
          <p:nvSpPr>
            <p:cNvPr id="49" name="rc49"/>
            <p:cNvSpPr/>
            <p:nvPr/>
          </p:nvSpPr>
          <p:spPr>
            <a:xfrm>
              <a:off x="3340440" y="4222503"/>
              <a:ext cx="220114" cy="768256"/>
            </a:xfrm>
            <a:prstGeom prst="rect">
              <a:avLst/>
            </a:prstGeom>
            <a:solidFill>
              <a:srgbClr val="0058AB">
                <a:alpha val="100000"/>
              </a:srgbClr>
            </a:solidFill>
          </p:spPr>
          <p:txBody>
            <a:bodyPr/>
            <a:lstStyle/>
            <a:p/>
          </p:txBody>
        </p:sp>
        <p:sp>
          <p:nvSpPr>
            <p:cNvPr id="50" name="rc50"/>
            <p:cNvSpPr/>
            <p:nvPr/>
          </p:nvSpPr>
          <p:spPr>
            <a:xfrm>
              <a:off x="3585011" y="4262937"/>
              <a:ext cx="220114" cy="727822"/>
            </a:xfrm>
            <a:prstGeom prst="rect">
              <a:avLst/>
            </a:prstGeom>
            <a:solidFill>
              <a:srgbClr val="0058AB">
                <a:alpha val="100000"/>
              </a:srgbClr>
            </a:solidFill>
          </p:spPr>
          <p:txBody>
            <a:bodyPr/>
            <a:lstStyle/>
            <a:p/>
          </p:txBody>
        </p:sp>
        <p:sp>
          <p:nvSpPr>
            <p:cNvPr id="51" name="rc51"/>
            <p:cNvSpPr/>
            <p:nvPr/>
          </p:nvSpPr>
          <p:spPr>
            <a:xfrm>
              <a:off x="3829583" y="3575550"/>
              <a:ext cx="220114" cy="1415209"/>
            </a:xfrm>
            <a:prstGeom prst="rect">
              <a:avLst/>
            </a:prstGeom>
            <a:solidFill>
              <a:srgbClr val="0058AB">
                <a:alpha val="100000"/>
              </a:srgbClr>
            </a:solidFill>
          </p:spPr>
          <p:txBody>
            <a:bodyPr/>
            <a:lstStyle/>
            <a:p/>
          </p:txBody>
        </p:sp>
        <p:sp>
          <p:nvSpPr>
            <p:cNvPr id="52" name="rc52"/>
            <p:cNvSpPr/>
            <p:nvPr/>
          </p:nvSpPr>
          <p:spPr>
            <a:xfrm>
              <a:off x="4074154" y="3575550"/>
              <a:ext cx="220114" cy="1415209"/>
            </a:xfrm>
            <a:prstGeom prst="rect">
              <a:avLst/>
            </a:prstGeom>
            <a:solidFill>
              <a:srgbClr val="0058AB">
                <a:alpha val="100000"/>
              </a:srgbClr>
            </a:solidFill>
          </p:spPr>
          <p:txBody>
            <a:bodyPr/>
            <a:lstStyle/>
            <a:p/>
          </p:txBody>
        </p:sp>
        <p:sp>
          <p:nvSpPr>
            <p:cNvPr id="53" name="rc53"/>
            <p:cNvSpPr/>
            <p:nvPr/>
          </p:nvSpPr>
          <p:spPr>
            <a:xfrm>
              <a:off x="4318725" y="4303372"/>
              <a:ext cx="220114" cy="687387"/>
            </a:xfrm>
            <a:prstGeom prst="rect">
              <a:avLst/>
            </a:prstGeom>
            <a:solidFill>
              <a:srgbClr val="0058AB">
                <a:alpha val="100000"/>
              </a:srgbClr>
            </a:solidFill>
          </p:spPr>
          <p:txBody>
            <a:bodyPr/>
            <a:lstStyle/>
            <a:p/>
          </p:txBody>
        </p:sp>
        <p:sp>
          <p:nvSpPr>
            <p:cNvPr id="54" name="rc54"/>
            <p:cNvSpPr/>
            <p:nvPr/>
          </p:nvSpPr>
          <p:spPr>
            <a:xfrm>
              <a:off x="4563296" y="4303372"/>
              <a:ext cx="220114" cy="687387"/>
            </a:xfrm>
            <a:prstGeom prst="rect">
              <a:avLst/>
            </a:prstGeom>
            <a:solidFill>
              <a:srgbClr val="0058AB">
                <a:alpha val="100000"/>
              </a:srgbClr>
            </a:solidFill>
          </p:spPr>
          <p:txBody>
            <a:bodyPr/>
            <a:lstStyle/>
            <a:p/>
          </p:txBody>
        </p:sp>
        <p:sp>
          <p:nvSpPr>
            <p:cNvPr id="55" name="rc55"/>
            <p:cNvSpPr/>
            <p:nvPr/>
          </p:nvSpPr>
          <p:spPr>
            <a:xfrm>
              <a:off x="4807867" y="4303372"/>
              <a:ext cx="220114" cy="687387"/>
            </a:xfrm>
            <a:prstGeom prst="rect">
              <a:avLst/>
            </a:prstGeom>
            <a:solidFill>
              <a:srgbClr val="0058AB">
                <a:alpha val="100000"/>
              </a:srgbClr>
            </a:solidFill>
          </p:spPr>
          <p:txBody>
            <a:bodyPr/>
            <a:lstStyle/>
            <a:p/>
          </p:txBody>
        </p:sp>
        <p:sp>
          <p:nvSpPr>
            <p:cNvPr id="56" name="rc56"/>
            <p:cNvSpPr/>
            <p:nvPr/>
          </p:nvSpPr>
          <p:spPr>
            <a:xfrm>
              <a:off x="5052438" y="4343807"/>
              <a:ext cx="220114" cy="646953"/>
            </a:xfrm>
            <a:prstGeom prst="rect">
              <a:avLst/>
            </a:prstGeom>
            <a:solidFill>
              <a:srgbClr val="0058AB">
                <a:alpha val="100000"/>
              </a:srgbClr>
            </a:solidFill>
          </p:spPr>
          <p:txBody>
            <a:bodyPr/>
            <a:lstStyle/>
            <a:p/>
          </p:txBody>
        </p:sp>
        <p:sp>
          <p:nvSpPr>
            <p:cNvPr id="57" name="rc57"/>
            <p:cNvSpPr/>
            <p:nvPr/>
          </p:nvSpPr>
          <p:spPr>
            <a:xfrm>
              <a:off x="5297009" y="4384241"/>
              <a:ext cx="220114" cy="606518"/>
            </a:xfrm>
            <a:prstGeom prst="rect">
              <a:avLst/>
            </a:prstGeom>
            <a:solidFill>
              <a:srgbClr val="0058AB">
                <a:alpha val="100000"/>
              </a:srgbClr>
            </a:solidFill>
          </p:spPr>
          <p:txBody>
            <a:bodyPr/>
            <a:lstStyle/>
            <a:p/>
          </p:txBody>
        </p:sp>
        <p:sp>
          <p:nvSpPr>
            <p:cNvPr id="58" name="rc58"/>
            <p:cNvSpPr/>
            <p:nvPr/>
          </p:nvSpPr>
          <p:spPr>
            <a:xfrm>
              <a:off x="5541580" y="3252073"/>
              <a:ext cx="220114" cy="1738686"/>
            </a:xfrm>
            <a:prstGeom prst="rect">
              <a:avLst/>
            </a:prstGeom>
            <a:solidFill>
              <a:srgbClr val="0058AB">
                <a:alpha val="100000"/>
              </a:srgbClr>
            </a:solidFill>
          </p:spPr>
          <p:txBody>
            <a:bodyPr/>
            <a:lstStyle/>
            <a:p/>
          </p:txBody>
        </p:sp>
        <p:sp>
          <p:nvSpPr>
            <p:cNvPr id="59" name="rc59"/>
            <p:cNvSpPr/>
            <p:nvPr/>
          </p:nvSpPr>
          <p:spPr>
            <a:xfrm>
              <a:off x="5786152" y="4424676"/>
              <a:ext cx="220114" cy="566083"/>
            </a:xfrm>
            <a:prstGeom prst="rect">
              <a:avLst/>
            </a:prstGeom>
            <a:solidFill>
              <a:srgbClr val="0058AB">
                <a:alpha val="100000"/>
              </a:srgbClr>
            </a:solidFill>
          </p:spPr>
          <p:txBody>
            <a:bodyPr/>
            <a:lstStyle/>
            <a:p/>
          </p:txBody>
        </p:sp>
        <p:sp>
          <p:nvSpPr>
            <p:cNvPr id="60" name="rc60"/>
            <p:cNvSpPr/>
            <p:nvPr/>
          </p:nvSpPr>
          <p:spPr>
            <a:xfrm>
              <a:off x="6030723" y="4465110"/>
              <a:ext cx="220114" cy="525649"/>
            </a:xfrm>
            <a:prstGeom prst="rect">
              <a:avLst/>
            </a:prstGeom>
            <a:solidFill>
              <a:srgbClr val="0058AB">
                <a:alpha val="100000"/>
              </a:srgbClr>
            </a:solidFill>
          </p:spPr>
          <p:txBody>
            <a:bodyPr/>
            <a:lstStyle/>
            <a:p/>
          </p:txBody>
        </p:sp>
        <p:sp>
          <p:nvSpPr>
            <p:cNvPr id="61" name="rc61"/>
            <p:cNvSpPr/>
            <p:nvPr/>
          </p:nvSpPr>
          <p:spPr>
            <a:xfrm>
              <a:off x="6275294" y="866434"/>
              <a:ext cx="220114" cy="4124325"/>
            </a:xfrm>
            <a:prstGeom prst="rect">
              <a:avLst/>
            </a:prstGeom>
            <a:solidFill>
              <a:srgbClr val="0058AB">
                <a:alpha val="100000"/>
              </a:srgbClr>
            </a:solidFill>
          </p:spPr>
          <p:txBody>
            <a:bodyPr/>
            <a:lstStyle/>
            <a:p/>
          </p:txBody>
        </p:sp>
        <p:sp>
          <p:nvSpPr>
            <p:cNvPr id="62" name="rc62"/>
            <p:cNvSpPr/>
            <p:nvPr/>
          </p:nvSpPr>
          <p:spPr>
            <a:xfrm>
              <a:off x="6519865" y="4505545"/>
              <a:ext cx="220114" cy="485214"/>
            </a:xfrm>
            <a:prstGeom prst="rect">
              <a:avLst/>
            </a:prstGeom>
            <a:solidFill>
              <a:srgbClr val="0058AB">
                <a:alpha val="100000"/>
              </a:srgbClr>
            </a:solidFill>
          </p:spPr>
          <p:txBody>
            <a:bodyPr/>
            <a:lstStyle/>
            <a:p/>
          </p:txBody>
        </p:sp>
        <p:sp>
          <p:nvSpPr>
            <p:cNvPr id="63" name="rc63"/>
            <p:cNvSpPr/>
            <p:nvPr/>
          </p:nvSpPr>
          <p:spPr>
            <a:xfrm>
              <a:off x="6764436" y="2039036"/>
              <a:ext cx="220114" cy="2951723"/>
            </a:xfrm>
            <a:prstGeom prst="rect">
              <a:avLst/>
            </a:prstGeom>
            <a:solidFill>
              <a:srgbClr val="0058AB">
                <a:alpha val="100000"/>
              </a:srgbClr>
            </a:solidFill>
          </p:spPr>
          <p:txBody>
            <a:bodyPr/>
            <a:lstStyle/>
            <a:p/>
          </p:txBody>
        </p:sp>
        <p:sp>
          <p:nvSpPr>
            <p:cNvPr id="64" name="rc64"/>
            <p:cNvSpPr/>
            <p:nvPr/>
          </p:nvSpPr>
          <p:spPr>
            <a:xfrm>
              <a:off x="7009007" y="4505545"/>
              <a:ext cx="220114" cy="485214"/>
            </a:xfrm>
            <a:prstGeom prst="rect">
              <a:avLst/>
            </a:prstGeom>
            <a:solidFill>
              <a:srgbClr val="0058AB">
                <a:alpha val="100000"/>
              </a:srgbClr>
            </a:solidFill>
          </p:spPr>
          <p:txBody>
            <a:bodyPr/>
            <a:lstStyle/>
            <a:p/>
          </p:txBody>
        </p:sp>
        <p:sp>
          <p:nvSpPr>
            <p:cNvPr id="65" name="rc65"/>
            <p:cNvSpPr/>
            <p:nvPr/>
          </p:nvSpPr>
          <p:spPr>
            <a:xfrm>
              <a:off x="8476434" y="4707718"/>
              <a:ext cx="220114" cy="283041"/>
            </a:xfrm>
            <a:prstGeom prst="rect">
              <a:avLst/>
            </a:prstGeom>
            <a:solidFill>
              <a:srgbClr val="69DBFF">
                <a:alpha val="100000"/>
              </a:srgbClr>
            </a:solidFill>
          </p:spPr>
          <p:txBody>
            <a:bodyPr/>
            <a:lstStyle/>
            <a:p/>
          </p:txBody>
        </p:sp>
        <p:sp>
          <p:nvSpPr>
            <p:cNvPr id="66" name="pl66"/>
            <p:cNvSpPr/>
            <p:nvPr/>
          </p:nvSpPr>
          <p:spPr>
            <a:xfrm>
              <a:off x="6140780" y="4424676"/>
              <a:ext cx="2445711" cy="283041"/>
            </a:xfrm>
            <a:custGeom>
              <a:avLst/>
              <a:pathLst>
                <a:path w="2445711" h="283041">
                  <a:moveTo>
                    <a:pt x="0" y="0"/>
                  </a:moveTo>
                  <a:lnTo>
                    <a:pt x="244571" y="28304"/>
                  </a:lnTo>
                  <a:lnTo>
                    <a:pt x="489142" y="56608"/>
                  </a:lnTo>
                  <a:lnTo>
                    <a:pt x="733713" y="84912"/>
                  </a:lnTo>
                  <a:lnTo>
                    <a:pt x="978284" y="113216"/>
                  </a:lnTo>
                  <a:lnTo>
                    <a:pt x="1222855" y="141520"/>
                  </a:lnTo>
                  <a:lnTo>
                    <a:pt x="1467426" y="169825"/>
                  </a:lnTo>
                  <a:lnTo>
                    <a:pt x="1711997" y="198129"/>
                  </a:lnTo>
                  <a:lnTo>
                    <a:pt x="1956569" y="226433"/>
                  </a:lnTo>
                  <a:lnTo>
                    <a:pt x="2201140" y="254737"/>
                  </a:lnTo>
                  <a:lnTo>
                    <a:pt x="2445711" y="283041"/>
                  </a:lnTo>
                </a:path>
              </a:pathLst>
            </a:custGeom>
            <a:ln w="13550" cap="flat">
              <a:solidFill>
                <a:srgbClr val="000000">
                  <a:alpha val="100000"/>
                </a:srgbClr>
              </a:solidFill>
              <a:prstDash val="solid"/>
              <a:round/>
            </a:ln>
          </p:spPr>
          <p:txBody>
            <a:bodyPr/>
            <a:lstStyle/>
            <a:p/>
          </p:txBody>
        </p:sp>
        <p:sp>
          <p:nvSpPr>
            <p:cNvPr id="67" name="pt67"/>
            <p:cNvSpPr/>
            <p:nvPr/>
          </p:nvSpPr>
          <p:spPr>
            <a:xfrm>
              <a:off x="6115954" y="43998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60525" y="44281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05096" y="44564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49667" y="44847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094238" y="45130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38809" y="45413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583381" y="45696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27952" y="45979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72523" y="46262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17094" y="46545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1665" y="46828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635239"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71671" y="39372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80" name="tx80"/>
            <p:cNvSpPr/>
            <p:nvPr/>
          </p:nvSpPr>
          <p:spPr>
            <a:xfrm>
              <a:off x="571671" y="292639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81" name="tx81"/>
            <p:cNvSpPr/>
            <p:nvPr/>
          </p:nvSpPr>
          <p:spPr>
            <a:xfrm>
              <a:off x="571671" y="1916923"/>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82" name="tx82"/>
            <p:cNvSpPr/>
            <p:nvPr/>
          </p:nvSpPr>
          <p:spPr>
            <a:xfrm>
              <a:off x="508103" y="9046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83" name="tx83"/>
            <p:cNvSpPr/>
            <p:nvPr/>
          </p:nvSpPr>
          <p:spPr>
            <a:xfrm rot="-5400000">
              <a:off x="112846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3730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6176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8621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0675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3513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595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84046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0850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296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5741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1874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06332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0786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552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79703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416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2861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3074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7753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1988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644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090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5357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69981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427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6557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581938" y="5881714"/>
              <a:ext cx="201456" cy="201456"/>
            </a:xfrm>
            <a:prstGeom prst="rect">
              <a:avLst/>
            </a:prstGeom>
            <a:solidFill>
              <a:srgbClr val="0058AB">
                <a:alpha val="100000"/>
              </a:srgbClr>
            </a:solidFill>
          </p:spPr>
          <p:txBody>
            <a:bodyPr/>
            <a:lstStyle/>
            <a:p/>
          </p:txBody>
        </p:sp>
        <p:sp>
          <p:nvSpPr>
            <p:cNvPr id="112" name="rc112"/>
            <p:cNvSpPr/>
            <p:nvPr/>
          </p:nvSpPr>
          <p:spPr>
            <a:xfrm>
              <a:off x="4484024" y="5881714"/>
              <a:ext cx="201456" cy="201456"/>
            </a:xfrm>
            <a:prstGeom prst="rect">
              <a:avLst/>
            </a:prstGeom>
            <a:solidFill>
              <a:srgbClr val="69DBFF">
                <a:alpha val="100000"/>
              </a:srgbClr>
            </a:solidFill>
          </p:spPr>
          <p:txBody>
            <a:bodyPr/>
            <a:lstStyle/>
            <a:p/>
          </p:txBody>
        </p:sp>
        <p:sp>
          <p:nvSpPr>
            <p:cNvPr id="113" name="tx113"/>
            <p:cNvSpPr/>
            <p:nvPr/>
          </p:nvSpPr>
          <p:spPr>
            <a:xfrm>
              <a:off x="386198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76406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961890" y="398022"/>
              <a:ext cx="79120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Saint Vincent and the Grenadines</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7%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70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857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43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630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913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800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687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382679"/>
              <a:ext cx="249522" cy="1720017"/>
            </a:xfrm>
            <a:prstGeom prst="rect">
              <a:avLst/>
            </a:prstGeom>
            <a:solidFill>
              <a:srgbClr val="80BD41">
                <a:alpha val="100000"/>
              </a:srgbClr>
            </a:solidFill>
          </p:spPr>
          <p:txBody>
            <a:bodyPr/>
            <a:lstStyle/>
            <a:p/>
          </p:txBody>
        </p:sp>
        <p:sp>
          <p:nvSpPr>
            <p:cNvPr id="24" name="rc24"/>
            <p:cNvSpPr/>
            <p:nvPr/>
          </p:nvSpPr>
          <p:spPr>
            <a:xfrm>
              <a:off x="1296273" y="2366453"/>
              <a:ext cx="249522" cy="16226"/>
            </a:xfrm>
            <a:prstGeom prst="rect">
              <a:avLst/>
            </a:prstGeom>
            <a:solidFill>
              <a:srgbClr val="1CABE2">
                <a:alpha val="100000"/>
              </a:srgbClr>
            </a:solidFill>
          </p:spPr>
          <p:txBody>
            <a:bodyPr/>
            <a:lstStyle/>
            <a:p/>
          </p:txBody>
        </p:sp>
        <p:sp>
          <p:nvSpPr>
            <p:cNvPr id="25" name="rc25"/>
            <p:cNvSpPr/>
            <p:nvPr/>
          </p:nvSpPr>
          <p:spPr>
            <a:xfrm>
              <a:off x="1573521" y="2407019"/>
              <a:ext cx="249522" cy="1695677"/>
            </a:xfrm>
            <a:prstGeom prst="rect">
              <a:avLst/>
            </a:prstGeom>
            <a:solidFill>
              <a:srgbClr val="80BD41">
                <a:alpha val="100000"/>
              </a:srgbClr>
            </a:solidFill>
          </p:spPr>
          <p:txBody>
            <a:bodyPr/>
            <a:lstStyle/>
            <a:p/>
          </p:txBody>
        </p:sp>
        <p:sp>
          <p:nvSpPr>
            <p:cNvPr id="26" name="rc26"/>
            <p:cNvSpPr/>
            <p:nvPr/>
          </p:nvSpPr>
          <p:spPr>
            <a:xfrm>
              <a:off x="1573521" y="2390793"/>
              <a:ext cx="249522" cy="16226"/>
            </a:xfrm>
            <a:prstGeom prst="rect">
              <a:avLst/>
            </a:prstGeom>
            <a:solidFill>
              <a:srgbClr val="1CABE2">
                <a:alpha val="100000"/>
              </a:srgbClr>
            </a:solidFill>
          </p:spPr>
          <p:txBody>
            <a:bodyPr/>
            <a:lstStyle/>
            <a:p/>
          </p:txBody>
        </p:sp>
        <p:sp>
          <p:nvSpPr>
            <p:cNvPr id="27" name="rc27"/>
            <p:cNvSpPr/>
            <p:nvPr/>
          </p:nvSpPr>
          <p:spPr>
            <a:xfrm>
              <a:off x="1850769" y="2463812"/>
              <a:ext cx="249522" cy="1638884"/>
            </a:xfrm>
            <a:prstGeom prst="rect">
              <a:avLst/>
            </a:prstGeom>
            <a:solidFill>
              <a:srgbClr val="80BD41">
                <a:alpha val="100000"/>
              </a:srgbClr>
            </a:solidFill>
          </p:spPr>
          <p:txBody>
            <a:bodyPr/>
            <a:lstStyle/>
            <a:p/>
          </p:txBody>
        </p:sp>
        <p:sp>
          <p:nvSpPr>
            <p:cNvPr id="28" name="rc28"/>
            <p:cNvSpPr/>
            <p:nvPr/>
          </p:nvSpPr>
          <p:spPr>
            <a:xfrm>
              <a:off x="1850769" y="2447586"/>
              <a:ext cx="249522" cy="16226"/>
            </a:xfrm>
            <a:prstGeom prst="rect">
              <a:avLst/>
            </a:prstGeom>
            <a:solidFill>
              <a:srgbClr val="1CABE2">
                <a:alpha val="100000"/>
              </a:srgbClr>
            </a:solidFill>
          </p:spPr>
          <p:txBody>
            <a:bodyPr/>
            <a:lstStyle/>
            <a:p/>
          </p:txBody>
        </p:sp>
        <p:sp>
          <p:nvSpPr>
            <p:cNvPr id="29" name="rc29"/>
            <p:cNvSpPr/>
            <p:nvPr/>
          </p:nvSpPr>
          <p:spPr>
            <a:xfrm>
              <a:off x="2128016" y="2528719"/>
              <a:ext cx="249522" cy="1573978"/>
            </a:xfrm>
            <a:prstGeom prst="rect">
              <a:avLst/>
            </a:prstGeom>
            <a:solidFill>
              <a:srgbClr val="80BD41">
                <a:alpha val="100000"/>
              </a:srgbClr>
            </a:solidFill>
          </p:spPr>
          <p:txBody>
            <a:bodyPr/>
            <a:lstStyle/>
            <a:p/>
          </p:txBody>
        </p:sp>
        <p:sp>
          <p:nvSpPr>
            <p:cNvPr id="30" name="rc30"/>
            <p:cNvSpPr/>
            <p:nvPr/>
          </p:nvSpPr>
          <p:spPr>
            <a:xfrm>
              <a:off x="2128016" y="2512492"/>
              <a:ext cx="249522" cy="16226"/>
            </a:xfrm>
            <a:prstGeom prst="rect">
              <a:avLst/>
            </a:prstGeom>
            <a:solidFill>
              <a:srgbClr val="1CABE2">
                <a:alpha val="100000"/>
              </a:srgbClr>
            </a:solidFill>
          </p:spPr>
          <p:txBody>
            <a:bodyPr/>
            <a:lstStyle/>
            <a:p/>
          </p:txBody>
        </p:sp>
        <p:sp>
          <p:nvSpPr>
            <p:cNvPr id="31" name="rc31"/>
            <p:cNvSpPr/>
            <p:nvPr/>
          </p:nvSpPr>
          <p:spPr>
            <a:xfrm>
              <a:off x="2405264" y="2577398"/>
              <a:ext cx="249522" cy="1525298"/>
            </a:xfrm>
            <a:prstGeom prst="rect">
              <a:avLst/>
            </a:prstGeom>
            <a:solidFill>
              <a:srgbClr val="80BD41">
                <a:alpha val="100000"/>
              </a:srgbClr>
            </a:solidFill>
          </p:spPr>
          <p:txBody>
            <a:bodyPr/>
            <a:lstStyle/>
            <a:p/>
          </p:txBody>
        </p:sp>
        <p:sp>
          <p:nvSpPr>
            <p:cNvPr id="32" name="rc32"/>
            <p:cNvSpPr/>
            <p:nvPr/>
          </p:nvSpPr>
          <p:spPr>
            <a:xfrm>
              <a:off x="2405264" y="2561172"/>
              <a:ext cx="249522" cy="16226"/>
            </a:xfrm>
            <a:prstGeom prst="rect">
              <a:avLst/>
            </a:prstGeom>
            <a:solidFill>
              <a:srgbClr val="1CABE2">
                <a:alpha val="100000"/>
              </a:srgbClr>
            </a:solidFill>
          </p:spPr>
          <p:txBody>
            <a:bodyPr/>
            <a:lstStyle/>
            <a:p/>
          </p:txBody>
        </p:sp>
        <p:sp>
          <p:nvSpPr>
            <p:cNvPr id="33" name="rc33"/>
            <p:cNvSpPr/>
            <p:nvPr/>
          </p:nvSpPr>
          <p:spPr>
            <a:xfrm>
              <a:off x="2682512" y="2609851"/>
              <a:ext cx="249522" cy="1492845"/>
            </a:xfrm>
            <a:prstGeom prst="rect">
              <a:avLst/>
            </a:prstGeom>
            <a:solidFill>
              <a:srgbClr val="80BD41">
                <a:alpha val="100000"/>
              </a:srgbClr>
            </a:solidFill>
          </p:spPr>
          <p:txBody>
            <a:bodyPr/>
            <a:lstStyle/>
            <a:p/>
          </p:txBody>
        </p:sp>
        <p:sp>
          <p:nvSpPr>
            <p:cNvPr id="34" name="rc34"/>
            <p:cNvSpPr/>
            <p:nvPr/>
          </p:nvSpPr>
          <p:spPr>
            <a:xfrm>
              <a:off x="2682512" y="2593625"/>
              <a:ext cx="249522" cy="16226"/>
            </a:xfrm>
            <a:prstGeom prst="rect">
              <a:avLst/>
            </a:prstGeom>
            <a:solidFill>
              <a:srgbClr val="1CABE2">
                <a:alpha val="100000"/>
              </a:srgbClr>
            </a:solidFill>
          </p:spPr>
          <p:txBody>
            <a:bodyPr/>
            <a:lstStyle/>
            <a:p/>
          </p:txBody>
        </p:sp>
        <p:sp>
          <p:nvSpPr>
            <p:cNvPr id="35" name="rc35"/>
            <p:cNvSpPr/>
            <p:nvPr/>
          </p:nvSpPr>
          <p:spPr>
            <a:xfrm>
              <a:off x="2959759" y="2650418"/>
              <a:ext cx="249522" cy="1452278"/>
            </a:xfrm>
            <a:prstGeom prst="rect">
              <a:avLst/>
            </a:prstGeom>
            <a:solidFill>
              <a:srgbClr val="80BD41">
                <a:alpha val="100000"/>
              </a:srgbClr>
            </a:solidFill>
          </p:spPr>
          <p:txBody>
            <a:bodyPr/>
            <a:lstStyle/>
            <a:p/>
          </p:txBody>
        </p:sp>
        <p:sp>
          <p:nvSpPr>
            <p:cNvPr id="36" name="rc36"/>
            <p:cNvSpPr/>
            <p:nvPr/>
          </p:nvSpPr>
          <p:spPr>
            <a:xfrm>
              <a:off x="2959759" y="2634191"/>
              <a:ext cx="249522" cy="16226"/>
            </a:xfrm>
            <a:prstGeom prst="rect">
              <a:avLst/>
            </a:prstGeom>
            <a:solidFill>
              <a:srgbClr val="1CABE2">
                <a:alpha val="100000"/>
              </a:srgbClr>
            </a:solidFill>
          </p:spPr>
          <p:txBody>
            <a:bodyPr/>
            <a:lstStyle/>
            <a:p/>
          </p:txBody>
        </p:sp>
        <p:sp>
          <p:nvSpPr>
            <p:cNvPr id="37" name="rc37"/>
            <p:cNvSpPr/>
            <p:nvPr/>
          </p:nvSpPr>
          <p:spPr>
            <a:xfrm>
              <a:off x="3237007" y="2650418"/>
              <a:ext cx="249522" cy="1452278"/>
            </a:xfrm>
            <a:prstGeom prst="rect">
              <a:avLst/>
            </a:prstGeom>
            <a:solidFill>
              <a:srgbClr val="80BD41">
                <a:alpha val="100000"/>
              </a:srgbClr>
            </a:solidFill>
          </p:spPr>
          <p:txBody>
            <a:bodyPr/>
            <a:lstStyle/>
            <a:p/>
          </p:txBody>
        </p:sp>
        <p:sp>
          <p:nvSpPr>
            <p:cNvPr id="38" name="rc38"/>
            <p:cNvSpPr/>
            <p:nvPr/>
          </p:nvSpPr>
          <p:spPr>
            <a:xfrm>
              <a:off x="3237007" y="2634191"/>
              <a:ext cx="249522" cy="16226"/>
            </a:xfrm>
            <a:prstGeom prst="rect">
              <a:avLst/>
            </a:prstGeom>
            <a:solidFill>
              <a:srgbClr val="1CABE2">
                <a:alpha val="100000"/>
              </a:srgbClr>
            </a:solidFill>
          </p:spPr>
          <p:txBody>
            <a:bodyPr/>
            <a:lstStyle/>
            <a:p/>
          </p:txBody>
        </p:sp>
        <p:sp>
          <p:nvSpPr>
            <p:cNvPr id="39" name="rc39"/>
            <p:cNvSpPr/>
            <p:nvPr/>
          </p:nvSpPr>
          <p:spPr>
            <a:xfrm>
              <a:off x="3514255" y="2609851"/>
              <a:ext cx="249522" cy="1492845"/>
            </a:xfrm>
            <a:prstGeom prst="rect">
              <a:avLst/>
            </a:prstGeom>
            <a:solidFill>
              <a:srgbClr val="80BD41">
                <a:alpha val="100000"/>
              </a:srgbClr>
            </a:solidFill>
          </p:spPr>
          <p:txBody>
            <a:bodyPr/>
            <a:lstStyle/>
            <a:p/>
          </p:txBody>
        </p:sp>
        <p:sp>
          <p:nvSpPr>
            <p:cNvPr id="40" name="rc40"/>
            <p:cNvSpPr/>
            <p:nvPr/>
          </p:nvSpPr>
          <p:spPr>
            <a:xfrm>
              <a:off x="3514255" y="2593625"/>
              <a:ext cx="249522" cy="16226"/>
            </a:xfrm>
            <a:prstGeom prst="rect">
              <a:avLst/>
            </a:prstGeom>
            <a:solidFill>
              <a:srgbClr val="1CABE2">
                <a:alpha val="100000"/>
              </a:srgbClr>
            </a:solidFill>
          </p:spPr>
          <p:txBody>
            <a:bodyPr/>
            <a:lstStyle/>
            <a:p/>
          </p:txBody>
        </p:sp>
        <p:sp>
          <p:nvSpPr>
            <p:cNvPr id="41" name="rc41"/>
            <p:cNvSpPr/>
            <p:nvPr/>
          </p:nvSpPr>
          <p:spPr>
            <a:xfrm>
              <a:off x="3791502" y="2609851"/>
              <a:ext cx="249522" cy="1492845"/>
            </a:xfrm>
            <a:prstGeom prst="rect">
              <a:avLst/>
            </a:prstGeom>
            <a:solidFill>
              <a:srgbClr val="80BD41">
                <a:alpha val="100000"/>
              </a:srgbClr>
            </a:solidFill>
          </p:spPr>
          <p:txBody>
            <a:bodyPr/>
            <a:lstStyle/>
            <a:p/>
          </p:txBody>
        </p:sp>
        <p:sp>
          <p:nvSpPr>
            <p:cNvPr id="42" name="rc42"/>
            <p:cNvSpPr/>
            <p:nvPr/>
          </p:nvSpPr>
          <p:spPr>
            <a:xfrm>
              <a:off x="3791502" y="2593625"/>
              <a:ext cx="249522" cy="16226"/>
            </a:xfrm>
            <a:prstGeom prst="rect">
              <a:avLst/>
            </a:prstGeom>
            <a:solidFill>
              <a:srgbClr val="1CABE2">
                <a:alpha val="100000"/>
              </a:srgbClr>
            </a:solidFill>
          </p:spPr>
          <p:txBody>
            <a:bodyPr/>
            <a:lstStyle/>
            <a:p/>
          </p:txBody>
        </p:sp>
        <p:sp>
          <p:nvSpPr>
            <p:cNvPr id="43" name="rc43"/>
            <p:cNvSpPr/>
            <p:nvPr/>
          </p:nvSpPr>
          <p:spPr>
            <a:xfrm>
              <a:off x="4068750" y="2650418"/>
              <a:ext cx="249522" cy="1452278"/>
            </a:xfrm>
            <a:prstGeom prst="rect">
              <a:avLst/>
            </a:prstGeom>
            <a:solidFill>
              <a:srgbClr val="80BD41">
                <a:alpha val="100000"/>
              </a:srgbClr>
            </a:solidFill>
          </p:spPr>
          <p:txBody>
            <a:bodyPr/>
            <a:lstStyle/>
            <a:p/>
          </p:txBody>
        </p:sp>
        <p:sp>
          <p:nvSpPr>
            <p:cNvPr id="44" name="rc44"/>
            <p:cNvSpPr/>
            <p:nvPr/>
          </p:nvSpPr>
          <p:spPr>
            <a:xfrm>
              <a:off x="4068750" y="2634191"/>
              <a:ext cx="249522" cy="16226"/>
            </a:xfrm>
            <a:prstGeom prst="rect">
              <a:avLst/>
            </a:prstGeom>
            <a:solidFill>
              <a:srgbClr val="1CABE2">
                <a:alpha val="100000"/>
              </a:srgbClr>
            </a:solidFill>
          </p:spPr>
          <p:txBody>
            <a:bodyPr/>
            <a:lstStyle/>
            <a:p/>
          </p:txBody>
        </p:sp>
        <p:sp>
          <p:nvSpPr>
            <p:cNvPr id="45" name="rc45"/>
            <p:cNvSpPr/>
            <p:nvPr/>
          </p:nvSpPr>
          <p:spPr>
            <a:xfrm>
              <a:off x="4345998" y="2731551"/>
              <a:ext cx="249522" cy="1371145"/>
            </a:xfrm>
            <a:prstGeom prst="rect">
              <a:avLst/>
            </a:prstGeom>
            <a:solidFill>
              <a:srgbClr val="80BD41">
                <a:alpha val="100000"/>
              </a:srgbClr>
            </a:solidFill>
          </p:spPr>
          <p:txBody>
            <a:bodyPr/>
            <a:lstStyle/>
            <a:p/>
          </p:txBody>
        </p:sp>
        <p:sp>
          <p:nvSpPr>
            <p:cNvPr id="46" name="rc46"/>
            <p:cNvSpPr/>
            <p:nvPr/>
          </p:nvSpPr>
          <p:spPr>
            <a:xfrm>
              <a:off x="4345998" y="2699098"/>
              <a:ext cx="249522" cy="32453"/>
            </a:xfrm>
            <a:prstGeom prst="rect">
              <a:avLst/>
            </a:prstGeom>
            <a:solidFill>
              <a:srgbClr val="1CABE2">
                <a:alpha val="100000"/>
              </a:srgbClr>
            </a:solidFill>
          </p:spPr>
          <p:txBody>
            <a:bodyPr/>
            <a:lstStyle/>
            <a:p/>
          </p:txBody>
        </p:sp>
        <p:sp>
          <p:nvSpPr>
            <p:cNvPr id="47" name="rc47"/>
            <p:cNvSpPr/>
            <p:nvPr/>
          </p:nvSpPr>
          <p:spPr>
            <a:xfrm>
              <a:off x="4623245" y="2723438"/>
              <a:ext cx="249522" cy="1379259"/>
            </a:xfrm>
            <a:prstGeom prst="rect">
              <a:avLst/>
            </a:prstGeom>
            <a:solidFill>
              <a:srgbClr val="80BD41">
                <a:alpha val="100000"/>
              </a:srgbClr>
            </a:solidFill>
          </p:spPr>
          <p:txBody>
            <a:bodyPr/>
            <a:lstStyle/>
            <a:p/>
          </p:txBody>
        </p:sp>
        <p:sp>
          <p:nvSpPr>
            <p:cNvPr id="48" name="rc48"/>
            <p:cNvSpPr/>
            <p:nvPr/>
          </p:nvSpPr>
          <p:spPr>
            <a:xfrm>
              <a:off x="4623245" y="2690984"/>
              <a:ext cx="249522" cy="32453"/>
            </a:xfrm>
            <a:prstGeom prst="rect">
              <a:avLst/>
            </a:prstGeom>
            <a:solidFill>
              <a:srgbClr val="1CABE2">
                <a:alpha val="100000"/>
              </a:srgbClr>
            </a:solidFill>
          </p:spPr>
          <p:txBody>
            <a:bodyPr/>
            <a:lstStyle/>
            <a:p/>
          </p:txBody>
        </p:sp>
        <p:sp>
          <p:nvSpPr>
            <p:cNvPr id="49" name="rc49"/>
            <p:cNvSpPr/>
            <p:nvPr/>
          </p:nvSpPr>
          <p:spPr>
            <a:xfrm>
              <a:off x="4900493" y="2731551"/>
              <a:ext cx="249522" cy="1371145"/>
            </a:xfrm>
            <a:prstGeom prst="rect">
              <a:avLst/>
            </a:prstGeom>
            <a:solidFill>
              <a:srgbClr val="80BD41">
                <a:alpha val="100000"/>
              </a:srgbClr>
            </a:solidFill>
          </p:spPr>
          <p:txBody>
            <a:bodyPr/>
            <a:lstStyle/>
            <a:p/>
          </p:txBody>
        </p:sp>
        <p:sp>
          <p:nvSpPr>
            <p:cNvPr id="50" name="rc50"/>
            <p:cNvSpPr/>
            <p:nvPr/>
          </p:nvSpPr>
          <p:spPr>
            <a:xfrm>
              <a:off x="4900493" y="2715324"/>
              <a:ext cx="249522" cy="16226"/>
            </a:xfrm>
            <a:prstGeom prst="rect">
              <a:avLst/>
            </a:prstGeom>
            <a:solidFill>
              <a:srgbClr val="1CABE2">
                <a:alpha val="100000"/>
              </a:srgbClr>
            </a:solidFill>
          </p:spPr>
          <p:txBody>
            <a:bodyPr/>
            <a:lstStyle/>
            <a:p/>
          </p:txBody>
        </p:sp>
        <p:sp>
          <p:nvSpPr>
            <p:cNvPr id="51" name="rc51"/>
            <p:cNvSpPr/>
            <p:nvPr/>
          </p:nvSpPr>
          <p:spPr>
            <a:xfrm>
              <a:off x="5177741" y="2731551"/>
              <a:ext cx="249522" cy="1371145"/>
            </a:xfrm>
            <a:prstGeom prst="rect">
              <a:avLst/>
            </a:prstGeom>
            <a:solidFill>
              <a:srgbClr val="80BD41">
                <a:alpha val="100000"/>
              </a:srgbClr>
            </a:solidFill>
          </p:spPr>
          <p:txBody>
            <a:bodyPr/>
            <a:lstStyle/>
            <a:p/>
          </p:txBody>
        </p:sp>
        <p:sp>
          <p:nvSpPr>
            <p:cNvPr id="52" name="rc52"/>
            <p:cNvSpPr/>
            <p:nvPr/>
          </p:nvSpPr>
          <p:spPr>
            <a:xfrm>
              <a:off x="5177741" y="2715324"/>
              <a:ext cx="249522" cy="16226"/>
            </a:xfrm>
            <a:prstGeom prst="rect">
              <a:avLst/>
            </a:prstGeom>
            <a:solidFill>
              <a:srgbClr val="1CABE2">
                <a:alpha val="100000"/>
              </a:srgbClr>
            </a:solidFill>
          </p:spPr>
          <p:txBody>
            <a:bodyPr/>
            <a:lstStyle/>
            <a:p/>
          </p:txBody>
        </p:sp>
        <p:sp>
          <p:nvSpPr>
            <p:cNvPr id="53" name="rc53"/>
            <p:cNvSpPr/>
            <p:nvPr/>
          </p:nvSpPr>
          <p:spPr>
            <a:xfrm>
              <a:off x="5454988" y="2755891"/>
              <a:ext cx="249522" cy="1346806"/>
            </a:xfrm>
            <a:prstGeom prst="rect">
              <a:avLst/>
            </a:prstGeom>
            <a:solidFill>
              <a:srgbClr val="80BD41">
                <a:alpha val="100000"/>
              </a:srgbClr>
            </a:solidFill>
          </p:spPr>
          <p:txBody>
            <a:bodyPr/>
            <a:lstStyle/>
            <a:p/>
          </p:txBody>
        </p:sp>
        <p:sp>
          <p:nvSpPr>
            <p:cNvPr id="54" name="rc54"/>
            <p:cNvSpPr/>
            <p:nvPr/>
          </p:nvSpPr>
          <p:spPr>
            <a:xfrm>
              <a:off x="5454988" y="2739664"/>
              <a:ext cx="249522" cy="16226"/>
            </a:xfrm>
            <a:prstGeom prst="rect">
              <a:avLst/>
            </a:prstGeom>
            <a:solidFill>
              <a:srgbClr val="1CABE2">
                <a:alpha val="100000"/>
              </a:srgbClr>
            </a:solidFill>
          </p:spPr>
          <p:txBody>
            <a:bodyPr/>
            <a:lstStyle/>
            <a:p/>
          </p:txBody>
        </p:sp>
        <p:sp>
          <p:nvSpPr>
            <p:cNvPr id="55" name="rc55"/>
            <p:cNvSpPr/>
            <p:nvPr/>
          </p:nvSpPr>
          <p:spPr>
            <a:xfrm>
              <a:off x="5732236" y="2828910"/>
              <a:ext cx="249522" cy="1273786"/>
            </a:xfrm>
            <a:prstGeom prst="rect">
              <a:avLst/>
            </a:prstGeom>
            <a:solidFill>
              <a:srgbClr val="80BD41">
                <a:alpha val="100000"/>
              </a:srgbClr>
            </a:solidFill>
          </p:spPr>
          <p:txBody>
            <a:bodyPr/>
            <a:lstStyle/>
            <a:p/>
          </p:txBody>
        </p:sp>
        <p:sp>
          <p:nvSpPr>
            <p:cNvPr id="56" name="rc56"/>
            <p:cNvSpPr/>
            <p:nvPr/>
          </p:nvSpPr>
          <p:spPr>
            <a:xfrm>
              <a:off x="5732236" y="2812684"/>
              <a:ext cx="249522" cy="16226"/>
            </a:xfrm>
            <a:prstGeom prst="rect">
              <a:avLst/>
            </a:prstGeom>
            <a:solidFill>
              <a:srgbClr val="1CABE2">
                <a:alpha val="100000"/>
              </a:srgbClr>
            </a:solidFill>
          </p:spPr>
          <p:txBody>
            <a:bodyPr/>
            <a:lstStyle/>
            <a:p/>
          </p:txBody>
        </p:sp>
        <p:sp>
          <p:nvSpPr>
            <p:cNvPr id="57" name="rc57"/>
            <p:cNvSpPr/>
            <p:nvPr/>
          </p:nvSpPr>
          <p:spPr>
            <a:xfrm>
              <a:off x="6009484" y="2918157"/>
              <a:ext cx="249522" cy="1184540"/>
            </a:xfrm>
            <a:prstGeom prst="rect">
              <a:avLst/>
            </a:prstGeom>
            <a:solidFill>
              <a:srgbClr val="80BD41">
                <a:alpha val="100000"/>
              </a:srgbClr>
            </a:solidFill>
          </p:spPr>
          <p:txBody>
            <a:bodyPr/>
            <a:lstStyle/>
            <a:p/>
          </p:txBody>
        </p:sp>
        <p:sp>
          <p:nvSpPr>
            <p:cNvPr id="58" name="rc58"/>
            <p:cNvSpPr/>
            <p:nvPr/>
          </p:nvSpPr>
          <p:spPr>
            <a:xfrm>
              <a:off x="6009484" y="2910043"/>
              <a:ext cx="249522" cy="8113"/>
            </a:xfrm>
            <a:prstGeom prst="rect">
              <a:avLst/>
            </a:prstGeom>
            <a:solidFill>
              <a:srgbClr val="1CABE2">
                <a:alpha val="100000"/>
              </a:srgbClr>
            </a:solidFill>
          </p:spPr>
          <p:txBody>
            <a:bodyPr/>
            <a:lstStyle/>
            <a:p/>
          </p:txBody>
        </p:sp>
        <p:sp>
          <p:nvSpPr>
            <p:cNvPr id="59" name="rc59"/>
            <p:cNvSpPr/>
            <p:nvPr/>
          </p:nvSpPr>
          <p:spPr>
            <a:xfrm>
              <a:off x="6286731" y="2983063"/>
              <a:ext cx="249522" cy="1119633"/>
            </a:xfrm>
            <a:prstGeom prst="rect">
              <a:avLst/>
            </a:prstGeom>
            <a:solidFill>
              <a:srgbClr val="80BD41">
                <a:alpha val="100000"/>
              </a:srgbClr>
            </a:solidFill>
          </p:spPr>
          <p:txBody>
            <a:bodyPr/>
            <a:lstStyle/>
            <a:p/>
          </p:txBody>
        </p:sp>
        <p:sp>
          <p:nvSpPr>
            <p:cNvPr id="60" name="rc60"/>
            <p:cNvSpPr/>
            <p:nvPr/>
          </p:nvSpPr>
          <p:spPr>
            <a:xfrm>
              <a:off x="6286731" y="2950610"/>
              <a:ext cx="249522" cy="32453"/>
            </a:xfrm>
            <a:prstGeom prst="rect">
              <a:avLst/>
            </a:prstGeom>
            <a:solidFill>
              <a:srgbClr val="1CABE2">
                <a:alpha val="100000"/>
              </a:srgbClr>
            </a:solidFill>
          </p:spPr>
          <p:txBody>
            <a:bodyPr/>
            <a:lstStyle/>
            <a:p/>
          </p:txBody>
        </p:sp>
        <p:sp>
          <p:nvSpPr>
            <p:cNvPr id="61" name="rc61"/>
            <p:cNvSpPr/>
            <p:nvPr/>
          </p:nvSpPr>
          <p:spPr>
            <a:xfrm>
              <a:off x="6563979" y="3007403"/>
              <a:ext cx="249522" cy="1095294"/>
            </a:xfrm>
            <a:prstGeom prst="rect">
              <a:avLst/>
            </a:prstGeom>
            <a:solidFill>
              <a:srgbClr val="80BD41">
                <a:alpha val="100000"/>
              </a:srgbClr>
            </a:solidFill>
          </p:spPr>
          <p:txBody>
            <a:bodyPr/>
            <a:lstStyle/>
            <a:p/>
          </p:txBody>
        </p:sp>
        <p:sp>
          <p:nvSpPr>
            <p:cNvPr id="62" name="rc62"/>
            <p:cNvSpPr/>
            <p:nvPr/>
          </p:nvSpPr>
          <p:spPr>
            <a:xfrm>
              <a:off x="6563979" y="2999289"/>
              <a:ext cx="249522" cy="8113"/>
            </a:xfrm>
            <a:prstGeom prst="rect">
              <a:avLst/>
            </a:prstGeom>
            <a:solidFill>
              <a:srgbClr val="1CABE2">
                <a:alpha val="100000"/>
              </a:srgbClr>
            </a:solidFill>
          </p:spPr>
          <p:txBody>
            <a:bodyPr/>
            <a:lstStyle/>
            <a:p/>
          </p:txBody>
        </p:sp>
        <p:sp>
          <p:nvSpPr>
            <p:cNvPr id="63" name="rc63"/>
            <p:cNvSpPr/>
            <p:nvPr/>
          </p:nvSpPr>
          <p:spPr>
            <a:xfrm>
              <a:off x="6841227" y="3047969"/>
              <a:ext cx="249522" cy="1054727"/>
            </a:xfrm>
            <a:prstGeom prst="rect">
              <a:avLst/>
            </a:prstGeom>
            <a:solidFill>
              <a:srgbClr val="80BD41">
                <a:alpha val="100000"/>
              </a:srgbClr>
            </a:solidFill>
          </p:spPr>
          <p:txBody>
            <a:bodyPr/>
            <a:lstStyle/>
            <a:p/>
          </p:txBody>
        </p:sp>
        <p:sp>
          <p:nvSpPr>
            <p:cNvPr id="64" name="rc64"/>
            <p:cNvSpPr/>
            <p:nvPr/>
          </p:nvSpPr>
          <p:spPr>
            <a:xfrm>
              <a:off x="6841227" y="3039856"/>
              <a:ext cx="249522" cy="8113"/>
            </a:xfrm>
            <a:prstGeom prst="rect">
              <a:avLst/>
            </a:prstGeom>
            <a:solidFill>
              <a:srgbClr val="1CABE2">
                <a:alpha val="100000"/>
              </a:srgbClr>
            </a:solidFill>
          </p:spPr>
          <p:txBody>
            <a:bodyPr/>
            <a:lstStyle/>
            <a:p/>
          </p:txBody>
        </p:sp>
        <p:sp>
          <p:nvSpPr>
            <p:cNvPr id="65" name="rc65"/>
            <p:cNvSpPr/>
            <p:nvPr/>
          </p:nvSpPr>
          <p:spPr>
            <a:xfrm>
              <a:off x="7118474" y="3145329"/>
              <a:ext cx="249522" cy="957368"/>
            </a:xfrm>
            <a:prstGeom prst="rect">
              <a:avLst/>
            </a:prstGeom>
            <a:solidFill>
              <a:srgbClr val="80BD41">
                <a:alpha val="100000"/>
              </a:srgbClr>
            </a:solidFill>
          </p:spPr>
          <p:txBody>
            <a:bodyPr/>
            <a:lstStyle/>
            <a:p/>
          </p:txBody>
        </p:sp>
        <p:sp>
          <p:nvSpPr>
            <p:cNvPr id="66" name="rc66"/>
            <p:cNvSpPr/>
            <p:nvPr/>
          </p:nvSpPr>
          <p:spPr>
            <a:xfrm>
              <a:off x="7118474" y="3064196"/>
              <a:ext cx="249522" cy="81132"/>
            </a:xfrm>
            <a:prstGeom prst="rect">
              <a:avLst/>
            </a:prstGeom>
            <a:solidFill>
              <a:srgbClr val="1CABE2">
                <a:alpha val="100000"/>
              </a:srgbClr>
            </a:solidFill>
          </p:spPr>
          <p:txBody>
            <a:bodyPr/>
            <a:lstStyle/>
            <a:p/>
          </p:txBody>
        </p:sp>
        <p:sp>
          <p:nvSpPr>
            <p:cNvPr id="67" name="rc67"/>
            <p:cNvSpPr/>
            <p:nvPr/>
          </p:nvSpPr>
          <p:spPr>
            <a:xfrm>
              <a:off x="7395722" y="3096649"/>
              <a:ext cx="249522" cy="1006047"/>
            </a:xfrm>
            <a:prstGeom prst="rect">
              <a:avLst/>
            </a:prstGeom>
            <a:solidFill>
              <a:srgbClr val="80BD41">
                <a:alpha val="100000"/>
              </a:srgbClr>
            </a:solidFill>
          </p:spPr>
          <p:txBody>
            <a:bodyPr/>
            <a:lstStyle/>
            <a:p/>
          </p:txBody>
        </p:sp>
        <p:sp>
          <p:nvSpPr>
            <p:cNvPr id="68" name="rc68"/>
            <p:cNvSpPr/>
            <p:nvPr/>
          </p:nvSpPr>
          <p:spPr>
            <a:xfrm>
              <a:off x="7395722" y="3088536"/>
              <a:ext cx="249522" cy="8113"/>
            </a:xfrm>
            <a:prstGeom prst="rect">
              <a:avLst/>
            </a:prstGeom>
            <a:solidFill>
              <a:srgbClr val="1CABE2">
                <a:alpha val="100000"/>
              </a:srgbClr>
            </a:solidFill>
          </p:spPr>
          <p:txBody>
            <a:bodyPr/>
            <a:lstStyle/>
            <a:p/>
          </p:txBody>
        </p:sp>
        <p:sp>
          <p:nvSpPr>
            <p:cNvPr id="69" name="rc69"/>
            <p:cNvSpPr/>
            <p:nvPr/>
          </p:nvSpPr>
          <p:spPr>
            <a:xfrm>
              <a:off x="7672970" y="3169668"/>
              <a:ext cx="249522" cy="933028"/>
            </a:xfrm>
            <a:prstGeom prst="rect">
              <a:avLst/>
            </a:prstGeom>
            <a:solidFill>
              <a:srgbClr val="80BD41">
                <a:alpha val="100000"/>
              </a:srgbClr>
            </a:solidFill>
          </p:spPr>
          <p:txBody>
            <a:bodyPr/>
            <a:lstStyle/>
            <a:p/>
          </p:txBody>
        </p:sp>
        <p:sp>
          <p:nvSpPr>
            <p:cNvPr id="70" name="rc70"/>
            <p:cNvSpPr/>
            <p:nvPr/>
          </p:nvSpPr>
          <p:spPr>
            <a:xfrm>
              <a:off x="7672970" y="3112875"/>
              <a:ext cx="249522" cy="56793"/>
            </a:xfrm>
            <a:prstGeom prst="rect">
              <a:avLst/>
            </a:prstGeom>
            <a:solidFill>
              <a:srgbClr val="1CABE2">
                <a:alpha val="100000"/>
              </a:srgbClr>
            </a:solidFill>
          </p:spPr>
          <p:txBody>
            <a:bodyPr/>
            <a:lstStyle/>
            <a:p/>
          </p:txBody>
        </p:sp>
        <p:sp>
          <p:nvSpPr>
            <p:cNvPr id="71" name="rc71"/>
            <p:cNvSpPr/>
            <p:nvPr/>
          </p:nvSpPr>
          <p:spPr>
            <a:xfrm>
              <a:off x="7950217" y="3145329"/>
              <a:ext cx="249522" cy="957368"/>
            </a:xfrm>
            <a:prstGeom prst="rect">
              <a:avLst/>
            </a:prstGeom>
            <a:solidFill>
              <a:srgbClr val="80BD41">
                <a:alpha val="100000"/>
              </a:srgbClr>
            </a:solidFill>
          </p:spPr>
          <p:txBody>
            <a:bodyPr/>
            <a:lstStyle/>
            <a:p/>
          </p:txBody>
        </p:sp>
        <p:sp>
          <p:nvSpPr>
            <p:cNvPr id="72" name="rc72"/>
            <p:cNvSpPr/>
            <p:nvPr/>
          </p:nvSpPr>
          <p:spPr>
            <a:xfrm>
              <a:off x="7950217" y="3137215"/>
              <a:ext cx="249522" cy="8113"/>
            </a:xfrm>
            <a:prstGeom prst="rect">
              <a:avLst/>
            </a:prstGeom>
            <a:solidFill>
              <a:srgbClr val="1CABE2">
                <a:alpha val="100000"/>
              </a:srgbClr>
            </a:solidFill>
          </p:spPr>
          <p:txBody>
            <a:bodyPr/>
            <a:lstStyle/>
            <a:p/>
          </p:txBody>
        </p:sp>
        <p:sp>
          <p:nvSpPr>
            <p:cNvPr id="73" name="pl73"/>
            <p:cNvSpPr/>
            <p:nvPr/>
          </p:nvSpPr>
          <p:spPr>
            <a:xfrm>
              <a:off x="1421035" y="1236556"/>
              <a:ext cx="6653943" cy="202656"/>
            </a:xfrm>
            <a:custGeom>
              <a:avLst/>
              <a:pathLst>
                <a:path w="6653943" h="202656">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28950"/>
                  </a:lnTo>
                  <a:lnTo>
                    <a:pt x="3326971" y="28950"/>
                  </a:lnTo>
                  <a:lnTo>
                    <a:pt x="3604219" y="0"/>
                  </a:lnTo>
                  <a:lnTo>
                    <a:pt x="3881467" y="0"/>
                  </a:lnTo>
                  <a:lnTo>
                    <a:pt x="4158714" y="0"/>
                  </a:lnTo>
                  <a:lnTo>
                    <a:pt x="4435962" y="0"/>
                  </a:lnTo>
                  <a:lnTo>
                    <a:pt x="4713210" y="0"/>
                  </a:lnTo>
                  <a:lnTo>
                    <a:pt x="4990457" y="57901"/>
                  </a:lnTo>
                  <a:lnTo>
                    <a:pt x="5267705" y="0"/>
                  </a:lnTo>
                  <a:lnTo>
                    <a:pt x="5544953" y="0"/>
                  </a:lnTo>
                  <a:lnTo>
                    <a:pt x="5822200" y="202656"/>
                  </a:lnTo>
                  <a:lnTo>
                    <a:pt x="6099448" y="0"/>
                  </a:lnTo>
                  <a:lnTo>
                    <a:pt x="6376696" y="144754"/>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1355732" y="223167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85" name="tx85"/>
            <p:cNvSpPr/>
            <p:nvPr/>
          </p:nvSpPr>
          <p:spPr>
            <a:xfrm>
              <a:off x="2741971" y="24576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86" name="tx86"/>
            <p:cNvSpPr/>
            <p:nvPr/>
          </p:nvSpPr>
          <p:spPr>
            <a:xfrm>
              <a:off x="4128209" y="24982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87" name="tx87"/>
            <p:cNvSpPr/>
            <p:nvPr/>
          </p:nvSpPr>
          <p:spPr>
            <a:xfrm>
              <a:off x="5514447" y="260488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88" name="tx88"/>
            <p:cNvSpPr/>
            <p:nvPr/>
          </p:nvSpPr>
          <p:spPr>
            <a:xfrm>
              <a:off x="6623438" y="285639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89" name="tx89"/>
            <p:cNvSpPr/>
            <p:nvPr/>
          </p:nvSpPr>
          <p:spPr>
            <a:xfrm>
              <a:off x="6900686" y="290388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90" name="tx90"/>
            <p:cNvSpPr/>
            <p:nvPr/>
          </p:nvSpPr>
          <p:spPr>
            <a:xfrm>
              <a:off x="7177933" y="292822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91" name="tx91"/>
            <p:cNvSpPr/>
            <p:nvPr/>
          </p:nvSpPr>
          <p:spPr>
            <a:xfrm>
              <a:off x="7455181" y="295375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2" name="tx92"/>
            <p:cNvSpPr/>
            <p:nvPr/>
          </p:nvSpPr>
          <p:spPr>
            <a:xfrm>
              <a:off x="7732429" y="297809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3" name="tx93"/>
            <p:cNvSpPr/>
            <p:nvPr/>
          </p:nvSpPr>
          <p:spPr>
            <a:xfrm>
              <a:off x="8009676" y="300243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4" name="pl94"/>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55732" y="320878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05" name="tx105"/>
            <p:cNvSpPr/>
            <p:nvPr/>
          </p:nvSpPr>
          <p:spPr>
            <a:xfrm>
              <a:off x="1367476" y="23406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2741971" y="33212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07" name="tx107"/>
            <p:cNvSpPr/>
            <p:nvPr/>
          </p:nvSpPr>
          <p:spPr>
            <a:xfrm>
              <a:off x="2753715" y="25678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28209" y="334150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09" name="tx109"/>
            <p:cNvSpPr/>
            <p:nvPr/>
          </p:nvSpPr>
          <p:spPr>
            <a:xfrm>
              <a:off x="4139953" y="260840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514447" y="339539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1" name="tx111"/>
            <p:cNvSpPr/>
            <p:nvPr/>
          </p:nvSpPr>
          <p:spPr>
            <a:xfrm>
              <a:off x="5526191" y="27138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623438" y="352114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3" name="tx113"/>
            <p:cNvSpPr/>
            <p:nvPr/>
          </p:nvSpPr>
          <p:spPr>
            <a:xfrm>
              <a:off x="6635182" y="296944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900686" y="354023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5" name="tx115"/>
            <p:cNvSpPr/>
            <p:nvPr/>
          </p:nvSpPr>
          <p:spPr>
            <a:xfrm>
              <a:off x="6912430" y="301001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77933" y="359011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7" name="tx117"/>
            <p:cNvSpPr/>
            <p:nvPr/>
          </p:nvSpPr>
          <p:spPr>
            <a:xfrm>
              <a:off x="7189677" y="30708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55181" y="35657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9" name="tx119"/>
            <p:cNvSpPr/>
            <p:nvPr/>
          </p:nvSpPr>
          <p:spPr>
            <a:xfrm>
              <a:off x="7466925" y="305869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32429" y="360228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1" name="tx121"/>
            <p:cNvSpPr/>
            <p:nvPr/>
          </p:nvSpPr>
          <p:spPr>
            <a:xfrm>
              <a:off x="7744173" y="310737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009676" y="359011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3" name="tx123"/>
            <p:cNvSpPr/>
            <p:nvPr/>
          </p:nvSpPr>
          <p:spPr>
            <a:xfrm>
              <a:off x="8021420" y="310737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10775" y="32409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26" name="tx126"/>
            <p:cNvSpPr/>
            <p:nvPr/>
          </p:nvSpPr>
          <p:spPr>
            <a:xfrm>
              <a:off x="810775" y="2429630"/>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7" name="tx127"/>
            <p:cNvSpPr/>
            <p:nvPr/>
          </p:nvSpPr>
          <p:spPr>
            <a:xfrm>
              <a:off x="810775" y="1616527"/>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0204"/>
              <a:ext cx="3401831"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Vincent and the Grenadines, 2000-2024</a:t>
              </a:r>
            </a:p>
          </p:txBody>
        </p:sp>
        <p:sp>
          <p:nvSpPr>
            <p:cNvPr id="153" name="pl153"/>
            <p:cNvSpPr/>
            <p:nvPr/>
          </p:nvSpPr>
          <p:spPr>
            <a:xfrm>
              <a:off x="249604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9557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29511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69581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09534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4948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478748" cy="167191"/>
            </a:xfrm>
            <a:prstGeom prst="rect">
              <a:avLst/>
            </a:prstGeom>
            <a:solidFill>
              <a:srgbClr val="80BD41">
                <a:alpha val="100000"/>
              </a:srgbClr>
            </a:solidFill>
          </p:spPr>
          <p:txBody>
            <a:bodyPr/>
            <a:lstStyle/>
            <a:p/>
          </p:txBody>
        </p:sp>
        <p:sp>
          <p:nvSpPr>
            <p:cNvPr id="164" name="rc164"/>
            <p:cNvSpPr/>
            <p:nvPr/>
          </p:nvSpPr>
          <p:spPr>
            <a:xfrm>
              <a:off x="7775022" y="5889059"/>
              <a:ext cx="47990" cy="167191"/>
            </a:xfrm>
            <a:prstGeom prst="rect">
              <a:avLst/>
            </a:prstGeom>
            <a:solidFill>
              <a:srgbClr val="1CABE2">
                <a:alpha val="100000"/>
              </a:srgbClr>
            </a:solidFill>
          </p:spPr>
          <p:txBody>
            <a:bodyPr/>
            <a:lstStyle/>
            <a:p/>
          </p:txBody>
        </p:sp>
        <p:sp>
          <p:nvSpPr>
            <p:cNvPr id="165" name="rc165"/>
            <p:cNvSpPr/>
            <p:nvPr/>
          </p:nvSpPr>
          <p:spPr>
            <a:xfrm>
              <a:off x="1296273" y="5680069"/>
              <a:ext cx="5518934" cy="167191"/>
            </a:xfrm>
            <a:prstGeom prst="rect">
              <a:avLst/>
            </a:prstGeom>
            <a:solidFill>
              <a:srgbClr val="80BD41">
                <a:alpha val="100000"/>
              </a:srgbClr>
            </a:solidFill>
          </p:spPr>
          <p:txBody>
            <a:bodyPr/>
            <a:lstStyle/>
            <a:p/>
          </p:txBody>
        </p:sp>
        <p:sp>
          <p:nvSpPr>
            <p:cNvPr id="166" name="rc166"/>
            <p:cNvSpPr/>
            <p:nvPr/>
          </p:nvSpPr>
          <p:spPr>
            <a:xfrm>
              <a:off x="6815208" y="5680069"/>
              <a:ext cx="335935" cy="167191"/>
            </a:xfrm>
            <a:prstGeom prst="rect">
              <a:avLst/>
            </a:prstGeom>
            <a:solidFill>
              <a:srgbClr val="1CABE2">
                <a:alpha val="100000"/>
              </a:srgbClr>
            </a:solidFill>
          </p:spPr>
          <p:txBody>
            <a:bodyPr/>
            <a:lstStyle/>
            <a:p/>
          </p:txBody>
        </p:sp>
        <p:sp>
          <p:nvSpPr>
            <p:cNvPr id="167" name="rc167"/>
            <p:cNvSpPr/>
            <p:nvPr/>
          </p:nvSpPr>
          <p:spPr>
            <a:xfrm>
              <a:off x="1296273" y="5471080"/>
              <a:ext cx="5662906" cy="167191"/>
            </a:xfrm>
            <a:prstGeom prst="rect">
              <a:avLst/>
            </a:prstGeom>
            <a:solidFill>
              <a:srgbClr val="80BD41">
                <a:alpha val="100000"/>
              </a:srgbClr>
            </a:solidFill>
          </p:spPr>
          <p:txBody>
            <a:bodyPr/>
            <a:lstStyle/>
            <a:p/>
          </p:txBody>
        </p:sp>
        <p:sp>
          <p:nvSpPr>
            <p:cNvPr id="168" name="rc168"/>
            <p:cNvSpPr/>
            <p:nvPr/>
          </p:nvSpPr>
          <p:spPr>
            <a:xfrm>
              <a:off x="6959180" y="5471080"/>
              <a:ext cx="47990" cy="167191"/>
            </a:xfrm>
            <a:prstGeom prst="rect">
              <a:avLst/>
            </a:prstGeom>
            <a:solidFill>
              <a:srgbClr val="1CABE2">
                <a:alpha val="100000"/>
              </a:srgbClr>
            </a:solidFill>
          </p:spPr>
          <p:txBody>
            <a:bodyPr/>
            <a:lstStyle/>
            <a:p/>
          </p:txBody>
        </p:sp>
        <p:sp>
          <p:nvSpPr>
            <p:cNvPr id="169" name="tx169"/>
            <p:cNvSpPr/>
            <p:nvPr/>
          </p:nvSpPr>
          <p:spPr>
            <a:xfrm>
              <a:off x="8119368" y="5930930"/>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70" name="tx170"/>
            <p:cNvSpPr/>
            <p:nvPr/>
          </p:nvSpPr>
          <p:spPr>
            <a:xfrm>
              <a:off x="7363514" y="5721940"/>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71" name="tx171"/>
            <p:cNvSpPr/>
            <p:nvPr/>
          </p:nvSpPr>
          <p:spPr>
            <a:xfrm>
              <a:off x="7212343" y="551295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72" name="tx172"/>
            <p:cNvSpPr/>
            <p:nvPr/>
          </p:nvSpPr>
          <p:spPr>
            <a:xfrm>
              <a:off x="4460299"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73" name="tx173"/>
            <p:cNvSpPr/>
            <p:nvPr/>
          </p:nvSpPr>
          <p:spPr>
            <a:xfrm>
              <a:off x="7737219"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4" name="tx174"/>
            <p:cNvSpPr/>
            <p:nvPr/>
          </p:nvSpPr>
          <p:spPr>
            <a:xfrm>
              <a:off x="3980392"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75" name="tx175"/>
            <p:cNvSpPr/>
            <p:nvPr/>
          </p:nvSpPr>
          <p:spPr>
            <a:xfrm>
              <a:off x="6921377"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4052378"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77" name="tx177"/>
            <p:cNvSpPr/>
            <p:nvPr/>
          </p:nvSpPr>
          <p:spPr>
            <a:xfrm>
              <a:off x="6921377"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99172"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82" name="tx182"/>
            <p:cNvSpPr/>
            <p:nvPr/>
          </p:nvSpPr>
          <p:spPr>
            <a:xfrm>
              <a:off x="3598709"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83" name="tx183"/>
            <p:cNvSpPr/>
            <p:nvPr/>
          </p:nvSpPr>
          <p:spPr>
            <a:xfrm>
              <a:off x="5998245"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4" name="tx184"/>
            <p:cNvSpPr/>
            <p:nvPr/>
          </p:nvSpPr>
          <p:spPr>
            <a:xfrm>
              <a:off x="8397782"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decreased 13% compared to in 2019.
The number of surviving infants decreased approximately 13%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Saint Vincent and the Grenadines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99991"/>
            </a:xfrm>
            <a:custGeom>
              <a:avLst/>
              <a:pathLst>
                <a:path w="3397293" h="199991">
                  <a:moveTo>
                    <a:pt x="0" y="2857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85710"/>
                  </a:lnTo>
                  <a:lnTo>
                    <a:pt x="1698646" y="85710"/>
                  </a:lnTo>
                  <a:lnTo>
                    <a:pt x="1840200" y="57140"/>
                  </a:lnTo>
                  <a:lnTo>
                    <a:pt x="1981754" y="28570"/>
                  </a:lnTo>
                  <a:lnTo>
                    <a:pt x="2123308" y="0"/>
                  </a:lnTo>
                  <a:lnTo>
                    <a:pt x="2264862" y="0"/>
                  </a:lnTo>
                  <a:lnTo>
                    <a:pt x="2406416" y="0"/>
                  </a:lnTo>
                  <a:lnTo>
                    <a:pt x="2547969" y="57140"/>
                  </a:lnTo>
                  <a:lnTo>
                    <a:pt x="2689523" y="57140"/>
                  </a:lnTo>
                  <a:lnTo>
                    <a:pt x="2831077" y="57140"/>
                  </a:lnTo>
                  <a:lnTo>
                    <a:pt x="2972631" y="199991"/>
                  </a:lnTo>
                  <a:lnTo>
                    <a:pt x="3114185" y="0"/>
                  </a:lnTo>
                  <a:lnTo>
                    <a:pt x="3255739" y="14285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99991"/>
            </a:xfrm>
            <a:custGeom>
              <a:avLst/>
              <a:pathLst>
                <a:path w="3397293" h="199991">
                  <a:moveTo>
                    <a:pt x="0" y="2857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85710"/>
                  </a:lnTo>
                  <a:lnTo>
                    <a:pt x="1698646" y="85710"/>
                  </a:lnTo>
                  <a:lnTo>
                    <a:pt x="1840200" y="57140"/>
                  </a:lnTo>
                  <a:lnTo>
                    <a:pt x="1981754" y="28570"/>
                  </a:lnTo>
                  <a:lnTo>
                    <a:pt x="2123308" y="0"/>
                  </a:lnTo>
                  <a:lnTo>
                    <a:pt x="2264862" y="0"/>
                  </a:lnTo>
                  <a:lnTo>
                    <a:pt x="2406416" y="0"/>
                  </a:lnTo>
                  <a:lnTo>
                    <a:pt x="2547969" y="57140"/>
                  </a:lnTo>
                  <a:lnTo>
                    <a:pt x="2689523" y="57140"/>
                  </a:lnTo>
                  <a:lnTo>
                    <a:pt x="2831077" y="57140"/>
                  </a:lnTo>
                  <a:lnTo>
                    <a:pt x="2972631" y="199991"/>
                  </a:lnTo>
                  <a:lnTo>
                    <a:pt x="3114185" y="0"/>
                  </a:lnTo>
                  <a:lnTo>
                    <a:pt x="3255739" y="14285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99991"/>
            </a:xfrm>
            <a:custGeom>
              <a:avLst/>
              <a:pathLst>
                <a:path w="3397293" h="199991">
                  <a:moveTo>
                    <a:pt x="0" y="2857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85710"/>
                  </a:lnTo>
                  <a:lnTo>
                    <a:pt x="1698646" y="85710"/>
                  </a:lnTo>
                  <a:lnTo>
                    <a:pt x="1840200" y="57140"/>
                  </a:lnTo>
                  <a:lnTo>
                    <a:pt x="1981754" y="28570"/>
                  </a:lnTo>
                  <a:lnTo>
                    <a:pt x="2123308" y="0"/>
                  </a:lnTo>
                  <a:lnTo>
                    <a:pt x="2264862" y="0"/>
                  </a:lnTo>
                  <a:lnTo>
                    <a:pt x="2406416" y="0"/>
                  </a:lnTo>
                  <a:lnTo>
                    <a:pt x="2547969" y="57140"/>
                  </a:lnTo>
                  <a:lnTo>
                    <a:pt x="2689523" y="57140"/>
                  </a:lnTo>
                  <a:lnTo>
                    <a:pt x="2831077" y="57140"/>
                  </a:lnTo>
                  <a:lnTo>
                    <a:pt x="2972631" y="199991"/>
                  </a:lnTo>
                  <a:lnTo>
                    <a:pt x="3114185" y="0"/>
                  </a:lnTo>
                  <a:lnTo>
                    <a:pt x="3255739" y="14285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90558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90558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35337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411583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172688" y="4830005"/>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Vincent and the Grenadines</a:t>
              </a:r>
            </a:p>
          </p:txBody>
        </p:sp>
        <p:sp>
          <p:nvSpPr>
            <p:cNvPr id="60" name="tx60"/>
            <p:cNvSpPr/>
            <p:nvPr/>
          </p:nvSpPr>
          <p:spPr>
            <a:xfrm>
              <a:off x="362047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382933"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701564" y="471005"/>
              <a:ext cx="423609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Saint Vincent and the Grenadines, 2000-2024</a:t>
              </a:r>
            </a:p>
          </p:txBody>
        </p:sp>
        <p:sp>
          <p:nvSpPr>
            <p:cNvPr id="63" name="pl63"/>
            <p:cNvSpPr/>
            <p:nvPr/>
          </p:nvSpPr>
          <p:spPr>
            <a:xfrm>
              <a:off x="5267799" y="39445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550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761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867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497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60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709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81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602454"/>
              <a:ext cx="3397293" cy="552608"/>
            </a:xfrm>
            <a:custGeom>
              <a:avLst/>
              <a:pathLst>
                <a:path w="3397293" h="552608">
                  <a:moveTo>
                    <a:pt x="0" y="78944"/>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236832"/>
                  </a:lnTo>
                  <a:lnTo>
                    <a:pt x="1698646" y="236832"/>
                  </a:lnTo>
                  <a:lnTo>
                    <a:pt x="1840200" y="157888"/>
                  </a:lnTo>
                  <a:lnTo>
                    <a:pt x="1981754" y="78944"/>
                  </a:lnTo>
                  <a:lnTo>
                    <a:pt x="2123308" y="0"/>
                  </a:lnTo>
                  <a:lnTo>
                    <a:pt x="2264862" y="0"/>
                  </a:lnTo>
                  <a:lnTo>
                    <a:pt x="2406416" y="0"/>
                  </a:lnTo>
                  <a:lnTo>
                    <a:pt x="2547969" y="157888"/>
                  </a:lnTo>
                  <a:lnTo>
                    <a:pt x="2689523" y="157888"/>
                  </a:lnTo>
                  <a:lnTo>
                    <a:pt x="2831077" y="157888"/>
                  </a:lnTo>
                  <a:lnTo>
                    <a:pt x="2972631" y="552608"/>
                  </a:lnTo>
                  <a:lnTo>
                    <a:pt x="3114185" y="0"/>
                  </a:lnTo>
                  <a:lnTo>
                    <a:pt x="3255739" y="394720"/>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2760343"/>
              <a:ext cx="3397293" cy="1105217"/>
            </a:xfrm>
            <a:custGeom>
              <a:avLst/>
              <a:pathLst>
                <a:path w="3397293" h="1105217">
                  <a:moveTo>
                    <a:pt x="0" y="1105217"/>
                  </a:moveTo>
                  <a:lnTo>
                    <a:pt x="141553" y="1105217"/>
                  </a:lnTo>
                  <a:lnTo>
                    <a:pt x="283107" y="1105217"/>
                  </a:lnTo>
                  <a:lnTo>
                    <a:pt x="424661" y="947329"/>
                  </a:lnTo>
                  <a:lnTo>
                    <a:pt x="566215" y="789441"/>
                  </a:lnTo>
                  <a:lnTo>
                    <a:pt x="707769" y="710497"/>
                  </a:lnTo>
                  <a:lnTo>
                    <a:pt x="849323" y="631552"/>
                  </a:lnTo>
                  <a:lnTo>
                    <a:pt x="990877" y="631552"/>
                  </a:lnTo>
                  <a:lnTo>
                    <a:pt x="1132431" y="394720"/>
                  </a:lnTo>
                  <a:lnTo>
                    <a:pt x="1273984" y="236832"/>
                  </a:lnTo>
                  <a:lnTo>
                    <a:pt x="1415538" y="236832"/>
                  </a:lnTo>
                  <a:lnTo>
                    <a:pt x="1557092" y="157888"/>
                  </a:lnTo>
                  <a:lnTo>
                    <a:pt x="1698646" y="157888"/>
                  </a:lnTo>
                  <a:lnTo>
                    <a:pt x="1840200" y="236832"/>
                  </a:lnTo>
                  <a:lnTo>
                    <a:pt x="1981754" y="157888"/>
                  </a:lnTo>
                  <a:lnTo>
                    <a:pt x="2123308" y="78944"/>
                  </a:lnTo>
                  <a:lnTo>
                    <a:pt x="2264862" y="0"/>
                  </a:lnTo>
                  <a:lnTo>
                    <a:pt x="2406416" y="0"/>
                  </a:lnTo>
                  <a:lnTo>
                    <a:pt x="2547969" y="0"/>
                  </a:lnTo>
                  <a:lnTo>
                    <a:pt x="2689523" y="0"/>
                  </a:lnTo>
                  <a:lnTo>
                    <a:pt x="2831077" y="236832"/>
                  </a:lnTo>
                  <a:lnTo>
                    <a:pt x="2972631" y="315776"/>
                  </a:lnTo>
                  <a:lnTo>
                    <a:pt x="3114185" y="78944"/>
                  </a:lnTo>
                  <a:lnTo>
                    <a:pt x="3255739" y="157888"/>
                  </a:lnTo>
                  <a:lnTo>
                    <a:pt x="3397293" y="78944"/>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55125"/>
              <a:ext cx="3397293" cy="1499938"/>
            </a:xfrm>
            <a:custGeom>
              <a:avLst/>
              <a:pathLst>
                <a:path w="3397293" h="1499938">
                  <a:moveTo>
                    <a:pt x="0" y="236832"/>
                  </a:moveTo>
                  <a:lnTo>
                    <a:pt x="141553" y="315776"/>
                  </a:lnTo>
                  <a:lnTo>
                    <a:pt x="283107" y="236832"/>
                  </a:lnTo>
                  <a:lnTo>
                    <a:pt x="424661" y="157888"/>
                  </a:lnTo>
                  <a:lnTo>
                    <a:pt x="566215" y="78944"/>
                  </a:lnTo>
                  <a:lnTo>
                    <a:pt x="707769" y="0"/>
                  </a:lnTo>
                  <a:lnTo>
                    <a:pt x="849323" y="78944"/>
                  </a:lnTo>
                  <a:lnTo>
                    <a:pt x="990877" y="78944"/>
                  </a:lnTo>
                  <a:lnTo>
                    <a:pt x="1132431" y="157888"/>
                  </a:lnTo>
                  <a:lnTo>
                    <a:pt x="1273984" y="0"/>
                  </a:lnTo>
                  <a:lnTo>
                    <a:pt x="1415538" y="78944"/>
                  </a:lnTo>
                  <a:lnTo>
                    <a:pt x="1557092" y="78944"/>
                  </a:lnTo>
                  <a:lnTo>
                    <a:pt x="1698646" y="78944"/>
                  </a:lnTo>
                  <a:lnTo>
                    <a:pt x="1840200" y="315776"/>
                  </a:lnTo>
                  <a:lnTo>
                    <a:pt x="1981754" y="394720"/>
                  </a:lnTo>
                  <a:lnTo>
                    <a:pt x="2123308" y="315776"/>
                  </a:lnTo>
                  <a:lnTo>
                    <a:pt x="2264862" y="394720"/>
                  </a:lnTo>
                  <a:lnTo>
                    <a:pt x="2406416" y="710497"/>
                  </a:lnTo>
                  <a:lnTo>
                    <a:pt x="2547969" y="631552"/>
                  </a:lnTo>
                  <a:lnTo>
                    <a:pt x="2689523" y="1105217"/>
                  </a:lnTo>
                  <a:lnTo>
                    <a:pt x="2831077" y="1420994"/>
                  </a:lnTo>
                  <a:lnTo>
                    <a:pt x="2972631" y="1499938"/>
                  </a:lnTo>
                  <a:lnTo>
                    <a:pt x="3114185" y="1184161"/>
                  </a:lnTo>
                  <a:lnTo>
                    <a:pt x="3255739" y="868385"/>
                  </a:lnTo>
                  <a:lnTo>
                    <a:pt x="3397293" y="947329"/>
                  </a:lnTo>
                </a:path>
              </a:pathLst>
            </a:custGeom>
            <a:ln w="27101" cap="flat">
              <a:solidFill>
                <a:srgbClr val="961A49">
                  <a:alpha val="100000"/>
                </a:srgbClr>
              </a:solidFill>
              <a:prstDash val="solid"/>
              <a:round/>
            </a:ln>
          </p:spPr>
          <p:txBody>
            <a:bodyPr/>
            <a:lstStyle/>
            <a:p/>
          </p:txBody>
        </p:sp>
        <p:sp>
          <p:nvSpPr>
            <p:cNvPr id="82" name="pl82"/>
            <p:cNvSpPr/>
            <p:nvPr/>
          </p:nvSpPr>
          <p:spPr>
            <a:xfrm>
              <a:off x="5437664" y="276034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602454"/>
              <a:ext cx="3397293" cy="552608"/>
            </a:xfrm>
            <a:custGeom>
              <a:avLst/>
              <a:pathLst>
                <a:path w="3397293" h="552608">
                  <a:moveTo>
                    <a:pt x="0" y="78944"/>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236832"/>
                  </a:lnTo>
                  <a:lnTo>
                    <a:pt x="1698646" y="236832"/>
                  </a:lnTo>
                  <a:lnTo>
                    <a:pt x="1840200" y="157888"/>
                  </a:lnTo>
                  <a:lnTo>
                    <a:pt x="1981754" y="78944"/>
                  </a:lnTo>
                  <a:lnTo>
                    <a:pt x="2123308" y="0"/>
                  </a:lnTo>
                  <a:lnTo>
                    <a:pt x="2264862" y="0"/>
                  </a:lnTo>
                  <a:lnTo>
                    <a:pt x="2406416" y="0"/>
                  </a:lnTo>
                  <a:lnTo>
                    <a:pt x="2547969" y="157888"/>
                  </a:lnTo>
                  <a:lnTo>
                    <a:pt x="2689523" y="157888"/>
                  </a:lnTo>
                  <a:lnTo>
                    <a:pt x="2831077" y="157888"/>
                  </a:lnTo>
                  <a:lnTo>
                    <a:pt x="2972631" y="552608"/>
                  </a:lnTo>
                  <a:lnTo>
                    <a:pt x="3114185" y="0"/>
                  </a:lnTo>
                  <a:lnTo>
                    <a:pt x="3255739" y="394720"/>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1923535"/>
              <a:ext cx="0" cy="757863"/>
            </a:xfrm>
            <a:custGeom>
              <a:avLst/>
              <a:pathLst>
                <a:path w="0" h="757863">
                  <a:moveTo>
                    <a:pt x="0" y="75786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923535"/>
              <a:ext cx="0" cy="678919"/>
            </a:xfrm>
            <a:custGeom>
              <a:avLst/>
              <a:pathLst>
                <a:path w="0" h="678919">
                  <a:moveTo>
                    <a:pt x="0" y="6789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923535"/>
              <a:ext cx="0" cy="678919"/>
            </a:xfrm>
            <a:custGeom>
              <a:avLst/>
              <a:pathLst>
                <a:path w="0" h="678919">
                  <a:moveTo>
                    <a:pt x="0" y="67891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923535"/>
              <a:ext cx="0" cy="678919"/>
            </a:xfrm>
            <a:custGeom>
              <a:avLst/>
              <a:pathLst>
                <a:path w="0" h="678919">
                  <a:moveTo>
                    <a:pt x="0" y="67891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923535"/>
              <a:ext cx="0" cy="836807"/>
            </a:xfrm>
            <a:custGeom>
              <a:avLst/>
              <a:pathLst>
                <a:path w="0" h="836807">
                  <a:moveTo>
                    <a:pt x="0" y="8368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923535"/>
              <a:ext cx="0" cy="1073639"/>
            </a:xfrm>
            <a:custGeom>
              <a:avLst/>
              <a:pathLst>
                <a:path w="0" h="1073639">
                  <a:moveTo>
                    <a:pt x="0" y="107363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923535"/>
              <a:ext cx="0" cy="678919"/>
            </a:xfrm>
            <a:custGeom>
              <a:avLst/>
              <a:pathLst>
                <a:path w="0" h="678919">
                  <a:moveTo>
                    <a:pt x="0" y="67891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602454"/>
              <a:ext cx="3397293" cy="552608"/>
            </a:xfrm>
            <a:custGeom>
              <a:avLst/>
              <a:pathLst>
                <a:path w="3397293" h="552608">
                  <a:moveTo>
                    <a:pt x="0" y="78944"/>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236832"/>
                  </a:lnTo>
                  <a:lnTo>
                    <a:pt x="1698646" y="236832"/>
                  </a:lnTo>
                  <a:lnTo>
                    <a:pt x="1840200" y="157888"/>
                  </a:lnTo>
                  <a:lnTo>
                    <a:pt x="1981754" y="78944"/>
                  </a:lnTo>
                  <a:lnTo>
                    <a:pt x="2123308" y="0"/>
                  </a:lnTo>
                  <a:lnTo>
                    <a:pt x="2264862" y="0"/>
                  </a:lnTo>
                  <a:lnTo>
                    <a:pt x="2406416" y="0"/>
                  </a:lnTo>
                  <a:lnTo>
                    <a:pt x="2547969" y="157888"/>
                  </a:lnTo>
                  <a:lnTo>
                    <a:pt x="2689523" y="157888"/>
                  </a:lnTo>
                  <a:lnTo>
                    <a:pt x="2831077" y="157888"/>
                  </a:lnTo>
                  <a:lnTo>
                    <a:pt x="2972631" y="552608"/>
                  </a:lnTo>
                  <a:lnTo>
                    <a:pt x="3114185" y="0"/>
                  </a:lnTo>
                  <a:lnTo>
                    <a:pt x="3255739" y="394720"/>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407519" y="18528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115288" y="18528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823058" y="18528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7530827" y="18528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097042" y="18515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185146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804812" y="18528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902429" y="28001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5633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49766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7082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9187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293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2222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2222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767007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843253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5489387" y="4830005"/>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Vincent and the Grenadines</a:t>
              </a:r>
            </a:p>
          </p:txBody>
        </p:sp>
        <p:sp>
          <p:nvSpPr>
            <p:cNvPr id="118" name="tx118"/>
            <p:cNvSpPr/>
            <p:nvPr/>
          </p:nvSpPr>
          <p:spPr>
            <a:xfrm>
              <a:off x="793717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8699632"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32013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32604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33194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3378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32308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32899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33490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4112111" cy="149993"/>
            </a:xfrm>
            <a:prstGeom prst="rect">
              <a:avLst/>
            </a:prstGeom>
            <a:solidFill>
              <a:srgbClr val="1CABE2">
                <a:alpha val="80000"/>
              </a:srgbClr>
            </a:solidFill>
          </p:spPr>
          <p:txBody>
            <a:bodyPr/>
            <a:lstStyle/>
            <a:p/>
          </p:txBody>
        </p:sp>
        <p:sp>
          <p:nvSpPr>
            <p:cNvPr id="133" name="rc133"/>
            <p:cNvSpPr/>
            <p:nvPr/>
          </p:nvSpPr>
          <p:spPr>
            <a:xfrm>
              <a:off x="1317178" y="5637654"/>
              <a:ext cx="7321564" cy="149993"/>
            </a:xfrm>
            <a:prstGeom prst="rect">
              <a:avLst/>
            </a:prstGeom>
            <a:solidFill>
              <a:srgbClr val="1CABE2">
                <a:alpha val="80000"/>
              </a:srgbClr>
            </a:solidFill>
          </p:spPr>
          <p:txBody>
            <a:bodyPr/>
            <a:lstStyle/>
            <a:p/>
          </p:txBody>
        </p:sp>
        <p:sp>
          <p:nvSpPr>
            <p:cNvPr id="134" name="rc134"/>
            <p:cNvSpPr/>
            <p:nvPr/>
          </p:nvSpPr>
          <p:spPr>
            <a:xfrm>
              <a:off x="1317178" y="5450161"/>
              <a:ext cx="1203544"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167697"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0" name="tx140"/>
            <p:cNvSpPr/>
            <p:nvPr/>
          </p:nvSpPr>
          <p:spPr>
            <a:xfrm>
              <a:off x="5173606"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1" name="tx141"/>
            <p:cNvSpPr/>
            <p:nvPr/>
          </p:nvSpPr>
          <p:spPr>
            <a:xfrm>
              <a:off x="7179514"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2" name="tx142"/>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Saint Vincent and the Grenadines (99%) was 14 percentage points higher than the global average (85%) and 17 percentage points higher than the average across all LACR countries (82%).
National DTP3 coverage was 2 percentage points higher than in 2019 (97%).
The number of un- and undervaccinated children remained approximately the same (&lt;100) as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Saint Vincent and the Grenadines ranked number 27 out of 32 countries for lowest DTP3 coverage (based on tied ranks).
Saint Vincent and the Grenadines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132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262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93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524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197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28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459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354145"/>
              <a:ext cx="249522" cy="1652540"/>
            </a:xfrm>
            <a:prstGeom prst="rect">
              <a:avLst/>
            </a:prstGeom>
            <a:solidFill>
              <a:srgbClr val="80BD41">
                <a:alpha val="100000"/>
              </a:srgbClr>
            </a:solidFill>
          </p:spPr>
          <p:txBody>
            <a:bodyPr/>
            <a:lstStyle/>
            <a:p/>
          </p:txBody>
        </p:sp>
        <p:sp>
          <p:nvSpPr>
            <p:cNvPr id="24" name="rc24"/>
            <p:cNvSpPr/>
            <p:nvPr/>
          </p:nvSpPr>
          <p:spPr>
            <a:xfrm>
              <a:off x="1296273" y="2322668"/>
              <a:ext cx="249522" cy="31476"/>
            </a:xfrm>
            <a:prstGeom prst="rect">
              <a:avLst/>
            </a:prstGeom>
            <a:solidFill>
              <a:srgbClr val="1CABE2">
                <a:alpha val="100000"/>
              </a:srgbClr>
            </a:solidFill>
          </p:spPr>
          <p:txBody>
            <a:bodyPr/>
            <a:lstStyle/>
            <a:p/>
          </p:txBody>
        </p:sp>
        <p:sp>
          <p:nvSpPr>
            <p:cNvPr id="25" name="rc25"/>
            <p:cNvSpPr/>
            <p:nvPr/>
          </p:nvSpPr>
          <p:spPr>
            <a:xfrm>
              <a:off x="1573521" y="2362014"/>
              <a:ext cx="249522" cy="1644670"/>
            </a:xfrm>
            <a:prstGeom prst="rect">
              <a:avLst/>
            </a:prstGeom>
            <a:solidFill>
              <a:srgbClr val="80BD41">
                <a:alpha val="100000"/>
              </a:srgbClr>
            </a:solidFill>
          </p:spPr>
          <p:txBody>
            <a:bodyPr/>
            <a:lstStyle/>
            <a:p/>
          </p:txBody>
        </p:sp>
        <p:sp>
          <p:nvSpPr>
            <p:cNvPr id="26" name="rc26"/>
            <p:cNvSpPr/>
            <p:nvPr/>
          </p:nvSpPr>
          <p:spPr>
            <a:xfrm>
              <a:off x="1573521" y="2346276"/>
              <a:ext cx="249522" cy="15738"/>
            </a:xfrm>
            <a:prstGeom prst="rect">
              <a:avLst/>
            </a:prstGeom>
            <a:solidFill>
              <a:srgbClr val="1CABE2">
                <a:alpha val="100000"/>
              </a:srgbClr>
            </a:solidFill>
          </p:spPr>
          <p:txBody>
            <a:bodyPr/>
            <a:lstStyle/>
            <a:p/>
          </p:txBody>
        </p:sp>
        <p:sp>
          <p:nvSpPr>
            <p:cNvPr id="27" name="rc27"/>
            <p:cNvSpPr/>
            <p:nvPr/>
          </p:nvSpPr>
          <p:spPr>
            <a:xfrm>
              <a:off x="1850769" y="2417099"/>
              <a:ext cx="249522" cy="1589586"/>
            </a:xfrm>
            <a:prstGeom prst="rect">
              <a:avLst/>
            </a:prstGeom>
            <a:solidFill>
              <a:srgbClr val="80BD41">
                <a:alpha val="100000"/>
              </a:srgbClr>
            </a:solidFill>
          </p:spPr>
          <p:txBody>
            <a:bodyPr/>
            <a:lstStyle/>
            <a:p/>
          </p:txBody>
        </p:sp>
        <p:sp>
          <p:nvSpPr>
            <p:cNvPr id="28" name="rc28"/>
            <p:cNvSpPr/>
            <p:nvPr/>
          </p:nvSpPr>
          <p:spPr>
            <a:xfrm>
              <a:off x="1850769" y="2401360"/>
              <a:ext cx="249522" cy="15738"/>
            </a:xfrm>
            <a:prstGeom prst="rect">
              <a:avLst/>
            </a:prstGeom>
            <a:solidFill>
              <a:srgbClr val="1CABE2">
                <a:alpha val="100000"/>
              </a:srgbClr>
            </a:solidFill>
          </p:spPr>
          <p:txBody>
            <a:bodyPr/>
            <a:lstStyle/>
            <a:p/>
          </p:txBody>
        </p:sp>
        <p:sp>
          <p:nvSpPr>
            <p:cNvPr id="29" name="rc29"/>
            <p:cNvSpPr/>
            <p:nvPr/>
          </p:nvSpPr>
          <p:spPr>
            <a:xfrm>
              <a:off x="2128016" y="2480053"/>
              <a:ext cx="249522" cy="1526632"/>
            </a:xfrm>
            <a:prstGeom prst="rect">
              <a:avLst/>
            </a:prstGeom>
            <a:solidFill>
              <a:srgbClr val="80BD41">
                <a:alpha val="100000"/>
              </a:srgbClr>
            </a:solidFill>
          </p:spPr>
          <p:txBody>
            <a:bodyPr/>
            <a:lstStyle/>
            <a:p/>
          </p:txBody>
        </p:sp>
        <p:sp>
          <p:nvSpPr>
            <p:cNvPr id="30" name="rc30"/>
            <p:cNvSpPr/>
            <p:nvPr/>
          </p:nvSpPr>
          <p:spPr>
            <a:xfrm>
              <a:off x="2128016" y="2464314"/>
              <a:ext cx="249522" cy="15738"/>
            </a:xfrm>
            <a:prstGeom prst="rect">
              <a:avLst/>
            </a:prstGeom>
            <a:solidFill>
              <a:srgbClr val="1CABE2">
                <a:alpha val="100000"/>
              </a:srgbClr>
            </a:solidFill>
          </p:spPr>
          <p:txBody>
            <a:bodyPr/>
            <a:lstStyle/>
            <a:p/>
          </p:txBody>
        </p:sp>
        <p:sp>
          <p:nvSpPr>
            <p:cNvPr id="31" name="rc31"/>
            <p:cNvSpPr/>
            <p:nvPr/>
          </p:nvSpPr>
          <p:spPr>
            <a:xfrm>
              <a:off x="2405264" y="2527268"/>
              <a:ext cx="249522" cy="1479416"/>
            </a:xfrm>
            <a:prstGeom prst="rect">
              <a:avLst/>
            </a:prstGeom>
            <a:solidFill>
              <a:srgbClr val="80BD41">
                <a:alpha val="100000"/>
              </a:srgbClr>
            </a:solidFill>
          </p:spPr>
          <p:txBody>
            <a:bodyPr/>
            <a:lstStyle/>
            <a:p/>
          </p:txBody>
        </p:sp>
        <p:sp>
          <p:nvSpPr>
            <p:cNvPr id="32" name="rc32"/>
            <p:cNvSpPr/>
            <p:nvPr/>
          </p:nvSpPr>
          <p:spPr>
            <a:xfrm>
              <a:off x="2405264" y="2511530"/>
              <a:ext cx="249522" cy="15738"/>
            </a:xfrm>
            <a:prstGeom prst="rect">
              <a:avLst/>
            </a:prstGeom>
            <a:solidFill>
              <a:srgbClr val="1CABE2">
                <a:alpha val="100000"/>
              </a:srgbClr>
            </a:solidFill>
          </p:spPr>
          <p:txBody>
            <a:bodyPr/>
            <a:lstStyle/>
            <a:p/>
          </p:txBody>
        </p:sp>
        <p:sp>
          <p:nvSpPr>
            <p:cNvPr id="33" name="rc33"/>
            <p:cNvSpPr/>
            <p:nvPr/>
          </p:nvSpPr>
          <p:spPr>
            <a:xfrm>
              <a:off x="2682512" y="2558745"/>
              <a:ext cx="249522" cy="1447939"/>
            </a:xfrm>
            <a:prstGeom prst="rect">
              <a:avLst/>
            </a:prstGeom>
            <a:solidFill>
              <a:srgbClr val="80BD41">
                <a:alpha val="100000"/>
              </a:srgbClr>
            </a:solidFill>
          </p:spPr>
          <p:txBody>
            <a:bodyPr/>
            <a:lstStyle/>
            <a:p/>
          </p:txBody>
        </p:sp>
        <p:sp>
          <p:nvSpPr>
            <p:cNvPr id="34" name="rc34"/>
            <p:cNvSpPr/>
            <p:nvPr/>
          </p:nvSpPr>
          <p:spPr>
            <a:xfrm>
              <a:off x="2682512" y="2543007"/>
              <a:ext cx="249522" cy="15738"/>
            </a:xfrm>
            <a:prstGeom prst="rect">
              <a:avLst/>
            </a:prstGeom>
            <a:solidFill>
              <a:srgbClr val="1CABE2">
                <a:alpha val="100000"/>
              </a:srgbClr>
            </a:solidFill>
          </p:spPr>
          <p:txBody>
            <a:bodyPr/>
            <a:lstStyle/>
            <a:p/>
          </p:txBody>
        </p:sp>
        <p:sp>
          <p:nvSpPr>
            <p:cNvPr id="35" name="rc35"/>
            <p:cNvSpPr/>
            <p:nvPr/>
          </p:nvSpPr>
          <p:spPr>
            <a:xfrm>
              <a:off x="2959759" y="2598091"/>
              <a:ext cx="249522" cy="1408593"/>
            </a:xfrm>
            <a:prstGeom prst="rect">
              <a:avLst/>
            </a:prstGeom>
            <a:solidFill>
              <a:srgbClr val="80BD41">
                <a:alpha val="100000"/>
              </a:srgbClr>
            </a:solidFill>
          </p:spPr>
          <p:txBody>
            <a:bodyPr/>
            <a:lstStyle/>
            <a:p/>
          </p:txBody>
        </p:sp>
        <p:sp>
          <p:nvSpPr>
            <p:cNvPr id="36" name="rc36"/>
            <p:cNvSpPr/>
            <p:nvPr/>
          </p:nvSpPr>
          <p:spPr>
            <a:xfrm>
              <a:off x="2959759" y="2582353"/>
              <a:ext cx="249522" cy="15738"/>
            </a:xfrm>
            <a:prstGeom prst="rect">
              <a:avLst/>
            </a:prstGeom>
            <a:solidFill>
              <a:srgbClr val="1CABE2">
                <a:alpha val="100000"/>
              </a:srgbClr>
            </a:solidFill>
          </p:spPr>
          <p:txBody>
            <a:bodyPr/>
            <a:lstStyle/>
            <a:p/>
          </p:txBody>
        </p:sp>
        <p:sp>
          <p:nvSpPr>
            <p:cNvPr id="37" name="rc37"/>
            <p:cNvSpPr/>
            <p:nvPr/>
          </p:nvSpPr>
          <p:spPr>
            <a:xfrm>
              <a:off x="3237007" y="2598091"/>
              <a:ext cx="249522" cy="1408593"/>
            </a:xfrm>
            <a:prstGeom prst="rect">
              <a:avLst/>
            </a:prstGeom>
            <a:solidFill>
              <a:srgbClr val="80BD41">
                <a:alpha val="100000"/>
              </a:srgbClr>
            </a:solidFill>
          </p:spPr>
          <p:txBody>
            <a:bodyPr/>
            <a:lstStyle/>
            <a:p/>
          </p:txBody>
        </p:sp>
        <p:sp>
          <p:nvSpPr>
            <p:cNvPr id="38" name="rc38"/>
            <p:cNvSpPr/>
            <p:nvPr/>
          </p:nvSpPr>
          <p:spPr>
            <a:xfrm>
              <a:off x="3237007" y="2582353"/>
              <a:ext cx="249522" cy="15738"/>
            </a:xfrm>
            <a:prstGeom prst="rect">
              <a:avLst/>
            </a:prstGeom>
            <a:solidFill>
              <a:srgbClr val="1CABE2">
                <a:alpha val="100000"/>
              </a:srgbClr>
            </a:solidFill>
          </p:spPr>
          <p:txBody>
            <a:bodyPr/>
            <a:lstStyle/>
            <a:p/>
          </p:txBody>
        </p:sp>
        <p:sp>
          <p:nvSpPr>
            <p:cNvPr id="39" name="rc39"/>
            <p:cNvSpPr/>
            <p:nvPr/>
          </p:nvSpPr>
          <p:spPr>
            <a:xfrm>
              <a:off x="3514255" y="2558745"/>
              <a:ext cx="249522" cy="1447939"/>
            </a:xfrm>
            <a:prstGeom prst="rect">
              <a:avLst/>
            </a:prstGeom>
            <a:solidFill>
              <a:srgbClr val="80BD41">
                <a:alpha val="100000"/>
              </a:srgbClr>
            </a:solidFill>
          </p:spPr>
          <p:txBody>
            <a:bodyPr/>
            <a:lstStyle/>
            <a:p/>
          </p:txBody>
        </p:sp>
        <p:sp>
          <p:nvSpPr>
            <p:cNvPr id="40" name="rc40"/>
            <p:cNvSpPr/>
            <p:nvPr/>
          </p:nvSpPr>
          <p:spPr>
            <a:xfrm>
              <a:off x="3514255" y="2543007"/>
              <a:ext cx="249522" cy="15738"/>
            </a:xfrm>
            <a:prstGeom prst="rect">
              <a:avLst/>
            </a:prstGeom>
            <a:solidFill>
              <a:srgbClr val="1CABE2">
                <a:alpha val="100000"/>
              </a:srgbClr>
            </a:solidFill>
          </p:spPr>
          <p:txBody>
            <a:bodyPr/>
            <a:lstStyle/>
            <a:p/>
          </p:txBody>
        </p:sp>
        <p:sp>
          <p:nvSpPr>
            <p:cNvPr id="41" name="rc41"/>
            <p:cNvSpPr/>
            <p:nvPr/>
          </p:nvSpPr>
          <p:spPr>
            <a:xfrm>
              <a:off x="3791502" y="2558745"/>
              <a:ext cx="249522" cy="1447939"/>
            </a:xfrm>
            <a:prstGeom prst="rect">
              <a:avLst/>
            </a:prstGeom>
            <a:solidFill>
              <a:srgbClr val="80BD41">
                <a:alpha val="100000"/>
              </a:srgbClr>
            </a:solidFill>
          </p:spPr>
          <p:txBody>
            <a:bodyPr/>
            <a:lstStyle/>
            <a:p/>
          </p:txBody>
        </p:sp>
        <p:sp>
          <p:nvSpPr>
            <p:cNvPr id="42" name="rc42"/>
            <p:cNvSpPr/>
            <p:nvPr/>
          </p:nvSpPr>
          <p:spPr>
            <a:xfrm>
              <a:off x="3791502" y="2543007"/>
              <a:ext cx="249522" cy="15738"/>
            </a:xfrm>
            <a:prstGeom prst="rect">
              <a:avLst/>
            </a:prstGeom>
            <a:solidFill>
              <a:srgbClr val="1CABE2">
                <a:alpha val="100000"/>
              </a:srgbClr>
            </a:solidFill>
          </p:spPr>
          <p:txBody>
            <a:bodyPr/>
            <a:lstStyle/>
            <a:p/>
          </p:txBody>
        </p:sp>
        <p:sp>
          <p:nvSpPr>
            <p:cNvPr id="43" name="rc43"/>
            <p:cNvSpPr/>
            <p:nvPr/>
          </p:nvSpPr>
          <p:spPr>
            <a:xfrm>
              <a:off x="4068750" y="2598091"/>
              <a:ext cx="249522" cy="1408593"/>
            </a:xfrm>
            <a:prstGeom prst="rect">
              <a:avLst/>
            </a:prstGeom>
            <a:solidFill>
              <a:srgbClr val="80BD41">
                <a:alpha val="100000"/>
              </a:srgbClr>
            </a:solidFill>
          </p:spPr>
          <p:txBody>
            <a:bodyPr/>
            <a:lstStyle/>
            <a:p/>
          </p:txBody>
        </p:sp>
        <p:sp>
          <p:nvSpPr>
            <p:cNvPr id="44" name="rc44"/>
            <p:cNvSpPr/>
            <p:nvPr/>
          </p:nvSpPr>
          <p:spPr>
            <a:xfrm>
              <a:off x="4068750" y="2582353"/>
              <a:ext cx="249522" cy="15738"/>
            </a:xfrm>
            <a:prstGeom prst="rect">
              <a:avLst/>
            </a:prstGeom>
            <a:solidFill>
              <a:srgbClr val="1CABE2">
                <a:alpha val="100000"/>
              </a:srgbClr>
            </a:solidFill>
          </p:spPr>
          <p:txBody>
            <a:bodyPr/>
            <a:lstStyle/>
            <a:p/>
          </p:txBody>
        </p:sp>
        <p:sp>
          <p:nvSpPr>
            <p:cNvPr id="45" name="rc45"/>
            <p:cNvSpPr/>
            <p:nvPr/>
          </p:nvSpPr>
          <p:spPr>
            <a:xfrm>
              <a:off x="4345998" y="2700391"/>
              <a:ext cx="249522" cy="1306293"/>
            </a:xfrm>
            <a:prstGeom prst="rect">
              <a:avLst/>
            </a:prstGeom>
            <a:solidFill>
              <a:srgbClr val="80BD41">
                <a:alpha val="100000"/>
              </a:srgbClr>
            </a:solidFill>
          </p:spPr>
          <p:txBody>
            <a:bodyPr/>
            <a:lstStyle/>
            <a:p/>
          </p:txBody>
        </p:sp>
        <p:sp>
          <p:nvSpPr>
            <p:cNvPr id="46" name="rc46"/>
            <p:cNvSpPr/>
            <p:nvPr/>
          </p:nvSpPr>
          <p:spPr>
            <a:xfrm>
              <a:off x="4345998" y="2645307"/>
              <a:ext cx="249522" cy="55084"/>
            </a:xfrm>
            <a:prstGeom prst="rect">
              <a:avLst/>
            </a:prstGeom>
            <a:solidFill>
              <a:srgbClr val="1CABE2">
                <a:alpha val="100000"/>
              </a:srgbClr>
            </a:solidFill>
          </p:spPr>
          <p:txBody>
            <a:bodyPr/>
            <a:lstStyle/>
            <a:p/>
          </p:txBody>
        </p:sp>
        <p:sp>
          <p:nvSpPr>
            <p:cNvPr id="47" name="rc47"/>
            <p:cNvSpPr/>
            <p:nvPr/>
          </p:nvSpPr>
          <p:spPr>
            <a:xfrm>
              <a:off x="4623245" y="2700391"/>
              <a:ext cx="249522" cy="1306293"/>
            </a:xfrm>
            <a:prstGeom prst="rect">
              <a:avLst/>
            </a:prstGeom>
            <a:solidFill>
              <a:srgbClr val="80BD41">
                <a:alpha val="100000"/>
              </a:srgbClr>
            </a:solidFill>
          </p:spPr>
          <p:txBody>
            <a:bodyPr/>
            <a:lstStyle/>
            <a:p/>
          </p:txBody>
        </p:sp>
        <p:sp>
          <p:nvSpPr>
            <p:cNvPr id="48" name="rc48"/>
            <p:cNvSpPr/>
            <p:nvPr/>
          </p:nvSpPr>
          <p:spPr>
            <a:xfrm>
              <a:off x="4623245" y="2645307"/>
              <a:ext cx="249522" cy="55084"/>
            </a:xfrm>
            <a:prstGeom prst="rect">
              <a:avLst/>
            </a:prstGeom>
            <a:solidFill>
              <a:srgbClr val="1CABE2">
                <a:alpha val="100000"/>
              </a:srgbClr>
            </a:solidFill>
          </p:spPr>
          <p:txBody>
            <a:bodyPr/>
            <a:lstStyle/>
            <a:p/>
          </p:txBody>
        </p:sp>
        <p:sp>
          <p:nvSpPr>
            <p:cNvPr id="49" name="rc49"/>
            <p:cNvSpPr/>
            <p:nvPr/>
          </p:nvSpPr>
          <p:spPr>
            <a:xfrm>
              <a:off x="4900493" y="2708261"/>
              <a:ext cx="249522" cy="1298424"/>
            </a:xfrm>
            <a:prstGeom prst="rect">
              <a:avLst/>
            </a:prstGeom>
            <a:solidFill>
              <a:srgbClr val="80BD41">
                <a:alpha val="100000"/>
              </a:srgbClr>
            </a:solidFill>
          </p:spPr>
          <p:txBody>
            <a:bodyPr/>
            <a:lstStyle/>
            <a:p/>
          </p:txBody>
        </p:sp>
        <p:sp>
          <p:nvSpPr>
            <p:cNvPr id="50" name="rc50"/>
            <p:cNvSpPr/>
            <p:nvPr/>
          </p:nvSpPr>
          <p:spPr>
            <a:xfrm>
              <a:off x="4900493" y="2668914"/>
              <a:ext cx="249522" cy="39346"/>
            </a:xfrm>
            <a:prstGeom prst="rect">
              <a:avLst/>
            </a:prstGeom>
            <a:solidFill>
              <a:srgbClr val="1CABE2">
                <a:alpha val="100000"/>
              </a:srgbClr>
            </a:solidFill>
          </p:spPr>
          <p:txBody>
            <a:bodyPr/>
            <a:lstStyle/>
            <a:p/>
          </p:txBody>
        </p:sp>
        <p:sp>
          <p:nvSpPr>
            <p:cNvPr id="51" name="rc51"/>
            <p:cNvSpPr/>
            <p:nvPr/>
          </p:nvSpPr>
          <p:spPr>
            <a:xfrm>
              <a:off x="5177741" y="2692522"/>
              <a:ext cx="249522" cy="1314162"/>
            </a:xfrm>
            <a:prstGeom prst="rect">
              <a:avLst/>
            </a:prstGeom>
            <a:solidFill>
              <a:srgbClr val="80BD41">
                <a:alpha val="100000"/>
              </a:srgbClr>
            </a:solidFill>
          </p:spPr>
          <p:txBody>
            <a:bodyPr/>
            <a:lstStyle/>
            <a:p/>
          </p:txBody>
        </p:sp>
        <p:sp>
          <p:nvSpPr>
            <p:cNvPr id="52" name="rc52"/>
            <p:cNvSpPr/>
            <p:nvPr/>
          </p:nvSpPr>
          <p:spPr>
            <a:xfrm>
              <a:off x="5177741" y="2668914"/>
              <a:ext cx="249522" cy="23607"/>
            </a:xfrm>
            <a:prstGeom prst="rect">
              <a:avLst/>
            </a:prstGeom>
            <a:solidFill>
              <a:srgbClr val="1CABE2">
                <a:alpha val="100000"/>
              </a:srgbClr>
            </a:solidFill>
          </p:spPr>
          <p:txBody>
            <a:bodyPr/>
            <a:lstStyle/>
            <a:p/>
          </p:txBody>
        </p:sp>
        <p:sp>
          <p:nvSpPr>
            <p:cNvPr id="53" name="rc53"/>
            <p:cNvSpPr/>
            <p:nvPr/>
          </p:nvSpPr>
          <p:spPr>
            <a:xfrm>
              <a:off x="5454988" y="2700391"/>
              <a:ext cx="249522" cy="1306293"/>
            </a:xfrm>
            <a:prstGeom prst="rect">
              <a:avLst/>
            </a:prstGeom>
            <a:solidFill>
              <a:srgbClr val="80BD41">
                <a:alpha val="100000"/>
              </a:srgbClr>
            </a:solidFill>
          </p:spPr>
          <p:txBody>
            <a:bodyPr/>
            <a:lstStyle/>
            <a:p/>
          </p:txBody>
        </p:sp>
        <p:sp>
          <p:nvSpPr>
            <p:cNvPr id="54" name="rc54"/>
            <p:cNvSpPr/>
            <p:nvPr/>
          </p:nvSpPr>
          <p:spPr>
            <a:xfrm>
              <a:off x="5454988" y="2684653"/>
              <a:ext cx="249522" cy="15738"/>
            </a:xfrm>
            <a:prstGeom prst="rect">
              <a:avLst/>
            </a:prstGeom>
            <a:solidFill>
              <a:srgbClr val="1CABE2">
                <a:alpha val="100000"/>
              </a:srgbClr>
            </a:solidFill>
          </p:spPr>
          <p:txBody>
            <a:bodyPr/>
            <a:lstStyle/>
            <a:p/>
          </p:txBody>
        </p:sp>
        <p:sp>
          <p:nvSpPr>
            <p:cNvPr id="55" name="rc55"/>
            <p:cNvSpPr/>
            <p:nvPr/>
          </p:nvSpPr>
          <p:spPr>
            <a:xfrm>
              <a:off x="5732236" y="2771214"/>
              <a:ext cx="249522" cy="1235470"/>
            </a:xfrm>
            <a:prstGeom prst="rect">
              <a:avLst/>
            </a:prstGeom>
            <a:solidFill>
              <a:srgbClr val="80BD41">
                <a:alpha val="100000"/>
              </a:srgbClr>
            </a:solidFill>
          </p:spPr>
          <p:txBody>
            <a:bodyPr/>
            <a:lstStyle/>
            <a:p/>
          </p:txBody>
        </p:sp>
        <p:sp>
          <p:nvSpPr>
            <p:cNvPr id="56" name="rc56"/>
            <p:cNvSpPr/>
            <p:nvPr/>
          </p:nvSpPr>
          <p:spPr>
            <a:xfrm>
              <a:off x="5732236" y="2755476"/>
              <a:ext cx="249522" cy="15738"/>
            </a:xfrm>
            <a:prstGeom prst="rect">
              <a:avLst/>
            </a:prstGeom>
            <a:solidFill>
              <a:srgbClr val="1CABE2">
                <a:alpha val="100000"/>
              </a:srgbClr>
            </a:solidFill>
          </p:spPr>
          <p:txBody>
            <a:bodyPr/>
            <a:lstStyle/>
            <a:p/>
          </p:txBody>
        </p:sp>
        <p:sp>
          <p:nvSpPr>
            <p:cNvPr id="57" name="rc57"/>
            <p:cNvSpPr/>
            <p:nvPr/>
          </p:nvSpPr>
          <p:spPr>
            <a:xfrm>
              <a:off x="6009484" y="2857776"/>
              <a:ext cx="249522" cy="1148908"/>
            </a:xfrm>
            <a:prstGeom prst="rect">
              <a:avLst/>
            </a:prstGeom>
            <a:solidFill>
              <a:srgbClr val="80BD41">
                <a:alpha val="100000"/>
              </a:srgbClr>
            </a:solidFill>
          </p:spPr>
          <p:txBody>
            <a:bodyPr/>
            <a:lstStyle/>
            <a:p/>
          </p:txBody>
        </p:sp>
        <p:sp>
          <p:nvSpPr>
            <p:cNvPr id="58" name="rc58"/>
            <p:cNvSpPr/>
            <p:nvPr/>
          </p:nvSpPr>
          <p:spPr>
            <a:xfrm>
              <a:off x="6009484" y="2849907"/>
              <a:ext cx="249522" cy="7869"/>
            </a:xfrm>
            <a:prstGeom prst="rect">
              <a:avLst/>
            </a:prstGeom>
            <a:solidFill>
              <a:srgbClr val="1CABE2">
                <a:alpha val="100000"/>
              </a:srgbClr>
            </a:solidFill>
          </p:spPr>
          <p:txBody>
            <a:bodyPr/>
            <a:lstStyle/>
            <a:p/>
          </p:txBody>
        </p:sp>
        <p:sp>
          <p:nvSpPr>
            <p:cNvPr id="59" name="rc59"/>
            <p:cNvSpPr/>
            <p:nvPr/>
          </p:nvSpPr>
          <p:spPr>
            <a:xfrm>
              <a:off x="6286731" y="2920730"/>
              <a:ext cx="249522" cy="1085954"/>
            </a:xfrm>
            <a:prstGeom prst="rect">
              <a:avLst/>
            </a:prstGeom>
            <a:solidFill>
              <a:srgbClr val="80BD41">
                <a:alpha val="100000"/>
              </a:srgbClr>
            </a:solidFill>
          </p:spPr>
          <p:txBody>
            <a:bodyPr/>
            <a:lstStyle/>
            <a:p/>
          </p:txBody>
        </p:sp>
        <p:sp>
          <p:nvSpPr>
            <p:cNvPr id="60" name="rc60"/>
            <p:cNvSpPr/>
            <p:nvPr/>
          </p:nvSpPr>
          <p:spPr>
            <a:xfrm>
              <a:off x="6286731" y="2889253"/>
              <a:ext cx="249522" cy="31476"/>
            </a:xfrm>
            <a:prstGeom prst="rect">
              <a:avLst/>
            </a:prstGeom>
            <a:solidFill>
              <a:srgbClr val="1CABE2">
                <a:alpha val="100000"/>
              </a:srgbClr>
            </a:solidFill>
          </p:spPr>
          <p:txBody>
            <a:bodyPr/>
            <a:lstStyle/>
            <a:p/>
          </p:txBody>
        </p:sp>
        <p:sp>
          <p:nvSpPr>
            <p:cNvPr id="61" name="rc61"/>
            <p:cNvSpPr/>
            <p:nvPr/>
          </p:nvSpPr>
          <p:spPr>
            <a:xfrm>
              <a:off x="6563979" y="2967945"/>
              <a:ext cx="249522" cy="1038739"/>
            </a:xfrm>
            <a:prstGeom prst="rect">
              <a:avLst/>
            </a:prstGeom>
            <a:solidFill>
              <a:srgbClr val="80BD41">
                <a:alpha val="100000"/>
              </a:srgbClr>
            </a:solidFill>
          </p:spPr>
          <p:txBody>
            <a:bodyPr/>
            <a:lstStyle/>
            <a:p/>
          </p:txBody>
        </p:sp>
        <p:sp>
          <p:nvSpPr>
            <p:cNvPr id="62" name="rc62"/>
            <p:cNvSpPr/>
            <p:nvPr/>
          </p:nvSpPr>
          <p:spPr>
            <a:xfrm>
              <a:off x="6563979" y="2936468"/>
              <a:ext cx="249522" cy="31476"/>
            </a:xfrm>
            <a:prstGeom prst="rect">
              <a:avLst/>
            </a:prstGeom>
            <a:solidFill>
              <a:srgbClr val="1CABE2">
                <a:alpha val="100000"/>
              </a:srgbClr>
            </a:solidFill>
          </p:spPr>
          <p:txBody>
            <a:bodyPr/>
            <a:lstStyle/>
            <a:p/>
          </p:txBody>
        </p:sp>
        <p:sp>
          <p:nvSpPr>
            <p:cNvPr id="63" name="rc63"/>
            <p:cNvSpPr/>
            <p:nvPr/>
          </p:nvSpPr>
          <p:spPr>
            <a:xfrm>
              <a:off x="6841227" y="3007292"/>
              <a:ext cx="249522" cy="999393"/>
            </a:xfrm>
            <a:prstGeom prst="rect">
              <a:avLst/>
            </a:prstGeom>
            <a:solidFill>
              <a:srgbClr val="80BD41">
                <a:alpha val="100000"/>
              </a:srgbClr>
            </a:solidFill>
          </p:spPr>
          <p:txBody>
            <a:bodyPr/>
            <a:lstStyle/>
            <a:p/>
          </p:txBody>
        </p:sp>
        <p:sp>
          <p:nvSpPr>
            <p:cNvPr id="64" name="rc64"/>
            <p:cNvSpPr/>
            <p:nvPr/>
          </p:nvSpPr>
          <p:spPr>
            <a:xfrm>
              <a:off x="6841227" y="2975815"/>
              <a:ext cx="249522" cy="31476"/>
            </a:xfrm>
            <a:prstGeom prst="rect">
              <a:avLst/>
            </a:prstGeom>
            <a:solidFill>
              <a:srgbClr val="1CABE2">
                <a:alpha val="100000"/>
              </a:srgbClr>
            </a:solidFill>
          </p:spPr>
          <p:txBody>
            <a:bodyPr/>
            <a:lstStyle/>
            <a:p/>
          </p:txBody>
        </p:sp>
        <p:sp>
          <p:nvSpPr>
            <p:cNvPr id="65" name="rc65"/>
            <p:cNvSpPr/>
            <p:nvPr/>
          </p:nvSpPr>
          <p:spPr>
            <a:xfrm>
              <a:off x="7118474" y="3078115"/>
              <a:ext cx="249522" cy="928570"/>
            </a:xfrm>
            <a:prstGeom prst="rect">
              <a:avLst/>
            </a:prstGeom>
            <a:solidFill>
              <a:srgbClr val="80BD41">
                <a:alpha val="100000"/>
              </a:srgbClr>
            </a:solidFill>
          </p:spPr>
          <p:txBody>
            <a:bodyPr/>
            <a:lstStyle/>
            <a:p/>
          </p:txBody>
        </p:sp>
        <p:sp>
          <p:nvSpPr>
            <p:cNvPr id="66" name="rc66"/>
            <p:cNvSpPr/>
            <p:nvPr/>
          </p:nvSpPr>
          <p:spPr>
            <a:xfrm>
              <a:off x="7118474" y="2999422"/>
              <a:ext cx="249522" cy="78692"/>
            </a:xfrm>
            <a:prstGeom prst="rect">
              <a:avLst/>
            </a:prstGeom>
            <a:solidFill>
              <a:srgbClr val="1CABE2">
                <a:alpha val="100000"/>
              </a:srgbClr>
            </a:solidFill>
          </p:spPr>
          <p:txBody>
            <a:bodyPr/>
            <a:lstStyle/>
            <a:p/>
          </p:txBody>
        </p:sp>
        <p:sp>
          <p:nvSpPr>
            <p:cNvPr id="67" name="rc67"/>
            <p:cNvSpPr/>
            <p:nvPr/>
          </p:nvSpPr>
          <p:spPr>
            <a:xfrm>
              <a:off x="7395722" y="3030899"/>
              <a:ext cx="249522" cy="975785"/>
            </a:xfrm>
            <a:prstGeom prst="rect">
              <a:avLst/>
            </a:prstGeom>
            <a:solidFill>
              <a:srgbClr val="80BD41">
                <a:alpha val="100000"/>
              </a:srgbClr>
            </a:solidFill>
          </p:spPr>
          <p:txBody>
            <a:bodyPr/>
            <a:lstStyle/>
            <a:p/>
          </p:txBody>
        </p:sp>
        <p:sp>
          <p:nvSpPr>
            <p:cNvPr id="68" name="rc68"/>
            <p:cNvSpPr/>
            <p:nvPr/>
          </p:nvSpPr>
          <p:spPr>
            <a:xfrm>
              <a:off x="7395722" y="3023030"/>
              <a:ext cx="249522" cy="7869"/>
            </a:xfrm>
            <a:prstGeom prst="rect">
              <a:avLst/>
            </a:prstGeom>
            <a:solidFill>
              <a:srgbClr val="1CABE2">
                <a:alpha val="100000"/>
              </a:srgbClr>
            </a:solidFill>
          </p:spPr>
          <p:txBody>
            <a:bodyPr/>
            <a:lstStyle/>
            <a:p/>
          </p:txBody>
        </p:sp>
        <p:sp>
          <p:nvSpPr>
            <p:cNvPr id="69" name="rc69"/>
            <p:cNvSpPr/>
            <p:nvPr/>
          </p:nvSpPr>
          <p:spPr>
            <a:xfrm>
              <a:off x="7672970" y="3101722"/>
              <a:ext cx="249522" cy="904962"/>
            </a:xfrm>
            <a:prstGeom prst="rect">
              <a:avLst/>
            </a:prstGeom>
            <a:solidFill>
              <a:srgbClr val="80BD41">
                <a:alpha val="100000"/>
              </a:srgbClr>
            </a:solidFill>
          </p:spPr>
          <p:txBody>
            <a:bodyPr/>
            <a:lstStyle/>
            <a:p/>
          </p:txBody>
        </p:sp>
        <p:sp>
          <p:nvSpPr>
            <p:cNvPr id="70" name="rc70"/>
            <p:cNvSpPr/>
            <p:nvPr/>
          </p:nvSpPr>
          <p:spPr>
            <a:xfrm>
              <a:off x="7672970" y="3046638"/>
              <a:ext cx="249522" cy="55084"/>
            </a:xfrm>
            <a:prstGeom prst="rect">
              <a:avLst/>
            </a:prstGeom>
            <a:solidFill>
              <a:srgbClr val="1CABE2">
                <a:alpha val="100000"/>
              </a:srgbClr>
            </a:solidFill>
          </p:spPr>
          <p:txBody>
            <a:bodyPr/>
            <a:lstStyle/>
            <a:p/>
          </p:txBody>
        </p:sp>
        <p:sp>
          <p:nvSpPr>
            <p:cNvPr id="71" name="rc71"/>
            <p:cNvSpPr/>
            <p:nvPr/>
          </p:nvSpPr>
          <p:spPr>
            <a:xfrm>
              <a:off x="7950217" y="3078115"/>
              <a:ext cx="249522" cy="928570"/>
            </a:xfrm>
            <a:prstGeom prst="rect">
              <a:avLst/>
            </a:prstGeom>
            <a:solidFill>
              <a:srgbClr val="80BD41">
                <a:alpha val="100000"/>
              </a:srgbClr>
            </a:solidFill>
          </p:spPr>
          <p:txBody>
            <a:bodyPr/>
            <a:lstStyle/>
            <a:p/>
          </p:txBody>
        </p:sp>
        <p:sp>
          <p:nvSpPr>
            <p:cNvPr id="72" name="rc72"/>
            <p:cNvSpPr/>
            <p:nvPr/>
          </p:nvSpPr>
          <p:spPr>
            <a:xfrm>
              <a:off x="7950217" y="3070245"/>
              <a:ext cx="249522" cy="7869"/>
            </a:xfrm>
            <a:prstGeom prst="rect">
              <a:avLst/>
            </a:prstGeom>
            <a:solidFill>
              <a:srgbClr val="1CABE2">
                <a:alpha val="100000"/>
              </a:srgbClr>
            </a:solidFill>
          </p:spPr>
          <p:txBody>
            <a:bodyPr/>
            <a:lstStyle/>
            <a:p/>
          </p:txBody>
        </p:sp>
        <p:sp>
          <p:nvSpPr>
            <p:cNvPr id="73" name="pl73"/>
            <p:cNvSpPr/>
            <p:nvPr/>
          </p:nvSpPr>
          <p:spPr>
            <a:xfrm>
              <a:off x="1421035" y="1226758"/>
              <a:ext cx="6653943" cy="196560"/>
            </a:xfrm>
            <a:custGeom>
              <a:avLst/>
              <a:pathLst>
                <a:path w="6653943" h="196560">
                  <a:moveTo>
                    <a:pt x="0" y="2808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84240"/>
                  </a:lnTo>
                  <a:lnTo>
                    <a:pt x="3326971" y="84240"/>
                  </a:lnTo>
                  <a:lnTo>
                    <a:pt x="3604219" y="56160"/>
                  </a:lnTo>
                  <a:lnTo>
                    <a:pt x="3881467" y="28080"/>
                  </a:lnTo>
                  <a:lnTo>
                    <a:pt x="4158714" y="0"/>
                  </a:lnTo>
                  <a:lnTo>
                    <a:pt x="4435962" y="0"/>
                  </a:lnTo>
                  <a:lnTo>
                    <a:pt x="4713210" y="0"/>
                  </a:lnTo>
                  <a:lnTo>
                    <a:pt x="4990457" y="56160"/>
                  </a:lnTo>
                  <a:lnTo>
                    <a:pt x="5267705" y="56160"/>
                  </a:lnTo>
                  <a:lnTo>
                    <a:pt x="5544953" y="56160"/>
                  </a:lnTo>
                  <a:lnTo>
                    <a:pt x="5822200" y="196560"/>
                  </a:lnTo>
                  <a:lnTo>
                    <a:pt x="6099448" y="0"/>
                  </a:lnTo>
                  <a:lnTo>
                    <a:pt x="6376696" y="14040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1355732" y="218788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85" name="tx85"/>
            <p:cNvSpPr/>
            <p:nvPr/>
          </p:nvSpPr>
          <p:spPr>
            <a:xfrm>
              <a:off x="2741971" y="24070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86" name="tx86"/>
            <p:cNvSpPr/>
            <p:nvPr/>
          </p:nvSpPr>
          <p:spPr>
            <a:xfrm>
              <a:off x="4128209" y="244642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87" name="tx87"/>
            <p:cNvSpPr/>
            <p:nvPr/>
          </p:nvSpPr>
          <p:spPr>
            <a:xfrm>
              <a:off x="5514447" y="254987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88" name="tx88"/>
            <p:cNvSpPr/>
            <p:nvPr/>
          </p:nvSpPr>
          <p:spPr>
            <a:xfrm>
              <a:off x="6623438" y="279382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89" name="tx89"/>
            <p:cNvSpPr/>
            <p:nvPr/>
          </p:nvSpPr>
          <p:spPr>
            <a:xfrm>
              <a:off x="6900686" y="283984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90" name="tx90"/>
            <p:cNvSpPr/>
            <p:nvPr/>
          </p:nvSpPr>
          <p:spPr>
            <a:xfrm>
              <a:off x="7177933" y="286345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91" name="tx91"/>
            <p:cNvSpPr/>
            <p:nvPr/>
          </p:nvSpPr>
          <p:spPr>
            <a:xfrm>
              <a:off x="7455181" y="288825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2" name="tx92"/>
            <p:cNvSpPr/>
            <p:nvPr/>
          </p:nvSpPr>
          <p:spPr>
            <a:xfrm>
              <a:off x="7732429" y="291185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3" name="tx93"/>
            <p:cNvSpPr/>
            <p:nvPr/>
          </p:nvSpPr>
          <p:spPr>
            <a:xfrm>
              <a:off x="8009676" y="293546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4" name="pl94"/>
            <p:cNvSpPr/>
            <p:nvPr/>
          </p:nvSpPr>
          <p:spPr>
            <a:xfrm>
              <a:off x="1421035"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55732" y="314651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05" name="tx105"/>
            <p:cNvSpPr/>
            <p:nvPr/>
          </p:nvSpPr>
          <p:spPr>
            <a:xfrm>
              <a:off x="1367476" y="23045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2741971" y="32476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07" name="tx107"/>
            <p:cNvSpPr/>
            <p:nvPr/>
          </p:nvSpPr>
          <p:spPr>
            <a:xfrm>
              <a:off x="2753715" y="251697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28209" y="32673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09" name="tx109"/>
            <p:cNvSpPr/>
            <p:nvPr/>
          </p:nvSpPr>
          <p:spPr>
            <a:xfrm>
              <a:off x="4139953" y="255632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514447" y="331963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1" name="tx111"/>
            <p:cNvSpPr/>
            <p:nvPr/>
          </p:nvSpPr>
          <p:spPr>
            <a:xfrm>
              <a:off x="5526191" y="265862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623438" y="345222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3" name="tx113"/>
            <p:cNvSpPr/>
            <p:nvPr/>
          </p:nvSpPr>
          <p:spPr>
            <a:xfrm>
              <a:off x="6635182" y="291830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900686" y="347189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5" name="tx115"/>
            <p:cNvSpPr/>
            <p:nvPr/>
          </p:nvSpPr>
          <p:spPr>
            <a:xfrm>
              <a:off x="6912430" y="29576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77933" y="350849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7" name="tx117"/>
            <p:cNvSpPr/>
            <p:nvPr/>
          </p:nvSpPr>
          <p:spPr>
            <a:xfrm>
              <a:off x="7189677" y="30048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55181" y="348489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9" name="tx119"/>
            <p:cNvSpPr/>
            <p:nvPr/>
          </p:nvSpPr>
          <p:spPr>
            <a:xfrm>
              <a:off x="7466925" y="299306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32429" y="352030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1" name="tx121"/>
            <p:cNvSpPr/>
            <p:nvPr/>
          </p:nvSpPr>
          <p:spPr>
            <a:xfrm>
              <a:off x="7744173" y="304027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009676" y="350849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3" name="tx123"/>
            <p:cNvSpPr/>
            <p:nvPr/>
          </p:nvSpPr>
          <p:spPr>
            <a:xfrm>
              <a:off x="8021420" y="304027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10775" y="3169352"/>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26" name="tx126"/>
            <p:cNvSpPr/>
            <p:nvPr/>
          </p:nvSpPr>
          <p:spPr>
            <a:xfrm>
              <a:off x="810775" y="238242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7" name="tx127"/>
            <p:cNvSpPr/>
            <p:nvPr/>
          </p:nvSpPr>
          <p:spPr>
            <a:xfrm>
              <a:off x="810775" y="1593730"/>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0204"/>
              <a:ext cx="3401831"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Vincent and the Grenadines, 2000-2024</a:t>
              </a:r>
            </a:p>
          </p:txBody>
        </p:sp>
        <p:sp>
          <p:nvSpPr>
            <p:cNvPr id="153" name="pl153"/>
            <p:cNvSpPr/>
            <p:nvPr/>
          </p:nvSpPr>
          <p:spPr>
            <a:xfrm>
              <a:off x="249604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9557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29511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69581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09534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49488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6334776" cy="162162"/>
            </a:xfrm>
            <a:prstGeom prst="rect">
              <a:avLst/>
            </a:prstGeom>
            <a:solidFill>
              <a:srgbClr val="80BD41">
                <a:alpha val="100000"/>
              </a:srgbClr>
            </a:solidFill>
          </p:spPr>
          <p:txBody>
            <a:bodyPr/>
            <a:lstStyle/>
            <a:p/>
          </p:txBody>
        </p:sp>
        <p:sp>
          <p:nvSpPr>
            <p:cNvPr id="164" name="rc164"/>
            <p:cNvSpPr/>
            <p:nvPr/>
          </p:nvSpPr>
          <p:spPr>
            <a:xfrm>
              <a:off x="7631050" y="5774644"/>
              <a:ext cx="191962" cy="162162"/>
            </a:xfrm>
            <a:prstGeom prst="rect">
              <a:avLst/>
            </a:prstGeom>
            <a:solidFill>
              <a:srgbClr val="1CABE2">
                <a:alpha val="100000"/>
              </a:srgbClr>
            </a:solidFill>
          </p:spPr>
          <p:txBody>
            <a:bodyPr/>
            <a:lstStyle/>
            <a:p/>
          </p:txBody>
        </p:sp>
        <p:sp>
          <p:nvSpPr>
            <p:cNvPr id="165" name="rc165"/>
            <p:cNvSpPr/>
            <p:nvPr/>
          </p:nvSpPr>
          <p:spPr>
            <a:xfrm>
              <a:off x="1296273" y="5571941"/>
              <a:ext cx="5518934" cy="162162"/>
            </a:xfrm>
            <a:prstGeom prst="rect">
              <a:avLst/>
            </a:prstGeom>
            <a:solidFill>
              <a:srgbClr val="80BD41">
                <a:alpha val="100000"/>
              </a:srgbClr>
            </a:solidFill>
          </p:spPr>
          <p:txBody>
            <a:bodyPr/>
            <a:lstStyle/>
            <a:p/>
          </p:txBody>
        </p:sp>
        <p:sp>
          <p:nvSpPr>
            <p:cNvPr id="166" name="rc166"/>
            <p:cNvSpPr/>
            <p:nvPr/>
          </p:nvSpPr>
          <p:spPr>
            <a:xfrm>
              <a:off x="6815208" y="5571941"/>
              <a:ext cx="335935" cy="162162"/>
            </a:xfrm>
            <a:prstGeom prst="rect">
              <a:avLst/>
            </a:prstGeom>
            <a:solidFill>
              <a:srgbClr val="1CABE2">
                <a:alpha val="100000"/>
              </a:srgbClr>
            </a:solidFill>
          </p:spPr>
          <p:txBody>
            <a:bodyPr/>
            <a:lstStyle/>
            <a:p/>
          </p:txBody>
        </p:sp>
        <p:sp>
          <p:nvSpPr>
            <p:cNvPr id="167" name="rc167"/>
            <p:cNvSpPr/>
            <p:nvPr/>
          </p:nvSpPr>
          <p:spPr>
            <a:xfrm>
              <a:off x="1296273" y="5369238"/>
              <a:ext cx="5662906" cy="162162"/>
            </a:xfrm>
            <a:prstGeom prst="rect">
              <a:avLst/>
            </a:prstGeom>
            <a:solidFill>
              <a:srgbClr val="80BD41">
                <a:alpha val="100000"/>
              </a:srgbClr>
            </a:solidFill>
          </p:spPr>
          <p:txBody>
            <a:bodyPr/>
            <a:lstStyle/>
            <a:p/>
          </p:txBody>
        </p:sp>
        <p:sp>
          <p:nvSpPr>
            <p:cNvPr id="168" name="rc168"/>
            <p:cNvSpPr/>
            <p:nvPr/>
          </p:nvSpPr>
          <p:spPr>
            <a:xfrm>
              <a:off x="6959180" y="5369238"/>
              <a:ext cx="47990" cy="162162"/>
            </a:xfrm>
            <a:prstGeom prst="rect">
              <a:avLst/>
            </a:prstGeom>
            <a:solidFill>
              <a:srgbClr val="1CABE2">
                <a:alpha val="100000"/>
              </a:srgbClr>
            </a:solidFill>
          </p:spPr>
          <p:txBody>
            <a:bodyPr/>
            <a:lstStyle/>
            <a:p/>
          </p:txBody>
        </p:sp>
        <p:sp>
          <p:nvSpPr>
            <p:cNvPr id="169" name="tx169"/>
            <p:cNvSpPr/>
            <p:nvPr/>
          </p:nvSpPr>
          <p:spPr>
            <a:xfrm>
              <a:off x="8119368"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70" name="tx170"/>
            <p:cNvSpPr/>
            <p:nvPr/>
          </p:nvSpPr>
          <p:spPr>
            <a:xfrm>
              <a:off x="7363514"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71" name="tx171"/>
            <p:cNvSpPr/>
            <p:nvPr/>
          </p:nvSpPr>
          <p:spPr>
            <a:xfrm>
              <a:off x="7212343"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72" name="tx172"/>
            <p:cNvSpPr/>
            <p:nvPr/>
          </p:nvSpPr>
          <p:spPr>
            <a:xfrm>
              <a:off x="4388313" y="58152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73" name="tx173"/>
            <p:cNvSpPr/>
            <p:nvPr/>
          </p:nvSpPr>
          <p:spPr>
            <a:xfrm>
              <a:off x="7665233"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4" name="tx174"/>
            <p:cNvSpPr/>
            <p:nvPr/>
          </p:nvSpPr>
          <p:spPr>
            <a:xfrm>
              <a:off x="3980392" y="5613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75" name="tx175"/>
            <p:cNvSpPr/>
            <p:nvPr/>
          </p:nvSpPr>
          <p:spPr>
            <a:xfrm>
              <a:off x="6921377"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4052378" y="54112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77" name="tx177"/>
            <p:cNvSpPr/>
            <p:nvPr/>
          </p:nvSpPr>
          <p:spPr>
            <a:xfrm>
              <a:off x="6921377"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99172"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82" name="tx182"/>
            <p:cNvSpPr/>
            <p:nvPr/>
          </p:nvSpPr>
          <p:spPr>
            <a:xfrm>
              <a:off x="3598709"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83" name="tx183"/>
            <p:cNvSpPr/>
            <p:nvPr/>
          </p:nvSpPr>
          <p:spPr>
            <a:xfrm>
              <a:off x="5998245"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4" name="tx184"/>
            <p:cNvSpPr/>
            <p:nvPr/>
          </p:nvSpPr>
          <p:spPr>
            <a:xfrm>
              <a:off x="8397782"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5" name="tx185"/>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(99%) was higher than in 2019 (97%).
The number of children vaccinated with DTP3 decreased 11% compared to in 2019.
The number of surviving infants decreased approximately 13%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016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16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816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716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966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66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766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74484"/>
              <a:ext cx="249522" cy="232200"/>
            </a:xfrm>
            <a:prstGeom prst="rect">
              <a:avLst/>
            </a:prstGeom>
            <a:solidFill>
              <a:srgbClr val="E2231A">
                <a:alpha val="100000"/>
              </a:srgbClr>
            </a:solidFill>
          </p:spPr>
          <p:txBody>
            <a:bodyPr/>
            <a:lstStyle/>
            <a:p/>
          </p:txBody>
        </p:sp>
        <p:sp>
          <p:nvSpPr>
            <p:cNvPr id="24" name="rc24"/>
            <p:cNvSpPr/>
            <p:nvPr/>
          </p:nvSpPr>
          <p:spPr>
            <a:xfrm>
              <a:off x="1573521" y="3893285"/>
              <a:ext cx="249522" cy="113400"/>
            </a:xfrm>
            <a:prstGeom prst="rect">
              <a:avLst/>
            </a:prstGeom>
            <a:solidFill>
              <a:srgbClr val="E2231A">
                <a:alpha val="100000"/>
              </a:srgbClr>
            </a:solidFill>
          </p:spPr>
          <p:txBody>
            <a:bodyPr/>
            <a:lstStyle/>
            <a:p/>
          </p:txBody>
        </p:sp>
        <p:sp>
          <p:nvSpPr>
            <p:cNvPr id="25" name="rc25"/>
            <p:cNvSpPr/>
            <p:nvPr/>
          </p:nvSpPr>
          <p:spPr>
            <a:xfrm>
              <a:off x="1850769" y="3952685"/>
              <a:ext cx="249522" cy="54000"/>
            </a:xfrm>
            <a:prstGeom prst="rect">
              <a:avLst/>
            </a:prstGeom>
            <a:solidFill>
              <a:srgbClr val="E2231A">
                <a:alpha val="100000"/>
              </a:srgbClr>
            </a:solidFill>
          </p:spPr>
          <p:txBody>
            <a:bodyPr/>
            <a:lstStyle/>
            <a:p/>
          </p:txBody>
        </p:sp>
        <p:sp>
          <p:nvSpPr>
            <p:cNvPr id="26" name="rc26"/>
            <p:cNvSpPr/>
            <p:nvPr/>
          </p:nvSpPr>
          <p:spPr>
            <a:xfrm>
              <a:off x="2128016" y="3690784"/>
              <a:ext cx="249522" cy="315900"/>
            </a:xfrm>
            <a:prstGeom prst="rect">
              <a:avLst/>
            </a:prstGeom>
            <a:solidFill>
              <a:srgbClr val="E2231A">
                <a:alpha val="100000"/>
              </a:srgbClr>
            </a:solidFill>
          </p:spPr>
          <p:txBody>
            <a:bodyPr/>
            <a:lstStyle/>
            <a:p/>
          </p:txBody>
        </p:sp>
        <p:sp>
          <p:nvSpPr>
            <p:cNvPr id="27" name="rc27"/>
            <p:cNvSpPr/>
            <p:nvPr/>
          </p:nvSpPr>
          <p:spPr>
            <a:xfrm>
              <a:off x="2405264" y="3955385"/>
              <a:ext cx="249522" cy="51300"/>
            </a:xfrm>
            <a:prstGeom prst="rect">
              <a:avLst/>
            </a:prstGeom>
            <a:solidFill>
              <a:srgbClr val="E2231A">
                <a:alpha val="100000"/>
              </a:srgbClr>
            </a:solidFill>
          </p:spPr>
          <p:txBody>
            <a:bodyPr/>
            <a:lstStyle/>
            <a:p/>
          </p:txBody>
        </p:sp>
        <p:sp>
          <p:nvSpPr>
            <p:cNvPr id="28" name="rc28"/>
            <p:cNvSpPr/>
            <p:nvPr/>
          </p:nvSpPr>
          <p:spPr>
            <a:xfrm>
              <a:off x="2682512" y="3855484"/>
              <a:ext cx="249522" cy="151200"/>
            </a:xfrm>
            <a:prstGeom prst="rect">
              <a:avLst/>
            </a:prstGeom>
            <a:solidFill>
              <a:srgbClr val="E2231A">
                <a:alpha val="100000"/>
              </a:srgbClr>
            </a:solidFill>
          </p:spPr>
          <p:txBody>
            <a:bodyPr/>
            <a:lstStyle/>
            <a:p/>
          </p:txBody>
        </p:sp>
        <p:sp>
          <p:nvSpPr>
            <p:cNvPr id="29" name="rc29"/>
            <p:cNvSpPr/>
            <p:nvPr/>
          </p:nvSpPr>
          <p:spPr>
            <a:xfrm>
              <a:off x="2959759" y="3958085"/>
              <a:ext cx="249522" cy="48600"/>
            </a:xfrm>
            <a:prstGeom prst="rect">
              <a:avLst/>
            </a:prstGeom>
            <a:solidFill>
              <a:srgbClr val="E2231A">
                <a:alpha val="100000"/>
              </a:srgbClr>
            </a:solidFill>
          </p:spPr>
          <p:txBody>
            <a:bodyPr/>
            <a:lstStyle/>
            <a:p/>
          </p:txBody>
        </p:sp>
        <p:sp>
          <p:nvSpPr>
            <p:cNvPr id="30" name="rc30"/>
            <p:cNvSpPr/>
            <p:nvPr/>
          </p:nvSpPr>
          <p:spPr>
            <a:xfrm>
              <a:off x="3237007" y="3958085"/>
              <a:ext cx="249522" cy="48600"/>
            </a:xfrm>
            <a:prstGeom prst="rect">
              <a:avLst/>
            </a:prstGeom>
            <a:solidFill>
              <a:srgbClr val="E2231A">
                <a:alpha val="100000"/>
              </a:srgbClr>
            </a:solidFill>
          </p:spPr>
          <p:txBody>
            <a:bodyPr/>
            <a:lstStyle/>
            <a:p/>
          </p:txBody>
        </p:sp>
        <p:sp>
          <p:nvSpPr>
            <p:cNvPr id="31" name="rc31"/>
            <p:cNvSpPr/>
            <p:nvPr/>
          </p:nvSpPr>
          <p:spPr>
            <a:xfrm>
              <a:off x="3514255" y="3955385"/>
              <a:ext cx="249522" cy="51300"/>
            </a:xfrm>
            <a:prstGeom prst="rect">
              <a:avLst/>
            </a:prstGeom>
            <a:solidFill>
              <a:srgbClr val="E2231A">
                <a:alpha val="100000"/>
              </a:srgbClr>
            </a:solidFill>
          </p:spPr>
          <p:txBody>
            <a:bodyPr/>
            <a:lstStyle/>
            <a:p/>
          </p:txBody>
        </p:sp>
        <p:sp>
          <p:nvSpPr>
            <p:cNvPr id="32" name="rc32"/>
            <p:cNvSpPr/>
            <p:nvPr/>
          </p:nvSpPr>
          <p:spPr>
            <a:xfrm>
              <a:off x="3791502" y="3955385"/>
              <a:ext cx="249522" cy="51300"/>
            </a:xfrm>
            <a:prstGeom prst="rect">
              <a:avLst/>
            </a:prstGeom>
            <a:solidFill>
              <a:srgbClr val="E2231A">
                <a:alpha val="100000"/>
              </a:srgbClr>
            </a:solidFill>
          </p:spPr>
          <p:txBody>
            <a:bodyPr/>
            <a:lstStyle/>
            <a:p/>
          </p:txBody>
        </p:sp>
        <p:sp>
          <p:nvSpPr>
            <p:cNvPr id="33" name="rc33"/>
            <p:cNvSpPr/>
            <p:nvPr/>
          </p:nvSpPr>
          <p:spPr>
            <a:xfrm>
              <a:off x="4068750" y="3958085"/>
              <a:ext cx="249522" cy="48600"/>
            </a:xfrm>
            <a:prstGeom prst="rect">
              <a:avLst/>
            </a:prstGeom>
            <a:solidFill>
              <a:srgbClr val="E2231A">
                <a:alpha val="100000"/>
              </a:srgbClr>
            </a:solidFill>
          </p:spPr>
          <p:txBody>
            <a:bodyPr/>
            <a:lstStyle/>
            <a:p/>
          </p:txBody>
        </p:sp>
        <p:sp>
          <p:nvSpPr>
            <p:cNvPr id="34" name="rc34"/>
            <p:cNvSpPr/>
            <p:nvPr/>
          </p:nvSpPr>
          <p:spPr>
            <a:xfrm>
              <a:off x="4345998" y="3866284"/>
              <a:ext cx="249522" cy="140400"/>
            </a:xfrm>
            <a:prstGeom prst="rect">
              <a:avLst/>
            </a:prstGeom>
            <a:solidFill>
              <a:srgbClr val="E2231A">
                <a:alpha val="100000"/>
              </a:srgbClr>
            </a:solidFill>
          </p:spPr>
          <p:txBody>
            <a:bodyPr/>
            <a:lstStyle/>
            <a:p/>
          </p:txBody>
        </p:sp>
        <p:sp>
          <p:nvSpPr>
            <p:cNvPr id="35" name="rc35"/>
            <p:cNvSpPr/>
            <p:nvPr/>
          </p:nvSpPr>
          <p:spPr>
            <a:xfrm>
              <a:off x="4623245" y="3725884"/>
              <a:ext cx="249522" cy="280800"/>
            </a:xfrm>
            <a:prstGeom prst="rect">
              <a:avLst/>
            </a:prstGeom>
            <a:solidFill>
              <a:srgbClr val="E2231A">
                <a:alpha val="100000"/>
              </a:srgbClr>
            </a:solidFill>
          </p:spPr>
          <p:txBody>
            <a:bodyPr/>
            <a:lstStyle/>
            <a:p/>
          </p:txBody>
        </p:sp>
        <p:sp>
          <p:nvSpPr>
            <p:cNvPr id="36" name="rc36"/>
            <p:cNvSpPr/>
            <p:nvPr/>
          </p:nvSpPr>
          <p:spPr>
            <a:xfrm>
              <a:off x="4900493" y="3960785"/>
              <a:ext cx="249522" cy="45900"/>
            </a:xfrm>
            <a:prstGeom prst="rect">
              <a:avLst/>
            </a:prstGeom>
            <a:solidFill>
              <a:srgbClr val="E2231A">
                <a:alpha val="100000"/>
              </a:srgbClr>
            </a:solidFill>
          </p:spPr>
          <p:txBody>
            <a:bodyPr/>
            <a:lstStyle/>
            <a:p/>
          </p:txBody>
        </p:sp>
        <p:sp>
          <p:nvSpPr>
            <p:cNvPr id="37" name="rc37"/>
            <p:cNvSpPr/>
            <p:nvPr/>
          </p:nvSpPr>
          <p:spPr>
            <a:xfrm>
              <a:off x="5177741" y="3960785"/>
              <a:ext cx="249522" cy="45900"/>
            </a:xfrm>
            <a:prstGeom prst="rect">
              <a:avLst/>
            </a:prstGeom>
            <a:solidFill>
              <a:srgbClr val="E2231A">
                <a:alpha val="100000"/>
              </a:srgbClr>
            </a:solidFill>
          </p:spPr>
          <p:txBody>
            <a:bodyPr/>
            <a:lstStyle/>
            <a:p/>
          </p:txBody>
        </p:sp>
        <p:sp>
          <p:nvSpPr>
            <p:cNvPr id="38" name="rc38"/>
            <p:cNvSpPr/>
            <p:nvPr/>
          </p:nvSpPr>
          <p:spPr>
            <a:xfrm>
              <a:off x="5454988" y="3960785"/>
              <a:ext cx="249522" cy="45900"/>
            </a:xfrm>
            <a:prstGeom prst="rect">
              <a:avLst/>
            </a:prstGeom>
            <a:solidFill>
              <a:srgbClr val="E2231A">
                <a:alpha val="100000"/>
              </a:srgbClr>
            </a:solidFill>
          </p:spPr>
          <p:txBody>
            <a:bodyPr/>
            <a:lstStyle/>
            <a:p/>
          </p:txBody>
        </p:sp>
        <p:sp>
          <p:nvSpPr>
            <p:cNvPr id="39" name="rc39"/>
            <p:cNvSpPr/>
            <p:nvPr/>
          </p:nvSpPr>
          <p:spPr>
            <a:xfrm>
              <a:off x="5732236" y="3963485"/>
              <a:ext cx="249522" cy="43200"/>
            </a:xfrm>
            <a:prstGeom prst="rect">
              <a:avLst/>
            </a:prstGeom>
            <a:solidFill>
              <a:srgbClr val="E2231A">
                <a:alpha val="100000"/>
              </a:srgbClr>
            </a:solidFill>
          </p:spPr>
          <p:txBody>
            <a:bodyPr/>
            <a:lstStyle/>
            <a:p/>
          </p:txBody>
        </p:sp>
        <p:sp>
          <p:nvSpPr>
            <p:cNvPr id="40" name="rc40"/>
            <p:cNvSpPr/>
            <p:nvPr/>
          </p:nvSpPr>
          <p:spPr>
            <a:xfrm>
              <a:off x="6009484" y="3966185"/>
              <a:ext cx="249522" cy="40500"/>
            </a:xfrm>
            <a:prstGeom prst="rect">
              <a:avLst/>
            </a:prstGeom>
            <a:solidFill>
              <a:srgbClr val="E2231A">
                <a:alpha val="100000"/>
              </a:srgbClr>
            </a:solidFill>
          </p:spPr>
          <p:txBody>
            <a:bodyPr/>
            <a:lstStyle/>
            <a:p/>
          </p:txBody>
        </p:sp>
        <p:sp>
          <p:nvSpPr>
            <p:cNvPr id="41" name="rc41"/>
            <p:cNvSpPr/>
            <p:nvPr/>
          </p:nvSpPr>
          <p:spPr>
            <a:xfrm>
              <a:off x="6286731" y="3968885"/>
              <a:ext cx="249522" cy="37800"/>
            </a:xfrm>
            <a:prstGeom prst="rect">
              <a:avLst/>
            </a:prstGeom>
            <a:solidFill>
              <a:srgbClr val="E2231A">
                <a:alpha val="100000"/>
              </a:srgbClr>
            </a:solidFill>
          </p:spPr>
          <p:txBody>
            <a:bodyPr/>
            <a:lstStyle/>
            <a:p/>
          </p:txBody>
        </p:sp>
        <p:sp>
          <p:nvSpPr>
            <p:cNvPr id="42" name="rc42"/>
            <p:cNvSpPr/>
            <p:nvPr/>
          </p:nvSpPr>
          <p:spPr>
            <a:xfrm>
              <a:off x="6563979" y="3968885"/>
              <a:ext cx="249522" cy="37800"/>
            </a:xfrm>
            <a:prstGeom prst="rect">
              <a:avLst/>
            </a:prstGeom>
            <a:solidFill>
              <a:srgbClr val="E2231A">
                <a:alpha val="100000"/>
              </a:srgbClr>
            </a:solidFill>
          </p:spPr>
          <p:txBody>
            <a:bodyPr/>
            <a:lstStyle/>
            <a:p/>
          </p:txBody>
        </p:sp>
        <p:sp>
          <p:nvSpPr>
            <p:cNvPr id="43" name="rc43"/>
            <p:cNvSpPr/>
            <p:nvPr/>
          </p:nvSpPr>
          <p:spPr>
            <a:xfrm>
              <a:off x="6841227" y="3971585"/>
              <a:ext cx="249522" cy="35100"/>
            </a:xfrm>
            <a:prstGeom prst="rect">
              <a:avLst/>
            </a:prstGeom>
            <a:solidFill>
              <a:srgbClr val="E2231A">
                <a:alpha val="100000"/>
              </a:srgbClr>
            </a:solidFill>
          </p:spPr>
          <p:txBody>
            <a:bodyPr/>
            <a:lstStyle/>
            <a:p/>
          </p:txBody>
        </p:sp>
        <p:sp>
          <p:nvSpPr>
            <p:cNvPr id="44" name="rc44"/>
            <p:cNvSpPr/>
            <p:nvPr/>
          </p:nvSpPr>
          <p:spPr>
            <a:xfrm>
              <a:off x="7118474" y="3868984"/>
              <a:ext cx="249522" cy="137700"/>
            </a:xfrm>
            <a:prstGeom prst="rect">
              <a:avLst/>
            </a:prstGeom>
            <a:solidFill>
              <a:srgbClr val="E2231A">
                <a:alpha val="100000"/>
              </a:srgbClr>
            </a:solidFill>
          </p:spPr>
          <p:txBody>
            <a:bodyPr/>
            <a:lstStyle/>
            <a:p/>
          </p:txBody>
        </p:sp>
        <p:sp>
          <p:nvSpPr>
            <p:cNvPr id="45" name="rc45"/>
            <p:cNvSpPr/>
            <p:nvPr/>
          </p:nvSpPr>
          <p:spPr>
            <a:xfrm>
              <a:off x="7395722" y="3974285"/>
              <a:ext cx="249522" cy="32400"/>
            </a:xfrm>
            <a:prstGeom prst="rect">
              <a:avLst/>
            </a:prstGeom>
            <a:solidFill>
              <a:srgbClr val="E2231A">
                <a:alpha val="100000"/>
              </a:srgbClr>
            </a:solidFill>
          </p:spPr>
          <p:txBody>
            <a:bodyPr/>
            <a:lstStyle/>
            <a:p/>
          </p:txBody>
        </p:sp>
        <p:sp>
          <p:nvSpPr>
            <p:cNvPr id="46" name="rc46"/>
            <p:cNvSpPr/>
            <p:nvPr/>
          </p:nvSpPr>
          <p:spPr>
            <a:xfrm>
              <a:off x="7672970" y="3677284"/>
              <a:ext cx="249522" cy="329400"/>
            </a:xfrm>
            <a:prstGeom prst="rect">
              <a:avLst/>
            </a:prstGeom>
            <a:solidFill>
              <a:srgbClr val="E2231A">
                <a:alpha val="100000"/>
              </a:srgbClr>
            </a:solidFill>
          </p:spPr>
          <p:txBody>
            <a:bodyPr/>
            <a:lstStyle/>
            <a:p/>
          </p:txBody>
        </p:sp>
        <p:sp>
          <p:nvSpPr>
            <p:cNvPr id="47" name="rc47"/>
            <p:cNvSpPr/>
            <p:nvPr/>
          </p:nvSpPr>
          <p:spPr>
            <a:xfrm>
              <a:off x="7950217" y="3974285"/>
              <a:ext cx="249522" cy="32400"/>
            </a:xfrm>
            <a:prstGeom prst="rect">
              <a:avLst/>
            </a:prstGeom>
            <a:solidFill>
              <a:srgbClr val="E2231A">
                <a:alpha val="100000"/>
              </a:srgbClr>
            </a:solidFill>
          </p:spPr>
          <p:txBody>
            <a:bodyPr/>
            <a:lstStyle/>
            <a:p/>
          </p:txBody>
        </p:sp>
        <p:sp>
          <p:nvSpPr>
            <p:cNvPr id="48" name="rc48"/>
            <p:cNvSpPr/>
            <p:nvPr/>
          </p:nvSpPr>
          <p:spPr>
            <a:xfrm>
              <a:off x="1850769" y="3944585"/>
              <a:ext cx="249522" cy="8100"/>
            </a:xfrm>
            <a:prstGeom prst="rect">
              <a:avLst/>
            </a:prstGeom>
            <a:solidFill>
              <a:srgbClr val="B3B3B3">
                <a:alpha val="100000"/>
              </a:srgbClr>
            </a:solidFill>
          </p:spPr>
          <p:txBody>
            <a:bodyPr/>
            <a:lstStyle/>
            <a:p/>
          </p:txBody>
        </p:sp>
        <p:sp>
          <p:nvSpPr>
            <p:cNvPr id="49" name="rc49"/>
            <p:cNvSpPr/>
            <p:nvPr/>
          </p:nvSpPr>
          <p:spPr>
            <a:xfrm>
              <a:off x="2128016" y="3115683"/>
              <a:ext cx="249522" cy="575101"/>
            </a:xfrm>
            <a:prstGeom prst="rect">
              <a:avLst/>
            </a:prstGeom>
            <a:solidFill>
              <a:srgbClr val="B3B3B3">
                <a:alpha val="100000"/>
              </a:srgbClr>
            </a:solidFill>
          </p:spPr>
          <p:txBody>
            <a:bodyPr/>
            <a:lstStyle/>
            <a:p/>
          </p:txBody>
        </p:sp>
        <p:sp>
          <p:nvSpPr>
            <p:cNvPr id="50" name="rc50"/>
            <p:cNvSpPr/>
            <p:nvPr/>
          </p:nvSpPr>
          <p:spPr>
            <a:xfrm>
              <a:off x="2405264" y="2321881"/>
              <a:ext cx="249522" cy="1633503"/>
            </a:xfrm>
            <a:prstGeom prst="rect">
              <a:avLst/>
            </a:prstGeom>
            <a:solidFill>
              <a:srgbClr val="B3B3B3">
                <a:alpha val="100000"/>
              </a:srgbClr>
            </a:solidFill>
          </p:spPr>
          <p:txBody>
            <a:bodyPr/>
            <a:lstStyle/>
            <a:p/>
          </p:txBody>
        </p:sp>
        <p:sp>
          <p:nvSpPr>
            <p:cNvPr id="51" name="rc51"/>
            <p:cNvSpPr/>
            <p:nvPr/>
          </p:nvSpPr>
          <p:spPr>
            <a:xfrm>
              <a:off x="2682512" y="3615184"/>
              <a:ext cx="249522" cy="240300"/>
            </a:xfrm>
            <a:prstGeom prst="rect">
              <a:avLst/>
            </a:prstGeom>
            <a:solidFill>
              <a:srgbClr val="B3B3B3">
                <a:alpha val="100000"/>
              </a:srgbClr>
            </a:solidFill>
          </p:spPr>
          <p:txBody>
            <a:bodyPr/>
            <a:lstStyle/>
            <a:p/>
          </p:txBody>
        </p:sp>
        <p:sp>
          <p:nvSpPr>
            <p:cNvPr id="52" name="rc52"/>
            <p:cNvSpPr/>
            <p:nvPr/>
          </p:nvSpPr>
          <p:spPr>
            <a:xfrm>
              <a:off x="2959759" y="3401883"/>
              <a:ext cx="249522" cy="556201"/>
            </a:xfrm>
            <a:prstGeom prst="rect">
              <a:avLst/>
            </a:prstGeom>
            <a:solidFill>
              <a:srgbClr val="B3B3B3">
                <a:alpha val="100000"/>
              </a:srgbClr>
            </a:solidFill>
          </p:spPr>
          <p:txBody>
            <a:bodyPr/>
            <a:lstStyle/>
            <a:p/>
          </p:txBody>
        </p:sp>
        <p:sp>
          <p:nvSpPr>
            <p:cNvPr id="53" name="rc53"/>
            <p:cNvSpPr/>
            <p:nvPr/>
          </p:nvSpPr>
          <p:spPr>
            <a:xfrm>
              <a:off x="3237007" y="3134583"/>
              <a:ext cx="249522" cy="823501"/>
            </a:xfrm>
            <a:prstGeom prst="rect">
              <a:avLst/>
            </a:prstGeom>
            <a:solidFill>
              <a:srgbClr val="B3B3B3">
                <a:alpha val="100000"/>
              </a:srgbClr>
            </a:solidFill>
          </p:spPr>
          <p:txBody>
            <a:bodyPr/>
            <a:lstStyle/>
            <a:p/>
          </p:txBody>
        </p:sp>
        <p:sp>
          <p:nvSpPr>
            <p:cNvPr id="54" name="rc54"/>
            <p:cNvSpPr/>
            <p:nvPr/>
          </p:nvSpPr>
          <p:spPr>
            <a:xfrm>
              <a:off x="3514255" y="3712384"/>
              <a:ext cx="249522" cy="243000"/>
            </a:xfrm>
            <a:prstGeom prst="rect">
              <a:avLst/>
            </a:prstGeom>
            <a:solidFill>
              <a:srgbClr val="B3B3B3">
                <a:alpha val="100000"/>
              </a:srgbClr>
            </a:solidFill>
          </p:spPr>
          <p:txBody>
            <a:bodyPr/>
            <a:lstStyle/>
            <a:p/>
          </p:txBody>
        </p:sp>
        <p:sp>
          <p:nvSpPr>
            <p:cNvPr id="55" name="rc55"/>
            <p:cNvSpPr/>
            <p:nvPr/>
          </p:nvSpPr>
          <p:spPr>
            <a:xfrm>
              <a:off x="3791502" y="3720484"/>
              <a:ext cx="249522" cy="234900"/>
            </a:xfrm>
            <a:prstGeom prst="rect">
              <a:avLst/>
            </a:prstGeom>
            <a:solidFill>
              <a:srgbClr val="B3B3B3">
                <a:alpha val="100000"/>
              </a:srgbClr>
            </a:solidFill>
          </p:spPr>
          <p:txBody>
            <a:bodyPr/>
            <a:lstStyle/>
            <a:p/>
          </p:txBody>
        </p:sp>
        <p:sp>
          <p:nvSpPr>
            <p:cNvPr id="56" name="rc56"/>
            <p:cNvSpPr/>
            <p:nvPr/>
          </p:nvSpPr>
          <p:spPr>
            <a:xfrm>
              <a:off x="4068750" y="3485584"/>
              <a:ext cx="249522" cy="472501"/>
            </a:xfrm>
            <a:prstGeom prst="rect">
              <a:avLst/>
            </a:prstGeom>
            <a:solidFill>
              <a:srgbClr val="B3B3B3">
                <a:alpha val="100000"/>
              </a:srgbClr>
            </a:solidFill>
          </p:spPr>
          <p:txBody>
            <a:bodyPr/>
            <a:lstStyle/>
            <a:p/>
          </p:txBody>
        </p:sp>
        <p:sp>
          <p:nvSpPr>
            <p:cNvPr id="57" name="rc57"/>
            <p:cNvSpPr/>
            <p:nvPr/>
          </p:nvSpPr>
          <p:spPr>
            <a:xfrm>
              <a:off x="4345998" y="3585484"/>
              <a:ext cx="249522" cy="280800"/>
            </a:xfrm>
            <a:prstGeom prst="rect">
              <a:avLst/>
            </a:prstGeom>
            <a:solidFill>
              <a:srgbClr val="B3B3B3">
                <a:alpha val="100000"/>
              </a:srgbClr>
            </a:solidFill>
          </p:spPr>
          <p:txBody>
            <a:bodyPr/>
            <a:lstStyle/>
            <a:p/>
          </p:txBody>
        </p:sp>
        <p:sp>
          <p:nvSpPr>
            <p:cNvPr id="58" name="rc58"/>
            <p:cNvSpPr/>
            <p:nvPr/>
          </p:nvSpPr>
          <p:spPr>
            <a:xfrm>
              <a:off x="4623245" y="3625984"/>
              <a:ext cx="249522" cy="99900"/>
            </a:xfrm>
            <a:prstGeom prst="rect">
              <a:avLst/>
            </a:prstGeom>
            <a:solidFill>
              <a:srgbClr val="B3B3B3">
                <a:alpha val="100000"/>
              </a:srgbClr>
            </a:solidFill>
          </p:spPr>
          <p:txBody>
            <a:bodyPr/>
            <a:lstStyle/>
            <a:p/>
          </p:txBody>
        </p:sp>
        <p:sp>
          <p:nvSpPr>
            <p:cNvPr id="59" name="rc59"/>
            <p:cNvSpPr/>
            <p:nvPr/>
          </p:nvSpPr>
          <p:spPr>
            <a:xfrm>
              <a:off x="4900493" y="3814984"/>
              <a:ext cx="249522" cy="145800"/>
            </a:xfrm>
            <a:prstGeom prst="rect">
              <a:avLst/>
            </a:prstGeom>
            <a:solidFill>
              <a:srgbClr val="B3B3B3">
                <a:alpha val="100000"/>
              </a:srgbClr>
            </a:solidFill>
          </p:spPr>
          <p:txBody>
            <a:bodyPr/>
            <a:lstStyle/>
            <a:p/>
          </p:txBody>
        </p:sp>
        <p:sp>
          <p:nvSpPr>
            <p:cNvPr id="60" name="rc60"/>
            <p:cNvSpPr/>
            <p:nvPr/>
          </p:nvSpPr>
          <p:spPr>
            <a:xfrm>
              <a:off x="5177741" y="3912185"/>
              <a:ext cx="249522" cy="48600"/>
            </a:xfrm>
            <a:prstGeom prst="rect">
              <a:avLst/>
            </a:prstGeom>
            <a:solidFill>
              <a:srgbClr val="B3B3B3">
                <a:alpha val="100000"/>
              </a:srgbClr>
            </a:solidFill>
          </p:spPr>
          <p:txBody>
            <a:bodyPr/>
            <a:lstStyle/>
            <a:p/>
          </p:txBody>
        </p:sp>
        <p:sp>
          <p:nvSpPr>
            <p:cNvPr id="61" name="rc61"/>
            <p:cNvSpPr/>
            <p:nvPr/>
          </p:nvSpPr>
          <p:spPr>
            <a:xfrm>
              <a:off x="5454988" y="3960785"/>
              <a:ext cx="249522" cy="0"/>
            </a:xfrm>
            <a:prstGeom prst="rect">
              <a:avLst/>
            </a:prstGeom>
            <a:solidFill>
              <a:srgbClr val="B3B3B3">
                <a:alpha val="100000"/>
              </a:srgbClr>
            </a:solidFill>
          </p:spPr>
          <p:txBody>
            <a:bodyPr/>
            <a:lstStyle/>
            <a:p/>
          </p:txBody>
        </p:sp>
        <p:sp>
          <p:nvSpPr>
            <p:cNvPr id="62" name="rc62"/>
            <p:cNvSpPr/>
            <p:nvPr/>
          </p:nvSpPr>
          <p:spPr>
            <a:xfrm>
              <a:off x="5732236" y="3960785"/>
              <a:ext cx="249522" cy="2700"/>
            </a:xfrm>
            <a:prstGeom prst="rect">
              <a:avLst/>
            </a:prstGeom>
            <a:solidFill>
              <a:srgbClr val="B3B3B3">
                <a:alpha val="100000"/>
              </a:srgbClr>
            </a:solidFill>
          </p:spPr>
          <p:txBody>
            <a:bodyPr/>
            <a:lstStyle/>
            <a:p/>
          </p:txBody>
        </p:sp>
        <p:sp>
          <p:nvSpPr>
            <p:cNvPr id="63" name="rc63"/>
            <p:cNvSpPr/>
            <p:nvPr/>
          </p:nvSpPr>
          <p:spPr>
            <a:xfrm>
              <a:off x="6009484" y="3960785"/>
              <a:ext cx="249522" cy="5400"/>
            </a:xfrm>
            <a:prstGeom prst="rect">
              <a:avLst/>
            </a:prstGeom>
            <a:solidFill>
              <a:srgbClr val="B3B3B3">
                <a:alpha val="100000"/>
              </a:srgbClr>
            </a:solidFill>
          </p:spPr>
          <p:txBody>
            <a:bodyPr/>
            <a:lstStyle/>
            <a:p/>
          </p:txBody>
        </p:sp>
        <p:sp>
          <p:nvSpPr>
            <p:cNvPr id="64" name="rc64"/>
            <p:cNvSpPr/>
            <p:nvPr/>
          </p:nvSpPr>
          <p:spPr>
            <a:xfrm>
              <a:off x="6286731" y="3963485"/>
              <a:ext cx="249522" cy="5400"/>
            </a:xfrm>
            <a:prstGeom prst="rect">
              <a:avLst/>
            </a:prstGeom>
            <a:solidFill>
              <a:srgbClr val="B3B3B3">
                <a:alpha val="100000"/>
              </a:srgbClr>
            </a:solidFill>
          </p:spPr>
          <p:txBody>
            <a:bodyPr/>
            <a:lstStyle/>
            <a:p/>
          </p:txBody>
        </p:sp>
        <p:sp>
          <p:nvSpPr>
            <p:cNvPr id="65" name="rc65"/>
            <p:cNvSpPr/>
            <p:nvPr/>
          </p:nvSpPr>
          <p:spPr>
            <a:xfrm>
              <a:off x="6563979" y="3966185"/>
              <a:ext cx="249522" cy="2700"/>
            </a:xfrm>
            <a:prstGeom prst="rect">
              <a:avLst/>
            </a:prstGeom>
            <a:solidFill>
              <a:srgbClr val="B3B3B3">
                <a:alpha val="100000"/>
              </a:srgbClr>
            </a:solidFill>
          </p:spPr>
          <p:txBody>
            <a:bodyPr/>
            <a:lstStyle/>
            <a:p/>
          </p:txBody>
        </p:sp>
        <p:sp>
          <p:nvSpPr>
            <p:cNvPr id="66" name="rc66"/>
            <p:cNvSpPr/>
            <p:nvPr/>
          </p:nvSpPr>
          <p:spPr>
            <a:xfrm>
              <a:off x="6841227" y="3968885"/>
              <a:ext cx="249522" cy="2700"/>
            </a:xfrm>
            <a:prstGeom prst="rect">
              <a:avLst/>
            </a:prstGeom>
            <a:solidFill>
              <a:srgbClr val="B3B3B3">
                <a:alpha val="100000"/>
              </a:srgbClr>
            </a:solidFill>
          </p:spPr>
          <p:txBody>
            <a:bodyPr/>
            <a:lstStyle/>
            <a:p/>
          </p:txBody>
        </p:sp>
        <p:sp>
          <p:nvSpPr>
            <p:cNvPr id="67" name="rc67"/>
            <p:cNvSpPr/>
            <p:nvPr/>
          </p:nvSpPr>
          <p:spPr>
            <a:xfrm>
              <a:off x="7118474" y="3785284"/>
              <a:ext cx="249522" cy="83700"/>
            </a:xfrm>
            <a:prstGeom prst="rect">
              <a:avLst/>
            </a:prstGeom>
            <a:solidFill>
              <a:srgbClr val="B3B3B3">
                <a:alpha val="100000"/>
              </a:srgbClr>
            </a:solidFill>
          </p:spPr>
          <p:txBody>
            <a:bodyPr/>
            <a:lstStyle/>
            <a:p/>
          </p:txBody>
        </p:sp>
        <p:sp>
          <p:nvSpPr>
            <p:cNvPr id="68" name="rc68"/>
            <p:cNvSpPr/>
            <p:nvPr/>
          </p:nvSpPr>
          <p:spPr>
            <a:xfrm>
              <a:off x="7395722" y="3971585"/>
              <a:ext cx="249522" cy="2700"/>
            </a:xfrm>
            <a:prstGeom prst="rect">
              <a:avLst/>
            </a:prstGeom>
            <a:solidFill>
              <a:srgbClr val="B3B3B3">
                <a:alpha val="100000"/>
              </a:srgbClr>
            </a:solidFill>
          </p:spPr>
          <p:txBody>
            <a:bodyPr/>
            <a:lstStyle/>
            <a:p/>
          </p:txBody>
        </p:sp>
        <p:sp>
          <p:nvSpPr>
            <p:cNvPr id="69" name="rc69"/>
            <p:cNvSpPr/>
            <p:nvPr/>
          </p:nvSpPr>
          <p:spPr>
            <a:xfrm>
              <a:off x="7950217" y="3974285"/>
              <a:ext cx="249522" cy="0"/>
            </a:xfrm>
            <a:prstGeom prst="rect">
              <a:avLst/>
            </a:prstGeom>
            <a:solidFill>
              <a:srgbClr val="B3B3B3">
                <a:alpha val="100000"/>
              </a:srgbClr>
            </a:solidFill>
          </p:spPr>
          <p:txBody>
            <a:bodyPr/>
            <a:lstStyle/>
            <a:p/>
          </p:txBody>
        </p:sp>
        <p:sp>
          <p:nvSpPr>
            <p:cNvPr id="70" name="pl70"/>
            <p:cNvSpPr/>
            <p:nvPr/>
          </p:nvSpPr>
          <p:spPr>
            <a:xfrm>
              <a:off x="1421035" y="1226758"/>
              <a:ext cx="6653943" cy="252720"/>
            </a:xfrm>
            <a:custGeom>
              <a:avLst/>
              <a:pathLst>
                <a:path w="6653943" h="252720">
                  <a:moveTo>
                    <a:pt x="0" y="84240"/>
                  </a:moveTo>
                  <a:lnTo>
                    <a:pt x="277247" y="28080"/>
                  </a:lnTo>
                  <a:lnTo>
                    <a:pt x="554495" y="0"/>
                  </a:lnTo>
                  <a:lnTo>
                    <a:pt x="831742" y="140400"/>
                  </a:lnTo>
                  <a:lnTo>
                    <a:pt x="1108990" y="0"/>
                  </a:lnTo>
                  <a:lnTo>
                    <a:pt x="1386238" y="56160"/>
                  </a:lnTo>
                  <a:lnTo>
                    <a:pt x="1663485" y="0"/>
                  </a:lnTo>
                  <a:lnTo>
                    <a:pt x="1940733" y="0"/>
                  </a:lnTo>
                  <a:lnTo>
                    <a:pt x="2217981" y="0"/>
                  </a:lnTo>
                  <a:lnTo>
                    <a:pt x="2495228" y="0"/>
                  </a:lnTo>
                  <a:lnTo>
                    <a:pt x="2772476" y="0"/>
                  </a:lnTo>
                  <a:lnTo>
                    <a:pt x="3049724" y="56160"/>
                  </a:lnTo>
                  <a:lnTo>
                    <a:pt x="3326971" y="140400"/>
                  </a:lnTo>
                  <a:lnTo>
                    <a:pt x="3604219" y="0"/>
                  </a:lnTo>
                  <a:lnTo>
                    <a:pt x="3881467" y="0"/>
                  </a:lnTo>
                  <a:lnTo>
                    <a:pt x="4158714" y="0"/>
                  </a:lnTo>
                  <a:lnTo>
                    <a:pt x="4435962" y="0"/>
                  </a:lnTo>
                  <a:lnTo>
                    <a:pt x="4713210" y="0"/>
                  </a:lnTo>
                  <a:lnTo>
                    <a:pt x="4990457" y="0"/>
                  </a:lnTo>
                  <a:lnTo>
                    <a:pt x="5267705" y="0"/>
                  </a:lnTo>
                  <a:lnTo>
                    <a:pt x="5544953" y="0"/>
                  </a:lnTo>
                  <a:lnTo>
                    <a:pt x="5822200" y="84240"/>
                  </a:lnTo>
                  <a:lnTo>
                    <a:pt x="6099448" y="0"/>
                  </a:lnTo>
                  <a:lnTo>
                    <a:pt x="6376696" y="252720"/>
                  </a:lnTo>
                  <a:lnTo>
                    <a:pt x="6653943" y="0"/>
                  </a:lnTo>
                </a:path>
              </a:pathLst>
            </a:custGeom>
            <a:ln w="27101" cap="flat">
              <a:solidFill>
                <a:srgbClr val="0058AB">
                  <a:alpha val="100000"/>
                </a:srgbClr>
              </a:solidFill>
              <a:prstDash val="solid"/>
              <a:round/>
            </a:ln>
          </p:spPr>
          <p:txBody>
            <a:bodyPr/>
            <a:lstStyle/>
            <a:p/>
          </p:txBody>
        </p:sp>
        <p:sp>
          <p:nvSpPr>
            <p:cNvPr id="71" name="pl71"/>
            <p:cNvSpPr/>
            <p:nvPr/>
          </p:nvSpPr>
          <p:spPr>
            <a:xfrm>
              <a:off x="1698282" y="1226758"/>
              <a:ext cx="6376696" cy="730081"/>
            </a:xfrm>
            <a:custGeom>
              <a:avLst/>
              <a:pathLst>
                <a:path w="6376696" h="730081">
                  <a:moveTo>
                    <a:pt x="0" y="0"/>
                  </a:moveTo>
                  <a:lnTo>
                    <a:pt x="277247" y="0"/>
                  </a:lnTo>
                  <a:lnTo>
                    <a:pt x="554495" y="365040"/>
                  </a:lnTo>
                  <a:lnTo>
                    <a:pt x="831742" y="730081"/>
                  </a:lnTo>
                  <a:lnTo>
                    <a:pt x="1108990" y="168480"/>
                  </a:lnTo>
                  <a:lnTo>
                    <a:pt x="1386238" y="308880"/>
                  </a:lnTo>
                  <a:lnTo>
                    <a:pt x="1663485" y="449281"/>
                  </a:lnTo>
                  <a:lnTo>
                    <a:pt x="1940733" y="140400"/>
                  </a:lnTo>
                  <a:lnTo>
                    <a:pt x="2217981" y="140400"/>
                  </a:lnTo>
                  <a:lnTo>
                    <a:pt x="2495228" y="280800"/>
                  </a:lnTo>
                  <a:lnTo>
                    <a:pt x="2772476" y="224640"/>
                  </a:lnTo>
                  <a:lnTo>
                    <a:pt x="3049724" y="196560"/>
                  </a:lnTo>
                  <a:lnTo>
                    <a:pt x="3326971" y="84240"/>
                  </a:lnTo>
                  <a:lnTo>
                    <a:pt x="3604219" y="28080"/>
                  </a:lnTo>
                  <a:lnTo>
                    <a:pt x="3881467" y="0"/>
                  </a:lnTo>
                  <a:lnTo>
                    <a:pt x="4158714" y="0"/>
                  </a:lnTo>
                  <a:lnTo>
                    <a:pt x="4435962" y="0"/>
                  </a:lnTo>
                  <a:lnTo>
                    <a:pt x="4713210" y="0"/>
                  </a:lnTo>
                  <a:lnTo>
                    <a:pt x="4990457" y="0"/>
                  </a:lnTo>
                  <a:lnTo>
                    <a:pt x="5267705" y="0"/>
                  </a:lnTo>
                  <a:lnTo>
                    <a:pt x="5544953" y="140400"/>
                  </a:lnTo>
                  <a:lnTo>
                    <a:pt x="5822200" y="0"/>
                  </a:lnTo>
                  <a:lnTo>
                    <a:pt x="6099448" y="196560"/>
                  </a:lnTo>
                  <a:lnTo>
                    <a:pt x="6376696" y="0"/>
                  </a:lnTo>
                </a:path>
              </a:pathLst>
            </a:custGeom>
            <a:ln w="27101" cap="flat">
              <a:solidFill>
                <a:srgbClr val="333333">
                  <a:alpha val="100000"/>
                </a:srgbClr>
              </a:solidFill>
              <a:prstDash val="solid"/>
              <a:round/>
            </a:ln>
          </p:spPr>
          <p:txBody>
            <a:bodyPr/>
            <a:lstStyle/>
            <a:p/>
          </p:txBody>
        </p:sp>
        <p:sp>
          <p:nvSpPr>
            <p:cNvPr id="72" name="tx72"/>
            <p:cNvSpPr/>
            <p:nvPr/>
          </p:nvSpPr>
          <p:spPr>
            <a:xfrm>
              <a:off x="661840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3" name="tx73"/>
            <p:cNvSpPr/>
            <p:nvPr/>
          </p:nvSpPr>
          <p:spPr>
            <a:xfrm>
              <a:off x="6895650"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4" name="tx74"/>
            <p:cNvSpPr/>
            <p:nvPr/>
          </p:nvSpPr>
          <p:spPr>
            <a:xfrm>
              <a:off x="7172898"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5" name="tx75"/>
            <p:cNvSpPr/>
            <p:nvPr/>
          </p:nvSpPr>
          <p:spPr>
            <a:xfrm>
              <a:off x="7450145"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6" name="tx76"/>
            <p:cNvSpPr/>
            <p:nvPr/>
          </p:nvSpPr>
          <p:spPr>
            <a:xfrm>
              <a:off x="7727393"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77" name="tx77"/>
            <p:cNvSpPr/>
            <p:nvPr/>
          </p:nvSpPr>
          <p:spPr>
            <a:xfrm>
              <a:off x="8004641"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8" name="tx78"/>
            <p:cNvSpPr/>
            <p:nvPr/>
          </p:nvSpPr>
          <p:spPr>
            <a:xfrm>
              <a:off x="6618402"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9" name="tx79"/>
            <p:cNvSpPr/>
            <p:nvPr/>
          </p:nvSpPr>
          <p:spPr>
            <a:xfrm>
              <a:off x="6895650"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80" name="tx80"/>
            <p:cNvSpPr/>
            <p:nvPr/>
          </p:nvSpPr>
          <p:spPr>
            <a:xfrm>
              <a:off x="7172898"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81" name="tx81"/>
            <p:cNvSpPr/>
            <p:nvPr/>
          </p:nvSpPr>
          <p:spPr>
            <a:xfrm>
              <a:off x="7450145"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82" name="tx82"/>
            <p:cNvSpPr/>
            <p:nvPr/>
          </p:nvSpPr>
          <p:spPr>
            <a:xfrm>
              <a:off x="7727393"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83" name="tx83"/>
            <p:cNvSpPr/>
            <p:nvPr/>
          </p:nvSpPr>
          <p:spPr>
            <a:xfrm>
              <a:off x="8004641"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84" name="tx84"/>
            <p:cNvSpPr/>
            <p:nvPr/>
          </p:nvSpPr>
          <p:spPr>
            <a:xfrm>
              <a:off x="2685185" y="349714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85" name="tx85"/>
            <p:cNvSpPr/>
            <p:nvPr/>
          </p:nvSpPr>
          <p:spPr>
            <a:xfrm>
              <a:off x="4071423" y="336754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86" name="tx86"/>
            <p:cNvSpPr/>
            <p:nvPr/>
          </p:nvSpPr>
          <p:spPr>
            <a:xfrm>
              <a:off x="5457662" y="384274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7" name="tx87"/>
            <p:cNvSpPr/>
            <p:nvPr/>
          </p:nvSpPr>
          <p:spPr>
            <a:xfrm>
              <a:off x="6566652" y="384814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8" name="tx88"/>
            <p:cNvSpPr/>
            <p:nvPr/>
          </p:nvSpPr>
          <p:spPr>
            <a:xfrm>
              <a:off x="6843900" y="385084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9" name="tx89"/>
            <p:cNvSpPr/>
            <p:nvPr/>
          </p:nvSpPr>
          <p:spPr>
            <a:xfrm>
              <a:off x="7121148" y="366724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0" name="tx90"/>
            <p:cNvSpPr/>
            <p:nvPr/>
          </p:nvSpPr>
          <p:spPr>
            <a:xfrm>
              <a:off x="7398395" y="385354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1" name="tx91"/>
            <p:cNvSpPr/>
            <p:nvPr/>
          </p:nvSpPr>
          <p:spPr>
            <a:xfrm>
              <a:off x="7952891" y="385624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2" name="tx9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3" name="tx93"/>
            <p:cNvSpPr/>
            <p:nvPr/>
          </p:nvSpPr>
          <p:spPr>
            <a:xfrm>
              <a:off x="655386" y="3144500"/>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94" name="tx94"/>
            <p:cNvSpPr/>
            <p:nvPr/>
          </p:nvSpPr>
          <p:spPr>
            <a:xfrm>
              <a:off x="655386" y="233456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95" name="tx95"/>
            <p:cNvSpPr/>
            <p:nvPr/>
          </p:nvSpPr>
          <p:spPr>
            <a:xfrm>
              <a:off x="655386" y="15245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96" name="tx9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7" name="tx9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8" name="tx9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9" name="tx9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0" name="tx10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1" name="tx101"/>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79988" y="2466929"/>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12" name="tx112"/>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3" name="pl113"/>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5" name="tx115"/>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6" name="tx116"/>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7" name="rc117"/>
            <p:cNvSpPr/>
            <p:nvPr/>
          </p:nvSpPr>
          <p:spPr>
            <a:xfrm>
              <a:off x="4678790" y="4909475"/>
              <a:ext cx="201456" cy="201456"/>
            </a:xfrm>
            <a:prstGeom prst="rect">
              <a:avLst/>
            </a:prstGeom>
            <a:solidFill>
              <a:srgbClr val="E2231A">
                <a:alpha val="100000"/>
              </a:srgbClr>
            </a:solidFill>
          </p:spPr>
          <p:txBody>
            <a:bodyPr/>
            <a:lstStyle/>
            <a:p/>
          </p:txBody>
        </p:sp>
        <p:sp>
          <p:nvSpPr>
            <p:cNvPr id="118" name="rc118"/>
            <p:cNvSpPr/>
            <p:nvPr/>
          </p:nvSpPr>
          <p:spPr>
            <a:xfrm>
              <a:off x="5642950" y="4909475"/>
              <a:ext cx="201456" cy="201456"/>
            </a:xfrm>
            <a:prstGeom prst="rect">
              <a:avLst/>
            </a:prstGeom>
            <a:solidFill>
              <a:srgbClr val="B3B3B3">
                <a:alpha val="100000"/>
              </a:srgbClr>
            </a:solidFill>
          </p:spPr>
          <p:txBody>
            <a:bodyPr/>
            <a:lstStyle/>
            <a:p/>
          </p:txBody>
        </p:sp>
        <p:sp>
          <p:nvSpPr>
            <p:cNvPr id="119" name="tx119"/>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0" name="tx120"/>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1" name="tx121"/>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2" name="tx122"/>
            <p:cNvSpPr/>
            <p:nvPr/>
          </p:nvSpPr>
          <p:spPr>
            <a:xfrm>
              <a:off x="951100" y="660204"/>
              <a:ext cx="3401831"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Vincent and the Grenadines, 2000-2024</a:t>
              </a:r>
            </a:p>
          </p:txBody>
        </p:sp>
        <p:sp>
          <p:nvSpPr>
            <p:cNvPr id="123" name="pl123"/>
            <p:cNvSpPr/>
            <p:nvPr/>
          </p:nvSpPr>
          <p:spPr>
            <a:xfrm>
              <a:off x="200359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41824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83288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24753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66217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71091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12556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54020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95485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36949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296273" y="5774644"/>
              <a:ext cx="792201" cy="162162"/>
            </a:xfrm>
            <a:prstGeom prst="rect">
              <a:avLst/>
            </a:prstGeom>
            <a:solidFill>
              <a:srgbClr val="E2231A">
                <a:alpha val="100000"/>
              </a:srgbClr>
            </a:solidFill>
          </p:spPr>
          <p:txBody>
            <a:bodyPr/>
            <a:lstStyle/>
            <a:p/>
          </p:txBody>
        </p:sp>
        <p:sp>
          <p:nvSpPr>
            <p:cNvPr id="138" name="rc138"/>
            <p:cNvSpPr/>
            <p:nvPr/>
          </p:nvSpPr>
          <p:spPr>
            <a:xfrm>
              <a:off x="1296273" y="5571941"/>
              <a:ext cx="6903466" cy="162162"/>
            </a:xfrm>
            <a:prstGeom prst="rect">
              <a:avLst/>
            </a:prstGeom>
            <a:solidFill>
              <a:srgbClr val="E2231A">
                <a:alpha val="100000"/>
              </a:srgbClr>
            </a:solidFill>
          </p:spPr>
          <p:txBody>
            <a:bodyPr/>
            <a:lstStyle/>
            <a:p/>
          </p:txBody>
        </p:sp>
        <p:sp>
          <p:nvSpPr>
            <p:cNvPr id="139" name="rc139"/>
            <p:cNvSpPr/>
            <p:nvPr/>
          </p:nvSpPr>
          <p:spPr>
            <a:xfrm>
              <a:off x="1296273" y="5369238"/>
              <a:ext cx="679029" cy="162162"/>
            </a:xfrm>
            <a:prstGeom prst="rect">
              <a:avLst/>
            </a:prstGeom>
            <a:solidFill>
              <a:srgbClr val="E2231A">
                <a:alpha val="100000"/>
              </a:srgbClr>
            </a:solidFill>
          </p:spPr>
          <p:txBody>
            <a:bodyPr/>
            <a:lstStyle/>
            <a:p/>
          </p:txBody>
        </p:sp>
        <p:sp>
          <p:nvSpPr>
            <p:cNvPr id="140" name="rc140"/>
            <p:cNvSpPr/>
            <p:nvPr/>
          </p:nvSpPr>
          <p:spPr>
            <a:xfrm>
              <a:off x="2088474" y="5774644"/>
              <a:ext cx="56585" cy="162162"/>
            </a:xfrm>
            <a:prstGeom prst="rect">
              <a:avLst/>
            </a:prstGeom>
            <a:solidFill>
              <a:srgbClr val="B3B3B3">
                <a:alpha val="100000"/>
              </a:srgbClr>
            </a:solidFill>
          </p:spPr>
          <p:txBody>
            <a:bodyPr/>
            <a:lstStyle/>
            <a:p/>
          </p:txBody>
        </p:sp>
        <p:sp>
          <p:nvSpPr>
            <p:cNvPr id="141" name="rc141"/>
            <p:cNvSpPr/>
            <p:nvPr/>
          </p:nvSpPr>
          <p:spPr>
            <a:xfrm>
              <a:off x="1975303" y="5369238"/>
              <a:ext cx="0" cy="162162"/>
            </a:xfrm>
            <a:prstGeom prst="rect">
              <a:avLst/>
            </a:prstGeom>
            <a:solidFill>
              <a:srgbClr val="B3B3B3">
                <a:alpha val="100000"/>
              </a:srgbClr>
            </a:solidFill>
          </p:spPr>
          <p:txBody>
            <a:bodyPr/>
            <a:lstStyle/>
            <a:p/>
          </p:txBody>
        </p:sp>
        <p:sp>
          <p:nvSpPr>
            <p:cNvPr id="142" name="tx142"/>
            <p:cNvSpPr/>
            <p:nvPr/>
          </p:nvSpPr>
          <p:spPr>
            <a:xfrm>
              <a:off x="2275287" y="581258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3" name="tx143"/>
            <p:cNvSpPr/>
            <p:nvPr/>
          </p:nvSpPr>
          <p:spPr>
            <a:xfrm>
              <a:off x="2105530" y="540718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4" name="tx14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8" name="tx148"/>
            <p:cNvSpPr/>
            <p:nvPr/>
          </p:nvSpPr>
          <p:spPr>
            <a:xfrm>
              <a:off x="2633224"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9" name="tx149"/>
            <p:cNvSpPr/>
            <p:nvPr/>
          </p:nvSpPr>
          <p:spPr>
            <a:xfrm>
              <a:off x="4047869"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50" name="tx150"/>
            <p:cNvSpPr/>
            <p:nvPr/>
          </p:nvSpPr>
          <p:spPr>
            <a:xfrm>
              <a:off x="5462513" y="6039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51" name="tx151"/>
            <p:cNvSpPr/>
            <p:nvPr/>
          </p:nvSpPr>
          <p:spPr>
            <a:xfrm>
              <a:off x="683831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2" name="tx152"/>
            <p:cNvSpPr/>
            <p:nvPr/>
          </p:nvSpPr>
          <p:spPr>
            <a:xfrm>
              <a:off x="825295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53" name="tx153"/>
            <p:cNvSpPr/>
            <p:nvPr/>
          </p:nvSpPr>
          <p:spPr>
            <a:xfrm>
              <a:off x="3866594" y="6200761"/>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4" name="tx15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99%. This is similar to in 2019, where coverage was 99%.
&lt;100 children missed their routine first dose of measles vaccine.
MCV2 is typically administered to children between 18 months and five years old. MCV2 coverage increased to 99%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57132"/>
            </a:xfrm>
            <a:custGeom>
              <a:avLst/>
              <a:pathLst>
                <a:path w="3397293" h="257132">
                  <a:moveTo>
                    <a:pt x="0" y="85710"/>
                  </a:moveTo>
                  <a:lnTo>
                    <a:pt x="141553" y="28570"/>
                  </a:lnTo>
                  <a:lnTo>
                    <a:pt x="283107" y="0"/>
                  </a:lnTo>
                  <a:lnTo>
                    <a:pt x="424661" y="142851"/>
                  </a:lnTo>
                  <a:lnTo>
                    <a:pt x="566215" y="0"/>
                  </a:lnTo>
                  <a:lnTo>
                    <a:pt x="707769" y="57140"/>
                  </a:lnTo>
                  <a:lnTo>
                    <a:pt x="849323" y="0"/>
                  </a:lnTo>
                  <a:lnTo>
                    <a:pt x="990877" y="0"/>
                  </a:lnTo>
                  <a:lnTo>
                    <a:pt x="1132431" y="0"/>
                  </a:lnTo>
                  <a:lnTo>
                    <a:pt x="1273984" y="0"/>
                  </a:lnTo>
                  <a:lnTo>
                    <a:pt x="1415538" y="0"/>
                  </a:lnTo>
                  <a:lnTo>
                    <a:pt x="1557092" y="57140"/>
                  </a:lnTo>
                  <a:lnTo>
                    <a:pt x="1698646" y="142851"/>
                  </a:lnTo>
                  <a:lnTo>
                    <a:pt x="1840200" y="0"/>
                  </a:lnTo>
                  <a:lnTo>
                    <a:pt x="1981754" y="0"/>
                  </a:lnTo>
                  <a:lnTo>
                    <a:pt x="2123308" y="0"/>
                  </a:lnTo>
                  <a:lnTo>
                    <a:pt x="2264862" y="0"/>
                  </a:lnTo>
                  <a:lnTo>
                    <a:pt x="2406416" y="0"/>
                  </a:lnTo>
                  <a:lnTo>
                    <a:pt x="2547969" y="0"/>
                  </a:lnTo>
                  <a:lnTo>
                    <a:pt x="2689523" y="0"/>
                  </a:lnTo>
                  <a:lnTo>
                    <a:pt x="2831077" y="0"/>
                  </a:lnTo>
                  <a:lnTo>
                    <a:pt x="2972631" y="85710"/>
                  </a:lnTo>
                  <a:lnTo>
                    <a:pt x="3114185" y="0"/>
                  </a:lnTo>
                  <a:lnTo>
                    <a:pt x="3255739" y="257132"/>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57132"/>
            </a:xfrm>
            <a:custGeom>
              <a:avLst/>
              <a:pathLst>
                <a:path w="3397293" h="257132">
                  <a:moveTo>
                    <a:pt x="0" y="85710"/>
                  </a:moveTo>
                  <a:lnTo>
                    <a:pt x="141553" y="28570"/>
                  </a:lnTo>
                  <a:lnTo>
                    <a:pt x="283107" y="0"/>
                  </a:lnTo>
                  <a:lnTo>
                    <a:pt x="424661" y="142851"/>
                  </a:lnTo>
                  <a:lnTo>
                    <a:pt x="566215" y="0"/>
                  </a:lnTo>
                  <a:lnTo>
                    <a:pt x="707769" y="57140"/>
                  </a:lnTo>
                  <a:lnTo>
                    <a:pt x="849323" y="0"/>
                  </a:lnTo>
                  <a:lnTo>
                    <a:pt x="990877" y="0"/>
                  </a:lnTo>
                  <a:lnTo>
                    <a:pt x="1132431" y="0"/>
                  </a:lnTo>
                  <a:lnTo>
                    <a:pt x="1273984" y="0"/>
                  </a:lnTo>
                  <a:lnTo>
                    <a:pt x="1415538" y="0"/>
                  </a:lnTo>
                  <a:lnTo>
                    <a:pt x="1557092" y="57140"/>
                  </a:lnTo>
                  <a:lnTo>
                    <a:pt x="1698646" y="142851"/>
                  </a:lnTo>
                  <a:lnTo>
                    <a:pt x="1840200" y="0"/>
                  </a:lnTo>
                  <a:lnTo>
                    <a:pt x="1981754" y="0"/>
                  </a:lnTo>
                  <a:lnTo>
                    <a:pt x="2123308" y="0"/>
                  </a:lnTo>
                  <a:lnTo>
                    <a:pt x="2264862" y="0"/>
                  </a:lnTo>
                  <a:lnTo>
                    <a:pt x="2406416" y="0"/>
                  </a:lnTo>
                  <a:lnTo>
                    <a:pt x="2547969" y="0"/>
                  </a:lnTo>
                  <a:lnTo>
                    <a:pt x="2689523" y="0"/>
                  </a:lnTo>
                  <a:lnTo>
                    <a:pt x="2831077" y="0"/>
                  </a:lnTo>
                  <a:lnTo>
                    <a:pt x="2972631" y="85710"/>
                  </a:lnTo>
                  <a:lnTo>
                    <a:pt x="3114185" y="0"/>
                  </a:lnTo>
                  <a:lnTo>
                    <a:pt x="3255739" y="257132"/>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57132"/>
            </a:xfrm>
            <a:custGeom>
              <a:avLst/>
              <a:pathLst>
                <a:path w="3397293" h="257132">
                  <a:moveTo>
                    <a:pt x="0" y="85710"/>
                  </a:moveTo>
                  <a:lnTo>
                    <a:pt x="141553" y="28570"/>
                  </a:lnTo>
                  <a:lnTo>
                    <a:pt x="283107" y="0"/>
                  </a:lnTo>
                  <a:lnTo>
                    <a:pt x="424661" y="142851"/>
                  </a:lnTo>
                  <a:lnTo>
                    <a:pt x="566215" y="0"/>
                  </a:lnTo>
                  <a:lnTo>
                    <a:pt x="707769" y="57140"/>
                  </a:lnTo>
                  <a:lnTo>
                    <a:pt x="849323" y="0"/>
                  </a:lnTo>
                  <a:lnTo>
                    <a:pt x="990877" y="0"/>
                  </a:lnTo>
                  <a:lnTo>
                    <a:pt x="1132431" y="0"/>
                  </a:lnTo>
                  <a:lnTo>
                    <a:pt x="1273984" y="0"/>
                  </a:lnTo>
                  <a:lnTo>
                    <a:pt x="1415538" y="0"/>
                  </a:lnTo>
                  <a:lnTo>
                    <a:pt x="1557092" y="57140"/>
                  </a:lnTo>
                  <a:lnTo>
                    <a:pt x="1698646" y="142851"/>
                  </a:lnTo>
                  <a:lnTo>
                    <a:pt x="1840200" y="0"/>
                  </a:lnTo>
                  <a:lnTo>
                    <a:pt x="1981754" y="0"/>
                  </a:lnTo>
                  <a:lnTo>
                    <a:pt x="2123308" y="0"/>
                  </a:lnTo>
                  <a:lnTo>
                    <a:pt x="2264862" y="0"/>
                  </a:lnTo>
                  <a:lnTo>
                    <a:pt x="2406416" y="0"/>
                  </a:lnTo>
                  <a:lnTo>
                    <a:pt x="2547969" y="0"/>
                  </a:lnTo>
                  <a:lnTo>
                    <a:pt x="2689523" y="0"/>
                  </a:lnTo>
                  <a:lnTo>
                    <a:pt x="2831077" y="0"/>
                  </a:lnTo>
                  <a:lnTo>
                    <a:pt x="2972631" y="85710"/>
                  </a:lnTo>
                  <a:lnTo>
                    <a:pt x="3114185" y="0"/>
                  </a:lnTo>
                  <a:lnTo>
                    <a:pt x="3255739" y="257132"/>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90558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90558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35337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411583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172688" y="4830005"/>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Vincent and the Grenadines</a:t>
              </a:r>
            </a:p>
          </p:txBody>
        </p:sp>
        <p:sp>
          <p:nvSpPr>
            <p:cNvPr id="60" name="tx60"/>
            <p:cNvSpPr/>
            <p:nvPr/>
          </p:nvSpPr>
          <p:spPr>
            <a:xfrm>
              <a:off x="362047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382933"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684635" y="471005"/>
              <a:ext cx="42699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Saint Vincent and the Grenadines,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32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009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186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244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420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597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774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542085"/>
              <a:ext cx="3397293" cy="794084"/>
            </a:xfrm>
            <a:custGeom>
              <a:avLst/>
              <a:pathLst>
                <a:path w="3397293" h="794084">
                  <a:moveTo>
                    <a:pt x="0" y="264694"/>
                  </a:moveTo>
                  <a:lnTo>
                    <a:pt x="141553" y="88231"/>
                  </a:lnTo>
                  <a:lnTo>
                    <a:pt x="283107" y="0"/>
                  </a:lnTo>
                  <a:lnTo>
                    <a:pt x="424661" y="441158"/>
                  </a:lnTo>
                  <a:lnTo>
                    <a:pt x="566215" y="0"/>
                  </a:lnTo>
                  <a:lnTo>
                    <a:pt x="707769" y="176463"/>
                  </a:lnTo>
                  <a:lnTo>
                    <a:pt x="849323" y="0"/>
                  </a:lnTo>
                  <a:lnTo>
                    <a:pt x="990877" y="0"/>
                  </a:lnTo>
                  <a:lnTo>
                    <a:pt x="1132431" y="0"/>
                  </a:lnTo>
                  <a:lnTo>
                    <a:pt x="1273984" y="0"/>
                  </a:lnTo>
                  <a:lnTo>
                    <a:pt x="1415538" y="0"/>
                  </a:lnTo>
                  <a:lnTo>
                    <a:pt x="1557092" y="176463"/>
                  </a:lnTo>
                  <a:lnTo>
                    <a:pt x="1698646" y="441158"/>
                  </a:lnTo>
                  <a:lnTo>
                    <a:pt x="1840200" y="0"/>
                  </a:lnTo>
                  <a:lnTo>
                    <a:pt x="1981754" y="0"/>
                  </a:lnTo>
                  <a:lnTo>
                    <a:pt x="2123308" y="0"/>
                  </a:lnTo>
                  <a:lnTo>
                    <a:pt x="2264862" y="0"/>
                  </a:lnTo>
                  <a:lnTo>
                    <a:pt x="2406416" y="0"/>
                  </a:lnTo>
                  <a:lnTo>
                    <a:pt x="2547969" y="0"/>
                  </a:lnTo>
                  <a:lnTo>
                    <a:pt x="2689523" y="0"/>
                  </a:lnTo>
                  <a:lnTo>
                    <a:pt x="2831077" y="0"/>
                  </a:lnTo>
                  <a:lnTo>
                    <a:pt x="2972631" y="264694"/>
                  </a:lnTo>
                  <a:lnTo>
                    <a:pt x="3114185" y="0"/>
                  </a:lnTo>
                  <a:lnTo>
                    <a:pt x="3255739" y="794084"/>
                  </a:lnTo>
                  <a:lnTo>
                    <a:pt x="3397293" y="0"/>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42085"/>
              <a:ext cx="3397293" cy="1323474"/>
            </a:xfrm>
            <a:custGeom>
              <a:avLst/>
              <a:pathLst>
                <a:path w="3397293" h="1323474">
                  <a:moveTo>
                    <a:pt x="0" y="1323474"/>
                  </a:moveTo>
                  <a:lnTo>
                    <a:pt x="141553" y="1235243"/>
                  </a:lnTo>
                  <a:lnTo>
                    <a:pt x="283107" y="1235243"/>
                  </a:lnTo>
                  <a:lnTo>
                    <a:pt x="424661" y="1147011"/>
                  </a:lnTo>
                  <a:lnTo>
                    <a:pt x="566215" y="970548"/>
                  </a:lnTo>
                  <a:lnTo>
                    <a:pt x="707769" y="794084"/>
                  </a:lnTo>
                  <a:lnTo>
                    <a:pt x="849323" y="617621"/>
                  </a:lnTo>
                  <a:lnTo>
                    <a:pt x="990877" y="617621"/>
                  </a:lnTo>
                  <a:lnTo>
                    <a:pt x="1132431" y="441158"/>
                  </a:lnTo>
                  <a:lnTo>
                    <a:pt x="1273984" y="264694"/>
                  </a:lnTo>
                  <a:lnTo>
                    <a:pt x="1415538" y="176463"/>
                  </a:lnTo>
                  <a:lnTo>
                    <a:pt x="1557092" y="176463"/>
                  </a:lnTo>
                  <a:lnTo>
                    <a:pt x="1698646" y="176463"/>
                  </a:lnTo>
                  <a:lnTo>
                    <a:pt x="1840200" y="176463"/>
                  </a:lnTo>
                  <a:lnTo>
                    <a:pt x="1981754" y="176463"/>
                  </a:lnTo>
                  <a:lnTo>
                    <a:pt x="2123308" y="176463"/>
                  </a:lnTo>
                  <a:lnTo>
                    <a:pt x="2264862" y="88231"/>
                  </a:lnTo>
                  <a:lnTo>
                    <a:pt x="2406416" y="88231"/>
                  </a:lnTo>
                  <a:lnTo>
                    <a:pt x="2547969" y="0"/>
                  </a:lnTo>
                  <a:lnTo>
                    <a:pt x="2689523" y="0"/>
                  </a:lnTo>
                  <a:lnTo>
                    <a:pt x="2831077" y="264694"/>
                  </a:lnTo>
                  <a:lnTo>
                    <a:pt x="2972631" y="441158"/>
                  </a:lnTo>
                  <a:lnTo>
                    <a:pt x="3114185" y="264694"/>
                  </a:lnTo>
                  <a:lnTo>
                    <a:pt x="3255739" y="264694"/>
                  </a:lnTo>
                  <a:lnTo>
                    <a:pt x="3397293" y="176463"/>
                  </a:lnTo>
                </a:path>
              </a:pathLst>
            </a:custGeom>
            <a:ln w="27101" cap="flat">
              <a:solidFill>
                <a:srgbClr val="80BD41">
                  <a:alpha val="100000"/>
                </a:srgbClr>
              </a:solidFill>
              <a:prstDash val="solid"/>
              <a:round/>
            </a:ln>
          </p:spPr>
          <p:txBody>
            <a:bodyPr/>
            <a:lstStyle/>
            <a:p/>
          </p:txBody>
        </p:sp>
        <p:sp>
          <p:nvSpPr>
            <p:cNvPr id="80" name="pl80"/>
            <p:cNvSpPr/>
            <p:nvPr/>
          </p:nvSpPr>
          <p:spPr>
            <a:xfrm>
              <a:off x="5437664" y="1748000"/>
              <a:ext cx="3397293" cy="1235243"/>
            </a:xfrm>
            <a:custGeom>
              <a:avLst/>
              <a:pathLst>
                <a:path w="3397293" h="1235243">
                  <a:moveTo>
                    <a:pt x="0" y="176463"/>
                  </a:moveTo>
                  <a:lnTo>
                    <a:pt x="141553" y="0"/>
                  </a:lnTo>
                  <a:lnTo>
                    <a:pt x="283107" y="176463"/>
                  </a:lnTo>
                  <a:lnTo>
                    <a:pt x="424661" y="88231"/>
                  </a:lnTo>
                  <a:lnTo>
                    <a:pt x="566215" y="176463"/>
                  </a:lnTo>
                  <a:lnTo>
                    <a:pt x="707769" y="264694"/>
                  </a:lnTo>
                  <a:lnTo>
                    <a:pt x="849323" y="88231"/>
                  </a:lnTo>
                  <a:lnTo>
                    <a:pt x="990877" y="88231"/>
                  </a:lnTo>
                  <a:lnTo>
                    <a:pt x="1132431" y="0"/>
                  </a:lnTo>
                  <a:lnTo>
                    <a:pt x="1273984" y="88231"/>
                  </a:lnTo>
                  <a:lnTo>
                    <a:pt x="1415538" y="176463"/>
                  </a:lnTo>
                  <a:lnTo>
                    <a:pt x="1557092" y="88231"/>
                  </a:lnTo>
                  <a:lnTo>
                    <a:pt x="1698646" y="0"/>
                  </a:lnTo>
                  <a:lnTo>
                    <a:pt x="1840200" y="264694"/>
                  </a:lnTo>
                  <a:lnTo>
                    <a:pt x="1981754" y="176463"/>
                  </a:lnTo>
                  <a:lnTo>
                    <a:pt x="2123308" y="176463"/>
                  </a:lnTo>
                  <a:lnTo>
                    <a:pt x="2264862" y="176463"/>
                  </a:lnTo>
                  <a:lnTo>
                    <a:pt x="2406416" y="794084"/>
                  </a:lnTo>
                  <a:lnTo>
                    <a:pt x="2547969" y="352926"/>
                  </a:lnTo>
                  <a:lnTo>
                    <a:pt x="2689523" y="794084"/>
                  </a:lnTo>
                  <a:lnTo>
                    <a:pt x="2831077" y="970548"/>
                  </a:lnTo>
                  <a:lnTo>
                    <a:pt x="2972631" y="1058779"/>
                  </a:lnTo>
                  <a:lnTo>
                    <a:pt x="3114185" y="1235243"/>
                  </a:lnTo>
                  <a:lnTo>
                    <a:pt x="3255739" y="1058779"/>
                  </a:lnTo>
                  <a:lnTo>
                    <a:pt x="3397293" y="794084"/>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4208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542085"/>
              <a:ext cx="3397293" cy="794084"/>
            </a:xfrm>
            <a:custGeom>
              <a:avLst/>
              <a:pathLst>
                <a:path w="3397293" h="794084">
                  <a:moveTo>
                    <a:pt x="0" y="264694"/>
                  </a:moveTo>
                  <a:lnTo>
                    <a:pt x="141553" y="88231"/>
                  </a:lnTo>
                  <a:lnTo>
                    <a:pt x="283107" y="0"/>
                  </a:lnTo>
                  <a:lnTo>
                    <a:pt x="424661" y="441158"/>
                  </a:lnTo>
                  <a:lnTo>
                    <a:pt x="566215" y="0"/>
                  </a:lnTo>
                  <a:lnTo>
                    <a:pt x="707769" y="176463"/>
                  </a:lnTo>
                  <a:lnTo>
                    <a:pt x="849323" y="0"/>
                  </a:lnTo>
                  <a:lnTo>
                    <a:pt x="990877" y="0"/>
                  </a:lnTo>
                  <a:lnTo>
                    <a:pt x="1132431" y="0"/>
                  </a:lnTo>
                  <a:lnTo>
                    <a:pt x="1273984" y="0"/>
                  </a:lnTo>
                  <a:lnTo>
                    <a:pt x="1415538" y="0"/>
                  </a:lnTo>
                  <a:lnTo>
                    <a:pt x="1557092" y="176463"/>
                  </a:lnTo>
                  <a:lnTo>
                    <a:pt x="1698646" y="441158"/>
                  </a:lnTo>
                  <a:lnTo>
                    <a:pt x="1840200" y="0"/>
                  </a:lnTo>
                  <a:lnTo>
                    <a:pt x="1981754" y="0"/>
                  </a:lnTo>
                  <a:lnTo>
                    <a:pt x="2123308" y="0"/>
                  </a:lnTo>
                  <a:lnTo>
                    <a:pt x="2264862" y="0"/>
                  </a:lnTo>
                  <a:lnTo>
                    <a:pt x="2406416" y="0"/>
                  </a:lnTo>
                  <a:lnTo>
                    <a:pt x="2547969" y="0"/>
                  </a:lnTo>
                  <a:lnTo>
                    <a:pt x="2689523" y="0"/>
                  </a:lnTo>
                  <a:lnTo>
                    <a:pt x="2831077" y="0"/>
                  </a:lnTo>
                  <a:lnTo>
                    <a:pt x="2972631" y="264694"/>
                  </a:lnTo>
                  <a:lnTo>
                    <a:pt x="3114185" y="0"/>
                  </a:lnTo>
                  <a:lnTo>
                    <a:pt x="3255739" y="794084"/>
                  </a:lnTo>
                  <a:lnTo>
                    <a:pt x="3397293" y="0"/>
                  </a:lnTo>
                </a:path>
              </a:pathLst>
            </a:custGeom>
            <a:ln w="43362" cap="flat">
              <a:solidFill>
                <a:srgbClr val="000000">
                  <a:alpha val="100000"/>
                </a:srgbClr>
              </a:solidFill>
              <a:prstDash val="solid"/>
              <a:round/>
            </a:ln>
          </p:spPr>
          <p:txBody>
            <a:bodyPr/>
            <a:lstStyle/>
            <a:p/>
          </p:txBody>
        </p:sp>
        <p:sp>
          <p:nvSpPr>
            <p:cNvPr id="83" name="pl83"/>
            <p:cNvSpPr/>
            <p:nvPr/>
          </p:nvSpPr>
          <p:spPr>
            <a:xfrm>
              <a:off x="5437664" y="1606830"/>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606830"/>
              <a:ext cx="0" cy="1111718"/>
            </a:xfrm>
            <a:custGeom>
              <a:avLst/>
              <a:pathLst>
                <a:path w="0" h="1111718">
                  <a:moveTo>
                    <a:pt x="0" y="111171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606830"/>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606830"/>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606830"/>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606830"/>
              <a:ext cx="0" cy="1729340"/>
            </a:xfrm>
            <a:custGeom>
              <a:avLst/>
              <a:pathLst>
                <a:path w="0" h="1729340">
                  <a:moveTo>
                    <a:pt x="0" y="172934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606830"/>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542085"/>
              <a:ext cx="3397293" cy="794084"/>
            </a:xfrm>
            <a:custGeom>
              <a:avLst/>
              <a:pathLst>
                <a:path w="3397293" h="794084">
                  <a:moveTo>
                    <a:pt x="0" y="264694"/>
                  </a:moveTo>
                  <a:lnTo>
                    <a:pt x="141553" y="88231"/>
                  </a:lnTo>
                  <a:lnTo>
                    <a:pt x="283107" y="0"/>
                  </a:lnTo>
                  <a:lnTo>
                    <a:pt x="424661" y="441158"/>
                  </a:lnTo>
                  <a:lnTo>
                    <a:pt x="566215" y="0"/>
                  </a:lnTo>
                  <a:lnTo>
                    <a:pt x="707769" y="176463"/>
                  </a:lnTo>
                  <a:lnTo>
                    <a:pt x="849323" y="0"/>
                  </a:lnTo>
                  <a:lnTo>
                    <a:pt x="990877" y="0"/>
                  </a:lnTo>
                  <a:lnTo>
                    <a:pt x="1132431" y="0"/>
                  </a:lnTo>
                  <a:lnTo>
                    <a:pt x="1273984" y="0"/>
                  </a:lnTo>
                  <a:lnTo>
                    <a:pt x="1415538" y="0"/>
                  </a:lnTo>
                  <a:lnTo>
                    <a:pt x="1557092" y="176463"/>
                  </a:lnTo>
                  <a:lnTo>
                    <a:pt x="1698646" y="441158"/>
                  </a:lnTo>
                  <a:lnTo>
                    <a:pt x="1840200" y="0"/>
                  </a:lnTo>
                  <a:lnTo>
                    <a:pt x="1981754" y="0"/>
                  </a:lnTo>
                  <a:lnTo>
                    <a:pt x="2123308" y="0"/>
                  </a:lnTo>
                  <a:lnTo>
                    <a:pt x="2264862" y="0"/>
                  </a:lnTo>
                  <a:lnTo>
                    <a:pt x="2406416" y="0"/>
                  </a:lnTo>
                  <a:lnTo>
                    <a:pt x="2547969" y="0"/>
                  </a:lnTo>
                  <a:lnTo>
                    <a:pt x="2689523" y="0"/>
                  </a:lnTo>
                  <a:lnTo>
                    <a:pt x="2831077" y="0"/>
                  </a:lnTo>
                  <a:lnTo>
                    <a:pt x="2972631" y="264694"/>
                  </a:lnTo>
                  <a:lnTo>
                    <a:pt x="3114185" y="0"/>
                  </a:lnTo>
                  <a:lnTo>
                    <a:pt x="3255739" y="794084"/>
                  </a:lnTo>
                  <a:lnTo>
                    <a:pt x="3397293" y="0"/>
                  </a:lnTo>
                </a:path>
              </a:pathLst>
            </a:custGeom>
            <a:ln w="27101" cap="flat">
              <a:solidFill>
                <a:srgbClr val="0058AB">
                  <a:alpha val="100000"/>
                </a:srgbClr>
              </a:solidFill>
              <a:prstDash val="solid"/>
              <a:round/>
            </a:ln>
          </p:spPr>
          <p:txBody>
            <a:bodyPr/>
            <a:lstStyle/>
            <a:p/>
          </p:txBody>
        </p:sp>
        <p:sp>
          <p:nvSpPr>
            <p:cNvPr id="91" name="tx91"/>
            <p:cNvSpPr/>
            <p:nvPr/>
          </p:nvSpPr>
          <p:spPr>
            <a:xfrm>
              <a:off x="5389469" y="153104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6097238" y="15324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823058"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30827"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7042"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53109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8804812"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2429" y="26794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5016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3722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899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6076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253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2222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2222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67007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843253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489387" y="4830005"/>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Vincent and the Grenadines</a:t>
              </a:r>
            </a:p>
          </p:txBody>
        </p:sp>
        <p:sp>
          <p:nvSpPr>
            <p:cNvPr id="117" name="tx117"/>
            <p:cNvSpPr/>
            <p:nvPr/>
          </p:nvSpPr>
          <p:spPr>
            <a:xfrm>
              <a:off x="793717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699632"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06733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56765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0679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56830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06862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81749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31782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81814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3184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8187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840179" cy="149993"/>
            </a:xfrm>
            <a:prstGeom prst="rect">
              <a:avLst/>
            </a:prstGeom>
            <a:solidFill>
              <a:srgbClr val="E2231A">
                <a:alpha val="80000"/>
              </a:srgbClr>
            </a:solidFill>
          </p:spPr>
          <p:txBody>
            <a:bodyPr/>
            <a:lstStyle/>
            <a:p/>
          </p:txBody>
        </p:sp>
        <p:sp>
          <p:nvSpPr>
            <p:cNvPr id="135" name="rc135"/>
            <p:cNvSpPr/>
            <p:nvPr/>
          </p:nvSpPr>
          <p:spPr>
            <a:xfrm>
              <a:off x="1317178" y="5637654"/>
              <a:ext cx="7321564" cy="149993"/>
            </a:xfrm>
            <a:prstGeom prst="rect">
              <a:avLst/>
            </a:prstGeom>
            <a:solidFill>
              <a:srgbClr val="E2231A">
                <a:alpha val="80000"/>
              </a:srgbClr>
            </a:solidFill>
          </p:spPr>
          <p:txBody>
            <a:bodyPr/>
            <a:lstStyle/>
            <a:p/>
          </p:txBody>
        </p:sp>
        <p:sp>
          <p:nvSpPr>
            <p:cNvPr id="136" name="rc136"/>
            <p:cNvSpPr/>
            <p:nvPr/>
          </p:nvSpPr>
          <p:spPr>
            <a:xfrm>
              <a:off x="1317178" y="5450161"/>
              <a:ext cx="720153" cy="149993"/>
            </a:xfrm>
            <a:prstGeom prst="rect">
              <a:avLst/>
            </a:prstGeom>
            <a:solidFill>
              <a:srgbClr val="E2231A">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662110"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2" name="tx142"/>
            <p:cNvSpPr/>
            <p:nvPr/>
          </p:nvSpPr>
          <p:spPr>
            <a:xfrm>
              <a:off x="4162431"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3" name="tx143"/>
            <p:cNvSpPr/>
            <p:nvPr/>
          </p:nvSpPr>
          <p:spPr>
            <a:xfrm>
              <a:off x="5662751" y="608955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4" name="tx144"/>
            <p:cNvSpPr/>
            <p:nvPr/>
          </p:nvSpPr>
          <p:spPr>
            <a:xfrm>
              <a:off x="708537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5" name="tx145"/>
            <p:cNvSpPr/>
            <p:nvPr/>
          </p:nvSpPr>
          <p:spPr>
            <a:xfrm>
              <a:off x="858569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46" name="tx14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Saint Vincent and the Grenadines (99%) was 15 percentage points higher than the global average (84%) and 13 percentage points higher than the average across all LACR countries (86%).
National MCV1 coverage was the same as in 2019 (99%).
The number of unvaccinated children remained approximately the same (&lt;100) as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Saint Vincent and the Grenadines ranked number 30 out of 32 countries for lowest MCV1 coverage (based on tied ranks).
Saint Vincent and the Grenadines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70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857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43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630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913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800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687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31359"/>
              <a:ext cx="249522" cy="1671337"/>
            </a:xfrm>
            <a:prstGeom prst="rect">
              <a:avLst/>
            </a:prstGeom>
            <a:solidFill>
              <a:srgbClr val="80BD41">
                <a:alpha val="100000"/>
              </a:srgbClr>
            </a:solidFill>
          </p:spPr>
          <p:txBody>
            <a:bodyPr/>
            <a:lstStyle/>
            <a:p/>
          </p:txBody>
        </p:sp>
        <p:sp>
          <p:nvSpPr>
            <p:cNvPr id="24" name="rc24"/>
            <p:cNvSpPr/>
            <p:nvPr/>
          </p:nvSpPr>
          <p:spPr>
            <a:xfrm>
              <a:off x="1296273" y="2358340"/>
              <a:ext cx="249522" cy="73019"/>
            </a:xfrm>
            <a:prstGeom prst="rect">
              <a:avLst/>
            </a:prstGeom>
            <a:solidFill>
              <a:srgbClr val="E2231A">
                <a:alpha val="100000"/>
              </a:srgbClr>
            </a:solidFill>
          </p:spPr>
          <p:txBody>
            <a:bodyPr/>
            <a:lstStyle/>
            <a:p/>
          </p:txBody>
        </p:sp>
        <p:sp>
          <p:nvSpPr>
            <p:cNvPr id="25" name="rc25"/>
            <p:cNvSpPr/>
            <p:nvPr/>
          </p:nvSpPr>
          <p:spPr>
            <a:xfrm>
              <a:off x="1573521" y="2423246"/>
              <a:ext cx="249522" cy="1679450"/>
            </a:xfrm>
            <a:prstGeom prst="rect">
              <a:avLst/>
            </a:prstGeom>
            <a:solidFill>
              <a:srgbClr val="80BD41">
                <a:alpha val="100000"/>
              </a:srgbClr>
            </a:solidFill>
          </p:spPr>
          <p:txBody>
            <a:bodyPr/>
            <a:lstStyle/>
            <a:p/>
          </p:txBody>
        </p:sp>
        <p:sp>
          <p:nvSpPr>
            <p:cNvPr id="26" name="rc26"/>
            <p:cNvSpPr/>
            <p:nvPr/>
          </p:nvSpPr>
          <p:spPr>
            <a:xfrm>
              <a:off x="1573521" y="2390793"/>
              <a:ext cx="249522" cy="32453"/>
            </a:xfrm>
            <a:prstGeom prst="rect">
              <a:avLst/>
            </a:prstGeom>
            <a:solidFill>
              <a:srgbClr val="E2231A">
                <a:alpha val="100000"/>
              </a:srgbClr>
            </a:solidFill>
          </p:spPr>
          <p:txBody>
            <a:bodyPr/>
            <a:lstStyle/>
            <a:p/>
          </p:txBody>
        </p:sp>
        <p:sp>
          <p:nvSpPr>
            <p:cNvPr id="27" name="rc27"/>
            <p:cNvSpPr/>
            <p:nvPr/>
          </p:nvSpPr>
          <p:spPr>
            <a:xfrm>
              <a:off x="1850769" y="2463812"/>
              <a:ext cx="249522" cy="1638884"/>
            </a:xfrm>
            <a:prstGeom prst="rect">
              <a:avLst/>
            </a:prstGeom>
            <a:solidFill>
              <a:srgbClr val="80BD41">
                <a:alpha val="100000"/>
              </a:srgbClr>
            </a:solidFill>
          </p:spPr>
          <p:txBody>
            <a:bodyPr/>
            <a:lstStyle/>
            <a:p/>
          </p:txBody>
        </p:sp>
        <p:sp>
          <p:nvSpPr>
            <p:cNvPr id="28" name="rc28"/>
            <p:cNvSpPr/>
            <p:nvPr/>
          </p:nvSpPr>
          <p:spPr>
            <a:xfrm>
              <a:off x="1850769" y="2447586"/>
              <a:ext cx="249522" cy="16226"/>
            </a:xfrm>
            <a:prstGeom prst="rect">
              <a:avLst/>
            </a:prstGeom>
            <a:solidFill>
              <a:srgbClr val="E2231A">
                <a:alpha val="100000"/>
              </a:srgbClr>
            </a:solidFill>
          </p:spPr>
          <p:txBody>
            <a:bodyPr/>
            <a:lstStyle/>
            <a:p/>
          </p:txBody>
        </p:sp>
        <p:sp>
          <p:nvSpPr>
            <p:cNvPr id="29" name="rc29"/>
            <p:cNvSpPr/>
            <p:nvPr/>
          </p:nvSpPr>
          <p:spPr>
            <a:xfrm>
              <a:off x="2128016" y="2609851"/>
              <a:ext cx="249522" cy="1492845"/>
            </a:xfrm>
            <a:prstGeom prst="rect">
              <a:avLst/>
            </a:prstGeom>
            <a:solidFill>
              <a:srgbClr val="80BD41">
                <a:alpha val="100000"/>
              </a:srgbClr>
            </a:solidFill>
          </p:spPr>
          <p:txBody>
            <a:bodyPr/>
            <a:lstStyle/>
            <a:p/>
          </p:txBody>
        </p:sp>
        <p:sp>
          <p:nvSpPr>
            <p:cNvPr id="30" name="rc30"/>
            <p:cNvSpPr/>
            <p:nvPr/>
          </p:nvSpPr>
          <p:spPr>
            <a:xfrm>
              <a:off x="2128016" y="2512492"/>
              <a:ext cx="249522" cy="97359"/>
            </a:xfrm>
            <a:prstGeom prst="rect">
              <a:avLst/>
            </a:prstGeom>
            <a:solidFill>
              <a:srgbClr val="E2231A">
                <a:alpha val="100000"/>
              </a:srgbClr>
            </a:solidFill>
          </p:spPr>
          <p:txBody>
            <a:bodyPr/>
            <a:lstStyle/>
            <a:p/>
          </p:txBody>
        </p:sp>
        <p:sp>
          <p:nvSpPr>
            <p:cNvPr id="31" name="rc31"/>
            <p:cNvSpPr/>
            <p:nvPr/>
          </p:nvSpPr>
          <p:spPr>
            <a:xfrm>
              <a:off x="2405264" y="2577398"/>
              <a:ext cx="249522" cy="1525298"/>
            </a:xfrm>
            <a:prstGeom prst="rect">
              <a:avLst/>
            </a:prstGeom>
            <a:solidFill>
              <a:srgbClr val="80BD41">
                <a:alpha val="100000"/>
              </a:srgbClr>
            </a:solidFill>
          </p:spPr>
          <p:txBody>
            <a:bodyPr/>
            <a:lstStyle/>
            <a:p/>
          </p:txBody>
        </p:sp>
        <p:sp>
          <p:nvSpPr>
            <p:cNvPr id="32" name="rc32"/>
            <p:cNvSpPr/>
            <p:nvPr/>
          </p:nvSpPr>
          <p:spPr>
            <a:xfrm>
              <a:off x="2405264" y="2561172"/>
              <a:ext cx="249522" cy="16226"/>
            </a:xfrm>
            <a:prstGeom prst="rect">
              <a:avLst/>
            </a:prstGeom>
            <a:solidFill>
              <a:srgbClr val="E2231A">
                <a:alpha val="100000"/>
              </a:srgbClr>
            </a:solidFill>
          </p:spPr>
          <p:txBody>
            <a:bodyPr/>
            <a:lstStyle/>
            <a:p/>
          </p:txBody>
        </p:sp>
        <p:sp>
          <p:nvSpPr>
            <p:cNvPr id="33" name="rc33"/>
            <p:cNvSpPr/>
            <p:nvPr/>
          </p:nvSpPr>
          <p:spPr>
            <a:xfrm>
              <a:off x="2682512" y="2642305"/>
              <a:ext cx="249522" cy="1460392"/>
            </a:xfrm>
            <a:prstGeom prst="rect">
              <a:avLst/>
            </a:prstGeom>
            <a:solidFill>
              <a:srgbClr val="80BD41">
                <a:alpha val="100000"/>
              </a:srgbClr>
            </a:solidFill>
          </p:spPr>
          <p:txBody>
            <a:bodyPr/>
            <a:lstStyle/>
            <a:p/>
          </p:txBody>
        </p:sp>
        <p:sp>
          <p:nvSpPr>
            <p:cNvPr id="34" name="rc34"/>
            <p:cNvSpPr/>
            <p:nvPr/>
          </p:nvSpPr>
          <p:spPr>
            <a:xfrm>
              <a:off x="2682512" y="2593625"/>
              <a:ext cx="249522" cy="48679"/>
            </a:xfrm>
            <a:prstGeom prst="rect">
              <a:avLst/>
            </a:prstGeom>
            <a:solidFill>
              <a:srgbClr val="E2231A">
                <a:alpha val="100000"/>
              </a:srgbClr>
            </a:solidFill>
          </p:spPr>
          <p:txBody>
            <a:bodyPr/>
            <a:lstStyle/>
            <a:p/>
          </p:txBody>
        </p:sp>
        <p:sp>
          <p:nvSpPr>
            <p:cNvPr id="35" name="rc35"/>
            <p:cNvSpPr/>
            <p:nvPr/>
          </p:nvSpPr>
          <p:spPr>
            <a:xfrm>
              <a:off x="2959759" y="2650418"/>
              <a:ext cx="249522" cy="1452278"/>
            </a:xfrm>
            <a:prstGeom prst="rect">
              <a:avLst/>
            </a:prstGeom>
            <a:solidFill>
              <a:srgbClr val="80BD41">
                <a:alpha val="100000"/>
              </a:srgbClr>
            </a:solidFill>
          </p:spPr>
          <p:txBody>
            <a:bodyPr/>
            <a:lstStyle/>
            <a:p/>
          </p:txBody>
        </p:sp>
        <p:sp>
          <p:nvSpPr>
            <p:cNvPr id="36" name="rc36"/>
            <p:cNvSpPr/>
            <p:nvPr/>
          </p:nvSpPr>
          <p:spPr>
            <a:xfrm>
              <a:off x="2959759" y="2634191"/>
              <a:ext cx="249522" cy="16226"/>
            </a:xfrm>
            <a:prstGeom prst="rect">
              <a:avLst/>
            </a:prstGeom>
            <a:solidFill>
              <a:srgbClr val="E2231A">
                <a:alpha val="100000"/>
              </a:srgbClr>
            </a:solidFill>
          </p:spPr>
          <p:txBody>
            <a:bodyPr/>
            <a:lstStyle/>
            <a:p/>
          </p:txBody>
        </p:sp>
        <p:sp>
          <p:nvSpPr>
            <p:cNvPr id="37" name="rc37"/>
            <p:cNvSpPr/>
            <p:nvPr/>
          </p:nvSpPr>
          <p:spPr>
            <a:xfrm>
              <a:off x="3237007" y="2650418"/>
              <a:ext cx="249522" cy="1452278"/>
            </a:xfrm>
            <a:prstGeom prst="rect">
              <a:avLst/>
            </a:prstGeom>
            <a:solidFill>
              <a:srgbClr val="80BD41">
                <a:alpha val="100000"/>
              </a:srgbClr>
            </a:solidFill>
          </p:spPr>
          <p:txBody>
            <a:bodyPr/>
            <a:lstStyle/>
            <a:p/>
          </p:txBody>
        </p:sp>
        <p:sp>
          <p:nvSpPr>
            <p:cNvPr id="38" name="rc38"/>
            <p:cNvSpPr/>
            <p:nvPr/>
          </p:nvSpPr>
          <p:spPr>
            <a:xfrm>
              <a:off x="3237007" y="2634191"/>
              <a:ext cx="249522" cy="16226"/>
            </a:xfrm>
            <a:prstGeom prst="rect">
              <a:avLst/>
            </a:prstGeom>
            <a:solidFill>
              <a:srgbClr val="E2231A">
                <a:alpha val="100000"/>
              </a:srgbClr>
            </a:solidFill>
          </p:spPr>
          <p:txBody>
            <a:bodyPr/>
            <a:lstStyle/>
            <a:p/>
          </p:txBody>
        </p:sp>
        <p:sp>
          <p:nvSpPr>
            <p:cNvPr id="39" name="rc39"/>
            <p:cNvSpPr/>
            <p:nvPr/>
          </p:nvSpPr>
          <p:spPr>
            <a:xfrm>
              <a:off x="3514255" y="2609851"/>
              <a:ext cx="249522" cy="1492845"/>
            </a:xfrm>
            <a:prstGeom prst="rect">
              <a:avLst/>
            </a:prstGeom>
            <a:solidFill>
              <a:srgbClr val="80BD41">
                <a:alpha val="100000"/>
              </a:srgbClr>
            </a:solidFill>
          </p:spPr>
          <p:txBody>
            <a:bodyPr/>
            <a:lstStyle/>
            <a:p/>
          </p:txBody>
        </p:sp>
        <p:sp>
          <p:nvSpPr>
            <p:cNvPr id="40" name="rc40"/>
            <p:cNvSpPr/>
            <p:nvPr/>
          </p:nvSpPr>
          <p:spPr>
            <a:xfrm>
              <a:off x="3514255" y="2593625"/>
              <a:ext cx="249522" cy="16226"/>
            </a:xfrm>
            <a:prstGeom prst="rect">
              <a:avLst/>
            </a:prstGeom>
            <a:solidFill>
              <a:srgbClr val="E2231A">
                <a:alpha val="100000"/>
              </a:srgbClr>
            </a:solidFill>
          </p:spPr>
          <p:txBody>
            <a:bodyPr/>
            <a:lstStyle/>
            <a:p/>
          </p:txBody>
        </p:sp>
        <p:sp>
          <p:nvSpPr>
            <p:cNvPr id="41" name="rc41"/>
            <p:cNvSpPr/>
            <p:nvPr/>
          </p:nvSpPr>
          <p:spPr>
            <a:xfrm>
              <a:off x="3791502" y="2609851"/>
              <a:ext cx="249522" cy="1492845"/>
            </a:xfrm>
            <a:prstGeom prst="rect">
              <a:avLst/>
            </a:prstGeom>
            <a:solidFill>
              <a:srgbClr val="80BD41">
                <a:alpha val="100000"/>
              </a:srgbClr>
            </a:solidFill>
          </p:spPr>
          <p:txBody>
            <a:bodyPr/>
            <a:lstStyle/>
            <a:p/>
          </p:txBody>
        </p:sp>
        <p:sp>
          <p:nvSpPr>
            <p:cNvPr id="42" name="rc42"/>
            <p:cNvSpPr/>
            <p:nvPr/>
          </p:nvSpPr>
          <p:spPr>
            <a:xfrm>
              <a:off x="3791502" y="2593625"/>
              <a:ext cx="249522" cy="16226"/>
            </a:xfrm>
            <a:prstGeom prst="rect">
              <a:avLst/>
            </a:prstGeom>
            <a:solidFill>
              <a:srgbClr val="E2231A">
                <a:alpha val="100000"/>
              </a:srgbClr>
            </a:solidFill>
          </p:spPr>
          <p:txBody>
            <a:bodyPr/>
            <a:lstStyle/>
            <a:p/>
          </p:txBody>
        </p:sp>
        <p:sp>
          <p:nvSpPr>
            <p:cNvPr id="43" name="rc43"/>
            <p:cNvSpPr/>
            <p:nvPr/>
          </p:nvSpPr>
          <p:spPr>
            <a:xfrm>
              <a:off x="4068750" y="2650418"/>
              <a:ext cx="249522" cy="1452278"/>
            </a:xfrm>
            <a:prstGeom prst="rect">
              <a:avLst/>
            </a:prstGeom>
            <a:solidFill>
              <a:srgbClr val="80BD41">
                <a:alpha val="100000"/>
              </a:srgbClr>
            </a:solidFill>
          </p:spPr>
          <p:txBody>
            <a:bodyPr/>
            <a:lstStyle/>
            <a:p/>
          </p:txBody>
        </p:sp>
        <p:sp>
          <p:nvSpPr>
            <p:cNvPr id="44" name="rc44"/>
            <p:cNvSpPr/>
            <p:nvPr/>
          </p:nvSpPr>
          <p:spPr>
            <a:xfrm>
              <a:off x="4068750" y="2634191"/>
              <a:ext cx="249522" cy="16226"/>
            </a:xfrm>
            <a:prstGeom prst="rect">
              <a:avLst/>
            </a:prstGeom>
            <a:solidFill>
              <a:srgbClr val="E2231A">
                <a:alpha val="100000"/>
              </a:srgbClr>
            </a:solidFill>
          </p:spPr>
          <p:txBody>
            <a:bodyPr/>
            <a:lstStyle/>
            <a:p/>
          </p:txBody>
        </p:sp>
        <p:sp>
          <p:nvSpPr>
            <p:cNvPr id="45" name="rc45"/>
            <p:cNvSpPr/>
            <p:nvPr/>
          </p:nvSpPr>
          <p:spPr>
            <a:xfrm>
              <a:off x="4345998" y="2739664"/>
              <a:ext cx="249522" cy="1363032"/>
            </a:xfrm>
            <a:prstGeom prst="rect">
              <a:avLst/>
            </a:prstGeom>
            <a:solidFill>
              <a:srgbClr val="80BD41">
                <a:alpha val="100000"/>
              </a:srgbClr>
            </a:solidFill>
          </p:spPr>
          <p:txBody>
            <a:bodyPr/>
            <a:lstStyle/>
            <a:p/>
          </p:txBody>
        </p:sp>
        <p:sp>
          <p:nvSpPr>
            <p:cNvPr id="46" name="rc46"/>
            <p:cNvSpPr/>
            <p:nvPr/>
          </p:nvSpPr>
          <p:spPr>
            <a:xfrm>
              <a:off x="4345998" y="2699098"/>
              <a:ext cx="249522" cy="40566"/>
            </a:xfrm>
            <a:prstGeom prst="rect">
              <a:avLst/>
            </a:prstGeom>
            <a:solidFill>
              <a:srgbClr val="E2231A">
                <a:alpha val="100000"/>
              </a:srgbClr>
            </a:solidFill>
          </p:spPr>
          <p:txBody>
            <a:bodyPr/>
            <a:lstStyle/>
            <a:p/>
          </p:txBody>
        </p:sp>
        <p:sp>
          <p:nvSpPr>
            <p:cNvPr id="47" name="rc47"/>
            <p:cNvSpPr/>
            <p:nvPr/>
          </p:nvSpPr>
          <p:spPr>
            <a:xfrm>
              <a:off x="4623245" y="2780231"/>
              <a:ext cx="249522" cy="1322466"/>
            </a:xfrm>
            <a:prstGeom prst="rect">
              <a:avLst/>
            </a:prstGeom>
            <a:solidFill>
              <a:srgbClr val="80BD41">
                <a:alpha val="100000"/>
              </a:srgbClr>
            </a:solidFill>
          </p:spPr>
          <p:txBody>
            <a:bodyPr/>
            <a:lstStyle/>
            <a:p/>
          </p:txBody>
        </p:sp>
        <p:sp>
          <p:nvSpPr>
            <p:cNvPr id="48" name="rc48"/>
            <p:cNvSpPr/>
            <p:nvPr/>
          </p:nvSpPr>
          <p:spPr>
            <a:xfrm>
              <a:off x="4623245" y="2699098"/>
              <a:ext cx="249522" cy="81132"/>
            </a:xfrm>
            <a:prstGeom prst="rect">
              <a:avLst/>
            </a:prstGeom>
            <a:solidFill>
              <a:srgbClr val="E2231A">
                <a:alpha val="100000"/>
              </a:srgbClr>
            </a:solidFill>
          </p:spPr>
          <p:txBody>
            <a:bodyPr/>
            <a:lstStyle/>
            <a:p/>
          </p:txBody>
        </p:sp>
        <p:sp>
          <p:nvSpPr>
            <p:cNvPr id="49" name="rc49"/>
            <p:cNvSpPr/>
            <p:nvPr/>
          </p:nvSpPr>
          <p:spPr>
            <a:xfrm>
              <a:off x="4900493" y="2731551"/>
              <a:ext cx="249522" cy="1371145"/>
            </a:xfrm>
            <a:prstGeom prst="rect">
              <a:avLst/>
            </a:prstGeom>
            <a:solidFill>
              <a:srgbClr val="80BD41">
                <a:alpha val="100000"/>
              </a:srgbClr>
            </a:solidFill>
          </p:spPr>
          <p:txBody>
            <a:bodyPr/>
            <a:lstStyle/>
            <a:p/>
          </p:txBody>
        </p:sp>
        <p:sp>
          <p:nvSpPr>
            <p:cNvPr id="50" name="rc50"/>
            <p:cNvSpPr/>
            <p:nvPr/>
          </p:nvSpPr>
          <p:spPr>
            <a:xfrm>
              <a:off x="4900493" y="2715324"/>
              <a:ext cx="249522" cy="16226"/>
            </a:xfrm>
            <a:prstGeom prst="rect">
              <a:avLst/>
            </a:prstGeom>
            <a:solidFill>
              <a:srgbClr val="E2231A">
                <a:alpha val="100000"/>
              </a:srgbClr>
            </a:solidFill>
          </p:spPr>
          <p:txBody>
            <a:bodyPr/>
            <a:lstStyle/>
            <a:p/>
          </p:txBody>
        </p:sp>
        <p:sp>
          <p:nvSpPr>
            <p:cNvPr id="51" name="rc51"/>
            <p:cNvSpPr/>
            <p:nvPr/>
          </p:nvSpPr>
          <p:spPr>
            <a:xfrm>
              <a:off x="5177741" y="2731551"/>
              <a:ext cx="249522" cy="1371145"/>
            </a:xfrm>
            <a:prstGeom prst="rect">
              <a:avLst/>
            </a:prstGeom>
            <a:solidFill>
              <a:srgbClr val="80BD41">
                <a:alpha val="100000"/>
              </a:srgbClr>
            </a:solidFill>
          </p:spPr>
          <p:txBody>
            <a:bodyPr/>
            <a:lstStyle/>
            <a:p/>
          </p:txBody>
        </p:sp>
        <p:sp>
          <p:nvSpPr>
            <p:cNvPr id="52" name="rc52"/>
            <p:cNvSpPr/>
            <p:nvPr/>
          </p:nvSpPr>
          <p:spPr>
            <a:xfrm>
              <a:off x="5177741" y="2715324"/>
              <a:ext cx="249522" cy="16226"/>
            </a:xfrm>
            <a:prstGeom prst="rect">
              <a:avLst/>
            </a:prstGeom>
            <a:solidFill>
              <a:srgbClr val="E2231A">
                <a:alpha val="100000"/>
              </a:srgbClr>
            </a:solidFill>
          </p:spPr>
          <p:txBody>
            <a:bodyPr/>
            <a:lstStyle/>
            <a:p/>
          </p:txBody>
        </p:sp>
        <p:sp>
          <p:nvSpPr>
            <p:cNvPr id="53" name="rc53"/>
            <p:cNvSpPr/>
            <p:nvPr/>
          </p:nvSpPr>
          <p:spPr>
            <a:xfrm>
              <a:off x="5454988" y="2755891"/>
              <a:ext cx="249522" cy="1346806"/>
            </a:xfrm>
            <a:prstGeom prst="rect">
              <a:avLst/>
            </a:prstGeom>
            <a:solidFill>
              <a:srgbClr val="80BD41">
                <a:alpha val="100000"/>
              </a:srgbClr>
            </a:solidFill>
          </p:spPr>
          <p:txBody>
            <a:bodyPr/>
            <a:lstStyle/>
            <a:p/>
          </p:txBody>
        </p:sp>
        <p:sp>
          <p:nvSpPr>
            <p:cNvPr id="54" name="rc54"/>
            <p:cNvSpPr/>
            <p:nvPr/>
          </p:nvSpPr>
          <p:spPr>
            <a:xfrm>
              <a:off x="5454988" y="2739664"/>
              <a:ext cx="249522" cy="16226"/>
            </a:xfrm>
            <a:prstGeom prst="rect">
              <a:avLst/>
            </a:prstGeom>
            <a:solidFill>
              <a:srgbClr val="E2231A">
                <a:alpha val="100000"/>
              </a:srgbClr>
            </a:solidFill>
          </p:spPr>
          <p:txBody>
            <a:bodyPr/>
            <a:lstStyle/>
            <a:p/>
          </p:txBody>
        </p:sp>
        <p:sp>
          <p:nvSpPr>
            <p:cNvPr id="55" name="rc55"/>
            <p:cNvSpPr/>
            <p:nvPr/>
          </p:nvSpPr>
          <p:spPr>
            <a:xfrm>
              <a:off x="5732236" y="2828910"/>
              <a:ext cx="249522" cy="1273786"/>
            </a:xfrm>
            <a:prstGeom prst="rect">
              <a:avLst/>
            </a:prstGeom>
            <a:solidFill>
              <a:srgbClr val="80BD41">
                <a:alpha val="100000"/>
              </a:srgbClr>
            </a:solidFill>
          </p:spPr>
          <p:txBody>
            <a:bodyPr/>
            <a:lstStyle/>
            <a:p/>
          </p:txBody>
        </p:sp>
        <p:sp>
          <p:nvSpPr>
            <p:cNvPr id="56" name="rc56"/>
            <p:cNvSpPr/>
            <p:nvPr/>
          </p:nvSpPr>
          <p:spPr>
            <a:xfrm>
              <a:off x="5732236" y="2812684"/>
              <a:ext cx="249522" cy="16226"/>
            </a:xfrm>
            <a:prstGeom prst="rect">
              <a:avLst/>
            </a:prstGeom>
            <a:solidFill>
              <a:srgbClr val="E2231A">
                <a:alpha val="100000"/>
              </a:srgbClr>
            </a:solidFill>
          </p:spPr>
          <p:txBody>
            <a:bodyPr/>
            <a:lstStyle/>
            <a:p/>
          </p:txBody>
        </p:sp>
        <p:sp>
          <p:nvSpPr>
            <p:cNvPr id="57" name="rc57"/>
            <p:cNvSpPr/>
            <p:nvPr/>
          </p:nvSpPr>
          <p:spPr>
            <a:xfrm>
              <a:off x="6009484" y="2918157"/>
              <a:ext cx="249522" cy="1184540"/>
            </a:xfrm>
            <a:prstGeom prst="rect">
              <a:avLst/>
            </a:prstGeom>
            <a:solidFill>
              <a:srgbClr val="80BD41">
                <a:alpha val="100000"/>
              </a:srgbClr>
            </a:solidFill>
          </p:spPr>
          <p:txBody>
            <a:bodyPr/>
            <a:lstStyle/>
            <a:p/>
          </p:txBody>
        </p:sp>
        <p:sp>
          <p:nvSpPr>
            <p:cNvPr id="58" name="rc58"/>
            <p:cNvSpPr/>
            <p:nvPr/>
          </p:nvSpPr>
          <p:spPr>
            <a:xfrm>
              <a:off x="6009484" y="2910043"/>
              <a:ext cx="249522" cy="8113"/>
            </a:xfrm>
            <a:prstGeom prst="rect">
              <a:avLst/>
            </a:prstGeom>
            <a:solidFill>
              <a:srgbClr val="E2231A">
                <a:alpha val="100000"/>
              </a:srgbClr>
            </a:solidFill>
          </p:spPr>
          <p:txBody>
            <a:bodyPr/>
            <a:lstStyle/>
            <a:p/>
          </p:txBody>
        </p:sp>
        <p:sp>
          <p:nvSpPr>
            <p:cNvPr id="59" name="rc59"/>
            <p:cNvSpPr/>
            <p:nvPr/>
          </p:nvSpPr>
          <p:spPr>
            <a:xfrm>
              <a:off x="6286731" y="2966836"/>
              <a:ext cx="249522" cy="1135860"/>
            </a:xfrm>
            <a:prstGeom prst="rect">
              <a:avLst/>
            </a:prstGeom>
            <a:solidFill>
              <a:srgbClr val="80BD41">
                <a:alpha val="100000"/>
              </a:srgbClr>
            </a:solidFill>
          </p:spPr>
          <p:txBody>
            <a:bodyPr/>
            <a:lstStyle/>
            <a:p/>
          </p:txBody>
        </p:sp>
        <p:sp>
          <p:nvSpPr>
            <p:cNvPr id="60" name="rc60"/>
            <p:cNvSpPr/>
            <p:nvPr/>
          </p:nvSpPr>
          <p:spPr>
            <a:xfrm>
              <a:off x="6286731" y="2958723"/>
              <a:ext cx="249522" cy="8113"/>
            </a:xfrm>
            <a:prstGeom prst="rect">
              <a:avLst/>
            </a:prstGeom>
            <a:solidFill>
              <a:srgbClr val="E2231A">
                <a:alpha val="100000"/>
              </a:srgbClr>
            </a:solidFill>
          </p:spPr>
          <p:txBody>
            <a:bodyPr/>
            <a:lstStyle/>
            <a:p/>
          </p:txBody>
        </p:sp>
        <p:sp>
          <p:nvSpPr>
            <p:cNvPr id="61" name="rc61"/>
            <p:cNvSpPr/>
            <p:nvPr/>
          </p:nvSpPr>
          <p:spPr>
            <a:xfrm>
              <a:off x="6563979" y="3007403"/>
              <a:ext cx="249522" cy="1095294"/>
            </a:xfrm>
            <a:prstGeom prst="rect">
              <a:avLst/>
            </a:prstGeom>
            <a:solidFill>
              <a:srgbClr val="80BD41">
                <a:alpha val="100000"/>
              </a:srgbClr>
            </a:solidFill>
          </p:spPr>
          <p:txBody>
            <a:bodyPr/>
            <a:lstStyle/>
            <a:p/>
          </p:txBody>
        </p:sp>
        <p:sp>
          <p:nvSpPr>
            <p:cNvPr id="62" name="rc62"/>
            <p:cNvSpPr/>
            <p:nvPr/>
          </p:nvSpPr>
          <p:spPr>
            <a:xfrm>
              <a:off x="6563979" y="2999289"/>
              <a:ext cx="249522" cy="8113"/>
            </a:xfrm>
            <a:prstGeom prst="rect">
              <a:avLst/>
            </a:prstGeom>
            <a:solidFill>
              <a:srgbClr val="E2231A">
                <a:alpha val="100000"/>
              </a:srgbClr>
            </a:solidFill>
          </p:spPr>
          <p:txBody>
            <a:bodyPr/>
            <a:lstStyle/>
            <a:p/>
          </p:txBody>
        </p:sp>
        <p:sp>
          <p:nvSpPr>
            <p:cNvPr id="63" name="rc63"/>
            <p:cNvSpPr/>
            <p:nvPr/>
          </p:nvSpPr>
          <p:spPr>
            <a:xfrm>
              <a:off x="6841227" y="3047969"/>
              <a:ext cx="249522" cy="1054727"/>
            </a:xfrm>
            <a:prstGeom prst="rect">
              <a:avLst/>
            </a:prstGeom>
            <a:solidFill>
              <a:srgbClr val="80BD41">
                <a:alpha val="100000"/>
              </a:srgbClr>
            </a:solidFill>
          </p:spPr>
          <p:txBody>
            <a:bodyPr/>
            <a:lstStyle/>
            <a:p/>
          </p:txBody>
        </p:sp>
        <p:sp>
          <p:nvSpPr>
            <p:cNvPr id="64" name="rc64"/>
            <p:cNvSpPr/>
            <p:nvPr/>
          </p:nvSpPr>
          <p:spPr>
            <a:xfrm>
              <a:off x="6841227" y="3039856"/>
              <a:ext cx="249522" cy="8113"/>
            </a:xfrm>
            <a:prstGeom prst="rect">
              <a:avLst/>
            </a:prstGeom>
            <a:solidFill>
              <a:srgbClr val="E2231A">
                <a:alpha val="100000"/>
              </a:srgbClr>
            </a:solidFill>
          </p:spPr>
          <p:txBody>
            <a:bodyPr/>
            <a:lstStyle/>
            <a:p/>
          </p:txBody>
        </p:sp>
        <p:sp>
          <p:nvSpPr>
            <p:cNvPr id="65" name="rc65"/>
            <p:cNvSpPr/>
            <p:nvPr/>
          </p:nvSpPr>
          <p:spPr>
            <a:xfrm>
              <a:off x="7118474" y="3104762"/>
              <a:ext cx="249522" cy="997934"/>
            </a:xfrm>
            <a:prstGeom prst="rect">
              <a:avLst/>
            </a:prstGeom>
            <a:solidFill>
              <a:srgbClr val="80BD41">
                <a:alpha val="100000"/>
              </a:srgbClr>
            </a:solidFill>
          </p:spPr>
          <p:txBody>
            <a:bodyPr/>
            <a:lstStyle/>
            <a:p/>
          </p:txBody>
        </p:sp>
        <p:sp>
          <p:nvSpPr>
            <p:cNvPr id="66" name="rc66"/>
            <p:cNvSpPr/>
            <p:nvPr/>
          </p:nvSpPr>
          <p:spPr>
            <a:xfrm>
              <a:off x="7118474" y="3064196"/>
              <a:ext cx="249522" cy="40566"/>
            </a:xfrm>
            <a:prstGeom prst="rect">
              <a:avLst/>
            </a:prstGeom>
            <a:solidFill>
              <a:srgbClr val="E2231A">
                <a:alpha val="100000"/>
              </a:srgbClr>
            </a:solidFill>
          </p:spPr>
          <p:txBody>
            <a:bodyPr/>
            <a:lstStyle/>
            <a:p/>
          </p:txBody>
        </p:sp>
        <p:sp>
          <p:nvSpPr>
            <p:cNvPr id="67" name="rc67"/>
            <p:cNvSpPr/>
            <p:nvPr/>
          </p:nvSpPr>
          <p:spPr>
            <a:xfrm>
              <a:off x="7395722" y="3096649"/>
              <a:ext cx="249522" cy="1006047"/>
            </a:xfrm>
            <a:prstGeom prst="rect">
              <a:avLst/>
            </a:prstGeom>
            <a:solidFill>
              <a:srgbClr val="80BD41">
                <a:alpha val="100000"/>
              </a:srgbClr>
            </a:solidFill>
          </p:spPr>
          <p:txBody>
            <a:bodyPr/>
            <a:lstStyle/>
            <a:p/>
          </p:txBody>
        </p:sp>
        <p:sp>
          <p:nvSpPr>
            <p:cNvPr id="68" name="rc68"/>
            <p:cNvSpPr/>
            <p:nvPr/>
          </p:nvSpPr>
          <p:spPr>
            <a:xfrm>
              <a:off x="7395722" y="3088536"/>
              <a:ext cx="249522" cy="8113"/>
            </a:xfrm>
            <a:prstGeom prst="rect">
              <a:avLst/>
            </a:prstGeom>
            <a:solidFill>
              <a:srgbClr val="E2231A">
                <a:alpha val="100000"/>
              </a:srgbClr>
            </a:solidFill>
          </p:spPr>
          <p:txBody>
            <a:bodyPr/>
            <a:lstStyle/>
            <a:p/>
          </p:txBody>
        </p:sp>
        <p:sp>
          <p:nvSpPr>
            <p:cNvPr id="69" name="rc69"/>
            <p:cNvSpPr/>
            <p:nvPr/>
          </p:nvSpPr>
          <p:spPr>
            <a:xfrm>
              <a:off x="7672970" y="3210235"/>
              <a:ext cx="249522" cy="892461"/>
            </a:xfrm>
            <a:prstGeom prst="rect">
              <a:avLst/>
            </a:prstGeom>
            <a:solidFill>
              <a:srgbClr val="80BD41">
                <a:alpha val="100000"/>
              </a:srgbClr>
            </a:solidFill>
          </p:spPr>
          <p:txBody>
            <a:bodyPr/>
            <a:lstStyle/>
            <a:p/>
          </p:txBody>
        </p:sp>
        <p:sp>
          <p:nvSpPr>
            <p:cNvPr id="70" name="rc70"/>
            <p:cNvSpPr/>
            <p:nvPr/>
          </p:nvSpPr>
          <p:spPr>
            <a:xfrm>
              <a:off x="7672970" y="3112875"/>
              <a:ext cx="249522" cy="97359"/>
            </a:xfrm>
            <a:prstGeom prst="rect">
              <a:avLst/>
            </a:prstGeom>
            <a:solidFill>
              <a:srgbClr val="E2231A">
                <a:alpha val="100000"/>
              </a:srgbClr>
            </a:solidFill>
          </p:spPr>
          <p:txBody>
            <a:bodyPr/>
            <a:lstStyle/>
            <a:p/>
          </p:txBody>
        </p:sp>
        <p:sp>
          <p:nvSpPr>
            <p:cNvPr id="71" name="rc71"/>
            <p:cNvSpPr/>
            <p:nvPr/>
          </p:nvSpPr>
          <p:spPr>
            <a:xfrm>
              <a:off x="7950217" y="3145329"/>
              <a:ext cx="249522" cy="957368"/>
            </a:xfrm>
            <a:prstGeom prst="rect">
              <a:avLst/>
            </a:prstGeom>
            <a:solidFill>
              <a:srgbClr val="80BD41">
                <a:alpha val="100000"/>
              </a:srgbClr>
            </a:solidFill>
          </p:spPr>
          <p:txBody>
            <a:bodyPr/>
            <a:lstStyle/>
            <a:p/>
          </p:txBody>
        </p:sp>
        <p:sp>
          <p:nvSpPr>
            <p:cNvPr id="72" name="rc72"/>
            <p:cNvSpPr/>
            <p:nvPr/>
          </p:nvSpPr>
          <p:spPr>
            <a:xfrm>
              <a:off x="7950217" y="3137215"/>
              <a:ext cx="249522" cy="8113"/>
            </a:xfrm>
            <a:prstGeom prst="rect">
              <a:avLst/>
            </a:prstGeom>
            <a:solidFill>
              <a:srgbClr val="E2231A">
                <a:alpha val="100000"/>
              </a:srgbClr>
            </a:solidFill>
          </p:spPr>
          <p:txBody>
            <a:bodyPr/>
            <a:lstStyle/>
            <a:p/>
          </p:txBody>
        </p:sp>
        <p:sp>
          <p:nvSpPr>
            <p:cNvPr id="73" name="pl73"/>
            <p:cNvSpPr/>
            <p:nvPr/>
          </p:nvSpPr>
          <p:spPr>
            <a:xfrm>
              <a:off x="1421035" y="1236556"/>
              <a:ext cx="6653943" cy="260558"/>
            </a:xfrm>
            <a:custGeom>
              <a:avLst/>
              <a:pathLst>
                <a:path w="6653943" h="260558">
                  <a:moveTo>
                    <a:pt x="0" y="86852"/>
                  </a:moveTo>
                  <a:lnTo>
                    <a:pt x="277247" y="28950"/>
                  </a:lnTo>
                  <a:lnTo>
                    <a:pt x="554495" y="0"/>
                  </a:lnTo>
                  <a:lnTo>
                    <a:pt x="831742" y="144754"/>
                  </a:lnTo>
                  <a:lnTo>
                    <a:pt x="1108990" y="0"/>
                  </a:lnTo>
                  <a:lnTo>
                    <a:pt x="1386238" y="57901"/>
                  </a:lnTo>
                  <a:lnTo>
                    <a:pt x="1663485" y="0"/>
                  </a:lnTo>
                  <a:lnTo>
                    <a:pt x="1940733" y="0"/>
                  </a:lnTo>
                  <a:lnTo>
                    <a:pt x="2217981" y="0"/>
                  </a:lnTo>
                  <a:lnTo>
                    <a:pt x="2495228" y="0"/>
                  </a:lnTo>
                  <a:lnTo>
                    <a:pt x="2772476" y="0"/>
                  </a:lnTo>
                  <a:lnTo>
                    <a:pt x="3049724" y="57901"/>
                  </a:lnTo>
                  <a:lnTo>
                    <a:pt x="3326971" y="144754"/>
                  </a:lnTo>
                  <a:lnTo>
                    <a:pt x="3604219" y="0"/>
                  </a:lnTo>
                  <a:lnTo>
                    <a:pt x="3881467" y="0"/>
                  </a:lnTo>
                  <a:lnTo>
                    <a:pt x="4158714" y="0"/>
                  </a:lnTo>
                  <a:lnTo>
                    <a:pt x="4435962" y="0"/>
                  </a:lnTo>
                  <a:lnTo>
                    <a:pt x="4713210" y="0"/>
                  </a:lnTo>
                  <a:lnTo>
                    <a:pt x="4990457" y="0"/>
                  </a:lnTo>
                  <a:lnTo>
                    <a:pt x="5267705" y="0"/>
                  </a:lnTo>
                  <a:lnTo>
                    <a:pt x="5544953" y="0"/>
                  </a:lnTo>
                  <a:lnTo>
                    <a:pt x="5822200" y="86852"/>
                  </a:lnTo>
                  <a:lnTo>
                    <a:pt x="6099448" y="0"/>
                  </a:lnTo>
                  <a:lnTo>
                    <a:pt x="6376696" y="260558"/>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1355732" y="223167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85" name="tx85"/>
            <p:cNvSpPr/>
            <p:nvPr/>
          </p:nvSpPr>
          <p:spPr>
            <a:xfrm>
              <a:off x="2741971" y="24576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86" name="tx86"/>
            <p:cNvSpPr/>
            <p:nvPr/>
          </p:nvSpPr>
          <p:spPr>
            <a:xfrm>
              <a:off x="4128209" y="24982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87" name="tx87"/>
            <p:cNvSpPr/>
            <p:nvPr/>
          </p:nvSpPr>
          <p:spPr>
            <a:xfrm>
              <a:off x="5514447" y="260488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88" name="tx88"/>
            <p:cNvSpPr/>
            <p:nvPr/>
          </p:nvSpPr>
          <p:spPr>
            <a:xfrm>
              <a:off x="6623438" y="285639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89" name="tx89"/>
            <p:cNvSpPr/>
            <p:nvPr/>
          </p:nvSpPr>
          <p:spPr>
            <a:xfrm>
              <a:off x="6900686" y="290388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90" name="tx90"/>
            <p:cNvSpPr/>
            <p:nvPr/>
          </p:nvSpPr>
          <p:spPr>
            <a:xfrm>
              <a:off x="7177933" y="292822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91" name="tx91"/>
            <p:cNvSpPr/>
            <p:nvPr/>
          </p:nvSpPr>
          <p:spPr>
            <a:xfrm>
              <a:off x="7455181" y="295375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2" name="tx92"/>
            <p:cNvSpPr/>
            <p:nvPr/>
          </p:nvSpPr>
          <p:spPr>
            <a:xfrm>
              <a:off x="7732429" y="297809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3" name="tx93"/>
            <p:cNvSpPr/>
            <p:nvPr/>
          </p:nvSpPr>
          <p:spPr>
            <a:xfrm>
              <a:off x="8009676" y="300243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94" name="pl94"/>
            <p:cNvSpPr/>
            <p:nvPr/>
          </p:nvSpPr>
          <p:spPr>
            <a:xfrm>
              <a:off x="1421035"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55732" y="323312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05" name="tx105"/>
            <p:cNvSpPr/>
            <p:nvPr/>
          </p:nvSpPr>
          <p:spPr>
            <a:xfrm>
              <a:off x="1367476" y="23609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2741971" y="33374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07" name="tx107"/>
            <p:cNvSpPr/>
            <p:nvPr/>
          </p:nvSpPr>
          <p:spPr>
            <a:xfrm>
              <a:off x="2753715" y="258406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28209" y="334150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09" name="tx109"/>
            <p:cNvSpPr/>
            <p:nvPr/>
          </p:nvSpPr>
          <p:spPr>
            <a:xfrm>
              <a:off x="4139953" y="260840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514447" y="339539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1" name="tx111"/>
            <p:cNvSpPr/>
            <p:nvPr/>
          </p:nvSpPr>
          <p:spPr>
            <a:xfrm>
              <a:off x="5526191" y="27138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623438" y="352114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3" name="tx113"/>
            <p:cNvSpPr/>
            <p:nvPr/>
          </p:nvSpPr>
          <p:spPr>
            <a:xfrm>
              <a:off x="6635182" y="296944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900686" y="354023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5" name="tx115"/>
            <p:cNvSpPr/>
            <p:nvPr/>
          </p:nvSpPr>
          <p:spPr>
            <a:xfrm>
              <a:off x="6912430" y="301001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77933" y="356982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7" name="tx117"/>
            <p:cNvSpPr/>
            <p:nvPr/>
          </p:nvSpPr>
          <p:spPr>
            <a:xfrm>
              <a:off x="7189677" y="305057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55181" y="35657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9" name="tx119"/>
            <p:cNvSpPr/>
            <p:nvPr/>
          </p:nvSpPr>
          <p:spPr>
            <a:xfrm>
              <a:off x="7466925" y="305869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32429" y="362256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1" name="tx121"/>
            <p:cNvSpPr/>
            <p:nvPr/>
          </p:nvSpPr>
          <p:spPr>
            <a:xfrm>
              <a:off x="7744173" y="312765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009676" y="359011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3" name="tx123"/>
            <p:cNvSpPr/>
            <p:nvPr/>
          </p:nvSpPr>
          <p:spPr>
            <a:xfrm>
              <a:off x="8021420" y="310737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10775" y="32409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26" name="tx126"/>
            <p:cNvSpPr/>
            <p:nvPr/>
          </p:nvSpPr>
          <p:spPr>
            <a:xfrm>
              <a:off x="810775" y="2429630"/>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7" name="tx127"/>
            <p:cNvSpPr/>
            <p:nvPr/>
          </p:nvSpPr>
          <p:spPr>
            <a:xfrm>
              <a:off x="810775" y="1616527"/>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0204"/>
              <a:ext cx="3401831"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Vincent and the Grenadines, 2000-2024</a:t>
              </a:r>
            </a:p>
          </p:txBody>
        </p:sp>
        <p:sp>
          <p:nvSpPr>
            <p:cNvPr id="153" name="pl153"/>
            <p:cNvSpPr/>
            <p:nvPr/>
          </p:nvSpPr>
          <p:spPr>
            <a:xfrm>
              <a:off x="249604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9557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29511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69581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09534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4948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478748" cy="167191"/>
            </a:xfrm>
            <a:prstGeom prst="rect">
              <a:avLst/>
            </a:prstGeom>
            <a:solidFill>
              <a:srgbClr val="80BD41">
                <a:alpha val="100000"/>
              </a:srgbClr>
            </a:solidFill>
          </p:spPr>
          <p:txBody>
            <a:bodyPr/>
            <a:lstStyle/>
            <a:p/>
          </p:txBody>
        </p:sp>
        <p:sp>
          <p:nvSpPr>
            <p:cNvPr id="164" name="rc164"/>
            <p:cNvSpPr/>
            <p:nvPr/>
          </p:nvSpPr>
          <p:spPr>
            <a:xfrm>
              <a:off x="7775022" y="5889059"/>
              <a:ext cx="47990" cy="167191"/>
            </a:xfrm>
            <a:prstGeom prst="rect">
              <a:avLst/>
            </a:prstGeom>
            <a:solidFill>
              <a:srgbClr val="E2231A">
                <a:alpha val="100000"/>
              </a:srgbClr>
            </a:solidFill>
          </p:spPr>
          <p:txBody>
            <a:bodyPr/>
            <a:lstStyle/>
            <a:p/>
          </p:txBody>
        </p:sp>
        <p:sp>
          <p:nvSpPr>
            <p:cNvPr id="165" name="rc165"/>
            <p:cNvSpPr/>
            <p:nvPr/>
          </p:nvSpPr>
          <p:spPr>
            <a:xfrm>
              <a:off x="1296273" y="5680069"/>
              <a:ext cx="5278980" cy="167191"/>
            </a:xfrm>
            <a:prstGeom prst="rect">
              <a:avLst/>
            </a:prstGeom>
            <a:solidFill>
              <a:srgbClr val="80BD41">
                <a:alpha val="100000"/>
              </a:srgbClr>
            </a:solidFill>
          </p:spPr>
          <p:txBody>
            <a:bodyPr/>
            <a:lstStyle/>
            <a:p/>
          </p:txBody>
        </p:sp>
        <p:sp>
          <p:nvSpPr>
            <p:cNvPr id="166" name="rc166"/>
            <p:cNvSpPr/>
            <p:nvPr/>
          </p:nvSpPr>
          <p:spPr>
            <a:xfrm>
              <a:off x="6575254" y="5680069"/>
              <a:ext cx="575888" cy="167191"/>
            </a:xfrm>
            <a:prstGeom prst="rect">
              <a:avLst/>
            </a:prstGeom>
            <a:solidFill>
              <a:srgbClr val="E2231A">
                <a:alpha val="100000"/>
              </a:srgbClr>
            </a:solidFill>
          </p:spPr>
          <p:txBody>
            <a:bodyPr/>
            <a:lstStyle/>
            <a:p/>
          </p:txBody>
        </p:sp>
        <p:sp>
          <p:nvSpPr>
            <p:cNvPr id="167" name="rc167"/>
            <p:cNvSpPr/>
            <p:nvPr/>
          </p:nvSpPr>
          <p:spPr>
            <a:xfrm>
              <a:off x="1296273" y="5471080"/>
              <a:ext cx="5662906" cy="167191"/>
            </a:xfrm>
            <a:prstGeom prst="rect">
              <a:avLst/>
            </a:prstGeom>
            <a:solidFill>
              <a:srgbClr val="80BD41">
                <a:alpha val="100000"/>
              </a:srgbClr>
            </a:solidFill>
          </p:spPr>
          <p:txBody>
            <a:bodyPr/>
            <a:lstStyle/>
            <a:p/>
          </p:txBody>
        </p:sp>
        <p:sp>
          <p:nvSpPr>
            <p:cNvPr id="168" name="rc168"/>
            <p:cNvSpPr/>
            <p:nvPr/>
          </p:nvSpPr>
          <p:spPr>
            <a:xfrm>
              <a:off x="6959180" y="5471080"/>
              <a:ext cx="47990" cy="167191"/>
            </a:xfrm>
            <a:prstGeom prst="rect">
              <a:avLst/>
            </a:prstGeom>
            <a:solidFill>
              <a:srgbClr val="E2231A">
                <a:alpha val="100000"/>
              </a:srgbClr>
            </a:solidFill>
          </p:spPr>
          <p:txBody>
            <a:bodyPr/>
            <a:lstStyle/>
            <a:p/>
          </p:txBody>
        </p:sp>
        <p:sp>
          <p:nvSpPr>
            <p:cNvPr id="169" name="tx169"/>
            <p:cNvSpPr/>
            <p:nvPr/>
          </p:nvSpPr>
          <p:spPr>
            <a:xfrm>
              <a:off x="8119368" y="5930930"/>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70" name="tx170"/>
            <p:cNvSpPr/>
            <p:nvPr/>
          </p:nvSpPr>
          <p:spPr>
            <a:xfrm>
              <a:off x="7363514" y="5721940"/>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71" name="tx171"/>
            <p:cNvSpPr/>
            <p:nvPr/>
          </p:nvSpPr>
          <p:spPr>
            <a:xfrm>
              <a:off x="7212343" y="551295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72" name="tx172"/>
            <p:cNvSpPr/>
            <p:nvPr/>
          </p:nvSpPr>
          <p:spPr>
            <a:xfrm>
              <a:off x="4460299"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73" name="tx173"/>
            <p:cNvSpPr/>
            <p:nvPr/>
          </p:nvSpPr>
          <p:spPr>
            <a:xfrm>
              <a:off x="7737219"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4" name="tx174"/>
            <p:cNvSpPr/>
            <p:nvPr/>
          </p:nvSpPr>
          <p:spPr>
            <a:xfrm>
              <a:off x="3860415"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75" name="tx175"/>
            <p:cNvSpPr/>
            <p:nvPr/>
          </p:nvSpPr>
          <p:spPr>
            <a:xfrm>
              <a:off x="6801400"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4052378"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77" name="tx177"/>
            <p:cNvSpPr/>
            <p:nvPr/>
          </p:nvSpPr>
          <p:spPr>
            <a:xfrm>
              <a:off x="6921377"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99172"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82" name="tx182"/>
            <p:cNvSpPr/>
            <p:nvPr/>
          </p:nvSpPr>
          <p:spPr>
            <a:xfrm>
              <a:off x="3598709"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83" name="tx183"/>
            <p:cNvSpPr/>
            <p:nvPr/>
          </p:nvSpPr>
          <p:spPr>
            <a:xfrm>
              <a:off x="5998245"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4" name="tx184"/>
            <p:cNvSpPr/>
            <p:nvPr/>
          </p:nvSpPr>
          <p:spPr>
            <a:xfrm>
              <a:off x="8397782"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(99%) was the same as in 2019 (99%).
The number of children vaccinated with MCV1 decreased 13% compared to in 2019.
The number of surviving infants decreased approximately 13%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417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80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193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581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3969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2723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4111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5499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6887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8275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9663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4066662"/>
              <a:ext cx="3520101" cy="344474"/>
            </a:xfrm>
            <a:custGeom>
              <a:avLst/>
              <a:pathLst>
                <a:path w="3520101" h="344474">
                  <a:moveTo>
                    <a:pt x="0" y="172237"/>
                  </a:moveTo>
                  <a:lnTo>
                    <a:pt x="146670" y="344474"/>
                  </a:lnTo>
                  <a:lnTo>
                    <a:pt x="293341" y="344474"/>
                  </a:lnTo>
                  <a:lnTo>
                    <a:pt x="440012" y="344474"/>
                  </a:lnTo>
                  <a:lnTo>
                    <a:pt x="586683" y="344474"/>
                  </a:lnTo>
                  <a:lnTo>
                    <a:pt x="733354" y="344474"/>
                  </a:lnTo>
                  <a:lnTo>
                    <a:pt x="880025" y="344474"/>
                  </a:lnTo>
                  <a:lnTo>
                    <a:pt x="1026696" y="344474"/>
                  </a:lnTo>
                  <a:lnTo>
                    <a:pt x="1173367" y="344474"/>
                  </a:lnTo>
                  <a:lnTo>
                    <a:pt x="1320038" y="344474"/>
                  </a:lnTo>
                  <a:lnTo>
                    <a:pt x="1466709" y="344474"/>
                  </a:lnTo>
                  <a:lnTo>
                    <a:pt x="1613379" y="0"/>
                  </a:lnTo>
                  <a:lnTo>
                    <a:pt x="1760050" y="0"/>
                  </a:lnTo>
                  <a:lnTo>
                    <a:pt x="1906721" y="0"/>
                  </a:lnTo>
                  <a:lnTo>
                    <a:pt x="2053392" y="172237"/>
                  </a:lnTo>
                  <a:lnTo>
                    <a:pt x="2200063" y="344474"/>
                  </a:lnTo>
                  <a:lnTo>
                    <a:pt x="2346734" y="344474"/>
                  </a:lnTo>
                  <a:lnTo>
                    <a:pt x="2493405" y="344474"/>
                  </a:lnTo>
                  <a:lnTo>
                    <a:pt x="2640076" y="344474"/>
                  </a:lnTo>
                  <a:lnTo>
                    <a:pt x="2786747" y="0"/>
                  </a:lnTo>
                  <a:lnTo>
                    <a:pt x="2933418" y="0"/>
                  </a:lnTo>
                  <a:lnTo>
                    <a:pt x="3080089" y="344474"/>
                  </a:lnTo>
                  <a:lnTo>
                    <a:pt x="3226759" y="344474"/>
                  </a:lnTo>
                  <a:lnTo>
                    <a:pt x="3373430" y="344474"/>
                  </a:lnTo>
                  <a:lnTo>
                    <a:pt x="3520101" y="344474"/>
                  </a:lnTo>
                </a:path>
              </a:pathLst>
            </a:custGeom>
            <a:ln w="27101" cap="flat">
              <a:solidFill>
                <a:srgbClr val="0058AB">
                  <a:alpha val="80000"/>
                </a:srgbClr>
              </a:solidFill>
              <a:prstDash val="solid"/>
              <a:round/>
            </a:ln>
          </p:spPr>
          <p:txBody>
            <a:bodyPr/>
            <a:lstStyle/>
            <a:p/>
          </p:txBody>
        </p:sp>
        <p:sp>
          <p:nvSpPr>
            <p:cNvPr id="24" name="pl24"/>
            <p:cNvSpPr/>
            <p:nvPr/>
          </p:nvSpPr>
          <p:spPr>
            <a:xfrm>
              <a:off x="943464" y="2172054"/>
              <a:ext cx="3520101" cy="1377896"/>
            </a:xfrm>
            <a:custGeom>
              <a:avLst/>
              <a:pathLst>
                <a:path w="3520101" h="1377896">
                  <a:moveTo>
                    <a:pt x="0" y="0"/>
                  </a:moveTo>
                  <a:lnTo>
                    <a:pt x="146670" y="172237"/>
                  </a:lnTo>
                  <a:lnTo>
                    <a:pt x="293341" y="0"/>
                  </a:lnTo>
                  <a:lnTo>
                    <a:pt x="440012" y="344474"/>
                  </a:lnTo>
                  <a:lnTo>
                    <a:pt x="586683" y="516711"/>
                  </a:lnTo>
                  <a:lnTo>
                    <a:pt x="733354" y="344474"/>
                  </a:lnTo>
                  <a:lnTo>
                    <a:pt x="880025" y="516711"/>
                  </a:lnTo>
                  <a:lnTo>
                    <a:pt x="1026696" y="516711"/>
                  </a:lnTo>
                  <a:lnTo>
                    <a:pt x="1173367" y="861185"/>
                  </a:lnTo>
                  <a:lnTo>
                    <a:pt x="1320038" y="1033422"/>
                  </a:lnTo>
                  <a:lnTo>
                    <a:pt x="1466709" y="1205659"/>
                  </a:lnTo>
                  <a:lnTo>
                    <a:pt x="1613379" y="1205659"/>
                  </a:lnTo>
                  <a:lnTo>
                    <a:pt x="1760050" y="1205659"/>
                  </a:lnTo>
                  <a:lnTo>
                    <a:pt x="1906721" y="1205659"/>
                  </a:lnTo>
                  <a:lnTo>
                    <a:pt x="2053392" y="1377896"/>
                  </a:lnTo>
                  <a:lnTo>
                    <a:pt x="2200063" y="1377896"/>
                  </a:lnTo>
                  <a:lnTo>
                    <a:pt x="2346734" y="1377896"/>
                  </a:lnTo>
                  <a:lnTo>
                    <a:pt x="2493405" y="1377896"/>
                  </a:lnTo>
                  <a:lnTo>
                    <a:pt x="2640076" y="1377896"/>
                  </a:lnTo>
                  <a:lnTo>
                    <a:pt x="2786747" y="1377896"/>
                  </a:lnTo>
                  <a:lnTo>
                    <a:pt x="2933418" y="1377896"/>
                  </a:lnTo>
                  <a:lnTo>
                    <a:pt x="3080089" y="1205659"/>
                  </a:lnTo>
                  <a:lnTo>
                    <a:pt x="3226759" y="1377896"/>
                  </a:lnTo>
                  <a:lnTo>
                    <a:pt x="3373430" y="1377896"/>
                  </a:lnTo>
                  <a:lnTo>
                    <a:pt x="3520101" y="1377896"/>
                  </a:lnTo>
                </a:path>
              </a:pathLst>
            </a:custGeom>
            <a:ln w="27101" cap="flat">
              <a:solidFill>
                <a:srgbClr val="1CABE2">
                  <a:alpha val="80000"/>
                </a:srgbClr>
              </a:solidFill>
              <a:prstDash val="solid"/>
              <a:round/>
            </a:ln>
          </p:spPr>
          <p:txBody>
            <a:bodyPr/>
            <a:lstStyle/>
            <a:p/>
          </p:txBody>
        </p:sp>
        <p:sp>
          <p:nvSpPr>
            <p:cNvPr id="25" name="pl25"/>
            <p:cNvSpPr/>
            <p:nvPr/>
          </p:nvSpPr>
          <p:spPr>
            <a:xfrm>
              <a:off x="943464" y="2688765"/>
              <a:ext cx="3520101" cy="1377896"/>
            </a:xfrm>
            <a:custGeom>
              <a:avLst/>
              <a:pathLst>
                <a:path w="3520101" h="1377896">
                  <a:moveTo>
                    <a:pt x="0" y="688948"/>
                  </a:moveTo>
                  <a:lnTo>
                    <a:pt x="146670" y="861185"/>
                  </a:lnTo>
                  <a:lnTo>
                    <a:pt x="293341" y="861185"/>
                  </a:lnTo>
                  <a:lnTo>
                    <a:pt x="440012" y="1033422"/>
                  </a:lnTo>
                  <a:lnTo>
                    <a:pt x="586683" y="1205659"/>
                  </a:lnTo>
                  <a:lnTo>
                    <a:pt x="733354" y="1033422"/>
                  </a:lnTo>
                  <a:lnTo>
                    <a:pt x="880025" y="1205659"/>
                  </a:lnTo>
                  <a:lnTo>
                    <a:pt x="1026696" y="1377896"/>
                  </a:lnTo>
                  <a:lnTo>
                    <a:pt x="1173367" y="861185"/>
                  </a:lnTo>
                  <a:lnTo>
                    <a:pt x="1320038" y="1205659"/>
                  </a:lnTo>
                  <a:lnTo>
                    <a:pt x="1466709" y="1205659"/>
                  </a:lnTo>
                  <a:lnTo>
                    <a:pt x="1613379" y="1033422"/>
                  </a:lnTo>
                  <a:lnTo>
                    <a:pt x="1760050" y="1205659"/>
                  </a:lnTo>
                  <a:lnTo>
                    <a:pt x="1906721" y="1033422"/>
                  </a:lnTo>
                  <a:lnTo>
                    <a:pt x="2053392" y="516711"/>
                  </a:lnTo>
                  <a:lnTo>
                    <a:pt x="2200063" y="516711"/>
                  </a:lnTo>
                  <a:lnTo>
                    <a:pt x="2346734" y="688948"/>
                  </a:lnTo>
                  <a:lnTo>
                    <a:pt x="2493405" y="172237"/>
                  </a:lnTo>
                  <a:lnTo>
                    <a:pt x="2640076" y="861185"/>
                  </a:lnTo>
                  <a:lnTo>
                    <a:pt x="2786747" y="516711"/>
                  </a:lnTo>
                  <a:lnTo>
                    <a:pt x="2933418" y="0"/>
                  </a:lnTo>
                  <a:lnTo>
                    <a:pt x="3080089" y="172237"/>
                  </a:lnTo>
                  <a:lnTo>
                    <a:pt x="3226759" y="172237"/>
                  </a:lnTo>
                  <a:lnTo>
                    <a:pt x="3373430" y="861185"/>
                  </a:lnTo>
                  <a:lnTo>
                    <a:pt x="3520101" y="1033422"/>
                  </a:lnTo>
                </a:path>
              </a:pathLst>
            </a:custGeom>
            <a:ln w="27101" cap="flat">
              <a:solidFill>
                <a:srgbClr val="00833D">
                  <a:alpha val="80000"/>
                </a:srgbClr>
              </a:solidFill>
              <a:prstDash val="solid"/>
              <a:round/>
            </a:ln>
          </p:spPr>
          <p:txBody>
            <a:bodyPr/>
            <a:lstStyle/>
            <a:p/>
          </p:txBody>
        </p:sp>
        <p:sp>
          <p:nvSpPr>
            <p:cNvPr id="26" name="pl26"/>
            <p:cNvSpPr/>
            <p:nvPr/>
          </p:nvSpPr>
          <p:spPr>
            <a:xfrm>
              <a:off x="943464" y="4066662"/>
              <a:ext cx="3520101" cy="344474"/>
            </a:xfrm>
            <a:custGeom>
              <a:avLst/>
              <a:pathLst>
                <a:path w="3520101" h="344474">
                  <a:moveTo>
                    <a:pt x="0" y="172237"/>
                  </a:moveTo>
                  <a:lnTo>
                    <a:pt x="146670" y="344474"/>
                  </a:lnTo>
                  <a:lnTo>
                    <a:pt x="293341" y="344474"/>
                  </a:lnTo>
                  <a:lnTo>
                    <a:pt x="440012" y="344474"/>
                  </a:lnTo>
                  <a:lnTo>
                    <a:pt x="586683" y="344474"/>
                  </a:lnTo>
                  <a:lnTo>
                    <a:pt x="733354" y="344474"/>
                  </a:lnTo>
                  <a:lnTo>
                    <a:pt x="880025" y="344474"/>
                  </a:lnTo>
                  <a:lnTo>
                    <a:pt x="1026696" y="344474"/>
                  </a:lnTo>
                  <a:lnTo>
                    <a:pt x="1173367" y="344474"/>
                  </a:lnTo>
                  <a:lnTo>
                    <a:pt x="1320038" y="344474"/>
                  </a:lnTo>
                  <a:lnTo>
                    <a:pt x="1466709" y="344474"/>
                  </a:lnTo>
                  <a:lnTo>
                    <a:pt x="1613379" y="0"/>
                  </a:lnTo>
                  <a:lnTo>
                    <a:pt x="1760050" y="0"/>
                  </a:lnTo>
                  <a:lnTo>
                    <a:pt x="1906721" y="0"/>
                  </a:lnTo>
                  <a:lnTo>
                    <a:pt x="2053392" y="172237"/>
                  </a:lnTo>
                  <a:lnTo>
                    <a:pt x="2200063" y="344474"/>
                  </a:lnTo>
                  <a:lnTo>
                    <a:pt x="2346734" y="344474"/>
                  </a:lnTo>
                  <a:lnTo>
                    <a:pt x="2493405" y="344474"/>
                  </a:lnTo>
                  <a:lnTo>
                    <a:pt x="2640076" y="344474"/>
                  </a:lnTo>
                  <a:lnTo>
                    <a:pt x="2786747" y="0"/>
                  </a:lnTo>
                  <a:lnTo>
                    <a:pt x="2933418" y="0"/>
                  </a:lnTo>
                  <a:lnTo>
                    <a:pt x="3080089" y="344474"/>
                  </a:lnTo>
                  <a:lnTo>
                    <a:pt x="3226759" y="344474"/>
                  </a:lnTo>
                  <a:lnTo>
                    <a:pt x="3373430" y="344474"/>
                  </a:lnTo>
                  <a:lnTo>
                    <a:pt x="3520101" y="344474"/>
                  </a:lnTo>
                </a:path>
              </a:pathLst>
            </a:custGeom>
            <a:ln w="43362" cap="flat">
              <a:solidFill>
                <a:srgbClr val="000000">
                  <a:alpha val="100000"/>
                </a:srgbClr>
              </a:solidFill>
              <a:prstDash val="solid"/>
              <a:round/>
            </a:ln>
          </p:spPr>
          <p:txBody>
            <a:bodyPr/>
            <a:lstStyle/>
            <a:p/>
          </p:txBody>
        </p:sp>
        <p:sp>
          <p:nvSpPr>
            <p:cNvPr id="27" name="pl27"/>
            <p:cNvSpPr/>
            <p:nvPr/>
          </p:nvSpPr>
          <p:spPr>
            <a:xfrm>
              <a:off x="943464" y="4066662"/>
              <a:ext cx="3520101" cy="344474"/>
            </a:xfrm>
            <a:custGeom>
              <a:avLst/>
              <a:pathLst>
                <a:path w="3520101" h="344474">
                  <a:moveTo>
                    <a:pt x="0" y="172237"/>
                  </a:moveTo>
                  <a:lnTo>
                    <a:pt x="146670" y="344474"/>
                  </a:lnTo>
                  <a:lnTo>
                    <a:pt x="293341" y="344474"/>
                  </a:lnTo>
                  <a:lnTo>
                    <a:pt x="440012" y="344474"/>
                  </a:lnTo>
                  <a:lnTo>
                    <a:pt x="586683" y="344474"/>
                  </a:lnTo>
                  <a:lnTo>
                    <a:pt x="733354" y="344474"/>
                  </a:lnTo>
                  <a:lnTo>
                    <a:pt x="880025" y="344474"/>
                  </a:lnTo>
                  <a:lnTo>
                    <a:pt x="1026696" y="344474"/>
                  </a:lnTo>
                  <a:lnTo>
                    <a:pt x="1173367" y="344474"/>
                  </a:lnTo>
                  <a:lnTo>
                    <a:pt x="1320038" y="344474"/>
                  </a:lnTo>
                  <a:lnTo>
                    <a:pt x="1466709" y="344474"/>
                  </a:lnTo>
                  <a:lnTo>
                    <a:pt x="1613379" y="0"/>
                  </a:lnTo>
                  <a:lnTo>
                    <a:pt x="1760050" y="0"/>
                  </a:lnTo>
                  <a:lnTo>
                    <a:pt x="1906721" y="0"/>
                  </a:lnTo>
                  <a:lnTo>
                    <a:pt x="2053392" y="172237"/>
                  </a:lnTo>
                  <a:lnTo>
                    <a:pt x="2200063" y="344474"/>
                  </a:lnTo>
                  <a:lnTo>
                    <a:pt x="2346734" y="344474"/>
                  </a:lnTo>
                  <a:lnTo>
                    <a:pt x="2493405" y="344474"/>
                  </a:lnTo>
                  <a:lnTo>
                    <a:pt x="2640076" y="344474"/>
                  </a:lnTo>
                  <a:lnTo>
                    <a:pt x="2786747" y="0"/>
                  </a:lnTo>
                  <a:lnTo>
                    <a:pt x="2933418" y="0"/>
                  </a:lnTo>
                  <a:lnTo>
                    <a:pt x="3080089" y="344474"/>
                  </a:lnTo>
                  <a:lnTo>
                    <a:pt x="3226759" y="344474"/>
                  </a:lnTo>
                  <a:lnTo>
                    <a:pt x="3373430" y="344474"/>
                  </a:lnTo>
                  <a:lnTo>
                    <a:pt x="3520101" y="344474"/>
                  </a:lnTo>
                </a:path>
              </a:pathLst>
            </a:custGeom>
            <a:ln w="27101" cap="flat">
              <a:solidFill>
                <a:srgbClr val="0058AB">
                  <a:alpha val="100000"/>
                </a:srgbClr>
              </a:solidFill>
              <a:prstDash val="solid"/>
              <a:round/>
            </a:ln>
          </p:spPr>
          <p:txBody>
            <a:bodyPr/>
            <a:lstStyle/>
            <a:p/>
          </p:txBody>
        </p:sp>
        <p:sp>
          <p:nvSpPr>
            <p:cNvPr id="28" name="pl28"/>
            <p:cNvSpPr/>
            <p:nvPr/>
          </p:nvSpPr>
          <p:spPr>
            <a:xfrm>
              <a:off x="767459" y="44111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76818"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410173"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143527"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730211" y="3549951"/>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16894"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84975"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15328"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8" name="pg38"/>
            <p:cNvSpPr/>
            <p:nvPr/>
          </p:nvSpPr>
          <p:spPr>
            <a:xfrm>
              <a:off x="1618330"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48683"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2351684"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82037"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3085039"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115392"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3671722" y="3483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702076" y="3513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6" name="pg46"/>
            <p:cNvSpPr/>
            <p:nvPr/>
          </p:nvSpPr>
          <p:spPr>
            <a:xfrm>
              <a:off x="4258406"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88759"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pg48"/>
            <p:cNvSpPr/>
            <p:nvPr/>
          </p:nvSpPr>
          <p:spPr>
            <a:xfrm>
              <a:off x="4405077"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5430"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50" name="tx50"/>
            <p:cNvSpPr/>
            <p:nvPr/>
          </p:nvSpPr>
          <p:spPr>
            <a:xfrm>
              <a:off x="4523855" y="3510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368338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2" name="tx52"/>
            <p:cNvSpPr/>
            <p:nvPr/>
          </p:nvSpPr>
          <p:spPr>
            <a:xfrm>
              <a:off x="603197" y="523113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641260" y="43684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41260" y="350876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5" name="tx55"/>
            <p:cNvSpPr/>
            <p:nvPr/>
          </p:nvSpPr>
          <p:spPr>
            <a:xfrm>
              <a:off x="577692" y="26461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6" name="tx56"/>
            <p:cNvSpPr/>
            <p:nvPr/>
          </p:nvSpPr>
          <p:spPr>
            <a:xfrm>
              <a:off x="577692" y="1784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7" name="tx57"/>
            <p:cNvSpPr/>
            <p:nvPr/>
          </p:nvSpPr>
          <p:spPr>
            <a:xfrm>
              <a:off x="577692" y="9237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8" name="tx58"/>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4" name="tx64"/>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5" name="tx65"/>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6" name="pl66"/>
            <p:cNvSpPr/>
            <p:nvPr/>
          </p:nvSpPr>
          <p:spPr>
            <a:xfrm>
              <a:off x="78949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78949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323728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399973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056591" y="6100844"/>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Vincent and the Grenadines</a:t>
              </a:r>
            </a:p>
          </p:txBody>
        </p:sp>
        <p:sp>
          <p:nvSpPr>
            <p:cNvPr id="71" name="tx71"/>
            <p:cNvSpPr/>
            <p:nvPr/>
          </p:nvSpPr>
          <p:spPr>
            <a:xfrm>
              <a:off x="350438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4266836"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3" name="tx73"/>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4" name="pl74"/>
            <p:cNvSpPr/>
            <p:nvPr/>
          </p:nvSpPr>
          <p:spPr>
            <a:xfrm>
              <a:off x="5132709" y="48417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3980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31193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2581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13969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52723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44111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5499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26887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18275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9663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08715" y="3549951"/>
              <a:ext cx="3520101" cy="1550133"/>
            </a:xfrm>
            <a:custGeom>
              <a:avLst/>
              <a:pathLst>
                <a:path w="3520101" h="1550133">
                  <a:moveTo>
                    <a:pt x="0" y="344474"/>
                  </a:moveTo>
                  <a:lnTo>
                    <a:pt x="146670" y="688948"/>
                  </a:lnTo>
                  <a:lnTo>
                    <a:pt x="293341" y="861185"/>
                  </a:lnTo>
                  <a:lnTo>
                    <a:pt x="440012" y="0"/>
                  </a:lnTo>
                  <a:lnTo>
                    <a:pt x="586683" y="861185"/>
                  </a:lnTo>
                  <a:lnTo>
                    <a:pt x="733354" y="516711"/>
                  </a:lnTo>
                  <a:lnTo>
                    <a:pt x="880025" y="861185"/>
                  </a:lnTo>
                  <a:lnTo>
                    <a:pt x="1026696" y="861185"/>
                  </a:lnTo>
                  <a:lnTo>
                    <a:pt x="1173367" y="861185"/>
                  </a:lnTo>
                  <a:lnTo>
                    <a:pt x="1320038" y="861185"/>
                  </a:lnTo>
                  <a:lnTo>
                    <a:pt x="1466709" y="861185"/>
                  </a:lnTo>
                  <a:lnTo>
                    <a:pt x="1613379" y="688948"/>
                  </a:lnTo>
                  <a:lnTo>
                    <a:pt x="1760050" y="172237"/>
                  </a:lnTo>
                  <a:lnTo>
                    <a:pt x="1906721" y="861185"/>
                  </a:lnTo>
                  <a:lnTo>
                    <a:pt x="2053392" y="861185"/>
                  </a:lnTo>
                  <a:lnTo>
                    <a:pt x="2200063" y="861185"/>
                  </a:lnTo>
                  <a:lnTo>
                    <a:pt x="2346734" y="861185"/>
                  </a:lnTo>
                  <a:lnTo>
                    <a:pt x="2493405" y="861185"/>
                  </a:lnTo>
                  <a:lnTo>
                    <a:pt x="2640076" y="1205659"/>
                  </a:lnTo>
                  <a:lnTo>
                    <a:pt x="2786747" y="861185"/>
                  </a:lnTo>
                  <a:lnTo>
                    <a:pt x="2933418" y="861185"/>
                  </a:lnTo>
                  <a:lnTo>
                    <a:pt x="3080089" y="1550133"/>
                  </a:lnTo>
                  <a:lnTo>
                    <a:pt x="3226759" y="861185"/>
                  </a:lnTo>
                  <a:lnTo>
                    <a:pt x="3373430" y="172237"/>
                  </a:lnTo>
                  <a:lnTo>
                    <a:pt x="3520101" y="861185"/>
                  </a:lnTo>
                </a:path>
              </a:pathLst>
            </a:custGeom>
            <a:ln w="27101" cap="flat">
              <a:solidFill>
                <a:srgbClr val="0058AB">
                  <a:alpha val="80000"/>
                </a:srgbClr>
              </a:solidFill>
              <a:prstDash val="solid"/>
              <a:round/>
            </a:ln>
          </p:spPr>
          <p:txBody>
            <a:bodyPr/>
            <a:lstStyle/>
            <a:p/>
          </p:txBody>
        </p:sp>
        <p:sp>
          <p:nvSpPr>
            <p:cNvPr id="93" name="pl93"/>
            <p:cNvSpPr/>
            <p:nvPr/>
          </p:nvSpPr>
          <p:spPr>
            <a:xfrm>
              <a:off x="5308715" y="1999817"/>
              <a:ext cx="3520101" cy="1550133"/>
            </a:xfrm>
            <a:custGeom>
              <a:avLst/>
              <a:pathLst>
                <a:path w="3520101" h="1550133">
                  <a:moveTo>
                    <a:pt x="0" y="0"/>
                  </a:moveTo>
                  <a:lnTo>
                    <a:pt x="146670" y="172237"/>
                  </a:lnTo>
                  <a:lnTo>
                    <a:pt x="293341" y="172237"/>
                  </a:lnTo>
                  <a:lnTo>
                    <a:pt x="440012" y="344474"/>
                  </a:lnTo>
                  <a:lnTo>
                    <a:pt x="586683" y="516711"/>
                  </a:lnTo>
                  <a:lnTo>
                    <a:pt x="733354" y="516711"/>
                  </a:lnTo>
                  <a:lnTo>
                    <a:pt x="880025" y="688948"/>
                  </a:lnTo>
                  <a:lnTo>
                    <a:pt x="1026696" y="861185"/>
                  </a:lnTo>
                  <a:lnTo>
                    <a:pt x="1173367" y="1033422"/>
                  </a:lnTo>
                  <a:lnTo>
                    <a:pt x="1320038" y="1205659"/>
                  </a:lnTo>
                  <a:lnTo>
                    <a:pt x="1466709" y="1377896"/>
                  </a:lnTo>
                  <a:lnTo>
                    <a:pt x="1613379" y="1377896"/>
                  </a:lnTo>
                  <a:lnTo>
                    <a:pt x="1760050" y="1377896"/>
                  </a:lnTo>
                  <a:lnTo>
                    <a:pt x="1906721" y="1550133"/>
                  </a:lnTo>
                  <a:lnTo>
                    <a:pt x="2053392" y="1377896"/>
                  </a:lnTo>
                  <a:lnTo>
                    <a:pt x="2200063" y="1550133"/>
                  </a:lnTo>
                  <a:lnTo>
                    <a:pt x="2346734" y="1377896"/>
                  </a:lnTo>
                  <a:lnTo>
                    <a:pt x="2493405" y="1377896"/>
                  </a:lnTo>
                  <a:lnTo>
                    <a:pt x="2640076" y="1550133"/>
                  </a:lnTo>
                  <a:lnTo>
                    <a:pt x="2786747" y="1550133"/>
                  </a:lnTo>
                  <a:lnTo>
                    <a:pt x="2933418" y="1550133"/>
                  </a:lnTo>
                  <a:lnTo>
                    <a:pt x="3080089" y="1377896"/>
                  </a:lnTo>
                  <a:lnTo>
                    <a:pt x="3226759" y="1205659"/>
                  </a:lnTo>
                  <a:lnTo>
                    <a:pt x="3373430" y="1205659"/>
                  </a:lnTo>
                  <a:lnTo>
                    <a:pt x="3520101" y="1377896"/>
                  </a:lnTo>
                </a:path>
              </a:pathLst>
            </a:custGeom>
            <a:ln w="27101" cap="flat">
              <a:solidFill>
                <a:srgbClr val="1CABE2">
                  <a:alpha val="80000"/>
                </a:srgbClr>
              </a:solidFill>
              <a:prstDash val="solid"/>
              <a:round/>
            </a:ln>
          </p:spPr>
          <p:txBody>
            <a:bodyPr/>
            <a:lstStyle/>
            <a:p/>
          </p:txBody>
        </p:sp>
        <p:sp>
          <p:nvSpPr>
            <p:cNvPr id="94" name="pl94"/>
            <p:cNvSpPr/>
            <p:nvPr/>
          </p:nvSpPr>
          <p:spPr>
            <a:xfrm>
              <a:off x="5308715" y="3033239"/>
              <a:ext cx="3520101" cy="1550133"/>
            </a:xfrm>
            <a:custGeom>
              <a:avLst/>
              <a:pathLst>
                <a:path w="3520101" h="1550133">
                  <a:moveTo>
                    <a:pt x="0" y="861185"/>
                  </a:moveTo>
                  <a:lnTo>
                    <a:pt x="146670" y="1377896"/>
                  </a:lnTo>
                  <a:lnTo>
                    <a:pt x="293341" y="861185"/>
                  </a:lnTo>
                  <a:lnTo>
                    <a:pt x="440012" y="861185"/>
                  </a:lnTo>
                  <a:lnTo>
                    <a:pt x="586683" y="861185"/>
                  </a:lnTo>
                  <a:lnTo>
                    <a:pt x="733354" y="516711"/>
                  </a:lnTo>
                  <a:lnTo>
                    <a:pt x="880025" y="1033422"/>
                  </a:lnTo>
                  <a:lnTo>
                    <a:pt x="1026696" y="1205659"/>
                  </a:lnTo>
                  <a:lnTo>
                    <a:pt x="1173367" y="1033422"/>
                  </a:lnTo>
                  <a:lnTo>
                    <a:pt x="1320038" y="1033422"/>
                  </a:lnTo>
                  <a:lnTo>
                    <a:pt x="1466709" y="861185"/>
                  </a:lnTo>
                  <a:lnTo>
                    <a:pt x="1613379" y="1033422"/>
                  </a:lnTo>
                  <a:lnTo>
                    <a:pt x="1760050" y="1205659"/>
                  </a:lnTo>
                  <a:lnTo>
                    <a:pt x="1906721" y="1033422"/>
                  </a:lnTo>
                  <a:lnTo>
                    <a:pt x="2053392" y="1033422"/>
                  </a:lnTo>
                  <a:lnTo>
                    <a:pt x="2200063" y="861185"/>
                  </a:lnTo>
                  <a:lnTo>
                    <a:pt x="2346734" y="1033422"/>
                  </a:lnTo>
                  <a:lnTo>
                    <a:pt x="2493405" y="0"/>
                  </a:lnTo>
                  <a:lnTo>
                    <a:pt x="2640076" y="1550133"/>
                  </a:lnTo>
                  <a:lnTo>
                    <a:pt x="2786747" y="1377896"/>
                  </a:lnTo>
                  <a:lnTo>
                    <a:pt x="2933418" y="1033422"/>
                  </a:lnTo>
                  <a:lnTo>
                    <a:pt x="3080089" y="1377896"/>
                  </a:lnTo>
                  <a:lnTo>
                    <a:pt x="3226759" y="172237"/>
                  </a:lnTo>
                  <a:lnTo>
                    <a:pt x="3373430" y="516711"/>
                  </a:lnTo>
                  <a:lnTo>
                    <a:pt x="3520101" y="1550133"/>
                  </a:lnTo>
                </a:path>
              </a:pathLst>
            </a:custGeom>
            <a:ln w="27101" cap="flat">
              <a:solidFill>
                <a:srgbClr val="00833D">
                  <a:alpha val="80000"/>
                </a:srgbClr>
              </a:solidFill>
              <a:prstDash val="solid"/>
              <a:round/>
            </a:ln>
          </p:spPr>
          <p:txBody>
            <a:bodyPr/>
            <a:lstStyle/>
            <a:p/>
          </p:txBody>
        </p:sp>
        <p:sp>
          <p:nvSpPr>
            <p:cNvPr id="95" name="pl95"/>
            <p:cNvSpPr/>
            <p:nvPr/>
          </p:nvSpPr>
          <p:spPr>
            <a:xfrm>
              <a:off x="5308715" y="3549951"/>
              <a:ext cx="3520101" cy="1550133"/>
            </a:xfrm>
            <a:custGeom>
              <a:avLst/>
              <a:pathLst>
                <a:path w="3520101" h="1550133">
                  <a:moveTo>
                    <a:pt x="0" y="344474"/>
                  </a:moveTo>
                  <a:lnTo>
                    <a:pt x="146670" y="688948"/>
                  </a:lnTo>
                  <a:lnTo>
                    <a:pt x="293341" y="861185"/>
                  </a:lnTo>
                  <a:lnTo>
                    <a:pt x="440012" y="0"/>
                  </a:lnTo>
                  <a:lnTo>
                    <a:pt x="586683" y="861185"/>
                  </a:lnTo>
                  <a:lnTo>
                    <a:pt x="733354" y="516711"/>
                  </a:lnTo>
                  <a:lnTo>
                    <a:pt x="880025" y="861185"/>
                  </a:lnTo>
                  <a:lnTo>
                    <a:pt x="1026696" y="861185"/>
                  </a:lnTo>
                  <a:lnTo>
                    <a:pt x="1173367" y="861185"/>
                  </a:lnTo>
                  <a:lnTo>
                    <a:pt x="1320038" y="861185"/>
                  </a:lnTo>
                  <a:lnTo>
                    <a:pt x="1466709" y="861185"/>
                  </a:lnTo>
                  <a:lnTo>
                    <a:pt x="1613379" y="688948"/>
                  </a:lnTo>
                  <a:lnTo>
                    <a:pt x="1760050" y="172237"/>
                  </a:lnTo>
                  <a:lnTo>
                    <a:pt x="1906721" y="861185"/>
                  </a:lnTo>
                  <a:lnTo>
                    <a:pt x="2053392" y="861185"/>
                  </a:lnTo>
                  <a:lnTo>
                    <a:pt x="2200063" y="861185"/>
                  </a:lnTo>
                  <a:lnTo>
                    <a:pt x="2346734" y="861185"/>
                  </a:lnTo>
                  <a:lnTo>
                    <a:pt x="2493405" y="861185"/>
                  </a:lnTo>
                  <a:lnTo>
                    <a:pt x="2640076" y="1205659"/>
                  </a:lnTo>
                  <a:lnTo>
                    <a:pt x="2786747" y="861185"/>
                  </a:lnTo>
                  <a:lnTo>
                    <a:pt x="2933418" y="861185"/>
                  </a:lnTo>
                  <a:lnTo>
                    <a:pt x="3080089" y="1550133"/>
                  </a:lnTo>
                  <a:lnTo>
                    <a:pt x="3226759" y="861185"/>
                  </a:lnTo>
                  <a:lnTo>
                    <a:pt x="3373430" y="172237"/>
                  </a:lnTo>
                  <a:lnTo>
                    <a:pt x="3520101" y="861185"/>
                  </a:lnTo>
                </a:path>
              </a:pathLst>
            </a:custGeom>
            <a:ln w="43362" cap="flat">
              <a:solidFill>
                <a:srgbClr val="000000">
                  <a:alpha val="100000"/>
                </a:srgbClr>
              </a:solidFill>
              <a:prstDash val="solid"/>
              <a:round/>
            </a:ln>
          </p:spPr>
          <p:txBody>
            <a:bodyPr/>
            <a:lstStyle/>
            <a:p/>
          </p:txBody>
        </p:sp>
        <p:sp>
          <p:nvSpPr>
            <p:cNvPr id="96" name="pl96"/>
            <p:cNvSpPr/>
            <p:nvPr/>
          </p:nvSpPr>
          <p:spPr>
            <a:xfrm>
              <a:off x="5308715" y="3549951"/>
              <a:ext cx="3520101" cy="1550133"/>
            </a:xfrm>
            <a:custGeom>
              <a:avLst/>
              <a:pathLst>
                <a:path w="3520101" h="1550133">
                  <a:moveTo>
                    <a:pt x="0" y="344474"/>
                  </a:moveTo>
                  <a:lnTo>
                    <a:pt x="146670" y="688948"/>
                  </a:lnTo>
                  <a:lnTo>
                    <a:pt x="293341" y="861185"/>
                  </a:lnTo>
                  <a:lnTo>
                    <a:pt x="440012" y="0"/>
                  </a:lnTo>
                  <a:lnTo>
                    <a:pt x="586683" y="861185"/>
                  </a:lnTo>
                  <a:lnTo>
                    <a:pt x="733354" y="516711"/>
                  </a:lnTo>
                  <a:lnTo>
                    <a:pt x="880025" y="861185"/>
                  </a:lnTo>
                  <a:lnTo>
                    <a:pt x="1026696" y="861185"/>
                  </a:lnTo>
                  <a:lnTo>
                    <a:pt x="1173367" y="861185"/>
                  </a:lnTo>
                  <a:lnTo>
                    <a:pt x="1320038" y="861185"/>
                  </a:lnTo>
                  <a:lnTo>
                    <a:pt x="1466709" y="861185"/>
                  </a:lnTo>
                  <a:lnTo>
                    <a:pt x="1613379" y="688948"/>
                  </a:lnTo>
                  <a:lnTo>
                    <a:pt x="1760050" y="172237"/>
                  </a:lnTo>
                  <a:lnTo>
                    <a:pt x="1906721" y="861185"/>
                  </a:lnTo>
                  <a:lnTo>
                    <a:pt x="2053392" y="861185"/>
                  </a:lnTo>
                  <a:lnTo>
                    <a:pt x="2200063" y="861185"/>
                  </a:lnTo>
                  <a:lnTo>
                    <a:pt x="2346734" y="861185"/>
                  </a:lnTo>
                  <a:lnTo>
                    <a:pt x="2493405" y="861185"/>
                  </a:lnTo>
                  <a:lnTo>
                    <a:pt x="2640076" y="1205659"/>
                  </a:lnTo>
                  <a:lnTo>
                    <a:pt x="2786747" y="861185"/>
                  </a:lnTo>
                  <a:lnTo>
                    <a:pt x="2933418" y="861185"/>
                  </a:lnTo>
                  <a:lnTo>
                    <a:pt x="3080089" y="1550133"/>
                  </a:lnTo>
                  <a:lnTo>
                    <a:pt x="3226759" y="861185"/>
                  </a:lnTo>
                  <a:lnTo>
                    <a:pt x="3373430" y="172237"/>
                  </a:lnTo>
                  <a:lnTo>
                    <a:pt x="3520101" y="861185"/>
                  </a:lnTo>
                </a:path>
              </a:pathLst>
            </a:custGeom>
            <a:ln w="27101" cap="flat">
              <a:solidFill>
                <a:srgbClr val="0058AB">
                  <a:alpha val="100000"/>
                </a:srgbClr>
              </a:solidFill>
              <a:prstDash val="solid"/>
              <a:round/>
            </a:ln>
          </p:spPr>
          <p:txBody>
            <a:bodyPr/>
            <a:lstStyle/>
            <a:p/>
          </p:txBody>
        </p:sp>
        <p:sp>
          <p:nvSpPr>
            <p:cNvPr id="97" name="pl97"/>
            <p:cNvSpPr/>
            <p:nvPr/>
          </p:nvSpPr>
          <p:spPr>
            <a:xfrm>
              <a:off x="5132709" y="44111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8" name="pl98"/>
            <p:cNvSpPr/>
            <p:nvPr/>
          </p:nvSpPr>
          <p:spPr>
            <a:xfrm>
              <a:off x="5308715" y="3377714"/>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42069" y="3549951"/>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75424"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08778"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95462"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82145" y="3205477"/>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28816"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50226" y="331114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280579" y="333992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7" name="pg107"/>
            <p:cNvSpPr/>
            <p:nvPr/>
          </p:nvSpPr>
          <p:spPr>
            <a:xfrm>
              <a:off x="5983581" y="3483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6013934" y="3513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pg109"/>
            <p:cNvSpPr/>
            <p:nvPr/>
          </p:nvSpPr>
          <p:spPr>
            <a:xfrm>
              <a:off x="6716935"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747288"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pg111"/>
            <p:cNvSpPr/>
            <p:nvPr/>
          </p:nvSpPr>
          <p:spPr>
            <a:xfrm>
              <a:off x="7450290"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480643"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3" name="pg113"/>
            <p:cNvSpPr/>
            <p:nvPr/>
          </p:nvSpPr>
          <p:spPr>
            <a:xfrm>
              <a:off x="8036973"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8067327"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5" name="pg115"/>
            <p:cNvSpPr/>
            <p:nvPr/>
          </p:nvSpPr>
          <p:spPr>
            <a:xfrm>
              <a:off x="8623657" y="31389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54010" y="316926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7" name="pg117"/>
            <p:cNvSpPr/>
            <p:nvPr/>
          </p:nvSpPr>
          <p:spPr>
            <a:xfrm>
              <a:off x="8770328"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800681"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9" name="tx119"/>
            <p:cNvSpPr/>
            <p:nvPr/>
          </p:nvSpPr>
          <p:spPr>
            <a:xfrm>
              <a:off x="8889106" y="33372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925206" y="454425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21" name="tx121"/>
            <p:cNvSpPr/>
            <p:nvPr/>
          </p:nvSpPr>
          <p:spPr>
            <a:xfrm>
              <a:off x="4968448" y="523113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2" name="tx122"/>
            <p:cNvSpPr/>
            <p:nvPr/>
          </p:nvSpPr>
          <p:spPr>
            <a:xfrm>
              <a:off x="5006511" y="43684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3" name="tx123"/>
            <p:cNvSpPr/>
            <p:nvPr/>
          </p:nvSpPr>
          <p:spPr>
            <a:xfrm>
              <a:off x="5006511" y="350876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4" name="tx124"/>
            <p:cNvSpPr/>
            <p:nvPr/>
          </p:nvSpPr>
          <p:spPr>
            <a:xfrm>
              <a:off x="4942943" y="26461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5" name="tx125"/>
            <p:cNvSpPr/>
            <p:nvPr/>
          </p:nvSpPr>
          <p:spPr>
            <a:xfrm>
              <a:off x="4942943" y="1784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6" name="tx126"/>
            <p:cNvSpPr/>
            <p:nvPr/>
          </p:nvSpPr>
          <p:spPr>
            <a:xfrm>
              <a:off x="4942943" y="9237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7" name="tx12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5" name="pl135"/>
            <p:cNvSpPr/>
            <p:nvPr/>
          </p:nvSpPr>
          <p:spPr>
            <a:xfrm>
              <a:off x="515474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515474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760253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836498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5421842" y="6100844"/>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Vincent and the Grenadines</a:t>
              </a:r>
            </a:p>
          </p:txBody>
        </p:sp>
        <p:sp>
          <p:nvSpPr>
            <p:cNvPr id="140" name="tx140"/>
            <p:cNvSpPr/>
            <p:nvPr/>
          </p:nvSpPr>
          <p:spPr>
            <a:xfrm>
              <a:off x="786963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8632087"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42" name="tx14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5" name="tx14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0%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Saint Vincent and the Grenadines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457883"/>
            </a:xfrm>
            <a:custGeom>
              <a:avLst/>
              <a:pathLst>
                <a:path w="2123063" h="457883">
                  <a:moveTo>
                    <a:pt x="0" y="0"/>
                  </a:moveTo>
                  <a:lnTo>
                    <a:pt x="88460" y="0"/>
                  </a:lnTo>
                  <a:lnTo>
                    <a:pt x="176921" y="99001"/>
                  </a:lnTo>
                  <a:lnTo>
                    <a:pt x="265382" y="148502"/>
                  </a:lnTo>
                  <a:lnTo>
                    <a:pt x="353843" y="0"/>
                  </a:lnTo>
                  <a:lnTo>
                    <a:pt x="442304" y="49500"/>
                  </a:lnTo>
                  <a:lnTo>
                    <a:pt x="530765" y="0"/>
                  </a:lnTo>
                  <a:lnTo>
                    <a:pt x="619226" y="74251"/>
                  </a:lnTo>
                  <a:lnTo>
                    <a:pt x="707687" y="148502"/>
                  </a:lnTo>
                  <a:lnTo>
                    <a:pt x="796148" y="235129"/>
                  </a:lnTo>
                  <a:lnTo>
                    <a:pt x="884609" y="111377"/>
                  </a:lnTo>
                  <a:lnTo>
                    <a:pt x="973070" y="0"/>
                  </a:lnTo>
                  <a:lnTo>
                    <a:pt x="1061531" y="24750"/>
                  </a:lnTo>
                  <a:lnTo>
                    <a:pt x="1149992" y="37125"/>
                  </a:lnTo>
                  <a:lnTo>
                    <a:pt x="1238453" y="12375"/>
                  </a:lnTo>
                  <a:lnTo>
                    <a:pt x="1326914" y="0"/>
                  </a:lnTo>
                  <a:lnTo>
                    <a:pt x="1415375" y="0"/>
                  </a:lnTo>
                  <a:lnTo>
                    <a:pt x="1503836" y="0"/>
                  </a:lnTo>
                  <a:lnTo>
                    <a:pt x="1592297" y="0"/>
                  </a:lnTo>
                  <a:lnTo>
                    <a:pt x="1680758" y="0"/>
                  </a:lnTo>
                  <a:lnTo>
                    <a:pt x="1769219" y="0"/>
                  </a:lnTo>
                  <a:lnTo>
                    <a:pt x="1857680" y="457883"/>
                  </a:lnTo>
                  <a:lnTo>
                    <a:pt x="1946141" y="61876"/>
                  </a:lnTo>
                  <a:lnTo>
                    <a:pt x="2034602" y="12375"/>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556885"/>
            </a:xfrm>
            <a:custGeom>
              <a:avLst/>
              <a:pathLst>
                <a:path w="796148" h="556885">
                  <a:moveTo>
                    <a:pt x="0" y="556885"/>
                  </a:moveTo>
                  <a:lnTo>
                    <a:pt x="88460" y="0"/>
                  </a:lnTo>
                  <a:lnTo>
                    <a:pt x="176921" y="37125"/>
                  </a:lnTo>
                  <a:lnTo>
                    <a:pt x="265382" y="12375"/>
                  </a:lnTo>
                  <a:lnTo>
                    <a:pt x="353843" y="0"/>
                  </a:lnTo>
                  <a:lnTo>
                    <a:pt x="442304" y="0"/>
                  </a:lnTo>
                  <a:lnTo>
                    <a:pt x="530765" y="86626"/>
                  </a:lnTo>
                  <a:lnTo>
                    <a:pt x="619226" y="0"/>
                  </a:lnTo>
                  <a:lnTo>
                    <a:pt x="707687" y="61876"/>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237190" y="3326029"/>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49" name="tx49"/>
            <p:cNvSpPr/>
            <p:nvPr/>
          </p:nvSpPr>
          <p:spPr>
            <a:xfrm>
              <a:off x="321782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86626"/>
            </a:xfrm>
            <a:custGeom>
              <a:avLst/>
              <a:pathLst>
                <a:path w="2123063" h="86626">
                  <a:moveTo>
                    <a:pt x="0" y="0"/>
                  </a:moveTo>
                  <a:lnTo>
                    <a:pt x="88460" y="0"/>
                  </a:lnTo>
                  <a:lnTo>
                    <a:pt x="176921" y="0"/>
                  </a:lnTo>
                  <a:lnTo>
                    <a:pt x="265382" y="0"/>
                  </a:lnTo>
                  <a:lnTo>
                    <a:pt x="353843" y="0"/>
                  </a:lnTo>
                  <a:lnTo>
                    <a:pt x="442304" y="74251"/>
                  </a:lnTo>
                  <a:lnTo>
                    <a:pt x="530765" y="0"/>
                  </a:lnTo>
                  <a:lnTo>
                    <a:pt x="619226" y="0"/>
                  </a:lnTo>
                  <a:lnTo>
                    <a:pt x="707687" y="0"/>
                  </a:lnTo>
                  <a:lnTo>
                    <a:pt x="796148" y="0"/>
                  </a:lnTo>
                  <a:lnTo>
                    <a:pt x="884609" y="0"/>
                  </a:lnTo>
                  <a:lnTo>
                    <a:pt x="973070" y="37125"/>
                  </a:lnTo>
                  <a:lnTo>
                    <a:pt x="1061531" y="37125"/>
                  </a:lnTo>
                  <a:lnTo>
                    <a:pt x="1149992" y="24750"/>
                  </a:lnTo>
                  <a:lnTo>
                    <a:pt x="1238453" y="24750"/>
                  </a:lnTo>
                  <a:lnTo>
                    <a:pt x="1326914" y="0"/>
                  </a:lnTo>
                  <a:lnTo>
                    <a:pt x="1415375" y="0"/>
                  </a:lnTo>
                  <a:lnTo>
                    <a:pt x="1503836" y="0"/>
                  </a:lnTo>
                  <a:lnTo>
                    <a:pt x="1592297" y="0"/>
                  </a:lnTo>
                  <a:lnTo>
                    <a:pt x="1680758" y="0"/>
                  </a:lnTo>
                  <a:lnTo>
                    <a:pt x="1769219" y="0"/>
                  </a:lnTo>
                  <a:lnTo>
                    <a:pt x="1857680" y="86626"/>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72" name="tx72"/>
            <p:cNvSpPr/>
            <p:nvPr/>
          </p:nvSpPr>
          <p:spPr>
            <a:xfrm>
              <a:off x="910275"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3" name="tx73"/>
            <p:cNvSpPr/>
            <p:nvPr/>
          </p:nvSpPr>
          <p:spPr>
            <a:xfrm>
              <a:off x="3217825"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4" name="tx74"/>
            <p:cNvSpPr/>
            <p:nvPr/>
          </p:nvSpPr>
          <p:spPr>
            <a:xfrm>
              <a:off x="2688703"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5" name="tx75"/>
            <p:cNvSpPr/>
            <p:nvPr/>
          </p:nvSpPr>
          <p:spPr>
            <a:xfrm>
              <a:off x="3042547"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86626"/>
            </a:xfrm>
            <a:custGeom>
              <a:avLst/>
              <a:pathLst>
                <a:path w="2123063" h="86626">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12375"/>
                  </a:lnTo>
                  <a:lnTo>
                    <a:pt x="1061531" y="12375"/>
                  </a:lnTo>
                  <a:lnTo>
                    <a:pt x="1149992" y="0"/>
                  </a:lnTo>
                  <a:lnTo>
                    <a:pt x="1238453" y="0"/>
                  </a:lnTo>
                  <a:lnTo>
                    <a:pt x="1326914" y="0"/>
                  </a:lnTo>
                  <a:lnTo>
                    <a:pt x="1415375" y="0"/>
                  </a:lnTo>
                  <a:lnTo>
                    <a:pt x="1503836" y="0"/>
                  </a:lnTo>
                  <a:lnTo>
                    <a:pt x="1592297" y="24750"/>
                  </a:lnTo>
                  <a:lnTo>
                    <a:pt x="1680758" y="0"/>
                  </a:lnTo>
                  <a:lnTo>
                    <a:pt x="1769219" y="0"/>
                  </a:lnTo>
                  <a:lnTo>
                    <a:pt x="1857680" y="86626"/>
                  </a:lnTo>
                  <a:lnTo>
                    <a:pt x="1946141" y="0"/>
                  </a:lnTo>
                  <a:lnTo>
                    <a:pt x="2034602" y="61876"/>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111377"/>
            </a:xfrm>
            <a:custGeom>
              <a:avLst/>
              <a:pathLst>
                <a:path w="2123063" h="111377">
                  <a:moveTo>
                    <a:pt x="0" y="37125"/>
                  </a:moveTo>
                  <a:lnTo>
                    <a:pt x="88460" y="12375"/>
                  </a:lnTo>
                  <a:lnTo>
                    <a:pt x="176921" y="0"/>
                  </a:lnTo>
                  <a:lnTo>
                    <a:pt x="265382" y="61876"/>
                  </a:lnTo>
                  <a:lnTo>
                    <a:pt x="353843" y="0"/>
                  </a:lnTo>
                  <a:lnTo>
                    <a:pt x="442304" y="24750"/>
                  </a:lnTo>
                  <a:lnTo>
                    <a:pt x="530765" y="0"/>
                  </a:lnTo>
                  <a:lnTo>
                    <a:pt x="619226" y="0"/>
                  </a:lnTo>
                  <a:lnTo>
                    <a:pt x="707687" y="0"/>
                  </a:lnTo>
                  <a:lnTo>
                    <a:pt x="796148" y="0"/>
                  </a:lnTo>
                  <a:lnTo>
                    <a:pt x="884609" y="0"/>
                  </a:lnTo>
                  <a:lnTo>
                    <a:pt x="973070" y="24750"/>
                  </a:lnTo>
                  <a:lnTo>
                    <a:pt x="1061531" y="61876"/>
                  </a:lnTo>
                  <a:lnTo>
                    <a:pt x="1149992" y="0"/>
                  </a:lnTo>
                  <a:lnTo>
                    <a:pt x="1238453" y="0"/>
                  </a:lnTo>
                  <a:lnTo>
                    <a:pt x="1326914" y="0"/>
                  </a:lnTo>
                  <a:lnTo>
                    <a:pt x="1415375" y="0"/>
                  </a:lnTo>
                  <a:lnTo>
                    <a:pt x="1503836" y="0"/>
                  </a:lnTo>
                  <a:lnTo>
                    <a:pt x="1592297" y="0"/>
                  </a:lnTo>
                  <a:lnTo>
                    <a:pt x="1680758" y="0"/>
                  </a:lnTo>
                  <a:lnTo>
                    <a:pt x="1769219" y="0"/>
                  </a:lnTo>
                  <a:lnTo>
                    <a:pt x="1857680" y="37125"/>
                  </a:lnTo>
                  <a:lnTo>
                    <a:pt x="1946141" y="0"/>
                  </a:lnTo>
                  <a:lnTo>
                    <a:pt x="2034602" y="111377"/>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1" name="tx121"/>
            <p:cNvSpPr/>
            <p:nvPr/>
          </p:nvSpPr>
          <p:spPr>
            <a:xfrm>
              <a:off x="601201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2" name="tx122"/>
            <p:cNvSpPr/>
            <p:nvPr/>
          </p:nvSpPr>
          <p:spPr>
            <a:xfrm>
              <a:off x="5482890"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3" name="tx123"/>
            <p:cNvSpPr/>
            <p:nvPr/>
          </p:nvSpPr>
          <p:spPr>
            <a:xfrm>
              <a:off x="5836734"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650580" y="1079271"/>
              <a:ext cx="2123063" cy="86626"/>
            </a:xfrm>
            <a:custGeom>
              <a:avLst/>
              <a:pathLst>
                <a:path w="2123063" h="86626">
                  <a:moveTo>
                    <a:pt x="0" y="12375"/>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37125"/>
                  </a:lnTo>
                  <a:lnTo>
                    <a:pt x="1061531" y="37125"/>
                  </a:lnTo>
                  <a:lnTo>
                    <a:pt x="1149992" y="24750"/>
                  </a:lnTo>
                  <a:lnTo>
                    <a:pt x="1238453" y="12375"/>
                  </a:lnTo>
                  <a:lnTo>
                    <a:pt x="1326914" y="0"/>
                  </a:lnTo>
                  <a:lnTo>
                    <a:pt x="1415375" y="0"/>
                  </a:lnTo>
                  <a:lnTo>
                    <a:pt x="1503836" y="0"/>
                  </a:lnTo>
                  <a:lnTo>
                    <a:pt x="1592297" y="24750"/>
                  </a:lnTo>
                  <a:lnTo>
                    <a:pt x="1680758" y="24750"/>
                  </a:lnTo>
                  <a:lnTo>
                    <a:pt x="1769219" y="24750"/>
                  </a:lnTo>
                  <a:lnTo>
                    <a:pt x="1857680" y="86626"/>
                  </a:lnTo>
                  <a:lnTo>
                    <a:pt x="1946141" y="0"/>
                  </a:lnTo>
                  <a:lnTo>
                    <a:pt x="2034602" y="61876"/>
                  </a:lnTo>
                  <a:lnTo>
                    <a:pt x="2123063" y="0"/>
                  </a:lnTo>
                </a:path>
              </a:pathLst>
            </a:custGeom>
            <a:ln w="27101" cap="flat">
              <a:solidFill>
                <a:srgbClr val="1CABE2">
                  <a:alpha val="100000"/>
                </a:srgbClr>
              </a:solidFill>
              <a:prstDash val="solid"/>
              <a:round/>
            </a:ln>
          </p:spPr>
          <p:txBody>
            <a:bodyPr/>
            <a:lstStyle/>
            <a:p/>
          </p:txBody>
        </p:sp>
        <p:sp>
          <p:nvSpPr>
            <p:cNvPr id="144" name="tx144"/>
            <p:cNvSpPr/>
            <p:nvPr/>
          </p:nvSpPr>
          <p:spPr>
            <a:xfrm>
              <a:off x="6498650"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5" name="tx145"/>
            <p:cNvSpPr/>
            <p:nvPr/>
          </p:nvSpPr>
          <p:spPr>
            <a:xfrm>
              <a:off x="880620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6" name="tx146"/>
            <p:cNvSpPr/>
            <p:nvPr/>
          </p:nvSpPr>
          <p:spPr>
            <a:xfrm>
              <a:off x="827707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7" name="tx147"/>
            <p:cNvSpPr/>
            <p:nvPr/>
          </p:nvSpPr>
          <p:spPr>
            <a:xfrm>
              <a:off x="8630921"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739041" y="2861125"/>
              <a:ext cx="2034602" cy="321755"/>
            </a:xfrm>
            <a:custGeom>
              <a:avLst/>
              <a:pathLst>
                <a:path w="2034602" h="321755">
                  <a:moveTo>
                    <a:pt x="0" y="0"/>
                  </a:moveTo>
                  <a:lnTo>
                    <a:pt x="88460" y="0"/>
                  </a:lnTo>
                  <a:lnTo>
                    <a:pt x="176921" y="160877"/>
                  </a:lnTo>
                  <a:lnTo>
                    <a:pt x="265382" y="321755"/>
                  </a:lnTo>
                  <a:lnTo>
                    <a:pt x="353843" y="74251"/>
                  </a:lnTo>
                  <a:lnTo>
                    <a:pt x="442304" y="136127"/>
                  </a:lnTo>
                  <a:lnTo>
                    <a:pt x="530765" y="198003"/>
                  </a:lnTo>
                  <a:lnTo>
                    <a:pt x="619226" y="61876"/>
                  </a:lnTo>
                  <a:lnTo>
                    <a:pt x="707687" y="61876"/>
                  </a:lnTo>
                  <a:lnTo>
                    <a:pt x="796148" y="123752"/>
                  </a:lnTo>
                  <a:lnTo>
                    <a:pt x="884609" y="99001"/>
                  </a:lnTo>
                  <a:lnTo>
                    <a:pt x="973070" y="86626"/>
                  </a:lnTo>
                  <a:lnTo>
                    <a:pt x="1061531" y="37125"/>
                  </a:lnTo>
                  <a:lnTo>
                    <a:pt x="1149992" y="12375"/>
                  </a:lnTo>
                  <a:lnTo>
                    <a:pt x="1238453" y="0"/>
                  </a:lnTo>
                  <a:lnTo>
                    <a:pt x="1326914" y="0"/>
                  </a:lnTo>
                  <a:lnTo>
                    <a:pt x="1415375" y="0"/>
                  </a:lnTo>
                  <a:lnTo>
                    <a:pt x="1503836" y="0"/>
                  </a:lnTo>
                  <a:lnTo>
                    <a:pt x="1592297" y="0"/>
                  </a:lnTo>
                  <a:lnTo>
                    <a:pt x="1680758" y="0"/>
                  </a:lnTo>
                  <a:lnTo>
                    <a:pt x="1769219" y="61876"/>
                  </a:lnTo>
                  <a:lnTo>
                    <a:pt x="1857680" y="0"/>
                  </a:lnTo>
                  <a:lnTo>
                    <a:pt x="1946141" y="86626"/>
                  </a:lnTo>
                  <a:lnTo>
                    <a:pt x="2034602" y="0"/>
                  </a:lnTo>
                </a:path>
              </a:pathLst>
            </a:custGeom>
            <a:ln w="27101" cap="flat">
              <a:solidFill>
                <a:srgbClr val="1CABE2">
                  <a:alpha val="100000"/>
                </a:srgbClr>
              </a:solidFill>
              <a:prstDash val="solid"/>
              <a:round/>
            </a:ln>
          </p:spPr>
          <p:txBody>
            <a:bodyPr/>
            <a:lstStyle/>
            <a:p/>
          </p:txBody>
        </p:sp>
        <p:sp>
          <p:nvSpPr>
            <p:cNvPr id="168" name="tx168"/>
            <p:cNvSpPr/>
            <p:nvPr/>
          </p:nvSpPr>
          <p:spPr>
            <a:xfrm>
              <a:off x="6587111"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9" name="tx169"/>
            <p:cNvSpPr/>
            <p:nvPr/>
          </p:nvSpPr>
          <p:spPr>
            <a:xfrm>
              <a:off x="880620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0" name="tx170"/>
            <p:cNvSpPr/>
            <p:nvPr/>
          </p:nvSpPr>
          <p:spPr>
            <a:xfrm>
              <a:off x="827707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tx171"/>
            <p:cNvSpPr/>
            <p:nvPr/>
          </p:nvSpPr>
          <p:spPr>
            <a:xfrm>
              <a:off x="8630921"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5" name="tx17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6" name="tx17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7" name="tx17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8" name="tx17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1423187" y="398022"/>
              <a:ext cx="69894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Saint Vincent and the Grenadines,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all vaccines had the same coverage (99%).
Compared to 2019, coverage of 6 vaccines remained constant (BCG, DTP1, IPV1, MCV1, MCV2 and POL3) and one vaccine increased (DTP3).
Compared to 2023, coverage of 6 vaccines increased (BCG, DTP1, DTP3, IPV1, MCV1 and MCV2) and one vaccine remained constant (POL3).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332147"/>
            </a:xfrm>
            <a:custGeom>
              <a:avLst/>
              <a:pathLst>
                <a:path w="6480943" h="332147">
                  <a:moveTo>
                    <a:pt x="0" y="47449"/>
                  </a:moveTo>
                  <a:lnTo>
                    <a:pt x="270039" y="0"/>
                  </a:lnTo>
                  <a:lnTo>
                    <a:pt x="540078" y="0"/>
                  </a:lnTo>
                  <a:lnTo>
                    <a:pt x="810117" y="0"/>
                  </a:lnTo>
                  <a:lnTo>
                    <a:pt x="1080157" y="0"/>
                  </a:lnTo>
                  <a:lnTo>
                    <a:pt x="1350196" y="0"/>
                  </a:lnTo>
                  <a:lnTo>
                    <a:pt x="1620235" y="0"/>
                  </a:lnTo>
                  <a:lnTo>
                    <a:pt x="1890275" y="0"/>
                  </a:lnTo>
                  <a:lnTo>
                    <a:pt x="2160314" y="0"/>
                  </a:lnTo>
                  <a:lnTo>
                    <a:pt x="2430353" y="0"/>
                  </a:lnTo>
                  <a:lnTo>
                    <a:pt x="2700393" y="0"/>
                  </a:lnTo>
                  <a:lnTo>
                    <a:pt x="2970432" y="142348"/>
                  </a:lnTo>
                  <a:lnTo>
                    <a:pt x="3240471" y="142348"/>
                  </a:lnTo>
                  <a:lnTo>
                    <a:pt x="3510510" y="94899"/>
                  </a:lnTo>
                  <a:lnTo>
                    <a:pt x="3780550" y="47449"/>
                  </a:lnTo>
                  <a:lnTo>
                    <a:pt x="4050589" y="0"/>
                  </a:lnTo>
                  <a:lnTo>
                    <a:pt x="4320628" y="0"/>
                  </a:lnTo>
                  <a:lnTo>
                    <a:pt x="4590668" y="0"/>
                  </a:lnTo>
                  <a:lnTo>
                    <a:pt x="4860707" y="94899"/>
                  </a:lnTo>
                  <a:lnTo>
                    <a:pt x="5130746" y="94899"/>
                  </a:lnTo>
                  <a:lnTo>
                    <a:pt x="5400786" y="94899"/>
                  </a:lnTo>
                  <a:lnTo>
                    <a:pt x="5670825" y="332147"/>
                  </a:lnTo>
                  <a:lnTo>
                    <a:pt x="5940864" y="0"/>
                  </a:lnTo>
                  <a:lnTo>
                    <a:pt x="6210904" y="237248"/>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1945373" y="930799"/>
              <a:ext cx="5670825" cy="3226573"/>
            </a:xfrm>
            <a:custGeom>
              <a:avLst/>
              <a:pathLst>
                <a:path w="5670825" h="3226573">
                  <a:moveTo>
                    <a:pt x="0" y="3226573"/>
                  </a:moveTo>
                  <a:lnTo>
                    <a:pt x="270039" y="0"/>
                  </a:lnTo>
                  <a:lnTo>
                    <a:pt x="540078" y="0"/>
                  </a:lnTo>
                  <a:lnTo>
                    <a:pt x="810117" y="0"/>
                  </a:lnTo>
                  <a:lnTo>
                    <a:pt x="1080157" y="0"/>
                  </a:lnTo>
                  <a:lnTo>
                    <a:pt x="1350196" y="0"/>
                  </a:lnTo>
                  <a:lnTo>
                    <a:pt x="1620235" y="0"/>
                  </a:lnTo>
                  <a:lnTo>
                    <a:pt x="1890275" y="0"/>
                  </a:lnTo>
                  <a:lnTo>
                    <a:pt x="2160314" y="142348"/>
                  </a:lnTo>
                  <a:lnTo>
                    <a:pt x="2430353" y="142348"/>
                  </a:lnTo>
                  <a:lnTo>
                    <a:pt x="2700393" y="94899"/>
                  </a:lnTo>
                  <a:lnTo>
                    <a:pt x="2970432" y="47449"/>
                  </a:lnTo>
                  <a:lnTo>
                    <a:pt x="3240471" y="0"/>
                  </a:lnTo>
                  <a:lnTo>
                    <a:pt x="3510510" y="0"/>
                  </a:lnTo>
                  <a:lnTo>
                    <a:pt x="3780550" y="0"/>
                  </a:lnTo>
                  <a:lnTo>
                    <a:pt x="4050589" y="94899"/>
                  </a:lnTo>
                  <a:lnTo>
                    <a:pt x="4320628" y="47449"/>
                  </a:lnTo>
                  <a:lnTo>
                    <a:pt x="4590668" y="47449"/>
                  </a:lnTo>
                  <a:lnTo>
                    <a:pt x="4860707" y="0"/>
                  </a:lnTo>
                  <a:lnTo>
                    <a:pt x="5130746" y="0"/>
                  </a:lnTo>
                  <a:lnTo>
                    <a:pt x="5400786" y="237248"/>
                  </a:lnTo>
                  <a:lnTo>
                    <a:pt x="5670825" y="0"/>
                  </a:lnTo>
                </a:path>
              </a:pathLst>
            </a:custGeom>
            <a:ln w="27101" cap="flat">
              <a:solidFill>
                <a:srgbClr val="80BD41">
                  <a:alpha val="100000"/>
                </a:srgbClr>
              </a:solidFill>
              <a:prstDash val="solid"/>
              <a:round/>
            </a:ln>
          </p:spPr>
          <p:txBody>
            <a:bodyPr/>
            <a:lstStyle/>
            <a:p/>
          </p:txBody>
        </p:sp>
        <p:sp>
          <p:nvSpPr>
            <p:cNvPr id="39" name="pl39"/>
            <p:cNvSpPr/>
            <p:nvPr/>
          </p:nvSpPr>
          <p:spPr>
            <a:xfrm>
              <a:off x="1945373" y="930799"/>
              <a:ext cx="5670825" cy="3416372"/>
            </a:xfrm>
            <a:custGeom>
              <a:avLst/>
              <a:pathLst>
                <a:path w="5670825" h="3416372">
                  <a:moveTo>
                    <a:pt x="0" y="3416372"/>
                  </a:moveTo>
                  <a:lnTo>
                    <a:pt x="270039" y="0"/>
                  </a:lnTo>
                  <a:lnTo>
                    <a:pt x="540078" y="0"/>
                  </a:lnTo>
                  <a:lnTo>
                    <a:pt x="810117" y="0"/>
                  </a:lnTo>
                  <a:lnTo>
                    <a:pt x="1080157" y="0"/>
                  </a:lnTo>
                  <a:lnTo>
                    <a:pt x="1350196" y="0"/>
                  </a:lnTo>
                  <a:lnTo>
                    <a:pt x="1620235" y="0"/>
                  </a:lnTo>
                  <a:lnTo>
                    <a:pt x="1890275" y="0"/>
                  </a:lnTo>
                  <a:lnTo>
                    <a:pt x="2160314" y="142348"/>
                  </a:lnTo>
                  <a:lnTo>
                    <a:pt x="2430353" y="94899"/>
                  </a:lnTo>
                  <a:lnTo>
                    <a:pt x="2700393" y="47449"/>
                  </a:lnTo>
                  <a:lnTo>
                    <a:pt x="2970432" y="47449"/>
                  </a:lnTo>
                  <a:lnTo>
                    <a:pt x="3240471" y="0"/>
                  </a:lnTo>
                  <a:lnTo>
                    <a:pt x="3510510" y="0"/>
                  </a:lnTo>
                  <a:lnTo>
                    <a:pt x="3780550" y="0"/>
                  </a:lnTo>
                  <a:lnTo>
                    <a:pt x="4050589" y="94899"/>
                  </a:lnTo>
                  <a:lnTo>
                    <a:pt x="4320628" y="47449"/>
                  </a:lnTo>
                  <a:lnTo>
                    <a:pt x="4590668" y="47449"/>
                  </a:lnTo>
                  <a:lnTo>
                    <a:pt x="4860707" y="0"/>
                  </a:lnTo>
                  <a:lnTo>
                    <a:pt x="5130746" y="0"/>
                  </a:lnTo>
                  <a:lnTo>
                    <a:pt x="5400786" y="237248"/>
                  </a:lnTo>
                  <a:lnTo>
                    <a:pt x="5670825" y="0"/>
                  </a:lnTo>
                </a:path>
              </a:pathLst>
            </a:custGeom>
            <a:ln w="27101" cap="flat">
              <a:solidFill>
                <a:srgbClr val="EE00EE">
                  <a:alpha val="100000"/>
                </a:srgbClr>
              </a:solidFill>
              <a:prstDash val="solid"/>
              <a:round/>
            </a:ln>
          </p:spPr>
          <p:txBody>
            <a:bodyPr/>
            <a:lstStyle/>
            <a:p/>
          </p:txBody>
        </p:sp>
        <p:sp>
          <p:nvSpPr>
            <p:cNvPr id="40" name="pl40"/>
            <p:cNvSpPr/>
            <p:nvPr/>
          </p:nvSpPr>
          <p:spPr>
            <a:xfrm>
              <a:off x="5995962" y="5011465"/>
              <a:ext cx="1620235" cy="427046"/>
            </a:xfrm>
            <a:custGeom>
              <a:avLst/>
              <a:pathLst>
                <a:path w="1620235" h="427046">
                  <a:moveTo>
                    <a:pt x="0" y="427046"/>
                  </a:moveTo>
                  <a:lnTo>
                    <a:pt x="270039" y="94899"/>
                  </a:lnTo>
                  <a:lnTo>
                    <a:pt x="540078" y="0"/>
                  </a:lnTo>
                  <a:lnTo>
                    <a:pt x="1620235" y="237248"/>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2135232"/>
            </a:xfrm>
            <a:custGeom>
              <a:avLst/>
              <a:pathLst>
                <a:path w="2430353" h="2135232">
                  <a:moveTo>
                    <a:pt x="0" y="2135232"/>
                  </a:moveTo>
                  <a:lnTo>
                    <a:pt x="270039" y="0"/>
                  </a:lnTo>
                  <a:lnTo>
                    <a:pt x="540078" y="142348"/>
                  </a:lnTo>
                  <a:lnTo>
                    <a:pt x="810117" y="47449"/>
                  </a:lnTo>
                  <a:lnTo>
                    <a:pt x="1080157" y="0"/>
                  </a:lnTo>
                  <a:lnTo>
                    <a:pt x="1350196" y="0"/>
                  </a:lnTo>
                  <a:lnTo>
                    <a:pt x="1620235" y="332147"/>
                  </a:lnTo>
                  <a:lnTo>
                    <a:pt x="1890275" y="0"/>
                  </a:lnTo>
                  <a:lnTo>
                    <a:pt x="2160314" y="237248"/>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427046"/>
            </a:xfrm>
            <a:custGeom>
              <a:avLst/>
              <a:pathLst>
                <a:path w="6480943" h="427046">
                  <a:moveTo>
                    <a:pt x="0" y="142348"/>
                  </a:moveTo>
                  <a:lnTo>
                    <a:pt x="270039" y="47449"/>
                  </a:lnTo>
                  <a:lnTo>
                    <a:pt x="540078" y="0"/>
                  </a:lnTo>
                  <a:lnTo>
                    <a:pt x="810117" y="237248"/>
                  </a:lnTo>
                  <a:lnTo>
                    <a:pt x="1080157" y="0"/>
                  </a:lnTo>
                  <a:lnTo>
                    <a:pt x="1350196" y="94899"/>
                  </a:lnTo>
                  <a:lnTo>
                    <a:pt x="1620235" y="0"/>
                  </a:lnTo>
                  <a:lnTo>
                    <a:pt x="1890275" y="0"/>
                  </a:lnTo>
                  <a:lnTo>
                    <a:pt x="2160314" y="0"/>
                  </a:lnTo>
                  <a:lnTo>
                    <a:pt x="2430353" y="0"/>
                  </a:lnTo>
                  <a:lnTo>
                    <a:pt x="2700393" y="0"/>
                  </a:lnTo>
                  <a:lnTo>
                    <a:pt x="2970432" y="94899"/>
                  </a:lnTo>
                  <a:lnTo>
                    <a:pt x="3240471" y="237248"/>
                  </a:lnTo>
                  <a:lnTo>
                    <a:pt x="3510510" y="0"/>
                  </a:lnTo>
                  <a:lnTo>
                    <a:pt x="3780550" y="0"/>
                  </a:lnTo>
                  <a:lnTo>
                    <a:pt x="4050589" y="0"/>
                  </a:lnTo>
                  <a:lnTo>
                    <a:pt x="4320628" y="0"/>
                  </a:lnTo>
                  <a:lnTo>
                    <a:pt x="4590668" y="0"/>
                  </a:lnTo>
                  <a:lnTo>
                    <a:pt x="4860707" y="0"/>
                  </a:lnTo>
                  <a:lnTo>
                    <a:pt x="5130746" y="0"/>
                  </a:lnTo>
                  <a:lnTo>
                    <a:pt x="5400786" y="0"/>
                  </a:lnTo>
                  <a:lnTo>
                    <a:pt x="5670825" y="142348"/>
                  </a:lnTo>
                  <a:lnTo>
                    <a:pt x="5940864" y="0"/>
                  </a:lnTo>
                  <a:lnTo>
                    <a:pt x="6210904" y="427046"/>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1405294" y="930799"/>
              <a:ext cx="6210904" cy="1233689"/>
            </a:xfrm>
            <a:custGeom>
              <a:avLst/>
              <a:pathLst>
                <a:path w="6210904" h="1233689">
                  <a:moveTo>
                    <a:pt x="0" y="0"/>
                  </a:moveTo>
                  <a:lnTo>
                    <a:pt x="270039" y="0"/>
                  </a:lnTo>
                  <a:lnTo>
                    <a:pt x="540078" y="616844"/>
                  </a:lnTo>
                  <a:lnTo>
                    <a:pt x="810117" y="1233689"/>
                  </a:lnTo>
                  <a:lnTo>
                    <a:pt x="1080157" y="284697"/>
                  </a:lnTo>
                  <a:lnTo>
                    <a:pt x="1350196" y="521945"/>
                  </a:lnTo>
                  <a:lnTo>
                    <a:pt x="1620235" y="759193"/>
                  </a:lnTo>
                  <a:lnTo>
                    <a:pt x="1890275" y="237248"/>
                  </a:lnTo>
                  <a:lnTo>
                    <a:pt x="2160314" y="237248"/>
                  </a:lnTo>
                  <a:lnTo>
                    <a:pt x="2430353" y="474496"/>
                  </a:lnTo>
                  <a:lnTo>
                    <a:pt x="2700393" y="379596"/>
                  </a:lnTo>
                  <a:lnTo>
                    <a:pt x="2970432" y="332147"/>
                  </a:lnTo>
                  <a:lnTo>
                    <a:pt x="3240471" y="142348"/>
                  </a:lnTo>
                  <a:lnTo>
                    <a:pt x="3510510" y="47449"/>
                  </a:lnTo>
                  <a:lnTo>
                    <a:pt x="3780550" y="0"/>
                  </a:lnTo>
                  <a:lnTo>
                    <a:pt x="4050589" y="0"/>
                  </a:lnTo>
                  <a:lnTo>
                    <a:pt x="4320628" y="0"/>
                  </a:lnTo>
                  <a:lnTo>
                    <a:pt x="4590668" y="0"/>
                  </a:lnTo>
                  <a:lnTo>
                    <a:pt x="4860707" y="0"/>
                  </a:lnTo>
                  <a:lnTo>
                    <a:pt x="5130746" y="0"/>
                  </a:lnTo>
                  <a:lnTo>
                    <a:pt x="5400786" y="237248"/>
                  </a:lnTo>
                  <a:lnTo>
                    <a:pt x="5670825" y="0"/>
                  </a:lnTo>
                  <a:lnTo>
                    <a:pt x="5940864" y="332147"/>
                  </a:lnTo>
                  <a:lnTo>
                    <a:pt x="6210904" y="0"/>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332147"/>
            </a:xfrm>
            <a:custGeom>
              <a:avLst/>
              <a:pathLst>
                <a:path w="6480943" h="332147">
                  <a:moveTo>
                    <a:pt x="0" y="0"/>
                  </a:moveTo>
                  <a:lnTo>
                    <a:pt x="270039" y="0"/>
                  </a:lnTo>
                  <a:lnTo>
                    <a:pt x="540078" y="0"/>
                  </a:lnTo>
                  <a:lnTo>
                    <a:pt x="810117" y="0"/>
                  </a:lnTo>
                  <a:lnTo>
                    <a:pt x="1080157" y="0"/>
                  </a:lnTo>
                  <a:lnTo>
                    <a:pt x="1350196" y="284697"/>
                  </a:lnTo>
                  <a:lnTo>
                    <a:pt x="1620235" y="0"/>
                  </a:lnTo>
                  <a:lnTo>
                    <a:pt x="1890275" y="0"/>
                  </a:lnTo>
                  <a:lnTo>
                    <a:pt x="2160314" y="0"/>
                  </a:lnTo>
                  <a:lnTo>
                    <a:pt x="2430353" y="0"/>
                  </a:lnTo>
                  <a:lnTo>
                    <a:pt x="2700393" y="0"/>
                  </a:lnTo>
                  <a:lnTo>
                    <a:pt x="2970432" y="142348"/>
                  </a:lnTo>
                  <a:lnTo>
                    <a:pt x="3240471" y="142348"/>
                  </a:lnTo>
                  <a:lnTo>
                    <a:pt x="3510510" y="94899"/>
                  </a:lnTo>
                  <a:lnTo>
                    <a:pt x="3780550" y="94899"/>
                  </a:lnTo>
                  <a:lnTo>
                    <a:pt x="4050589" y="0"/>
                  </a:lnTo>
                  <a:lnTo>
                    <a:pt x="4320628" y="0"/>
                  </a:lnTo>
                  <a:lnTo>
                    <a:pt x="4590668" y="0"/>
                  </a:lnTo>
                  <a:lnTo>
                    <a:pt x="4860707" y="0"/>
                  </a:lnTo>
                  <a:lnTo>
                    <a:pt x="5130746" y="0"/>
                  </a:lnTo>
                  <a:lnTo>
                    <a:pt x="5400786" y="0"/>
                  </a:lnTo>
                  <a:lnTo>
                    <a:pt x="5670825" y="332147"/>
                  </a:lnTo>
                  <a:lnTo>
                    <a:pt x="5940864" y="0"/>
                  </a:lnTo>
                  <a:lnTo>
                    <a:pt x="6210904" y="0"/>
                  </a:lnTo>
                  <a:lnTo>
                    <a:pt x="6480943"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427046"/>
            </a:xfrm>
            <a:custGeom>
              <a:avLst/>
              <a:pathLst>
                <a:path w="6480943" h="427046">
                  <a:moveTo>
                    <a:pt x="0" y="142348"/>
                  </a:moveTo>
                  <a:lnTo>
                    <a:pt x="270039" y="47449"/>
                  </a:lnTo>
                  <a:lnTo>
                    <a:pt x="540078" y="0"/>
                  </a:lnTo>
                  <a:lnTo>
                    <a:pt x="810117" y="237248"/>
                  </a:lnTo>
                  <a:lnTo>
                    <a:pt x="1080157" y="0"/>
                  </a:lnTo>
                  <a:lnTo>
                    <a:pt x="1350196" y="94899"/>
                  </a:lnTo>
                  <a:lnTo>
                    <a:pt x="1620235" y="0"/>
                  </a:lnTo>
                  <a:lnTo>
                    <a:pt x="1890275" y="0"/>
                  </a:lnTo>
                  <a:lnTo>
                    <a:pt x="2160314" y="0"/>
                  </a:lnTo>
                  <a:lnTo>
                    <a:pt x="2430353" y="0"/>
                  </a:lnTo>
                  <a:lnTo>
                    <a:pt x="2700393" y="0"/>
                  </a:lnTo>
                  <a:lnTo>
                    <a:pt x="2970432" y="94899"/>
                  </a:lnTo>
                  <a:lnTo>
                    <a:pt x="3240471" y="237248"/>
                  </a:lnTo>
                  <a:lnTo>
                    <a:pt x="3510510" y="0"/>
                  </a:lnTo>
                  <a:lnTo>
                    <a:pt x="3780550" y="0"/>
                  </a:lnTo>
                  <a:lnTo>
                    <a:pt x="4050589" y="0"/>
                  </a:lnTo>
                  <a:lnTo>
                    <a:pt x="4320628" y="0"/>
                  </a:lnTo>
                  <a:lnTo>
                    <a:pt x="4590668" y="0"/>
                  </a:lnTo>
                  <a:lnTo>
                    <a:pt x="4860707" y="0"/>
                  </a:lnTo>
                  <a:lnTo>
                    <a:pt x="5130746" y="0"/>
                  </a:lnTo>
                  <a:lnTo>
                    <a:pt x="5400786" y="0"/>
                  </a:lnTo>
                  <a:lnTo>
                    <a:pt x="5670825" y="142348"/>
                  </a:lnTo>
                  <a:lnTo>
                    <a:pt x="5940864" y="0"/>
                  </a:lnTo>
                  <a:lnTo>
                    <a:pt x="6210904" y="427046"/>
                  </a:lnTo>
                  <a:lnTo>
                    <a:pt x="6480943" y="0"/>
                  </a:lnTo>
                </a:path>
              </a:pathLst>
            </a:custGeom>
            <a:ln w="27101" cap="flat">
              <a:solidFill>
                <a:srgbClr val="9A32CD">
                  <a:alpha val="100000"/>
                </a:srgbClr>
              </a:solidFill>
              <a:prstDash val="solid"/>
              <a:round/>
            </a:ln>
          </p:spPr>
          <p:txBody>
            <a:bodyPr/>
            <a:lstStyle/>
            <a:p/>
          </p:txBody>
        </p:sp>
        <p:sp>
          <p:nvSpPr>
            <p:cNvPr id="46" name="pl46"/>
            <p:cNvSpPr/>
            <p:nvPr/>
          </p:nvSpPr>
          <p:spPr>
            <a:xfrm>
              <a:off x="7623295" y="941275"/>
              <a:ext cx="1069530" cy="1578778"/>
            </a:xfrm>
            <a:custGeom>
              <a:avLst/>
              <a:pathLst>
                <a:path w="1069530" h="1578778">
                  <a:moveTo>
                    <a:pt x="1069530" y="1578778"/>
                  </a:moveTo>
                  <a:lnTo>
                    <a:pt x="0" y="0"/>
                  </a:lnTo>
                </a:path>
              </a:pathLst>
            </a:custGeom>
          </p:spPr>
          <p:txBody>
            <a:bodyPr/>
            <a:lstStyle/>
            <a:p/>
          </p:txBody>
        </p:sp>
        <p:sp>
          <p:nvSpPr>
            <p:cNvPr id="47" name="pl47"/>
            <p:cNvSpPr/>
            <p:nvPr/>
          </p:nvSpPr>
          <p:spPr>
            <a:xfrm>
              <a:off x="7624416" y="940947"/>
              <a:ext cx="704167" cy="869579"/>
            </a:xfrm>
            <a:custGeom>
              <a:avLst/>
              <a:pathLst>
                <a:path w="704167" h="869579">
                  <a:moveTo>
                    <a:pt x="704167" y="869579"/>
                  </a:moveTo>
                  <a:lnTo>
                    <a:pt x="0" y="0"/>
                  </a:lnTo>
                </a:path>
              </a:pathLst>
            </a:custGeom>
          </p:spPr>
          <p:txBody>
            <a:bodyPr/>
            <a:lstStyle/>
            <a:p/>
          </p:txBody>
        </p:sp>
        <p:sp>
          <p:nvSpPr>
            <p:cNvPr id="48" name="pl48"/>
            <p:cNvSpPr/>
            <p:nvPr/>
          </p:nvSpPr>
          <p:spPr>
            <a:xfrm>
              <a:off x="7631096" y="937294"/>
              <a:ext cx="805998" cy="351405"/>
            </a:xfrm>
            <a:custGeom>
              <a:avLst/>
              <a:pathLst>
                <a:path w="805998" h="351405">
                  <a:moveTo>
                    <a:pt x="805998" y="351405"/>
                  </a:moveTo>
                  <a:lnTo>
                    <a:pt x="0" y="0"/>
                  </a:lnTo>
                </a:path>
              </a:pathLst>
            </a:custGeom>
          </p:spPr>
          <p:txBody>
            <a:bodyPr/>
            <a:lstStyle/>
            <a:p/>
          </p:txBody>
        </p:sp>
        <p:sp>
          <p:nvSpPr>
            <p:cNvPr id="49" name="pl49"/>
            <p:cNvSpPr/>
            <p:nvPr/>
          </p:nvSpPr>
          <p:spPr>
            <a:xfrm>
              <a:off x="7633977" y="933061"/>
              <a:ext cx="791049" cy="100667"/>
            </a:xfrm>
            <a:custGeom>
              <a:avLst/>
              <a:pathLst>
                <a:path w="791049" h="100667">
                  <a:moveTo>
                    <a:pt x="791049" y="100667"/>
                  </a:moveTo>
                  <a:lnTo>
                    <a:pt x="0" y="0"/>
                  </a:lnTo>
                </a:path>
              </a:pathLst>
            </a:custGeom>
          </p:spPr>
          <p:txBody>
            <a:bodyPr/>
            <a:lstStyle/>
            <a:p/>
          </p:txBody>
        </p:sp>
        <p:sp>
          <p:nvSpPr>
            <p:cNvPr id="50" name="pl50"/>
            <p:cNvSpPr/>
            <p:nvPr/>
          </p:nvSpPr>
          <p:spPr>
            <a:xfrm>
              <a:off x="7627100" y="939898"/>
              <a:ext cx="731760" cy="610723"/>
            </a:xfrm>
            <a:custGeom>
              <a:avLst/>
              <a:pathLst>
                <a:path w="731760" h="610723">
                  <a:moveTo>
                    <a:pt x="731760" y="610723"/>
                  </a:moveTo>
                  <a:lnTo>
                    <a:pt x="0" y="0"/>
                  </a:lnTo>
                </a:path>
              </a:pathLst>
            </a:custGeom>
          </p:spPr>
          <p:txBody>
            <a:bodyPr/>
            <a:lstStyle/>
            <a:p/>
          </p:txBody>
        </p:sp>
        <p:sp>
          <p:nvSpPr>
            <p:cNvPr id="51" name="pl51"/>
            <p:cNvSpPr/>
            <p:nvPr/>
          </p:nvSpPr>
          <p:spPr>
            <a:xfrm>
              <a:off x="7633455" y="779733"/>
              <a:ext cx="725406" cy="147555"/>
            </a:xfrm>
            <a:custGeom>
              <a:avLst/>
              <a:pathLst>
                <a:path w="725406" h="147555">
                  <a:moveTo>
                    <a:pt x="725406" y="0"/>
                  </a:moveTo>
                  <a:lnTo>
                    <a:pt x="0" y="147555"/>
                  </a:lnTo>
                </a:path>
              </a:pathLst>
            </a:custGeom>
          </p:spPr>
          <p:txBody>
            <a:bodyPr/>
            <a:lstStyle/>
            <a:p/>
          </p:txBody>
        </p:sp>
        <p:sp>
          <p:nvSpPr>
            <p:cNvPr id="52" name="pl52"/>
            <p:cNvSpPr/>
            <p:nvPr/>
          </p:nvSpPr>
          <p:spPr>
            <a:xfrm>
              <a:off x="7621892" y="941607"/>
              <a:ext cx="736810" cy="1398715"/>
            </a:xfrm>
            <a:custGeom>
              <a:avLst/>
              <a:pathLst>
                <a:path w="736810" h="1398715">
                  <a:moveTo>
                    <a:pt x="736810" y="1398715"/>
                  </a:moveTo>
                  <a:lnTo>
                    <a:pt x="0" y="0"/>
                  </a:lnTo>
                </a:path>
              </a:pathLst>
            </a:custGeom>
          </p:spPr>
          <p:txBody>
            <a:bodyPr/>
            <a:lstStyle/>
            <a:p/>
          </p:txBody>
        </p:sp>
        <p:sp>
          <p:nvSpPr>
            <p:cNvPr id="53" name="pl53"/>
            <p:cNvSpPr/>
            <p:nvPr/>
          </p:nvSpPr>
          <p:spPr>
            <a:xfrm>
              <a:off x="7622518" y="941470"/>
              <a:ext cx="669913" cy="1131120"/>
            </a:xfrm>
            <a:custGeom>
              <a:avLst/>
              <a:pathLst>
                <a:path w="669913" h="1131120">
                  <a:moveTo>
                    <a:pt x="669913" y="1131120"/>
                  </a:moveTo>
                  <a:lnTo>
                    <a:pt x="0" y="0"/>
                  </a:lnTo>
                </a:path>
              </a:pathLst>
            </a:custGeom>
          </p:spPr>
          <p:txBody>
            <a:bodyPr/>
            <a:lstStyle/>
            <a:p/>
          </p:txBody>
        </p:sp>
        <p:sp>
          <p:nvSpPr>
            <p:cNvPr id="54" name="pl54"/>
            <p:cNvSpPr/>
            <p:nvPr/>
          </p:nvSpPr>
          <p:spPr>
            <a:xfrm>
              <a:off x="7634339" y="5248711"/>
              <a:ext cx="808896" cy="2"/>
            </a:xfrm>
            <a:custGeom>
              <a:avLst/>
              <a:pathLst>
                <a:path w="808896" h="2">
                  <a:moveTo>
                    <a:pt x="808896" y="0"/>
                  </a:moveTo>
                  <a:lnTo>
                    <a:pt x="0" y="2"/>
                  </a:lnTo>
                </a:path>
              </a:pathLst>
            </a:custGeom>
          </p:spPr>
          <p:txBody>
            <a:bodyPr/>
            <a:lstStyle/>
            <a:p/>
          </p:txBody>
        </p:sp>
        <p:sp>
          <p:nvSpPr>
            <p:cNvPr id="55" name="pg55"/>
            <p:cNvSpPr/>
            <p:nvPr/>
          </p:nvSpPr>
          <p:spPr>
            <a:xfrm>
              <a:off x="8314365" y="252005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6" name="tx56"/>
            <p:cNvSpPr/>
            <p:nvPr/>
          </p:nvSpPr>
          <p:spPr>
            <a:xfrm>
              <a:off x="8337225" y="256159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57" name="pg57"/>
            <p:cNvSpPr/>
            <p:nvPr/>
          </p:nvSpPr>
          <p:spPr>
            <a:xfrm>
              <a:off x="8260004" y="173236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8" name="tx58"/>
            <p:cNvSpPr/>
            <p:nvPr/>
          </p:nvSpPr>
          <p:spPr>
            <a:xfrm>
              <a:off x="8282864" y="175521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59" name="pg59"/>
            <p:cNvSpPr/>
            <p:nvPr/>
          </p:nvSpPr>
          <p:spPr>
            <a:xfrm>
              <a:off x="8368515" y="121016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0" name="tx60"/>
            <p:cNvSpPr/>
            <p:nvPr/>
          </p:nvSpPr>
          <p:spPr>
            <a:xfrm>
              <a:off x="8391375" y="125170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1" name="pg61"/>
            <p:cNvSpPr/>
            <p:nvPr/>
          </p:nvSpPr>
          <p:spPr>
            <a:xfrm>
              <a:off x="8356446" y="95088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99242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3" name="pg63"/>
            <p:cNvSpPr/>
            <p:nvPr/>
          </p:nvSpPr>
          <p:spPr>
            <a:xfrm>
              <a:off x="8290281" y="147324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151478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99%</a:t>
              </a:r>
            </a:p>
          </p:txBody>
        </p:sp>
        <p:sp>
          <p:nvSpPr>
            <p:cNvPr id="65" name="pg65"/>
            <p:cNvSpPr/>
            <p:nvPr/>
          </p:nvSpPr>
          <p:spPr>
            <a:xfrm>
              <a:off x="8290281" y="6918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6" name="tx66"/>
            <p:cNvSpPr/>
            <p:nvPr/>
          </p:nvSpPr>
          <p:spPr>
            <a:xfrm>
              <a:off x="8313141" y="7333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99%</a:t>
              </a:r>
            </a:p>
          </p:txBody>
        </p:sp>
        <p:sp>
          <p:nvSpPr>
            <p:cNvPr id="67" name="pg67"/>
            <p:cNvSpPr/>
            <p:nvPr/>
          </p:nvSpPr>
          <p:spPr>
            <a:xfrm>
              <a:off x="8290122" y="2260346"/>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312982" y="2301884"/>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99%</a:t>
              </a:r>
            </a:p>
          </p:txBody>
        </p:sp>
        <p:sp>
          <p:nvSpPr>
            <p:cNvPr id="69" name="pg69"/>
            <p:cNvSpPr/>
            <p:nvPr/>
          </p:nvSpPr>
          <p:spPr>
            <a:xfrm>
              <a:off x="8223851" y="199352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246711" y="203506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99%</a:t>
              </a:r>
            </a:p>
          </p:txBody>
        </p:sp>
        <p:sp>
          <p:nvSpPr>
            <p:cNvPr id="71" name="pg71"/>
            <p:cNvSpPr/>
            <p:nvPr/>
          </p:nvSpPr>
          <p:spPr>
            <a:xfrm>
              <a:off x="8374655" y="5164191"/>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1"/>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2" name="tx72"/>
            <p:cNvSpPr/>
            <p:nvPr/>
          </p:nvSpPr>
          <p:spPr>
            <a:xfrm>
              <a:off x="8397515" y="5205730"/>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2581771" y="401416"/>
              <a:ext cx="466806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Saint Vincent and the Grenadines,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all childhood vaccines in the schedule had achieved 99% coverage.
Coverage of 3 vaccines increased (DTP3, HepB3 and Hib3), 1 vaccine decreased (HPVc), and 5 vaccines were the same (IPV1, MCV1, MCV2, Polio3 and Rubella) as in 2019.
Coverage of 7 vaccines increased (DTP3, HepB3, Hib3, IPV1, MCV1, MCV2 and Rubella) and 1 vaccine was the same (Polio3) as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69105" y="907931"/>
              <a:ext cx="2672007" cy="0"/>
            </a:xfrm>
            <a:custGeom>
              <a:avLst/>
              <a:pathLst>
                <a:path w="2672007" h="0">
                  <a:moveTo>
                    <a:pt x="0" y="0"/>
                  </a:moveTo>
                  <a:lnTo>
                    <a:pt x="2310924" y="0"/>
                  </a:lnTo>
                  <a:lnTo>
                    <a:pt x="2599790" y="0"/>
                  </a:lnTo>
                  <a:lnTo>
                    <a:pt x="2672007" y="0"/>
                  </a:lnTo>
                  <a:lnTo>
                    <a:pt x="2672007" y="0"/>
                  </a:lnTo>
                  <a:lnTo>
                    <a:pt x="2672007" y="0"/>
                  </a:lnTo>
                </a:path>
              </a:pathLst>
            </a:custGeom>
            <a:ln w="116535" cap="flat">
              <a:solidFill>
                <a:srgbClr val="E8E8E8">
                  <a:alpha val="100000"/>
                </a:srgbClr>
              </a:solidFill>
              <a:prstDash val="solid"/>
              <a:round/>
            </a:ln>
          </p:spPr>
          <p:txBody>
            <a:bodyPr/>
            <a:lstStyle/>
            <a:p/>
          </p:txBody>
        </p:sp>
        <p:sp>
          <p:nvSpPr>
            <p:cNvPr id="21" name="pl21"/>
            <p:cNvSpPr/>
            <p:nvPr/>
          </p:nvSpPr>
          <p:spPr>
            <a:xfrm>
              <a:off x="8135597" y="1320786"/>
              <a:ext cx="505514" cy="0"/>
            </a:xfrm>
            <a:custGeom>
              <a:avLst/>
              <a:pathLst>
                <a:path w="505514" h="0">
                  <a:moveTo>
                    <a:pt x="0" y="0"/>
                  </a:moveTo>
                  <a:lnTo>
                    <a:pt x="144432" y="0"/>
                  </a:lnTo>
                  <a:lnTo>
                    <a:pt x="505514"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2" name="pl22"/>
            <p:cNvSpPr/>
            <p:nvPr/>
          </p:nvSpPr>
          <p:spPr>
            <a:xfrm>
              <a:off x="8135597" y="1733641"/>
              <a:ext cx="505514" cy="0"/>
            </a:xfrm>
            <a:custGeom>
              <a:avLst/>
              <a:pathLst>
                <a:path w="505514" h="0">
                  <a:moveTo>
                    <a:pt x="0" y="0"/>
                  </a:moveTo>
                  <a:lnTo>
                    <a:pt x="144432" y="0"/>
                  </a:lnTo>
                  <a:lnTo>
                    <a:pt x="361082" y="0"/>
                  </a:lnTo>
                  <a:lnTo>
                    <a:pt x="361082" y="0"/>
                  </a:lnTo>
                  <a:lnTo>
                    <a:pt x="505514" y="0"/>
                  </a:lnTo>
                  <a:lnTo>
                    <a:pt x="505514" y="0"/>
                  </a:lnTo>
                </a:path>
              </a:pathLst>
            </a:custGeom>
            <a:ln w="116535" cap="flat">
              <a:solidFill>
                <a:srgbClr val="E8E8E8">
                  <a:alpha val="100000"/>
                </a:srgbClr>
              </a:solidFill>
              <a:prstDash val="solid"/>
              <a:round/>
            </a:ln>
          </p:spPr>
          <p:txBody>
            <a:bodyPr/>
            <a:lstStyle/>
            <a:p/>
          </p:txBody>
        </p:sp>
        <p:sp>
          <p:nvSpPr>
            <p:cNvPr id="23" name="pl23"/>
            <p:cNvSpPr/>
            <p:nvPr/>
          </p:nvSpPr>
          <p:spPr>
            <a:xfrm>
              <a:off x="8280030" y="2146496"/>
              <a:ext cx="361082" cy="0"/>
            </a:xfrm>
            <a:custGeom>
              <a:avLst/>
              <a:pathLst>
                <a:path w="361082" h="0">
                  <a:moveTo>
                    <a:pt x="0" y="0"/>
                  </a:moveTo>
                  <a:lnTo>
                    <a:pt x="288865" y="0"/>
                  </a:lnTo>
                  <a:lnTo>
                    <a:pt x="288865"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8207814" y="2559351"/>
              <a:ext cx="433298" cy="0"/>
            </a:xfrm>
            <a:custGeom>
              <a:avLst/>
              <a:pathLst>
                <a:path w="433298" h="0">
                  <a:moveTo>
                    <a:pt x="0" y="0"/>
                  </a:moveTo>
                  <a:lnTo>
                    <a:pt x="0" y="0"/>
                  </a:lnTo>
                  <a:lnTo>
                    <a:pt x="216649"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25" name="pl25"/>
            <p:cNvSpPr/>
            <p:nvPr/>
          </p:nvSpPr>
          <p:spPr>
            <a:xfrm>
              <a:off x="8280030" y="2972206"/>
              <a:ext cx="361082" cy="0"/>
            </a:xfrm>
            <a:custGeom>
              <a:avLst/>
              <a:pathLst>
                <a:path w="361082" h="0">
                  <a:moveTo>
                    <a:pt x="0" y="0"/>
                  </a:moveTo>
                  <a:lnTo>
                    <a:pt x="288865" y="0"/>
                  </a:lnTo>
                  <a:lnTo>
                    <a:pt x="288865"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8135597" y="3385062"/>
              <a:ext cx="505514" cy="0"/>
            </a:xfrm>
            <a:custGeom>
              <a:avLst/>
              <a:pathLst>
                <a:path w="505514" h="0">
                  <a:moveTo>
                    <a:pt x="0" y="0"/>
                  </a:moveTo>
                  <a:lnTo>
                    <a:pt x="144432" y="0"/>
                  </a:lnTo>
                  <a:lnTo>
                    <a:pt x="505514"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7" name="pl27"/>
            <p:cNvSpPr/>
            <p:nvPr/>
          </p:nvSpPr>
          <p:spPr>
            <a:xfrm>
              <a:off x="7991164" y="3797917"/>
              <a:ext cx="649947" cy="0"/>
            </a:xfrm>
            <a:custGeom>
              <a:avLst/>
              <a:pathLst>
                <a:path w="649947" h="0">
                  <a:moveTo>
                    <a:pt x="0" y="0"/>
                  </a:moveTo>
                  <a:lnTo>
                    <a:pt x="433298" y="0"/>
                  </a:lnTo>
                  <a:lnTo>
                    <a:pt x="649947"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28" name="pl28"/>
            <p:cNvSpPr/>
            <p:nvPr/>
          </p:nvSpPr>
          <p:spPr>
            <a:xfrm>
              <a:off x="8135597" y="4210772"/>
              <a:ext cx="505514" cy="0"/>
            </a:xfrm>
            <a:custGeom>
              <a:avLst/>
              <a:pathLst>
                <a:path w="505514" h="0">
                  <a:moveTo>
                    <a:pt x="0" y="0"/>
                  </a:moveTo>
                  <a:lnTo>
                    <a:pt x="144432" y="0"/>
                  </a:lnTo>
                  <a:lnTo>
                    <a:pt x="505514"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9" name="pl29"/>
            <p:cNvSpPr/>
            <p:nvPr/>
          </p:nvSpPr>
          <p:spPr>
            <a:xfrm>
              <a:off x="8135597" y="4623627"/>
              <a:ext cx="505514" cy="0"/>
            </a:xfrm>
            <a:custGeom>
              <a:avLst/>
              <a:pathLst>
                <a:path w="505514" h="0">
                  <a:moveTo>
                    <a:pt x="0" y="0"/>
                  </a:moveTo>
                  <a:lnTo>
                    <a:pt x="505514" y="0"/>
                  </a:lnTo>
                  <a:lnTo>
                    <a:pt x="505514"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30" name="pl30"/>
            <p:cNvSpPr/>
            <p:nvPr/>
          </p:nvSpPr>
          <p:spPr>
            <a:xfrm>
              <a:off x="7991164" y="5036482"/>
              <a:ext cx="649947" cy="0"/>
            </a:xfrm>
            <a:custGeom>
              <a:avLst/>
              <a:pathLst>
                <a:path w="649947" h="0">
                  <a:moveTo>
                    <a:pt x="0" y="0"/>
                  </a:moveTo>
                  <a:lnTo>
                    <a:pt x="433298" y="0"/>
                  </a:lnTo>
                  <a:lnTo>
                    <a:pt x="649947"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596460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7553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1310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1996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8666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8666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06128"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217262"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57834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433912"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217262"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578344"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506128"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217262"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578344"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57834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433912"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145046"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50612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21726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57834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57834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217262"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578344"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578344"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7928397"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578344"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578344"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072830"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578344"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578344"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578344"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578344"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578344"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928397"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578344"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32" name="tx132"/>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34" name="tx134"/>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35" name="tx135"/>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6" name="tx136"/>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51348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Saint Vincent and the Grenadines,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(99%) and 2023 (94%). DTP1 coverage increased in 2024 (99%) compared to 2023, and was the same as in 2019. In 2019-2024, DTP1 coverage was at it's lowest level in 2021 (92%).
In 2023, 10 vaccines had lower coverage than in 2019.
In 2024, 1 vaccine had lower coverage than in 2019.
In 2024, 1 vaccine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97537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1549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5562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9574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3586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59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1611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5623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975377" y="4327696"/>
              <a:ext cx="5880856" cy="445475"/>
            </a:xfrm>
            <a:custGeom>
              <a:avLst/>
              <a:pathLst>
                <a:path w="5880856" h="445475">
                  <a:moveTo>
                    <a:pt x="0" y="0"/>
                  </a:moveTo>
                  <a:lnTo>
                    <a:pt x="840122" y="411208"/>
                  </a:lnTo>
                  <a:lnTo>
                    <a:pt x="1680244" y="171336"/>
                  </a:lnTo>
                  <a:lnTo>
                    <a:pt x="2520366" y="445475"/>
                  </a:lnTo>
                  <a:lnTo>
                    <a:pt x="5880856" y="274138"/>
                  </a:lnTo>
                </a:path>
              </a:pathLst>
            </a:custGeom>
            <a:ln w="29811" cap="flat">
              <a:solidFill>
                <a:srgbClr val="FF0000">
                  <a:alpha val="100000"/>
                </a:srgbClr>
              </a:solidFill>
              <a:prstDash val="solid"/>
              <a:round/>
            </a:ln>
          </p:spPr>
          <p:txBody>
            <a:bodyPr/>
            <a:lstStyle/>
            <a:p/>
          </p:txBody>
        </p:sp>
        <p:sp>
          <p:nvSpPr>
            <p:cNvPr id="26" name="pl26"/>
            <p:cNvSpPr/>
            <p:nvPr/>
          </p:nvSpPr>
          <p:spPr>
            <a:xfrm>
              <a:off x="2815499" y="4430498"/>
              <a:ext cx="5040733" cy="308406"/>
            </a:xfrm>
            <a:custGeom>
              <a:avLst/>
              <a:pathLst>
                <a:path w="5040733" h="308406">
                  <a:moveTo>
                    <a:pt x="0" y="308406"/>
                  </a:moveTo>
                  <a:lnTo>
                    <a:pt x="840122" y="68534"/>
                  </a:lnTo>
                  <a:lnTo>
                    <a:pt x="1680244" y="0"/>
                  </a:lnTo>
                  <a:lnTo>
                    <a:pt x="5040733" y="171336"/>
                  </a:lnTo>
                </a:path>
              </a:pathLst>
            </a:custGeom>
            <a:ln w="29811" cap="flat">
              <a:solidFill>
                <a:srgbClr val="0058AB">
                  <a:alpha val="100000"/>
                </a:srgbClr>
              </a:solidFill>
              <a:prstDash val="solid"/>
              <a:round/>
            </a:ln>
          </p:spPr>
          <p:txBody>
            <a:bodyPr/>
            <a:lstStyle/>
            <a:p/>
          </p:txBody>
        </p:sp>
        <p:sp>
          <p:nvSpPr>
            <p:cNvPr id="27" name="pt27"/>
            <p:cNvSpPr/>
            <p:nvPr/>
          </p:nvSpPr>
          <p:spPr>
            <a:xfrm>
              <a:off x="1950551" y="43028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2790673" y="471407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3630796" y="4474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4470918" y="47483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7831407" y="45770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2790673" y="47140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3630796" y="4474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4470918" y="44056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7831407" y="45770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tx36"/>
            <p:cNvSpPr/>
            <p:nvPr/>
          </p:nvSpPr>
          <p:spPr>
            <a:xfrm>
              <a:off x="2815499" y="4810036"/>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37" name="tx37"/>
            <p:cNvSpPr/>
            <p:nvPr/>
          </p:nvSpPr>
          <p:spPr>
            <a:xfrm>
              <a:off x="3655622" y="456987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11</a:t>
              </a:r>
            </a:p>
          </p:txBody>
        </p:sp>
        <p:sp>
          <p:nvSpPr>
            <p:cNvPr id="38" name="tx38"/>
            <p:cNvSpPr/>
            <p:nvPr/>
          </p:nvSpPr>
          <p:spPr>
            <a:xfrm>
              <a:off x="4495744" y="450007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39" name="tx39"/>
            <p:cNvSpPr/>
            <p:nvPr/>
          </p:nvSpPr>
          <p:spPr>
            <a:xfrm>
              <a:off x="7856233" y="4671462"/>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40" name="tx40"/>
            <p:cNvSpPr/>
            <p:nvPr/>
          </p:nvSpPr>
          <p:spPr>
            <a:xfrm>
              <a:off x="1975377" y="41554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41" name="tx41"/>
            <p:cNvSpPr/>
            <p:nvPr/>
          </p:nvSpPr>
          <p:spPr>
            <a:xfrm>
              <a:off x="2815499" y="4568187"/>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a:t>
              </a:r>
            </a:p>
          </p:txBody>
        </p:sp>
        <p:sp>
          <p:nvSpPr>
            <p:cNvPr id="42" name="tx42"/>
            <p:cNvSpPr/>
            <p:nvPr/>
          </p:nvSpPr>
          <p:spPr>
            <a:xfrm>
              <a:off x="3655622" y="432802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11</a:t>
              </a:r>
            </a:p>
          </p:txBody>
        </p:sp>
        <p:sp>
          <p:nvSpPr>
            <p:cNvPr id="43" name="tx43"/>
            <p:cNvSpPr/>
            <p:nvPr/>
          </p:nvSpPr>
          <p:spPr>
            <a:xfrm>
              <a:off x="4495744" y="4600902"/>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a:t>
              </a:r>
            </a:p>
          </p:txBody>
        </p:sp>
        <p:sp>
          <p:nvSpPr>
            <p:cNvPr id="44" name="tx44"/>
            <p:cNvSpPr/>
            <p:nvPr/>
          </p:nvSpPr>
          <p:spPr>
            <a:xfrm>
              <a:off x="7856233" y="4429614"/>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a:t>
              </a:r>
            </a:p>
          </p:txBody>
        </p:sp>
        <p:sp>
          <p:nvSpPr>
            <p:cNvPr id="45" name="pl45"/>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6" name="pl46"/>
            <p:cNvSpPr/>
            <p:nvPr/>
          </p:nvSpPr>
          <p:spPr>
            <a:xfrm>
              <a:off x="7016111"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47" name="tx47"/>
            <p:cNvSpPr/>
            <p:nvPr/>
          </p:nvSpPr>
          <p:spPr>
            <a:xfrm>
              <a:off x="6735915"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48" name="tx48"/>
            <p:cNvSpPr/>
            <p:nvPr/>
          </p:nvSpPr>
          <p:spPr>
            <a:xfrm>
              <a:off x="6621343"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49" name="rc49"/>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50" name="tx50"/>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1" name="tx51"/>
            <p:cNvSpPr/>
            <p:nvPr/>
          </p:nvSpPr>
          <p:spPr>
            <a:xfrm rot="-5400000">
              <a:off x="184737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52" name="tx52"/>
            <p:cNvSpPr/>
            <p:nvPr/>
          </p:nvSpPr>
          <p:spPr>
            <a:xfrm rot="-5400000">
              <a:off x="268749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53" name="tx53"/>
            <p:cNvSpPr/>
            <p:nvPr/>
          </p:nvSpPr>
          <p:spPr>
            <a:xfrm rot="-5400000">
              <a:off x="35276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4" name="tx54"/>
            <p:cNvSpPr/>
            <p:nvPr/>
          </p:nvSpPr>
          <p:spPr>
            <a:xfrm rot="-5400000">
              <a:off x="436774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5" name="tx55"/>
            <p:cNvSpPr/>
            <p:nvPr/>
          </p:nvSpPr>
          <p:spPr>
            <a:xfrm rot="-5400000">
              <a:off x="520786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56" name="tx56"/>
            <p:cNvSpPr/>
            <p:nvPr/>
          </p:nvSpPr>
          <p:spPr>
            <a:xfrm rot="-5400000">
              <a:off x="60479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57" name="tx57"/>
            <p:cNvSpPr/>
            <p:nvPr/>
          </p:nvSpPr>
          <p:spPr>
            <a:xfrm rot="-5400000">
              <a:off x="6888081"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8" name="tx58"/>
            <p:cNvSpPr/>
            <p:nvPr/>
          </p:nvSpPr>
          <p:spPr>
            <a:xfrm rot="-5400000">
              <a:off x="772823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9" name="tx59"/>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 name="tx60"/>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 name="tx61"/>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 name="tx62"/>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 name="tx63"/>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 name="tx64"/>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 name="tx65"/>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6" name="pl66"/>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7" name="pl67"/>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8" name="tx68"/>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9" name="tx69"/>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0" name="tx70"/>
            <p:cNvSpPr/>
            <p:nvPr/>
          </p:nvSpPr>
          <p:spPr>
            <a:xfrm>
              <a:off x="757200" y="398022"/>
              <a:ext cx="73148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Saint Vincent and the Grenadines, 2017-2024</a:t>
              </a:r>
            </a:p>
          </p:txBody>
        </p:sp>
        <p:sp>
          <p:nvSpPr>
            <p:cNvPr id="71" name="tx71"/>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2" name="tx72"/>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Saint Vincent and the Grenadines was 2017.
In 2024, first dose (HPV1) programme coverage among girls was 8% and last dose (HPVc) programme coverage was 8%.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272686"/>
            </a:xfrm>
            <a:custGeom>
              <a:avLst/>
              <a:pathLst>
                <a:path w="6444618" h="272686">
                  <a:moveTo>
                    <a:pt x="0" y="38955"/>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116865"/>
                  </a:lnTo>
                  <a:lnTo>
                    <a:pt x="3222309" y="116865"/>
                  </a:lnTo>
                  <a:lnTo>
                    <a:pt x="3490835" y="77910"/>
                  </a:lnTo>
                  <a:lnTo>
                    <a:pt x="3759360" y="38955"/>
                  </a:lnTo>
                  <a:lnTo>
                    <a:pt x="4027886" y="0"/>
                  </a:lnTo>
                  <a:lnTo>
                    <a:pt x="4296412" y="0"/>
                  </a:lnTo>
                  <a:lnTo>
                    <a:pt x="4564938" y="0"/>
                  </a:lnTo>
                  <a:lnTo>
                    <a:pt x="4833464" y="77910"/>
                  </a:lnTo>
                  <a:lnTo>
                    <a:pt x="5101989" y="77910"/>
                  </a:lnTo>
                  <a:lnTo>
                    <a:pt x="5370515" y="77910"/>
                  </a:lnTo>
                  <a:lnTo>
                    <a:pt x="5639041" y="272686"/>
                  </a:lnTo>
                  <a:lnTo>
                    <a:pt x="5907567" y="0"/>
                  </a:lnTo>
                  <a:lnTo>
                    <a:pt x="6176092" y="194776"/>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1716804" y="1075000"/>
              <a:ext cx="6176092" cy="1012836"/>
            </a:xfrm>
            <a:custGeom>
              <a:avLst/>
              <a:pathLst>
                <a:path w="6176092" h="1012836">
                  <a:moveTo>
                    <a:pt x="0" y="0"/>
                  </a:moveTo>
                  <a:lnTo>
                    <a:pt x="268525" y="0"/>
                  </a:lnTo>
                  <a:lnTo>
                    <a:pt x="537051" y="506418"/>
                  </a:lnTo>
                  <a:lnTo>
                    <a:pt x="805577" y="1012836"/>
                  </a:lnTo>
                  <a:lnTo>
                    <a:pt x="1074103" y="233731"/>
                  </a:lnTo>
                  <a:lnTo>
                    <a:pt x="1342628" y="428507"/>
                  </a:lnTo>
                  <a:lnTo>
                    <a:pt x="1611154" y="623283"/>
                  </a:lnTo>
                  <a:lnTo>
                    <a:pt x="1879680" y="194776"/>
                  </a:lnTo>
                  <a:lnTo>
                    <a:pt x="2148206" y="194776"/>
                  </a:lnTo>
                  <a:lnTo>
                    <a:pt x="2416732" y="389552"/>
                  </a:lnTo>
                  <a:lnTo>
                    <a:pt x="2685257" y="311641"/>
                  </a:lnTo>
                  <a:lnTo>
                    <a:pt x="2953783" y="272686"/>
                  </a:lnTo>
                  <a:lnTo>
                    <a:pt x="3222309" y="116865"/>
                  </a:lnTo>
                  <a:lnTo>
                    <a:pt x="3490835" y="38955"/>
                  </a:lnTo>
                  <a:lnTo>
                    <a:pt x="3759360" y="0"/>
                  </a:lnTo>
                  <a:lnTo>
                    <a:pt x="4027886" y="0"/>
                  </a:lnTo>
                  <a:lnTo>
                    <a:pt x="4296412" y="0"/>
                  </a:lnTo>
                  <a:lnTo>
                    <a:pt x="4564938" y="0"/>
                  </a:lnTo>
                  <a:lnTo>
                    <a:pt x="4833464" y="0"/>
                  </a:lnTo>
                  <a:lnTo>
                    <a:pt x="5101989" y="0"/>
                  </a:lnTo>
                  <a:lnTo>
                    <a:pt x="5370515" y="194776"/>
                  </a:lnTo>
                  <a:lnTo>
                    <a:pt x="5639041" y="0"/>
                  </a:lnTo>
                  <a:lnTo>
                    <a:pt x="5907567" y="272686"/>
                  </a:lnTo>
                  <a:lnTo>
                    <a:pt x="6176092" y="0"/>
                  </a:lnTo>
                </a:path>
              </a:pathLst>
            </a:custGeom>
            <a:ln w="27101" cap="flat">
              <a:solidFill>
                <a:srgbClr val="00BA38">
                  <a:alpha val="100000"/>
                </a:srgbClr>
              </a:solidFill>
              <a:prstDash val="solid"/>
              <a:round/>
            </a:ln>
          </p:spPr>
          <p:txBody>
            <a:bodyPr/>
            <a:lstStyle/>
            <a:p/>
          </p:txBody>
        </p:sp>
        <p:sp>
          <p:nvSpPr>
            <p:cNvPr id="28" name="pl28"/>
            <p:cNvSpPr/>
            <p:nvPr/>
          </p:nvSpPr>
          <p:spPr>
            <a:xfrm>
              <a:off x="6281742" y="4425150"/>
              <a:ext cx="1611154" cy="350597"/>
            </a:xfrm>
            <a:custGeom>
              <a:avLst/>
              <a:pathLst>
                <a:path w="1611154" h="350597">
                  <a:moveTo>
                    <a:pt x="0" y="350597"/>
                  </a:moveTo>
                  <a:lnTo>
                    <a:pt x="268525" y="77910"/>
                  </a:lnTo>
                  <a:lnTo>
                    <a:pt x="537051" y="0"/>
                  </a:lnTo>
                  <a:lnTo>
                    <a:pt x="1611154" y="194776"/>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0366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03662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4581550"/>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07557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678428" y="103662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6243366" y="473737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9332" y="995678"/>
              <a:ext cx="252090" cy="74467"/>
            </a:xfrm>
            <a:custGeom>
              <a:avLst/>
              <a:pathLst>
                <a:path w="252090" h="74467">
                  <a:moveTo>
                    <a:pt x="252090" y="0"/>
                  </a:moveTo>
                  <a:lnTo>
                    <a:pt x="0" y="74467"/>
                  </a:lnTo>
                </a:path>
              </a:pathLst>
            </a:custGeom>
          </p:spPr>
          <p:txBody>
            <a:bodyPr/>
            <a:lstStyle/>
            <a:p/>
          </p:txBody>
        </p:sp>
        <p:sp>
          <p:nvSpPr>
            <p:cNvPr id="37" name="pl37"/>
            <p:cNvSpPr/>
            <p:nvPr/>
          </p:nvSpPr>
          <p:spPr>
            <a:xfrm>
              <a:off x="7905657" y="1082237"/>
              <a:ext cx="255765" cy="145055"/>
            </a:xfrm>
            <a:custGeom>
              <a:avLst/>
              <a:pathLst>
                <a:path w="255765" h="145055">
                  <a:moveTo>
                    <a:pt x="255765" y="145055"/>
                  </a:moveTo>
                  <a:lnTo>
                    <a:pt x="0" y="0"/>
                  </a:lnTo>
                </a:path>
              </a:pathLst>
            </a:custGeom>
          </p:spPr>
          <p:txBody>
            <a:bodyPr/>
            <a:lstStyle/>
            <a:p/>
          </p:txBody>
        </p:sp>
        <p:sp>
          <p:nvSpPr>
            <p:cNvPr id="38" name="pl38"/>
            <p:cNvSpPr/>
            <p:nvPr/>
          </p:nvSpPr>
          <p:spPr>
            <a:xfrm>
              <a:off x="7911816" y="4619926"/>
              <a:ext cx="249607" cy="0"/>
            </a:xfrm>
            <a:custGeom>
              <a:avLst/>
              <a:pathLst>
                <a:path w="249607" h="0">
                  <a:moveTo>
                    <a:pt x="249607" y="0"/>
                  </a:moveTo>
                  <a:lnTo>
                    <a:pt x="0" y="0"/>
                  </a:lnTo>
                </a:path>
              </a:pathLst>
            </a:custGeom>
          </p:spPr>
          <p:txBody>
            <a:bodyPr/>
            <a:lstStyle/>
            <a:p/>
          </p:txBody>
        </p:sp>
        <p:sp>
          <p:nvSpPr>
            <p:cNvPr id="39" name="pg39"/>
            <p:cNvSpPr/>
            <p:nvPr/>
          </p:nvSpPr>
          <p:spPr>
            <a:xfrm>
              <a:off x="8092843" y="88883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92967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1" name="pg41"/>
            <p:cNvSpPr/>
            <p:nvPr/>
          </p:nvSpPr>
          <p:spPr>
            <a:xfrm>
              <a:off x="8092843" y="116119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15703" y="120203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99%</a:t>
              </a:r>
            </a:p>
          </p:txBody>
        </p:sp>
        <p:sp>
          <p:nvSpPr>
            <p:cNvPr id="43" name="pg43"/>
            <p:cNvSpPr/>
            <p:nvPr/>
          </p:nvSpPr>
          <p:spPr>
            <a:xfrm>
              <a:off x="8092843" y="4528940"/>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1"/>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4569782"/>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8%</a:t>
              </a:r>
            </a:p>
          </p:txBody>
        </p:sp>
        <p:sp>
          <p:nvSpPr>
            <p:cNvPr id="45" name="pg45"/>
            <p:cNvSpPr/>
            <p:nvPr/>
          </p:nvSpPr>
          <p:spPr>
            <a:xfrm>
              <a:off x="1150902" y="111680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6622" y="116060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47" name="pg47"/>
            <p:cNvSpPr/>
            <p:nvPr/>
          </p:nvSpPr>
          <p:spPr>
            <a:xfrm>
              <a:off x="1780493" y="89173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1826213" y="9355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99</a:t>
              </a:r>
            </a:p>
          </p:txBody>
        </p:sp>
        <p:sp>
          <p:nvSpPr>
            <p:cNvPr id="49" name="pg49"/>
            <p:cNvSpPr/>
            <p:nvPr/>
          </p:nvSpPr>
          <p:spPr>
            <a:xfrm>
              <a:off x="6053844" y="4759828"/>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6099564" y="4805548"/>
              <a:ext cx="70337"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4</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6742"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22471"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9236"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73842"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9570"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6336" y="5930805"/>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2171294" y="579074"/>
              <a:ext cx="553563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Saint Vincent and the Grenadines,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1622" y="6568567"/>
              <a:ext cx="588278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Saint Vincent and the Grenadines has 3 out of the 4 SDG vaccines.
In 2024, Saint Vincent and the Grenadines had achieved at least 90% coverage of 2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5 percentage points from 94% in 2023 to 99% in 2024.
• DTP3 coverage increased 5 percentage points from 94% in 2023 to 99% in 2024.
• There were there were approximately the same number of zero-dose children in 2024. This leaves &lt;100 children without vaccination, vulnerable to vaccine-preventable diseases and a further &lt;100 with incomplete protection.
• Saint Vincent and the Grenadines accounted for &lt;0.1% of zero-dose children in Latin America and the Caribbean (LACR) and &lt;0.1% of zero-dose children globally.
• MCV1 coverage increased 9 percentage points from 90% in 2023 to 99% in 2024. There were &lt;100 children who missed out on the first measles vaccination.
• MCV2 coverage increased 7 percentage points from 92% in 2023 to 99% in 2024.
• Last dose coverage of HPV vaccination (HPVc) among girls decreased from 13% to 8%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Saint Vincent and the Grenadines,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Saint Vincent and the Grenadines.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DAPMHHIV-502652578-1605391</_dlc_DocId>
    <_dlc_DocIdUrl xmlns="9e17fbd9-fb4c-4d20-9ec4-18aa77a91b0d">
      <Url>https://unicef.sharepoint.com/teams/DAPM-Health-HIV/_layouts/15/DocIdRedir.aspx?ID=DAPMHHIV-502652578-1605391</Url>
      <Description>DAPMHHIV-502652578-1605391</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2025-07-14T18:14:25Z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0c3891c7-cd44-462c-96e8-e88854712fef</vt:lpwstr>
  </property>
  <property fmtid="{D5CDD505-2E9C-101B-9397-08002B2CF9AE}" pid="4" name="MediaServiceImageTags">
    <vt:lpwstr/>
  </property>
</Properties>
</file>