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76fcbc818bac58ed4c48d03dbb172b87b414281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7.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9.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1.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Cette carte thermique montre les tendances en matière de couverture vaccinale depuis 2000, les cellules vertes indiquant une couverture de 90 % ou plus.
En 2024, 12 des 13 vaccins (92 %) du calendrier ont atteint une couverture de 90 % ou plus. La couverture vaccinale était comprise entre 73 % et 98 %.
Depuis 2003, des estimations ont été faites pour 6 nouveaux vaccins. Le VPI2 est le vaccin le plus récent déclaré (2021), qui a atteint une couverture de 96% en 2024.
En 2024, la Tunisie n'a signalé aucune rupture de stock de vaccins ou de fournitures.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119708"/>
                  </a:lnTo>
                  <a:lnTo>
                    <a:pt x="805577" y="119708"/>
                  </a:lnTo>
                  <a:lnTo>
                    <a:pt x="1074103" y="79805"/>
                  </a:lnTo>
                  <a:lnTo>
                    <a:pt x="1342628" y="39902"/>
                  </a:lnTo>
                  <a:lnTo>
                    <a:pt x="1611154" y="0"/>
                  </a:lnTo>
                  <a:lnTo>
                    <a:pt x="1879680" y="0"/>
                  </a:lnTo>
                  <a:lnTo>
                    <a:pt x="2148206" y="0"/>
                  </a:lnTo>
                  <a:lnTo>
                    <a:pt x="2416732" y="0"/>
                  </a:lnTo>
                  <a:lnTo>
                    <a:pt x="2685257" y="39902"/>
                  </a:lnTo>
                  <a:lnTo>
                    <a:pt x="2953783" y="39902"/>
                  </a:lnTo>
                  <a:lnTo>
                    <a:pt x="3222309" y="0"/>
                  </a:lnTo>
                  <a:lnTo>
                    <a:pt x="3490835" y="0"/>
                  </a:lnTo>
                  <a:lnTo>
                    <a:pt x="3759360" y="39902"/>
                  </a:lnTo>
                  <a:lnTo>
                    <a:pt x="4027886" y="39902"/>
                  </a:lnTo>
                  <a:lnTo>
                    <a:pt x="4296412" y="0"/>
                  </a:lnTo>
                  <a:lnTo>
                    <a:pt x="4564938" y="0"/>
                  </a:lnTo>
                  <a:lnTo>
                    <a:pt x="4833464" y="39902"/>
                  </a:lnTo>
                  <a:lnTo>
                    <a:pt x="5101989" y="39902"/>
                  </a:lnTo>
                  <a:lnTo>
                    <a:pt x="5370515" y="79805"/>
                  </a:lnTo>
                  <a:lnTo>
                    <a:pt x="5639041" y="79805"/>
                  </a:lnTo>
                  <a:lnTo>
                    <a:pt x="5907567" y="79805"/>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
            </a:xfrm>
            <a:custGeom>
              <a:avLst/>
              <a:pathLst>
                <a:path w="6444618" h="159610">
                  <a:moveTo>
                    <a:pt x="0" y="79805"/>
                  </a:moveTo>
                  <a:lnTo>
                    <a:pt x="268525" y="39902"/>
                  </a:lnTo>
                  <a:lnTo>
                    <a:pt x="537051" y="119708"/>
                  </a:lnTo>
                  <a:lnTo>
                    <a:pt x="805577" y="159610"/>
                  </a:lnTo>
                  <a:lnTo>
                    <a:pt x="1074103" y="79805"/>
                  </a:lnTo>
                  <a:lnTo>
                    <a:pt x="1342628" y="39902"/>
                  </a:lnTo>
                  <a:lnTo>
                    <a:pt x="1611154" y="0"/>
                  </a:lnTo>
                  <a:lnTo>
                    <a:pt x="1879680" y="39902"/>
                  </a:lnTo>
                  <a:lnTo>
                    <a:pt x="2148206" y="0"/>
                  </a:lnTo>
                  <a:lnTo>
                    <a:pt x="2416732" y="0"/>
                  </a:lnTo>
                  <a:lnTo>
                    <a:pt x="2685257" y="39902"/>
                  </a:lnTo>
                  <a:lnTo>
                    <a:pt x="2953783" y="39902"/>
                  </a:lnTo>
                  <a:lnTo>
                    <a:pt x="3222309" y="79805"/>
                  </a:lnTo>
                  <a:lnTo>
                    <a:pt x="3490835" y="39902"/>
                  </a:lnTo>
                  <a:lnTo>
                    <a:pt x="3759360" y="39902"/>
                  </a:lnTo>
                  <a:lnTo>
                    <a:pt x="4027886" y="39902"/>
                  </a:lnTo>
                  <a:lnTo>
                    <a:pt x="4296412" y="39902"/>
                  </a:lnTo>
                  <a:lnTo>
                    <a:pt x="4564938" y="39902"/>
                  </a:lnTo>
                  <a:lnTo>
                    <a:pt x="4833464" y="79805"/>
                  </a:lnTo>
                  <a:lnTo>
                    <a:pt x="5101989" y="39902"/>
                  </a:lnTo>
                  <a:lnTo>
                    <a:pt x="5370515" y="79805"/>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319221"/>
            </a:xfrm>
            <a:custGeom>
              <a:avLst/>
              <a:pathLst>
                <a:path w="6444618" h="319221">
                  <a:moveTo>
                    <a:pt x="0" y="119708"/>
                  </a:moveTo>
                  <a:lnTo>
                    <a:pt x="268525" y="239416"/>
                  </a:lnTo>
                  <a:lnTo>
                    <a:pt x="537051" y="159610"/>
                  </a:lnTo>
                  <a:lnTo>
                    <a:pt x="805577" y="319221"/>
                  </a:lnTo>
                  <a:lnTo>
                    <a:pt x="1074103" y="119708"/>
                  </a:lnTo>
                  <a:lnTo>
                    <a:pt x="1342628" y="79805"/>
                  </a:lnTo>
                  <a:lnTo>
                    <a:pt x="1611154" y="0"/>
                  </a:lnTo>
                  <a:lnTo>
                    <a:pt x="1879680" y="0"/>
                  </a:lnTo>
                  <a:lnTo>
                    <a:pt x="2148206" y="0"/>
                  </a:lnTo>
                  <a:lnTo>
                    <a:pt x="2416732" y="0"/>
                  </a:lnTo>
                  <a:lnTo>
                    <a:pt x="2685257" y="39902"/>
                  </a:lnTo>
                  <a:lnTo>
                    <a:pt x="2953783" y="79805"/>
                  </a:lnTo>
                  <a:lnTo>
                    <a:pt x="3222309" y="79805"/>
                  </a:lnTo>
                  <a:lnTo>
                    <a:pt x="3490835" y="159610"/>
                  </a:lnTo>
                  <a:lnTo>
                    <a:pt x="3759360" y="0"/>
                  </a:lnTo>
                  <a:lnTo>
                    <a:pt x="4027886" y="0"/>
                  </a:lnTo>
                  <a:lnTo>
                    <a:pt x="4296412" y="79805"/>
                  </a:lnTo>
                  <a:lnTo>
                    <a:pt x="4564938" y="0"/>
                  </a:lnTo>
                  <a:lnTo>
                    <a:pt x="4833464" y="79805"/>
                  </a:lnTo>
                  <a:lnTo>
                    <a:pt x="5101989" y="0"/>
                  </a:lnTo>
                  <a:lnTo>
                    <a:pt x="5370515" y="0"/>
                  </a:lnTo>
                  <a:lnTo>
                    <a:pt x="5639041" y="119708"/>
                  </a:lnTo>
                  <a:lnTo>
                    <a:pt x="5907567" y="119708"/>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59610"/>
            </a:xfrm>
            <a:custGeom>
              <a:avLst/>
              <a:pathLst>
                <a:path w="6444618" h="159610">
                  <a:moveTo>
                    <a:pt x="0" y="39902"/>
                  </a:moveTo>
                  <a:lnTo>
                    <a:pt x="268525" y="0"/>
                  </a:lnTo>
                  <a:lnTo>
                    <a:pt x="537051" y="39902"/>
                  </a:lnTo>
                  <a:lnTo>
                    <a:pt x="805577" y="0"/>
                  </a:lnTo>
                  <a:lnTo>
                    <a:pt x="1074103" y="0"/>
                  </a:lnTo>
                  <a:lnTo>
                    <a:pt x="1342628" y="0"/>
                  </a:lnTo>
                  <a:lnTo>
                    <a:pt x="1611154" y="39902"/>
                  </a:lnTo>
                  <a:lnTo>
                    <a:pt x="1879680" y="39902"/>
                  </a:lnTo>
                  <a:lnTo>
                    <a:pt x="2148206" y="0"/>
                  </a:lnTo>
                  <a:lnTo>
                    <a:pt x="2416732" y="79805"/>
                  </a:lnTo>
                  <a:lnTo>
                    <a:pt x="2685257" y="39902"/>
                  </a:lnTo>
                  <a:lnTo>
                    <a:pt x="2953783" y="119708"/>
                  </a:lnTo>
                  <a:lnTo>
                    <a:pt x="3222309" y="119708"/>
                  </a:lnTo>
                  <a:lnTo>
                    <a:pt x="3490835" y="39902"/>
                  </a:lnTo>
                  <a:lnTo>
                    <a:pt x="3759360" y="159610"/>
                  </a:lnTo>
                  <a:lnTo>
                    <a:pt x="4027886" y="39902"/>
                  </a:lnTo>
                  <a:lnTo>
                    <a:pt x="4296412" y="79805"/>
                  </a:lnTo>
                  <a:lnTo>
                    <a:pt x="4564938" y="79805"/>
                  </a:lnTo>
                  <a:lnTo>
                    <a:pt x="4833464" y="0"/>
                  </a:lnTo>
                  <a:lnTo>
                    <a:pt x="5101989" y="79805"/>
                  </a:lnTo>
                  <a:lnTo>
                    <a:pt x="5370515" y="119708"/>
                  </a:lnTo>
                  <a:lnTo>
                    <a:pt x="5639041" y="39902"/>
                  </a:lnTo>
                  <a:lnTo>
                    <a:pt x="5907567" y="39902"/>
                  </a:lnTo>
                  <a:lnTo>
                    <a:pt x="6176092" y="79805"/>
                  </a:lnTo>
                  <a:lnTo>
                    <a:pt x="6444618"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899115" y="959459"/>
              <a:ext cx="262308" cy="428795"/>
            </a:xfrm>
            <a:custGeom>
              <a:avLst/>
              <a:pathLst>
                <a:path w="262308" h="428795">
                  <a:moveTo>
                    <a:pt x="262308" y="0"/>
                  </a:moveTo>
                  <a:lnTo>
                    <a:pt x="0" y="428795"/>
                  </a:lnTo>
                </a:path>
              </a:pathLst>
            </a:custGeom>
          </p:spPr>
          <p:txBody>
            <a:bodyPr/>
            <a:lstStyle/>
            <a:p/>
          </p:txBody>
        </p:sp>
        <p:sp>
          <p:nvSpPr>
            <p:cNvPr id="41" name="pl41"/>
            <p:cNvSpPr/>
            <p:nvPr/>
          </p:nvSpPr>
          <p:spPr>
            <a:xfrm>
              <a:off x="7909388" y="1403296"/>
              <a:ext cx="252034" cy="74558"/>
            </a:xfrm>
            <a:custGeom>
              <a:avLst/>
              <a:pathLst>
                <a:path w="252034" h="74558">
                  <a:moveTo>
                    <a:pt x="252034" y="74558"/>
                  </a:moveTo>
                  <a:lnTo>
                    <a:pt x="0" y="0"/>
                  </a:lnTo>
                </a:path>
              </a:pathLst>
            </a:custGeom>
          </p:spPr>
          <p:txBody>
            <a:bodyPr/>
            <a:lstStyle/>
            <a:p/>
          </p:txBody>
        </p:sp>
        <p:sp>
          <p:nvSpPr>
            <p:cNvPr id="42" name="pl42"/>
            <p:cNvSpPr/>
            <p:nvPr/>
          </p:nvSpPr>
          <p:spPr>
            <a:xfrm>
              <a:off x="7905941" y="1240970"/>
              <a:ext cx="255481" cy="149799"/>
            </a:xfrm>
            <a:custGeom>
              <a:avLst/>
              <a:pathLst>
                <a:path w="255481" h="149799">
                  <a:moveTo>
                    <a:pt x="255481" y="0"/>
                  </a:moveTo>
                  <a:lnTo>
                    <a:pt x="0" y="149799"/>
                  </a:lnTo>
                </a:path>
              </a:pathLst>
            </a:custGeom>
          </p:spPr>
          <p:txBody>
            <a:bodyPr/>
            <a:lstStyle/>
            <a:p/>
          </p:txBody>
        </p:sp>
        <p:sp>
          <p:nvSpPr>
            <p:cNvPr id="43" name="pl43"/>
            <p:cNvSpPr/>
            <p:nvPr/>
          </p:nvSpPr>
          <p:spPr>
            <a:xfrm>
              <a:off x="7901347" y="1447920"/>
              <a:ext cx="260075" cy="295436"/>
            </a:xfrm>
            <a:custGeom>
              <a:avLst/>
              <a:pathLst>
                <a:path w="260075" h="295436">
                  <a:moveTo>
                    <a:pt x="260075" y="295436"/>
                  </a:moveTo>
                  <a:lnTo>
                    <a:pt x="0" y="0"/>
                  </a:lnTo>
                </a:path>
              </a:pathLst>
            </a:custGeom>
          </p:spPr>
          <p:txBody>
            <a:bodyPr/>
            <a:lstStyle/>
            <a:p/>
          </p:txBody>
        </p:sp>
        <p:sp>
          <p:nvSpPr>
            <p:cNvPr id="44" name="pg44"/>
            <p:cNvSpPr/>
            <p:nvPr/>
          </p:nvSpPr>
          <p:spPr>
            <a:xfrm>
              <a:off x="8092843" y="85241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893261"/>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399370"/>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440212"/>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112772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16856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0" name="pg50"/>
            <p:cNvSpPr/>
            <p:nvPr/>
          </p:nvSpPr>
          <p:spPr>
            <a:xfrm>
              <a:off x="8092843" y="167233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71317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3008780"/>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9987"/>
              <a:ext cx="5311601"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des vaccins essentiels pour les enfants, Tunisie, 2000-2024</a:t>
              </a:r>
            </a:p>
          </p:txBody>
        </p:sp>
        <p:sp>
          <p:nvSpPr>
            <p:cNvPr id="79" name="tx79"/>
            <p:cNvSpPr/>
            <p:nvPr/>
          </p:nvSpPr>
          <p:spPr>
            <a:xfrm>
              <a:off x="4775852" y="65762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les vaccins DTC et rougeole. Il s'agit d'antigènes clés pour évaluer les programmes nationaux de vaccination.
En 2024, la couverture du DTC1 (un indicateur de l'accès aux services de vaccination) était de 96 %.
La couverture par le DTC3 - un indicateur de la qualité des services de vaccination fournis aux enfants par les pays - a dépassé l'objectif de 90 % fixé pour 2030.
L'OMS recommande aux pays d'atteindre une couverture d'au moins 95 % avec les deux premières doses (MCV1 et MCV2) du vaccin contre la rougeole. La première dose (MCV1) assure une protection initiale, tandis que la deuxième dose (MCV2) garantit une immunité à long terme et comble les lacunes en matière de couverture vaccinale.
En 2024, la couverture par le MCV1 a dépassé l'objectif de 95 % et la couverture par le MCV2 a dépassé l'objectif de 95 %.
Entre 2023 et 2024, la couverture a augmenté pour 0 vaccin, a diminué pour 0 vaccin et est restée inchangée pour 4 vaccins.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02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868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7092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947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78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589445"/>
              <a:ext cx="249522" cy="321227"/>
            </a:xfrm>
            <a:prstGeom prst="rect">
              <a:avLst/>
            </a:prstGeom>
            <a:solidFill>
              <a:srgbClr val="1CABE2">
                <a:alpha val="100000"/>
              </a:srgbClr>
            </a:solidFill>
          </p:spPr>
          <p:txBody>
            <a:bodyPr/>
            <a:lstStyle/>
            <a:p/>
          </p:txBody>
        </p:sp>
        <p:sp>
          <p:nvSpPr>
            <p:cNvPr id="22" name="rc22"/>
            <p:cNvSpPr/>
            <p:nvPr/>
          </p:nvSpPr>
          <p:spPr>
            <a:xfrm>
              <a:off x="1573521" y="3591883"/>
              <a:ext cx="249522" cy="318789"/>
            </a:xfrm>
            <a:prstGeom prst="rect">
              <a:avLst/>
            </a:prstGeom>
            <a:solidFill>
              <a:srgbClr val="1CABE2">
                <a:alpha val="100000"/>
              </a:srgbClr>
            </a:solidFill>
          </p:spPr>
          <p:txBody>
            <a:bodyPr/>
            <a:lstStyle/>
            <a:p/>
          </p:txBody>
        </p:sp>
        <p:sp>
          <p:nvSpPr>
            <p:cNvPr id="23" name="rc23"/>
            <p:cNvSpPr/>
            <p:nvPr/>
          </p:nvSpPr>
          <p:spPr>
            <a:xfrm>
              <a:off x="1850769" y="2636124"/>
              <a:ext cx="249522" cy="1274549"/>
            </a:xfrm>
            <a:prstGeom prst="rect">
              <a:avLst/>
            </a:prstGeom>
            <a:solidFill>
              <a:srgbClr val="1CABE2">
                <a:alpha val="100000"/>
              </a:srgbClr>
            </a:solidFill>
          </p:spPr>
          <p:txBody>
            <a:bodyPr/>
            <a:lstStyle/>
            <a:p/>
          </p:txBody>
        </p:sp>
        <p:sp>
          <p:nvSpPr>
            <p:cNvPr id="24" name="rc24"/>
            <p:cNvSpPr/>
            <p:nvPr/>
          </p:nvSpPr>
          <p:spPr>
            <a:xfrm>
              <a:off x="2128016" y="2604631"/>
              <a:ext cx="249522" cy="1306041"/>
            </a:xfrm>
            <a:prstGeom prst="rect">
              <a:avLst/>
            </a:prstGeom>
            <a:solidFill>
              <a:srgbClr val="1CABE2">
                <a:alpha val="100000"/>
              </a:srgbClr>
            </a:solidFill>
          </p:spPr>
          <p:txBody>
            <a:bodyPr/>
            <a:lstStyle/>
            <a:p/>
          </p:txBody>
        </p:sp>
        <p:sp>
          <p:nvSpPr>
            <p:cNvPr id="25" name="rc25"/>
            <p:cNvSpPr/>
            <p:nvPr/>
          </p:nvSpPr>
          <p:spPr>
            <a:xfrm>
              <a:off x="2405264" y="2915903"/>
              <a:ext cx="249522" cy="994769"/>
            </a:xfrm>
            <a:prstGeom prst="rect">
              <a:avLst/>
            </a:prstGeom>
            <a:solidFill>
              <a:srgbClr val="1CABE2">
                <a:alpha val="100000"/>
              </a:srgbClr>
            </a:solidFill>
          </p:spPr>
          <p:txBody>
            <a:bodyPr/>
            <a:lstStyle/>
            <a:p/>
          </p:txBody>
        </p:sp>
        <p:sp>
          <p:nvSpPr>
            <p:cNvPr id="26" name="rc26"/>
            <p:cNvSpPr/>
            <p:nvPr/>
          </p:nvSpPr>
          <p:spPr>
            <a:xfrm>
              <a:off x="2682512" y="3234489"/>
              <a:ext cx="249522" cy="676183"/>
            </a:xfrm>
            <a:prstGeom prst="rect">
              <a:avLst/>
            </a:prstGeom>
            <a:solidFill>
              <a:srgbClr val="1CABE2">
                <a:alpha val="100000"/>
              </a:srgbClr>
            </a:solidFill>
          </p:spPr>
          <p:txBody>
            <a:bodyPr/>
            <a:lstStyle/>
            <a:p/>
          </p:txBody>
        </p:sp>
        <p:sp>
          <p:nvSpPr>
            <p:cNvPr id="27" name="rc27"/>
            <p:cNvSpPr/>
            <p:nvPr/>
          </p:nvSpPr>
          <p:spPr>
            <a:xfrm>
              <a:off x="2959759" y="3566892"/>
              <a:ext cx="249522" cy="343780"/>
            </a:xfrm>
            <a:prstGeom prst="rect">
              <a:avLst/>
            </a:prstGeom>
            <a:solidFill>
              <a:srgbClr val="1CABE2">
                <a:alpha val="100000"/>
              </a:srgbClr>
            </a:solidFill>
          </p:spPr>
          <p:txBody>
            <a:bodyPr/>
            <a:lstStyle/>
            <a:p/>
          </p:txBody>
        </p:sp>
        <p:sp>
          <p:nvSpPr>
            <p:cNvPr id="28" name="rc28"/>
            <p:cNvSpPr/>
            <p:nvPr/>
          </p:nvSpPr>
          <p:spPr>
            <a:xfrm>
              <a:off x="3237007" y="3560187"/>
              <a:ext cx="249522" cy="350485"/>
            </a:xfrm>
            <a:prstGeom prst="rect">
              <a:avLst/>
            </a:prstGeom>
            <a:solidFill>
              <a:srgbClr val="1CABE2">
                <a:alpha val="100000"/>
              </a:srgbClr>
            </a:solidFill>
          </p:spPr>
          <p:txBody>
            <a:bodyPr/>
            <a:lstStyle/>
            <a:p/>
          </p:txBody>
        </p:sp>
        <p:sp>
          <p:nvSpPr>
            <p:cNvPr id="29" name="rc29"/>
            <p:cNvSpPr/>
            <p:nvPr/>
          </p:nvSpPr>
          <p:spPr>
            <a:xfrm>
              <a:off x="3514255" y="3551653"/>
              <a:ext cx="249522" cy="359019"/>
            </a:xfrm>
            <a:prstGeom prst="rect">
              <a:avLst/>
            </a:prstGeom>
            <a:solidFill>
              <a:srgbClr val="1CABE2">
                <a:alpha val="100000"/>
              </a:srgbClr>
            </a:solidFill>
          </p:spPr>
          <p:txBody>
            <a:bodyPr/>
            <a:lstStyle/>
            <a:p/>
          </p:txBody>
        </p:sp>
        <p:sp>
          <p:nvSpPr>
            <p:cNvPr id="30" name="rc30"/>
            <p:cNvSpPr/>
            <p:nvPr/>
          </p:nvSpPr>
          <p:spPr>
            <a:xfrm>
              <a:off x="3791502" y="3541494"/>
              <a:ext cx="249522" cy="369178"/>
            </a:xfrm>
            <a:prstGeom prst="rect">
              <a:avLst/>
            </a:prstGeom>
            <a:solidFill>
              <a:srgbClr val="1CABE2">
                <a:alpha val="100000"/>
              </a:srgbClr>
            </a:solidFill>
          </p:spPr>
          <p:txBody>
            <a:bodyPr/>
            <a:lstStyle/>
            <a:p/>
          </p:txBody>
        </p:sp>
        <p:sp>
          <p:nvSpPr>
            <p:cNvPr id="31" name="rc31"/>
            <p:cNvSpPr/>
            <p:nvPr/>
          </p:nvSpPr>
          <p:spPr>
            <a:xfrm>
              <a:off x="4068750" y="3136760"/>
              <a:ext cx="249522" cy="773913"/>
            </a:xfrm>
            <a:prstGeom prst="rect">
              <a:avLst/>
            </a:prstGeom>
            <a:solidFill>
              <a:srgbClr val="1CABE2">
                <a:alpha val="100000"/>
              </a:srgbClr>
            </a:solidFill>
          </p:spPr>
          <p:txBody>
            <a:bodyPr/>
            <a:lstStyle/>
            <a:p/>
          </p:txBody>
        </p:sp>
        <p:sp>
          <p:nvSpPr>
            <p:cNvPr id="32" name="rc32"/>
            <p:cNvSpPr/>
            <p:nvPr/>
          </p:nvSpPr>
          <p:spPr>
            <a:xfrm>
              <a:off x="4345998" y="3086574"/>
              <a:ext cx="249522" cy="824098"/>
            </a:xfrm>
            <a:prstGeom prst="rect">
              <a:avLst/>
            </a:prstGeom>
            <a:solidFill>
              <a:srgbClr val="1CABE2">
                <a:alpha val="100000"/>
              </a:srgbClr>
            </a:solidFill>
          </p:spPr>
          <p:txBody>
            <a:bodyPr/>
            <a:lstStyle/>
            <a:p/>
          </p:txBody>
        </p:sp>
        <p:sp>
          <p:nvSpPr>
            <p:cNvPr id="33" name="rc33"/>
            <p:cNvSpPr/>
            <p:nvPr/>
          </p:nvSpPr>
          <p:spPr>
            <a:xfrm>
              <a:off x="4623245" y="3478712"/>
              <a:ext cx="249522" cy="431960"/>
            </a:xfrm>
            <a:prstGeom prst="rect">
              <a:avLst/>
            </a:prstGeom>
            <a:solidFill>
              <a:srgbClr val="1CABE2">
                <a:alpha val="100000"/>
              </a:srgbClr>
            </a:solidFill>
          </p:spPr>
          <p:txBody>
            <a:bodyPr/>
            <a:lstStyle/>
            <a:p/>
          </p:txBody>
        </p:sp>
        <p:sp>
          <p:nvSpPr>
            <p:cNvPr id="34" name="rc34"/>
            <p:cNvSpPr/>
            <p:nvPr/>
          </p:nvSpPr>
          <p:spPr>
            <a:xfrm>
              <a:off x="4900493" y="3469366"/>
              <a:ext cx="249522" cy="441307"/>
            </a:xfrm>
            <a:prstGeom prst="rect">
              <a:avLst/>
            </a:prstGeom>
            <a:solidFill>
              <a:srgbClr val="1CABE2">
                <a:alpha val="100000"/>
              </a:srgbClr>
            </a:solidFill>
          </p:spPr>
          <p:txBody>
            <a:bodyPr/>
            <a:lstStyle/>
            <a:p/>
          </p:txBody>
        </p:sp>
        <p:sp>
          <p:nvSpPr>
            <p:cNvPr id="35" name="rc35"/>
            <p:cNvSpPr/>
            <p:nvPr/>
          </p:nvSpPr>
          <p:spPr>
            <a:xfrm>
              <a:off x="5177741" y="3021760"/>
              <a:ext cx="249522" cy="888913"/>
            </a:xfrm>
            <a:prstGeom prst="rect">
              <a:avLst/>
            </a:prstGeom>
            <a:solidFill>
              <a:srgbClr val="1CABE2">
                <a:alpha val="100000"/>
              </a:srgbClr>
            </a:solidFill>
          </p:spPr>
          <p:txBody>
            <a:bodyPr/>
            <a:lstStyle/>
            <a:p/>
          </p:txBody>
        </p:sp>
        <p:sp>
          <p:nvSpPr>
            <p:cNvPr id="36" name="rc36"/>
            <p:cNvSpPr/>
            <p:nvPr/>
          </p:nvSpPr>
          <p:spPr>
            <a:xfrm>
              <a:off x="5454988" y="3022572"/>
              <a:ext cx="249522" cy="888100"/>
            </a:xfrm>
            <a:prstGeom prst="rect">
              <a:avLst/>
            </a:prstGeom>
            <a:solidFill>
              <a:srgbClr val="1CABE2">
                <a:alpha val="100000"/>
              </a:srgbClr>
            </a:solidFill>
          </p:spPr>
          <p:txBody>
            <a:bodyPr/>
            <a:lstStyle/>
            <a:p/>
          </p:txBody>
        </p:sp>
        <p:sp>
          <p:nvSpPr>
            <p:cNvPr id="37" name="rc37"/>
            <p:cNvSpPr/>
            <p:nvPr/>
          </p:nvSpPr>
          <p:spPr>
            <a:xfrm>
              <a:off x="5732236" y="3472210"/>
              <a:ext cx="249522" cy="438462"/>
            </a:xfrm>
            <a:prstGeom prst="rect">
              <a:avLst/>
            </a:prstGeom>
            <a:solidFill>
              <a:srgbClr val="1CABE2">
                <a:alpha val="100000"/>
              </a:srgbClr>
            </a:solidFill>
          </p:spPr>
          <p:txBody>
            <a:bodyPr/>
            <a:lstStyle/>
            <a:p/>
          </p:txBody>
        </p:sp>
        <p:sp>
          <p:nvSpPr>
            <p:cNvPr id="38" name="rc38"/>
            <p:cNvSpPr/>
            <p:nvPr/>
          </p:nvSpPr>
          <p:spPr>
            <a:xfrm>
              <a:off x="6009484" y="3485620"/>
              <a:ext cx="249522" cy="425052"/>
            </a:xfrm>
            <a:prstGeom prst="rect">
              <a:avLst/>
            </a:prstGeom>
            <a:solidFill>
              <a:srgbClr val="1CABE2">
                <a:alpha val="100000"/>
              </a:srgbClr>
            </a:solidFill>
          </p:spPr>
          <p:txBody>
            <a:bodyPr/>
            <a:lstStyle/>
            <a:p/>
          </p:txBody>
        </p:sp>
        <p:sp>
          <p:nvSpPr>
            <p:cNvPr id="39" name="rc39"/>
            <p:cNvSpPr/>
            <p:nvPr/>
          </p:nvSpPr>
          <p:spPr>
            <a:xfrm>
              <a:off x="6286731" y="3090638"/>
              <a:ext cx="249522" cy="820035"/>
            </a:xfrm>
            <a:prstGeom prst="rect">
              <a:avLst/>
            </a:prstGeom>
            <a:solidFill>
              <a:srgbClr val="1CABE2">
                <a:alpha val="100000"/>
              </a:srgbClr>
            </a:solidFill>
          </p:spPr>
          <p:txBody>
            <a:bodyPr/>
            <a:lstStyle/>
            <a:p/>
          </p:txBody>
        </p:sp>
        <p:sp>
          <p:nvSpPr>
            <p:cNvPr id="40" name="rc40"/>
            <p:cNvSpPr/>
            <p:nvPr/>
          </p:nvSpPr>
          <p:spPr>
            <a:xfrm>
              <a:off x="6563979" y="3107502"/>
              <a:ext cx="249522" cy="803171"/>
            </a:xfrm>
            <a:prstGeom prst="rect">
              <a:avLst/>
            </a:prstGeom>
            <a:solidFill>
              <a:srgbClr val="1CABE2">
                <a:alpha val="100000"/>
              </a:srgbClr>
            </a:solidFill>
          </p:spPr>
          <p:txBody>
            <a:bodyPr/>
            <a:lstStyle/>
            <a:p/>
          </p:txBody>
        </p:sp>
        <p:sp>
          <p:nvSpPr>
            <p:cNvPr id="41" name="rc41"/>
            <p:cNvSpPr/>
            <p:nvPr/>
          </p:nvSpPr>
          <p:spPr>
            <a:xfrm>
              <a:off x="6841227" y="2769613"/>
              <a:ext cx="249522" cy="1141059"/>
            </a:xfrm>
            <a:prstGeom prst="rect">
              <a:avLst/>
            </a:prstGeom>
            <a:solidFill>
              <a:srgbClr val="1CABE2">
                <a:alpha val="100000"/>
              </a:srgbClr>
            </a:solidFill>
          </p:spPr>
          <p:txBody>
            <a:bodyPr/>
            <a:lstStyle/>
            <a:p/>
          </p:txBody>
        </p:sp>
        <p:sp>
          <p:nvSpPr>
            <p:cNvPr id="42" name="rc42"/>
            <p:cNvSpPr/>
            <p:nvPr/>
          </p:nvSpPr>
          <p:spPr>
            <a:xfrm>
              <a:off x="7118474" y="2891928"/>
              <a:ext cx="249522" cy="1018745"/>
            </a:xfrm>
            <a:prstGeom prst="rect">
              <a:avLst/>
            </a:prstGeom>
            <a:solidFill>
              <a:srgbClr val="1CABE2">
                <a:alpha val="100000"/>
              </a:srgbClr>
            </a:solidFill>
          </p:spPr>
          <p:txBody>
            <a:bodyPr/>
            <a:lstStyle/>
            <a:p/>
          </p:txBody>
        </p:sp>
        <p:sp>
          <p:nvSpPr>
            <p:cNvPr id="43" name="rc43"/>
            <p:cNvSpPr/>
            <p:nvPr/>
          </p:nvSpPr>
          <p:spPr>
            <a:xfrm>
              <a:off x="7395722" y="2876080"/>
              <a:ext cx="249522" cy="1034593"/>
            </a:xfrm>
            <a:prstGeom prst="rect">
              <a:avLst/>
            </a:prstGeom>
            <a:solidFill>
              <a:srgbClr val="1CABE2">
                <a:alpha val="100000"/>
              </a:srgbClr>
            </a:solidFill>
          </p:spPr>
          <p:txBody>
            <a:bodyPr/>
            <a:lstStyle/>
            <a:p/>
          </p:txBody>
        </p:sp>
        <p:sp>
          <p:nvSpPr>
            <p:cNvPr id="44" name="rc44"/>
            <p:cNvSpPr/>
            <p:nvPr/>
          </p:nvSpPr>
          <p:spPr>
            <a:xfrm>
              <a:off x="7672970" y="2896194"/>
              <a:ext cx="249522" cy="1014478"/>
            </a:xfrm>
            <a:prstGeom prst="rect">
              <a:avLst/>
            </a:prstGeom>
            <a:solidFill>
              <a:srgbClr val="1CABE2">
                <a:alpha val="100000"/>
              </a:srgbClr>
            </a:solidFill>
          </p:spPr>
          <p:txBody>
            <a:bodyPr/>
            <a:lstStyle/>
            <a:p/>
          </p:txBody>
        </p:sp>
        <p:sp>
          <p:nvSpPr>
            <p:cNvPr id="45" name="rc45"/>
            <p:cNvSpPr/>
            <p:nvPr/>
          </p:nvSpPr>
          <p:spPr>
            <a:xfrm>
              <a:off x="7950217" y="2918544"/>
              <a:ext cx="249522" cy="992128"/>
            </a:xfrm>
            <a:prstGeom prst="rect">
              <a:avLst/>
            </a:prstGeom>
            <a:solidFill>
              <a:srgbClr val="1CABE2">
                <a:alpha val="100000"/>
              </a:srgbClr>
            </a:solidFill>
          </p:spPr>
          <p:txBody>
            <a:bodyPr/>
            <a:lstStyle/>
            <a:p/>
          </p:txBody>
        </p:sp>
        <p:sp>
          <p:nvSpPr>
            <p:cNvPr id="46" name="rc46"/>
            <p:cNvSpPr/>
            <p:nvPr/>
          </p:nvSpPr>
          <p:spPr>
            <a:xfrm>
              <a:off x="1296273" y="2946989"/>
              <a:ext cx="249522" cy="642455"/>
            </a:xfrm>
            <a:prstGeom prst="rect">
              <a:avLst/>
            </a:prstGeom>
            <a:solidFill>
              <a:srgbClr val="B3B3B3">
                <a:alpha val="100000"/>
              </a:srgbClr>
            </a:solidFill>
          </p:spPr>
          <p:txBody>
            <a:bodyPr/>
            <a:lstStyle/>
            <a:p/>
          </p:txBody>
        </p:sp>
        <p:sp>
          <p:nvSpPr>
            <p:cNvPr id="47" name="rc47"/>
            <p:cNvSpPr/>
            <p:nvPr/>
          </p:nvSpPr>
          <p:spPr>
            <a:xfrm>
              <a:off x="1573521" y="3273094"/>
              <a:ext cx="249522" cy="318789"/>
            </a:xfrm>
            <a:prstGeom prst="rect">
              <a:avLst/>
            </a:prstGeom>
            <a:solidFill>
              <a:srgbClr val="B3B3B3">
                <a:alpha val="100000"/>
              </a:srgbClr>
            </a:solidFill>
          </p:spPr>
          <p:txBody>
            <a:bodyPr/>
            <a:lstStyle/>
            <a:p/>
          </p:txBody>
        </p:sp>
        <p:sp>
          <p:nvSpPr>
            <p:cNvPr id="48" name="rc48"/>
            <p:cNvSpPr/>
            <p:nvPr/>
          </p:nvSpPr>
          <p:spPr>
            <a:xfrm>
              <a:off x="1850769" y="2636124"/>
              <a:ext cx="249522" cy="0"/>
            </a:xfrm>
            <a:prstGeom prst="rect">
              <a:avLst/>
            </a:prstGeom>
            <a:solidFill>
              <a:srgbClr val="B3B3B3">
                <a:alpha val="100000"/>
              </a:srgbClr>
            </a:solidFill>
          </p:spPr>
          <p:txBody>
            <a:bodyPr/>
            <a:lstStyle/>
            <a:p/>
          </p:txBody>
        </p:sp>
        <p:sp>
          <p:nvSpPr>
            <p:cNvPr id="49" name="rc49"/>
            <p:cNvSpPr/>
            <p:nvPr/>
          </p:nvSpPr>
          <p:spPr>
            <a:xfrm>
              <a:off x="2128016" y="2278120"/>
              <a:ext cx="249522" cy="326510"/>
            </a:xfrm>
            <a:prstGeom prst="rect">
              <a:avLst/>
            </a:prstGeom>
            <a:solidFill>
              <a:srgbClr val="B3B3B3">
                <a:alpha val="100000"/>
              </a:srgbClr>
            </a:solidFill>
          </p:spPr>
          <p:txBody>
            <a:bodyPr/>
            <a:lstStyle/>
            <a:p/>
          </p:txBody>
        </p:sp>
        <p:sp>
          <p:nvSpPr>
            <p:cNvPr id="50" name="rc50"/>
            <p:cNvSpPr/>
            <p:nvPr/>
          </p:nvSpPr>
          <p:spPr>
            <a:xfrm>
              <a:off x="2405264" y="2915903"/>
              <a:ext cx="249522" cy="0"/>
            </a:xfrm>
            <a:prstGeom prst="rect">
              <a:avLst/>
            </a:prstGeom>
            <a:solidFill>
              <a:srgbClr val="B3B3B3">
                <a:alpha val="100000"/>
              </a:srgbClr>
            </a:solidFill>
          </p:spPr>
          <p:txBody>
            <a:bodyPr/>
            <a:lstStyle/>
            <a:p/>
          </p:txBody>
        </p:sp>
        <p:sp>
          <p:nvSpPr>
            <p:cNvPr id="51" name="rc51"/>
            <p:cNvSpPr/>
            <p:nvPr/>
          </p:nvSpPr>
          <p:spPr>
            <a:xfrm>
              <a:off x="2682512" y="3234489"/>
              <a:ext cx="249522" cy="0"/>
            </a:xfrm>
            <a:prstGeom prst="rect">
              <a:avLst/>
            </a:prstGeom>
            <a:solidFill>
              <a:srgbClr val="B3B3B3">
                <a:alpha val="100000"/>
              </a:srgbClr>
            </a:solidFill>
          </p:spPr>
          <p:txBody>
            <a:bodyPr/>
            <a:lstStyle/>
            <a:p/>
          </p:txBody>
        </p:sp>
        <p:sp>
          <p:nvSpPr>
            <p:cNvPr id="52" name="rc52"/>
            <p:cNvSpPr/>
            <p:nvPr/>
          </p:nvSpPr>
          <p:spPr>
            <a:xfrm>
              <a:off x="2959759" y="3566892"/>
              <a:ext cx="249522" cy="0"/>
            </a:xfrm>
            <a:prstGeom prst="rect">
              <a:avLst/>
            </a:prstGeom>
            <a:solidFill>
              <a:srgbClr val="B3B3B3">
                <a:alpha val="100000"/>
              </a:srgbClr>
            </a:solidFill>
          </p:spPr>
          <p:txBody>
            <a:bodyPr/>
            <a:lstStyle/>
            <a:p/>
          </p:txBody>
        </p:sp>
        <p:sp>
          <p:nvSpPr>
            <p:cNvPr id="53" name="rc53"/>
            <p:cNvSpPr/>
            <p:nvPr/>
          </p:nvSpPr>
          <p:spPr>
            <a:xfrm>
              <a:off x="3237007" y="3209904"/>
              <a:ext cx="249522" cy="350282"/>
            </a:xfrm>
            <a:prstGeom prst="rect">
              <a:avLst/>
            </a:prstGeom>
            <a:solidFill>
              <a:srgbClr val="B3B3B3">
                <a:alpha val="100000"/>
              </a:srgbClr>
            </a:solidFill>
          </p:spPr>
          <p:txBody>
            <a:bodyPr/>
            <a:lstStyle/>
            <a:p/>
          </p:txBody>
        </p:sp>
        <p:sp>
          <p:nvSpPr>
            <p:cNvPr id="54" name="rc54"/>
            <p:cNvSpPr/>
            <p:nvPr/>
          </p:nvSpPr>
          <p:spPr>
            <a:xfrm>
              <a:off x="3514255" y="3551653"/>
              <a:ext cx="249522" cy="0"/>
            </a:xfrm>
            <a:prstGeom prst="rect">
              <a:avLst/>
            </a:prstGeom>
            <a:solidFill>
              <a:srgbClr val="B3B3B3">
                <a:alpha val="100000"/>
              </a:srgbClr>
            </a:solidFill>
          </p:spPr>
          <p:txBody>
            <a:bodyPr/>
            <a:lstStyle/>
            <a:p/>
          </p:txBody>
        </p:sp>
        <p:sp>
          <p:nvSpPr>
            <p:cNvPr id="55" name="rc55"/>
            <p:cNvSpPr/>
            <p:nvPr/>
          </p:nvSpPr>
          <p:spPr>
            <a:xfrm>
              <a:off x="3791502" y="3541494"/>
              <a:ext cx="249522" cy="0"/>
            </a:xfrm>
            <a:prstGeom prst="rect">
              <a:avLst/>
            </a:prstGeom>
            <a:solidFill>
              <a:srgbClr val="B3B3B3">
                <a:alpha val="100000"/>
              </a:srgbClr>
            </a:solidFill>
          </p:spPr>
          <p:txBody>
            <a:bodyPr/>
            <a:lstStyle/>
            <a:p/>
          </p:txBody>
        </p:sp>
        <p:sp>
          <p:nvSpPr>
            <p:cNvPr id="56" name="rc56"/>
            <p:cNvSpPr/>
            <p:nvPr/>
          </p:nvSpPr>
          <p:spPr>
            <a:xfrm>
              <a:off x="4068750" y="3136760"/>
              <a:ext cx="249522" cy="0"/>
            </a:xfrm>
            <a:prstGeom prst="rect">
              <a:avLst/>
            </a:prstGeom>
            <a:solidFill>
              <a:srgbClr val="B3B3B3">
                <a:alpha val="100000"/>
              </a:srgbClr>
            </a:solidFill>
          </p:spPr>
          <p:txBody>
            <a:bodyPr/>
            <a:lstStyle/>
            <a:p/>
          </p:txBody>
        </p:sp>
        <p:sp>
          <p:nvSpPr>
            <p:cNvPr id="57" name="rc57"/>
            <p:cNvSpPr/>
            <p:nvPr/>
          </p:nvSpPr>
          <p:spPr>
            <a:xfrm>
              <a:off x="4345998" y="3086574"/>
              <a:ext cx="249522" cy="0"/>
            </a:xfrm>
            <a:prstGeom prst="rect">
              <a:avLst/>
            </a:prstGeom>
            <a:solidFill>
              <a:srgbClr val="B3B3B3">
                <a:alpha val="100000"/>
              </a:srgbClr>
            </a:solidFill>
          </p:spPr>
          <p:txBody>
            <a:bodyPr/>
            <a:lstStyle/>
            <a:p/>
          </p:txBody>
        </p:sp>
        <p:sp>
          <p:nvSpPr>
            <p:cNvPr id="58" name="rc58"/>
            <p:cNvSpPr/>
            <p:nvPr/>
          </p:nvSpPr>
          <p:spPr>
            <a:xfrm>
              <a:off x="4623245" y="2614587"/>
              <a:ext cx="249522" cy="864125"/>
            </a:xfrm>
            <a:prstGeom prst="rect">
              <a:avLst/>
            </a:prstGeom>
            <a:solidFill>
              <a:srgbClr val="B3B3B3">
                <a:alpha val="100000"/>
              </a:srgbClr>
            </a:solidFill>
          </p:spPr>
          <p:txBody>
            <a:bodyPr/>
            <a:lstStyle/>
            <a:p/>
          </p:txBody>
        </p:sp>
        <p:sp>
          <p:nvSpPr>
            <p:cNvPr id="59" name="rc59"/>
            <p:cNvSpPr/>
            <p:nvPr/>
          </p:nvSpPr>
          <p:spPr>
            <a:xfrm>
              <a:off x="4900493" y="3028261"/>
              <a:ext cx="249522" cy="441104"/>
            </a:xfrm>
            <a:prstGeom prst="rect">
              <a:avLst/>
            </a:prstGeom>
            <a:solidFill>
              <a:srgbClr val="B3B3B3">
                <a:alpha val="100000"/>
              </a:srgbClr>
            </a:solidFill>
          </p:spPr>
          <p:txBody>
            <a:bodyPr/>
            <a:lstStyle/>
            <a:p/>
          </p:txBody>
        </p:sp>
        <p:sp>
          <p:nvSpPr>
            <p:cNvPr id="60" name="rc60"/>
            <p:cNvSpPr/>
            <p:nvPr/>
          </p:nvSpPr>
          <p:spPr>
            <a:xfrm>
              <a:off x="5177741" y="3021760"/>
              <a:ext cx="249522" cy="0"/>
            </a:xfrm>
            <a:prstGeom prst="rect">
              <a:avLst/>
            </a:prstGeom>
            <a:solidFill>
              <a:srgbClr val="B3B3B3">
                <a:alpha val="100000"/>
              </a:srgbClr>
            </a:solidFill>
          </p:spPr>
          <p:txBody>
            <a:bodyPr/>
            <a:lstStyle/>
            <a:p/>
          </p:txBody>
        </p:sp>
        <p:sp>
          <p:nvSpPr>
            <p:cNvPr id="61" name="rc61"/>
            <p:cNvSpPr/>
            <p:nvPr/>
          </p:nvSpPr>
          <p:spPr>
            <a:xfrm>
              <a:off x="5454988" y="3022572"/>
              <a:ext cx="249522" cy="0"/>
            </a:xfrm>
            <a:prstGeom prst="rect">
              <a:avLst/>
            </a:prstGeom>
            <a:solidFill>
              <a:srgbClr val="B3B3B3">
                <a:alpha val="100000"/>
              </a:srgbClr>
            </a:solidFill>
          </p:spPr>
          <p:txBody>
            <a:bodyPr/>
            <a:lstStyle/>
            <a:p/>
          </p:txBody>
        </p:sp>
        <p:sp>
          <p:nvSpPr>
            <p:cNvPr id="62" name="rc62"/>
            <p:cNvSpPr/>
            <p:nvPr/>
          </p:nvSpPr>
          <p:spPr>
            <a:xfrm>
              <a:off x="5732236" y="3033544"/>
              <a:ext cx="249522" cy="438665"/>
            </a:xfrm>
            <a:prstGeom prst="rect">
              <a:avLst/>
            </a:prstGeom>
            <a:solidFill>
              <a:srgbClr val="B3B3B3">
                <a:alpha val="100000"/>
              </a:srgbClr>
            </a:solidFill>
          </p:spPr>
          <p:txBody>
            <a:bodyPr/>
            <a:lstStyle/>
            <a:p/>
          </p:txBody>
        </p:sp>
        <p:sp>
          <p:nvSpPr>
            <p:cNvPr id="63" name="rc63"/>
            <p:cNvSpPr/>
            <p:nvPr/>
          </p:nvSpPr>
          <p:spPr>
            <a:xfrm>
              <a:off x="6009484" y="3060567"/>
              <a:ext cx="249522" cy="425052"/>
            </a:xfrm>
            <a:prstGeom prst="rect">
              <a:avLst/>
            </a:prstGeom>
            <a:solidFill>
              <a:srgbClr val="B3B3B3">
                <a:alpha val="100000"/>
              </a:srgbClr>
            </a:solidFill>
          </p:spPr>
          <p:txBody>
            <a:bodyPr/>
            <a:lstStyle/>
            <a:p/>
          </p:txBody>
        </p:sp>
        <p:sp>
          <p:nvSpPr>
            <p:cNvPr id="64" name="rc64"/>
            <p:cNvSpPr/>
            <p:nvPr/>
          </p:nvSpPr>
          <p:spPr>
            <a:xfrm>
              <a:off x="6286731" y="2680620"/>
              <a:ext cx="249522" cy="410017"/>
            </a:xfrm>
            <a:prstGeom prst="rect">
              <a:avLst/>
            </a:prstGeom>
            <a:solidFill>
              <a:srgbClr val="B3B3B3">
                <a:alpha val="100000"/>
              </a:srgbClr>
            </a:solidFill>
          </p:spPr>
          <p:txBody>
            <a:bodyPr/>
            <a:lstStyle/>
            <a:p/>
          </p:txBody>
        </p:sp>
        <p:sp>
          <p:nvSpPr>
            <p:cNvPr id="65" name="rc65"/>
            <p:cNvSpPr/>
            <p:nvPr/>
          </p:nvSpPr>
          <p:spPr>
            <a:xfrm>
              <a:off x="6563979" y="3107502"/>
              <a:ext cx="249522" cy="0"/>
            </a:xfrm>
            <a:prstGeom prst="rect">
              <a:avLst/>
            </a:prstGeom>
            <a:solidFill>
              <a:srgbClr val="B3B3B3">
                <a:alpha val="100000"/>
              </a:srgbClr>
            </a:solidFill>
          </p:spPr>
          <p:txBody>
            <a:bodyPr/>
            <a:lstStyle/>
            <a:p/>
          </p:txBody>
        </p:sp>
        <p:sp>
          <p:nvSpPr>
            <p:cNvPr id="66" name="rc66"/>
            <p:cNvSpPr/>
            <p:nvPr/>
          </p:nvSpPr>
          <p:spPr>
            <a:xfrm>
              <a:off x="6841227" y="2769613"/>
              <a:ext cx="249522" cy="0"/>
            </a:xfrm>
            <a:prstGeom prst="rect">
              <a:avLst/>
            </a:prstGeom>
            <a:solidFill>
              <a:srgbClr val="B3B3B3">
                <a:alpha val="100000"/>
              </a:srgbClr>
            </a:solidFill>
          </p:spPr>
          <p:txBody>
            <a:bodyPr/>
            <a:lstStyle/>
            <a:p/>
          </p:txBody>
        </p:sp>
        <p:sp>
          <p:nvSpPr>
            <p:cNvPr id="67" name="rc67"/>
            <p:cNvSpPr/>
            <p:nvPr/>
          </p:nvSpPr>
          <p:spPr>
            <a:xfrm>
              <a:off x="7118474" y="2891928"/>
              <a:ext cx="249522" cy="0"/>
            </a:xfrm>
            <a:prstGeom prst="rect">
              <a:avLst/>
            </a:prstGeom>
            <a:solidFill>
              <a:srgbClr val="B3B3B3">
                <a:alpha val="100000"/>
              </a:srgbClr>
            </a:solidFill>
          </p:spPr>
          <p:txBody>
            <a:bodyPr/>
            <a:lstStyle/>
            <a:p/>
          </p:txBody>
        </p:sp>
        <p:sp>
          <p:nvSpPr>
            <p:cNvPr id="68" name="rc68"/>
            <p:cNvSpPr/>
            <p:nvPr/>
          </p:nvSpPr>
          <p:spPr>
            <a:xfrm>
              <a:off x="7395722" y="2876080"/>
              <a:ext cx="249522" cy="0"/>
            </a:xfrm>
            <a:prstGeom prst="rect">
              <a:avLst/>
            </a:prstGeom>
            <a:solidFill>
              <a:srgbClr val="B3B3B3">
                <a:alpha val="100000"/>
              </a:srgbClr>
            </a:solidFill>
          </p:spPr>
          <p:txBody>
            <a:bodyPr/>
            <a:lstStyle/>
            <a:p/>
          </p:txBody>
        </p:sp>
        <p:sp>
          <p:nvSpPr>
            <p:cNvPr id="69" name="rc69"/>
            <p:cNvSpPr/>
            <p:nvPr/>
          </p:nvSpPr>
          <p:spPr>
            <a:xfrm>
              <a:off x="7672970" y="2896194"/>
              <a:ext cx="249522" cy="0"/>
            </a:xfrm>
            <a:prstGeom prst="rect">
              <a:avLst/>
            </a:prstGeom>
            <a:solidFill>
              <a:srgbClr val="B3B3B3">
                <a:alpha val="100000"/>
              </a:srgbClr>
            </a:solidFill>
          </p:spPr>
          <p:txBody>
            <a:bodyPr/>
            <a:lstStyle/>
            <a:p/>
          </p:txBody>
        </p:sp>
        <p:sp>
          <p:nvSpPr>
            <p:cNvPr id="70" name="rc70"/>
            <p:cNvSpPr/>
            <p:nvPr/>
          </p:nvSpPr>
          <p:spPr>
            <a:xfrm>
              <a:off x="7950217" y="2918544"/>
              <a:ext cx="249522" cy="0"/>
            </a:xfrm>
            <a:prstGeom prst="rect">
              <a:avLst/>
            </a:prstGeom>
            <a:solidFill>
              <a:srgbClr val="B3B3B3">
                <a:alpha val="100000"/>
              </a:srgbClr>
            </a:solidFill>
          </p:spPr>
          <p:txBody>
            <a:bodyPr/>
            <a:lstStyle/>
            <a:p/>
          </p:txBody>
        </p:sp>
        <p:sp>
          <p:nvSpPr>
            <p:cNvPr id="71" name="pl71"/>
            <p:cNvSpPr/>
            <p:nvPr/>
          </p:nvSpPr>
          <p:spPr>
            <a:xfrm>
              <a:off x="1421035" y="1216961"/>
              <a:ext cx="6653943" cy="81627"/>
            </a:xfrm>
            <a:custGeom>
              <a:avLst/>
              <a:pathLst>
                <a:path w="6653943" h="81627">
                  <a:moveTo>
                    <a:pt x="0" y="0"/>
                  </a:moveTo>
                  <a:lnTo>
                    <a:pt x="277247" y="0"/>
                  </a:lnTo>
                  <a:lnTo>
                    <a:pt x="554495" y="81627"/>
                  </a:lnTo>
                  <a:lnTo>
                    <a:pt x="831742" y="81627"/>
                  </a:lnTo>
                  <a:lnTo>
                    <a:pt x="1108990" y="54418"/>
                  </a:lnTo>
                  <a:lnTo>
                    <a:pt x="1386238" y="27209"/>
                  </a:lnTo>
                  <a:lnTo>
                    <a:pt x="1663485" y="0"/>
                  </a:lnTo>
                  <a:lnTo>
                    <a:pt x="1940733" y="0"/>
                  </a:lnTo>
                  <a:lnTo>
                    <a:pt x="2217981" y="0"/>
                  </a:lnTo>
                  <a:lnTo>
                    <a:pt x="2495228" y="0"/>
                  </a:lnTo>
                  <a:lnTo>
                    <a:pt x="2772476" y="27209"/>
                  </a:lnTo>
                  <a:lnTo>
                    <a:pt x="3049724" y="27209"/>
                  </a:lnTo>
                  <a:lnTo>
                    <a:pt x="3326971" y="0"/>
                  </a:lnTo>
                  <a:lnTo>
                    <a:pt x="3604219" y="0"/>
                  </a:lnTo>
                  <a:lnTo>
                    <a:pt x="3881467" y="27209"/>
                  </a:lnTo>
                  <a:lnTo>
                    <a:pt x="4158714" y="27209"/>
                  </a:lnTo>
                  <a:lnTo>
                    <a:pt x="4435962" y="0"/>
                  </a:lnTo>
                  <a:lnTo>
                    <a:pt x="4713210" y="0"/>
                  </a:lnTo>
                  <a:lnTo>
                    <a:pt x="4990457" y="27209"/>
                  </a:lnTo>
                  <a:lnTo>
                    <a:pt x="5267705" y="27209"/>
                  </a:lnTo>
                  <a:lnTo>
                    <a:pt x="5544953" y="54418"/>
                  </a:lnTo>
                  <a:lnTo>
                    <a:pt x="5822200" y="54418"/>
                  </a:lnTo>
                  <a:lnTo>
                    <a:pt x="6099448" y="54418"/>
                  </a:lnTo>
                  <a:lnTo>
                    <a:pt x="6376696" y="54418"/>
                  </a:lnTo>
                  <a:lnTo>
                    <a:pt x="6653943" y="54418"/>
                  </a:lnTo>
                </a:path>
              </a:pathLst>
            </a:custGeom>
            <a:ln w="27101" cap="flat">
              <a:solidFill>
                <a:srgbClr val="0058AB">
                  <a:alpha val="50196"/>
                </a:srgbClr>
              </a:solidFill>
              <a:prstDash val="solid"/>
              <a:round/>
            </a:ln>
          </p:spPr>
          <p:txBody>
            <a:bodyPr/>
            <a:lstStyle/>
            <a:p/>
          </p:txBody>
        </p:sp>
        <p:sp>
          <p:nvSpPr>
            <p:cNvPr id="72" name="pl72"/>
            <p:cNvSpPr/>
            <p:nvPr/>
          </p:nvSpPr>
          <p:spPr>
            <a:xfrm>
              <a:off x="1421035" y="1216961"/>
              <a:ext cx="6653943" cy="108836"/>
            </a:xfrm>
            <a:custGeom>
              <a:avLst/>
              <a:pathLst>
                <a:path w="6653943" h="108836">
                  <a:moveTo>
                    <a:pt x="0" y="54418"/>
                  </a:moveTo>
                  <a:lnTo>
                    <a:pt x="277247" y="27209"/>
                  </a:lnTo>
                  <a:lnTo>
                    <a:pt x="554495" y="81627"/>
                  </a:lnTo>
                  <a:lnTo>
                    <a:pt x="831742" y="108836"/>
                  </a:lnTo>
                  <a:lnTo>
                    <a:pt x="1108990" y="54418"/>
                  </a:lnTo>
                  <a:lnTo>
                    <a:pt x="1386238" y="27209"/>
                  </a:lnTo>
                  <a:lnTo>
                    <a:pt x="1663485" y="0"/>
                  </a:lnTo>
                  <a:lnTo>
                    <a:pt x="1940733" y="27209"/>
                  </a:lnTo>
                  <a:lnTo>
                    <a:pt x="2217981" y="0"/>
                  </a:lnTo>
                  <a:lnTo>
                    <a:pt x="2495228" y="0"/>
                  </a:lnTo>
                  <a:lnTo>
                    <a:pt x="2772476" y="27209"/>
                  </a:lnTo>
                  <a:lnTo>
                    <a:pt x="3049724" y="27209"/>
                  </a:lnTo>
                  <a:lnTo>
                    <a:pt x="3326971" y="54418"/>
                  </a:lnTo>
                  <a:lnTo>
                    <a:pt x="3604219" y="27209"/>
                  </a:lnTo>
                  <a:lnTo>
                    <a:pt x="3881467" y="27209"/>
                  </a:lnTo>
                  <a:lnTo>
                    <a:pt x="4158714" y="27209"/>
                  </a:lnTo>
                  <a:lnTo>
                    <a:pt x="4435962" y="27209"/>
                  </a:lnTo>
                  <a:lnTo>
                    <a:pt x="4713210" y="27209"/>
                  </a:lnTo>
                  <a:lnTo>
                    <a:pt x="4990457" y="54418"/>
                  </a:lnTo>
                  <a:lnTo>
                    <a:pt x="5267705" y="27209"/>
                  </a:lnTo>
                  <a:lnTo>
                    <a:pt x="5544953" y="54418"/>
                  </a:lnTo>
                  <a:lnTo>
                    <a:pt x="5822200" y="54418"/>
                  </a:lnTo>
                  <a:lnTo>
                    <a:pt x="6099448" y="54418"/>
                  </a:lnTo>
                  <a:lnTo>
                    <a:pt x="6376696" y="54418"/>
                  </a:lnTo>
                  <a:lnTo>
                    <a:pt x="6653943" y="54418"/>
                  </a:lnTo>
                </a:path>
              </a:pathLst>
            </a:custGeom>
            <a:ln w="27101" cap="flat">
              <a:solidFill>
                <a:srgbClr val="333333">
                  <a:alpha val="50196"/>
                </a:srgbClr>
              </a:solidFill>
              <a:prstDash val="solid"/>
              <a:round/>
            </a:ln>
          </p:spPr>
          <p:txBody>
            <a:bodyPr/>
            <a:lstStyle/>
            <a:p/>
          </p:txBody>
        </p:sp>
        <p:sp>
          <p:nvSpPr>
            <p:cNvPr id="73" name="tx73"/>
            <p:cNvSpPr/>
            <p:nvPr/>
          </p:nvSpPr>
          <p:spPr>
            <a:xfrm>
              <a:off x="6628451"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6905698"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7182946"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460194"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37441"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8014689"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2968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7182946"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7460194"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737441"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8014689" y="13240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1345686" y="37096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6" name="tx86"/>
            <p:cNvSpPr/>
            <p:nvPr/>
          </p:nvSpPr>
          <p:spPr>
            <a:xfrm>
              <a:off x="2731924" y="353208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4118163" y="34832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8" name="tx88"/>
            <p:cNvSpPr/>
            <p:nvPr/>
          </p:nvSpPr>
          <p:spPr>
            <a:xfrm>
              <a:off x="5504401" y="342782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9" name="tx89"/>
            <p:cNvSpPr/>
            <p:nvPr/>
          </p:nvSpPr>
          <p:spPr>
            <a:xfrm>
              <a:off x="6658596" y="347028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6890639" y="329970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7213091" y="33622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2" name="tx92"/>
            <p:cNvSpPr/>
            <p:nvPr/>
          </p:nvSpPr>
          <p:spPr>
            <a:xfrm>
              <a:off x="7445134" y="33529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3" name="tx93"/>
            <p:cNvSpPr/>
            <p:nvPr/>
          </p:nvSpPr>
          <p:spPr>
            <a:xfrm>
              <a:off x="7767586" y="336437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4" name="tx94"/>
            <p:cNvSpPr/>
            <p:nvPr/>
          </p:nvSpPr>
          <p:spPr>
            <a:xfrm>
              <a:off x="7999630" y="33741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5" name="tx95"/>
            <p:cNvSpPr/>
            <p:nvPr/>
          </p:nvSpPr>
          <p:spPr>
            <a:xfrm>
              <a:off x="1345686" y="32277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6" name="tx96"/>
            <p:cNvSpPr/>
            <p:nvPr/>
          </p:nvSpPr>
          <p:spPr>
            <a:xfrm>
              <a:off x="1345686" y="283059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97" name="tx97"/>
            <p:cNvSpPr/>
            <p:nvPr/>
          </p:nvSpPr>
          <p:spPr>
            <a:xfrm>
              <a:off x="2731924" y="311639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98" name="tx98"/>
            <p:cNvSpPr/>
            <p:nvPr/>
          </p:nvSpPr>
          <p:spPr>
            <a:xfrm>
              <a:off x="4118163" y="30186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99" name="tx99"/>
            <p:cNvSpPr/>
            <p:nvPr/>
          </p:nvSpPr>
          <p:spPr>
            <a:xfrm>
              <a:off x="5504401" y="290617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0" name="tx100"/>
            <p:cNvSpPr/>
            <p:nvPr/>
          </p:nvSpPr>
          <p:spPr>
            <a:xfrm>
              <a:off x="6658596" y="299110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6890639" y="265157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2" name="tx102"/>
            <p:cNvSpPr/>
            <p:nvPr/>
          </p:nvSpPr>
          <p:spPr>
            <a:xfrm>
              <a:off x="7213091" y="277526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3" name="tx103"/>
            <p:cNvSpPr/>
            <p:nvPr/>
          </p:nvSpPr>
          <p:spPr>
            <a:xfrm>
              <a:off x="7445134" y="27580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4" name="tx104"/>
            <p:cNvSpPr/>
            <p:nvPr/>
          </p:nvSpPr>
          <p:spPr>
            <a:xfrm>
              <a:off x="7767586" y="277953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 name="tx105"/>
            <p:cNvSpPr/>
            <p:nvPr/>
          </p:nvSpPr>
          <p:spPr>
            <a:xfrm>
              <a:off x="7999630" y="280050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06" name="tx106"/>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717597" y="2843067"/>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639902" y="1826757"/>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903044" y="2416637"/>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25" name="tx125"/>
            <p:cNvSpPr/>
            <p:nvPr/>
          </p:nvSpPr>
          <p:spPr>
            <a:xfrm rot="5400000">
              <a:off x="8333845" y="2416637"/>
              <a:ext cx="127305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DTC (%)</a:t>
              </a:r>
            </a:p>
          </p:txBody>
        </p:sp>
        <p:sp>
          <p:nvSpPr>
            <p:cNvPr id="126" name="pl12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63170" y="4808891"/>
              <a:ext cx="201456" cy="201456"/>
            </a:xfrm>
            <a:prstGeom prst="rect">
              <a:avLst/>
            </a:prstGeom>
            <a:solidFill>
              <a:srgbClr val="B3B3B3">
                <a:alpha val="100000"/>
              </a:srgbClr>
            </a:solidFill>
          </p:spPr>
          <p:txBody>
            <a:bodyPr/>
            <a:lstStyle/>
            <a:p/>
          </p:txBody>
        </p:sp>
        <p:sp>
          <p:nvSpPr>
            <p:cNvPr id="131" name="rc131"/>
            <p:cNvSpPr/>
            <p:nvPr/>
          </p:nvSpPr>
          <p:spPr>
            <a:xfrm>
              <a:off x="5565324" y="4808891"/>
              <a:ext cx="201456" cy="201456"/>
            </a:xfrm>
            <a:prstGeom prst="rect">
              <a:avLst/>
            </a:prstGeom>
            <a:solidFill>
              <a:srgbClr val="1CABE2">
                <a:alpha val="100000"/>
              </a:srgbClr>
            </a:solidFill>
          </p:spPr>
          <p:txBody>
            <a:bodyPr/>
            <a:lstStyle/>
            <a:p/>
          </p:txBody>
        </p:sp>
        <p:sp>
          <p:nvSpPr>
            <p:cNvPr id="132" name="tx13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951100" y="469576"/>
              <a:ext cx="791509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insuffisamment vaccinés pour le DTC,</a:t>
              </a:r>
            </a:p>
          </p:txBody>
        </p:sp>
        <p:sp>
          <p:nvSpPr>
            <p:cNvPr id="135" name="tx135"/>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2000-2024</a:t>
              </a:r>
            </a:p>
          </p:txBody>
        </p:sp>
        <p:sp>
          <p:nvSpPr>
            <p:cNvPr id="136" name="pl136"/>
            <p:cNvSpPr/>
            <p:nvPr/>
          </p:nvSpPr>
          <p:spPr>
            <a:xfrm>
              <a:off x="198758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3370217"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4752846"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613547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7518104"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4" name="pl144"/>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2678902"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4061531"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4416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682678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8209419"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0" name="rc150"/>
            <p:cNvSpPr/>
            <p:nvPr/>
          </p:nvSpPr>
          <p:spPr>
            <a:xfrm>
              <a:off x="1296273" y="5660230"/>
              <a:ext cx="5465532" cy="157133"/>
            </a:xfrm>
            <a:prstGeom prst="rect">
              <a:avLst/>
            </a:prstGeom>
            <a:solidFill>
              <a:srgbClr val="1CABE2">
                <a:alpha val="100000"/>
              </a:srgbClr>
            </a:solidFill>
          </p:spPr>
          <p:txBody>
            <a:bodyPr/>
            <a:lstStyle/>
            <a:p/>
          </p:txBody>
        </p:sp>
        <p:sp>
          <p:nvSpPr>
            <p:cNvPr id="151" name="rc151"/>
            <p:cNvSpPr/>
            <p:nvPr/>
          </p:nvSpPr>
          <p:spPr>
            <a:xfrm>
              <a:off x="1296273" y="5463814"/>
              <a:ext cx="6903466" cy="157133"/>
            </a:xfrm>
            <a:prstGeom prst="rect">
              <a:avLst/>
            </a:prstGeom>
            <a:solidFill>
              <a:srgbClr val="1CABE2">
                <a:alpha val="100000"/>
              </a:srgbClr>
            </a:solidFill>
          </p:spPr>
          <p:txBody>
            <a:bodyPr/>
            <a:lstStyle/>
            <a:p/>
          </p:txBody>
        </p:sp>
        <p:sp>
          <p:nvSpPr>
            <p:cNvPr id="152" name="rc152"/>
            <p:cNvSpPr/>
            <p:nvPr/>
          </p:nvSpPr>
          <p:spPr>
            <a:xfrm>
              <a:off x="1296273" y="5267397"/>
              <a:ext cx="6751377" cy="157133"/>
            </a:xfrm>
            <a:prstGeom prst="rect">
              <a:avLst/>
            </a:prstGeom>
            <a:solidFill>
              <a:srgbClr val="1CABE2">
                <a:alpha val="100000"/>
              </a:srgbClr>
            </a:solidFill>
          </p:spPr>
          <p:txBody>
            <a:bodyPr/>
            <a:lstStyle/>
            <a:p/>
          </p:txBody>
        </p:sp>
        <p:sp>
          <p:nvSpPr>
            <p:cNvPr id="153" name="rc153"/>
            <p:cNvSpPr/>
            <p:nvPr/>
          </p:nvSpPr>
          <p:spPr>
            <a:xfrm>
              <a:off x="6761806" y="5660230"/>
              <a:ext cx="0" cy="157133"/>
            </a:xfrm>
            <a:prstGeom prst="rect">
              <a:avLst/>
            </a:prstGeom>
            <a:solidFill>
              <a:srgbClr val="B3B3B3">
                <a:alpha val="100000"/>
              </a:srgbClr>
            </a:solidFill>
          </p:spPr>
          <p:txBody>
            <a:bodyPr/>
            <a:lstStyle/>
            <a:p/>
          </p:txBody>
        </p:sp>
        <p:sp>
          <p:nvSpPr>
            <p:cNvPr id="154" name="rc154"/>
            <p:cNvSpPr/>
            <p:nvPr/>
          </p:nvSpPr>
          <p:spPr>
            <a:xfrm>
              <a:off x="8199740" y="5463814"/>
              <a:ext cx="0" cy="157133"/>
            </a:xfrm>
            <a:prstGeom prst="rect">
              <a:avLst/>
            </a:prstGeom>
            <a:solidFill>
              <a:srgbClr val="B3B3B3">
                <a:alpha val="100000"/>
              </a:srgbClr>
            </a:solidFill>
          </p:spPr>
          <p:txBody>
            <a:bodyPr/>
            <a:lstStyle/>
            <a:p/>
          </p:txBody>
        </p:sp>
        <p:sp>
          <p:nvSpPr>
            <p:cNvPr id="155" name="rc155"/>
            <p:cNvSpPr/>
            <p:nvPr/>
          </p:nvSpPr>
          <p:spPr>
            <a:xfrm>
              <a:off x="8047651" y="5267397"/>
              <a:ext cx="0" cy="157133"/>
            </a:xfrm>
            <a:prstGeom prst="rect">
              <a:avLst/>
            </a:prstGeom>
            <a:solidFill>
              <a:srgbClr val="B3B3B3">
                <a:alpha val="100000"/>
              </a:srgbClr>
            </a:solidFill>
          </p:spPr>
          <p:txBody>
            <a:bodyPr/>
            <a:lstStyle/>
            <a:p/>
          </p:txBody>
        </p:sp>
        <p:sp>
          <p:nvSpPr>
            <p:cNvPr id="156" name="tx156"/>
            <p:cNvSpPr/>
            <p:nvPr/>
          </p:nvSpPr>
          <p:spPr>
            <a:xfrm>
              <a:off x="6793960" y="5697411"/>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57" name="tx157"/>
            <p:cNvSpPr/>
            <p:nvPr/>
          </p:nvSpPr>
          <p:spPr>
            <a:xfrm>
              <a:off x="8231895" y="5500712"/>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8" name="tx158"/>
            <p:cNvSpPr/>
            <p:nvPr/>
          </p:nvSpPr>
          <p:spPr>
            <a:xfrm>
              <a:off x="8128023"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59" name="tx159"/>
            <p:cNvSpPr/>
            <p:nvPr/>
          </p:nvSpPr>
          <p:spPr>
            <a:xfrm>
              <a:off x="3996885" y="5697411"/>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60" name="tx160"/>
            <p:cNvSpPr/>
            <p:nvPr/>
          </p:nvSpPr>
          <p:spPr>
            <a:xfrm>
              <a:off x="4715852" y="5500712"/>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61" name="tx161"/>
            <p:cNvSpPr/>
            <p:nvPr/>
          </p:nvSpPr>
          <p:spPr>
            <a:xfrm>
              <a:off x="4591590"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62" name="tx162"/>
            <p:cNvSpPr/>
            <p:nvPr/>
          </p:nvSpPr>
          <p:spPr>
            <a:xfrm>
              <a:off x="6647670" y="569566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8085604" y="5499244"/>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7933515" y="5302828"/>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5" name="tx165"/>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6" name="tx166"/>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7" name="tx167"/>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8" name="tx168"/>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9" name="tx169"/>
            <p:cNvSpPr/>
            <p:nvPr/>
          </p:nvSpPr>
          <p:spPr>
            <a:xfrm>
              <a:off x="259346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70" name="tx170"/>
            <p:cNvSpPr/>
            <p:nvPr/>
          </p:nvSpPr>
          <p:spPr>
            <a:xfrm>
              <a:off x="397609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1" name="tx171"/>
            <p:cNvSpPr/>
            <p:nvPr/>
          </p:nvSpPr>
          <p:spPr>
            <a:xfrm>
              <a:off x="5358724"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2" name="tx172"/>
            <p:cNvSpPr/>
            <p:nvPr/>
          </p:nvSpPr>
          <p:spPr>
            <a:xfrm>
              <a:off x="6741353"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3" name="tx173"/>
            <p:cNvSpPr/>
            <p:nvPr/>
          </p:nvSpPr>
          <p:spPr>
            <a:xfrm>
              <a:off x="8123982"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4" name="tx174"/>
            <p:cNvSpPr/>
            <p:nvPr/>
          </p:nvSpPr>
          <p:spPr>
            <a:xfrm>
              <a:off x="3397016" y="6052366"/>
              <a:ext cx="27019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 vacciné et sous-vacciné (des milliers)</a:t>
              </a:r>
            </a:p>
          </p:txBody>
        </p:sp>
        <p:sp>
          <p:nvSpPr>
            <p:cNvPr id="175" name="tx175"/>
            <p:cNvSpPr/>
            <p:nvPr/>
          </p:nvSpPr>
          <p:spPr>
            <a:xfrm>
              <a:off x="4246355"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76" name="tx176"/>
            <p:cNvSpPr/>
            <p:nvPr/>
          </p:nvSpPr>
          <p:spPr>
            <a:xfrm>
              <a:off x="3920079" y="6378277"/>
              <a:ext cx="46248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indiquent le nombre d'enfants.</a:t>
              </a:r>
            </a:p>
          </p:txBody>
        </p:sp>
        <p:sp>
          <p:nvSpPr>
            <p:cNvPr id="177" name="tx177"/>
            <p:cNvSpPr/>
            <p:nvPr/>
          </p:nvSpPr>
          <p:spPr>
            <a:xfrm>
              <a:off x="4420544" y="6498977"/>
              <a:ext cx="412436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n'ayant reçu aucune dose sont ceux qui n'ont pas reçu le vaccin DTC1.</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L'objectif principal du Programme de vaccination 2030 est de rendre la vaccination accessible à tous, partout dans le monde, d'ici 2030.
Ce graphique montre les tendances en matière de couverture vaccinale pour la première dose (DTC1) et la troisième dose (DTC3) du vaccin contre la diphtérie, le tétanos et la coqueluche, le nombre d'enfants n'ayant reçu aucune dose et le taux d'abandon de la vaccination DTC au Tunisie.
En 2024, la couverture DTC1 en Tunisie est restée constante à 97%. Le nombre d'enfants n'ayant reçu aucune dose de vaccin DTC (enfants n'ayant reçu aucune dose) est resté constant, passant de 5 000 en 2023 à 5 000 en 2024.
La couverture du DTC3 est restée constante à 97% en 2024, laissant 5 000 enfants vulnérables aux maladies évitables par la vaccination.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83057"/>
            </a:xfrm>
            <a:custGeom>
              <a:avLst/>
              <a:pathLst>
                <a:path w="3418439" h="83057">
                  <a:moveTo>
                    <a:pt x="0" y="0"/>
                  </a:moveTo>
                  <a:lnTo>
                    <a:pt x="142434" y="0"/>
                  </a:lnTo>
                  <a:lnTo>
                    <a:pt x="284869" y="83057"/>
                  </a:lnTo>
                  <a:lnTo>
                    <a:pt x="427304" y="83057"/>
                  </a:lnTo>
                  <a:lnTo>
                    <a:pt x="569739" y="55371"/>
                  </a:lnTo>
                  <a:lnTo>
                    <a:pt x="712174" y="27685"/>
                  </a:lnTo>
                  <a:lnTo>
                    <a:pt x="854609" y="0"/>
                  </a:lnTo>
                  <a:lnTo>
                    <a:pt x="997044" y="0"/>
                  </a:lnTo>
                  <a:lnTo>
                    <a:pt x="1139479" y="0"/>
                  </a:lnTo>
                  <a:lnTo>
                    <a:pt x="1281914" y="0"/>
                  </a:lnTo>
                  <a:lnTo>
                    <a:pt x="1424349" y="27685"/>
                  </a:lnTo>
                  <a:lnTo>
                    <a:pt x="1566784" y="27685"/>
                  </a:lnTo>
                  <a:lnTo>
                    <a:pt x="1709219" y="0"/>
                  </a:lnTo>
                  <a:lnTo>
                    <a:pt x="1851654" y="0"/>
                  </a:lnTo>
                  <a:lnTo>
                    <a:pt x="1994089" y="27685"/>
                  </a:lnTo>
                  <a:lnTo>
                    <a:pt x="2136524" y="27685"/>
                  </a:lnTo>
                  <a:lnTo>
                    <a:pt x="2278959" y="0"/>
                  </a:lnTo>
                  <a:lnTo>
                    <a:pt x="2421394" y="0"/>
                  </a:lnTo>
                  <a:lnTo>
                    <a:pt x="2563829" y="27685"/>
                  </a:lnTo>
                  <a:lnTo>
                    <a:pt x="2706264" y="27685"/>
                  </a:lnTo>
                  <a:lnTo>
                    <a:pt x="2848699" y="55371"/>
                  </a:lnTo>
                  <a:lnTo>
                    <a:pt x="2991134" y="55371"/>
                  </a:lnTo>
                  <a:lnTo>
                    <a:pt x="3133569" y="55371"/>
                  </a:lnTo>
                  <a:lnTo>
                    <a:pt x="3276004" y="55371"/>
                  </a:lnTo>
                  <a:lnTo>
                    <a:pt x="3418439" y="55371"/>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37902"/>
              <a:ext cx="3418439" cy="304545"/>
            </a:xfrm>
            <a:custGeom>
              <a:avLst/>
              <a:pathLst>
                <a:path w="3418439" h="304545">
                  <a:moveTo>
                    <a:pt x="0" y="83057"/>
                  </a:moveTo>
                  <a:lnTo>
                    <a:pt x="142434" y="55371"/>
                  </a:lnTo>
                  <a:lnTo>
                    <a:pt x="284869" y="110743"/>
                  </a:lnTo>
                  <a:lnTo>
                    <a:pt x="427304" y="83057"/>
                  </a:lnTo>
                  <a:lnTo>
                    <a:pt x="569739" y="55371"/>
                  </a:lnTo>
                  <a:lnTo>
                    <a:pt x="712174" y="27685"/>
                  </a:lnTo>
                  <a:lnTo>
                    <a:pt x="854609" y="27685"/>
                  </a:lnTo>
                  <a:lnTo>
                    <a:pt x="997044" y="27685"/>
                  </a:lnTo>
                  <a:lnTo>
                    <a:pt x="1139479" y="0"/>
                  </a:lnTo>
                  <a:lnTo>
                    <a:pt x="1281914" y="0"/>
                  </a:lnTo>
                  <a:lnTo>
                    <a:pt x="1424349" y="0"/>
                  </a:lnTo>
                  <a:lnTo>
                    <a:pt x="1566784" y="0"/>
                  </a:lnTo>
                  <a:lnTo>
                    <a:pt x="1709219" y="27685"/>
                  </a:lnTo>
                  <a:lnTo>
                    <a:pt x="1851654" y="55371"/>
                  </a:lnTo>
                  <a:lnTo>
                    <a:pt x="1994089" y="55371"/>
                  </a:lnTo>
                  <a:lnTo>
                    <a:pt x="2136524" y="83057"/>
                  </a:lnTo>
                  <a:lnTo>
                    <a:pt x="2278959" y="110743"/>
                  </a:lnTo>
                  <a:lnTo>
                    <a:pt x="2421394" y="83057"/>
                  </a:lnTo>
                  <a:lnTo>
                    <a:pt x="2563829" y="83057"/>
                  </a:lnTo>
                  <a:lnTo>
                    <a:pt x="2706264" y="83057"/>
                  </a:lnTo>
                  <a:lnTo>
                    <a:pt x="2848699" y="138429"/>
                  </a:lnTo>
                  <a:lnTo>
                    <a:pt x="2991134" y="138429"/>
                  </a:lnTo>
                  <a:lnTo>
                    <a:pt x="3133569" y="83057"/>
                  </a:lnTo>
                  <a:lnTo>
                    <a:pt x="3276004" y="276859"/>
                  </a:lnTo>
                  <a:lnTo>
                    <a:pt x="3418439" y="304545"/>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83057"/>
            </a:xfrm>
            <a:custGeom>
              <a:avLst/>
              <a:pathLst>
                <a:path w="3418439" h="83057">
                  <a:moveTo>
                    <a:pt x="0" y="0"/>
                  </a:moveTo>
                  <a:lnTo>
                    <a:pt x="142434" y="0"/>
                  </a:lnTo>
                  <a:lnTo>
                    <a:pt x="284869" y="83057"/>
                  </a:lnTo>
                  <a:lnTo>
                    <a:pt x="427304" y="83057"/>
                  </a:lnTo>
                  <a:lnTo>
                    <a:pt x="569739" y="55371"/>
                  </a:lnTo>
                  <a:lnTo>
                    <a:pt x="712174" y="27685"/>
                  </a:lnTo>
                  <a:lnTo>
                    <a:pt x="854609" y="0"/>
                  </a:lnTo>
                  <a:lnTo>
                    <a:pt x="997044" y="0"/>
                  </a:lnTo>
                  <a:lnTo>
                    <a:pt x="1139479" y="0"/>
                  </a:lnTo>
                  <a:lnTo>
                    <a:pt x="1281914" y="0"/>
                  </a:lnTo>
                  <a:lnTo>
                    <a:pt x="1424349" y="27685"/>
                  </a:lnTo>
                  <a:lnTo>
                    <a:pt x="1566784" y="27685"/>
                  </a:lnTo>
                  <a:lnTo>
                    <a:pt x="1709219" y="0"/>
                  </a:lnTo>
                  <a:lnTo>
                    <a:pt x="1851654" y="0"/>
                  </a:lnTo>
                  <a:lnTo>
                    <a:pt x="1994089" y="27685"/>
                  </a:lnTo>
                  <a:lnTo>
                    <a:pt x="2136524" y="27685"/>
                  </a:lnTo>
                  <a:lnTo>
                    <a:pt x="2278959" y="0"/>
                  </a:lnTo>
                  <a:lnTo>
                    <a:pt x="2421394" y="0"/>
                  </a:lnTo>
                  <a:lnTo>
                    <a:pt x="2563829" y="27685"/>
                  </a:lnTo>
                  <a:lnTo>
                    <a:pt x="2706264" y="27685"/>
                  </a:lnTo>
                  <a:lnTo>
                    <a:pt x="2848699" y="55371"/>
                  </a:lnTo>
                  <a:lnTo>
                    <a:pt x="2991134" y="55371"/>
                  </a:lnTo>
                  <a:lnTo>
                    <a:pt x="3133569" y="55371"/>
                  </a:lnTo>
                  <a:lnTo>
                    <a:pt x="3276004" y="55371"/>
                  </a:lnTo>
                  <a:lnTo>
                    <a:pt x="3418439" y="55371"/>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83057"/>
            </a:xfrm>
            <a:custGeom>
              <a:avLst/>
              <a:pathLst>
                <a:path w="3418439" h="83057">
                  <a:moveTo>
                    <a:pt x="0" y="0"/>
                  </a:moveTo>
                  <a:lnTo>
                    <a:pt x="142434" y="0"/>
                  </a:lnTo>
                  <a:lnTo>
                    <a:pt x="284869" y="83057"/>
                  </a:lnTo>
                  <a:lnTo>
                    <a:pt x="427304" y="83057"/>
                  </a:lnTo>
                  <a:lnTo>
                    <a:pt x="569739" y="55371"/>
                  </a:lnTo>
                  <a:lnTo>
                    <a:pt x="712174" y="27685"/>
                  </a:lnTo>
                  <a:lnTo>
                    <a:pt x="854609" y="0"/>
                  </a:lnTo>
                  <a:lnTo>
                    <a:pt x="997044" y="0"/>
                  </a:lnTo>
                  <a:lnTo>
                    <a:pt x="1139479" y="0"/>
                  </a:lnTo>
                  <a:lnTo>
                    <a:pt x="1281914" y="0"/>
                  </a:lnTo>
                  <a:lnTo>
                    <a:pt x="1424349" y="27685"/>
                  </a:lnTo>
                  <a:lnTo>
                    <a:pt x="1566784" y="27685"/>
                  </a:lnTo>
                  <a:lnTo>
                    <a:pt x="1709219" y="0"/>
                  </a:lnTo>
                  <a:lnTo>
                    <a:pt x="1851654" y="0"/>
                  </a:lnTo>
                  <a:lnTo>
                    <a:pt x="1994089" y="27685"/>
                  </a:lnTo>
                  <a:lnTo>
                    <a:pt x="2136524" y="27685"/>
                  </a:lnTo>
                  <a:lnTo>
                    <a:pt x="2278959" y="0"/>
                  </a:lnTo>
                  <a:lnTo>
                    <a:pt x="2421394" y="0"/>
                  </a:lnTo>
                  <a:lnTo>
                    <a:pt x="2563829" y="27685"/>
                  </a:lnTo>
                  <a:lnTo>
                    <a:pt x="2706264" y="27685"/>
                  </a:lnTo>
                  <a:lnTo>
                    <a:pt x="2848699" y="55371"/>
                  </a:lnTo>
                  <a:lnTo>
                    <a:pt x="2991134" y="55371"/>
                  </a:lnTo>
                  <a:lnTo>
                    <a:pt x="3133569" y="55371"/>
                  </a:lnTo>
                  <a:lnTo>
                    <a:pt x="3276004" y="55371"/>
                  </a:lnTo>
                  <a:lnTo>
                    <a:pt x="3418439" y="55371"/>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211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4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41"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9721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60547" y="482911"/>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couverture, Tunisie, 2000-2024</a:t>
              </a:r>
            </a:p>
          </p:txBody>
        </p:sp>
        <p:sp>
          <p:nvSpPr>
            <p:cNvPr id="63" name="pl63"/>
            <p:cNvSpPr/>
            <p:nvPr/>
          </p:nvSpPr>
          <p:spPr>
            <a:xfrm>
              <a:off x="5244538" y="36988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0670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1455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2240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025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35278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66063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196848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763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522201"/>
              <a:ext cx="3418439" cy="415289"/>
            </a:xfrm>
            <a:custGeom>
              <a:avLst/>
              <a:pathLst>
                <a:path w="3418439" h="415289">
                  <a:moveTo>
                    <a:pt x="0" y="0"/>
                  </a:moveTo>
                  <a:lnTo>
                    <a:pt x="142434" y="0"/>
                  </a:lnTo>
                  <a:lnTo>
                    <a:pt x="284869" y="415289"/>
                  </a:lnTo>
                  <a:lnTo>
                    <a:pt x="427304" y="415289"/>
                  </a:lnTo>
                  <a:lnTo>
                    <a:pt x="569739" y="276859"/>
                  </a:lnTo>
                  <a:lnTo>
                    <a:pt x="712174" y="138429"/>
                  </a:lnTo>
                  <a:lnTo>
                    <a:pt x="854609" y="0"/>
                  </a:lnTo>
                  <a:lnTo>
                    <a:pt x="997044" y="0"/>
                  </a:lnTo>
                  <a:lnTo>
                    <a:pt x="1139479" y="0"/>
                  </a:lnTo>
                  <a:lnTo>
                    <a:pt x="1281914" y="0"/>
                  </a:lnTo>
                  <a:lnTo>
                    <a:pt x="1424349" y="138429"/>
                  </a:lnTo>
                  <a:lnTo>
                    <a:pt x="1566784" y="138429"/>
                  </a:lnTo>
                  <a:lnTo>
                    <a:pt x="1709219" y="0"/>
                  </a:lnTo>
                  <a:lnTo>
                    <a:pt x="1851654" y="0"/>
                  </a:lnTo>
                  <a:lnTo>
                    <a:pt x="1994089" y="138429"/>
                  </a:lnTo>
                  <a:lnTo>
                    <a:pt x="2136524" y="138429"/>
                  </a:lnTo>
                  <a:lnTo>
                    <a:pt x="2278959" y="0"/>
                  </a:lnTo>
                  <a:lnTo>
                    <a:pt x="2421394" y="0"/>
                  </a:lnTo>
                  <a:lnTo>
                    <a:pt x="2563829" y="138429"/>
                  </a:lnTo>
                  <a:lnTo>
                    <a:pt x="2706264" y="138429"/>
                  </a:lnTo>
                  <a:lnTo>
                    <a:pt x="2848699" y="276859"/>
                  </a:lnTo>
                  <a:lnTo>
                    <a:pt x="2991134" y="276859"/>
                  </a:lnTo>
                  <a:lnTo>
                    <a:pt x="3133569" y="276859"/>
                  </a:lnTo>
                  <a:lnTo>
                    <a:pt x="3276004" y="276859"/>
                  </a:lnTo>
                  <a:lnTo>
                    <a:pt x="3418439" y="276859"/>
                  </a:lnTo>
                </a:path>
              </a:pathLst>
            </a:custGeom>
            <a:ln w="27101" cap="flat">
              <a:solidFill>
                <a:srgbClr val="0058AB">
                  <a:alpha val="100000"/>
                </a:srgbClr>
              </a:solidFill>
              <a:prstDash val="solid"/>
              <a:round/>
            </a:ln>
          </p:spPr>
          <p:txBody>
            <a:bodyPr/>
            <a:lstStyle/>
            <a:p/>
          </p:txBody>
        </p:sp>
        <p:sp>
          <p:nvSpPr>
            <p:cNvPr id="80" name="pl80"/>
            <p:cNvSpPr/>
            <p:nvPr/>
          </p:nvSpPr>
          <p:spPr>
            <a:xfrm>
              <a:off x="5415460" y="2660631"/>
              <a:ext cx="3418439" cy="1107439"/>
            </a:xfrm>
            <a:custGeom>
              <a:avLst/>
              <a:pathLst>
                <a:path w="3418439" h="1107439">
                  <a:moveTo>
                    <a:pt x="0" y="1107439"/>
                  </a:moveTo>
                  <a:lnTo>
                    <a:pt x="142434" y="969009"/>
                  </a:lnTo>
                  <a:lnTo>
                    <a:pt x="284869" y="969009"/>
                  </a:lnTo>
                  <a:lnTo>
                    <a:pt x="427304" y="830579"/>
                  </a:lnTo>
                  <a:lnTo>
                    <a:pt x="569739" y="692149"/>
                  </a:lnTo>
                  <a:lnTo>
                    <a:pt x="712174" y="553719"/>
                  </a:lnTo>
                  <a:lnTo>
                    <a:pt x="854609" y="415289"/>
                  </a:lnTo>
                  <a:lnTo>
                    <a:pt x="997044" y="415289"/>
                  </a:lnTo>
                  <a:lnTo>
                    <a:pt x="1139479" y="276859"/>
                  </a:lnTo>
                  <a:lnTo>
                    <a:pt x="1281914" y="138429"/>
                  </a:lnTo>
                  <a:lnTo>
                    <a:pt x="1424349" y="138429"/>
                  </a:lnTo>
                  <a:lnTo>
                    <a:pt x="1566784" y="138429"/>
                  </a:lnTo>
                  <a:lnTo>
                    <a:pt x="1709219" y="138429"/>
                  </a:lnTo>
                  <a:lnTo>
                    <a:pt x="1851654" y="138429"/>
                  </a:lnTo>
                  <a:lnTo>
                    <a:pt x="1994089" y="138429"/>
                  </a:lnTo>
                  <a:lnTo>
                    <a:pt x="2136524" y="138429"/>
                  </a:lnTo>
                  <a:lnTo>
                    <a:pt x="2278959" y="0"/>
                  </a:lnTo>
                  <a:lnTo>
                    <a:pt x="2421394" y="0"/>
                  </a:lnTo>
                  <a:lnTo>
                    <a:pt x="2563829" y="0"/>
                  </a:lnTo>
                  <a:lnTo>
                    <a:pt x="2706264" y="0"/>
                  </a:lnTo>
                  <a:lnTo>
                    <a:pt x="2848699" y="276859"/>
                  </a:lnTo>
                  <a:lnTo>
                    <a:pt x="2991134" y="415289"/>
                  </a:lnTo>
                  <a:lnTo>
                    <a:pt x="3133569" y="138429"/>
                  </a:lnTo>
                  <a:lnTo>
                    <a:pt x="3276004" y="138429"/>
                  </a:lnTo>
                  <a:lnTo>
                    <a:pt x="3418439" y="138429"/>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45341"/>
              <a:ext cx="3418439" cy="1522729"/>
            </a:xfrm>
            <a:custGeom>
              <a:avLst/>
              <a:pathLst>
                <a:path w="3418439" h="1522729">
                  <a:moveTo>
                    <a:pt x="0" y="415289"/>
                  </a:moveTo>
                  <a:lnTo>
                    <a:pt x="142434" y="276859"/>
                  </a:lnTo>
                  <a:lnTo>
                    <a:pt x="284869" y="553719"/>
                  </a:lnTo>
                  <a:lnTo>
                    <a:pt x="427304" y="415289"/>
                  </a:lnTo>
                  <a:lnTo>
                    <a:pt x="569739" y="276859"/>
                  </a:lnTo>
                  <a:lnTo>
                    <a:pt x="712174" y="138429"/>
                  </a:lnTo>
                  <a:lnTo>
                    <a:pt x="854609" y="138429"/>
                  </a:lnTo>
                  <a:lnTo>
                    <a:pt x="997044" y="138429"/>
                  </a:lnTo>
                  <a:lnTo>
                    <a:pt x="1139479" y="0"/>
                  </a:lnTo>
                  <a:lnTo>
                    <a:pt x="1281914" y="0"/>
                  </a:lnTo>
                  <a:lnTo>
                    <a:pt x="1424349" y="0"/>
                  </a:lnTo>
                  <a:lnTo>
                    <a:pt x="1566784" y="0"/>
                  </a:lnTo>
                  <a:lnTo>
                    <a:pt x="1709219" y="138429"/>
                  </a:lnTo>
                  <a:lnTo>
                    <a:pt x="1851654" y="276859"/>
                  </a:lnTo>
                  <a:lnTo>
                    <a:pt x="1994089" y="276859"/>
                  </a:lnTo>
                  <a:lnTo>
                    <a:pt x="2136524" y="415289"/>
                  </a:lnTo>
                  <a:lnTo>
                    <a:pt x="2278959" y="553719"/>
                  </a:lnTo>
                  <a:lnTo>
                    <a:pt x="2421394" y="415289"/>
                  </a:lnTo>
                  <a:lnTo>
                    <a:pt x="2563829" y="415289"/>
                  </a:lnTo>
                  <a:lnTo>
                    <a:pt x="2706264" y="415289"/>
                  </a:lnTo>
                  <a:lnTo>
                    <a:pt x="2848699" y="692149"/>
                  </a:lnTo>
                  <a:lnTo>
                    <a:pt x="2991134" y="692149"/>
                  </a:lnTo>
                  <a:lnTo>
                    <a:pt x="3133569" y="415289"/>
                  </a:lnTo>
                  <a:lnTo>
                    <a:pt x="3276004" y="1384299"/>
                  </a:lnTo>
                  <a:lnTo>
                    <a:pt x="3418439" y="1522729"/>
                  </a:lnTo>
                </a:path>
              </a:pathLst>
            </a:custGeom>
            <a:ln w="27101" cap="flat">
              <a:solidFill>
                <a:srgbClr val="961A49">
                  <a:alpha val="100000"/>
                </a:srgbClr>
              </a:solidFill>
              <a:prstDash val="solid"/>
              <a:round/>
            </a:ln>
          </p:spPr>
          <p:txBody>
            <a:bodyPr/>
            <a:lstStyle/>
            <a:p/>
          </p:txBody>
        </p:sp>
        <p:sp>
          <p:nvSpPr>
            <p:cNvPr id="82" name="pl82"/>
            <p:cNvSpPr/>
            <p:nvPr/>
          </p:nvSpPr>
          <p:spPr>
            <a:xfrm>
              <a:off x="5415460" y="2660631"/>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522201"/>
              <a:ext cx="3418439" cy="415289"/>
            </a:xfrm>
            <a:custGeom>
              <a:avLst/>
              <a:pathLst>
                <a:path w="3418439" h="415289">
                  <a:moveTo>
                    <a:pt x="0" y="0"/>
                  </a:moveTo>
                  <a:lnTo>
                    <a:pt x="142434" y="0"/>
                  </a:lnTo>
                  <a:lnTo>
                    <a:pt x="284869" y="415289"/>
                  </a:lnTo>
                  <a:lnTo>
                    <a:pt x="427304" y="415289"/>
                  </a:lnTo>
                  <a:lnTo>
                    <a:pt x="569739" y="276859"/>
                  </a:lnTo>
                  <a:lnTo>
                    <a:pt x="712174" y="138429"/>
                  </a:lnTo>
                  <a:lnTo>
                    <a:pt x="854609" y="0"/>
                  </a:lnTo>
                  <a:lnTo>
                    <a:pt x="997044" y="0"/>
                  </a:lnTo>
                  <a:lnTo>
                    <a:pt x="1139479" y="0"/>
                  </a:lnTo>
                  <a:lnTo>
                    <a:pt x="1281914" y="0"/>
                  </a:lnTo>
                  <a:lnTo>
                    <a:pt x="1424349" y="138429"/>
                  </a:lnTo>
                  <a:lnTo>
                    <a:pt x="1566784" y="138429"/>
                  </a:lnTo>
                  <a:lnTo>
                    <a:pt x="1709219" y="0"/>
                  </a:lnTo>
                  <a:lnTo>
                    <a:pt x="1851654" y="0"/>
                  </a:lnTo>
                  <a:lnTo>
                    <a:pt x="1994089" y="138429"/>
                  </a:lnTo>
                  <a:lnTo>
                    <a:pt x="2136524" y="138429"/>
                  </a:lnTo>
                  <a:lnTo>
                    <a:pt x="2278959" y="0"/>
                  </a:lnTo>
                  <a:lnTo>
                    <a:pt x="2421394" y="0"/>
                  </a:lnTo>
                  <a:lnTo>
                    <a:pt x="2563829" y="138429"/>
                  </a:lnTo>
                  <a:lnTo>
                    <a:pt x="2706264" y="138429"/>
                  </a:lnTo>
                  <a:lnTo>
                    <a:pt x="2848699" y="276859"/>
                  </a:lnTo>
                  <a:lnTo>
                    <a:pt x="2991134" y="276859"/>
                  </a:lnTo>
                  <a:lnTo>
                    <a:pt x="3133569" y="276859"/>
                  </a:lnTo>
                  <a:lnTo>
                    <a:pt x="3276004" y="276859"/>
                  </a:lnTo>
                  <a:lnTo>
                    <a:pt x="3418439" y="276859"/>
                  </a:lnTo>
                </a:path>
              </a:pathLst>
            </a:custGeom>
            <a:ln w="43362" cap="flat">
              <a:solidFill>
                <a:srgbClr val="000000">
                  <a:alpha val="100000"/>
                </a:srgbClr>
              </a:solidFill>
              <a:prstDash val="solid"/>
              <a:round/>
            </a:ln>
          </p:spPr>
          <p:txBody>
            <a:bodyPr/>
            <a:lstStyle/>
            <a:p/>
          </p:txBody>
        </p:sp>
        <p:sp>
          <p:nvSpPr>
            <p:cNvPr id="84" name="pl84"/>
            <p:cNvSpPr/>
            <p:nvPr/>
          </p:nvSpPr>
          <p:spPr>
            <a:xfrm>
              <a:off x="5415460" y="1885423"/>
              <a:ext cx="0" cy="636777"/>
            </a:xfrm>
            <a:custGeom>
              <a:avLst/>
              <a:pathLst>
                <a:path w="0" h="636777">
                  <a:moveTo>
                    <a:pt x="0" y="63677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885423"/>
              <a:ext cx="0" cy="775207"/>
            </a:xfrm>
            <a:custGeom>
              <a:avLst/>
              <a:pathLst>
                <a:path w="0" h="775207">
                  <a:moveTo>
                    <a:pt x="0" y="77520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885423"/>
              <a:ext cx="0" cy="913637"/>
            </a:xfrm>
            <a:custGeom>
              <a:avLst/>
              <a:pathLst>
                <a:path w="0" h="913637">
                  <a:moveTo>
                    <a:pt x="0" y="91363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885423"/>
              <a:ext cx="0" cy="913637"/>
            </a:xfrm>
            <a:custGeom>
              <a:avLst/>
              <a:pathLst>
                <a:path w="0" h="913637">
                  <a:moveTo>
                    <a:pt x="0" y="91363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522201"/>
              <a:ext cx="3418439" cy="415289"/>
            </a:xfrm>
            <a:custGeom>
              <a:avLst/>
              <a:pathLst>
                <a:path w="3418439" h="415289">
                  <a:moveTo>
                    <a:pt x="0" y="0"/>
                  </a:moveTo>
                  <a:lnTo>
                    <a:pt x="142434" y="0"/>
                  </a:lnTo>
                  <a:lnTo>
                    <a:pt x="284869" y="415289"/>
                  </a:lnTo>
                  <a:lnTo>
                    <a:pt x="427304" y="415289"/>
                  </a:lnTo>
                  <a:lnTo>
                    <a:pt x="569739" y="276859"/>
                  </a:lnTo>
                  <a:lnTo>
                    <a:pt x="712174" y="138429"/>
                  </a:lnTo>
                  <a:lnTo>
                    <a:pt x="854609" y="0"/>
                  </a:lnTo>
                  <a:lnTo>
                    <a:pt x="997044" y="0"/>
                  </a:lnTo>
                  <a:lnTo>
                    <a:pt x="1139479" y="0"/>
                  </a:lnTo>
                  <a:lnTo>
                    <a:pt x="1281914" y="0"/>
                  </a:lnTo>
                  <a:lnTo>
                    <a:pt x="1424349" y="138429"/>
                  </a:lnTo>
                  <a:lnTo>
                    <a:pt x="1566784" y="138429"/>
                  </a:lnTo>
                  <a:lnTo>
                    <a:pt x="1709219" y="0"/>
                  </a:lnTo>
                  <a:lnTo>
                    <a:pt x="1851654" y="0"/>
                  </a:lnTo>
                  <a:lnTo>
                    <a:pt x="1994089" y="138429"/>
                  </a:lnTo>
                  <a:lnTo>
                    <a:pt x="2136524" y="138429"/>
                  </a:lnTo>
                  <a:lnTo>
                    <a:pt x="2278959" y="0"/>
                  </a:lnTo>
                  <a:lnTo>
                    <a:pt x="2421394" y="0"/>
                  </a:lnTo>
                  <a:lnTo>
                    <a:pt x="2563829" y="138429"/>
                  </a:lnTo>
                  <a:lnTo>
                    <a:pt x="2706264" y="138429"/>
                  </a:lnTo>
                  <a:lnTo>
                    <a:pt x="2848699" y="276859"/>
                  </a:lnTo>
                  <a:lnTo>
                    <a:pt x="2991134" y="276859"/>
                  </a:lnTo>
                  <a:lnTo>
                    <a:pt x="3133569" y="276859"/>
                  </a:lnTo>
                  <a:lnTo>
                    <a:pt x="3276004" y="276859"/>
                  </a:lnTo>
                  <a:lnTo>
                    <a:pt x="3418439" y="276859"/>
                  </a:lnTo>
                </a:path>
              </a:pathLst>
            </a:custGeom>
            <a:ln w="27101" cap="flat">
              <a:solidFill>
                <a:srgbClr val="0058AB">
                  <a:alpha val="100000"/>
                </a:srgbClr>
              </a:solidFill>
              <a:prstDash val="solid"/>
              <a:round/>
            </a:ln>
          </p:spPr>
          <p:txBody>
            <a:bodyPr/>
            <a:lstStyle/>
            <a:p/>
          </p:txBody>
        </p:sp>
        <p:sp>
          <p:nvSpPr>
            <p:cNvPr id="92" name="tx92"/>
            <p:cNvSpPr/>
            <p:nvPr/>
          </p:nvSpPr>
          <p:spPr>
            <a:xfrm>
              <a:off x="5385315" y="179093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789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179093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7599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727631"/>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0244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085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1814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242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3" name="pl113"/>
            <p:cNvSpPr/>
            <p:nvPr/>
          </p:nvSpPr>
          <p:spPr>
            <a:xfrm>
              <a:off x="60145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1458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2355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8601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81680"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18" name="tx118"/>
            <p:cNvSpPr/>
            <p:nvPr/>
          </p:nvSpPr>
          <p:spPr>
            <a:xfrm>
              <a:off x="709065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53110"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642128"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1" name="pl121"/>
            <p:cNvSpPr/>
            <p:nvPr/>
          </p:nvSpPr>
          <p:spPr>
            <a:xfrm>
              <a:off x="20503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1672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8309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94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1582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78354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499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1627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8264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4900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710248"/>
              <a:ext cx="5796544" cy="145351"/>
            </a:xfrm>
            <a:prstGeom prst="rect">
              <a:avLst/>
            </a:prstGeom>
            <a:solidFill>
              <a:srgbClr val="1CABE2">
                <a:alpha val="80000"/>
              </a:srgbClr>
            </a:solidFill>
          </p:spPr>
          <p:txBody>
            <a:bodyPr/>
            <a:lstStyle/>
            <a:p/>
          </p:txBody>
        </p:sp>
        <p:sp>
          <p:nvSpPr>
            <p:cNvPr id="136" name="rc136"/>
            <p:cNvSpPr/>
            <p:nvPr/>
          </p:nvSpPr>
          <p:spPr>
            <a:xfrm>
              <a:off x="1317178" y="5528559"/>
              <a:ext cx="7321564" cy="145351"/>
            </a:xfrm>
            <a:prstGeom prst="rect">
              <a:avLst/>
            </a:prstGeom>
            <a:solidFill>
              <a:srgbClr val="1CABE2">
                <a:alpha val="80000"/>
              </a:srgbClr>
            </a:solidFill>
          </p:spPr>
          <p:txBody>
            <a:bodyPr/>
            <a:lstStyle/>
            <a:p/>
          </p:txBody>
        </p:sp>
        <p:sp>
          <p:nvSpPr>
            <p:cNvPr id="137" name="rc137"/>
            <p:cNvSpPr/>
            <p:nvPr/>
          </p:nvSpPr>
          <p:spPr>
            <a:xfrm>
              <a:off x="1317178" y="5346869"/>
              <a:ext cx="7160264" cy="145351"/>
            </a:xfrm>
            <a:prstGeom prst="rect">
              <a:avLst/>
            </a:prstGeom>
            <a:solidFill>
              <a:srgbClr val="1CABE2">
                <a:alpha val="80000"/>
              </a:srgbClr>
            </a:solidFill>
          </p:spPr>
          <p:txBody>
            <a:bodyPr/>
            <a:lstStyle/>
            <a:p/>
          </p:txBody>
        </p:sp>
        <p:sp>
          <p:nvSpPr>
            <p:cNvPr id="138" name="tx138"/>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3395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0031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36668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83305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29941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065846"/>
              <a:ext cx="437934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n'ayant reçu aucune dose, 2019, 2023 et 2024</a:t>
              </a:r>
            </a:p>
          </p:txBody>
        </p:sp>
        <p:sp>
          <p:nvSpPr>
            <p:cNvPr id="148" name="tx148"/>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9" name="tx149"/>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0" name="tx150"/>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du DTC1 en Tunisie (97 %) était supérieure de 8 points de pourcentage à la moyenne mondiale (89 %) et de 13 points de pourcentage à la moyenne de l'ensemble des pays du site MENA (84 %).
La couverture nationale en DTC1 était inférieure de 1 point de pourcentage à celle de 2019 (98%).
Cela équivaut à 5 000 enfants recevant une dose zéro en 2024, contre 4 000 enfants recevant une dose zéro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33609"/>
              <a:ext cx="368491" cy="15231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74943"/>
              <a:ext cx="368491" cy="16818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54681"/>
              <a:ext cx="368491" cy="26021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95958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140715"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78683"/>
              <a:ext cx="368491" cy="30781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550150"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33609"/>
              <a:ext cx="368491" cy="1523193"/>
            </a:xfrm>
            <a:prstGeom prst="rect">
              <a:avLst/>
            </a:prstGeom>
            <a:solidFill>
              <a:srgbClr val="0083CF">
                <a:alpha val="100000"/>
              </a:srgbClr>
            </a:solidFill>
          </p:spPr>
          <p:txBody>
            <a:bodyPr/>
            <a:lstStyle/>
            <a:p/>
          </p:txBody>
        </p:sp>
        <p:sp>
          <p:nvSpPr>
            <p:cNvPr id="34" name="rc34"/>
            <p:cNvSpPr/>
            <p:nvPr/>
          </p:nvSpPr>
          <p:spPr>
            <a:xfrm>
              <a:off x="1274667" y="2474943"/>
              <a:ext cx="368491" cy="1681859"/>
            </a:xfrm>
            <a:prstGeom prst="rect">
              <a:avLst/>
            </a:prstGeom>
            <a:solidFill>
              <a:srgbClr val="0083CF">
                <a:alpha val="100000"/>
              </a:srgbClr>
            </a:solidFill>
          </p:spPr>
          <p:txBody>
            <a:bodyPr/>
            <a:lstStyle/>
            <a:p/>
          </p:txBody>
        </p:sp>
        <p:sp>
          <p:nvSpPr>
            <p:cNvPr id="35" name="rc35"/>
            <p:cNvSpPr/>
            <p:nvPr/>
          </p:nvSpPr>
          <p:spPr>
            <a:xfrm>
              <a:off x="1684102" y="1586414"/>
              <a:ext cx="368491" cy="2570388"/>
            </a:xfrm>
            <a:prstGeom prst="rect">
              <a:avLst/>
            </a:prstGeom>
            <a:solidFill>
              <a:srgbClr val="0083CF">
                <a:alpha val="100000"/>
              </a:srgbClr>
            </a:solidFill>
          </p:spPr>
          <p:txBody>
            <a:bodyPr/>
            <a:lstStyle/>
            <a:p/>
          </p:txBody>
        </p:sp>
        <p:sp>
          <p:nvSpPr>
            <p:cNvPr id="36" name="rc36"/>
            <p:cNvSpPr/>
            <p:nvPr/>
          </p:nvSpPr>
          <p:spPr>
            <a:xfrm>
              <a:off x="2502973" y="1427748"/>
              <a:ext cx="368491" cy="2729054"/>
            </a:xfrm>
            <a:prstGeom prst="rect">
              <a:avLst/>
            </a:prstGeom>
            <a:solidFill>
              <a:srgbClr val="0083CF">
                <a:alpha val="100000"/>
              </a:srgbClr>
            </a:solidFill>
          </p:spPr>
          <p:txBody>
            <a:bodyPr/>
            <a:lstStyle/>
            <a:p/>
          </p:txBody>
        </p:sp>
        <p:sp>
          <p:nvSpPr>
            <p:cNvPr id="37" name="rc37"/>
            <p:cNvSpPr/>
            <p:nvPr/>
          </p:nvSpPr>
          <p:spPr>
            <a:xfrm>
              <a:off x="2912409" y="1364282"/>
              <a:ext cx="368491" cy="2792520"/>
            </a:xfrm>
            <a:prstGeom prst="rect">
              <a:avLst/>
            </a:prstGeom>
            <a:solidFill>
              <a:srgbClr val="0083CF">
                <a:alpha val="100000"/>
              </a:srgbClr>
            </a:solidFill>
          </p:spPr>
          <p:txBody>
            <a:bodyPr/>
            <a:lstStyle/>
            <a:p/>
          </p:txBody>
        </p:sp>
        <p:sp>
          <p:nvSpPr>
            <p:cNvPr id="38" name="rc38"/>
            <p:cNvSpPr/>
            <p:nvPr/>
          </p:nvSpPr>
          <p:spPr>
            <a:xfrm>
              <a:off x="4959585" y="1078683"/>
              <a:ext cx="368491" cy="3078119"/>
            </a:xfrm>
            <a:prstGeom prst="rect">
              <a:avLst/>
            </a:prstGeom>
            <a:solidFill>
              <a:srgbClr val="0083CF">
                <a:alpha val="100000"/>
              </a:srgbClr>
            </a:solidFill>
          </p:spPr>
          <p:txBody>
            <a:bodyPr/>
            <a:lstStyle/>
            <a:p/>
          </p:txBody>
        </p:sp>
        <p:sp>
          <p:nvSpPr>
            <p:cNvPr id="39" name="rc39"/>
            <p:cNvSpPr/>
            <p:nvPr/>
          </p:nvSpPr>
          <p:spPr>
            <a:xfrm>
              <a:off x="4140715" y="1078683"/>
              <a:ext cx="368491" cy="3078119"/>
            </a:xfrm>
            <a:prstGeom prst="rect">
              <a:avLst/>
            </a:prstGeom>
            <a:solidFill>
              <a:srgbClr val="0083CF">
                <a:alpha val="100000"/>
              </a:srgbClr>
            </a:solidFill>
          </p:spPr>
          <p:txBody>
            <a:bodyPr/>
            <a:lstStyle/>
            <a:p/>
          </p:txBody>
        </p:sp>
        <p:sp>
          <p:nvSpPr>
            <p:cNvPr id="40" name="rc40"/>
            <p:cNvSpPr/>
            <p:nvPr/>
          </p:nvSpPr>
          <p:spPr>
            <a:xfrm>
              <a:off x="6597327" y="1046950"/>
              <a:ext cx="368491" cy="3109852"/>
            </a:xfrm>
            <a:prstGeom prst="rect">
              <a:avLst/>
            </a:prstGeom>
            <a:solidFill>
              <a:srgbClr val="0083CF">
                <a:alpha val="100000"/>
              </a:srgbClr>
            </a:solidFill>
          </p:spPr>
          <p:txBody>
            <a:bodyPr/>
            <a:lstStyle/>
            <a:p/>
          </p:txBody>
        </p:sp>
        <p:sp>
          <p:nvSpPr>
            <p:cNvPr id="41" name="rc41"/>
            <p:cNvSpPr/>
            <p:nvPr/>
          </p:nvSpPr>
          <p:spPr>
            <a:xfrm>
              <a:off x="6187891" y="1046950"/>
              <a:ext cx="368491" cy="3109852"/>
            </a:xfrm>
            <a:prstGeom prst="rect">
              <a:avLst/>
            </a:prstGeom>
            <a:solidFill>
              <a:srgbClr val="0083CF">
                <a:alpha val="100000"/>
              </a:srgbClr>
            </a:solidFill>
          </p:spPr>
          <p:txBody>
            <a:bodyPr/>
            <a:lstStyle/>
            <a:p/>
          </p:txBody>
        </p:sp>
        <p:sp>
          <p:nvSpPr>
            <p:cNvPr id="42" name="rc42"/>
            <p:cNvSpPr/>
            <p:nvPr/>
          </p:nvSpPr>
          <p:spPr>
            <a:xfrm>
              <a:off x="7416197" y="1015217"/>
              <a:ext cx="368491" cy="3141585"/>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729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693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33609"/>
              <a:ext cx="310941" cy="310941"/>
            </a:xfrm>
            <a:custGeom>
              <a:avLst/>
              <a:pathLst>
                <a:path w="310941" h="310941">
                  <a:moveTo>
                    <a:pt x="300580" y="0"/>
                  </a:moveTo>
                  <a:lnTo>
                    <a:pt x="310941" y="0"/>
                  </a:lnTo>
                  <a:lnTo>
                    <a:pt x="0" y="310941"/>
                  </a:lnTo>
                  <a:lnTo>
                    <a:pt x="0" y="3005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33609"/>
              <a:ext cx="207333" cy="207333"/>
            </a:xfrm>
            <a:custGeom>
              <a:avLst/>
              <a:pathLst>
                <a:path w="207333" h="207333">
                  <a:moveTo>
                    <a:pt x="196973" y="0"/>
                  </a:moveTo>
                  <a:lnTo>
                    <a:pt x="207333" y="0"/>
                  </a:lnTo>
                  <a:lnTo>
                    <a:pt x="0" y="207333"/>
                  </a:lnTo>
                  <a:lnTo>
                    <a:pt x="0" y="1969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33609"/>
              <a:ext cx="103726" cy="103726"/>
            </a:xfrm>
            <a:custGeom>
              <a:avLst/>
              <a:pathLst>
                <a:path w="103726" h="103726">
                  <a:moveTo>
                    <a:pt x="93365" y="0"/>
                  </a:moveTo>
                  <a:lnTo>
                    <a:pt x="103726" y="0"/>
                  </a:lnTo>
                  <a:lnTo>
                    <a:pt x="0" y="103726"/>
                  </a:lnTo>
                  <a:lnTo>
                    <a:pt x="0" y="933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2147483648" y="-2147483648"/>
              <a:ext cx="-2147483648" cy="-2147483648"/>
            </a:xfrm>
            <a:custGeom>
              <a:avLst/>
              <a:pathLst>
                <a:path w="-2147483648" h="-2147483648">
                  <a:moveTo>
                    <a:pt x="-2147483648" y="-2147483648"/>
                  </a:move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743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5706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74943"/>
              <a:ext cx="368491" cy="370995"/>
            </a:xfrm>
            <a:custGeom>
              <a:avLst/>
              <a:pathLst>
                <a:path w="368491" h="370995">
                  <a:moveTo>
                    <a:pt x="360634" y="0"/>
                  </a:moveTo>
                  <a:lnTo>
                    <a:pt x="368491" y="0"/>
                  </a:lnTo>
                  <a:lnTo>
                    <a:pt x="368491" y="2503"/>
                  </a:lnTo>
                  <a:lnTo>
                    <a:pt x="0" y="370995"/>
                  </a:lnTo>
                  <a:lnTo>
                    <a:pt x="0" y="3606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74943"/>
              <a:ext cx="267387" cy="267387"/>
            </a:xfrm>
            <a:custGeom>
              <a:avLst/>
              <a:pathLst>
                <a:path w="267387" h="267387">
                  <a:moveTo>
                    <a:pt x="257027" y="0"/>
                  </a:moveTo>
                  <a:lnTo>
                    <a:pt x="267387" y="0"/>
                  </a:lnTo>
                  <a:lnTo>
                    <a:pt x="0" y="267387"/>
                  </a:lnTo>
                  <a:lnTo>
                    <a:pt x="0" y="2570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74943"/>
              <a:ext cx="163780" cy="163780"/>
            </a:xfrm>
            <a:custGeom>
              <a:avLst/>
              <a:pathLst>
                <a:path w="163780" h="163780">
                  <a:moveTo>
                    <a:pt x="153419" y="0"/>
                  </a:moveTo>
                  <a:lnTo>
                    <a:pt x="163780" y="0"/>
                  </a:lnTo>
                  <a:lnTo>
                    <a:pt x="0" y="163780"/>
                  </a:lnTo>
                  <a:lnTo>
                    <a:pt x="0" y="1534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274667" y="2474943"/>
              <a:ext cx="60172" cy="60172"/>
            </a:xfrm>
            <a:custGeom>
              <a:avLst/>
              <a:pathLst>
                <a:path w="60172" h="60172">
                  <a:moveTo>
                    <a:pt x="49811" y="0"/>
                  </a:moveTo>
                  <a:lnTo>
                    <a:pt x="60172" y="0"/>
                  </a:lnTo>
                  <a:lnTo>
                    <a:pt x="0" y="60172"/>
                  </a:lnTo>
                  <a:lnTo>
                    <a:pt x="0" y="498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9540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8504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7468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6432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86414"/>
              <a:ext cx="332050" cy="332050"/>
            </a:xfrm>
            <a:custGeom>
              <a:avLst/>
              <a:pathLst>
                <a:path w="332050" h="332050">
                  <a:moveTo>
                    <a:pt x="321689" y="0"/>
                  </a:moveTo>
                  <a:lnTo>
                    <a:pt x="332050" y="0"/>
                  </a:lnTo>
                  <a:lnTo>
                    <a:pt x="0" y="332050"/>
                  </a:lnTo>
                  <a:lnTo>
                    <a:pt x="0" y="3216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86414"/>
              <a:ext cx="228442" cy="228442"/>
            </a:xfrm>
            <a:custGeom>
              <a:avLst/>
              <a:pathLst>
                <a:path w="228442" h="228442">
                  <a:moveTo>
                    <a:pt x="218082" y="0"/>
                  </a:moveTo>
                  <a:lnTo>
                    <a:pt x="228442" y="0"/>
                  </a:lnTo>
                  <a:lnTo>
                    <a:pt x="0" y="228442"/>
                  </a:lnTo>
                  <a:lnTo>
                    <a:pt x="0" y="2180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1684102" y="1586414"/>
              <a:ext cx="124834" cy="124834"/>
            </a:xfrm>
            <a:custGeom>
              <a:avLst/>
              <a:pathLst>
                <a:path w="124834" h="124834">
                  <a:moveTo>
                    <a:pt x="114474" y="0"/>
                  </a:moveTo>
                  <a:lnTo>
                    <a:pt x="124834" y="0"/>
                  </a:lnTo>
                  <a:lnTo>
                    <a:pt x="0" y="124834"/>
                  </a:lnTo>
                  <a:lnTo>
                    <a:pt x="0" y="1144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1684102" y="1586414"/>
              <a:ext cx="21227" cy="21227"/>
            </a:xfrm>
            <a:custGeom>
              <a:avLst/>
              <a:pathLst>
                <a:path w="21227" h="21227">
                  <a:moveTo>
                    <a:pt x="10866" y="0"/>
                  </a:moveTo>
                  <a:lnTo>
                    <a:pt x="21227" y="0"/>
                  </a:lnTo>
                  <a:lnTo>
                    <a:pt x="0" y="21227"/>
                  </a:lnTo>
                  <a:lnTo>
                    <a:pt x="0" y="108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5496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459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27748"/>
              <a:ext cx="293492" cy="293492"/>
            </a:xfrm>
            <a:custGeom>
              <a:avLst/>
              <a:pathLst>
                <a:path w="293492" h="293492">
                  <a:moveTo>
                    <a:pt x="283131" y="0"/>
                  </a:moveTo>
                  <a:lnTo>
                    <a:pt x="293492" y="0"/>
                  </a:lnTo>
                  <a:lnTo>
                    <a:pt x="0" y="293492"/>
                  </a:lnTo>
                  <a:lnTo>
                    <a:pt x="0" y="2831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502973" y="1427748"/>
              <a:ext cx="189884" cy="189884"/>
            </a:xfrm>
            <a:custGeom>
              <a:avLst/>
              <a:pathLst>
                <a:path w="189884" h="189884">
                  <a:moveTo>
                    <a:pt x="179524" y="0"/>
                  </a:moveTo>
                  <a:lnTo>
                    <a:pt x="189884" y="0"/>
                  </a:lnTo>
                  <a:lnTo>
                    <a:pt x="0" y="189884"/>
                  </a:lnTo>
                  <a:lnTo>
                    <a:pt x="0" y="1795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502973" y="1427748"/>
              <a:ext cx="86277" cy="86277"/>
            </a:xfrm>
            <a:custGeom>
              <a:avLst/>
              <a:pathLst>
                <a:path w="86277" h="86277">
                  <a:moveTo>
                    <a:pt x="75916" y="0"/>
                  </a:moveTo>
                  <a:lnTo>
                    <a:pt x="86277" y="0"/>
                  </a:lnTo>
                  <a:lnTo>
                    <a:pt x="0" y="86277"/>
                  </a:lnTo>
                  <a:lnTo>
                    <a:pt x="0" y="7591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4282"/>
              <a:ext cx="361954" cy="361954"/>
            </a:xfrm>
            <a:custGeom>
              <a:avLst/>
              <a:pathLst>
                <a:path w="361954" h="361954">
                  <a:moveTo>
                    <a:pt x="351594" y="0"/>
                  </a:moveTo>
                  <a:lnTo>
                    <a:pt x="361954" y="0"/>
                  </a:lnTo>
                  <a:lnTo>
                    <a:pt x="0" y="361954"/>
                  </a:lnTo>
                  <a:lnTo>
                    <a:pt x="0" y="351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4282"/>
              <a:ext cx="258347" cy="258347"/>
            </a:xfrm>
            <a:custGeom>
              <a:avLst/>
              <a:pathLst>
                <a:path w="258347" h="258347">
                  <a:moveTo>
                    <a:pt x="247986" y="0"/>
                  </a:moveTo>
                  <a:lnTo>
                    <a:pt x="258347" y="0"/>
                  </a:lnTo>
                  <a:lnTo>
                    <a:pt x="0" y="258347"/>
                  </a:lnTo>
                  <a:lnTo>
                    <a:pt x="0" y="247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1364282"/>
              <a:ext cx="154739" cy="154739"/>
            </a:xfrm>
            <a:custGeom>
              <a:avLst/>
              <a:pathLst>
                <a:path w="154739" h="154739">
                  <a:moveTo>
                    <a:pt x="144378" y="0"/>
                  </a:moveTo>
                  <a:lnTo>
                    <a:pt x="154739" y="0"/>
                  </a:lnTo>
                  <a:lnTo>
                    <a:pt x="0" y="154739"/>
                  </a:lnTo>
                  <a:lnTo>
                    <a:pt x="0" y="1443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1364282"/>
              <a:ext cx="51131" cy="51131"/>
            </a:xfrm>
            <a:custGeom>
              <a:avLst/>
              <a:pathLst>
                <a:path w="51131" h="51131">
                  <a:moveTo>
                    <a:pt x="40770" y="0"/>
                  </a:moveTo>
                  <a:lnTo>
                    <a:pt x="51131" y="0"/>
                  </a:lnTo>
                  <a:lnTo>
                    <a:pt x="0" y="51131"/>
                  </a:lnTo>
                  <a:lnTo>
                    <a:pt x="0" y="407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5237441" y="4066166"/>
              <a:ext cx="90636" cy="90636"/>
            </a:xfrm>
            <a:custGeom>
              <a:avLst/>
              <a:pathLst>
                <a:path w="90636" h="90636">
                  <a:moveTo>
                    <a:pt x="90636" y="0"/>
                  </a:moveTo>
                  <a:lnTo>
                    <a:pt x="90636" y="10360"/>
                  </a:lnTo>
                  <a:lnTo>
                    <a:pt x="10360" y="90636"/>
                  </a:lnTo>
                  <a:lnTo>
                    <a:pt x="0" y="906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5133833" y="3962558"/>
              <a:ext cx="194243" cy="194243"/>
            </a:xfrm>
            <a:custGeom>
              <a:avLst/>
              <a:pathLst>
                <a:path w="194243" h="194243">
                  <a:moveTo>
                    <a:pt x="194243" y="0"/>
                  </a:moveTo>
                  <a:lnTo>
                    <a:pt x="194243" y="10360"/>
                  </a:lnTo>
                  <a:lnTo>
                    <a:pt x="10360" y="194243"/>
                  </a:lnTo>
                  <a:lnTo>
                    <a:pt x="0" y="1942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5030225" y="3858951"/>
              <a:ext cx="297851" cy="297851"/>
            </a:xfrm>
            <a:custGeom>
              <a:avLst/>
              <a:pathLst>
                <a:path w="297851" h="297851">
                  <a:moveTo>
                    <a:pt x="297851" y="0"/>
                  </a:moveTo>
                  <a:lnTo>
                    <a:pt x="297851" y="10360"/>
                  </a:lnTo>
                  <a:lnTo>
                    <a:pt x="10360" y="297851"/>
                  </a:lnTo>
                  <a:lnTo>
                    <a:pt x="0" y="2978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959585" y="3755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959585" y="3651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959585" y="3548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959585" y="3444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959585" y="33409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959585" y="32373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959585" y="31336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959585" y="30300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959585" y="29264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959585" y="28228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959585" y="27192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959585" y="26156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959585" y="25120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959585" y="24084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959585" y="23048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959585" y="22012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959585" y="20976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959585" y="19940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959585" y="18904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959585" y="17867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959585" y="16831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959585" y="15795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959585" y="14759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959585" y="1372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959585" y="1268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959585" y="1165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959585" y="1078683"/>
              <a:ext cx="361709" cy="361709"/>
            </a:xfrm>
            <a:custGeom>
              <a:avLst/>
              <a:pathLst>
                <a:path w="361709" h="361709">
                  <a:moveTo>
                    <a:pt x="351348" y="0"/>
                  </a:moveTo>
                  <a:lnTo>
                    <a:pt x="361709" y="0"/>
                  </a:lnTo>
                  <a:lnTo>
                    <a:pt x="0" y="361709"/>
                  </a:lnTo>
                  <a:lnTo>
                    <a:pt x="0" y="3513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959585" y="1078683"/>
              <a:ext cx="258101" cy="258101"/>
            </a:xfrm>
            <a:custGeom>
              <a:avLst/>
              <a:pathLst>
                <a:path w="258101" h="258101">
                  <a:moveTo>
                    <a:pt x="247740" y="0"/>
                  </a:moveTo>
                  <a:lnTo>
                    <a:pt x="258101" y="0"/>
                  </a:lnTo>
                  <a:lnTo>
                    <a:pt x="0" y="258101"/>
                  </a:lnTo>
                  <a:lnTo>
                    <a:pt x="0" y="2477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959585" y="1078683"/>
              <a:ext cx="154493" cy="154493"/>
            </a:xfrm>
            <a:custGeom>
              <a:avLst/>
              <a:pathLst>
                <a:path w="154493" h="154493">
                  <a:moveTo>
                    <a:pt x="144133" y="0"/>
                  </a:moveTo>
                  <a:lnTo>
                    <a:pt x="154493" y="0"/>
                  </a:lnTo>
                  <a:lnTo>
                    <a:pt x="0" y="154493"/>
                  </a:lnTo>
                  <a:lnTo>
                    <a:pt x="0" y="1441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959585" y="1078683"/>
              <a:ext cx="50886" cy="50886"/>
            </a:xfrm>
            <a:custGeom>
              <a:avLst/>
              <a:pathLst>
                <a:path w="50886" h="50886">
                  <a:moveTo>
                    <a:pt x="40525" y="0"/>
                  </a:moveTo>
                  <a:lnTo>
                    <a:pt x="50886" y="0"/>
                  </a:lnTo>
                  <a:lnTo>
                    <a:pt x="0" y="50886"/>
                  </a:lnTo>
                  <a:lnTo>
                    <a:pt x="0" y="405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1155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1078683"/>
              <a:ext cx="351717" cy="351717"/>
            </a:xfrm>
            <a:custGeom>
              <a:avLst/>
              <a:pathLst>
                <a:path w="351717" h="351717">
                  <a:moveTo>
                    <a:pt x="341357" y="0"/>
                  </a:moveTo>
                  <a:lnTo>
                    <a:pt x="351717" y="0"/>
                  </a:lnTo>
                  <a:lnTo>
                    <a:pt x="0" y="351717"/>
                  </a:lnTo>
                  <a:lnTo>
                    <a:pt x="0" y="341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1078683"/>
              <a:ext cx="248109" cy="248109"/>
            </a:xfrm>
            <a:custGeom>
              <a:avLst/>
              <a:pathLst>
                <a:path w="248109" h="248109">
                  <a:moveTo>
                    <a:pt x="237749" y="0"/>
                  </a:moveTo>
                  <a:lnTo>
                    <a:pt x="248109" y="0"/>
                  </a:lnTo>
                  <a:lnTo>
                    <a:pt x="0" y="248109"/>
                  </a:lnTo>
                  <a:lnTo>
                    <a:pt x="0" y="2377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1078683"/>
              <a:ext cx="144502" cy="144502"/>
            </a:xfrm>
            <a:custGeom>
              <a:avLst/>
              <a:pathLst>
                <a:path w="144502" h="144502">
                  <a:moveTo>
                    <a:pt x="134141" y="0"/>
                  </a:moveTo>
                  <a:lnTo>
                    <a:pt x="144502" y="0"/>
                  </a:lnTo>
                  <a:lnTo>
                    <a:pt x="0" y="144502"/>
                  </a:lnTo>
                  <a:lnTo>
                    <a:pt x="0" y="1341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1078683"/>
              <a:ext cx="40894" cy="40894"/>
            </a:xfrm>
            <a:custGeom>
              <a:avLst/>
              <a:pathLst>
                <a:path w="40894" h="40894">
                  <a:moveTo>
                    <a:pt x="30533" y="0"/>
                  </a:moveTo>
                  <a:lnTo>
                    <a:pt x="40894" y="0"/>
                  </a:lnTo>
                  <a:lnTo>
                    <a:pt x="0" y="40894"/>
                  </a:lnTo>
                  <a:lnTo>
                    <a:pt x="0" y="305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895166" y="4086150"/>
              <a:ext cx="70652" cy="70652"/>
            </a:xfrm>
            <a:custGeom>
              <a:avLst/>
              <a:pathLst>
                <a:path w="70652" h="70652">
                  <a:moveTo>
                    <a:pt x="70652" y="0"/>
                  </a:moveTo>
                  <a:lnTo>
                    <a:pt x="70652" y="10360"/>
                  </a:lnTo>
                  <a:lnTo>
                    <a:pt x="10360" y="70652"/>
                  </a:lnTo>
                  <a:lnTo>
                    <a:pt x="0" y="706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791558" y="3982542"/>
              <a:ext cx="174260" cy="174260"/>
            </a:xfrm>
            <a:custGeom>
              <a:avLst/>
              <a:pathLst>
                <a:path w="174260" h="174260">
                  <a:moveTo>
                    <a:pt x="174260" y="0"/>
                  </a:moveTo>
                  <a:lnTo>
                    <a:pt x="174260" y="10360"/>
                  </a:lnTo>
                  <a:lnTo>
                    <a:pt x="10360" y="174260"/>
                  </a:lnTo>
                  <a:lnTo>
                    <a:pt x="0" y="174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687950" y="3878934"/>
              <a:ext cx="277868" cy="277868"/>
            </a:xfrm>
            <a:custGeom>
              <a:avLst/>
              <a:pathLst>
                <a:path w="277868" h="277868">
                  <a:moveTo>
                    <a:pt x="277868" y="0"/>
                  </a:moveTo>
                  <a:lnTo>
                    <a:pt x="277868" y="10360"/>
                  </a:lnTo>
                  <a:lnTo>
                    <a:pt x="10360" y="277868"/>
                  </a:lnTo>
                  <a:lnTo>
                    <a:pt x="0" y="2778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7753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6717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5681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4645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3608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2572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31536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30500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9464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8428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7392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6356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5320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4284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3248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2212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21176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0139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9103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8067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7031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5995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4959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392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288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185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81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6950"/>
              <a:ext cx="309818" cy="309818"/>
            </a:xfrm>
            <a:custGeom>
              <a:avLst/>
              <a:pathLst>
                <a:path w="309818" h="309818">
                  <a:moveTo>
                    <a:pt x="299457" y="0"/>
                  </a:moveTo>
                  <a:lnTo>
                    <a:pt x="309818" y="0"/>
                  </a:lnTo>
                  <a:lnTo>
                    <a:pt x="0" y="309818"/>
                  </a:lnTo>
                  <a:lnTo>
                    <a:pt x="0" y="2994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6950"/>
              <a:ext cx="206210" cy="206210"/>
            </a:xfrm>
            <a:custGeom>
              <a:avLst/>
              <a:pathLst>
                <a:path w="206210" h="206210">
                  <a:moveTo>
                    <a:pt x="195849" y="0"/>
                  </a:moveTo>
                  <a:lnTo>
                    <a:pt x="206210" y="0"/>
                  </a:lnTo>
                  <a:lnTo>
                    <a:pt x="0" y="206210"/>
                  </a:lnTo>
                  <a:lnTo>
                    <a:pt x="0" y="19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046950"/>
              <a:ext cx="102602" cy="102602"/>
            </a:xfrm>
            <a:custGeom>
              <a:avLst/>
              <a:pathLst>
                <a:path w="102602" h="102602">
                  <a:moveTo>
                    <a:pt x="92241" y="0"/>
                  </a:moveTo>
                  <a:lnTo>
                    <a:pt x="102602" y="0"/>
                  </a:lnTo>
                  <a:lnTo>
                    <a:pt x="0" y="102602"/>
                  </a:lnTo>
                  <a:lnTo>
                    <a:pt x="0" y="922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480735" y="4081154"/>
              <a:ext cx="75648" cy="75648"/>
            </a:xfrm>
            <a:custGeom>
              <a:avLst/>
              <a:pathLst>
                <a:path w="75648" h="75648">
                  <a:moveTo>
                    <a:pt x="75648" y="0"/>
                  </a:moveTo>
                  <a:lnTo>
                    <a:pt x="75648" y="10360"/>
                  </a:lnTo>
                  <a:lnTo>
                    <a:pt x="10360" y="75648"/>
                  </a:lnTo>
                  <a:lnTo>
                    <a:pt x="0" y="756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377127" y="3977546"/>
              <a:ext cx="179256" cy="179256"/>
            </a:xfrm>
            <a:custGeom>
              <a:avLst/>
              <a:pathLst>
                <a:path w="179256" h="179256">
                  <a:moveTo>
                    <a:pt x="179256" y="0"/>
                  </a:moveTo>
                  <a:lnTo>
                    <a:pt x="179256" y="10360"/>
                  </a:lnTo>
                  <a:lnTo>
                    <a:pt x="10360" y="179256"/>
                  </a:lnTo>
                  <a:lnTo>
                    <a:pt x="0" y="1792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273519" y="3873938"/>
              <a:ext cx="282864" cy="282864"/>
            </a:xfrm>
            <a:custGeom>
              <a:avLst/>
              <a:pathLst>
                <a:path w="282864" h="282864">
                  <a:moveTo>
                    <a:pt x="282864" y="0"/>
                  </a:moveTo>
                  <a:lnTo>
                    <a:pt x="282864" y="10360"/>
                  </a:lnTo>
                  <a:lnTo>
                    <a:pt x="10360" y="282864"/>
                  </a:lnTo>
                  <a:lnTo>
                    <a:pt x="0" y="2828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703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6667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5631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4595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3558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2522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1486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30450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9414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8378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7342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6306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5270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4234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3198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2162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1126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20089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9053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8017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981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945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909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87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283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180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765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6950"/>
              <a:ext cx="304822" cy="304822"/>
            </a:xfrm>
            <a:custGeom>
              <a:avLst/>
              <a:pathLst>
                <a:path w="304822" h="304822">
                  <a:moveTo>
                    <a:pt x="294461" y="0"/>
                  </a:moveTo>
                  <a:lnTo>
                    <a:pt x="304822" y="0"/>
                  </a:lnTo>
                  <a:lnTo>
                    <a:pt x="0" y="304822"/>
                  </a:lnTo>
                  <a:lnTo>
                    <a:pt x="0" y="2944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6950"/>
              <a:ext cx="201214" cy="201214"/>
            </a:xfrm>
            <a:custGeom>
              <a:avLst/>
              <a:pathLst>
                <a:path w="201214" h="201214">
                  <a:moveTo>
                    <a:pt x="190853" y="0"/>
                  </a:moveTo>
                  <a:lnTo>
                    <a:pt x="201214" y="0"/>
                  </a:lnTo>
                  <a:lnTo>
                    <a:pt x="0" y="201214"/>
                  </a:lnTo>
                  <a:lnTo>
                    <a:pt x="0" y="1908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6950"/>
              <a:ext cx="97606" cy="97606"/>
            </a:xfrm>
            <a:custGeom>
              <a:avLst/>
              <a:pathLst>
                <a:path w="97606" h="97606">
                  <a:moveTo>
                    <a:pt x="87246" y="0"/>
                  </a:moveTo>
                  <a:lnTo>
                    <a:pt x="97606" y="0"/>
                  </a:lnTo>
                  <a:lnTo>
                    <a:pt x="0" y="97606"/>
                  </a:lnTo>
                  <a:lnTo>
                    <a:pt x="0" y="872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24028" y="4096141"/>
              <a:ext cx="60660" cy="60660"/>
            </a:xfrm>
            <a:custGeom>
              <a:avLst/>
              <a:pathLst>
                <a:path w="60660" h="60660">
                  <a:moveTo>
                    <a:pt x="60660" y="0"/>
                  </a:moveTo>
                  <a:lnTo>
                    <a:pt x="60660" y="10360"/>
                  </a:lnTo>
                  <a:lnTo>
                    <a:pt x="10360" y="60660"/>
                  </a:lnTo>
                  <a:lnTo>
                    <a:pt x="0" y="606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20420" y="3992534"/>
              <a:ext cx="164268" cy="164268"/>
            </a:xfrm>
            <a:custGeom>
              <a:avLst/>
              <a:pathLst>
                <a:path w="164268" h="164268">
                  <a:moveTo>
                    <a:pt x="164268" y="0"/>
                  </a:moveTo>
                  <a:lnTo>
                    <a:pt x="164268" y="10360"/>
                  </a:lnTo>
                  <a:lnTo>
                    <a:pt x="10360" y="164268"/>
                  </a:lnTo>
                  <a:lnTo>
                    <a:pt x="0" y="16426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16813" y="3888926"/>
              <a:ext cx="267876" cy="267876"/>
            </a:xfrm>
            <a:custGeom>
              <a:avLst/>
              <a:pathLst>
                <a:path w="267876" h="267876">
                  <a:moveTo>
                    <a:pt x="267876" y="0"/>
                  </a:moveTo>
                  <a:lnTo>
                    <a:pt x="267876" y="10360"/>
                  </a:lnTo>
                  <a:lnTo>
                    <a:pt x="10360" y="267876"/>
                  </a:lnTo>
                  <a:lnTo>
                    <a:pt x="0" y="2678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16197" y="3785318"/>
              <a:ext cx="368491" cy="371484"/>
            </a:xfrm>
            <a:custGeom>
              <a:avLst/>
              <a:pathLst>
                <a:path w="368491" h="371484">
                  <a:moveTo>
                    <a:pt x="368491" y="0"/>
                  </a:moveTo>
                  <a:lnTo>
                    <a:pt x="368491" y="10360"/>
                  </a:lnTo>
                  <a:lnTo>
                    <a:pt x="7368" y="371484"/>
                  </a:lnTo>
                  <a:lnTo>
                    <a:pt x="0" y="37148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6817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5781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4744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3708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2672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1636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600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564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528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492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456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420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384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348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312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275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239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203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167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131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095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059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023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298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195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091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5217"/>
              <a:ext cx="351543" cy="351543"/>
            </a:xfrm>
            <a:custGeom>
              <a:avLst/>
              <a:pathLst>
                <a:path w="351543" h="351543">
                  <a:moveTo>
                    <a:pt x="341182" y="0"/>
                  </a:moveTo>
                  <a:lnTo>
                    <a:pt x="351543" y="0"/>
                  </a:lnTo>
                  <a:lnTo>
                    <a:pt x="0" y="351543"/>
                  </a:lnTo>
                  <a:lnTo>
                    <a:pt x="0" y="3411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5217"/>
              <a:ext cx="247935" cy="247935"/>
            </a:xfrm>
            <a:custGeom>
              <a:avLst/>
              <a:pathLst>
                <a:path w="247935" h="247935">
                  <a:moveTo>
                    <a:pt x="237574" y="0"/>
                  </a:moveTo>
                  <a:lnTo>
                    <a:pt x="247935" y="0"/>
                  </a:lnTo>
                  <a:lnTo>
                    <a:pt x="0" y="247935"/>
                  </a:lnTo>
                  <a:lnTo>
                    <a:pt x="0" y="2375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5217"/>
              <a:ext cx="144327" cy="144327"/>
            </a:xfrm>
            <a:custGeom>
              <a:avLst/>
              <a:pathLst>
                <a:path w="144327" h="144327">
                  <a:moveTo>
                    <a:pt x="133966" y="0"/>
                  </a:moveTo>
                  <a:lnTo>
                    <a:pt x="144327" y="0"/>
                  </a:lnTo>
                  <a:lnTo>
                    <a:pt x="0" y="144327"/>
                  </a:lnTo>
                  <a:lnTo>
                    <a:pt x="0" y="1339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5217"/>
              <a:ext cx="40719" cy="40719"/>
            </a:xfrm>
            <a:custGeom>
              <a:avLst/>
              <a:pathLst>
                <a:path w="40719" h="40719">
                  <a:moveTo>
                    <a:pt x="30359" y="0"/>
                  </a:moveTo>
                  <a:lnTo>
                    <a:pt x="40719" y="0"/>
                  </a:lnTo>
                  <a:lnTo>
                    <a:pt x="0" y="40719"/>
                  </a:lnTo>
                  <a:lnTo>
                    <a:pt x="0" y="303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33609"/>
              <a:ext cx="368491" cy="1523193"/>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74943"/>
              <a:ext cx="368491" cy="1681859"/>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86414"/>
              <a:ext cx="368491" cy="2570388"/>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27748"/>
              <a:ext cx="368491" cy="2729054"/>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4282"/>
              <a:ext cx="368491" cy="2792520"/>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959585" y="1078683"/>
              <a:ext cx="368491" cy="3078119"/>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4140715" y="1078683"/>
              <a:ext cx="368491" cy="3078119"/>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6950"/>
              <a:ext cx="368491" cy="3109852"/>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6950"/>
              <a:ext cx="368491" cy="3109852"/>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5217"/>
              <a:ext cx="368491" cy="3141585"/>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48829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20041"/>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4463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5063445"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4244574"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65401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29215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2435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12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4502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6892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201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574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6883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5081165"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5113686" y="25472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4262294"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4294816" y="25455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3234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8295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152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94" name="tx394"/>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95" name="tx395"/>
            <p:cNvSpPr/>
            <p:nvPr/>
          </p:nvSpPr>
          <p:spPr>
            <a:xfrm rot="-5400000">
              <a:off x="1577113"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96" name="tx396"/>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515493"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98" name="tx398"/>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99" name="tx399"/>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400" name="tx400"/>
            <p:cNvSpPr/>
            <p:nvPr/>
          </p:nvSpPr>
          <p:spPr>
            <a:xfrm rot="-5400000">
              <a:off x="3284829"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401" name="tx401"/>
            <p:cNvSpPr/>
            <p:nvPr/>
          </p:nvSpPr>
          <p:spPr>
            <a:xfrm rot="-5400000">
              <a:off x="3826188"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402" name="tx402"/>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403" name="tx403"/>
            <p:cNvSpPr/>
            <p:nvPr/>
          </p:nvSpPr>
          <p:spPr>
            <a:xfrm rot="-5400000">
              <a:off x="5026573"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404" name="tx404"/>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405" name="tx405"/>
            <p:cNvSpPr/>
            <p:nvPr/>
          </p:nvSpPr>
          <p:spPr>
            <a:xfrm rot="-5400000">
              <a:off x="5736713"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406" name="tx406"/>
            <p:cNvSpPr/>
            <p:nvPr/>
          </p:nvSpPr>
          <p:spPr>
            <a:xfrm rot="-5400000">
              <a:off x="6139736"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407" name="tx407"/>
            <p:cNvSpPr/>
            <p:nvPr/>
          </p:nvSpPr>
          <p:spPr>
            <a:xfrm rot="-5400000">
              <a:off x="6660392"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96124"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409" name="tx409"/>
            <p:cNvSpPr/>
            <p:nvPr/>
          </p:nvSpPr>
          <p:spPr>
            <a:xfrm rot="-5400000">
              <a:off x="7355661"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410" name="tx410"/>
            <p:cNvSpPr/>
            <p:nvPr/>
          </p:nvSpPr>
          <p:spPr>
            <a:xfrm rot="-5400000">
              <a:off x="7795213"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411" name="tx411"/>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414" name="rc414"/>
            <p:cNvSpPr/>
            <p:nvPr/>
          </p:nvSpPr>
          <p:spPr>
            <a:xfrm>
              <a:off x="4250968" y="5993415"/>
              <a:ext cx="219455" cy="219455"/>
            </a:xfrm>
            <a:prstGeom prst="rect">
              <a:avLst/>
            </a:prstGeom>
            <a:solidFill>
              <a:srgbClr val="FFFFFF">
                <a:alpha val="100000"/>
              </a:srgbClr>
            </a:solidFill>
          </p:spPr>
          <p:txBody>
            <a:bodyPr/>
            <a:lstStyle/>
            <a:p/>
          </p:txBody>
        </p:sp>
        <p:sp>
          <p:nvSpPr>
            <p:cNvPr id="415" name="pg415"/>
            <p:cNvSpPr/>
            <p:nvPr/>
          </p:nvSpPr>
          <p:spPr>
            <a:xfrm>
              <a:off x="443551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4090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5103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5103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5103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50968" y="5993415"/>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40013" y="6024834"/>
              <a:ext cx="108724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zéro dose</a:t>
              </a:r>
            </a:p>
          </p:txBody>
        </p:sp>
        <p:sp>
          <p:nvSpPr>
            <p:cNvPr id="422" name="tx422"/>
            <p:cNvSpPr/>
            <p:nvPr/>
          </p:nvSpPr>
          <p:spPr>
            <a:xfrm>
              <a:off x="803816" y="399414"/>
              <a:ext cx="5758450"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couverture et classement du nombre zéro dose, par pays, MENA, 2024</a:t>
              </a:r>
            </a:p>
          </p:txBody>
        </p:sp>
        <p:sp>
          <p:nvSpPr>
            <p:cNvPr id="423" name="tx423"/>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24" name="tx424"/>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25" name="tx425"/>
            <p:cNvSpPr/>
            <p:nvPr/>
          </p:nvSpPr>
          <p:spPr>
            <a:xfrm>
              <a:off x="7301039" y="6590777"/>
              <a:ext cx="177337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zéro dose.</a:t>
              </a:r>
            </a:p>
          </p:txBody>
        </p:sp>
      </p:grpSp>
      <p:sp>
        <p:nvSpPr>
          <p:cNvPr id="4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diphtérie, le tétanos et le polio (DTC1) dans les pays de la région MENA, classés du plus faible au plus élevé, ainsi que le classement des 10 pays comptant le plus grand nombre d'enfants n'ayant reçu aucune dose, sur la base des chiffres absolus.
En 2024, la Tunisie se classera au 9e rang sur 20 pays pour la plus faible couverture en DTC1 (sur la base d'un classement ex æquo).
La Tunisie n'était pas dans le top 10 des pays ayant le plus grand nombre d'enfants n'ayant reçu aucune dose.
Remarque : les pays à forte cohorte peuvent compter un nombre élevé d'enfants n'ayant reçu aucune dose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51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035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554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07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593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113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6633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152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1672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192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6711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231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1750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427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679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49309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1829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4349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55554"/>
              <a:ext cx="4155057" cy="755803"/>
            </a:xfrm>
            <a:custGeom>
              <a:avLst/>
              <a:pathLst>
                <a:path w="4155057" h="755803">
                  <a:moveTo>
                    <a:pt x="0" y="251793"/>
                  </a:moveTo>
                  <a:lnTo>
                    <a:pt x="13990" y="251778"/>
                  </a:lnTo>
                  <a:lnTo>
                    <a:pt x="27980" y="251761"/>
                  </a:lnTo>
                  <a:lnTo>
                    <a:pt x="41970" y="251740"/>
                  </a:lnTo>
                  <a:lnTo>
                    <a:pt x="55960" y="251716"/>
                  </a:lnTo>
                  <a:lnTo>
                    <a:pt x="69950" y="251688"/>
                  </a:lnTo>
                  <a:lnTo>
                    <a:pt x="83940" y="251655"/>
                  </a:lnTo>
                  <a:lnTo>
                    <a:pt x="97930" y="251616"/>
                  </a:lnTo>
                  <a:lnTo>
                    <a:pt x="111920" y="251570"/>
                  </a:lnTo>
                  <a:lnTo>
                    <a:pt x="125910" y="251516"/>
                  </a:lnTo>
                  <a:lnTo>
                    <a:pt x="139900" y="251453"/>
                  </a:lnTo>
                  <a:lnTo>
                    <a:pt x="153891" y="251378"/>
                  </a:lnTo>
                  <a:lnTo>
                    <a:pt x="167881" y="251291"/>
                  </a:lnTo>
                  <a:lnTo>
                    <a:pt x="181871" y="251189"/>
                  </a:lnTo>
                  <a:lnTo>
                    <a:pt x="195861" y="251068"/>
                  </a:lnTo>
                  <a:lnTo>
                    <a:pt x="209851" y="250927"/>
                  </a:lnTo>
                  <a:lnTo>
                    <a:pt x="223841" y="250761"/>
                  </a:lnTo>
                  <a:lnTo>
                    <a:pt x="237831" y="250566"/>
                  </a:lnTo>
                  <a:lnTo>
                    <a:pt x="251821" y="250337"/>
                  </a:lnTo>
                  <a:lnTo>
                    <a:pt x="265811" y="250069"/>
                  </a:lnTo>
                  <a:lnTo>
                    <a:pt x="279801" y="249754"/>
                  </a:lnTo>
                  <a:lnTo>
                    <a:pt x="293791" y="249385"/>
                  </a:lnTo>
                  <a:lnTo>
                    <a:pt x="307782" y="248953"/>
                  </a:lnTo>
                  <a:lnTo>
                    <a:pt x="321772" y="248447"/>
                  </a:lnTo>
                  <a:lnTo>
                    <a:pt x="335762" y="247855"/>
                  </a:lnTo>
                  <a:lnTo>
                    <a:pt x="349752" y="247162"/>
                  </a:lnTo>
                  <a:lnTo>
                    <a:pt x="363742" y="246353"/>
                  </a:lnTo>
                  <a:lnTo>
                    <a:pt x="377732" y="245409"/>
                  </a:lnTo>
                  <a:lnTo>
                    <a:pt x="391722" y="244309"/>
                  </a:lnTo>
                  <a:lnTo>
                    <a:pt x="405712" y="243028"/>
                  </a:lnTo>
                  <a:lnTo>
                    <a:pt x="419702" y="241539"/>
                  </a:lnTo>
                  <a:lnTo>
                    <a:pt x="433692" y="239813"/>
                  </a:lnTo>
                  <a:lnTo>
                    <a:pt x="447682" y="237814"/>
                  </a:lnTo>
                  <a:lnTo>
                    <a:pt x="461673" y="235508"/>
                  </a:lnTo>
                  <a:lnTo>
                    <a:pt x="475663" y="232853"/>
                  </a:lnTo>
                  <a:lnTo>
                    <a:pt x="489653" y="229808"/>
                  </a:lnTo>
                  <a:lnTo>
                    <a:pt x="503643" y="226330"/>
                  </a:lnTo>
                  <a:lnTo>
                    <a:pt x="517633" y="222373"/>
                  </a:lnTo>
                  <a:lnTo>
                    <a:pt x="531623" y="217896"/>
                  </a:lnTo>
                  <a:lnTo>
                    <a:pt x="545613" y="212858"/>
                  </a:lnTo>
                  <a:lnTo>
                    <a:pt x="559603" y="207227"/>
                  </a:lnTo>
                  <a:lnTo>
                    <a:pt x="573593" y="200977"/>
                  </a:lnTo>
                  <a:lnTo>
                    <a:pt x="587583" y="194096"/>
                  </a:lnTo>
                  <a:lnTo>
                    <a:pt x="601574" y="186587"/>
                  </a:lnTo>
                  <a:lnTo>
                    <a:pt x="615564" y="178471"/>
                  </a:lnTo>
                  <a:lnTo>
                    <a:pt x="629554" y="169790"/>
                  </a:lnTo>
                  <a:lnTo>
                    <a:pt x="643544" y="160607"/>
                  </a:lnTo>
                  <a:lnTo>
                    <a:pt x="657534" y="151006"/>
                  </a:lnTo>
                  <a:lnTo>
                    <a:pt x="671524" y="141092"/>
                  </a:lnTo>
                  <a:lnTo>
                    <a:pt x="685514" y="130984"/>
                  </a:lnTo>
                  <a:lnTo>
                    <a:pt x="699504" y="120809"/>
                  </a:lnTo>
                  <a:lnTo>
                    <a:pt x="713494" y="110700"/>
                  </a:lnTo>
                  <a:lnTo>
                    <a:pt x="727484" y="100786"/>
                  </a:lnTo>
                  <a:lnTo>
                    <a:pt x="741474" y="91186"/>
                  </a:lnTo>
                  <a:lnTo>
                    <a:pt x="755465" y="82003"/>
                  </a:lnTo>
                  <a:lnTo>
                    <a:pt x="769455" y="73322"/>
                  </a:lnTo>
                  <a:lnTo>
                    <a:pt x="783445" y="65206"/>
                  </a:lnTo>
                  <a:lnTo>
                    <a:pt x="797435" y="57697"/>
                  </a:lnTo>
                  <a:lnTo>
                    <a:pt x="811425" y="50816"/>
                  </a:lnTo>
                  <a:lnTo>
                    <a:pt x="825415" y="44566"/>
                  </a:lnTo>
                  <a:lnTo>
                    <a:pt x="839405" y="38934"/>
                  </a:lnTo>
                  <a:lnTo>
                    <a:pt x="853395" y="33897"/>
                  </a:lnTo>
                  <a:lnTo>
                    <a:pt x="867385" y="29419"/>
                  </a:lnTo>
                  <a:lnTo>
                    <a:pt x="881375" y="25463"/>
                  </a:lnTo>
                  <a:lnTo>
                    <a:pt x="895365" y="21984"/>
                  </a:lnTo>
                  <a:lnTo>
                    <a:pt x="909356" y="18939"/>
                  </a:lnTo>
                  <a:lnTo>
                    <a:pt x="923346" y="16285"/>
                  </a:lnTo>
                  <a:lnTo>
                    <a:pt x="937336" y="13978"/>
                  </a:lnTo>
                  <a:lnTo>
                    <a:pt x="951326" y="11980"/>
                  </a:lnTo>
                  <a:lnTo>
                    <a:pt x="965316" y="10253"/>
                  </a:lnTo>
                  <a:lnTo>
                    <a:pt x="979306" y="8765"/>
                  </a:lnTo>
                  <a:lnTo>
                    <a:pt x="993296" y="7484"/>
                  </a:lnTo>
                  <a:lnTo>
                    <a:pt x="1007286" y="6383"/>
                  </a:lnTo>
                  <a:lnTo>
                    <a:pt x="1021276" y="5439"/>
                  </a:lnTo>
                  <a:lnTo>
                    <a:pt x="1035266" y="4630"/>
                  </a:lnTo>
                  <a:lnTo>
                    <a:pt x="1049256" y="3938"/>
                  </a:lnTo>
                  <a:lnTo>
                    <a:pt x="1063247" y="3346"/>
                  </a:lnTo>
                  <a:lnTo>
                    <a:pt x="1077237" y="2840"/>
                  </a:lnTo>
                  <a:lnTo>
                    <a:pt x="1091227" y="2407"/>
                  </a:lnTo>
                  <a:lnTo>
                    <a:pt x="1105217" y="2039"/>
                  </a:lnTo>
                  <a:lnTo>
                    <a:pt x="1119207" y="1724"/>
                  </a:lnTo>
                  <a:lnTo>
                    <a:pt x="1133197" y="1456"/>
                  </a:lnTo>
                  <a:lnTo>
                    <a:pt x="1147187" y="1227"/>
                  </a:lnTo>
                  <a:lnTo>
                    <a:pt x="1161177" y="1032"/>
                  </a:lnTo>
                  <a:lnTo>
                    <a:pt x="1175167" y="866"/>
                  </a:lnTo>
                  <a:lnTo>
                    <a:pt x="1189157" y="725"/>
                  </a:lnTo>
                  <a:lnTo>
                    <a:pt x="1203148" y="604"/>
                  </a:lnTo>
                  <a:lnTo>
                    <a:pt x="1217138" y="501"/>
                  </a:lnTo>
                  <a:lnTo>
                    <a:pt x="1231128" y="414"/>
                  </a:lnTo>
                  <a:lnTo>
                    <a:pt x="1245118" y="340"/>
                  </a:lnTo>
                  <a:lnTo>
                    <a:pt x="1259108" y="276"/>
                  </a:lnTo>
                  <a:lnTo>
                    <a:pt x="1273098" y="223"/>
                  </a:lnTo>
                  <a:lnTo>
                    <a:pt x="1287088" y="177"/>
                  </a:lnTo>
                  <a:lnTo>
                    <a:pt x="1301078" y="138"/>
                  </a:lnTo>
                  <a:lnTo>
                    <a:pt x="1315068" y="104"/>
                  </a:lnTo>
                  <a:lnTo>
                    <a:pt x="1329058" y="76"/>
                  </a:lnTo>
                  <a:lnTo>
                    <a:pt x="1343048" y="52"/>
                  </a:lnTo>
                  <a:lnTo>
                    <a:pt x="1357039" y="32"/>
                  </a:lnTo>
                  <a:lnTo>
                    <a:pt x="1371029" y="14"/>
                  </a:lnTo>
                  <a:lnTo>
                    <a:pt x="1385019" y="0"/>
                  </a:lnTo>
                  <a:lnTo>
                    <a:pt x="1385019" y="168"/>
                  </a:lnTo>
                  <a:lnTo>
                    <a:pt x="1399009" y="213"/>
                  </a:lnTo>
                  <a:lnTo>
                    <a:pt x="1412999" y="265"/>
                  </a:lnTo>
                  <a:lnTo>
                    <a:pt x="1426989" y="327"/>
                  </a:lnTo>
                  <a:lnTo>
                    <a:pt x="1440979" y="399"/>
                  </a:lnTo>
                  <a:lnTo>
                    <a:pt x="1454969" y="483"/>
                  </a:lnTo>
                  <a:lnTo>
                    <a:pt x="1468959" y="583"/>
                  </a:lnTo>
                  <a:lnTo>
                    <a:pt x="1482949" y="700"/>
                  </a:lnTo>
                  <a:lnTo>
                    <a:pt x="1496939" y="838"/>
                  </a:lnTo>
                  <a:lnTo>
                    <a:pt x="1510930" y="999"/>
                  </a:lnTo>
                  <a:lnTo>
                    <a:pt x="1524920" y="1189"/>
                  </a:lnTo>
                  <a:lnTo>
                    <a:pt x="1538910" y="1412"/>
                  </a:lnTo>
                  <a:lnTo>
                    <a:pt x="1552900" y="1674"/>
                  </a:lnTo>
                  <a:lnTo>
                    <a:pt x="1566890" y="1982"/>
                  </a:lnTo>
                  <a:lnTo>
                    <a:pt x="1580880" y="2344"/>
                  </a:lnTo>
                  <a:lnTo>
                    <a:pt x="1594870" y="2768"/>
                  </a:lnTo>
                  <a:lnTo>
                    <a:pt x="1608860" y="3266"/>
                  </a:lnTo>
                  <a:lnTo>
                    <a:pt x="1622850" y="3851"/>
                  </a:lnTo>
                  <a:lnTo>
                    <a:pt x="1636840" y="4537"/>
                  </a:lnTo>
                  <a:lnTo>
                    <a:pt x="1650830" y="5342"/>
                  </a:lnTo>
                  <a:lnTo>
                    <a:pt x="1664821" y="6286"/>
                  </a:lnTo>
                  <a:lnTo>
                    <a:pt x="1678811" y="7392"/>
                  </a:lnTo>
                  <a:lnTo>
                    <a:pt x="1692801" y="8689"/>
                  </a:lnTo>
                  <a:lnTo>
                    <a:pt x="1706791" y="10207"/>
                  </a:lnTo>
                  <a:lnTo>
                    <a:pt x="1720781" y="11983"/>
                  </a:lnTo>
                  <a:lnTo>
                    <a:pt x="1734771" y="14061"/>
                  </a:lnTo>
                  <a:lnTo>
                    <a:pt x="1748761" y="16488"/>
                  </a:lnTo>
                  <a:lnTo>
                    <a:pt x="1762751" y="19320"/>
                  </a:lnTo>
                  <a:lnTo>
                    <a:pt x="1776741" y="22621"/>
                  </a:lnTo>
                  <a:lnTo>
                    <a:pt x="1790731" y="26464"/>
                  </a:lnTo>
                  <a:lnTo>
                    <a:pt x="1804722" y="30930"/>
                  </a:lnTo>
                  <a:lnTo>
                    <a:pt x="1818712" y="36110"/>
                  </a:lnTo>
                  <a:lnTo>
                    <a:pt x="1832702" y="42105"/>
                  </a:lnTo>
                  <a:lnTo>
                    <a:pt x="1846692" y="49024"/>
                  </a:lnTo>
                  <a:lnTo>
                    <a:pt x="1860682" y="56988"/>
                  </a:lnTo>
                  <a:lnTo>
                    <a:pt x="1874672" y="66123"/>
                  </a:lnTo>
                  <a:lnTo>
                    <a:pt x="1888662" y="76558"/>
                  </a:lnTo>
                  <a:lnTo>
                    <a:pt x="1902652" y="88428"/>
                  </a:lnTo>
                  <a:lnTo>
                    <a:pt x="1916642" y="101860"/>
                  </a:lnTo>
                  <a:lnTo>
                    <a:pt x="1930632" y="116973"/>
                  </a:lnTo>
                  <a:lnTo>
                    <a:pt x="1944622" y="133867"/>
                  </a:lnTo>
                  <a:lnTo>
                    <a:pt x="1958613" y="152617"/>
                  </a:lnTo>
                  <a:lnTo>
                    <a:pt x="1972603" y="173260"/>
                  </a:lnTo>
                  <a:lnTo>
                    <a:pt x="1986593" y="195787"/>
                  </a:lnTo>
                  <a:lnTo>
                    <a:pt x="2000583" y="220135"/>
                  </a:lnTo>
                  <a:lnTo>
                    <a:pt x="2014573" y="246178"/>
                  </a:lnTo>
                  <a:lnTo>
                    <a:pt x="2028563" y="273728"/>
                  </a:lnTo>
                  <a:lnTo>
                    <a:pt x="2042553" y="302529"/>
                  </a:lnTo>
                  <a:lnTo>
                    <a:pt x="2056543" y="332271"/>
                  </a:lnTo>
                  <a:lnTo>
                    <a:pt x="2070533" y="362597"/>
                  </a:lnTo>
                  <a:lnTo>
                    <a:pt x="2084523" y="393121"/>
                  </a:lnTo>
                  <a:lnTo>
                    <a:pt x="2098513" y="423447"/>
                  </a:lnTo>
                  <a:lnTo>
                    <a:pt x="2112504" y="453189"/>
                  </a:lnTo>
                  <a:lnTo>
                    <a:pt x="2126494" y="481990"/>
                  </a:lnTo>
                  <a:lnTo>
                    <a:pt x="2140484" y="509539"/>
                  </a:lnTo>
                  <a:lnTo>
                    <a:pt x="2154474" y="535583"/>
                  </a:lnTo>
                  <a:lnTo>
                    <a:pt x="2168464" y="559931"/>
                  </a:lnTo>
                  <a:lnTo>
                    <a:pt x="2182454" y="582458"/>
                  </a:lnTo>
                  <a:lnTo>
                    <a:pt x="2196444" y="603101"/>
                  </a:lnTo>
                  <a:lnTo>
                    <a:pt x="2210434" y="621851"/>
                  </a:lnTo>
                  <a:lnTo>
                    <a:pt x="2224424" y="638745"/>
                  </a:lnTo>
                  <a:lnTo>
                    <a:pt x="2238414" y="653858"/>
                  </a:lnTo>
                  <a:lnTo>
                    <a:pt x="2252404" y="667290"/>
                  </a:lnTo>
                  <a:lnTo>
                    <a:pt x="2266395" y="679159"/>
                  </a:lnTo>
                  <a:lnTo>
                    <a:pt x="2280385" y="689595"/>
                  </a:lnTo>
                  <a:lnTo>
                    <a:pt x="2294375" y="698730"/>
                  </a:lnTo>
                  <a:lnTo>
                    <a:pt x="2308365" y="706693"/>
                  </a:lnTo>
                  <a:lnTo>
                    <a:pt x="2322355" y="713613"/>
                  </a:lnTo>
                  <a:lnTo>
                    <a:pt x="2336345" y="719608"/>
                  </a:lnTo>
                  <a:lnTo>
                    <a:pt x="2350335" y="724787"/>
                  </a:lnTo>
                  <a:lnTo>
                    <a:pt x="2364325" y="729253"/>
                  </a:lnTo>
                  <a:lnTo>
                    <a:pt x="2378315" y="733096"/>
                  </a:lnTo>
                  <a:lnTo>
                    <a:pt x="2392305" y="736398"/>
                  </a:lnTo>
                  <a:lnTo>
                    <a:pt x="2406296" y="739230"/>
                  </a:lnTo>
                  <a:lnTo>
                    <a:pt x="2420286" y="741657"/>
                  </a:lnTo>
                  <a:lnTo>
                    <a:pt x="2434276" y="743734"/>
                  </a:lnTo>
                  <a:lnTo>
                    <a:pt x="2448266" y="745511"/>
                  </a:lnTo>
                  <a:lnTo>
                    <a:pt x="2462256" y="747029"/>
                  </a:lnTo>
                  <a:lnTo>
                    <a:pt x="2476246" y="748325"/>
                  </a:lnTo>
                  <a:lnTo>
                    <a:pt x="2490236" y="749432"/>
                  </a:lnTo>
                  <a:lnTo>
                    <a:pt x="2504226" y="750376"/>
                  </a:lnTo>
                  <a:lnTo>
                    <a:pt x="2518216" y="751181"/>
                  </a:lnTo>
                  <a:lnTo>
                    <a:pt x="2532206" y="751867"/>
                  </a:lnTo>
                  <a:lnTo>
                    <a:pt x="2546196" y="752452"/>
                  </a:lnTo>
                  <a:lnTo>
                    <a:pt x="2560187" y="752950"/>
                  </a:lnTo>
                  <a:lnTo>
                    <a:pt x="2574177" y="753374"/>
                  </a:lnTo>
                  <a:lnTo>
                    <a:pt x="2588167" y="753736"/>
                  </a:lnTo>
                  <a:lnTo>
                    <a:pt x="2602157" y="754043"/>
                  </a:lnTo>
                  <a:lnTo>
                    <a:pt x="2616147" y="754305"/>
                  </a:lnTo>
                  <a:lnTo>
                    <a:pt x="2630137" y="754529"/>
                  </a:lnTo>
                  <a:lnTo>
                    <a:pt x="2644127" y="754718"/>
                  </a:lnTo>
                  <a:lnTo>
                    <a:pt x="2658117" y="754880"/>
                  </a:lnTo>
                  <a:lnTo>
                    <a:pt x="2672107" y="755018"/>
                  </a:lnTo>
                  <a:lnTo>
                    <a:pt x="2686097" y="755135"/>
                  </a:lnTo>
                  <a:lnTo>
                    <a:pt x="2700087" y="755234"/>
                  </a:lnTo>
                  <a:lnTo>
                    <a:pt x="2714078" y="755319"/>
                  </a:lnTo>
                  <a:lnTo>
                    <a:pt x="2728068" y="755391"/>
                  </a:lnTo>
                  <a:lnTo>
                    <a:pt x="2742058" y="755453"/>
                  </a:lnTo>
                  <a:lnTo>
                    <a:pt x="2756048" y="755505"/>
                  </a:lnTo>
                  <a:lnTo>
                    <a:pt x="2770038" y="755549"/>
                  </a:lnTo>
                  <a:lnTo>
                    <a:pt x="2770038" y="755803"/>
                  </a:lnTo>
                  <a:lnTo>
                    <a:pt x="2784028" y="755803"/>
                  </a:lnTo>
                  <a:lnTo>
                    <a:pt x="2798018" y="755803"/>
                  </a:lnTo>
                  <a:lnTo>
                    <a:pt x="2812008" y="755803"/>
                  </a:lnTo>
                  <a:lnTo>
                    <a:pt x="2825998" y="755803"/>
                  </a:lnTo>
                  <a:lnTo>
                    <a:pt x="2839988" y="755803"/>
                  </a:lnTo>
                  <a:lnTo>
                    <a:pt x="2853978" y="755803"/>
                  </a:lnTo>
                  <a:lnTo>
                    <a:pt x="2867969" y="755803"/>
                  </a:lnTo>
                  <a:lnTo>
                    <a:pt x="2881959" y="755803"/>
                  </a:lnTo>
                  <a:lnTo>
                    <a:pt x="2895949" y="755803"/>
                  </a:lnTo>
                  <a:lnTo>
                    <a:pt x="2909939" y="755803"/>
                  </a:lnTo>
                  <a:lnTo>
                    <a:pt x="2923929" y="755803"/>
                  </a:lnTo>
                  <a:lnTo>
                    <a:pt x="2937919" y="755803"/>
                  </a:lnTo>
                  <a:lnTo>
                    <a:pt x="2951909" y="755803"/>
                  </a:lnTo>
                  <a:lnTo>
                    <a:pt x="2965899" y="755803"/>
                  </a:lnTo>
                  <a:lnTo>
                    <a:pt x="2979889" y="755803"/>
                  </a:lnTo>
                  <a:lnTo>
                    <a:pt x="2993879" y="755803"/>
                  </a:lnTo>
                  <a:lnTo>
                    <a:pt x="3007870" y="755803"/>
                  </a:lnTo>
                  <a:lnTo>
                    <a:pt x="3021860" y="755803"/>
                  </a:lnTo>
                  <a:lnTo>
                    <a:pt x="3035850" y="755803"/>
                  </a:lnTo>
                  <a:lnTo>
                    <a:pt x="3049840" y="755803"/>
                  </a:lnTo>
                  <a:lnTo>
                    <a:pt x="3063830" y="755803"/>
                  </a:lnTo>
                  <a:lnTo>
                    <a:pt x="3077820" y="755803"/>
                  </a:lnTo>
                  <a:lnTo>
                    <a:pt x="3091810" y="755803"/>
                  </a:lnTo>
                  <a:lnTo>
                    <a:pt x="3105800" y="755803"/>
                  </a:lnTo>
                  <a:lnTo>
                    <a:pt x="3119790" y="755803"/>
                  </a:lnTo>
                  <a:lnTo>
                    <a:pt x="3133780" y="755803"/>
                  </a:lnTo>
                  <a:lnTo>
                    <a:pt x="3147770" y="755803"/>
                  </a:lnTo>
                  <a:lnTo>
                    <a:pt x="3161761" y="755803"/>
                  </a:lnTo>
                  <a:lnTo>
                    <a:pt x="3175751" y="755803"/>
                  </a:lnTo>
                  <a:lnTo>
                    <a:pt x="3189741" y="755803"/>
                  </a:lnTo>
                  <a:lnTo>
                    <a:pt x="3203731" y="755803"/>
                  </a:lnTo>
                  <a:lnTo>
                    <a:pt x="3217721" y="755803"/>
                  </a:lnTo>
                  <a:lnTo>
                    <a:pt x="3231711" y="755803"/>
                  </a:lnTo>
                  <a:lnTo>
                    <a:pt x="3245701" y="755803"/>
                  </a:lnTo>
                  <a:lnTo>
                    <a:pt x="3259691" y="755803"/>
                  </a:lnTo>
                  <a:lnTo>
                    <a:pt x="3273681" y="755803"/>
                  </a:lnTo>
                  <a:lnTo>
                    <a:pt x="3287671" y="755803"/>
                  </a:lnTo>
                  <a:lnTo>
                    <a:pt x="3301661" y="755803"/>
                  </a:lnTo>
                  <a:lnTo>
                    <a:pt x="3315652" y="755803"/>
                  </a:lnTo>
                  <a:lnTo>
                    <a:pt x="3329642" y="755803"/>
                  </a:lnTo>
                  <a:lnTo>
                    <a:pt x="3343632" y="755803"/>
                  </a:lnTo>
                  <a:lnTo>
                    <a:pt x="3357622" y="755803"/>
                  </a:lnTo>
                  <a:lnTo>
                    <a:pt x="3371612" y="755803"/>
                  </a:lnTo>
                  <a:lnTo>
                    <a:pt x="3385602" y="755803"/>
                  </a:lnTo>
                  <a:lnTo>
                    <a:pt x="3399592" y="755803"/>
                  </a:lnTo>
                  <a:lnTo>
                    <a:pt x="3413582" y="755803"/>
                  </a:lnTo>
                  <a:lnTo>
                    <a:pt x="3427572" y="755803"/>
                  </a:lnTo>
                  <a:lnTo>
                    <a:pt x="3441562" y="755803"/>
                  </a:lnTo>
                  <a:lnTo>
                    <a:pt x="3455552" y="755803"/>
                  </a:lnTo>
                  <a:lnTo>
                    <a:pt x="3469543" y="755803"/>
                  </a:lnTo>
                  <a:lnTo>
                    <a:pt x="3483533" y="755803"/>
                  </a:lnTo>
                  <a:lnTo>
                    <a:pt x="3497523" y="755803"/>
                  </a:lnTo>
                  <a:lnTo>
                    <a:pt x="3511513" y="755803"/>
                  </a:lnTo>
                  <a:lnTo>
                    <a:pt x="3525503" y="755803"/>
                  </a:lnTo>
                  <a:lnTo>
                    <a:pt x="3539493" y="755803"/>
                  </a:lnTo>
                  <a:lnTo>
                    <a:pt x="3553483" y="755803"/>
                  </a:lnTo>
                  <a:lnTo>
                    <a:pt x="3567473" y="755803"/>
                  </a:lnTo>
                  <a:lnTo>
                    <a:pt x="3581463" y="755803"/>
                  </a:lnTo>
                  <a:lnTo>
                    <a:pt x="3595453" y="755803"/>
                  </a:lnTo>
                  <a:lnTo>
                    <a:pt x="3609444" y="755803"/>
                  </a:lnTo>
                  <a:lnTo>
                    <a:pt x="3623434" y="755803"/>
                  </a:lnTo>
                  <a:lnTo>
                    <a:pt x="3637424" y="755803"/>
                  </a:lnTo>
                  <a:lnTo>
                    <a:pt x="3651414" y="755803"/>
                  </a:lnTo>
                  <a:lnTo>
                    <a:pt x="3665404" y="755803"/>
                  </a:lnTo>
                  <a:lnTo>
                    <a:pt x="3679394" y="755803"/>
                  </a:lnTo>
                  <a:lnTo>
                    <a:pt x="3693384" y="755803"/>
                  </a:lnTo>
                  <a:lnTo>
                    <a:pt x="3707374" y="755803"/>
                  </a:lnTo>
                  <a:lnTo>
                    <a:pt x="3721364" y="755803"/>
                  </a:lnTo>
                  <a:lnTo>
                    <a:pt x="3735354" y="755803"/>
                  </a:lnTo>
                  <a:lnTo>
                    <a:pt x="3749344" y="755803"/>
                  </a:lnTo>
                  <a:lnTo>
                    <a:pt x="3763335" y="755803"/>
                  </a:lnTo>
                  <a:lnTo>
                    <a:pt x="3777325" y="755803"/>
                  </a:lnTo>
                  <a:lnTo>
                    <a:pt x="3791315" y="755803"/>
                  </a:lnTo>
                  <a:lnTo>
                    <a:pt x="3805305" y="755803"/>
                  </a:lnTo>
                  <a:lnTo>
                    <a:pt x="3819295" y="755803"/>
                  </a:lnTo>
                  <a:lnTo>
                    <a:pt x="3833285" y="755803"/>
                  </a:lnTo>
                  <a:lnTo>
                    <a:pt x="3847275" y="755803"/>
                  </a:lnTo>
                  <a:lnTo>
                    <a:pt x="3861265" y="755803"/>
                  </a:lnTo>
                  <a:lnTo>
                    <a:pt x="3875255" y="755803"/>
                  </a:lnTo>
                  <a:lnTo>
                    <a:pt x="3889245" y="755803"/>
                  </a:lnTo>
                  <a:lnTo>
                    <a:pt x="3903235" y="755803"/>
                  </a:lnTo>
                  <a:lnTo>
                    <a:pt x="3917226" y="755803"/>
                  </a:lnTo>
                  <a:lnTo>
                    <a:pt x="3931216" y="755803"/>
                  </a:lnTo>
                  <a:lnTo>
                    <a:pt x="3945206" y="755803"/>
                  </a:lnTo>
                  <a:lnTo>
                    <a:pt x="3959196" y="755803"/>
                  </a:lnTo>
                  <a:lnTo>
                    <a:pt x="3973186" y="755803"/>
                  </a:lnTo>
                  <a:lnTo>
                    <a:pt x="3987176" y="755803"/>
                  </a:lnTo>
                  <a:lnTo>
                    <a:pt x="4001166" y="755803"/>
                  </a:lnTo>
                  <a:lnTo>
                    <a:pt x="4015156" y="755803"/>
                  </a:lnTo>
                  <a:lnTo>
                    <a:pt x="4029146" y="755803"/>
                  </a:lnTo>
                  <a:lnTo>
                    <a:pt x="4043136" y="755803"/>
                  </a:lnTo>
                  <a:lnTo>
                    <a:pt x="4057126" y="755803"/>
                  </a:lnTo>
                  <a:lnTo>
                    <a:pt x="4071117" y="755803"/>
                  </a:lnTo>
                  <a:lnTo>
                    <a:pt x="4085107" y="755803"/>
                  </a:lnTo>
                  <a:lnTo>
                    <a:pt x="4099097" y="755803"/>
                  </a:lnTo>
                  <a:lnTo>
                    <a:pt x="4113087" y="755803"/>
                  </a:lnTo>
                  <a:lnTo>
                    <a:pt x="4127077" y="755803"/>
                  </a:lnTo>
                  <a:lnTo>
                    <a:pt x="4141067" y="755803"/>
                  </a:lnTo>
                  <a:lnTo>
                    <a:pt x="4155057" y="755803"/>
                  </a:lnTo>
                </a:path>
              </a:pathLst>
            </a:custGeom>
            <a:ln w="40651" cap="flat">
              <a:solidFill>
                <a:srgbClr val="D3D3D3">
                  <a:alpha val="100000"/>
                </a:srgbClr>
              </a:solidFill>
              <a:prstDash val="solid"/>
              <a:round/>
            </a:ln>
          </p:spPr>
          <p:txBody>
            <a:bodyPr/>
            <a:lstStyle/>
            <a:p/>
          </p:txBody>
        </p:sp>
        <p:sp>
          <p:nvSpPr>
            <p:cNvPr id="25" name="pl25"/>
            <p:cNvSpPr/>
            <p:nvPr/>
          </p:nvSpPr>
          <p:spPr>
            <a:xfrm>
              <a:off x="2737948" y="2915283"/>
              <a:ext cx="4155057" cy="503840"/>
            </a:xfrm>
            <a:custGeom>
              <a:avLst/>
              <a:pathLst>
                <a:path w="4155057" h="503840">
                  <a:moveTo>
                    <a:pt x="0" y="252047"/>
                  </a:moveTo>
                  <a:lnTo>
                    <a:pt x="13990" y="252061"/>
                  </a:lnTo>
                  <a:lnTo>
                    <a:pt x="27980" y="252079"/>
                  </a:lnTo>
                  <a:lnTo>
                    <a:pt x="41970" y="252099"/>
                  </a:lnTo>
                  <a:lnTo>
                    <a:pt x="55960" y="252123"/>
                  </a:lnTo>
                  <a:lnTo>
                    <a:pt x="69950" y="252152"/>
                  </a:lnTo>
                  <a:lnTo>
                    <a:pt x="83940" y="252185"/>
                  </a:lnTo>
                  <a:lnTo>
                    <a:pt x="97930" y="252224"/>
                  </a:lnTo>
                  <a:lnTo>
                    <a:pt x="111920" y="252270"/>
                  </a:lnTo>
                  <a:lnTo>
                    <a:pt x="125910" y="252324"/>
                  </a:lnTo>
                  <a:lnTo>
                    <a:pt x="139900" y="252387"/>
                  </a:lnTo>
                  <a:lnTo>
                    <a:pt x="153891" y="252461"/>
                  </a:lnTo>
                  <a:lnTo>
                    <a:pt x="167881" y="252549"/>
                  </a:lnTo>
                  <a:lnTo>
                    <a:pt x="181871" y="252651"/>
                  </a:lnTo>
                  <a:lnTo>
                    <a:pt x="195861" y="252772"/>
                  </a:lnTo>
                  <a:lnTo>
                    <a:pt x="209851" y="252913"/>
                  </a:lnTo>
                  <a:lnTo>
                    <a:pt x="223841" y="253079"/>
                  </a:lnTo>
                  <a:lnTo>
                    <a:pt x="237831" y="253274"/>
                  </a:lnTo>
                  <a:lnTo>
                    <a:pt x="251821" y="253503"/>
                  </a:lnTo>
                  <a:lnTo>
                    <a:pt x="265811" y="253771"/>
                  </a:lnTo>
                  <a:lnTo>
                    <a:pt x="279801" y="254086"/>
                  </a:lnTo>
                  <a:lnTo>
                    <a:pt x="293791" y="254455"/>
                  </a:lnTo>
                  <a:lnTo>
                    <a:pt x="307782" y="254887"/>
                  </a:lnTo>
                  <a:lnTo>
                    <a:pt x="321772" y="255393"/>
                  </a:lnTo>
                  <a:lnTo>
                    <a:pt x="335762" y="255985"/>
                  </a:lnTo>
                  <a:lnTo>
                    <a:pt x="349752" y="256677"/>
                  </a:lnTo>
                  <a:lnTo>
                    <a:pt x="363742" y="257486"/>
                  </a:lnTo>
                  <a:lnTo>
                    <a:pt x="377732" y="258430"/>
                  </a:lnTo>
                  <a:lnTo>
                    <a:pt x="391722" y="259531"/>
                  </a:lnTo>
                  <a:lnTo>
                    <a:pt x="405712" y="260812"/>
                  </a:lnTo>
                  <a:lnTo>
                    <a:pt x="419702" y="262301"/>
                  </a:lnTo>
                  <a:lnTo>
                    <a:pt x="433692" y="264027"/>
                  </a:lnTo>
                  <a:lnTo>
                    <a:pt x="447682" y="266025"/>
                  </a:lnTo>
                  <a:lnTo>
                    <a:pt x="461673" y="268332"/>
                  </a:lnTo>
                  <a:lnTo>
                    <a:pt x="475663" y="270986"/>
                  </a:lnTo>
                  <a:lnTo>
                    <a:pt x="489653" y="274031"/>
                  </a:lnTo>
                  <a:lnTo>
                    <a:pt x="503643" y="277510"/>
                  </a:lnTo>
                  <a:lnTo>
                    <a:pt x="517633" y="281466"/>
                  </a:lnTo>
                  <a:lnTo>
                    <a:pt x="531623" y="285944"/>
                  </a:lnTo>
                  <a:lnTo>
                    <a:pt x="545613" y="290981"/>
                  </a:lnTo>
                  <a:lnTo>
                    <a:pt x="559603" y="296613"/>
                  </a:lnTo>
                  <a:lnTo>
                    <a:pt x="573593" y="302863"/>
                  </a:lnTo>
                  <a:lnTo>
                    <a:pt x="587583" y="309744"/>
                  </a:lnTo>
                  <a:lnTo>
                    <a:pt x="601574" y="317253"/>
                  </a:lnTo>
                  <a:lnTo>
                    <a:pt x="615564" y="325369"/>
                  </a:lnTo>
                  <a:lnTo>
                    <a:pt x="629554" y="334050"/>
                  </a:lnTo>
                  <a:lnTo>
                    <a:pt x="643544" y="343233"/>
                  </a:lnTo>
                  <a:lnTo>
                    <a:pt x="657534" y="352833"/>
                  </a:lnTo>
                  <a:lnTo>
                    <a:pt x="671524" y="362747"/>
                  </a:lnTo>
                  <a:lnTo>
                    <a:pt x="685514" y="372856"/>
                  </a:lnTo>
                  <a:lnTo>
                    <a:pt x="699504" y="383031"/>
                  </a:lnTo>
                  <a:lnTo>
                    <a:pt x="713494" y="393139"/>
                  </a:lnTo>
                  <a:lnTo>
                    <a:pt x="727484" y="403053"/>
                  </a:lnTo>
                  <a:lnTo>
                    <a:pt x="741474" y="412654"/>
                  </a:lnTo>
                  <a:lnTo>
                    <a:pt x="755465" y="421837"/>
                  </a:lnTo>
                  <a:lnTo>
                    <a:pt x="769455" y="430518"/>
                  </a:lnTo>
                  <a:lnTo>
                    <a:pt x="783445" y="438634"/>
                  </a:lnTo>
                  <a:lnTo>
                    <a:pt x="797435" y="446143"/>
                  </a:lnTo>
                  <a:lnTo>
                    <a:pt x="811425" y="453024"/>
                  </a:lnTo>
                  <a:lnTo>
                    <a:pt x="825415" y="459274"/>
                  </a:lnTo>
                  <a:lnTo>
                    <a:pt x="839405" y="464905"/>
                  </a:lnTo>
                  <a:lnTo>
                    <a:pt x="853395" y="469943"/>
                  </a:lnTo>
                  <a:lnTo>
                    <a:pt x="867385" y="474420"/>
                  </a:lnTo>
                  <a:lnTo>
                    <a:pt x="881375" y="478377"/>
                  </a:lnTo>
                  <a:lnTo>
                    <a:pt x="895365" y="481856"/>
                  </a:lnTo>
                  <a:lnTo>
                    <a:pt x="909356" y="484900"/>
                  </a:lnTo>
                  <a:lnTo>
                    <a:pt x="923346" y="487555"/>
                  </a:lnTo>
                  <a:lnTo>
                    <a:pt x="937336" y="489861"/>
                  </a:lnTo>
                  <a:lnTo>
                    <a:pt x="951326" y="491860"/>
                  </a:lnTo>
                  <a:lnTo>
                    <a:pt x="965316" y="493586"/>
                  </a:lnTo>
                  <a:lnTo>
                    <a:pt x="979306" y="495075"/>
                  </a:lnTo>
                  <a:lnTo>
                    <a:pt x="993296" y="496356"/>
                  </a:lnTo>
                  <a:lnTo>
                    <a:pt x="1007286" y="497456"/>
                  </a:lnTo>
                  <a:lnTo>
                    <a:pt x="1021276" y="498401"/>
                  </a:lnTo>
                  <a:lnTo>
                    <a:pt x="1035266" y="499209"/>
                  </a:lnTo>
                  <a:lnTo>
                    <a:pt x="1049256" y="499902"/>
                  </a:lnTo>
                  <a:lnTo>
                    <a:pt x="1063247" y="500494"/>
                  </a:lnTo>
                  <a:lnTo>
                    <a:pt x="1077237" y="501000"/>
                  </a:lnTo>
                  <a:lnTo>
                    <a:pt x="1091227" y="501432"/>
                  </a:lnTo>
                  <a:lnTo>
                    <a:pt x="1105217" y="501801"/>
                  </a:lnTo>
                  <a:lnTo>
                    <a:pt x="1119207" y="502116"/>
                  </a:lnTo>
                  <a:lnTo>
                    <a:pt x="1133197" y="502384"/>
                  </a:lnTo>
                  <a:lnTo>
                    <a:pt x="1147187" y="502613"/>
                  </a:lnTo>
                  <a:lnTo>
                    <a:pt x="1161177" y="502808"/>
                  </a:lnTo>
                  <a:lnTo>
                    <a:pt x="1175167" y="502974"/>
                  </a:lnTo>
                  <a:lnTo>
                    <a:pt x="1189157" y="503115"/>
                  </a:lnTo>
                  <a:lnTo>
                    <a:pt x="1203148" y="503236"/>
                  </a:lnTo>
                  <a:lnTo>
                    <a:pt x="1217138" y="503338"/>
                  </a:lnTo>
                  <a:lnTo>
                    <a:pt x="1231128" y="503426"/>
                  </a:lnTo>
                  <a:lnTo>
                    <a:pt x="1245118" y="503500"/>
                  </a:lnTo>
                  <a:lnTo>
                    <a:pt x="1259108" y="503563"/>
                  </a:lnTo>
                  <a:lnTo>
                    <a:pt x="1273098" y="503617"/>
                  </a:lnTo>
                  <a:lnTo>
                    <a:pt x="1287088" y="503663"/>
                  </a:lnTo>
                  <a:lnTo>
                    <a:pt x="1301078" y="503702"/>
                  </a:lnTo>
                  <a:lnTo>
                    <a:pt x="1315068" y="503735"/>
                  </a:lnTo>
                  <a:lnTo>
                    <a:pt x="1329058" y="503763"/>
                  </a:lnTo>
                  <a:lnTo>
                    <a:pt x="1343048" y="503787"/>
                  </a:lnTo>
                  <a:lnTo>
                    <a:pt x="1357039" y="503808"/>
                  </a:lnTo>
                  <a:lnTo>
                    <a:pt x="1371029" y="503825"/>
                  </a:lnTo>
                  <a:lnTo>
                    <a:pt x="1385019" y="503840"/>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5183115"/>
              <a:ext cx="4155057" cy="503587"/>
            </a:xfrm>
            <a:custGeom>
              <a:avLst/>
              <a:pathLst>
                <a:path w="4155057" h="503587">
                  <a:moveTo>
                    <a:pt x="0" y="503587"/>
                  </a:moveTo>
                  <a:lnTo>
                    <a:pt x="13990" y="503557"/>
                  </a:lnTo>
                  <a:lnTo>
                    <a:pt x="27980" y="503522"/>
                  </a:lnTo>
                  <a:lnTo>
                    <a:pt x="41970" y="503481"/>
                  </a:lnTo>
                  <a:lnTo>
                    <a:pt x="55960" y="503433"/>
                  </a:lnTo>
                  <a:lnTo>
                    <a:pt x="69950" y="503377"/>
                  </a:lnTo>
                  <a:lnTo>
                    <a:pt x="83940" y="503310"/>
                  </a:lnTo>
                  <a:lnTo>
                    <a:pt x="97930" y="503232"/>
                  </a:lnTo>
                  <a:lnTo>
                    <a:pt x="111920" y="503141"/>
                  </a:lnTo>
                  <a:lnTo>
                    <a:pt x="125910" y="503033"/>
                  </a:lnTo>
                  <a:lnTo>
                    <a:pt x="139900" y="502906"/>
                  </a:lnTo>
                  <a:lnTo>
                    <a:pt x="153891" y="502757"/>
                  </a:lnTo>
                  <a:lnTo>
                    <a:pt x="167881" y="502583"/>
                  </a:lnTo>
                  <a:lnTo>
                    <a:pt x="181871" y="502378"/>
                  </a:lnTo>
                  <a:lnTo>
                    <a:pt x="195861" y="502137"/>
                  </a:lnTo>
                  <a:lnTo>
                    <a:pt x="209851" y="501854"/>
                  </a:lnTo>
                  <a:lnTo>
                    <a:pt x="223841" y="501522"/>
                  </a:lnTo>
                  <a:lnTo>
                    <a:pt x="237831" y="501132"/>
                  </a:lnTo>
                  <a:lnTo>
                    <a:pt x="251821" y="500674"/>
                  </a:lnTo>
                  <a:lnTo>
                    <a:pt x="265811" y="500138"/>
                  </a:lnTo>
                  <a:lnTo>
                    <a:pt x="279801" y="499508"/>
                  </a:lnTo>
                  <a:lnTo>
                    <a:pt x="293791" y="498771"/>
                  </a:lnTo>
                  <a:lnTo>
                    <a:pt x="307782" y="497906"/>
                  </a:lnTo>
                  <a:lnTo>
                    <a:pt x="321772" y="496894"/>
                  </a:lnTo>
                  <a:lnTo>
                    <a:pt x="335762" y="495710"/>
                  </a:lnTo>
                  <a:lnTo>
                    <a:pt x="349752" y="494325"/>
                  </a:lnTo>
                  <a:lnTo>
                    <a:pt x="363742" y="492707"/>
                  </a:lnTo>
                  <a:lnTo>
                    <a:pt x="377732" y="490819"/>
                  </a:lnTo>
                  <a:lnTo>
                    <a:pt x="391722" y="488618"/>
                  </a:lnTo>
                  <a:lnTo>
                    <a:pt x="405712" y="486056"/>
                  </a:lnTo>
                  <a:lnTo>
                    <a:pt x="419702" y="483079"/>
                  </a:lnTo>
                  <a:lnTo>
                    <a:pt x="433692" y="479626"/>
                  </a:lnTo>
                  <a:lnTo>
                    <a:pt x="447682" y="475629"/>
                  </a:lnTo>
                  <a:lnTo>
                    <a:pt x="461673" y="471016"/>
                  </a:lnTo>
                  <a:lnTo>
                    <a:pt x="475663" y="465707"/>
                  </a:lnTo>
                  <a:lnTo>
                    <a:pt x="489653" y="459617"/>
                  </a:lnTo>
                  <a:lnTo>
                    <a:pt x="503643" y="452660"/>
                  </a:lnTo>
                  <a:lnTo>
                    <a:pt x="517633" y="444747"/>
                  </a:lnTo>
                  <a:lnTo>
                    <a:pt x="531623" y="435792"/>
                  </a:lnTo>
                  <a:lnTo>
                    <a:pt x="545613" y="425717"/>
                  </a:lnTo>
                  <a:lnTo>
                    <a:pt x="559603" y="414454"/>
                  </a:lnTo>
                  <a:lnTo>
                    <a:pt x="573593" y="401954"/>
                  </a:lnTo>
                  <a:lnTo>
                    <a:pt x="587583" y="388193"/>
                  </a:lnTo>
                  <a:lnTo>
                    <a:pt x="601574" y="373175"/>
                  </a:lnTo>
                  <a:lnTo>
                    <a:pt x="615564" y="356943"/>
                  </a:lnTo>
                  <a:lnTo>
                    <a:pt x="629554" y="339580"/>
                  </a:lnTo>
                  <a:lnTo>
                    <a:pt x="643544" y="321214"/>
                  </a:lnTo>
                  <a:lnTo>
                    <a:pt x="657534" y="302013"/>
                  </a:lnTo>
                  <a:lnTo>
                    <a:pt x="671524" y="282185"/>
                  </a:lnTo>
                  <a:lnTo>
                    <a:pt x="685514" y="261968"/>
                  </a:lnTo>
                  <a:lnTo>
                    <a:pt x="699504" y="241618"/>
                  </a:lnTo>
                  <a:lnTo>
                    <a:pt x="713494" y="221401"/>
                  </a:lnTo>
                  <a:lnTo>
                    <a:pt x="727484" y="201573"/>
                  </a:lnTo>
                  <a:lnTo>
                    <a:pt x="741474" y="182372"/>
                  </a:lnTo>
                  <a:lnTo>
                    <a:pt x="755465" y="164006"/>
                  </a:lnTo>
                  <a:lnTo>
                    <a:pt x="769455" y="146644"/>
                  </a:lnTo>
                  <a:lnTo>
                    <a:pt x="783445" y="130412"/>
                  </a:lnTo>
                  <a:lnTo>
                    <a:pt x="797435" y="115394"/>
                  </a:lnTo>
                  <a:lnTo>
                    <a:pt x="811425" y="101632"/>
                  </a:lnTo>
                  <a:lnTo>
                    <a:pt x="825415" y="89132"/>
                  </a:lnTo>
                  <a:lnTo>
                    <a:pt x="839405" y="77869"/>
                  </a:lnTo>
                  <a:lnTo>
                    <a:pt x="853395" y="67794"/>
                  </a:lnTo>
                  <a:lnTo>
                    <a:pt x="867385" y="58839"/>
                  </a:lnTo>
                  <a:lnTo>
                    <a:pt x="881375" y="50926"/>
                  </a:lnTo>
                  <a:lnTo>
                    <a:pt x="895365" y="43969"/>
                  </a:lnTo>
                  <a:lnTo>
                    <a:pt x="909356" y="37879"/>
                  </a:lnTo>
                  <a:lnTo>
                    <a:pt x="923346" y="32570"/>
                  </a:lnTo>
                  <a:lnTo>
                    <a:pt x="937336" y="27957"/>
                  </a:lnTo>
                  <a:lnTo>
                    <a:pt x="951326" y="23961"/>
                  </a:lnTo>
                  <a:lnTo>
                    <a:pt x="965316" y="20507"/>
                  </a:lnTo>
                  <a:lnTo>
                    <a:pt x="979306" y="17530"/>
                  </a:lnTo>
                  <a:lnTo>
                    <a:pt x="993296" y="14968"/>
                  </a:lnTo>
                  <a:lnTo>
                    <a:pt x="1007286" y="12767"/>
                  </a:lnTo>
                  <a:lnTo>
                    <a:pt x="1021276" y="10879"/>
                  </a:lnTo>
                  <a:lnTo>
                    <a:pt x="1035266" y="9261"/>
                  </a:lnTo>
                  <a:lnTo>
                    <a:pt x="1049256" y="7876"/>
                  </a:lnTo>
                  <a:lnTo>
                    <a:pt x="1063247" y="6692"/>
                  </a:lnTo>
                  <a:lnTo>
                    <a:pt x="1077237" y="5680"/>
                  </a:lnTo>
                  <a:lnTo>
                    <a:pt x="1091227" y="4815"/>
                  </a:lnTo>
                  <a:lnTo>
                    <a:pt x="1105217" y="4078"/>
                  </a:lnTo>
                  <a:lnTo>
                    <a:pt x="1119207" y="3449"/>
                  </a:lnTo>
                  <a:lnTo>
                    <a:pt x="1133197" y="2912"/>
                  </a:lnTo>
                  <a:lnTo>
                    <a:pt x="1147187" y="2454"/>
                  </a:lnTo>
                  <a:lnTo>
                    <a:pt x="1161177" y="2065"/>
                  </a:lnTo>
                  <a:lnTo>
                    <a:pt x="1175167" y="1732"/>
                  </a:lnTo>
                  <a:lnTo>
                    <a:pt x="1189157" y="1450"/>
                  </a:lnTo>
                  <a:lnTo>
                    <a:pt x="1203148" y="1209"/>
                  </a:lnTo>
                  <a:lnTo>
                    <a:pt x="1217138" y="1003"/>
                  </a:lnTo>
                  <a:lnTo>
                    <a:pt x="1231128" y="829"/>
                  </a:lnTo>
                  <a:lnTo>
                    <a:pt x="1245118" y="680"/>
                  </a:lnTo>
                  <a:lnTo>
                    <a:pt x="1259108" y="553"/>
                  </a:lnTo>
                  <a:lnTo>
                    <a:pt x="1273098" y="446"/>
                  </a:lnTo>
                  <a:lnTo>
                    <a:pt x="1287088" y="354"/>
                  </a:lnTo>
                  <a:lnTo>
                    <a:pt x="1301078" y="276"/>
                  </a:lnTo>
                  <a:lnTo>
                    <a:pt x="1315068" y="209"/>
                  </a:lnTo>
                  <a:lnTo>
                    <a:pt x="1329058" y="153"/>
                  </a:lnTo>
                  <a:lnTo>
                    <a:pt x="1343048" y="105"/>
                  </a:lnTo>
                  <a:lnTo>
                    <a:pt x="1357039" y="64"/>
                  </a:lnTo>
                  <a:lnTo>
                    <a:pt x="1371029" y="29"/>
                  </a:lnTo>
                  <a:lnTo>
                    <a:pt x="1385019" y="0"/>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587"/>
                  </a:lnTo>
                  <a:lnTo>
                    <a:pt x="2784028" y="503557"/>
                  </a:lnTo>
                  <a:lnTo>
                    <a:pt x="2798018" y="503522"/>
                  </a:lnTo>
                  <a:lnTo>
                    <a:pt x="2812008" y="503481"/>
                  </a:lnTo>
                  <a:lnTo>
                    <a:pt x="2825998" y="503433"/>
                  </a:lnTo>
                  <a:lnTo>
                    <a:pt x="2839988" y="503377"/>
                  </a:lnTo>
                  <a:lnTo>
                    <a:pt x="2853978" y="503310"/>
                  </a:lnTo>
                  <a:lnTo>
                    <a:pt x="2867969" y="503232"/>
                  </a:lnTo>
                  <a:lnTo>
                    <a:pt x="2881959" y="503141"/>
                  </a:lnTo>
                  <a:lnTo>
                    <a:pt x="2895949" y="503033"/>
                  </a:lnTo>
                  <a:lnTo>
                    <a:pt x="2909939" y="502906"/>
                  </a:lnTo>
                  <a:lnTo>
                    <a:pt x="2923929" y="502757"/>
                  </a:lnTo>
                  <a:lnTo>
                    <a:pt x="2937919" y="502583"/>
                  </a:lnTo>
                  <a:lnTo>
                    <a:pt x="2951909" y="502378"/>
                  </a:lnTo>
                  <a:lnTo>
                    <a:pt x="2965899" y="502137"/>
                  </a:lnTo>
                  <a:lnTo>
                    <a:pt x="2979889" y="501854"/>
                  </a:lnTo>
                  <a:lnTo>
                    <a:pt x="2993879" y="501522"/>
                  </a:lnTo>
                  <a:lnTo>
                    <a:pt x="3007870" y="501132"/>
                  </a:lnTo>
                  <a:lnTo>
                    <a:pt x="3021860" y="500674"/>
                  </a:lnTo>
                  <a:lnTo>
                    <a:pt x="3035850" y="500138"/>
                  </a:lnTo>
                  <a:lnTo>
                    <a:pt x="3049840" y="499508"/>
                  </a:lnTo>
                  <a:lnTo>
                    <a:pt x="3063830" y="498771"/>
                  </a:lnTo>
                  <a:lnTo>
                    <a:pt x="3077820" y="497906"/>
                  </a:lnTo>
                  <a:lnTo>
                    <a:pt x="3091810" y="496894"/>
                  </a:lnTo>
                  <a:lnTo>
                    <a:pt x="3105800" y="495710"/>
                  </a:lnTo>
                  <a:lnTo>
                    <a:pt x="3119790" y="494325"/>
                  </a:lnTo>
                  <a:lnTo>
                    <a:pt x="3133780" y="492707"/>
                  </a:lnTo>
                  <a:lnTo>
                    <a:pt x="3147770" y="490819"/>
                  </a:lnTo>
                  <a:lnTo>
                    <a:pt x="3161761" y="488618"/>
                  </a:lnTo>
                  <a:lnTo>
                    <a:pt x="3175751" y="486056"/>
                  </a:lnTo>
                  <a:lnTo>
                    <a:pt x="3189741" y="483079"/>
                  </a:lnTo>
                  <a:lnTo>
                    <a:pt x="3203731" y="479626"/>
                  </a:lnTo>
                  <a:lnTo>
                    <a:pt x="3217721" y="475629"/>
                  </a:lnTo>
                  <a:lnTo>
                    <a:pt x="3231711" y="471016"/>
                  </a:lnTo>
                  <a:lnTo>
                    <a:pt x="3245701" y="465707"/>
                  </a:lnTo>
                  <a:lnTo>
                    <a:pt x="3259691" y="459617"/>
                  </a:lnTo>
                  <a:lnTo>
                    <a:pt x="3273681" y="452660"/>
                  </a:lnTo>
                  <a:lnTo>
                    <a:pt x="3287671" y="444747"/>
                  </a:lnTo>
                  <a:lnTo>
                    <a:pt x="3301661" y="435792"/>
                  </a:lnTo>
                  <a:lnTo>
                    <a:pt x="3315652" y="425717"/>
                  </a:lnTo>
                  <a:lnTo>
                    <a:pt x="3329642" y="414454"/>
                  </a:lnTo>
                  <a:lnTo>
                    <a:pt x="3343632" y="401954"/>
                  </a:lnTo>
                  <a:lnTo>
                    <a:pt x="3357622" y="388193"/>
                  </a:lnTo>
                  <a:lnTo>
                    <a:pt x="3371612" y="373175"/>
                  </a:lnTo>
                  <a:lnTo>
                    <a:pt x="3385602" y="356943"/>
                  </a:lnTo>
                  <a:lnTo>
                    <a:pt x="3399592" y="339580"/>
                  </a:lnTo>
                  <a:lnTo>
                    <a:pt x="3413582" y="321214"/>
                  </a:lnTo>
                  <a:lnTo>
                    <a:pt x="3427572" y="302013"/>
                  </a:lnTo>
                  <a:lnTo>
                    <a:pt x="3441562" y="282185"/>
                  </a:lnTo>
                  <a:lnTo>
                    <a:pt x="3455552" y="261968"/>
                  </a:lnTo>
                  <a:lnTo>
                    <a:pt x="3469543" y="241618"/>
                  </a:lnTo>
                  <a:lnTo>
                    <a:pt x="3483533" y="221401"/>
                  </a:lnTo>
                  <a:lnTo>
                    <a:pt x="3497523" y="201573"/>
                  </a:lnTo>
                  <a:lnTo>
                    <a:pt x="3511513" y="182372"/>
                  </a:lnTo>
                  <a:lnTo>
                    <a:pt x="3525503" y="164006"/>
                  </a:lnTo>
                  <a:lnTo>
                    <a:pt x="3539493" y="146644"/>
                  </a:lnTo>
                  <a:lnTo>
                    <a:pt x="3553483" y="130412"/>
                  </a:lnTo>
                  <a:lnTo>
                    <a:pt x="3567473" y="115394"/>
                  </a:lnTo>
                  <a:lnTo>
                    <a:pt x="3581463" y="101632"/>
                  </a:lnTo>
                  <a:lnTo>
                    <a:pt x="3595453" y="89132"/>
                  </a:lnTo>
                  <a:lnTo>
                    <a:pt x="3609444" y="77869"/>
                  </a:lnTo>
                  <a:lnTo>
                    <a:pt x="3623434" y="67794"/>
                  </a:lnTo>
                  <a:lnTo>
                    <a:pt x="3637424" y="58839"/>
                  </a:lnTo>
                  <a:lnTo>
                    <a:pt x="3651414" y="50926"/>
                  </a:lnTo>
                  <a:lnTo>
                    <a:pt x="3665404" y="43969"/>
                  </a:lnTo>
                  <a:lnTo>
                    <a:pt x="3679394" y="37879"/>
                  </a:lnTo>
                  <a:lnTo>
                    <a:pt x="3693384" y="32570"/>
                  </a:lnTo>
                  <a:lnTo>
                    <a:pt x="3707374" y="27957"/>
                  </a:lnTo>
                  <a:lnTo>
                    <a:pt x="3721364" y="23961"/>
                  </a:lnTo>
                  <a:lnTo>
                    <a:pt x="3735354" y="20507"/>
                  </a:lnTo>
                  <a:lnTo>
                    <a:pt x="3749344" y="17530"/>
                  </a:lnTo>
                  <a:lnTo>
                    <a:pt x="3763335" y="14968"/>
                  </a:lnTo>
                  <a:lnTo>
                    <a:pt x="3777325" y="12767"/>
                  </a:lnTo>
                  <a:lnTo>
                    <a:pt x="3791315" y="10879"/>
                  </a:lnTo>
                  <a:lnTo>
                    <a:pt x="3805305" y="9261"/>
                  </a:lnTo>
                  <a:lnTo>
                    <a:pt x="3819295" y="7876"/>
                  </a:lnTo>
                  <a:lnTo>
                    <a:pt x="3833285" y="6692"/>
                  </a:lnTo>
                  <a:lnTo>
                    <a:pt x="3847275" y="5680"/>
                  </a:lnTo>
                  <a:lnTo>
                    <a:pt x="3861265" y="4815"/>
                  </a:lnTo>
                  <a:lnTo>
                    <a:pt x="3875255" y="4078"/>
                  </a:lnTo>
                  <a:lnTo>
                    <a:pt x="3889245" y="3449"/>
                  </a:lnTo>
                  <a:lnTo>
                    <a:pt x="3903235" y="2912"/>
                  </a:lnTo>
                  <a:lnTo>
                    <a:pt x="3917226" y="2454"/>
                  </a:lnTo>
                  <a:lnTo>
                    <a:pt x="3931216" y="2065"/>
                  </a:lnTo>
                  <a:lnTo>
                    <a:pt x="3945206" y="1732"/>
                  </a:lnTo>
                  <a:lnTo>
                    <a:pt x="3959196" y="1450"/>
                  </a:lnTo>
                  <a:lnTo>
                    <a:pt x="3973186" y="1209"/>
                  </a:lnTo>
                  <a:lnTo>
                    <a:pt x="3987176" y="1003"/>
                  </a:lnTo>
                  <a:lnTo>
                    <a:pt x="4001166" y="829"/>
                  </a:lnTo>
                  <a:lnTo>
                    <a:pt x="4015156" y="680"/>
                  </a:lnTo>
                  <a:lnTo>
                    <a:pt x="4029146" y="553"/>
                  </a:lnTo>
                  <a:lnTo>
                    <a:pt x="4043136" y="446"/>
                  </a:lnTo>
                  <a:lnTo>
                    <a:pt x="4057126" y="354"/>
                  </a:lnTo>
                  <a:lnTo>
                    <a:pt x="4071117" y="276"/>
                  </a:lnTo>
                  <a:lnTo>
                    <a:pt x="4085107" y="209"/>
                  </a:lnTo>
                  <a:lnTo>
                    <a:pt x="4099097" y="153"/>
                  </a:lnTo>
                  <a:lnTo>
                    <a:pt x="4113087" y="105"/>
                  </a:lnTo>
                  <a:lnTo>
                    <a:pt x="4127077" y="64"/>
                  </a:lnTo>
                  <a:lnTo>
                    <a:pt x="4141067" y="29"/>
                  </a:lnTo>
                  <a:lnTo>
                    <a:pt x="4155057" y="0"/>
                  </a:lnTo>
                </a:path>
              </a:pathLst>
            </a:custGeom>
            <a:ln w="40651" cap="flat">
              <a:solidFill>
                <a:srgbClr val="D3D3D3">
                  <a:alpha val="100000"/>
                </a:srgbClr>
              </a:solidFill>
              <a:prstDash val="solid"/>
              <a:round/>
            </a:ln>
          </p:spPr>
          <p:txBody>
            <a:bodyPr/>
            <a:lstStyle/>
            <a:p/>
          </p:txBody>
        </p:sp>
        <p:sp>
          <p:nvSpPr>
            <p:cNvPr id="27" name="pl27"/>
            <p:cNvSpPr/>
            <p:nvPr/>
          </p:nvSpPr>
          <p:spPr>
            <a:xfrm>
              <a:off x="2737948" y="3671170"/>
              <a:ext cx="4155057" cy="1007681"/>
            </a:xfrm>
            <a:custGeom>
              <a:avLst/>
              <a:pathLst>
                <a:path w="4155057" h="100768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68"/>
                  </a:lnTo>
                  <a:lnTo>
                    <a:pt x="1399009" y="198"/>
                  </a:lnTo>
                  <a:lnTo>
                    <a:pt x="1412999" y="233"/>
                  </a:lnTo>
                  <a:lnTo>
                    <a:pt x="1426989" y="274"/>
                  </a:lnTo>
                  <a:lnTo>
                    <a:pt x="1440979" y="322"/>
                  </a:lnTo>
                  <a:lnTo>
                    <a:pt x="1454969" y="378"/>
                  </a:lnTo>
                  <a:lnTo>
                    <a:pt x="1468959" y="445"/>
                  </a:lnTo>
                  <a:lnTo>
                    <a:pt x="1482949" y="523"/>
                  </a:lnTo>
                  <a:lnTo>
                    <a:pt x="1496939" y="615"/>
                  </a:lnTo>
                  <a:lnTo>
                    <a:pt x="1510930" y="722"/>
                  </a:lnTo>
                  <a:lnTo>
                    <a:pt x="1524920" y="849"/>
                  </a:lnTo>
                  <a:lnTo>
                    <a:pt x="1538910" y="998"/>
                  </a:lnTo>
                  <a:lnTo>
                    <a:pt x="1552900" y="1172"/>
                  </a:lnTo>
                  <a:lnTo>
                    <a:pt x="1566890" y="1378"/>
                  </a:lnTo>
                  <a:lnTo>
                    <a:pt x="1580880" y="1619"/>
                  </a:lnTo>
                  <a:lnTo>
                    <a:pt x="1594870" y="1901"/>
                  </a:lnTo>
                  <a:lnTo>
                    <a:pt x="1608860" y="2234"/>
                  </a:lnTo>
                  <a:lnTo>
                    <a:pt x="1622850" y="2623"/>
                  </a:lnTo>
                  <a:lnTo>
                    <a:pt x="1636840" y="3081"/>
                  </a:lnTo>
                  <a:lnTo>
                    <a:pt x="1650830" y="3618"/>
                  </a:lnTo>
                  <a:lnTo>
                    <a:pt x="1664821" y="4247"/>
                  </a:lnTo>
                  <a:lnTo>
                    <a:pt x="1678811" y="4984"/>
                  </a:lnTo>
                  <a:lnTo>
                    <a:pt x="1692801" y="5849"/>
                  </a:lnTo>
                  <a:lnTo>
                    <a:pt x="1706791" y="6861"/>
                  </a:lnTo>
                  <a:lnTo>
                    <a:pt x="1720781" y="8045"/>
                  </a:lnTo>
                  <a:lnTo>
                    <a:pt x="1734771" y="9430"/>
                  </a:lnTo>
                  <a:lnTo>
                    <a:pt x="1748761" y="11048"/>
                  </a:lnTo>
                  <a:lnTo>
                    <a:pt x="1762751" y="12936"/>
                  </a:lnTo>
                  <a:lnTo>
                    <a:pt x="1776741" y="15137"/>
                  </a:lnTo>
                  <a:lnTo>
                    <a:pt x="1790731" y="17699"/>
                  </a:lnTo>
                  <a:lnTo>
                    <a:pt x="1804722" y="20676"/>
                  </a:lnTo>
                  <a:lnTo>
                    <a:pt x="1818712" y="24130"/>
                  </a:lnTo>
                  <a:lnTo>
                    <a:pt x="1832702" y="28126"/>
                  </a:lnTo>
                  <a:lnTo>
                    <a:pt x="1846692" y="32739"/>
                  </a:lnTo>
                  <a:lnTo>
                    <a:pt x="1860682" y="38048"/>
                  </a:lnTo>
                  <a:lnTo>
                    <a:pt x="1874672" y="44138"/>
                  </a:lnTo>
                  <a:lnTo>
                    <a:pt x="1888662" y="51095"/>
                  </a:lnTo>
                  <a:lnTo>
                    <a:pt x="1902652" y="59008"/>
                  </a:lnTo>
                  <a:lnTo>
                    <a:pt x="1916642" y="67963"/>
                  </a:lnTo>
                  <a:lnTo>
                    <a:pt x="1930632" y="78038"/>
                  </a:lnTo>
                  <a:lnTo>
                    <a:pt x="1944622" y="89301"/>
                  </a:lnTo>
                  <a:lnTo>
                    <a:pt x="1958613" y="101801"/>
                  </a:lnTo>
                  <a:lnTo>
                    <a:pt x="1972603" y="115563"/>
                  </a:lnTo>
                  <a:lnTo>
                    <a:pt x="1986593" y="130581"/>
                  </a:lnTo>
                  <a:lnTo>
                    <a:pt x="2000583" y="146813"/>
                  </a:lnTo>
                  <a:lnTo>
                    <a:pt x="2014573" y="164175"/>
                  </a:lnTo>
                  <a:lnTo>
                    <a:pt x="2028563" y="182541"/>
                  </a:lnTo>
                  <a:lnTo>
                    <a:pt x="2042553" y="201742"/>
                  </a:lnTo>
                  <a:lnTo>
                    <a:pt x="2056543" y="221570"/>
                  </a:lnTo>
                  <a:lnTo>
                    <a:pt x="2070533" y="241787"/>
                  </a:lnTo>
                  <a:lnTo>
                    <a:pt x="2084523" y="262137"/>
                  </a:lnTo>
                  <a:lnTo>
                    <a:pt x="2098513" y="282354"/>
                  </a:lnTo>
                  <a:lnTo>
                    <a:pt x="2112504" y="302182"/>
                  </a:lnTo>
                  <a:lnTo>
                    <a:pt x="2126494" y="321383"/>
                  </a:lnTo>
                  <a:lnTo>
                    <a:pt x="2140484" y="339749"/>
                  </a:lnTo>
                  <a:lnTo>
                    <a:pt x="2154474" y="357112"/>
                  </a:lnTo>
                  <a:lnTo>
                    <a:pt x="2168464" y="373343"/>
                  </a:lnTo>
                  <a:lnTo>
                    <a:pt x="2182454" y="388362"/>
                  </a:lnTo>
                  <a:lnTo>
                    <a:pt x="2196444" y="402123"/>
                  </a:lnTo>
                  <a:lnTo>
                    <a:pt x="2210434" y="414623"/>
                  </a:lnTo>
                  <a:lnTo>
                    <a:pt x="2224424" y="425886"/>
                  </a:lnTo>
                  <a:lnTo>
                    <a:pt x="2238414" y="435961"/>
                  </a:lnTo>
                  <a:lnTo>
                    <a:pt x="2252404" y="444916"/>
                  </a:lnTo>
                  <a:lnTo>
                    <a:pt x="2266395" y="452829"/>
                  </a:lnTo>
                  <a:lnTo>
                    <a:pt x="2280385" y="459786"/>
                  </a:lnTo>
                  <a:lnTo>
                    <a:pt x="2294375" y="465876"/>
                  </a:lnTo>
                  <a:lnTo>
                    <a:pt x="2308365" y="471185"/>
                  </a:lnTo>
                  <a:lnTo>
                    <a:pt x="2322355" y="475798"/>
                  </a:lnTo>
                  <a:lnTo>
                    <a:pt x="2336345" y="479795"/>
                  </a:lnTo>
                  <a:lnTo>
                    <a:pt x="2350335" y="483248"/>
                  </a:lnTo>
                  <a:lnTo>
                    <a:pt x="2364325" y="486225"/>
                  </a:lnTo>
                  <a:lnTo>
                    <a:pt x="2378315" y="488787"/>
                  </a:lnTo>
                  <a:lnTo>
                    <a:pt x="2392305" y="490988"/>
                  </a:lnTo>
                  <a:lnTo>
                    <a:pt x="2406296" y="492876"/>
                  </a:lnTo>
                  <a:lnTo>
                    <a:pt x="2420286" y="494494"/>
                  </a:lnTo>
                  <a:lnTo>
                    <a:pt x="2434276" y="495879"/>
                  </a:lnTo>
                  <a:lnTo>
                    <a:pt x="2448266" y="497063"/>
                  </a:lnTo>
                  <a:lnTo>
                    <a:pt x="2462256" y="498075"/>
                  </a:lnTo>
                  <a:lnTo>
                    <a:pt x="2476246" y="498940"/>
                  </a:lnTo>
                  <a:lnTo>
                    <a:pt x="2490236" y="499677"/>
                  </a:lnTo>
                  <a:lnTo>
                    <a:pt x="2504226" y="500307"/>
                  </a:lnTo>
                  <a:lnTo>
                    <a:pt x="2518216" y="500843"/>
                  </a:lnTo>
                  <a:lnTo>
                    <a:pt x="2532206" y="501301"/>
                  </a:lnTo>
                  <a:lnTo>
                    <a:pt x="2546196" y="501691"/>
                  </a:lnTo>
                  <a:lnTo>
                    <a:pt x="2560187" y="502023"/>
                  </a:lnTo>
                  <a:lnTo>
                    <a:pt x="2574177" y="502306"/>
                  </a:lnTo>
                  <a:lnTo>
                    <a:pt x="2588167" y="502547"/>
                  </a:lnTo>
                  <a:lnTo>
                    <a:pt x="2602157" y="502752"/>
                  </a:lnTo>
                  <a:lnTo>
                    <a:pt x="2616147" y="502926"/>
                  </a:lnTo>
                  <a:lnTo>
                    <a:pt x="2630137" y="503075"/>
                  </a:lnTo>
                  <a:lnTo>
                    <a:pt x="2644127" y="503202"/>
                  </a:lnTo>
                  <a:lnTo>
                    <a:pt x="2658117" y="503310"/>
                  </a:lnTo>
                  <a:lnTo>
                    <a:pt x="2672107" y="503401"/>
                  </a:lnTo>
                  <a:lnTo>
                    <a:pt x="2686097" y="503479"/>
                  </a:lnTo>
                  <a:lnTo>
                    <a:pt x="2700087" y="503546"/>
                  </a:lnTo>
                  <a:lnTo>
                    <a:pt x="2714078" y="503602"/>
                  </a:lnTo>
                  <a:lnTo>
                    <a:pt x="2728068" y="503650"/>
                  </a:lnTo>
                  <a:lnTo>
                    <a:pt x="2742058" y="503691"/>
                  </a:lnTo>
                  <a:lnTo>
                    <a:pt x="2756048" y="503726"/>
                  </a:lnTo>
                  <a:lnTo>
                    <a:pt x="2770038" y="503756"/>
                  </a:lnTo>
                  <a:lnTo>
                    <a:pt x="2770038" y="504094"/>
                  </a:lnTo>
                  <a:lnTo>
                    <a:pt x="2784028" y="504123"/>
                  </a:lnTo>
                  <a:lnTo>
                    <a:pt x="2798018" y="504158"/>
                  </a:lnTo>
                  <a:lnTo>
                    <a:pt x="2812008" y="504199"/>
                  </a:lnTo>
                  <a:lnTo>
                    <a:pt x="2825998" y="504247"/>
                  </a:lnTo>
                  <a:lnTo>
                    <a:pt x="2839988" y="504304"/>
                  </a:lnTo>
                  <a:lnTo>
                    <a:pt x="2853978" y="504370"/>
                  </a:lnTo>
                  <a:lnTo>
                    <a:pt x="2867969" y="504448"/>
                  </a:lnTo>
                  <a:lnTo>
                    <a:pt x="2881959" y="504540"/>
                  </a:lnTo>
                  <a:lnTo>
                    <a:pt x="2895949" y="504648"/>
                  </a:lnTo>
                  <a:lnTo>
                    <a:pt x="2909939" y="504774"/>
                  </a:lnTo>
                  <a:lnTo>
                    <a:pt x="2923929" y="504923"/>
                  </a:lnTo>
                  <a:lnTo>
                    <a:pt x="2937919" y="505098"/>
                  </a:lnTo>
                  <a:lnTo>
                    <a:pt x="2951909" y="505303"/>
                  </a:lnTo>
                  <a:lnTo>
                    <a:pt x="2965899" y="505544"/>
                  </a:lnTo>
                  <a:lnTo>
                    <a:pt x="2979889" y="505827"/>
                  </a:lnTo>
                  <a:lnTo>
                    <a:pt x="2993879" y="506159"/>
                  </a:lnTo>
                  <a:lnTo>
                    <a:pt x="3007870" y="506549"/>
                  </a:lnTo>
                  <a:lnTo>
                    <a:pt x="3021860" y="507006"/>
                  </a:lnTo>
                  <a:lnTo>
                    <a:pt x="3035850" y="507543"/>
                  </a:lnTo>
                  <a:lnTo>
                    <a:pt x="3049840" y="508172"/>
                  </a:lnTo>
                  <a:lnTo>
                    <a:pt x="3063830" y="508910"/>
                  </a:lnTo>
                  <a:lnTo>
                    <a:pt x="3077820" y="509774"/>
                  </a:lnTo>
                  <a:lnTo>
                    <a:pt x="3091810" y="510786"/>
                  </a:lnTo>
                  <a:lnTo>
                    <a:pt x="3105800" y="511970"/>
                  </a:lnTo>
                  <a:lnTo>
                    <a:pt x="3119790" y="513355"/>
                  </a:lnTo>
                  <a:lnTo>
                    <a:pt x="3133780" y="514973"/>
                  </a:lnTo>
                  <a:lnTo>
                    <a:pt x="3147770" y="516861"/>
                  </a:lnTo>
                  <a:lnTo>
                    <a:pt x="3161761" y="519062"/>
                  </a:lnTo>
                  <a:lnTo>
                    <a:pt x="3175751" y="521624"/>
                  </a:lnTo>
                  <a:lnTo>
                    <a:pt x="3189741" y="524602"/>
                  </a:lnTo>
                  <a:lnTo>
                    <a:pt x="3203731" y="528055"/>
                  </a:lnTo>
                  <a:lnTo>
                    <a:pt x="3217721" y="532051"/>
                  </a:lnTo>
                  <a:lnTo>
                    <a:pt x="3231711" y="536664"/>
                  </a:lnTo>
                  <a:lnTo>
                    <a:pt x="3245701" y="541973"/>
                  </a:lnTo>
                  <a:lnTo>
                    <a:pt x="3259691" y="548063"/>
                  </a:lnTo>
                  <a:lnTo>
                    <a:pt x="3273681" y="555020"/>
                  </a:lnTo>
                  <a:lnTo>
                    <a:pt x="3287671" y="562933"/>
                  </a:lnTo>
                  <a:lnTo>
                    <a:pt x="3301661" y="571888"/>
                  </a:lnTo>
                  <a:lnTo>
                    <a:pt x="3315652" y="581963"/>
                  </a:lnTo>
                  <a:lnTo>
                    <a:pt x="3329642" y="593226"/>
                  </a:lnTo>
                  <a:lnTo>
                    <a:pt x="3343632" y="605726"/>
                  </a:lnTo>
                  <a:lnTo>
                    <a:pt x="3357622" y="619488"/>
                  </a:lnTo>
                  <a:lnTo>
                    <a:pt x="3371612" y="634506"/>
                  </a:lnTo>
                  <a:lnTo>
                    <a:pt x="3385602" y="650738"/>
                  </a:lnTo>
                  <a:lnTo>
                    <a:pt x="3399592" y="668100"/>
                  </a:lnTo>
                  <a:lnTo>
                    <a:pt x="3413582" y="686466"/>
                  </a:lnTo>
                  <a:lnTo>
                    <a:pt x="3427572" y="705667"/>
                  </a:lnTo>
                  <a:lnTo>
                    <a:pt x="3441562" y="725495"/>
                  </a:lnTo>
                  <a:lnTo>
                    <a:pt x="3455552" y="745713"/>
                  </a:lnTo>
                  <a:lnTo>
                    <a:pt x="3469543" y="766062"/>
                  </a:lnTo>
                  <a:lnTo>
                    <a:pt x="3483533" y="786279"/>
                  </a:lnTo>
                  <a:lnTo>
                    <a:pt x="3497523" y="806107"/>
                  </a:lnTo>
                  <a:lnTo>
                    <a:pt x="3511513" y="825308"/>
                  </a:lnTo>
                  <a:lnTo>
                    <a:pt x="3525503" y="843674"/>
                  </a:lnTo>
                  <a:lnTo>
                    <a:pt x="3539493" y="861037"/>
                  </a:lnTo>
                  <a:lnTo>
                    <a:pt x="3553483" y="877269"/>
                  </a:lnTo>
                  <a:lnTo>
                    <a:pt x="3567473" y="892287"/>
                  </a:lnTo>
                  <a:lnTo>
                    <a:pt x="3581463" y="906049"/>
                  </a:lnTo>
                  <a:lnTo>
                    <a:pt x="3595453" y="918548"/>
                  </a:lnTo>
                  <a:lnTo>
                    <a:pt x="3609444" y="929811"/>
                  </a:lnTo>
                  <a:lnTo>
                    <a:pt x="3623434" y="939887"/>
                  </a:lnTo>
                  <a:lnTo>
                    <a:pt x="3637424" y="948841"/>
                  </a:lnTo>
                  <a:lnTo>
                    <a:pt x="3651414" y="956754"/>
                  </a:lnTo>
                  <a:lnTo>
                    <a:pt x="3665404" y="963712"/>
                  </a:lnTo>
                  <a:lnTo>
                    <a:pt x="3679394" y="969801"/>
                  </a:lnTo>
                  <a:lnTo>
                    <a:pt x="3693384" y="975110"/>
                  </a:lnTo>
                  <a:lnTo>
                    <a:pt x="3707374" y="979723"/>
                  </a:lnTo>
                  <a:lnTo>
                    <a:pt x="3721364" y="983720"/>
                  </a:lnTo>
                  <a:lnTo>
                    <a:pt x="3735354" y="987173"/>
                  </a:lnTo>
                  <a:lnTo>
                    <a:pt x="3749344" y="990150"/>
                  </a:lnTo>
                  <a:lnTo>
                    <a:pt x="3763335" y="992712"/>
                  </a:lnTo>
                  <a:lnTo>
                    <a:pt x="3777325" y="994913"/>
                  </a:lnTo>
                  <a:lnTo>
                    <a:pt x="3791315" y="996802"/>
                  </a:lnTo>
                  <a:lnTo>
                    <a:pt x="3805305" y="998419"/>
                  </a:lnTo>
                  <a:lnTo>
                    <a:pt x="3819295" y="999804"/>
                  </a:lnTo>
                  <a:lnTo>
                    <a:pt x="3833285" y="1000989"/>
                  </a:lnTo>
                  <a:lnTo>
                    <a:pt x="3847275" y="1002001"/>
                  </a:lnTo>
                  <a:lnTo>
                    <a:pt x="3861265" y="1002865"/>
                  </a:lnTo>
                  <a:lnTo>
                    <a:pt x="3875255" y="1003603"/>
                  </a:lnTo>
                  <a:lnTo>
                    <a:pt x="3889245" y="1004232"/>
                  </a:lnTo>
                  <a:lnTo>
                    <a:pt x="3903235" y="1004768"/>
                  </a:lnTo>
                  <a:lnTo>
                    <a:pt x="3917226" y="1005226"/>
                  </a:lnTo>
                  <a:lnTo>
                    <a:pt x="3931216" y="1005616"/>
                  </a:lnTo>
                  <a:lnTo>
                    <a:pt x="3945206" y="1005948"/>
                  </a:lnTo>
                  <a:lnTo>
                    <a:pt x="3959196" y="1006231"/>
                  </a:lnTo>
                  <a:lnTo>
                    <a:pt x="3973186" y="1006472"/>
                  </a:lnTo>
                  <a:lnTo>
                    <a:pt x="3987176" y="1006677"/>
                  </a:lnTo>
                  <a:lnTo>
                    <a:pt x="4001166" y="1006852"/>
                  </a:lnTo>
                  <a:lnTo>
                    <a:pt x="4015156" y="1007000"/>
                  </a:lnTo>
                  <a:lnTo>
                    <a:pt x="4029146" y="1007127"/>
                  </a:lnTo>
                  <a:lnTo>
                    <a:pt x="4043136" y="1007235"/>
                  </a:lnTo>
                  <a:lnTo>
                    <a:pt x="4057126" y="1007326"/>
                  </a:lnTo>
                  <a:lnTo>
                    <a:pt x="4071117" y="1007404"/>
                  </a:lnTo>
                  <a:lnTo>
                    <a:pt x="4085107" y="1007471"/>
                  </a:lnTo>
                  <a:lnTo>
                    <a:pt x="4099097" y="1007527"/>
                  </a:lnTo>
                  <a:lnTo>
                    <a:pt x="4113087" y="1007575"/>
                  </a:lnTo>
                  <a:lnTo>
                    <a:pt x="4127077" y="1007616"/>
                  </a:lnTo>
                  <a:lnTo>
                    <a:pt x="4141067" y="1007651"/>
                  </a:lnTo>
                  <a:lnTo>
                    <a:pt x="4155057" y="1007681"/>
                  </a:lnTo>
                </a:path>
              </a:pathLst>
            </a:custGeom>
            <a:ln w="40651" cap="flat">
              <a:solidFill>
                <a:srgbClr val="D3D3D3">
                  <a:alpha val="100000"/>
                </a:srgbClr>
              </a:solidFill>
              <a:prstDash val="solid"/>
              <a:round/>
            </a:ln>
          </p:spPr>
          <p:txBody>
            <a:bodyPr/>
            <a:lstStyle/>
            <a:p/>
          </p:txBody>
        </p:sp>
        <p:sp>
          <p:nvSpPr>
            <p:cNvPr id="28" name="pl28"/>
            <p:cNvSpPr/>
            <p:nvPr/>
          </p:nvSpPr>
          <p:spPr>
            <a:xfrm>
              <a:off x="2737948" y="1655554"/>
              <a:ext cx="4155057" cy="503756"/>
            </a:xfrm>
            <a:custGeom>
              <a:avLst/>
              <a:pathLst>
                <a:path w="4155057" h="503756">
                  <a:moveTo>
                    <a:pt x="0" y="503756"/>
                  </a:moveTo>
                  <a:lnTo>
                    <a:pt x="13990" y="503741"/>
                  </a:lnTo>
                  <a:lnTo>
                    <a:pt x="27980" y="503723"/>
                  </a:lnTo>
                  <a:lnTo>
                    <a:pt x="41970" y="503703"/>
                  </a:lnTo>
                  <a:lnTo>
                    <a:pt x="55960" y="503679"/>
                  </a:lnTo>
                  <a:lnTo>
                    <a:pt x="69950" y="503651"/>
                  </a:lnTo>
                  <a:lnTo>
                    <a:pt x="83940" y="503617"/>
                  </a:lnTo>
                  <a:lnTo>
                    <a:pt x="97930" y="503578"/>
                  </a:lnTo>
                  <a:lnTo>
                    <a:pt x="111920" y="503533"/>
                  </a:lnTo>
                  <a:lnTo>
                    <a:pt x="125910" y="503479"/>
                  </a:lnTo>
                  <a:lnTo>
                    <a:pt x="139900" y="503415"/>
                  </a:lnTo>
                  <a:lnTo>
                    <a:pt x="153891" y="503341"/>
                  </a:lnTo>
                  <a:lnTo>
                    <a:pt x="167881" y="503254"/>
                  </a:lnTo>
                  <a:lnTo>
                    <a:pt x="181871" y="503151"/>
                  </a:lnTo>
                  <a:lnTo>
                    <a:pt x="195861" y="503031"/>
                  </a:lnTo>
                  <a:lnTo>
                    <a:pt x="209851" y="502889"/>
                  </a:lnTo>
                  <a:lnTo>
                    <a:pt x="223841" y="502723"/>
                  </a:lnTo>
                  <a:lnTo>
                    <a:pt x="237831" y="502528"/>
                  </a:lnTo>
                  <a:lnTo>
                    <a:pt x="251821" y="502299"/>
                  </a:lnTo>
                  <a:lnTo>
                    <a:pt x="265811" y="502031"/>
                  </a:lnTo>
                  <a:lnTo>
                    <a:pt x="279801" y="501717"/>
                  </a:lnTo>
                  <a:lnTo>
                    <a:pt x="293791" y="501348"/>
                  </a:lnTo>
                  <a:lnTo>
                    <a:pt x="307782" y="500916"/>
                  </a:lnTo>
                  <a:lnTo>
                    <a:pt x="321772" y="500410"/>
                  </a:lnTo>
                  <a:lnTo>
                    <a:pt x="335762" y="499817"/>
                  </a:lnTo>
                  <a:lnTo>
                    <a:pt x="349752" y="499125"/>
                  </a:lnTo>
                  <a:lnTo>
                    <a:pt x="363742" y="498316"/>
                  </a:lnTo>
                  <a:lnTo>
                    <a:pt x="377732" y="497372"/>
                  </a:lnTo>
                  <a:lnTo>
                    <a:pt x="391722" y="496271"/>
                  </a:lnTo>
                  <a:lnTo>
                    <a:pt x="405712" y="494990"/>
                  </a:lnTo>
                  <a:lnTo>
                    <a:pt x="419702" y="493502"/>
                  </a:lnTo>
                  <a:lnTo>
                    <a:pt x="433692" y="491775"/>
                  </a:lnTo>
                  <a:lnTo>
                    <a:pt x="447682" y="489777"/>
                  </a:lnTo>
                  <a:lnTo>
                    <a:pt x="461673" y="487470"/>
                  </a:lnTo>
                  <a:lnTo>
                    <a:pt x="475663" y="484816"/>
                  </a:lnTo>
                  <a:lnTo>
                    <a:pt x="489653" y="481771"/>
                  </a:lnTo>
                  <a:lnTo>
                    <a:pt x="503643" y="478292"/>
                  </a:lnTo>
                  <a:lnTo>
                    <a:pt x="517633" y="474336"/>
                  </a:lnTo>
                  <a:lnTo>
                    <a:pt x="531623" y="469859"/>
                  </a:lnTo>
                  <a:lnTo>
                    <a:pt x="545613" y="464821"/>
                  </a:lnTo>
                  <a:lnTo>
                    <a:pt x="559603" y="459189"/>
                  </a:lnTo>
                  <a:lnTo>
                    <a:pt x="573593" y="452940"/>
                  </a:lnTo>
                  <a:lnTo>
                    <a:pt x="587583" y="446059"/>
                  </a:lnTo>
                  <a:lnTo>
                    <a:pt x="601574" y="438550"/>
                  </a:lnTo>
                  <a:lnTo>
                    <a:pt x="615564" y="430434"/>
                  </a:lnTo>
                  <a:lnTo>
                    <a:pt x="629554" y="421752"/>
                  </a:lnTo>
                  <a:lnTo>
                    <a:pt x="643544" y="412569"/>
                  </a:lnTo>
                  <a:lnTo>
                    <a:pt x="657534" y="402969"/>
                  </a:lnTo>
                  <a:lnTo>
                    <a:pt x="671524" y="393055"/>
                  </a:lnTo>
                  <a:lnTo>
                    <a:pt x="685514" y="382946"/>
                  </a:lnTo>
                  <a:lnTo>
                    <a:pt x="699504" y="372772"/>
                  </a:lnTo>
                  <a:lnTo>
                    <a:pt x="713494" y="362663"/>
                  </a:lnTo>
                  <a:lnTo>
                    <a:pt x="727484" y="352749"/>
                  </a:lnTo>
                  <a:lnTo>
                    <a:pt x="741474" y="343148"/>
                  </a:lnTo>
                  <a:lnTo>
                    <a:pt x="755465" y="333965"/>
                  </a:lnTo>
                  <a:lnTo>
                    <a:pt x="769455" y="325284"/>
                  </a:lnTo>
                  <a:lnTo>
                    <a:pt x="783445" y="317168"/>
                  </a:lnTo>
                  <a:lnTo>
                    <a:pt x="797435" y="309659"/>
                  </a:lnTo>
                  <a:lnTo>
                    <a:pt x="811425" y="302778"/>
                  </a:lnTo>
                  <a:lnTo>
                    <a:pt x="825415" y="296528"/>
                  </a:lnTo>
                  <a:lnTo>
                    <a:pt x="839405" y="290897"/>
                  </a:lnTo>
                  <a:lnTo>
                    <a:pt x="853395" y="285859"/>
                  </a:lnTo>
                  <a:lnTo>
                    <a:pt x="867385" y="281382"/>
                  </a:lnTo>
                  <a:lnTo>
                    <a:pt x="881375" y="277425"/>
                  </a:lnTo>
                  <a:lnTo>
                    <a:pt x="895365" y="273947"/>
                  </a:lnTo>
                  <a:lnTo>
                    <a:pt x="909356" y="270902"/>
                  </a:lnTo>
                  <a:lnTo>
                    <a:pt x="923346" y="268247"/>
                  </a:lnTo>
                  <a:lnTo>
                    <a:pt x="937336" y="265941"/>
                  </a:lnTo>
                  <a:lnTo>
                    <a:pt x="951326" y="263943"/>
                  </a:lnTo>
                  <a:lnTo>
                    <a:pt x="965316" y="262216"/>
                  </a:lnTo>
                  <a:lnTo>
                    <a:pt x="979306" y="260727"/>
                  </a:lnTo>
                  <a:lnTo>
                    <a:pt x="993296" y="259446"/>
                  </a:lnTo>
                  <a:lnTo>
                    <a:pt x="1007286" y="258346"/>
                  </a:lnTo>
                  <a:lnTo>
                    <a:pt x="1021276" y="257402"/>
                  </a:lnTo>
                  <a:lnTo>
                    <a:pt x="1035266" y="256593"/>
                  </a:lnTo>
                  <a:lnTo>
                    <a:pt x="1049256" y="255900"/>
                  </a:lnTo>
                  <a:lnTo>
                    <a:pt x="1063247" y="255308"/>
                  </a:lnTo>
                  <a:lnTo>
                    <a:pt x="1077237" y="254802"/>
                  </a:lnTo>
                  <a:lnTo>
                    <a:pt x="1091227" y="254370"/>
                  </a:lnTo>
                  <a:lnTo>
                    <a:pt x="1105217" y="254001"/>
                  </a:lnTo>
                  <a:lnTo>
                    <a:pt x="1119207" y="253687"/>
                  </a:lnTo>
                  <a:lnTo>
                    <a:pt x="1133197" y="253418"/>
                  </a:lnTo>
                  <a:lnTo>
                    <a:pt x="1147187" y="253190"/>
                  </a:lnTo>
                  <a:lnTo>
                    <a:pt x="1161177" y="252995"/>
                  </a:lnTo>
                  <a:lnTo>
                    <a:pt x="1175167" y="252829"/>
                  </a:lnTo>
                  <a:lnTo>
                    <a:pt x="1189157" y="252687"/>
                  </a:lnTo>
                  <a:lnTo>
                    <a:pt x="1203148" y="252567"/>
                  </a:lnTo>
                  <a:lnTo>
                    <a:pt x="1217138" y="252464"/>
                  </a:lnTo>
                  <a:lnTo>
                    <a:pt x="1231128" y="252377"/>
                  </a:lnTo>
                  <a:lnTo>
                    <a:pt x="1245118" y="252302"/>
                  </a:lnTo>
                  <a:lnTo>
                    <a:pt x="1259108" y="252239"/>
                  </a:lnTo>
                  <a:lnTo>
                    <a:pt x="1273098" y="252185"/>
                  </a:lnTo>
                  <a:lnTo>
                    <a:pt x="1287088" y="252139"/>
                  </a:lnTo>
                  <a:lnTo>
                    <a:pt x="1301078" y="252100"/>
                  </a:lnTo>
                  <a:lnTo>
                    <a:pt x="1315068" y="252067"/>
                  </a:lnTo>
                  <a:lnTo>
                    <a:pt x="1329058" y="252039"/>
                  </a:lnTo>
                  <a:lnTo>
                    <a:pt x="1343048" y="252015"/>
                  </a:lnTo>
                  <a:lnTo>
                    <a:pt x="1357039" y="251994"/>
                  </a:lnTo>
                  <a:lnTo>
                    <a:pt x="1371029" y="251977"/>
                  </a:lnTo>
                  <a:lnTo>
                    <a:pt x="1385019" y="251962"/>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29" name="pl29"/>
            <p:cNvSpPr/>
            <p:nvPr/>
          </p:nvSpPr>
          <p:spPr>
            <a:xfrm>
              <a:off x="2737948" y="4427058"/>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D3D3D3">
                  <a:alpha val="100000"/>
                </a:srgbClr>
              </a:solidFill>
              <a:prstDash val="solid"/>
              <a:round/>
            </a:ln>
          </p:spPr>
          <p:txBody>
            <a:bodyPr/>
            <a:lstStyle/>
            <a:p/>
          </p:txBody>
        </p:sp>
        <p:sp>
          <p:nvSpPr>
            <p:cNvPr id="30" name="pl30"/>
            <p:cNvSpPr/>
            <p:nvPr/>
          </p:nvSpPr>
          <p:spPr>
            <a:xfrm>
              <a:off x="2737948" y="2663320"/>
              <a:ext cx="4155057" cy="2015700"/>
            </a:xfrm>
            <a:custGeom>
              <a:avLst/>
              <a:pathLst>
                <a:path w="4155057" h="2015700">
                  <a:moveTo>
                    <a:pt x="0" y="2015700"/>
                  </a:moveTo>
                  <a:lnTo>
                    <a:pt x="13990" y="2015700"/>
                  </a:lnTo>
                  <a:lnTo>
                    <a:pt x="27980" y="2015700"/>
                  </a:lnTo>
                  <a:lnTo>
                    <a:pt x="41970" y="2015700"/>
                  </a:lnTo>
                  <a:lnTo>
                    <a:pt x="55960" y="2015700"/>
                  </a:lnTo>
                  <a:lnTo>
                    <a:pt x="69950" y="2015700"/>
                  </a:lnTo>
                  <a:lnTo>
                    <a:pt x="83940" y="2015700"/>
                  </a:lnTo>
                  <a:lnTo>
                    <a:pt x="97930" y="2015700"/>
                  </a:lnTo>
                  <a:lnTo>
                    <a:pt x="111920" y="2015700"/>
                  </a:lnTo>
                  <a:lnTo>
                    <a:pt x="125910" y="2015700"/>
                  </a:lnTo>
                  <a:lnTo>
                    <a:pt x="139900" y="2015700"/>
                  </a:lnTo>
                  <a:lnTo>
                    <a:pt x="153891" y="2015700"/>
                  </a:lnTo>
                  <a:lnTo>
                    <a:pt x="167881" y="2015700"/>
                  </a:lnTo>
                  <a:lnTo>
                    <a:pt x="181871" y="2015700"/>
                  </a:lnTo>
                  <a:lnTo>
                    <a:pt x="195861" y="2015700"/>
                  </a:lnTo>
                  <a:lnTo>
                    <a:pt x="209851" y="2015700"/>
                  </a:lnTo>
                  <a:lnTo>
                    <a:pt x="223841" y="2015700"/>
                  </a:lnTo>
                  <a:lnTo>
                    <a:pt x="237831" y="2015700"/>
                  </a:lnTo>
                  <a:lnTo>
                    <a:pt x="251821" y="2015700"/>
                  </a:lnTo>
                  <a:lnTo>
                    <a:pt x="265811" y="2015700"/>
                  </a:lnTo>
                  <a:lnTo>
                    <a:pt x="279801" y="2015700"/>
                  </a:lnTo>
                  <a:lnTo>
                    <a:pt x="293791" y="2015700"/>
                  </a:lnTo>
                  <a:lnTo>
                    <a:pt x="307782" y="2015700"/>
                  </a:lnTo>
                  <a:lnTo>
                    <a:pt x="321772" y="2015700"/>
                  </a:lnTo>
                  <a:lnTo>
                    <a:pt x="335762" y="2015700"/>
                  </a:lnTo>
                  <a:lnTo>
                    <a:pt x="349752" y="2015700"/>
                  </a:lnTo>
                  <a:lnTo>
                    <a:pt x="363742" y="2015700"/>
                  </a:lnTo>
                  <a:lnTo>
                    <a:pt x="377732" y="2015700"/>
                  </a:lnTo>
                  <a:lnTo>
                    <a:pt x="391722" y="2015700"/>
                  </a:lnTo>
                  <a:lnTo>
                    <a:pt x="405712" y="2015700"/>
                  </a:lnTo>
                  <a:lnTo>
                    <a:pt x="419702" y="2015700"/>
                  </a:lnTo>
                  <a:lnTo>
                    <a:pt x="433692" y="2015700"/>
                  </a:lnTo>
                  <a:lnTo>
                    <a:pt x="447682" y="2015700"/>
                  </a:lnTo>
                  <a:lnTo>
                    <a:pt x="461673" y="2015700"/>
                  </a:lnTo>
                  <a:lnTo>
                    <a:pt x="475663" y="2015700"/>
                  </a:lnTo>
                  <a:lnTo>
                    <a:pt x="489653" y="2015700"/>
                  </a:lnTo>
                  <a:lnTo>
                    <a:pt x="503643" y="2015700"/>
                  </a:lnTo>
                  <a:lnTo>
                    <a:pt x="517633" y="2015700"/>
                  </a:lnTo>
                  <a:lnTo>
                    <a:pt x="531623" y="2015700"/>
                  </a:lnTo>
                  <a:lnTo>
                    <a:pt x="545613" y="2015700"/>
                  </a:lnTo>
                  <a:lnTo>
                    <a:pt x="559603" y="2015700"/>
                  </a:lnTo>
                  <a:lnTo>
                    <a:pt x="573593" y="2015700"/>
                  </a:lnTo>
                  <a:lnTo>
                    <a:pt x="587583" y="2015700"/>
                  </a:lnTo>
                  <a:lnTo>
                    <a:pt x="601574" y="2015700"/>
                  </a:lnTo>
                  <a:lnTo>
                    <a:pt x="615564" y="2015700"/>
                  </a:lnTo>
                  <a:lnTo>
                    <a:pt x="629554" y="2015700"/>
                  </a:lnTo>
                  <a:lnTo>
                    <a:pt x="643544" y="2015700"/>
                  </a:lnTo>
                  <a:lnTo>
                    <a:pt x="657534" y="2015700"/>
                  </a:lnTo>
                  <a:lnTo>
                    <a:pt x="671524" y="2015700"/>
                  </a:lnTo>
                  <a:lnTo>
                    <a:pt x="685514" y="2015700"/>
                  </a:lnTo>
                  <a:lnTo>
                    <a:pt x="699504" y="2015700"/>
                  </a:lnTo>
                  <a:lnTo>
                    <a:pt x="713494" y="2015700"/>
                  </a:lnTo>
                  <a:lnTo>
                    <a:pt x="727484" y="2015700"/>
                  </a:lnTo>
                  <a:lnTo>
                    <a:pt x="741474" y="2015700"/>
                  </a:lnTo>
                  <a:lnTo>
                    <a:pt x="755465" y="2015700"/>
                  </a:lnTo>
                  <a:lnTo>
                    <a:pt x="769455" y="2015700"/>
                  </a:lnTo>
                  <a:lnTo>
                    <a:pt x="783445" y="2015700"/>
                  </a:lnTo>
                  <a:lnTo>
                    <a:pt x="797435" y="2015700"/>
                  </a:lnTo>
                  <a:lnTo>
                    <a:pt x="811425" y="2015700"/>
                  </a:lnTo>
                  <a:lnTo>
                    <a:pt x="825415" y="2015700"/>
                  </a:lnTo>
                  <a:lnTo>
                    <a:pt x="839405" y="2015700"/>
                  </a:lnTo>
                  <a:lnTo>
                    <a:pt x="853395" y="2015700"/>
                  </a:lnTo>
                  <a:lnTo>
                    <a:pt x="867385" y="2015700"/>
                  </a:lnTo>
                  <a:lnTo>
                    <a:pt x="881375" y="2015700"/>
                  </a:lnTo>
                  <a:lnTo>
                    <a:pt x="895365" y="2015700"/>
                  </a:lnTo>
                  <a:lnTo>
                    <a:pt x="909356" y="2015700"/>
                  </a:lnTo>
                  <a:lnTo>
                    <a:pt x="923346" y="2015700"/>
                  </a:lnTo>
                  <a:lnTo>
                    <a:pt x="937336" y="2015700"/>
                  </a:lnTo>
                  <a:lnTo>
                    <a:pt x="951326" y="2015700"/>
                  </a:lnTo>
                  <a:lnTo>
                    <a:pt x="965316" y="2015700"/>
                  </a:lnTo>
                  <a:lnTo>
                    <a:pt x="979306" y="2015700"/>
                  </a:lnTo>
                  <a:lnTo>
                    <a:pt x="993296" y="2015700"/>
                  </a:lnTo>
                  <a:lnTo>
                    <a:pt x="1007286" y="2015700"/>
                  </a:lnTo>
                  <a:lnTo>
                    <a:pt x="1021276" y="2015700"/>
                  </a:lnTo>
                  <a:lnTo>
                    <a:pt x="1035266" y="2015700"/>
                  </a:lnTo>
                  <a:lnTo>
                    <a:pt x="1049256" y="2015700"/>
                  </a:lnTo>
                  <a:lnTo>
                    <a:pt x="1063247" y="2015700"/>
                  </a:lnTo>
                  <a:lnTo>
                    <a:pt x="1077237" y="2015700"/>
                  </a:lnTo>
                  <a:lnTo>
                    <a:pt x="1091227" y="2015700"/>
                  </a:lnTo>
                  <a:lnTo>
                    <a:pt x="1105217" y="2015700"/>
                  </a:lnTo>
                  <a:lnTo>
                    <a:pt x="1119207" y="2015700"/>
                  </a:lnTo>
                  <a:lnTo>
                    <a:pt x="1133197" y="2015700"/>
                  </a:lnTo>
                  <a:lnTo>
                    <a:pt x="1147187" y="2015700"/>
                  </a:lnTo>
                  <a:lnTo>
                    <a:pt x="1161177" y="2015700"/>
                  </a:lnTo>
                  <a:lnTo>
                    <a:pt x="1175167" y="2015700"/>
                  </a:lnTo>
                  <a:lnTo>
                    <a:pt x="1189157" y="2015700"/>
                  </a:lnTo>
                  <a:lnTo>
                    <a:pt x="1203148" y="2015700"/>
                  </a:lnTo>
                  <a:lnTo>
                    <a:pt x="1217138" y="2015700"/>
                  </a:lnTo>
                  <a:lnTo>
                    <a:pt x="1231128" y="2015700"/>
                  </a:lnTo>
                  <a:lnTo>
                    <a:pt x="1245118" y="2015700"/>
                  </a:lnTo>
                  <a:lnTo>
                    <a:pt x="1259108" y="2015700"/>
                  </a:lnTo>
                  <a:lnTo>
                    <a:pt x="1273098" y="2015700"/>
                  </a:lnTo>
                  <a:lnTo>
                    <a:pt x="1287088" y="2015700"/>
                  </a:lnTo>
                  <a:lnTo>
                    <a:pt x="1301078" y="2015700"/>
                  </a:lnTo>
                  <a:lnTo>
                    <a:pt x="1315068" y="2015700"/>
                  </a:lnTo>
                  <a:lnTo>
                    <a:pt x="1329058" y="2015700"/>
                  </a:lnTo>
                  <a:lnTo>
                    <a:pt x="1343048" y="2015700"/>
                  </a:lnTo>
                  <a:lnTo>
                    <a:pt x="1357039" y="2015700"/>
                  </a:lnTo>
                  <a:lnTo>
                    <a:pt x="1371029" y="2015700"/>
                  </a:lnTo>
                  <a:lnTo>
                    <a:pt x="1385019" y="2015700"/>
                  </a:lnTo>
                  <a:lnTo>
                    <a:pt x="1385019" y="2015024"/>
                  </a:lnTo>
                  <a:lnTo>
                    <a:pt x="1399009" y="2014906"/>
                  </a:lnTo>
                  <a:lnTo>
                    <a:pt x="1412999" y="2014766"/>
                  </a:lnTo>
                  <a:lnTo>
                    <a:pt x="1426989" y="2014603"/>
                  </a:lnTo>
                  <a:lnTo>
                    <a:pt x="1440979" y="2014410"/>
                  </a:lnTo>
                  <a:lnTo>
                    <a:pt x="1454969" y="2014184"/>
                  </a:lnTo>
                  <a:lnTo>
                    <a:pt x="1468959" y="2013919"/>
                  </a:lnTo>
                  <a:lnTo>
                    <a:pt x="1482949" y="2013606"/>
                  </a:lnTo>
                  <a:lnTo>
                    <a:pt x="1496939" y="2013240"/>
                  </a:lnTo>
                  <a:lnTo>
                    <a:pt x="1510930" y="2012809"/>
                  </a:lnTo>
                  <a:lnTo>
                    <a:pt x="1524920" y="2012302"/>
                  </a:lnTo>
                  <a:lnTo>
                    <a:pt x="1538910" y="2011707"/>
                  </a:lnTo>
                  <a:lnTo>
                    <a:pt x="1552900" y="2011009"/>
                  </a:lnTo>
                  <a:lnTo>
                    <a:pt x="1566890" y="2010188"/>
                  </a:lnTo>
                  <a:lnTo>
                    <a:pt x="1580880" y="2009224"/>
                  </a:lnTo>
                  <a:lnTo>
                    <a:pt x="1594870" y="2008092"/>
                  </a:lnTo>
                  <a:lnTo>
                    <a:pt x="1608860" y="2006764"/>
                  </a:lnTo>
                  <a:lnTo>
                    <a:pt x="1622850" y="2005204"/>
                  </a:lnTo>
                  <a:lnTo>
                    <a:pt x="1636840" y="2003375"/>
                  </a:lnTo>
                  <a:lnTo>
                    <a:pt x="1650830" y="2001228"/>
                  </a:lnTo>
                  <a:lnTo>
                    <a:pt x="1664821" y="1998711"/>
                  </a:lnTo>
                  <a:lnTo>
                    <a:pt x="1678811" y="1995760"/>
                  </a:lnTo>
                  <a:lnTo>
                    <a:pt x="1692801" y="1992303"/>
                  </a:lnTo>
                  <a:lnTo>
                    <a:pt x="1706791" y="1988255"/>
                  </a:lnTo>
                  <a:lnTo>
                    <a:pt x="1720781" y="1983518"/>
                  </a:lnTo>
                  <a:lnTo>
                    <a:pt x="1734771" y="1977979"/>
                  </a:lnTo>
                  <a:lnTo>
                    <a:pt x="1748761" y="1971507"/>
                  </a:lnTo>
                  <a:lnTo>
                    <a:pt x="1762751" y="1963954"/>
                  </a:lnTo>
                  <a:lnTo>
                    <a:pt x="1776741" y="1955150"/>
                  </a:lnTo>
                  <a:lnTo>
                    <a:pt x="1790731" y="1944902"/>
                  </a:lnTo>
                  <a:lnTo>
                    <a:pt x="1804722" y="1932993"/>
                  </a:lnTo>
                  <a:lnTo>
                    <a:pt x="1818712" y="1919180"/>
                  </a:lnTo>
                  <a:lnTo>
                    <a:pt x="1832702" y="1903194"/>
                  </a:lnTo>
                  <a:lnTo>
                    <a:pt x="1846692" y="1884742"/>
                  </a:lnTo>
                  <a:lnTo>
                    <a:pt x="1860682" y="1863505"/>
                  </a:lnTo>
                  <a:lnTo>
                    <a:pt x="1874672" y="1839147"/>
                  </a:lnTo>
                  <a:lnTo>
                    <a:pt x="1888662" y="1811318"/>
                  </a:lnTo>
                  <a:lnTo>
                    <a:pt x="1902652" y="1779666"/>
                  </a:lnTo>
                  <a:lnTo>
                    <a:pt x="1916642" y="1743847"/>
                  </a:lnTo>
                  <a:lnTo>
                    <a:pt x="1930632" y="1703546"/>
                  </a:lnTo>
                  <a:lnTo>
                    <a:pt x="1944622" y="1658494"/>
                  </a:lnTo>
                  <a:lnTo>
                    <a:pt x="1958613" y="1608495"/>
                  </a:lnTo>
                  <a:lnTo>
                    <a:pt x="1972603" y="1553448"/>
                  </a:lnTo>
                  <a:lnTo>
                    <a:pt x="1986593" y="1493375"/>
                  </a:lnTo>
                  <a:lnTo>
                    <a:pt x="2000583" y="1428448"/>
                  </a:lnTo>
                  <a:lnTo>
                    <a:pt x="2014573" y="1358998"/>
                  </a:lnTo>
                  <a:lnTo>
                    <a:pt x="2028563" y="1285533"/>
                  </a:lnTo>
                  <a:lnTo>
                    <a:pt x="2042553" y="1208731"/>
                  </a:lnTo>
                  <a:lnTo>
                    <a:pt x="2056543" y="1129419"/>
                  </a:lnTo>
                  <a:lnTo>
                    <a:pt x="2070533" y="1048549"/>
                  </a:lnTo>
                  <a:lnTo>
                    <a:pt x="2084523" y="967151"/>
                  </a:lnTo>
                  <a:lnTo>
                    <a:pt x="2098513" y="886281"/>
                  </a:lnTo>
                  <a:lnTo>
                    <a:pt x="2112504" y="806969"/>
                  </a:lnTo>
                  <a:lnTo>
                    <a:pt x="2126494" y="730166"/>
                  </a:lnTo>
                  <a:lnTo>
                    <a:pt x="2140484" y="656702"/>
                  </a:lnTo>
                  <a:lnTo>
                    <a:pt x="2154474" y="587252"/>
                  </a:lnTo>
                  <a:lnTo>
                    <a:pt x="2168464" y="522324"/>
                  </a:lnTo>
                  <a:lnTo>
                    <a:pt x="2182454" y="462252"/>
                  </a:lnTo>
                  <a:lnTo>
                    <a:pt x="2196444" y="407205"/>
                  </a:lnTo>
                  <a:lnTo>
                    <a:pt x="2210434" y="357205"/>
                  </a:lnTo>
                  <a:lnTo>
                    <a:pt x="2224424" y="312154"/>
                  </a:lnTo>
                  <a:lnTo>
                    <a:pt x="2238414" y="271853"/>
                  </a:lnTo>
                  <a:lnTo>
                    <a:pt x="2252404" y="236034"/>
                  </a:lnTo>
                  <a:lnTo>
                    <a:pt x="2266395" y="204382"/>
                  </a:lnTo>
                  <a:lnTo>
                    <a:pt x="2280385" y="176553"/>
                  </a:lnTo>
                  <a:lnTo>
                    <a:pt x="2294375" y="152195"/>
                  </a:lnTo>
                  <a:lnTo>
                    <a:pt x="2308365" y="130958"/>
                  </a:lnTo>
                  <a:lnTo>
                    <a:pt x="2322355" y="112505"/>
                  </a:lnTo>
                  <a:lnTo>
                    <a:pt x="2336345" y="96520"/>
                  </a:lnTo>
                  <a:lnTo>
                    <a:pt x="2350335" y="82707"/>
                  </a:lnTo>
                  <a:lnTo>
                    <a:pt x="2364325" y="70798"/>
                  </a:lnTo>
                  <a:lnTo>
                    <a:pt x="2378315" y="60550"/>
                  </a:lnTo>
                  <a:lnTo>
                    <a:pt x="2392305" y="51746"/>
                  </a:lnTo>
                  <a:lnTo>
                    <a:pt x="2406296" y="44193"/>
                  </a:lnTo>
                  <a:lnTo>
                    <a:pt x="2420286" y="37721"/>
                  </a:lnTo>
                  <a:lnTo>
                    <a:pt x="2434276" y="32182"/>
                  </a:lnTo>
                  <a:lnTo>
                    <a:pt x="2448266" y="27445"/>
                  </a:lnTo>
                  <a:lnTo>
                    <a:pt x="2462256" y="23396"/>
                  </a:lnTo>
                  <a:lnTo>
                    <a:pt x="2476246" y="19939"/>
                  </a:lnTo>
                  <a:lnTo>
                    <a:pt x="2490236" y="16989"/>
                  </a:lnTo>
                  <a:lnTo>
                    <a:pt x="2504226" y="14472"/>
                  </a:lnTo>
                  <a:lnTo>
                    <a:pt x="2518216" y="12325"/>
                  </a:lnTo>
                  <a:lnTo>
                    <a:pt x="2532206" y="10495"/>
                  </a:lnTo>
                  <a:lnTo>
                    <a:pt x="2546196" y="8936"/>
                  </a:lnTo>
                  <a:lnTo>
                    <a:pt x="2560187" y="7607"/>
                  </a:lnTo>
                  <a:lnTo>
                    <a:pt x="2574177" y="6476"/>
                  </a:lnTo>
                  <a:lnTo>
                    <a:pt x="2588167" y="5512"/>
                  </a:lnTo>
                  <a:lnTo>
                    <a:pt x="2602157" y="4691"/>
                  </a:lnTo>
                  <a:lnTo>
                    <a:pt x="2616147" y="3992"/>
                  </a:lnTo>
                  <a:lnTo>
                    <a:pt x="2630137" y="3398"/>
                  </a:lnTo>
                  <a:lnTo>
                    <a:pt x="2644127" y="2891"/>
                  </a:lnTo>
                  <a:lnTo>
                    <a:pt x="2658117" y="2460"/>
                  </a:lnTo>
                  <a:lnTo>
                    <a:pt x="2672107" y="2093"/>
                  </a:lnTo>
                  <a:lnTo>
                    <a:pt x="2686097" y="1781"/>
                  </a:lnTo>
                  <a:lnTo>
                    <a:pt x="2700087" y="1515"/>
                  </a:lnTo>
                  <a:lnTo>
                    <a:pt x="2714078" y="1289"/>
                  </a:lnTo>
                  <a:lnTo>
                    <a:pt x="2728068" y="1097"/>
                  </a:lnTo>
                  <a:lnTo>
                    <a:pt x="2742058" y="933"/>
                  </a:lnTo>
                  <a:lnTo>
                    <a:pt x="2756048" y="794"/>
                  </a:lnTo>
                  <a:lnTo>
                    <a:pt x="2770038" y="675"/>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1" name="pl31"/>
            <p:cNvSpPr/>
            <p:nvPr/>
          </p:nvSpPr>
          <p:spPr>
            <a:xfrm>
              <a:off x="2737948" y="1404099"/>
              <a:ext cx="4155057" cy="1762724"/>
            </a:xfrm>
            <a:custGeom>
              <a:avLst/>
              <a:pathLst>
                <a:path w="4155057" h="1762724">
                  <a:moveTo>
                    <a:pt x="0" y="0"/>
                  </a:moveTo>
                  <a:lnTo>
                    <a:pt x="13990" y="103"/>
                  </a:lnTo>
                  <a:lnTo>
                    <a:pt x="27980" y="225"/>
                  </a:lnTo>
                  <a:lnTo>
                    <a:pt x="41970" y="368"/>
                  </a:lnTo>
                  <a:lnTo>
                    <a:pt x="55960" y="537"/>
                  </a:lnTo>
                  <a:lnTo>
                    <a:pt x="69950" y="734"/>
                  </a:lnTo>
                  <a:lnTo>
                    <a:pt x="83940" y="967"/>
                  </a:lnTo>
                  <a:lnTo>
                    <a:pt x="97930" y="1240"/>
                  </a:lnTo>
                  <a:lnTo>
                    <a:pt x="111920" y="1561"/>
                  </a:lnTo>
                  <a:lnTo>
                    <a:pt x="125910" y="1938"/>
                  </a:lnTo>
                  <a:lnTo>
                    <a:pt x="139900" y="2381"/>
                  </a:lnTo>
                  <a:lnTo>
                    <a:pt x="153891" y="2902"/>
                  </a:lnTo>
                  <a:lnTo>
                    <a:pt x="167881" y="3513"/>
                  </a:lnTo>
                  <a:lnTo>
                    <a:pt x="181871" y="4231"/>
                  </a:lnTo>
                  <a:lnTo>
                    <a:pt x="195861" y="5075"/>
                  </a:lnTo>
                  <a:lnTo>
                    <a:pt x="209851" y="6065"/>
                  </a:lnTo>
                  <a:lnTo>
                    <a:pt x="223841" y="7227"/>
                  </a:lnTo>
                  <a:lnTo>
                    <a:pt x="237831" y="8592"/>
                  </a:lnTo>
                  <a:lnTo>
                    <a:pt x="251821" y="10193"/>
                  </a:lnTo>
                  <a:lnTo>
                    <a:pt x="265811" y="12071"/>
                  </a:lnTo>
                  <a:lnTo>
                    <a:pt x="279801" y="14274"/>
                  </a:lnTo>
                  <a:lnTo>
                    <a:pt x="293791" y="16855"/>
                  </a:lnTo>
                  <a:lnTo>
                    <a:pt x="307782" y="19880"/>
                  </a:lnTo>
                  <a:lnTo>
                    <a:pt x="321772" y="23422"/>
                  </a:lnTo>
                  <a:lnTo>
                    <a:pt x="335762" y="27568"/>
                  </a:lnTo>
                  <a:lnTo>
                    <a:pt x="349752" y="32414"/>
                  </a:lnTo>
                  <a:lnTo>
                    <a:pt x="363742" y="38077"/>
                  </a:lnTo>
                  <a:lnTo>
                    <a:pt x="377732" y="44686"/>
                  </a:lnTo>
                  <a:lnTo>
                    <a:pt x="391722" y="52390"/>
                  </a:lnTo>
                  <a:lnTo>
                    <a:pt x="405712" y="61357"/>
                  </a:lnTo>
                  <a:lnTo>
                    <a:pt x="419702" y="71777"/>
                  </a:lnTo>
                  <a:lnTo>
                    <a:pt x="433692" y="83863"/>
                  </a:lnTo>
                  <a:lnTo>
                    <a:pt x="447682" y="97851"/>
                  </a:lnTo>
                  <a:lnTo>
                    <a:pt x="461673" y="113997"/>
                  </a:lnTo>
                  <a:lnTo>
                    <a:pt x="475663" y="132579"/>
                  </a:lnTo>
                  <a:lnTo>
                    <a:pt x="489653" y="153892"/>
                  </a:lnTo>
                  <a:lnTo>
                    <a:pt x="503643" y="178243"/>
                  </a:lnTo>
                  <a:lnTo>
                    <a:pt x="517633" y="205938"/>
                  </a:lnTo>
                  <a:lnTo>
                    <a:pt x="531623" y="237280"/>
                  </a:lnTo>
                  <a:lnTo>
                    <a:pt x="545613" y="272543"/>
                  </a:lnTo>
                  <a:lnTo>
                    <a:pt x="559603" y="311963"/>
                  </a:lnTo>
                  <a:lnTo>
                    <a:pt x="573593" y="355713"/>
                  </a:lnTo>
                  <a:lnTo>
                    <a:pt x="587583" y="403879"/>
                  </a:lnTo>
                  <a:lnTo>
                    <a:pt x="601574" y="456442"/>
                  </a:lnTo>
                  <a:lnTo>
                    <a:pt x="615564" y="513254"/>
                  </a:lnTo>
                  <a:lnTo>
                    <a:pt x="629554" y="574022"/>
                  </a:lnTo>
                  <a:lnTo>
                    <a:pt x="643544" y="638304"/>
                  </a:lnTo>
                  <a:lnTo>
                    <a:pt x="657534" y="705506"/>
                  </a:lnTo>
                  <a:lnTo>
                    <a:pt x="671524" y="774904"/>
                  </a:lnTo>
                  <a:lnTo>
                    <a:pt x="685514" y="845665"/>
                  </a:lnTo>
                  <a:lnTo>
                    <a:pt x="699504" y="916889"/>
                  </a:lnTo>
                  <a:lnTo>
                    <a:pt x="713494" y="987650"/>
                  </a:lnTo>
                  <a:lnTo>
                    <a:pt x="727484" y="1057048"/>
                  </a:lnTo>
                  <a:lnTo>
                    <a:pt x="741474" y="1124250"/>
                  </a:lnTo>
                  <a:lnTo>
                    <a:pt x="755465" y="1188532"/>
                  </a:lnTo>
                  <a:lnTo>
                    <a:pt x="769455" y="1249300"/>
                  </a:lnTo>
                  <a:lnTo>
                    <a:pt x="783445" y="1306112"/>
                  </a:lnTo>
                  <a:lnTo>
                    <a:pt x="797435" y="1358675"/>
                  </a:lnTo>
                  <a:lnTo>
                    <a:pt x="811425" y="1406842"/>
                  </a:lnTo>
                  <a:lnTo>
                    <a:pt x="825415" y="1450591"/>
                  </a:lnTo>
                  <a:lnTo>
                    <a:pt x="839405" y="1490011"/>
                  </a:lnTo>
                  <a:lnTo>
                    <a:pt x="853395" y="1525274"/>
                  </a:lnTo>
                  <a:lnTo>
                    <a:pt x="867385" y="1556616"/>
                  </a:lnTo>
                  <a:lnTo>
                    <a:pt x="881375" y="1584312"/>
                  </a:lnTo>
                  <a:lnTo>
                    <a:pt x="895365" y="1608662"/>
                  </a:lnTo>
                  <a:lnTo>
                    <a:pt x="909356" y="1629975"/>
                  </a:lnTo>
                  <a:lnTo>
                    <a:pt x="923346" y="1648558"/>
                  </a:lnTo>
                  <a:lnTo>
                    <a:pt x="937336" y="1664703"/>
                  </a:lnTo>
                  <a:lnTo>
                    <a:pt x="951326" y="1678691"/>
                  </a:lnTo>
                  <a:lnTo>
                    <a:pt x="965316" y="1690777"/>
                  </a:lnTo>
                  <a:lnTo>
                    <a:pt x="979306" y="1701198"/>
                  </a:lnTo>
                  <a:lnTo>
                    <a:pt x="993296" y="1710165"/>
                  </a:lnTo>
                  <a:lnTo>
                    <a:pt x="1007286" y="1717868"/>
                  </a:lnTo>
                  <a:lnTo>
                    <a:pt x="1021276" y="1724477"/>
                  </a:lnTo>
                  <a:lnTo>
                    <a:pt x="1035266" y="1730140"/>
                  </a:lnTo>
                  <a:lnTo>
                    <a:pt x="1049256" y="1734987"/>
                  </a:lnTo>
                  <a:lnTo>
                    <a:pt x="1063247" y="1739132"/>
                  </a:lnTo>
                  <a:lnTo>
                    <a:pt x="1077237" y="1742674"/>
                  </a:lnTo>
                  <a:lnTo>
                    <a:pt x="1091227" y="1745699"/>
                  </a:lnTo>
                  <a:lnTo>
                    <a:pt x="1105217" y="1748281"/>
                  </a:lnTo>
                  <a:lnTo>
                    <a:pt x="1119207" y="1750483"/>
                  </a:lnTo>
                  <a:lnTo>
                    <a:pt x="1133197" y="1752361"/>
                  </a:lnTo>
                  <a:lnTo>
                    <a:pt x="1147187" y="1753962"/>
                  </a:lnTo>
                  <a:lnTo>
                    <a:pt x="1161177" y="1755327"/>
                  </a:lnTo>
                  <a:lnTo>
                    <a:pt x="1175167" y="1756489"/>
                  </a:lnTo>
                  <a:lnTo>
                    <a:pt x="1189157" y="1757480"/>
                  </a:lnTo>
                  <a:lnTo>
                    <a:pt x="1203148" y="1758323"/>
                  </a:lnTo>
                  <a:lnTo>
                    <a:pt x="1217138" y="1759041"/>
                  </a:lnTo>
                  <a:lnTo>
                    <a:pt x="1231128" y="1759652"/>
                  </a:lnTo>
                  <a:lnTo>
                    <a:pt x="1245118" y="1760173"/>
                  </a:lnTo>
                  <a:lnTo>
                    <a:pt x="1259108" y="1760616"/>
                  </a:lnTo>
                  <a:lnTo>
                    <a:pt x="1273098" y="1760993"/>
                  </a:lnTo>
                  <a:lnTo>
                    <a:pt x="1287088" y="1761314"/>
                  </a:lnTo>
                  <a:lnTo>
                    <a:pt x="1301078" y="1761587"/>
                  </a:lnTo>
                  <a:lnTo>
                    <a:pt x="1315068" y="1761820"/>
                  </a:lnTo>
                  <a:lnTo>
                    <a:pt x="1329058" y="1762018"/>
                  </a:lnTo>
                  <a:lnTo>
                    <a:pt x="1343048" y="1762186"/>
                  </a:lnTo>
                  <a:lnTo>
                    <a:pt x="1357039" y="1762329"/>
                  </a:lnTo>
                  <a:lnTo>
                    <a:pt x="1371029" y="1762451"/>
                  </a:lnTo>
                  <a:lnTo>
                    <a:pt x="1385019" y="1762555"/>
                  </a:lnTo>
                  <a:lnTo>
                    <a:pt x="1385019" y="1762724"/>
                  </a:lnTo>
                  <a:lnTo>
                    <a:pt x="1399009" y="1762650"/>
                  </a:lnTo>
                  <a:lnTo>
                    <a:pt x="1412999" y="1762563"/>
                  </a:lnTo>
                  <a:lnTo>
                    <a:pt x="1426989" y="1762460"/>
                  </a:lnTo>
                  <a:lnTo>
                    <a:pt x="1440979" y="1762340"/>
                  </a:lnTo>
                  <a:lnTo>
                    <a:pt x="1454969" y="1762199"/>
                  </a:lnTo>
                  <a:lnTo>
                    <a:pt x="1468959" y="1762033"/>
                  </a:lnTo>
                  <a:lnTo>
                    <a:pt x="1482949" y="1761838"/>
                  </a:lnTo>
                  <a:lnTo>
                    <a:pt x="1496939" y="1761608"/>
                  </a:lnTo>
                  <a:lnTo>
                    <a:pt x="1510930" y="1761339"/>
                  </a:lnTo>
                  <a:lnTo>
                    <a:pt x="1524920" y="1761022"/>
                  </a:lnTo>
                  <a:lnTo>
                    <a:pt x="1538910" y="1760651"/>
                  </a:lnTo>
                  <a:lnTo>
                    <a:pt x="1552900" y="1760214"/>
                  </a:lnTo>
                  <a:lnTo>
                    <a:pt x="1566890" y="1759701"/>
                  </a:lnTo>
                  <a:lnTo>
                    <a:pt x="1580880" y="1759099"/>
                  </a:lnTo>
                  <a:lnTo>
                    <a:pt x="1594870" y="1758391"/>
                  </a:lnTo>
                  <a:lnTo>
                    <a:pt x="1608860" y="1757561"/>
                  </a:lnTo>
                  <a:lnTo>
                    <a:pt x="1622850" y="1756586"/>
                  </a:lnTo>
                  <a:lnTo>
                    <a:pt x="1636840" y="1755443"/>
                  </a:lnTo>
                  <a:lnTo>
                    <a:pt x="1650830" y="1754101"/>
                  </a:lnTo>
                  <a:lnTo>
                    <a:pt x="1664821" y="1752528"/>
                  </a:lnTo>
                  <a:lnTo>
                    <a:pt x="1678811" y="1750684"/>
                  </a:lnTo>
                  <a:lnTo>
                    <a:pt x="1692801" y="1748523"/>
                  </a:lnTo>
                  <a:lnTo>
                    <a:pt x="1706791" y="1745993"/>
                  </a:lnTo>
                  <a:lnTo>
                    <a:pt x="1720781" y="1743032"/>
                  </a:lnTo>
                  <a:lnTo>
                    <a:pt x="1734771" y="1739570"/>
                  </a:lnTo>
                  <a:lnTo>
                    <a:pt x="1748761" y="1735525"/>
                  </a:lnTo>
                  <a:lnTo>
                    <a:pt x="1762751" y="1730805"/>
                  </a:lnTo>
                  <a:lnTo>
                    <a:pt x="1776741" y="1725302"/>
                  </a:lnTo>
                  <a:lnTo>
                    <a:pt x="1790731" y="1718897"/>
                  </a:lnTo>
                  <a:lnTo>
                    <a:pt x="1804722" y="1711454"/>
                  </a:lnTo>
                  <a:lnTo>
                    <a:pt x="1818712" y="1702821"/>
                  </a:lnTo>
                  <a:lnTo>
                    <a:pt x="1832702" y="1692830"/>
                  </a:lnTo>
                  <a:lnTo>
                    <a:pt x="1846692" y="1681297"/>
                  </a:lnTo>
                  <a:lnTo>
                    <a:pt x="1860682" y="1668024"/>
                  </a:lnTo>
                  <a:lnTo>
                    <a:pt x="1874672" y="1652800"/>
                  </a:lnTo>
                  <a:lnTo>
                    <a:pt x="1888662" y="1635407"/>
                  </a:lnTo>
                  <a:lnTo>
                    <a:pt x="1902652" y="1615624"/>
                  </a:lnTo>
                  <a:lnTo>
                    <a:pt x="1916642" y="1593238"/>
                  </a:lnTo>
                  <a:lnTo>
                    <a:pt x="1930632" y="1568050"/>
                  </a:lnTo>
                  <a:lnTo>
                    <a:pt x="1944622" y="1539893"/>
                  </a:lnTo>
                  <a:lnTo>
                    <a:pt x="1958613" y="1508643"/>
                  </a:lnTo>
                  <a:lnTo>
                    <a:pt x="1972603" y="1474238"/>
                  </a:lnTo>
                  <a:lnTo>
                    <a:pt x="1986593" y="1436693"/>
                  </a:lnTo>
                  <a:lnTo>
                    <a:pt x="2000583" y="1396113"/>
                  </a:lnTo>
                  <a:lnTo>
                    <a:pt x="2014573" y="1352707"/>
                  </a:lnTo>
                  <a:lnTo>
                    <a:pt x="2028563" y="1306792"/>
                  </a:lnTo>
                  <a:lnTo>
                    <a:pt x="2042553" y="1258790"/>
                  </a:lnTo>
                  <a:lnTo>
                    <a:pt x="2056543" y="1209220"/>
                  </a:lnTo>
                  <a:lnTo>
                    <a:pt x="2070533" y="1158677"/>
                  </a:lnTo>
                  <a:lnTo>
                    <a:pt x="2084523" y="1107803"/>
                  </a:lnTo>
                  <a:lnTo>
                    <a:pt x="2098513" y="1057259"/>
                  </a:lnTo>
                  <a:lnTo>
                    <a:pt x="2112504" y="1007689"/>
                  </a:lnTo>
                  <a:lnTo>
                    <a:pt x="2126494" y="959687"/>
                  </a:lnTo>
                  <a:lnTo>
                    <a:pt x="2140484" y="913772"/>
                  </a:lnTo>
                  <a:lnTo>
                    <a:pt x="2154474" y="870366"/>
                  </a:lnTo>
                  <a:lnTo>
                    <a:pt x="2168464" y="829786"/>
                  </a:lnTo>
                  <a:lnTo>
                    <a:pt x="2182454" y="792241"/>
                  </a:lnTo>
                  <a:lnTo>
                    <a:pt x="2196444" y="757836"/>
                  </a:lnTo>
                  <a:lnTo>
                    <a:pt x="2210434" y="726587"/>
                  </a:lnTo>
                  <a:lnTo>
                    <a:pt x="2224424" y="698430"/>
                  </a:lnTo>
                  <a:lnTo>
                    <a:pt x="2238414" y="673242"/>
                  </a:lnTo>
                  <a:lnTo>
                    <a:pt x="2252404" y="650855"/>
                  </a:lnTo>
                  <a:lnTo>
                    <a:pt x="2266395" y="631072"/>
                  </a:lnTo>
                  <a:lnTo>
                    <a:pt x="2280385" y="613679"/>
                  </a:lnTo>
                  <a:lnTo>
                    <a:pt x="2294375" y="598455"/>
                  </a:lnTo>
                  <a:lnTo>
                    <a:pt x="2308365" y="585182"/>
                  </a:lnTo>
                  <a:lnTo>
                    <a:pt x="2322355" y="573649"/>
                  </a:lnTo>
                  <a:lnTo>
                    <a:pt x="2336345" y="563658"/>
                  </a:lnTo>
                  <a:lnTo>
                    <a:pt x="2350335" y="555025"/>
                  </a:lnTo>
                  <a:lnTo>
                    <a:pt x="2364325" y="547582"/>
                  </a:lnTo>
                  <a:lnTo>
                    <a:pt x="2378315" y="541177"/>
                  </a:lnTo>
                  <a:lnTo>
                    <a:pt x="2392305" y="535675"/>
                  </a:lnTo>
                  <a:lnTo>
                    <a:pt x="2406296" y="530954"/>
                  </a:lnTo>
                  <a:lnTo>
                    <a:pt x="2420286" y="526909"/>
                  </a:lnTo>
                  <a:lnTo>
                    <a:pt x="2434276" y="523447"/>
                  </a:lnTo>
                  <a:lnTo>
                    <a:pt x="2448266" y="520486"/>
                  </a:lnTo>
                  <a:lnTo>
                    <a:pt x="2462256" y="517956"/>
                  </a:lnTo>
                  <a:lnTo>
                    <a:pt x="2476246" y="515796"/>
                  </a:lnTo>
                  <a:lnTo>
                    <a:pt x="2490236" y="513951"/>
                  </a:lnTo>
                  <a:lnTo>
                    <a:pt x="2504226" y="512378"/>
                  </a:lnTo>
                  <a:lnTo>
                    <a:pt x="2518216" y="511037"/>
                  </a:lnTo>
                  <a:lnTo>
                    <a:pt x="2532206" y="509893"/>
                  </a:lnTo>
                  <a:lnTo>
                    <a:pt x="2546196" y="508918"/>
                  </a:lnTo>
                  <a:lnTo>
                    <a:pt x="2560187" y="508088"/>
                  </a:lnTo>
                  <a:lnTo>
                    <a:pt x="2574177" y="507381"/>
                  </a:lnTo>
                  <a:lnTo>
                    <a:pt x="2588167" y="506778"/>
                  </a:lnTo>
                  <a:lnTo>
                    <a:pt x="2602157" y="506265"/>
                  </a:lnTo>
                  <a:lnTo>
                    <a:pt x="2616147" y="505829"/>
                  </a:lnTo>
                  <a:lnTo>
                    <a:pt x="2630137" y="505457"/>
                  </a:lnTo>
                  <a:lnTo>
                    <a:pt x="2644127" y="505141"/>
                  </a:lnTo>
                  <a:lnTo>
                    <a:pt x="2658117" y="504871"/>
                  </a:lnTo>
                  <a:lnTo>
                    <a:pt x="2672107" y="504642"/>
                  </a:lnTo>
                  <a:lnTo>
                    <a:pt x="2686097" y="504447"/>
                  </a:lnTo>
                  <a:lnTo>
                    <a:pt x="2700087" y="504281"/>
                  </a:lnTo>
                  <a:lnTo>
                    <a:pt x="2714078" y="504139"/>
                  </a:lnTo>
                  <a:lnTo>
                    <a:pt x="2728068" y="504019"/>
                  </a:lnTo>
                  <a:lnTo>
                    <a:pt x="2742058" y="503917"/>
                  </a:lnTo>
                  <a:lnTo>
                    <a:pt x="2756048" y="503830"/>
                  </a:lnTo>
                  <a:lnTo>
                    <a:pt x="2770038" y="503756"/>
                  </a:lnTo>
                  <a:lnTo>
                    <a:pt x="2770038" y="503249"/>
                  </a:lnTo>
                  <a:lnTo>
                    <a:pt x="2784028" y="503234"/>
                  </a:lnTo>
                  <a:lnTo>
                    <a:pt x="2798018" y="503216"/>
                  </a:lnTo>
                  <a:lnTo>
                    <a:pt x="2812008" y="503196"/>
                  </a:lnTo>
                  <a:lnTo>
                    <a:pt x="2825998" y="503172"/>
                  </a:lnTo>
                  <a:lnTo>
                    <a:pt x="2839988" y="503144"/>
                  </a:lnTo>
                  <a:lnTo>
                    <a:pt x="2853978" y="503111"/>
                  </a:lnTo>
                  <a:lnTo>
                    <a:pt x="2867969" y="503071"/>
                  </a:lnTo>
                  <a:lnTo>
                    <a:pt x="2881959" y="503026"/>
                  </a:lnTo>
                  <a:lnTo>
                    <a:pt x="2895949" y="502972"/>
                  </a:lnTo>
                  <a:lnTo>
                    <a:pt x="2909939" y="502908"/>
                  </a:lnTo>
                  <a:lnTo>
                    <a:pt x="2923929" y="502834"/>
                  </a:lnTo>
                  <a:lnTo>
                    <a:pt x="2937919" y="502747"/>
                  </a:lnTo>
                  <a:lnTo>
                    <a:pt x="2951909" y="502644"/>
                  </a:lnTo>
                  <a:lnTo>
                    <a:pt x="2965899" y="502524"/>
                  </a:lnTo>
                  <a:lnTo>
                    <a:pt x="2979889" y="502382"/>
                  </a:lnTo>
                  <a:lnTo>
                    <a:pt x="2993879" y="502216"/>
                  </a:lnTo>
                  <a:lnTo>
                    <a:pt x="3007870" y="502021"/>
                  </a:lnTo>
                  <a:lnTo>
                    <a:pt x="3021860" y="501793"/>
                  </a:lnTo>
                  <a:lnTo>
                    <a:pt x="3035850" y="501524"/>
                  </a:lnTo>
                  <a:lnTo>
                    <a:pt x="3049840" y="501210"/>
                  </a:lnTo>
                  <a:lnTo>
                    <a:pt x="3063830" y="500841"/>
                  </a:lnTo>
                  <a:lnTo>
                    <a:pt x="3077820" y="500409"/>
                  </a:lnTo>
                  <a:lnTo>
                    <a:pt x="3091810" y="499903"/>
                  </a:lnTo>
                  <a:lnTo>
                    <a:pt x="3105800" y="499310"/>
                  </a:lnTo>
                  <a:lnTo>
                    <a:pt x="3119790" y="498618"/>
                  </a:lnTo>
                  <a:lnTo>
                    <a:pt x="3133780" y="497809"/>
                  </a:lnTo>
                  <a:lnTo>
                    <a:pt x="3147770" y="496865"/>
                  </a:lnTo>
                  <a:lnTo>
                    <a:pt x="3161761" y="495764"/>
                  </a:lnTo>
                  <a:lnTo>
                    <a:pt x="3175751" y="494483"/>
                  </a:lnTo>
                  <a:lnTo>
                    <a:pt x="3189741" y="492995"/>
                  </a:lnTo>
                  <a:lnTo>
                    <a:pt x="3203731" y="491268"/>
                  </a:lnTo>
                  <a:lnTo>
                    <a:pt x="3217721" y="489270"/>
                  </a:lnTo>
                  <a:lnTo>
                    <a:pt x="3231711" y="486963"/>
                  </a:lnTo>
                  <a:lnTo>
                    <a:pt x="3245701" y="484309"/>
                  </a:lnTo>
                  <a:lnTo>
                    <a:pt x="3259691" y="481264"/>
                  </a:lnTo>
                  <a:lnTo>
                    <a:pt x="3273681" y="477785"/>
                  </a:lnTo>
                  <a:lnTo>
                    <a:pt x="3287671" y="473829"/>
                  </a:lnTo>
                  <a:lnTo>
                    <a:pt x="3301661" y="469352"/>
                  </a:lnTo>
                  <a:lnTo>
                    <a:pt x="3315652" y="464314"/>
                  </a:lnTo>
                  <a:lnTo>
                    <a:pt x="3329642" y="458682"/>
                  </a:lnTo>
                  <a:lnTo>
                    <a:pt x="3343632" y="452433"/>
                  </a:lnTo>
                  <a:lnTo>
                    <a:pt x="3357622" y="445552"/>
                  </a:lnTo>
                  <a:lnTo>
                    <a:pt x="3371612" y="438043"/>
                  </a:lnTo>
                  <a:lnTo>
                    <a:pt x="3385602" y="429927"/>
                  </a:lnTo>
                  <a:lnTo>
                    <a:pt x="3399592" y="421245"/>
                  </a:lnTo>
                  <a:lnTo>
                    <a:pt x="3413582" y="412062"/>
                  </a:lnTo>
                  <a:lnTo>
                    <a:pt x="3427572" y="402462"/>
                  </a:lnTo>
                  <a:lnTo>
                    <a:pt x="3441562" y="392548"/>
                  </a:lnTo>
                  <a:lnTo>
                    <a:pt x="3455552" y="382439"/>
                  </a:lnTo>
                  <a:lnTo>
                    <a:pt x="3469543" y="372265"/>
                  </a:lnTo>
                  <a:lnTo>
                    <a:pt x="3483533" y="362156"/>
                  </a:lnTo>
                  <a:lnTo>
                    <a:pt x="3497523" y="352242"/>
                  </a:lnTo>
                  <a:lnTo>
                    <a:pt x="3511513" y="342641"/>
                  </a:lnTo>
                  <a:lnTo>
                    <a:pt x="3525503" y="333458"/>
                  </a:lnTo>
                  <a:lnTo>
                    <a:pt x="3539493" y="324777"/>
                  </a:lnTo>
                  <a:lnTo>
                    <a:pt x="3553483" y="316661"/>
                  </a:lnTo>
                  <a:lnTo>
                    <a:pt x="3567473" y="309152"/>
                  </a:lnTo>
                  <a:lnTo>
                    <a:pt x="3581463" y="302271"/>
                  </a:lnTo>
                  <a:lnTo>
                    <a:pt x="3595453" y="296021"/>
                  </a:lnTo>
                  <a:lnTo>
                    <a:pt x="3609444" y="290390"/>
                  </a:lnTo>
                  <a:lnTo>
                    <a:pt x="3623434" y="285352"/>
                  </a:lnTo>
                  <a:lnTo>
                    <a:pt x="3637424" y="280875"/>
                  </a:lnTo>
                  <a:lnTo>
                    <a:pt x="3651414" y="276918"/>
                  </a:lnTo>
                  <a:lnTo>
                    <a:pt x="3665404" y="273440"/>
                  </a:lnTo>
                  <a:lnTo>
                    <a:pt x="3679394" y="270395"/>
                  </a:lnTo>
                  <a:lnTo>
                    <a:pt x="3693384" y="267740"/>
                  </a:lnTo>
                  <a:lnTo>
                    <a:pt x="3707374" y="265434"/>
                  </a:lnTo>
                  <a:lnTo>
                    <a:pt x="3721364" y="263436"/>
                  </a:lnTo>
                  <a:lnTo>
                    <a:pt x="3735354" y="261709"/>
                  </a:lnTo>
                  <a:lnTo>
                    <a:pt x="3749344" y="260220"/>
                  </a:lnTo>
                  <a:lnTo>
                    <a:pt x="3763335" y="258939"/>
                  </a:lnTo>
                  <a:lnTo>
                    <a:pt x="3777325" y="257839"/>
                  </a:lnTo>
                  <a:lnTo>
                    <a:pt x="3791315" y="256895"/>
                  </a:lnTo>
                  <a:lnTo>
                    <a:pt x="3805305" y="256086"/>
                  </a:lnTo>
                  <a:lnTo>
                    <a:pt x="3819295" y="255393"/>
                  </a:lnTo>
                  <a:lnTo>
                    <a:pt x="3833285" y="254801"/>
                  </a:lnTo>
                  <a:lnTo>
                    <a:pt x="3847275" y="254295"/>
                  </a:lnTo>
                  <a:lnTo>
                    <a:pt x="3861265" y="253863"/>
                  </a:lnTo>
                  <a:lnTo>
                    <a:pt x="3875255" y="253494"/>
                  </a:lnTo>
                  <a:lnTo>
                    <a:pt x="3889245" y="253180"/>
                  </a:lnTo>
                  <a:lnTo>
                    <a:pt x="3903235" y="252911"/>
                  </a:lnTo>
                  <a:lnTo>
                    <a:pt x="3917226" y="252683"/>
                  </a:lnTo>
                  <a:lnTo>
                    <a:pt x="3931216" y="252488"/>
                  </a:lnTo>
                  <a:lnTo>
                    <a:pt x="3945206" y="252322"/>
                  </a:lnTo>
                  <a:lnTo>
                    <a:pt x="3959196" y="252180"/>
                  </a:lnTo>
                  <a:lnTo>
                    <a:pt x="3973186" y="252060"/>
                  </a:lnTo>
                  <a:lnTo>
                    <a:pt x="3987176" y="251957"/>
                  </a:lnTo>
                  <a:lnTo>
                    <a:pt x="4001166" y="251870"/>
                  </a:lnTo>
                  <a:lnTo>
                    <a:pt x="4015156" y="251795"/>
                  </a:lnTo>
                  <a:lnTo>
                    <a:pt x="4029146" y="251732"/>
                  </a:lnTo>
                  <a:lnTo>
                    <a:pt x="4043136" y="251678"/>
                  </a:lnTo>
                  <a:lnTo>
                    <a:pt x="4057126" y="251632"/>
                  </a:lnTo>
                  <a:lnTo>
                    <a:pt x="4071117" y="251593"/>
                  </a:lnTo>
                  <a:lnTo>
                    <a:pt x="4085107" y="251560"/>
                  </a:lnTo>
                  <a:lnTo>
                    <a:pt x="4099097" y="251532"/>
                  </a:lnTo>
                  <a:lnTo>
                    <a:pt x="4113087" y="251508"/>
                  </a:lnTo>
                  <a:lnTo>
                    <a:pt x="4127077" y="251487"/>
                  </a:lnTo>
                  <a:lnTo>
                    <a:pt x="4141067" y="251470"/>
                  </a:lnTo>
                  <a:lnTo>
                    <a:pt x="4155057" y="251455"/>
                  </a:lnTo>
                </a:path>
              </a:pathLst>
            </a:custGeom>
            <a:ln w="40651" cap="flat">
              <a:solidFill>
                <a:srgbClr val="D3D3D3">
                  <a:alpha val="100000"/>
                </a:srgbClr>
              </a:solidFill>
              <a:prstDash val="solid"/>
              <a:round/>
            </a:ln>
          </p:spPr>
          <p:txBody>
            <a:bodyPr/>
            <a:lstStyle/>
            <a:p/>
          </p:txBody>
        </p:sp>
        <p:sp>
          <p:nvSpPr>
            <p:cNvPr id="32" name="pl32"/>
            <p:cNvSpPr/>
            <p:nvPr/>
          </p:nvSpPr>
          <p:spPr>
            <a:xfrm>
              <a:off x="2737948" y="2159902"/>
              <a:ext cx="4155057" cy="1511015"/>
            </a:xfrm>
            <a:custGeom>
              <a:avLst/>
              <a:pathLst>
                <a:path w="4155057" h="1511015">
                  <a:moveTo>
                    <a:pt x="0" y="755380"/>
                  </a:moveTo>
                  <a:lnTo>
                    <a:pt x="13990" y="755380"/>
                  </a:lnTo>
                  <a:lnTo>
                    <a:pt x="27980" y="755380"/>
                  </a:lnTo>
                  <a:lnTo>
                    <a:pt x="41970" y="755380"/>
                  </a:lnTo>
                  <a:lnTo>
                    <a:pt x="55960" y="755380"/>
                  </a:lnTo>
                  <a:lnTo>
                    <a:pt x="69950" y="755380"/>
                  </a:lnTo>
                  <a:lnTo>
                    <a:pt x="83940" y="755380"/>
                  </a:lnTo>
                  <a:lnTo>
                    <a:pt x="97930" y="755380"/>
                  </a:lnTo>
                  <a:lnTo>
                    <a:pt x="111920" y="755380"/>
                  </a:lnTo>
                  <a:lnTo>
                    <a:pt x="125910" y="755380"/>
                  </a:lnTo>
                  <a:lnTo>
                    <a:pt x="139900" y="755380"/>
                  </a:lnTo>
                  <a:lnTo>
                    <a:pt x="153891" y="755380"/>
                  </a:lnTo>
                  <a:lnTo>
                    <a:pt x="167881" y="755380"/>
                  </a:lnTo>
                  <a:lnTo>
                    <a:pt x="181871" y="755380"/>
                  </a:lnTo>
                  <a:lnTo>
                    <a:pt x="195861" y="755380"/>
                  </a:lnTo>
                  <a:lnTo>
                    <a:pt x="209851" y="755380"/>
                  </a:lnTo>
                  <a:lnTo>
                    <a:pt x="223841" y="755380"/>
                  </a:lnTo>
                  <a:lnTo>
                    <a:pt x="237831" y="755380"/>
                  </a:lnTo>
                  <a:lnTo>
                    <a:pt x="251821" y="755380"/>
                  </a:lnTo>
                  <a:lnTo>
                    <a:pt x="265811" y="755380"/>
                  </a:lnTo>
                  <a:lnTo>
                    <a:pt x="279801" y="755380"/>
                  </a:lnTo>
                  <a:lnTo>
                    <a:pt x="293791" y="755380"/>
                  </a:lnTo>
                  <a:lnTo>
                    <a:pt x="307782" y="755380"/>
                  </a:lnTo>
                  <a:lnTo>
                    <a:pt x="321772" y="755380"/>
                  </a:lnTo>
                  <a:lnTo>
                    <a:pt x="335762" y="755380"/>
                  </a:lnTo>
                  <a:lnTo>
                    <a:pt x="349752" y="755380"/>
                  </a:lnTo>
                  <a:lnTo>
                    <a:pt x="363742" y="755380"/>
                  </a:lnTo>
                  <a:lnTo>
                    <a:pt x="377732" y="755380"/>
                  </a:lnTo>
                  <a:lnTo>
                    <a:pt x="391722" y="755380"/>
                  </a:lnTo>
                  <a:lnTo>
                    <a:pt x="405712" y="755380"/>
                  </a:lnTo>
                  <a:lnTo>
                    <a:pt x="419702" y="755380"/>
                  </a:lnTo>
                  <a:lnTo>
                    <a:pt x="433692" y="755380"/>
                  </a:lnTo>
                  <a:lnTo>
                    <a:pt x="447682" y="755380"/>
                  </a:lnTo>
                  <a:lnTo>
                    <a:pt x="461673" y="755380"/>
                  </a:lnTo>
                  <a:lnTo>
                    <a:pt x="475663" y="755380"/>
                  </a:lnTo>
                  <a:lnTo>
                    <a:pt x="489653" y="755380"/>
                  </a:lnTo>
                  <a:lnTo>
                    <a:pt x="503643" y="755380"/>
                  </a:lnTo>
                  <a:lnTo>
                    <a:pt x="517633" y="755380"/>
                  </a:lnTo>
                  <a:lnTo>
                    <a:pt x="531623" y="755380"/>
                  </a:lnTo>
                  <a:lnTo>
                    <a:pt x="545613" y="755380"/>
                  </a:lnTo>
                  <a:lnTo>
                    <a:pt x="559603" y="755380"/>
                  </a:lnTo>
                  <a:lnTo>
                    <a:pt x="573593" y="755380"/>
                  </a:lnTo>
                  <a:lnTo>
                    <a:pt x="587583" y="755380"/>
                  </a:lnTo>
                  <a:lnTo>
                    <a:pt x="601574" y="755380"/>
                  </a:lnTo>
                  <a:lnTo>
                    <a:pt x="615564" y="755380"/>
                  </a:lnTo>
                  <a:lnTo>
                    <a:pt x="629554" y="755380"/>
                  </a:lnTo>
                  <a:lnTo>
                    <a:pt x="643544" y="755380"/>
                  </a:lnTo>
                  <a:lnTo>
                    <a:pt x="657534" y="755380"/>
                  </a:lnTo>
                  <a:lnTo>
                    <a:pt x="671524" y="755380"/>
                  </a:lnTo>
                  <a:lnTo>
                    <a:pt x="685514" y="755380"/>
                  </a:lnTo>
                  <a:lnTo>
                    <a:pt x="699504" y="755380"/>
                  </a:lnTo>
                  <a:lnTo>
                    <a:pt x="713494" y="755380"/>
                  </a:lnTo>
                  <a:lnTo>
                    <a:pt x="727484" y="755380"/>
                  </a:lnTo>
                  <a:lnTo>
                    <a:pt x="741474" y="755380"/>
                  </a:lnTo>
                  <a:lnTo>
                    <a:pt x="755465" y="755380"/>
                  </a:lnTo>
                  <a:lnTo>
                    <a:pt x="769455" y="755380"/>
                  </a:lnTo>
                  <a:lnTo>
                    <a:pt x="783445" y="755380"/>
                  </a:lnTo>
                  <a:lnTo>
                    <a:pt x="797435" y="755380"/>
                  </a:lnTo>
                  <a:lnTo>
                    <a:pt x="811425" y="755380"/>
                  </a:lnTo>
                  <a:lnTo>
                    <a:pt x="825415" y="755380"/>
                  </a:lnTo>
                  <a:lnTo>
                    <a:pt x="839405" y="755380"/>
                  </a:lnTo>
                  <a:lnTo>
                    <a:pt x="853395" y="755380"/>
                  </a:lnTo>
                  <a:lnTo>
                    <a:pt x="867385" y="755380"/>
                  </a:lnTo>
                  <a:lnTo>
                    <a:pt x="881375" y="755380"/>
                  </a:lnTo>
                  <a:lnTo>
                    <a:pt x="895365" y="755380"/>
                  </a:lnTo>
                  <a:lnTo>
                    <a:pt x="909356" y="755380"/>
                  </a:lnTo>
                  <a:lnTo>
                    <a:pt x="923346" y="755380"/>
                  </a:lnTo>
                  <a:lnTo>
                    <a:pt x="937336" y="755380"/>
                  </a:lnTo>
                  <a:lnTo>
                    <a:pt x="951326" y="755380"/>
                  </a:lnTo>
                  <a:lnTo>
                    <a:pt x="965316" y="755380"/>
                  </a:lnTo>
                  <a:lnTo>
                    <a:pt x="979306" y="755380"/>
                  </a:lnTo>
                  <a:lnTo>
                    <a:pt x="993296" y="755380"/>
                  </a:lnTo>
                  <a:lnTo>
                    <a:pt x="1007286" y="755380"/>
                  </a:lnTo>
                  <a:lnTo>
                    <a:pt x="1021276" y="755380"/>
                  </a:lnTo>
                  <a:lnTo>
                    <a:pt x="1035266" y="755380"/>
                  </a:lnTo>
                  <a:lnTo>
                    <a:pt x="1049256" y="755380"/>
                  </a:lnTo>
                  <a:lnTo>
                    <a:pt x="1063247" y="755380"/>
                  </a:lnTo>
                  <a:lnTo>
                    <a:pt x="1077237" y="755380"/>
                  </a:lnTo>
                  <a:lnTo>
                    <a:pt x="1091227" y="755380"/>
                  </a:lnTo>
                  <a:lnTo>
                    <a:pt x="1105217" y="755380"/>
                  </a:lnTo>
                  <a:lnTo>
                    <a:pt x="1119207" y="755380"/>
                  </a:lnTo>
                  <a:lnTo>
                    <a:pt x="1133197" y="755380"/>
                  </a:lnTo>
                  <a:lnTo>
                    <a:pt x="1147187" y="755380"/>
                  </a:lnTo>
                  <a:lnTo>
                    <a:pt x="1161177" y="755380"/>
                  </a:lnTo>
                  <a:lnTo>
                    <a:pt x="1175167" y="755380"/>
                  </a:lnTo>
                  <a:lnTo>
                    <a:pt x="1189157" y="755380"/>
                  </a:lnTo>
                  <a:lnTo>
                    <a:pt x="1203148" y="755380"/>
                  </a:lnTo>
                  <a:lnTo>
                    <a:pt x="1217138" y="755380"/>
                  </a:lnTo>
                  <a:lnTo>
                    <a:pt x="1231128" y="755380"/>
                  </a:lnTo>
                  <a:lnTo>
                    <a:pt x="1245118" y="755380"/>
                  </a:lnTo>
                  <a:lnTo>
                    <a:pt x="1259108" y="755380"/>
                  </a:lnTo>
                  <a:lnTo>
                    <a:pt x="1273098" y="755380"/>
                  </a:lnTo>
                  <a:lnTo>
                    <a:pt x="1287088" y="755380"/>
                  </a:lnTo>
                  <a:lnTo>
                    <a:pt x="1301078" y="755380"/>
                  </a:lnTo>
                  <a:lnTo>
                    <a:pt x="1315068" y="755380"/>
                  </a:lnTo>
                  <a:lnTo>
                    <a:pt x="1329058" y="755380"/>
                  </a:lnTo>
                  <a:lnTo>
                    <a:pt x="1343048" y="755380"/>
                  </a:lnTo>
                  <a:lnTo>
                    <a:pt x="1357039" y="755380"/>
                  </a:lnTo>
                  <a:lnTo>
                    <a:pt x="1371029" y="755380"/>
                  </a:lnTo>
                  <a:lnTo>
                    <a:pt x="1385019" y="755380"/>
                  </a:lnTo>
                  <a:lnTo>
                    <a:pt x="1385019" y="755634"/>
                  </a:lnTo>
                  <a:lnTo>
                    <a:pt x="1399009" y="755678"/>
                  </a:lnTo>
                  <a:lnTo>
                    <a:pt x="1412999" y="755730"/>
                  </a:lnTo>
                  <a:lnTo>
                    <a:pt x="1426989" y="755792"/>
                  </a:lnTo>
                  <a:lnTo>
                    <a:pt x="1440979" y="755864"/>
                  </a:lnTo>
                  <a:lnTo>
                    <a:pt x="1454969" y="755949"/>
                  </a:lnTo>
                  <a:lnTo>
                    <a:pt x="1468959" y="756048"/>
                  </a:lnTo>
                  <a:lnTo>
                    <a:pt x="1482949" y="756165"/>
                  </a:lnTo>
                  <a:lnTo>
                    <a:pt x="1496939" y="756303"/>
                  </a:lnTo>
                  <a:lnTo>
                    <a:pt x="1510930" y="756465"/>
                  </a:lnTo>
                  <a:lnTo>
                    <a:pt x="1524920" y="756655"/>
                  </a:lnTo>
                  <a:lnTo>
                    <a:pt x="1538910" y="756878"/>
                  </a:lnTo>
                  <a:lnTo>
                    <a:pt x="1552900" y="757140"/>
                  </a:lnTo>
                  <a:lnTo>
                    <a:pt x="1566890" y="757447"/>
                  </a:lnTo>
                  <a:lnTo>
                    <a:pt x="1580880" y="757809"/>
                  </a:lnTo>
                  <a:lnTo>
                    <a:pt x="1594870" y="758233"/>
                  </a:lnTo>
                  <a:lnTo>
                    <a:pt x="1608860" y="758731"/>
                  </a:lnTo>
                  <a:lnTo>
                    <a:pt x="1622850" y="759316"/>
                  </a:lnTo>
                  <a:lnTo>
                    <a:pt x="1636840" y="760002"/>
                  </a:lnTo>
                  <a:lnTo>
                    <a:pt x="1650830" y="760807"/>
                  </a:lnTo>
                  <a:lnTo>
                    <a:pt x="1664821" y="761751"/>
                  </a:lnTo>
                  <a:lnTo>
                    <a:pt x="1678811" y="762858"/>
                  </a:lnTo>
                  <a:lnTo>
                    <a:pt x="1692801" y="764154"/>
                  </a:lnTo>
                  <a:lnTo>
                    <a:pt x="1706791" y="765672"/>
                  </a:lnTo>
                  <a:lnTo>
                    <a:pt x="1720781" y="767449"/>
                  </a:lnTo>
                  <a:lnTo>
                    <a:pt x="1734771" y="769526"/>
                  </a:lnTo>
                  <a:lnTo>
                    <a:pt x="1748761" y="771953"/>
                  </a:lnTo>
                  <a:lnTo>
                    <a:pt x="1762751" y="774785"/>
                  </a:lnTo>
                  <a:lnTo>
                    <a:pt x="1776741" y="778087"/>
                  </a:lnTo>
                  <a:lnTo>
                    <a:pt x="1790731" y="781930"/>
                  </a:lnTo>
                  <a:lnTo>
                    <a:pt x="1804722" y="786396"/>
                  </a:lnTo>
                  <a:lnTo>
                    <a:pt x="1818712" y="791575"/>
                  </a:lnTo>
                  <a:lnTo>
                    <a:pt x="1832702" y="797570"/>
                  </a:lnTo>
                  <a:lnTo>
                    <a:pt x="1846692" y="804490"/>
                  </a:lnTo>
                  <a:lnTo>
                    <a:pt x="1860682" y="812454"/>
                  </a:lnTo>
                  <a:lnTo>
                    <a:pt x="1874672" y="821588"/>
                  </a:lnTo>
                  <a:lnTo>
                    <a:pt x="1888662" y="832024"/>
                  </a:lnTo>
                  <a:lnTo>
                    <a:pt x="1902652" y="843893"/>
                  </a:lnTo>
                  <a:lnTo>
                    <a:pt x="1916642" y="857325"/>
                  </a:lnTo>
                  <a:lnTo>
                    <a:pt x="1930632" y="872438"/>
                  </a:lnTo>
                  <a:lnTo>
                    <a:pt x="1944622" y="889332"/>
                  </a:lnTo>
                  <a:lnTo>
                    <a:pt x="1958613" y="908082"/>
                  </a:lnTo>
                  <a:lnTo>
                    <a:pt x="1972603" y="928725"/>
                  </a:lnTo>
                  <a:lnTo>
                    <a:pt x="1986593" y="951252"/>
                  </a:lnTo>
                  <a:lnTo>
                    <a:pt x="2000583" y="975600"/>
                  </a:lnTo>
                  <a:lnTo>
                    <a:pt x="2014573" y="1001644"/>
                  </a:lnTo>
                  <a:lnTo>
                    <a:pt x="2028563" y="1029193"/>
                  </a:lnTo>
                  <a:lnTo>
                    <a:pt x="2042553" y="1057994"/>
                  </a:lnTo>
                  <a:lnTo>
                    <a:pt x="2056543" y="1087736"/>
                  </a:lnTo>
                  <a:lnTo>
                    <a:pt x="2070533" y="1118062"/>
                  </a:lnTo>
                  <a:lnTo>
                    <a:pt x="2084523" y="1148586"/>
                  </a:lnTo>
                  <a:lnTo>
                    <a:pt x="2098513" y="1178913"/>
                  </a:lnTo>
                  <a:lnTo>
                    <a:pt x="2112504" y="1208654"/>
                  </a:lnTo>
                  <a:lnTo>
                    <a:pt x="2126494" y="1237456"/>
                  </a:lnTo>
                  <a:lnTo>
                    <a:pt x="2140484" y="1265005"/>
                  </a:lnTo>
                  <a:lnTo>
                    <a:pt x="2154474" y="1291048"/>
                  </a:lnTo>
                  <a:lnTo>
                    <a:pt x="2168464" y="1315396"/>
                  </a:lnTo>
                  <a:lnTo>
                    <a:pt x="2182454" y="1337923"/>
                  </a:lnTo>
                  <a:lnTo>
                    <a:pt x="2196444" y="1358566"/>
                  </a:lnTo>
                  <a:lnTo>
                    <a:pt x="2210434" y="1377316"/>
                  </a:lnTo>
                  <a:lnTo>
                    <a:pt x="2224424" y="1394210"/>
                  </a:lnTo>
                  <a:lnTo>
                    <a:pt x="2238414" y="1409323"/>
                  </a:lnTo>
                  <a:lnTo>
                    <a:pt x="2252404" y="1422755"/>
                  </a:lnTo>
                  <a:lnTo>
                    <a:pt x="2266395" y="1434625"/>
                  </a:lnTo>
                  <a:lnTo>
                    <a:pt x="2280385" y="1445061"/>
                  </a:lnTo>
                  <a:lnTo>
                    <a:pt x="2294375" y="1454195"/>
                  </a:lnTo>
                  <a:lnTo>
                    <a:pt x="2308365" y="1462159"/>
                  </a:lnTo>
                  <a:lnTo>
                    <a:pt x="2322355" y="1469078"/>
                  </a:lnTo>
                  <a:lnTo>
                    <a:pt x="2336345" y="1475073"/>
                  </a:lnTo>
                  <a:lnTo>
                    <a:pt x="2350335" y="1480253"/>
                  </a:lnTo>
                  <a:lnTo>
                    <a:pt x="2364325" y="1484719"/>
                  </a:lnTo>
                  <a:lnTo>
                    <a:pt x="2378315" y="1488562"/>
                  </a:lnTo>
                  <a:lnTo>
                    <a:pt x="2392305" y="1491863"/>
                  </a:lnTo>
                  <a:lnTo>
                    <a:pt x="2406296" y="1494696"/>
                  </a:lnTo>
                  <a:lnTo>
                    <a:pt x="2420286" y="1497122"/>
                  </a:lnTo>
                  <a:lnTo>
                    <a:pt x="2434276" y="1499200"/>
                  </a:lnTo>
                  <a:lnTo>
                    <a:pt x="2448266" y="1500976"/>
                  </a:lnTo>
                  <a:lnTo>
                    <a:pt x="2462256" y="1502494"/>
                  </a:lnTo>
                  <a:lnTo>
                    <a:pt x="2476246" y="1503791"/>
                  </a:lnTo>
                  <a:lnTo>
                    <a:pt x="2490236" y="1504897"/>
                  </a:lnTo>
                  <a:lnTo>
                    <a:pt x="2504226" y="1505841"/>
                  </a:lnTo>
                  <a:lnTo>
                    <a:pt x="2518216" y="1506646"/>
                  </a:lnTo>
                  <a:lnTo>
                    <a:pt x="2532206" y="1507332"/>
                  </a:lnTo>
                  <a:lnTo>
                    <a:pt x="2546196" y="1507917"/>
                  </a:lnTo>
                  <a:lnTo>
                    <a:pt x="2560187" y="1508415"/>
                  </a:lnTo>
                  <a:lnTo>
                    <a:pt x="2574177" y="1508840"/>
                  </a:lnTo>
                  <a:lnTo>
                    <a:pt x="2588167" y="1509201"/>
                  </a:lnTo>
                  <a:lnTo>
                    <a:pt x="2602157" y="1509509"/>
                  </a:lnTo>
                  <a:lnTo>
                    <a:pt x="2616147" y="1509771"/>
                  </a:lnTo>
                  <a:lnTo>
                    <a:pt x="2630137" y="1509994"/>
                  </a:lnTo>
                  <a:lnTo>
                    <a:pt x="2644127" y="1510184"/>
                  </a:lnTo>
                  <a:lnTo>
                    <a:pt x="2658117" y="1510345"/>
                  </a:lnTo>
                  <a:lnTo>
                    <a:pt x="2672107" y="1510483"/>
                  </a:lnTo>
                  <a:lnTo>
                    <a:pt x="2686097" y="1510600"/>
                  </a:lnTo>
                  <a:lnTo>
                    <a:pt x="2700087" y="1510700"/>
                  </a:lnTo>
                  <a:lnTo>
                    <a:pt x="2714078" y="1510784"/>
                  </a:lnTo>
                  <a:lnTo>
                    <a:pt x="2728068" y="1510857"/>
                  </a:lnTo>
                  <a:lnTo>
                    <a:pt x="2742058" y="1510918"/>
                  </a:lnTo>
                  <a:lnTo>
                    <a:pt x="2756048" y="1510970"/>
                  </a:lnTo>
                  <a:lnTo>
                    <a:pt x="2770038" y="1511015"/>
                  </a:lnTo>
                  <a:lnTo>
                    <a:pt x="2770038" y="1510761"/>
                  </a:lnTo>
                  <a:lnTo>
                    <a:pt x="2784028" y="1510672"/>
                  </a:lnTo>
                  <a:lnTo>
                    <a:pt x="2798018" y="1510568"/>
                  </a:lnTo>
                  <a:lnTo>
                    <a:pt x="2812008" y="1510445"/>
                  </a:lnTo>
                  <a:lnTo>
                    <a:pt x="2825998" y="1510301"/>
                  </a:lnTo>
                  <a:lnTo>
                    <a:pt x="2839988" y="1510131"/>
                  </a:lnTo>
                  <a:lnTo>
                    <a:pt x="2853978" y="1509932"/>
                  </a:lnTo>
                  <a:lnTo>
                    <a:pt x="2867969" y="1509698"/>
                  </a:lnTo>
                  <a:lnTo>
                    <a:pt x="2881959" y="1509423"/>
                  </a:lnTo>
                  <a:lnTo>
                    <a:pt x="2895949" y="1509099"/>
                  </a:lnTo>
                  <a:lnTo>
                    <a:pt x="2909939" y="1508720"/>
                  </a:lnTo>
                  <a:lnTo>
                    <a:pt x="2923929" y="1508273"/>
                  </a:lnTo>
                  <a:lnTo>
                    <a:pt x="2937919" y="1507749"/>
                  </a:lnTo>
                  <a:lnTo>
                    <a:pt x="2951909" y="1507134"/>
                  </a:lnTo>
                  <a:lnTo>
                    <a:pt x="2965899" y="1506411"/>
                  </a:lnTo>
                  <a:lnTo>
                    <a:pt x="2979889" y="1505562"/>
                  </a:lnTo>
                  <a:lnTo>
                    <a:pt x="2993879" y="1504566"/>
                  </a:lnTo>
                  <a:lnTo>
                    <a:pt x="3007870" y="1503396"/>
                  </a:lnTo>
                  <a:lnTo>
                    <a:pt x="3021860" y="1502024"/>
                  </a:lnTo>
                  <a:lnTo>
                    <a:pt x="3035850" y="1500414"/>
                  </a:lnTo>
                  <a:lnTo>
                    <a:pt x="3049840" y="1498526"/>
                  </a:lnTo>
                  <a:lnTo>
                    <a:pt x="3063830" y="1496313"/>
                  </a:lnTo>
                  <a:lnTo>
                    <a:pt x="3077820" y="1493720"/>
                  </a:lnTo>
                  <a:lnTo>
                    <a:pt x="3091810" y="1490684"/>
                  </a:lnTo>
                  <a:lnTo>
                    <a:pt x="3105800" y="1487131"/>
                  </a:lnTo>
                  <a:lnTo>
                    <a:pt x="3119790" y="1482977"/>
                  </a:lnTo>
                  <a:lnTo>
                    <a:pt x="3133780" y="1478123"/>
                  </a:lnTo>
                  <a:lnTo>
                    <a:pt x="3147770" y="1472458"/>
                  </a:lnTo>
                  <a:lnTo>
                    <a:pt x="3161761" y="1465855"/>
                  </a:lnTo>
                  <a:lnTo>
                    <a:pt x="3175751" y="1458169"/>
                  </a:lnTo>
                  <a:lnTo>
                    <a:pt x="3189741" y="1449237"/>
                  </a:lnTo>
                  <a:lnTo>
                    <a:pt x="3203731" y="1438878"/>
                  </a:lnTo>
                  <a:lnTo>
                    <a:pt x="3217721" y="1426889"/>
                  </a:lnTo>
                  <a:lnTo>
                    <a:pt x="3231711" y="1413049"/>
                  </a:lnTo>
                  <a:lnTo>
                    <a:pt x="3245701" y="1397122"/>
                  </a:lnTo>
                  <a:lnTo>
                    <a:pt x="3259691" y="1378853"/>
                  </a:lnTo>
                  <a:lnTo>
                    <a:pt x="3273681" y="1357981"/>
                  </a:lnTo>
                  <a:lnTo>
                    <a:pt x="3287671" y="1334242"/>
                  </a:lnTo>
                  <a:lnTo>
                    <a:pt x="3301661" y="1307378"/>
                  </a:lnTo>
                  <a:lnTo>
                    <a:pt x="3315652" y="1277152"/>
                  </a:lnTo>
                  <a:lnTo>
                    <a:pt x="3329642" y="1243364"/>
                  </a:lnTo>
                  <a:lnTo>
                    <a:pt x="3343632" y="1205864"/>
                  </a:lnTo>
                  <a:lnTo>
                    <a:pt x="3357622" y="1164579"/>
                  </a:lnTo>
                  <a:lnTo>
                    <a:pt x="3371612" y="1119525"/>
                  </a:lnTo>
                  <a:lnTo>
                    <a:pt x="3385602" y="1070829"/>
                  </a:lnTo>
                  <a:lnTo>
                    <a:pt x="3399592" y="1018741"/>
                  </a:lnTo>
                  <a:lnTo>
                    <a:pt x="3413582" y="963643"/>
                  </a:lnTo>
                  <a:lnTo>
                    <a:pt x="3427572" y="906041"/>
                  </a:lnTo>
                  <a:lnTo>
                    <a:pt x="3441562" y="846557"/>
                  </a:lnTo>
                  <a:lnTo>
                    <a:pt x="3455552" y="785905"/>
                  </a:lnTo>
                  <a:lnTo>
                    <a:pt x="3469543" y="724856"/>
                  </a:lnTo>
                  <a:lnTo>
                    <a:pt x="3483533" y="664204"/>
                  </a:lnTo>
                  <a:lnTo>
                    <a:pt x="3497523" y="604720"/>
                  </a:lnTo>
                  <a:lnTo>
                    <a:pt x="3511513" y="547118"/>
                  </a:lnTo>
                  <a:lnTo>
                    <a:pt x="3525503" y="492019"/>
                  </a:lnTo>
                  <a:lnTo>
                    <a:pt x="3539493" y="439932"/>
                  </a:lnTo>
                  <a:lnTo>
                    <a:pt x="3553483" y="391236"/>
                  </a:lnTo>
                  <a:lnTo>
                    <a:pt x="3567473" y="346182"/>
                  </a:lnTo>
                  <a:lnTo>
                    <a:pt x="3581463" y="304896"/>
                  </a:lnTo>
                  <a:lnTo>
                    <a:pt x="3595453" y="267397"/>
                  </a:lnTo>
                  <a:lnTo>
                    <a:pt x="3609444" y="233608"/>
                  </a:lnTo>
                  <a:lnTo>
                    <a:pt x="3623434" y="203383"/>
                  </a:lnTo>
                  <a:lnTo>
                    <a:pt x="3637424" y="176519"/>
                  </a:lnTo>
                  <a:lnTo>
                    <a:pt x="3651414" y="152779"/>
                  </a:lnTo>
                  <a:lnTo>
                    <a:pt x="3665404" y="131908"/>
                  </a:lnTo>
                  <a:lnTo>
                    <a:pt x="3679394" y="113639"/>
                  </a:lnTo>
                  <a:lnTo>
                    <a:pt x="3693384" y="97711"/>
                  </a:lnTo>
                  <a:lnTo>
                    <a:pt x="3707374" y="83872"/>
                  </a:lnTo>
                  <a:lnTo>
                    <a:pt x="3721364" y="71883"/>
                  </a:lnTo>
                  <a:lnTo>
                    <a:pt x="3735354" y="61523"/>
                  </a:lnTo>
                  <a:lnTo>
                    <a:pt x="3749344" y="52591"/>
                  </a:lnTo>
                  <a:lnTo>
                    <a:pt x="3763335" y="44905"/>
                  </a:lnTo>
                  <a:lnTo>
                    <a:pt x="3777325" y="38302"/>
                  </a:lnTo>
                  <a:lnTo>
                    <a:pt x="3791315" y="32638"/>
                  </a:lnTo>
                  <a:lnTo>
                    <a:pt x="3805305" y="27784"/>
                  </a:lnTo>
                  <a:lnTo>
                    <a:pt x="3819295" y="23629"/>
                  </a:lnTo>
                  <a:lnTo>
                    <a:pt x="3833285" y="20076"/>
                  </a:lnTo>
                  <a:lnTo>
                    <a:pt x="3847275" y="17040"/>
                  </a:lnTo>
                  <a:lnTo>
                    <a:pt x="3861265" y="14447"/>
                  </a:lnTo>
                  <a:lnTo>
                    <a:pt x="3875255" y="12234"/>
                  </a:lnTo>
                  <a:lnTo>
                    <a:pt x="3889245" y="10347"/>
                  </a:lnTo>
                  <a:lnTo>
                    <a:pt x="3903235" y="8737"/>
                  </a:lnTo>
                  <a:lnTo>
                    <a:pt x="3917226" y="7364"/>
                  </a:lnTo>
                  <a:lnTo>
                    <a:pt x="3931216" y="6195"/>
                  </a:lnTo>
                  <a:lnTo>
                    <a:pt x="3945206" y="5198"/>
                  </a:lnTo>
                  <a:lnTo>
                    <a:pt x="3959196" y="4350"/>
                  </a:lnTo>
                  <a:lnTo>
                    <a:pt x="3973186" y="3627"/>
                  </a:lnTo>
                  <a:lnTo>
                    <a:pt x="3987176" y="3011"/>
                  </a:lnTo>
                  <a:lnTo>
                    <a:pt x="4001166" y="2487"/>
                  </a:lnTo>
                  <a:lnTo>
                    <a:pt x="4015156" y="2041"/>
                  </a:lnTo>
                  <a:lnTo>
                    <a:pt x="4029146" y="1661"/>
                  </a:lnTo>
                  <a:lnTo>
                    <a:pt x="4043136" y="1338"/>
                  </a:lnTo>
                  <a:lnTo>
                    <a:pt x="4057126" y="1063"/>
                  </a:lnTo>
                  <a:lnTo>
                    <a:pt x="4071117" y="829"/>
                  </a:lnTo>
                  <a:lnTo>
                    <a:pt x="4085107" y="629"/>
                  </a:lnTo>
                  <a:lnTo>
                    <a:pt x="4099097" y="460"/>
                  </a:lnTo>
                  <a:lnTo>
                    <a:pt x="4113087" y="316"/>
                  </a:lnTo>
                  <a:lnTo>
                    <a:pt x="4127077" y="193"/>
                  </a:lnTo>
                  <a:lnTo>
                    <a:pt x="4141067" y="88"/>
                  </a:lnTo>
                  <a:lnTo>
                    <a:pt x="4155057" y="0"/>
                  </a:lnTo>
                </a:path>
              </a:pathLst>
            </a:custGeom>
            <a:ln w="40651" cap="flat">
              <a:solidFill>
                <a:srgbClr val="D3D3D3">
                  <a:alpha val="100000"/>
                </a:srgbClr>
              </a:solidFill>
              <a:prstDash val="solid"/>
              <a:round/>
            </a:ln>
          </p:spPr>
          <p:txBody>
            <a:bodyPr/>
            <a:lstStyle/>
            <a:p/>
          </p:txBody>
        </p:sp>
        <p:sp>
          <p:nvSpPr>
            <p:cNvPr id="33" name="pl33"/>
            <p:cNvSpPr/>
            <p:nvPr/>
          </p:nvSpPr>
          <p:spPr>
            <a:xfrm>
              <a:off x="2737948" y="2411357"/>
              <a:ext cx="4155057" cy="1511775"/>
            </a:xfrm>
            <a:custGeom>
              <a:avLst/>
              <a:pathLst>
                <a:path w="4155057" h="1511775">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06"/>
                  </a:lnTo>
                  <a:lnTo>
                    <a:pt x="1399009" y="595"/>
                  </a:lnTo>
                  <a:lnTo>
                    <a:pt x="1412999" y="700"/>
                  </a:lnTo>
                  <a:lnTo>
                    <a:pt x="1426989" y="823"/>
                  </a:lnTo>
                  <a:lnTo>
                    <a:pt x="1440979" y="967"/>
                  </a:lnTo>
                  <a:lnTo>
                    <a:pt x="1454969" y="1136"/>
                  </a:lnTo>
                  <a:lnTo>
                    <a:pt x="1468959" y="1336"/>
                  </a:lnTo>
                  <a:lnTo>
                    <a:pt x="1482949" y="1570"/>
                  </a:lnTo>
                  <a:lnTo>
                    <a:pt x="1496939" y="1845"/>
                  </a:lnTo>
                  <a:lnTo>
                    <a:pt x="1510930" y="2168"/>
                  </a:lnTo>
                  <a:lnTo>
                    <a:pt x="1524920" y="2548"/>
                  </a:lnTo>
                  <a:lnTo>
                    <a:pt x="1538910" y="2994"/>
                  </a:lnTo>
                  <a:lnTo>
                    <a:pt x="1552900" y="3518"/>
                  </a:lnTo>
                  <a:lnTo>
                    <a:pt x="1566890" y="4134"/>
                  </a:lnTo>
                  <a:lnTo>
                    <a:pt x="1580880" y="4857"/>
                  </a:lnTo>
                  <a:lnTo>
                    <a:pt x="1594870" y="5705"/>
                  </a:lnTo>
                  <a:lnTo>
                    <a:pt x="1608860" y="6702"/>
                  </a:lnTo>
                  <a:lnTo>
                    <a:pt x="1622850" y="7871"/>
                  </a:lnTo>
                  <a:lnTo>
                    <a:pt x="1636840" y="9244"/>
                  </a:lnTo>
                  <a:lnTo>
                    <a:pt x="1650830" y="10854"/>
                  </a:lnTo>
                  <a:lnTo>
                    <a:pt x="1664821" y="12741"/>
                  </a:lnTo>
                  <a:lnTo>
                    <a:pt x="1678811" y="14954"/>
                  </a:lnTo>
                  <a:lnTo>
                    <a:pt x="1692801" y="17547"/>
                  </a:lnTo>
                  <a:lnTo>
                    <a:pt x="1706791" y="20583"/>
                  </a:lnTo>
                  <a:lnTo>
                    <a:pt x="1720781" y="24136"/>
                  </a:lnTo>
                  <a:lnTo>
                    <a:pt x="1734771" y="28291"/>
                  </a:lnTo>
                  <a:lnTo>
                    <a:pt x="1748761" y="33144"/>
                  </a:lnTo>
                  <a:lnTo>
                    <a:pt x="1762751" y="38809"/>
                  </a:lnTo>
                  <a:lnTo>
                    <a:pt x="1776741" y="45412"/>
                  </a:lnTo>
                  <a:lnTo>
                    <a:pt x="1790731" y="53098"/>
                  </a:lnTo>
                  <a:lnTo>
                    <a:pt x="1804722" y="62030"/>
                  </a:lnTo>
                  <a:lnTo>
                    <a:pt x="1818712" y="72390"/>
                  </a:lnTo>
                  <a:lnTo>
                    <a:pt x="1832702" y="84379"/>
                  </a:lnTo>
                  <a:lnTo>
                    <a:pt x="1846692" y="98218"/>
                  </a:lnTo>
                  <a:lnTo>
                    <a:pt x="1860682" y="114146"/>
                  </a:lnTo>
                  <a:lnTo>
                    <a:pt x="1874672" y="132415"/>
                  </a:lnTo>
                  <a:lnTo>
                    <a:pt x="1888662" y="153286"/>
                  </a:lnTo>
                  <a:lnTo>
                    <a:pt x="1902652" y="177026"/>
                  </a:lnTo>
                  <a:lnTo>
                    <a:pt x="1916642" y="203890"/>
                  </a:lnTo>
                  <a:lnTo>
                    <a:pt x="1930632" y="234115"/>
                  </a:lnTo>
                  <a:lnTo>
                    <a:pt x="1944622" y="267904"/>
                  </a:lnTo>
                  <a:lnTo>
                    <a:pt x="1958613" y="305403"/>
                  </a:lnTo>
                  <a:lnTo>
                    <a:pt x="1972603" y="346689"/>
                  </a:lnTo>
                  <a:lnTo>
                    <a:pt x="1986593" y="391743"/>
                  </a:lnTo>
                  <a:lnTo>
                    <a:pt x="2000583" y="440439"/>
                  </a:lnTo>
                  <a:lnTo>
                    <a:pt x="2014573" y="492526"/>
                  </a:lnTo>
                  <a:lnTo>
                    <a:pt x="2028563" y="547625"/>
                  </a:lnTo>
                  <a:lnTo>
                    <a:pt x="2042553" y="605227"/>
                  </a:lnTo>
                  <a:lnTo>
                    <a:pt x="2056543" y="664711"/>
                  </a:lnTo>
                  <a:lnTo>
                    <a:pt x="2070533" y="725363"/>
                  </a:lnTo>
                  <a:lnTo>
                    <a:pt x="2084523" y="786412"/>
                  </a:lnTo>
                  <a:lnTo>
                    <a:pt x="2098513" y="847064"/>
                  </a:lnTo>
                  <a:lnTo>
                    <a:pt x="2112504" y="906548"/>
                  </a:lnTo>
                  <a:lnTo>
                    <a:pt x="2126494" y="964150"/>
                  </a:lnTo>
                  <a:lnTo>
                    <a:pt x="2140484" y="1019248"/>
                  </a:lnTo>
                  <a:lnTo>
                    <a:pt x="2154474" y="1071336"/>
                  </a:lnTo>
                  <a:lnTo>
                    <a:pt x="2168464" y="1120031"/>
                  </a:lnTo>
                  <a:lnTo>
                    <a:pt x="2182454" y="1165086"/>
                  </a:lnTo>
                  <a:lnTo>
                    <a:pt x="2196444" y="1206371"/>
                  </a:lnTo>
                  <a:lnTo>
                    <a:pt x="2210434" y="1243871"/>
                  </a:lnTo>
                  <a:lnTo>
                    <a:pt x="2224424" y="1277659"/>
                  </a:lnTo>
                  <a:lnTo>
                    <a:pt x="2238414" y="1307885"/>
                  </a:lnTo>
                  <a:lnTo>
                    <a:pt x="2252404" y="1334749"/>
                  </a:lnTo>
                  <a:lnTo>
                    <a:pt x="2266395" y="1358488"/>
                  </a:lnTo>
                  <a:lnTo>
                    <a:pt x="2280385" y="1379360"/>
                  </a:lnTo>
                  <a:lnTo>
                    <a:pt x="2294375" y="1397629"/>
                  </a:lnTo>
                  <a:lnTo>
                    <a:pt x="2308365" y="1413556"/>
                  </a:lnTo>
                  <a:lnTo>
                    <a:pt x="2322355" y="1427396"/>
                  </a:lnTo>
                  <a:lnTo>
                    <a:pt x="2336345" y="1439385"/>
                  </a:lnTo>
                  <a:lnTo>
                    <a:pt x="2350335" y="1449744"/>
                  </a:lnTo>
                  <a:lnTo>
                    <a:pt x="2364325" y="1458676"/>
                  </a:lnTo>
                  <a:lnTo>
                    <a:pt x="2378315" y="1466362"/>
                  </a:lnTo>
                  <a:lnTo>
                    <a:pt x="2392305" y="1472965"/>
                  </a:lnTo>
                  <a:lnTo>
                    <a:pt x="2406296" y="1478630"/>
                  </a:lnTo>
                  <a:lnTo>
                    <a:pt x="2420286" y="1483484"/>
                  </a:lnTo>
                  <a:lnTo>
                    <a:pt x="2434276" y="1487638"/>
                  </a:lnTo>
                  <a:lnTo>
                    <a:pt x="2448266" y="1491191"/>
                  </a:lnTo>
                  <a:lnTo>
                    <a:pt x="2462256" y="1494227"/>
                  </a:lnTo>
                  <a:lnTo>
                    <a:pt x="2476246" y="1496820"/>
                  </a:lnTo>
                  <a:lnTo>
                    <a:pt x="2490236" y="1499033"/>
                  </a:lnTo>
                  <a:lnTo>
                    <a:pt x="2504226" y="1500921"/>
                  </a:lnTo>
                  <a:lnTo>
                    <a:pt x="2518216" y="1502531"/>
                  </a:lnTo>
                  <a:lnTo>
                    <a:pt x="2532206" y="1503903"/>
                  </a:lnTo>
                  <a:lnTo>
                    <a:pt x="2546196" y="1505073"/>
                  </a:lnTo>
                  <a:lnTo>
                    <a:pt x="2560187" y="1506069"/>
                  </a:lnTo>
                  <a:lnTo>
                    <a:pt x="2574177" y="1506918"/>
                  </a:lnTo>
                  <a:lnTo>
                    <a:pt x="2588167" y="1507641"/>
                  </a:lnTo>
                  <a:lnTo>
                    <a:pt x="2602157" y="1508256"/>
                  </a:lnTo>
                  <a:lnTo>
                    <a:pt x="2616147" y="1508780"/>
                  </a:lnTo>
                  <a:lnTo>
                    <a:pt x="2630137" y="1509227"/>
                  </a:lnTo>
                  <a:lnTo>
                    <a:pt x="2644127" y="1509606"/>
                  </a:lnTo>
                  <a:lnTo>
                    <a:pt x="2658117" y="1509930"/>
                  </a:lnTo>
                  <a:lnTo>
                    <a:pt x="2672107" y="1510205"/>
                  </a:lnTo>
                  <a:lnTo>
                    <a:pt x="2686097" y="1510439"/>
                  </a:lnTo>
                  <a:lnTo>
                    <a:pt x="2700087" y="1510638"/>
                  </a:lnTo>
                  <a:lnTo>
                    <a:pt x="2714078" y="1510808"/>
                  </a:lnTo>
                  <a:lnTo>
                    <a:pt x="2728068" y="1510952"/>
                  </a:lnTo>
                  <a:lnTo>
                    <a:pt x="2742058" y="1511075"/>
                  </a:lnTo>
                  <a:lnTo>
                    <a:pt x="2756048" y="1511179"/>
                  </a:lnTo>
                  <a:lnTo>
                    <a:pt x="2770038" y="1511268"/>
                  </a:lnTo>
                  <a:lnTo>
                    <a:pt x="2770038" y="1511775"/>
                  </a:lnTo>
                  <a:lnTo>
                    <a:pt x="2784028" y="1511775"/>
                  </a:lnTo>
                  <a:lnTo>
                    <a:pt x="2798018" y="1511775"/>
                  </a:lnTo>
                  <a:lnTo>
                    <a:pt x="2812008" y="1511775"/>
                  </a:lnTo>
                  <a:lnTo>
                    <a:pt x="2825998" y="1511775"/>
                  </a:lnTo>
                  <a:lnTo>
                    <a:pt x="2839988" y="1511775"/>
                  </a:lnTo>
                  <a:lnTo>
                    <a:pt x="2853978" y="1511775"/>
                  </a:lnTo>
                  <a:lnTo>
                    <a:pt x="2867969" y="1511775"/>
                  </a:lnTo>
                  <a:lnTo>
                    <a:pt x="2881959" y="1511775"/>
                  </a:lnTo>
                  <a:lnTo>
                    <a:pt x="2895949" y="1511775"/>
                  </a:lnTo>
                  <a:lnTo>
                    <a:pt x="2909939" y="1511775"/>
                  </a:lnTo>
                  <a:lnTo>
                    <a:pt x="2923929" y="1511775"/>
                  </a:lnTo>
                  <a:lnTo>
                    <a:pt x="2937919" y="1511775"/>
                  </a:lnTo>
                  <a:lnTo>
                    <a:pt x="2951909" y="1511775"/>
                  </a:lnTo>
                  <a:lnTo>
                    <a:pt x="2965899" y="1511775"/>
                  </a:lnTo>
                  <a:lnTo>
                    <a:pt x="2979889" y="1511775"/>
                  </a:lnTo>
                  <a:lnTo>
                    <a:pt x="2993879" y="1511775"/>
                  </a:lnTo>
                  <a:lnTo>
                    <a:pt x="3007870" y="1511775"/>
                  </a:lnTo>
                  <a:lnTo>
                    <a:pt x="3021860" y="1511775"/>
                  </a:lnTo>
                  <a:lnTo>
                    <a:pt x="3035850" y="1511775"/>
                  </a:lnTo>
                  <a:lnTo>
                    <a:pt x="3049840" y="1511775"/>
                  </a:lnTo>
                  <a:lnTo>
                    <a:pt x="3063830" y="1511775"/>
                  </a:lnTo>
                  <a:lnTo>
                    <a:pt x="3077820" y="1511775"/>
                  </a:lnTo>
                  <a:lnTo>
                    <a:pt x="3091810" y="1511775"/>
                  </a:lnTo>
                  <a:lnTo>
                    <a:pt x="3105800" y="1511775"/>
                  </a:lnTo>
                  <a:lnTo>
                    <a:pt x="3119790" y="1511775"/>
                  </a:lnTo>
                  <a:lnTo>
                    <a:pt x="3133780" y="1511775"/>
                  </a:lnTo>
                  <a:lnTo>
                    <a:pt x="3147770" y="1511775"/>
                  </a:lnTo>
                  <a:lnTo>
                    <a:pt x="3161761" y="1511775"/>
                  </a:lnTo>
                  <a:lnTo>
                    <a:pt x="3175751" y="1511775"/>
                  </a:lnTo>
                  <a:lnTo>
                    <a:pt x="3189741" y="1511775"/>
                  </a:lnTo>
                  <a:lnTo>
                    <a:pt x="3203731" y="1511775"/>
                  </a:lnTo>
                  <a:lnTo>
                    <a:pt x="3217721" y="1511775"/>
                  </a:lnTo>
                  <a:lnTo>
                    <a:pt x="3231711" y="1511775"/>
                  </a:lnTo>
                  <a:lnTo>
                    <a:pt x="3245701" y="1511775"/>
                  </a:lnTo>
                  <a:lnTo>
                    <a:pt x="3259691" y="1511775"/>
                  </a:lnTo>
                  <a:lnTo>
                    <a:pt x="3273681" y="1511775"/>
                  </a:lnTo>
                  <a:lnTo>
                    <a:pt x="3287671" y="1511775"/>
                  </a:lnTo>
                  <a:lnTo>
                    <a:pt x="3301661" y="1511775"/>
                  </a:lnTo>
                  <a:lnTo>
                    <a:pt x="3315652" y="1511775"/>
                  </a:lnTo>
                  <a:lnTo>
                    <a:pt x="3329642" y="1511775"/>
                  </a:lnTo>
                  <a:lnTo>
                    <a:pt x="3343632" y="1511775"/>
                  </a:lnTo>
                  <a:lnTo>
                    <a:pt x="3357622" y="1511775"/>
                  </a:lnTo>
                  <a:lnTo>
                    <a:pt x="3371612" y="1511775"/>
                  </a:lnTo>
                  <a:lnTo>
                    <a:pt x="3385602" y="1511775"/>
                  </a:lnTo>
                  <a:lnTo>
                    <a:pt x="3399592" y="1511775"/>
                  </a:lnTo>
                  <a:lnTo>
                    <a:pt x="3413582" y="1511775"/>
                  </a:lnTo>
                  <a:lnTo>
                    <a:pt x="3427572" y="1511775"/>
                  </a:lnTo>
                  <a:lnTo>
                    <a:pt x="3441562" y="1511775"/>
                  </a:lnTo>
                  <a:lnTo>
                    <a:pt x="3455552" y="1511775"/>
                  </a:lnTo>
                  <a:lnTo>
                    <a:pt x="3469543" y="1511775"/>
                  </a:lnTo>
                  <a:lnTo>
                    <a:pt x="3483533" y="1511775"/>
                  </a:lnTo>
                  <a:lnTo>
                    <a:pt x="3497523" y="1511775"/>
                  </a:lnTo>
                  <a:lnTo>
                    <a:pt x="3511513" y="1511775"/>
                  </a:lnTo>
                  <a:lnTo>
                    <a:pt x="3525503" y="1511775"/>
                  </a:lnTo>
                  <a:lnTo>
                    <a:pt x="3539493" y="1511775"/>
                  </a:lnTo>
                  <a:lnTo>
                    <a:pt x="3553483" y="1511775"/>
                  </a:lnTo>
                  <a:lnTo>
                    <a:pt x="3567473" y="1511775"/>
                  </a:lnTo>
                  <a:lnTo>
                    <a:pt x="3581463" y="1511775"/>
                  </a:lnTo>
                  <a:lnTo>
                    <a:pt x="3595453" y="1511775"/>
                  </a:lnTo>
                  <a:lnTo>
                    <a:pt x="3609444" y="1511775"/>
                  </a:lnTo>
                  <a:lnTo>
                    <a:pt x="3623434" y="1511775"/>
                  </a:lnTo>
                  <a:lnTo>
                    <a:pt x="3637424" y="1511775"/>
                  </a:lnTo>
                  <a:lnTo>
                    <a:pt x="3651414" y="1511775"/>
                  </a:lnTo>
                  <a:lnTo>
                    <a:pt x="3665404" y="1511775"/>
                  </a:lnTo>
                  <a:lnTo>
                    <a:pt x="3679394" y="1511775"/>
                  </a:lnTo>
                  <a:lnTo>
                    <a:pt x="3693384" y="1511775"/>
                  </a:lnTo>
                  <a:lnTo>
                    <a:pt x="3707374" y="1511775"/>
                  </a:lnTo>
                  <a:lnTo>
                    <a:pt x="3721364" y="1511775"/>
                  </a:lnTo>
                  <a:lnTo>
                    <a:pt x="3735354" y="1511775"/>
                  </a:lnTo>
                  <a:lnTo>
                    <a:pt x="3749344" y="1511775"/>
                  </a:lnTo>
                  <a:lnTo>
                    <a:pt x="3763335" y="1511775"/>
                  </a:lnTo>
                  <a:lnTo>
                    <a:pt x="3777325" y="1511775"/>
                  </a:lnTo>
                  <a:lnTo>
                    <a:pt x="3791315" y="1511775"/>
                  </a:lnTo>
                  <a:lnTo>
                    <a:pt x="3805305" y="1511775"/>
                  </a:lnTo>
                  <a:lnTo>
                    <a:pt x="3819295" y="1511775"/>
                  </a:lnTo>
                  <a:lnTo>
                    <a:pt x="3833285" y="1511775"/>
                  </a:lnTo>
                  <a:lnTo>
                    <a:pt x="3847275" y="1511775"/>
                  </a:lnTo>
                  <a:lnTo>
                    <a:pt x="3861265" y="1511775"/>
                  </a:lnTo>
                  <a:lnTo>
                    <a:pt x="3875255" y="1511775"/>
                  </a:lnTo>
                  <a:lnTo>
                    <a:pt x="3889245" y="1511775"/>
                  </a:lnTo>
                  <a:lnTo>
                    <a:pt x="3903235" y="1511775"/>
                  </a:lnTo>
                  <a:lnTo>
                    <a:pt x="3917226" y="1511775"/>
                  </a:lnTo>
                  <a:lnTo>
                    <a:pt x="3931216" y="1511775"/>
                  </a:lnTo>
                  <a:lnTo>
                    <a:pt x="3945206" y="1511775"/>
                  </a:lnTo>
                  <a:lnTo>
                    <a:pt x="3959196" y="1511775"/>
                  </a:lnTo>
                  <a:lnTo>
                    <a:pt x="3973186" y="1511775"/>
                  </a:lnTo>
                  <a:lnTo>
                    <a:pt x="3987176" y="1511775"/>
                  </a:lnTo>
                  <a:lnTo>
                    <a:pt x="4001166" y="1511775"/>
                  </a:lnTo>
                  <a:lnTo>
                    <a:pt x="4015156" y="1511775"/>
                  </a:lnTo>
                  <a:lnTo>
                    <a:pt x="4029146" y="1511775"/>
                  </a:lnTo>
                  <a:lnTo>
                    <a:pt x="4043136" y="1511775"/>
                  </a:lnTo>
                  <a:lnTo>
                    <a:pt x="4057126" y="1511775"/>
                  </a:lnTo>
                  <a:lnTo>
                    <a:pt x="4071117" y="1511775"/>
                  </a:lnTo>
                  <a:lnTo>
                    <a:pt x="4085107" y="1511775"/>
                  </a:lnTo>
                  <a:lnTo>
                    <a:pt x="4099097" y="1511775"/>
                  </a:lnTo>
                  <a:lnTo>
                    <a:pt x="4113087" y="1511775"/>
                  </a:lnTo>
                  <a:lnTo>
                    <a:pt x="4127077" y="1511775"/>
                  </a:lnTo>
                  <a:lnTo>
                    <a:pt x="4141067" y="1511775"/>
                  </a:lnTo>
                  <a:lnTo>
                    <a:pt x="4155057" y="1511775"/>
                  </a:lnTo>
                </a:path>
              </a:pathLst>
            </a:custGeom>
            <a:ln w="40651" cap="flat">
              <a:solidFill>
                <a:srgbClr val="D3D3D3">
                  <a:alpha val="100000"/>
                </a:srgbClr>
              </a:solidFill>
              <a:prstDash val="solid"/>
              <a:round/>
            </a:ln>
          </p:spPr>
          <p:txBody>
            <a:bodyPr/>
            <a:lstStyle/>
            <a:p/>
          </p:txBody>
        </p:sp>
        <p:sp>
          <p:nvSpPr>
            <p:cNvPr id="34" name="pl34"/>
            <p:cNvSpPr/>
            <p:nvPr/>
          </p:nvSpPr>
          <p:spPr>
            <a:xfrm>
              <a:off x="2737948" y="5183030"/>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35" name="pl35"/>
            <p:cNvSpPr/>
            <p:nvPr/>
          </p:nvSpPr>
          <p:spPr>
            <a:xfrm>
              <a:off x="2737948" y="2663489"/>
              <a:ext cx="4155057" cy="755465"/>
            </a:xfrm>
            <a:custGeom>
              <a:avLst/>
              <a:pathLst>
                <a:path w="4155057" h="755465">
                  <a:moveTo>
                    <a:pt x="0" y="755465"/>
                  </a:moveTo>
                  <a:lnTo>
                    <a:pt x="13990" y="755420"/>
                  </a:lnTo>
                  <a:lnTo>
                    <a:pt x="27980" y="755368"/>
                  </a:lnTo>
                  <a:lnTo>
                    <a:pt x="41970" y="755307"/>
                  </a:lnTo>
                  <a:lnTo>
                    <a:pt x="55960" y="755235"/>
                  </a:lnTo>
                  <a:lnTo>
                    <a:pt x="69950" y="755150"/>
                  </a:lnTo>
                  <a:lnTo>
                    <a:pt x="83940" y="755050"/>
                  </a:lnTo>
                  <a:lnTo>
                    <a:pt x="97930" y="754933"/>
                  </a:lnTo>
                  <a:lnTo>
                    <a:pt x="111920" y="754796"/>
                  </a:lnTo>
                  <a:lnTo>
                    <a:pt x="125910" y="754634"/>
                  </a:lnTo>
                  <a:lnTo>
                    <a:pt x="139900" y="754444"/>
                  </a:lnTo>
                  <a:lnTo>
                    <a:pt x="153891" y="754221"/>
                  </a:lnTo>
                  <a:lnTo>
                    <a:pt x="167881" y="753959"/>
                  </a:lnTo>
                  <a:lnTo>
                    <a:pt x="181871" y="753651"/>
                  </a:lnTo>
                  <a:lnTo>
                    <a:pt x="195861" y="753290"/>
                  </a:lnTo>
                  <a:lnTo>
                    <a:pt x="209851" y="752865"/>
                  </a:lnTo>
                  <a:lnTo>
                    <a:pt x="223841" y="752367"/>
                  </a:lnTo>
                  <a:lnTo>
                    <a:pt x="237831" y="751782"/>
                  </a:lnTo>
                  <a:lnTo>
                    <a:pt x="251821" y="751096"/>
                  </a:lnTo>
                  <a:lnTo>
                    <a:pt x="265811" y="750291"/>
                  </a:lnTo>
                  <a:lnTo>
                    <a:pt x="279801" y="749347"/>
                  </a:lnTo>
                  <a:lnTo>
                    <a:pt x="293791" y="748241"/>
                  </a:lnTo>
                  <a:lnTo>
                    <a:pt x="307782" y="746944"/>
                  </a:lnTo>
                  <a:lnTo>
                    <a:pt x="321772" y="745426"/>
                  </a:lnTo>
                  <a:lnTo>
                    <a:pt x="335762" y="743650"/>
                  </a:lnTo>
                  <a:lnTo>
                    <a:pt x="349752" y="741573"/>
                  </a:lnTo>
                  <a:lnTo>
                    <a:pt x="363742" y="739146"/>
                  </a:lnTo>
                  <a:lnTo>
                    <a:pt x="377732" y="736313"/>
                  </a:lnTo>
                  <a:lnTo>
                    <a:pt x="391722" y="733012"/>
                  </a:lnTo>
                  <a:lnTo>
                    <a:pt x="405712" y="729169"/>
                  </a:lnTo>
                  <a:lnTo>
                    <a:pt x="419702" y="724703"/>
                  </a:lnTo>
                  <a:lnTo>
                    <a:pt x="433692" y="719523"/>
                  </a:lnTo>
                  <a:lnTo>
                    <a:pt x="447682" y="713529"/>
                  </a:lnTo>
                  <a:lnTo>
                    <a:pt x="461673" y="706609"/>
                  </a:lnTo>
                  <a:lnTo>
                    <a:pt x="475663" y="698645"/>
                  </a:lnTo>
                  <a:lnTo>
                    <a:pt x="489653" y="689511"/>
                  </a:lnTo>
                  <a:lnTo>
                    <a:pt x="503643" y="679075"/>
                  </a:lnTo>
                  <a:lnTo>
                    <a:pt x="517633" y="667205"/>
                  </a:lnTo>
                  <a:lnTo>
                    <a:pt x="531623" y="653773"/>
                  </a:lnTo>
                  <a:lnTo>
                    <a:pt x="545613" y="638660"/>
                  </a:lnTo>
                  <a:lnTo>
                    <a:pt x="559603" y="621766"/>
                  </a:lnTo>
                  <a:lnTo>
                    <a:pt x="573593" y="603016"/>
                  </a:lnTo>
                  <a:lnTo>
                    <a:pt x="587583" y="582374"/>
                  </a:lnTo>
                  <a:lnTo>
                    <a:pt x="601574" y="559846"/>
                  </a:lnTo>
                  <a:lnTo>
                    <a:pt x="615564" y="535499"/>
                  </a:lnTo>
                  <a:lnTo>
                    <a:pt x="629554" y="509455"/>
                  </a:lnTo>
                  <a:lnTo>
                    <a:pt x="643544" y="481906"/>
                  </a:lnTo>
                  <a:lnTo>
                    <a:pt x="657534" y="453105"/>
                  </a:lnTo>
                  <a:lnTo>
                    <a:pt x="671524" y="423363"/>
                  </a:lnTo>
                  <a:lnTo>
                    <a:pt x="685514" y="393037"/>
                  </a:lnTo>
                  <a:lnTo>
                    <a:pt x="699504" y="362512"/>
                  </a:lnTo>
                  <a:lnTo>
                    <a:pt x="713494" y="332186"/>
                  </a:lnTo>
                  <a:lnTo>
                    <a:pt x="727484" y="302444"/>
                  </a:lnTo>
                  <a:lnTo>
                    <a:pt x="741474" y="273643"/>
                  </a:lnTo>
                  <a:lnTo>
                    <a:pt x="755465" y="246094"/>
                  </a:lnTo>
                  <a:lnTo>
                    <a:pt x="769455" y="220050"/>
                  </a:lnTo>
                  <a:lnTo>
                    <a:pt x="783445" y="195702"/>
                  </a:lnTo>
                  <a:lnTo>
                    <a:pt x="797435" y="173175"/>
                  </a:lnTo>
                  <a:lnTo>
                    <a:pt x="811425" y="152532"/>
                  </a:lnTo>
                  <a:lnTo>
                    <a:pt x="825415" y="133783"/>
                  </a:lnTo>
                  <a:lnTo>
                    <a:pt x="839405" y="116888"/>
                  </a:lnTo>
                  <a:lnTo>
                    <a:pt x="853395" y="101776"/>
                  </a:lnTo>
                  <a:lnTo>
                    <a:pt x="867385" y="88344"/>
                  </a:lnTo>
                  <a:lnTo>
                    <a:pt x="881375" y="76474"/>
                  </a:lnTo>
                  <a:lnTo>
                    <a:pt x="895365" y="66038"/>
                  </a:lnTo>
                  <a:lnTo>
                    <a:pt x="909356" y="56904"/>
                  </a:lnTo>
                  <a:lnTo>
                    <a:pt x="923346" y="48940"/>
                  </a:lnTo>
                  <a:lnTo>
                    <a:pt x="937336" y="42020"/>
                  </a:lnTo>
                  <a:lnTo>
                    <a:pt x="951326" y="36026"/>
                  </a:lnTo>
                  <a:lnTo>
                    <a:pt x="965316" y="30846"/>
                  </a:lnTo>
                  <a:lnTo>
                    <a:pt x="979306" y="26380"/>
                  </a:lnTo>
                  <a:lnTo>
                    <a:pt x="993296" y="22537"/>
                  </a:lnTo>
                  <a:lnTo>
                    <a:pt x="1007286" y="19235"/>
                  </a:lnTo>
                  <a:lnTo>
                    <a:pt x="1021276" y="16403"/>
                  </a:lnTo>
                  <a:lnTo>
                    <a:pt x="1035266" y="13976"/>
                  </a:lnTo>
                  <a:lnTo>
                    <a:pt x="1049256" y="11899"/>
                  </a:lnTo>
                  <a:lnTo>
                    <a:pt x="1063247" y="10122"/>
                  </a:lnTo>
                  <a:lnTo>
                    <a:pt x="1077237" y="8604"/>
                  </a:lnTo>
                  <a:lnTo>
                    <a:pt x="1091227" y="7308"/>
                  </a:lnTo>
                  <a:lnTo>
                    <a:pt x="1105217" y="6201"/>
                  </a:lnTo>
                  <a:lnTo>
                    <a:pt x="1119207" y="5258"/>
                  </a:lnTo>
                  <a:lnTo>
                    <a:pt x="1133197" y="4453"/>
                  </a:lnTo>
                  <a:lnTo>
                    <a:pt x="1147187" y="3766"/>
                  </a:lnTo>
                  <a:lnTo>
                    <a:pt x="1161177" y="3182"/>
                  </a:lnTo>
                  <a:lnTo>
                    <a:pt x="1175167" y="2683"/>
                  </a:lnTo>
                  <a:lnTo>
                    <a:pt x="1189157" y="2259"/>
                  </a:lnTo>
                  <a:lnTo>
                    <a:pt x="1203148" y="1898"/>
                  </a:lnTo>
                  <a:lnTo>
                    <a:pt x="1217138" y="1590"/>
                  </a:lnTo>
                  <a:lnTo>
                    <a:pt x="1231128" y="1328"/>
                  </a:lnTo>
                  <a:lnTo>
                    <a:pt x="1245118" y="1105"/>
                  </a:lnTo>
                  <a:lnTo>
                    <a:pt x="1259108" y="915"/>
                  </a:lnTo>
                  <a:lnTo>
                    <a:pt x="1273098" y="753"/>
                  </a:lnTo>
                  <a:lnTo>
                    <a:pt x="1287088" y="616"/>
                  </a:lnTo>
                  <a:lnTo>
                    <a:pt x="1301078" y="499"/>
                  </a:lnTo>
                  <a:lnTo>
                    <a:pt x="1315068" y="399"/>
                  </a:lnTo>
                  <a:lnTo>
                    <a:pt x="1329058" y="314"/>
                  </a:lnTo>
                  <a:lnTo>
                    <a:pt x="1343048" y="242"/>
                  </a:lnTo>
                  <a:lnTo>
                    <a:pt x="1357039" y="181"/>
                  </a:lnTo>
                  <a:lnTo>
                    <a:pt x="1371029" y="128"/>
                  </a:lnTo>
                  <a:lnTo>
                    <a:pt x="1385019" y="84"/>
                  </a:lnTo>
                  <a:lnTo>
                    <a:pt x="1385019" y="0"/>
                  </a:lnTo>
                  <a:lnTo>
                    <a:pt x="1399009" y="29"/>
                  </a:lnTo>
                  <a:lnTo>
                    <a:pt x="1412999" y="64"/>
                  </a:lnTo>
                  <a:lnTo>
                    <a:pt x="1426989" y="105"/>
                  </a:lnTo>
                  <a:lnTo>
                    <a:pt x="1440979" y="153"/>
                  </a:lnTo>
                  <a:lnTo>
                    <a:pt x="1454969" y="209"/>
                  </a:lnTo>
                  <a:lnTo>
                    <a:pt x="1468959" y="276"/>
                  </a:lnTo>
                  <a:lnTo>
                    <a:pt x="1482949" y="354"/>
                  </a:lnTo>
                  <a:lnTo>
                    <a:pt x="1496939" y="446"/>
                  </a:lnTo>
                  <a:lnTo>
                    <a:pt x="1510930" y="553"/>
                  </a:lnTo>
                  <a:lnTo>
                    <a:pt x="1524920" y="680"/>
                  </a:lnTo>
                  <a:lnTo>
                    <a:pt x="1538910" y="829"/>
                  </a:lnTo>
                  <a:lnTo>
                    <a:pt x="1552900" y="1003"/>
                  </a:lnTo>
                  <a:lnTo>
                    <a:pt x="1566890" y="1209"/>
                  </a:lnTo>
                  <a:lnTo>
                    <a:pt x="1580880" y="1450"/>
                  </a:lnTo>
                  <a:lnTo>
                    <a:pt x="1594870" y="1732"/>
                  </a:lnTo>
                  <a:lnTo>
                    <a:pt x="1608860" y="2065"/>
                  </a:lnTo>
                  <a:lnTo>
                    <a:pt x="1622850" y="2454"/>
                  </a:lnTo>
                  <a:lnTo>
                    <a:pt x="1636840" y="2912"/>
                  </a:lnTo>
                  <a:lnTo>
                    <a:pt x="1650830" y="3449"/>
                  </a:lnTo>
                  <a:lnTo>
                    <a:pt x="1664821" y="4078"/>
                  </a:lnTo>
                  <a:lnTo>
                    <a:pt x="1678811" y="4815"/>
                  </a:lnTo>
                  <a:lnTo>
                    <a:pt x="1692801" y="5680"/>
                  </a:lnTo>
                  <a:lnTo>
                    <a:pt x="1706791" y="6692"/>
                  </a:lnTo>
                  <a:lnTo>
                    <a:pt x="1720781" y="7876"/>
                  </a:lnTo>
                  <a:lnTo>
                    <a:pt x="1734771" y="9261"/>
                  </a:lnTo>
                  <a:lnTo>
                    <a:pt x="1748761" y="10879"/>
                  </a:lnTo>
                  <a:lnTo>
                    <a:pt x="1762751" y="12767"/>
                  </a:lnTo>
                  <a:lnTo>
                    <a:pt x="1776741" y="14968"/>
                  </a:lnTo>
                  <a:lnTo>
                    <a:pt x="1790731" y="17530"/>
                  </a:lnTo>
                  <a:lnTo>
                    <a:pt x="1804722" y="20507"/>
                  </a:lnTo>
                  <a:lnTo>
                    <a:pt x="1818712" y="23961"/>
                  </a:lnTo>
                  <a:lnTo>
                    <a:pt x="1832702" y="27957"/>
                  </a:lnTo>
                  <a:lnTo>
                    <a:pt x="1846692" y="32570"/>
                  </a:lnTo>
                  <a:lnTo>
                    <a:pt x="1860682" y="37879"/>
                  </a:lnTo>
                  <a:lnTo>
                    <a:pt x="1874672" y="43969"/>
                  </a:lnTo>
                  <a:lnTo>
                    <a:pt x="1888662" y="50926"/>
                  </a:lnTo>
                  <a:lnTo>
                    <a:pt x="1902652" y="58839"/>
                  </a:lnTo>
                  <a:lnTo>
                    <a:pt x="1916642" y="67794"/>
                  </a:lnTo>
                  <a:lnTo>
                    <a:pt x="1930632" y="77869"/>
                  </a:lnTo>
                  <a:lnTo>
                    <a:pt x="1944622" y="89132"/>
                  </a:lnTo>
                  <a:lnTo>
                    <a:pt x="1958613" y="101632"/>
                  </a:lnTo>
                  <a:lnTo>
                    <a:pt x="1972603" y="115394"/>
                  </a:lnTo>
                  <a:lnTo>
                    <a:pt x="1986593" y="130412"/>
                  </a:lnTo>
                  <a:lnTo>
                    <a:pt x="2000583" y="146644"/>
                  </a:lnTo>
                  <a:lnTo>
                    <a:pt x="2014573" y="164006"/>
                  </a:lnTo>
                  <a:lnTo>
                    <a:pt x="2028563" y="182372"/>
                  </a:lnTo>
                  <a:lnTo>
                    <a:pt x="2042553" y="201573"/>
                  </a:lnTo>
                  <a:lnTo>
                    <a:pt x="2056543" y="221401"/>
                  </a:lnTo>
                  <a:lnTo>
                    <a:pt x="2070533" y="241618"/>
                  </a:lnTo>
                  <a:lnTo>
                    <a:pt x="2084523" y="261968"/>
                  </a:lnTo>
                  <a:lnTo>
                    <a:pt x="2098513" y="282185"/>
                  </a:lnTo>
                  <a:lnTo>
                    <a:pt x="2112504" y="302013"/>
                  </a:lnTo>
                  <a:lnTo>
                    <a:pt x="2126494" y="321214"/>
                  </a:lnTo>
                  <a:lnTo>
                    <a:pt x="2140484" y="339580"/>
                  </a:lnTo>
                  <a:lnTo>
                    <a:pt x="2154474" y="356943"/>
                  </a:lnTo>
                  <a:lnTo>
                    <a:pt x="2168464" y="373175"/>
                  </a:lnTo>
                  <a:lnTo>
                    <a:pt x="2182454" y="388193"/>
                  </a:lnTo>
                  <a:lnTo>
                    <a:pt x="2196444" y="401954"/>
                  </a:lnTo>
                  <a:lnTo>
                    <a:pt x="2210434" y="414454"/>
                  </a:lnTo>
                  <a:lnTo>
                    <a:pt x="2224424" y="425717"/>
                  </a:lnTo>
                  <a:lnTo>
                    <a:pt x="2238414" y="435792"/>
                  </a:lnTo>
                  <a:lnTo>
                    <a:pt x="2252404" y="444747"/>
                  </a:lnTo>
                  <a:lnTo>
                    <a:pt x="2266395" y="452660"/>
                  </a:lnTo>
                  <a:lnTo>
                    <a:pt x="2280385" y="459617"/>
                  </a:lnTo>
                  <a:lnTo>
                    <a:pt x="2294375" y="465707"/>
                  </a:lnTo>
                  <a:lnTo>
                    <a:pt x="2308365" y="471016"/>
                  </a:lnTo>
                  <a:lnTo>
                    <a:pt x="2322355" y="475629"/>
                  </a:lnTo>
                  <a:lnTo>
                    <a:pt x="2336345" y="479626"/>
                  </a:lnTo>
                  <a:lnTo>
                    <a:pt x="2350335" y="483079"/>
                  </a:lnTo>
                  <a:lnTo>
                    <a:pt x="2364325" y="486056"/>
                  </a:lnTo>
                  <a:lnTo>
                    <a:pt x="2378315" y="488618"/>
                  </a:lnTo>
                  <a:lnTo>
                    <a:pt x="2392305" y="490819"/>
                  </a:lnTo>
                  <a:lnTo>
                    <a:pt x="2406296" y="492707"/>
                  </a:lnTo>
                  <a:lnTo>
                    <a:pt x="2420286" y="494325"/>
                  </a:lnTo>
                  <a:lnTo>
                    <a:pt x="2434276" y="495710"/>
                  </a:lnTo>
                  <a:lnTo>
                    <a:pt x="2448266" y="496894"/>
                  </a:lnTo>
                  <a:lnTo>
                    <a:pt x="2462256" y="497906"/>
                  </a:lnTo>
                  <a:lnTo>
                    <a:pt x="2476246" y="498771"/>
                  </a:lnTo>
                  <a:lnTo>
                    <a:pt x="2490236" y="499508"/>
                  </a:lnTo>
                  <a:lnTo>
                    <a:pt x="2504226" y="500138"/>
                  </a:lnTo>
                  <a:lnTo>
                    <a:pt x="2518216" y="500674"/>
                  </a:lnTo>
                  <a:lnTo>
                    <a:pt x="2532206" y="501132"/>
                  </a:lnTo>
                  <a:lnTo>
                    <a:pt x="2546196" y="501522"/>
                  </a:lnTo>
                  <a:lnTo>
                    <a:pt x="2560187" y="501854"/>
                  </a:lnTo>
                  <a:lnTo>
                    <a:pt x="2574177" y="502137"/>
                  </a:lnTo>
                  <a:lnTo>
                    <a:pt x="2588167" y="502378"/>
                  </a:lnTo>
                  <a:lnTo>
                    <a:pt x="2602157" y="502583"/>
                  </a:lnTo>
                  <a:lnTo>
                    <a:pt x="2616147" y="502757"/>
                  </a:lnTo>
                  <a:lnTo>
                    <a:pt x="2630137" y="502906"/>
                  </a:lnTo>
                  <a:lnTo>
                    <a:pt x="2644127" y="503033"/>
                  </a:lnTo>
                  <a:lnTo>
                    <a:pt x="2658117" y="503141"/>
                  </a:lnTo>
                  <a:lnTo>
                    <a:pt x="2672107" y="503232"/>
                  </a:lnTo>
                  <a:lnTo>
                    <a:pt x="2686097" y="503310"/>
                  </a:lnTo>
                  <a:lnTo>
                    <a:pt x="2700087" y="503377"/>
                  </a:lnTo>
                  <a:lnTo>
                    <a:pt x="2714078" y="503433"/>
                  </a:lnTo>
                  <a:lnTo>
                    <a:pt x="2728068" y="503481"/>
                  </a:lnTo>
                  <a:lnTo>
                    <a:pt x="2742058" y="503522"/>
                  </a:lnTo>
                  <a:lnTo>
                    <a:pt x="2756048" y="503557"/>
                  </a:lnTo>
                  <a:lnTo>
                    <a:pt x="2770038" y="503587"/>
                  </a:lnTo>
                  <a:lnTo>
                    <a:pt x="2770038" y="503756"/>
                  </a:lnTo>
                  <a:lnTo>
                    <a:pt x="2784028" y="503756"/>
                  </a:lnTo>
                  <a:lnTo>
                    <a:pt x="2798018" y="503756"/>
                  </a:lnTo>
                  <a:lnTo>
                    <a:pt x="2812008" y="503756"/>
                  </a:lnTo>
                  <a:lnTo>
                    <a:pt x="2825998" y="503756"/>
                  </a:lnTo>
                  <a:lnTo>
                    <a:pt x="2839988" y="503756"/>
                  </a:lnTo>
                  <a:lnTo>
                    <a:pt x="2853978" y="503756"/>
                  </a:lnTo>
                  <a:lnTo>
                    <a:pt x="2867969" y="503756"/>
                  </a:lnTo>
                  <a:lnTo>
                    <a:pt x="2881959" y="503756"/>
                  </a:lnTo>
                  <a:lnTo>
                    <a:pt x="2895949" y="503756"/>
                  </a:lnTo>
                  <a:lnTo>
                    <a:pt x="2909939" y="503756"/>
                  </a:lnTo>
                  <a:lnTo>
                    <a:pt x="2923929" y="503756"/>
                  </a:lnTo>
                  <a:lnTo>
                    <a:pt x="2937919" y="503756"/>
                  </a:lnTo>
                  <a:lnTo>
                    <a:pt x="2951909" y="503756"/>
                  </a:lnTo>
                  <a:lnTo>
                    <a:pt x="2965899" y="503756"/>
                  </a:lnTo>
                  <a:lnTo>
                    <a:pt x="2979889" y="503756"/>
                  </a:lnTo>
                  <a:lnTo>
                    <a:pt x="2993879" y="503756"/>
                  </a:lnTo>
                  <a:lnTo>
                    <a:pt x="3007870" y="503756"/>
                  </a:lnTo>
                  <a:lnTo>
                    <a:pt x="3021860" y="503756"/>
                  </a:lnTo>
                  <a:lnTo>
                    <a:pt x="3035850" y="503756"/>
                  </a:lnTo>
                  <a:lnTo>
                    <a:pt x="3049840" y="503756"/>
                  </a:lnTo>
                  <a:lnTo>
                    <a:pt x="3063830" y="503756"/>
                  </a:lnTo>
                  <a:lnTo>
                    <a:pt x="3077820" y="503756"/>
                  </a:lnTo>
                  <a:lnTo>
                    <a:pt x="3091810" y="503756"/>
                  </a:lnTo>
                  <a:lnTo>
                    <a:pt x="3105800" y="503756"/>
                  </a:lnTo>
                  <a:lnTo>
                    <a:pt x="3119790" y="503756"/>
                  </a:lnTo>
                  <a:lnTo>
                    <a:pt x="3133780" y="503756"/>
                  </a:lnTo>
                  <a:lnTo>
                    <a:pt x="3147770" y="503756"/>
                  </a:lnTo>
                  <a:lnTo>
                    <a:pt x="3161761" y="503756"/>
                  </a:lnTo>
                  <a:lnTo>
                    <a:pt x="3175751" y="503756"/>
                  </a:lnTo>
                  <a:lnTo>
                    <a:pt x="3189741" y="503756"/>
                  </a:lnTo>
                  <a:lnTo>
                    <a:pt x="3203731" y="503756"/>
                  </a:lnTo>
                  <a:lnTo>
                    <a:pt x="3217721" y="503756"/>
                  </a:lnTo>
                  <a:lnTo>
                    <a:pt x="3231711" y="503756"/>
                  </a:lnTo>
                  <a:lnTo>
                    <a:pt x="3245701" y="503756"/>
                  </a:lnTo>
                  <a:lnTo>
                    <a:pt x="3259691" y="503756"/>
                  </a:lnTo>
                  <a:lnTo>
                    <a:pt x="3273681" y="503756"/>
                  </a:lnTo>
                  <a:lnTo>
                    <a:pt x="3287671" y="503756"/>
                  </a:lnTo>
                  <a:lnTo>
                    <a:pt x="3301661" y="503756"/>
                  </a:lnTo>
                  <a:lnTo>
                    <a:pt x="3315652" y="503756"/>
                  </a:lnTo>
                  <a:lnTo>
                    <a:pt x="3329642" y="503756"/>
                  </a:lnTo>
                  <a:lnTo>
                    <a:pt x="3343632" y="503756"/>
                  </a:lnTo>
                  <a:lnTo>
                    <a:pt x="3357622" y="503756"/>
                  </a:lnTo>
                  <a:lnTo>
                    <a:pt x="3371612" y="503756"/>
                  </a:lnTo>
                  <a:lnTo>
                    <a:pt x="3385602" y="503756"/>
                  </a:lnTo>
                  <a:lnTo>
                    <a:pt x="3399592" y="503756"/>
                  </a:lnTo>
                  <a:lnTo>
                    <a:pt x="3413582" y="503756"/>
                  </a:lnTo>
                  <a:lnTo>
                    <a:pt x="3427572" y="503756"/>
                  </a:lnTo>
                  <a:lnTo>
                    <a:pt x="3441562" y="503756"/>
                  </a:lnTo>
                  <a:lnTo>
                    <a:pt x="3455552" y="503756"/>
                  </a:lnTo>
                  <a:lnTo>
                    <a:pt x="3469543" y="503756"/>
                  </a:lnTo>
                  <a:lnTo>
                    <a:pt x="3483533" y="503756"/>
                  </a:lnTo>
                  <a:lnTo>
                    <a:pt x="3497523" y="503756"/>
                  </a:lnTo>
                  <a:lnTo>
                    <a:pt x="3511513" y="503756"/>
                  </a:lnTo>
                  <a:lnTo>
                    <a:pt x="3525503" y="503756"/>
                  </a:lnTo>
                  <a:lnTo>
                    <a:pt x="3539493" y="503756"/>
                  </a:lnTo>
                  <a:lnTo>
                    <a:pt x="3553483" y="503756"/>
                  </a:lnTo>
                  <a:lnTo>
                    <a:pt x="3567473" y="503756"/>
                  </a:lnTo>
                  <a:lnTo>
                    <a:pt x="3581463" y="503756"/>
                  </a:lnTo>
                  <a:lnTo>
                    <a:pt x="3595453" y="503756"/>
                  </a:lnTo>
                  <a:lnTo>
                    <a:pt x="3609444" y="503756"/>
                  </a:lnTo>
                  <a:lnTo>
                    <a:pt x="3623434" y="503756"/>
                  </a:lnTo>
                  <a:lnTo>
                    <a:pt x="3637424" y="503756"/>
                  </a:lnTo>
                  <a:lnTo>
                    <a:pt x="3651414" y="503756"/>
                  </a:lnTo>
                  <a:lnTo>
                    <a:pt x="3665404" y="503756"/>
                  </a:lnTo>
                  <a:lnTo>
                    <a:pt x="3679394" y="503756"/>
                  </a:lnTo>
                  <a:lnTo>
                    <a:pt x="3693384" y="503756"/>
                  </a:lnTo>
                  <a:lnTo>
                    <a:pt x="3707374" y="503756"/>
                  </a:lnTo>
                  <a:lnTo>
                    <a:pt x="3721364" y="503756"/>
                  </a:lnTo>
                  <a:lnTo>
                    <a:pt x="3735354" y="503756"/>
                  </a:lnTo>
                  <a:lnTo>
                    <a:pt x="3749344" y="503756"/>
                  </a:lnTo>
                  <a:lnTo>
                    <a:pt x="3763335" y="503756"/>
                  </a:lnTo>
                  <a:lnTo>
                    <a:pt x="3777325" y="503756"/>
                  </a:lnTo>
                  <a:lnTo>
                    <a:pt x="3791315" y="503756"/>
                  </a:lnTo>
                  <a:lnTo>
                    <a:pt x="3805305" y="503756"/>
                  </a:lnTo>
                  <a:lnTo>
                    <a:pt x="3819295" y="503756"/>
                  </a:lnTo>
                  <a:lnTo>
                    <a:pt x="3833285" y="503756"/>
                  </a:lnTo>
                  <a:lnTo>
                    <a:pt x="3847275" y="503756"/>
                  </a:lnTo>
                  <a:lnTo>
                    <a:pt x="3861265" y="503756"/>
                  </a:lnTo>
                  <a:lnTo>
                    <a:pt x="3875255" y="503756"/>
                  </a:lnTo>
                  <a:lnTo>
                    <a:pt x="3889245" y="503756"/>
                  </a:lnTo>
                  <a:lnTo>
                    <a:pt x="3903235" y="503756"/>
                  </a:lnTo>
                  <a:lnTo>
                    <a:pt x="3917226" y="503756"/>
                  </a:lnTo>
                  <a:lnTo>
                    <a:pt x="3931216" y="503756"/>
                  </a:lnTo>
                  <a:lnTo>
                    <a:pt x="3945206" y="503756"/>
                  </a:lnTo>
                  <a:lnTo>
                    <a:pt x="3959196" y="503756"/>
                  </a:lnTo>
                  <a:lnTo>
                    <a:pt x="3973186" y="503756"/>
                  </a:lnTo>
                  <a:lnTo>
                    <a:pt x="3987176" y="503756"/>
                  </a:lnTo>
                  <a:lnTo>
                    <a:pt x="4001166" y="503756"/>
                  </a:lnTo>
                  <a:lnTo>
                    <a:pt x="4015156" y="503756"/>
                  </a:lnTo>
                  <a:lnTo>
                    <a:pt x="4029146" y="503756"/>
                  </a:lnTo>
                  <a:lnTo>
                    <a:pt x="4043136" y="503756"/>
                  </a:lnTo>
                  <a:lnTo>
                    <a:pt x="4057126" y="503756"/>
                  </a:lnTo>
                  <a:lnTo>
                    <a:pt x="4071117" y="503756"/>
                  </a:lnTo>
                  <a:lnTo>
                    <a:pt x="4085107" y="503756"/>
                  </a:lnTo>
                  <a:lnTo>
                    <a:pt x="4099097" y="503756"/>
                  </a:lnTo>
                  <a:lnTo>
                    <a:pt x="4113087" y="503756"/>
                  </a:lnTo>
                  <a:lnTo>
                    <a:pt x="4127077" y="503756"/>
                  </a:lnTo>
                  <a:lnTo>
                    <a:pt x="4141067" y="503756"/>
                  </a:lnTo>
                  <a:lnTo>
                    <a:pt x="4155057" y="503756"/>
                  </a:lnTo>
                </a:path>
              </a:pathLst>
            </a:custGeom>
            <a:ln w="40651" cap="flat">
              <a:solidFill>
                <a:srgbClr val="D3D3D3">
                  <a:alpha val="100000"/>
                </a:srgbClr>
              </a:solidFill>
              <a:prstDash val="solid"/>
              <a:round/>
            </a:ln>
          </p:spPr>
          <p:txBody>
            <a:bodyPr/>
            <a:lstStyle/>
            <a:p/>
          </p:txBody>
        </p:sp>
        <p:sp>
          <p:nvSpPr>
            <p:cNvPr id="36" name="pl36"/>
            <p:cNvSpPr/>
            <p:nvPr/>
          </p:nvSpPr>
          <p:spPr>
            <a:xfrm>
              <a:off x="2737948" y="2159395"/>
              <a:ext cx="4155057" cy="1511268"/>
            </a:xfrm>
            <a:custGeom>
              <a:avLst/>
              <a:pathLst>
                <a:path w="4155057" h="1511268">
                  <a:moveTo>
                    <a:pt x="0" y="503756"/>
                  </a:moveTo>
                  <a:lnTo>
                    <a:pt x="13990" y="503726"/>
                  </a:lnTo>
                  <a:lnTo>
                    <a:pt x="27980" y="503691"/>
                  </a:lnTo>
                  <a:lnTo>
                    <a:pt x="41970" y="503650"/>
                  </a:lnTo>
                  <a:lnTo>
                    <a:pt x="55960" y="503602"/>
                  </a:lnTo>
                  <a:lnTo>
                    <a:pt x="69950" y="503546"/>
                  </a:lnTo>
                  <a:lnTo>
                    <a:pt x="83940" y="503479"/>
                  </a:lnTo>
                  <a:lnTo>
                    <a:pt x="97930" y="503401"/>
                  </a:lnTo>
                  <a:lnTo>
                    <a:pt x="111920" y="503310"/>
                  </a:lnTo>
                  <a:lnTo>
                    <a:pt x="125910" y="503202"/>
                  </a:lnTo>
                  <a:lnTo>
                    <a:pt x="139900" y="503075"/>
                  </a:lnTo>
                  <a:lnTo>
                    <a:pt x="153891" y="502926"/>
                  </a:lnTo>
                  <a:lnTo>
                    <a:pt x="167881" y="502752"/>
                  </a:lnTo>
                  <a:lnTo>
                    <a:pt x="181871" y="502547"/>
                  </a:lnTo>
                  <a:lnTo>
                    <a:pt x="195861" y="502306"/>
                  </a:lnTo>
                  <a:lnTo>
                    <a:pt x="209851" y="502023"/>
                  </a:lnTo>
                  <a:lnTo>
                    <a:pt x="223841" y="501691"/>
                  </a:lnTo>
                  <a:lnTo>
                    <a:pt x="237831" y="501301"/>
                  </a:lnTo>
                  <a:lnTo>
                    <a:pt x="251821" y="500843"/>
                  </a:lnTo>
                  <a:lnTo>
                    <a:pt x="265811" y="500307"/>
                  </a:lnTo>
                  <a:lnTo>
                    <a:pt x="279801" y="499677"/>
                  </a:lnTo>
                  <a:lnTo>
                    <a:pt x="293791" y="498940"/>
                  </a:lnTo>
                  <a:lnTo>
                    <a:pt x="307782" y="498075"/>
                  </a:lnTo>
                  <a:lnTo>
                    <a:pt x="321772" y="497063"/>
                  </a:lnTo>
                  <a:lnTo>
                    <a:pt x="335762" y="495879"/>
                  </a:lnTo>
                  <a:lnTo>
                    <a:pt x="349752" y="494494"/>
                  </a:lnTo>
                  <a:lnTo>
                    <a:pt x="363742" y="492876"/>
                  </a:lnTo>
                  <a:lnTo>
                    <a:pt x="377732" y="490988"/>
                  </a:lnTo>
                  <a:lnTo>
                    <a:pt x="391722" y="488787"/>
                  </a:lnTo>
                  <a:lnTo>
                    <a:pt x="405712" y="486225"/>
                  </a:lnTo>
                  <a:lnTo>
                    <a:pt x="419702" y="483248"/>
                  </a:lnTo>
                  <a:lnTo>
                    <a:pt x="433692" y="479795"/>
                  </a:lnTo>
                  <a:lnTo>
                    <a:pt x="447682" y="475798"/>
                  </a:lnTo>
                  <a:lnTo>
                    <a:pt x="461673" y="471185"/>
                  </a:lnTo>
                  <a:lnTo>
                    <a:pt x="475663" y="465876"/>
                  </a:lnTo>
                  <a:lnTo>
                    <a:pt x="489653" y="459786"/>
                  </a:lnTo>
                  <a:lnTo>
                    <a:pt x="503643" y="452829"/>
                  </a:lnTo>
                  <a:lnTo>
                    <a:pt x="517633" y="444916"/>
                  </a:lnTo>
                  <a:lnTo>
                    <a:pt x="531623" y="435961"/>
                  </a:lnTo>
                  <a:lnTo>
                    <a:pt x="545613" y="425886"/>
                  </a:lnTo>
                  <a:lnTo>
                    <a:pt x="559603" y="414623"/>
                  </a:lnTo>
                  <a:lnTo>
                    <a:pt x="573593" y="402123"/>
                  </a:lnTo>
                  <a:lnTo>
                    <a:pt x="587583" y="388362"/>
                  </a:lnTo>
                  <a:lnTo>
                    <a:pt x="601574" y="373343"/>
                  </a:lnTo>
                  <a:lnTo>
                    <a:pt x="615564" y="357112"/>
                  </a:lnTo>
                  <a:lnTo>
                    <a:pt x="629554" y="339749"/>
                  </a:lnTo>
                  <a:lnTo>
                    <a:pt x="643544" y="321383"/>
                  </a:lnTo>
                  <a:lnTo>
                    <a:pt x="657534" y="302182"/>
                  </a:lnTo>
                  <a:lnTo>
                    <a:pt x="671524" y="282354"/>
                  </a:lnTo>
                  <a:lnTo>
                    <a:pt x="685514" y="262137"/>
                  </a:lnTo>
                  <a:lnTo>
                    <a:pt x="699504" y="241787"/>
                  </a:lnTo>
                  <a:lnTo>
                    <a:pt x="713494" y="221570"/>
                  </a:lnTo>
                  <a:lnTo>
                    <a:pt x="727484" y="201742"/>
                  </a:lnTo>
                  <a:lnTo>
                    <a:pt x="741474" y="182541"/>
                  </a:lnTo>
                  <a:lnTo>
                    <a:pt x="755465" y="164175"/>
                  </a:lnTo>
                  <a:lnTo>
                    <a:pt x="769455" y="146813"/>
                  </a:lnTo>
                  <a:lnTo>
                    <a:pt x="783445" y="130581"/>
                  </a:lnTo>
                  <a:lnTo>
                    <a:pt x="797435" y="115563"/>
                  </a:lnTo>
                  <a:lnTo>
                    <a:pt x="811425" y="101801"/>
                  </a:lnTo>
                  <a:lnTo>
                    <a:pt x="825415" y="89301"/>
                  </a:lnTo>
                  <a:lnTo>
                    <a:pt x="839405" y="78038"/>
                  </a:lnTo>
                  <a:lnTo>
                    <a:pt x="853395" y="67963"/>
                  </a:lnTo>
                  <a:lnTo>
                    <a:pt x="867385" y="59008"/>
                  </a:lnTo>
                  <a:lnTo>
                    <a:pt x="881375" y="51095"/>
                  </a:lnTo>
                  <a:lnTo>
                    <a:pt x="895365" y="44138"/>
                  </a:lnTo>
                  <a:lnTo>
                    <a:pt x="909356" y="38048"/>
                  </a:lnTo>
                  <a:lnTo>
                    <a:pt x="923346" y="32739"/>
                  </a:lnTo>
                  <a:lnTo>
                    <a:pt x="937336" y="28126"/>
                  </a:lnTo>
                  <a:lnTo>
                    <a:pt x="951326" y="24130"/>
                  </a:lnTo>
                  <a:lnTo>
                    <a:pt x="965316" y="20676"/>
                  </a:lnTo>
                  <a:lnTo>
                    <a:pt x="979306" y="17699"/>
                  </a:lnTo>
                  <a:lnTo>
                    <a:pt x="993296" y="15137"/>
                  </a:lnTo>
                  <a:lnTo>
                    <a:pt x="1007286" y="12936"/>
                  </a:lnTo>
                  <a:lnTo>
                    <a:pt x="1021276" y="11048"/>
                  </a:lnTo>
                  <a:lnTo>
                    <a:pt x="1035266" y="9430"/>
                  </a:lnTo>
                  <a:lnTo>
                    <a:pt x="1049256" y="8045"/>
                  </a:lnTo>
                  <a:lnTo>
                    <a:pt x="1063247" y="6861"/>
                  </a:lnTo>
                  <a:lnTo>
                    <a:pt x="1077237" y="5849"/>
                  </a:lnTo>
                  <a:lnTo>
                    <a:pt x="1091227" y="4984"/>
                  </a:lnTo>
                  <a:lnTo>
                    <a:pt x="1105217" y="4247"/>
                  </a:lnTo>
                  <a:lnTo>
                    <a:pt x="1119207" y="3618"/>
                  </a:lnTo>
                  <a:lnTo>
                    <a:pt x="1133197" y="3081"/>
                  </a:lnTo>
                  <a:lnTo>
                    <a:pt x="1147187" y="2623"/>
                  </a:lnTo>
                  <a:lnTo>
                    <a:pt x="1161177" y="2234"/>
                  </a:lnTo>
                  <a:lnTo>
                    <a:pt x="1175167" y="1901"/>
                  </a:lnTo>
                  <a:lnTo>
                    <a:pt x="1189157" y="1619"/>
                  </a:lnTo>
                  <a:lnTo>
                    <a:pt x="1203148" y="1378"/>
                  </a:lnTo>
                  <a:lnTo>
                    <a:pt x="1217138" y="1172"/>
                  </a:lnTo>
                  <a:lnTo>
                    <a:pt x="1231128" y="998"/>
                  </a:lnTo>
                  <a:lnTo>
                    <a:pt x="1245118" y="849"/>
                  </a:lnTo>
                  <a:lnTo>
                    <a:pt x="1259108" y="722"/>
                  </a:lnTo>
                  <a:lnTo>
                    <a:pt x="1273098" y="615"/>
                  </a:lnTo>
                  <a:lnTo>
                    <a:pt x="1287088" y="523"/>
                  </a:lnTo>
                  <a:lnTo>
                    <a:pt x="1301078" y="445"/>
                  </a:lnTo>
                  <a:lnTo>
                    <a:pt x="1315068" y="378"/>
                  </a:lnTo>
                  <a:lnTo>
                    <a:pt x="1329058" y="322"/>
                  </a:lnTo>
                  <a:lnTo>
                    <a:pt x="1343048" y="274"/>
                  </a:lnTo>
                  <a:lnTo>
                    <a:pt x="1357039" y="233"/>
                  </a:lnTo>
                  <a:lnTo>
                    <a:pt x="1371029" y="198"/>
                  </a:lnTo>
                  <a:lnTo>
                    <a:pt x="1385019" y="168"/>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06"/>
                  </a:lnTo>
                  <a:lnTo>
                    <a:pt x="2784028" y="595"/>
                  </a:lnTo>
                  <a:lnTo>
                    <a:pt x="2798018" y="700"/>
                  </a:lnTo>
                  <a:lnTo>
                    <a:pt x="2812008" y="823"/>
                  </a:lnTo>
                  <a:lnTo>
                    <a:pt x="2825998" y="967"/>
                  </a:lnTo>
                  <a:lnTo>
                    <a:pt x="2839988" y="1136"/>
                  </a:lnTo>
                  <a:lnTo>
                    <a:pt x="2853978" y="1336"/>
                  </a:lnTo>
                  <a:lnTo>
                    <a:pt x="2867969" y="1570"/>
                  </a:lnTo>
                  <a:lnTo>
                    <a:pt x="2881959" y="1845"/>
                  </a:lnTo>
                  <a:lnTo>
                    <a:pt x="2895949" y="2168"/>
                  </a:lnTo>
                  <a:lnTo>
                    <a:pt x="2909939" y="2548"/>
                  </a:lnTo>
                  <a:lnTo>
                    <a:pt x="2923929" y="2994"/>
                  </a:lnTo>
                  <a:lnTo>
                    <a:pt x="2937919" y="3518"/>
                  </a:lnTo>
                  <a:lnTo>
                    <a:pt x="2951909" y="4134"/>
                  </a:lnTo>
                  <a:lnTo>
                    <a:pt x="2965899" y="4857"/>
                  </a:lnTo>
                  <a:lnTo>
                    <a:pt x="2979889" y="5705"/>
                  </a:lnTo>
                  <a:lnTo>
                    <a:pt x="2993879" y="6702"/>
                  </a:lnTo>
                  <a:lnTo>
                    <a:pt x="3007870" y="7871"/>
                  </a:lnTo>
                  <a:lnTo>
                    <a:pt x="3021860" y="9244"/>
                  </a:lnTo>
                  <a:lnTo>
                    <a:pt x="3035850" y="10854"/>
                  </a:lnTo>
                  <a:lnTo>
                    <a:pt x="3049840" y="12741"/>
                  </a:lnTo>
                  <a:lnTo>
                    <a:pt x="3063830" y="14954"/>
                  </a:lnTo>
                  <a:lnTo>
                    <a:pt x="3077820" y="17547"/>
                  </a:lnTo>
                  <a:lnTo>
                    <a:pt x="3091810" y="20583"/>
                  </a:lnTo>
                  <a:lnTo>
                    <a:pt x="3105800" y="24136"/>
                  </a:lnTo>
                  <a:lnTo>
                    <a:pt x="3119790" y="28291"/>
                  </a:lnTo>
                  <a:lnTo>
                    <a:pt x="3133780" y="33144"/>
                  </a:lnTo>
                  <a:lnTo>
                    <a:pt x="3147770" y="38809"/>
                  </a:lnTo>
                  <a:lnTo>
                    <a:pt x="3161761" y="45412"/>
                  </a:lnTo>
                  <a:lnTo>
                    <a:pt x="3175751" y="53098"/>
                  </a:lnTo>
                  <a:lnTo>
                    <a:pt x="3189741" y="62030"/>
                  </a:lnTo>
                  <a:lnTo>
                    <a:pt x="3203731" y="72390"/>
                  </a:lnTo>
                  <a:lnTo>
                    <a:pt x="3217721" y="84379"/>
                  </a:lnTo>
                  <a:lnTo>
                    <a:pt x="3231711" y="98218"/>
                  </a:lnTo>
                  <a:lnTo>
                    <a:pt x="3245701" y="114146"/>
                  </a:lnTo>
                  <a:lnTo>
                    <a:pt x="3259691" y="132415"/>
                  </a:lnTo>
                  <a:lnTo>
                    <a:pt x="3273681" y="153286"/>
                  </a:lnTo>
                  <a:lnTo>
                    <a:pt x="3287671" y="177026"/>
                  </a:lnTo>
                  <a:lnTo>
                    <a:pt x="3301661" y="203890"/>
                  </a:lnTo>
                  <a:lnTo>
                    <a:pt x="3315652" y="234115"/>
                  </a:lnTo>
                  <a:lnTo>
                    <a:pt x="3329642" y="267904"/>
                  </a:lnTo>
                  <a:lnTo>
                    <a:pt x="3343632" y="305403"/>
                  </a:lnTo>
                  <a:lnTo>
                    <a:pt x="3357622" y="346689"/>
                  </a:lnTo>
                  <a:lnTo>
                    <a:pt x="3371612" y="391743"/>
                  </a:lnTo>
                  <a:lnTo>
                    <a:pt x="3385602" y="440439"/>
                  </a:lnTo>
                  <a:lnTo>
                    <a:pt x="3399592" y="492526"/>
                  </a:lnTo>
                  <a:lnTo>
                    <a:pt x="3413582" y="547625"/>
                  </a:lnTo>
                  <a:lnTo>
                    <a:pt x="3427572" y="605227"/>
                  </a:lnTo>
                  <a:lnTo>
                    <a:pt x="3441562" y="664711"/>
                  </a:lnTo>
                  <a:lnTo>
                    <a:pt x="3455552" y="725363"/>
                  </a:lnTo>
                  <a:lnTo>
                    <a:pt x="3469543" y="786412"/>
                  </a:lnTo>
                  <a:lnTo>
                    <a:pt x="3483533" y="847064"/>
                  </a:lnTo>
                  <a:lnTo>
                    <a:pt x="3497523" y="906548"/>
                  </a:lnTo>
                  <a:lnTo>
                    <a:pt x="3511513" y="964150"/>
                  </a:lnTo>
                  <a:lnTo>
                    <a:pt x="3525503" y="1019248"/>
                  </a:lnTo>
                  <a:lnTo>
                    <a:pt x="3539493" y="1071336"/>
                  </a:lnTo>
                  <a:lnTo>
                    <a:pt x="3553483" y="1120031"/>
                  </a:lnTo>
                  <a:lnTo>
                    <a:pt x="3567473" y="1165086"/>
                  </a:lnTo>
                  <a:lnTo>
                    <a:pt x="3581463" y="1206371"/>
                  </a:lnTo>
                  <a:lnTo>
                    <a:pt x="3595453" y="1243871"/>
                  </a:lnTo>
                  <a:lnTo>
                    <a:pt x="3609444" y="1277659"/>
                  </a:lnTo>
                  <a:lnTo>
                    <a:pt x="3623434" y="1307885"/>
                  </a:lnTo>
                  <a:lnTo>
                    <a:pt x="3637424" y="1334749"/>
                  </a:lnTo>
                  <a:lnTo>
                    <a:pt x="3651414" y="1358488"/>
                  </a:lnTo>
                  <a:lnTo>
                    <a:pt x="3665404" y="1379360"/>
                  </a:lnTo>
                  <a:lnTo>
                    <a:pt x="3679394" y="1397629"/>
                  </a:lnTo>
                  <a:lnTo>
                    <a:pt x="3693384" y="1413556"/>
                  </a:lnTo>
                  <a:lnTo>
                    <a:pt x="3707374" y="1427396"/>
                  </a:lnTo>
                  <a:lnTo>
                    <a:pt x="3721364" y="1439385"/>
                  </a:lnTo>
                  <a:lnTo>
                    <a:pt x="3735354" y="1449744"/>
                  </a:lnTo>
                  <a:lnTo>
                    <a:pt x="3749344" y="1458676"/>
                  </a:lnTo>
                  <a:lnTo>
                    <a:pt x="3763335" y="1466362"/>
                  </a:lnTo>
                  <a:lnTo>
                    <a:pt x="3777325" y="1472965"/>
                  </a:lnTo>
                  <a:lnTo>
                    <a:pt x="3791315" y="1478630"/>
                  </a:lnTo>
                  <a:lnTo>
                    <a:pt x="3805305" y="1483484"/>
                  </a:lnTo>
                  <a:lnTo>
                    <a:pt x="3819295" y="1487638"/>
                  </a:lnTo>
                  <a:lnTo>
                    <a:pt x="3833285" y="1491191"/>
                  </a:lnTo>
                  <a:lnTo>
                    <a:pt x="3847275" y="1494227"/>
                  </a:lnTo>
                  <a:lnTo>
                    <a:pt x="3861265" y="1496820"/>
                  </a:lnTo>
                  <a:lnTo>
                    <a:pt x="3875255" y="1499033"/>
                  </a:lnTo>
                  <a:lnTo>
                    <a:pt x="3889245" y="1500921"/>
                  </a:lnTo>
                  <a:lnTo>
                    <a:pt x="3903235" y="1502531"/>
                  </a:lnTo>
                  <a:lnTo>
                    <a:pt x="3917226" y="1503903"/>
                  </a:lnTo>
                  <a:lnTo>
                    <a:pt x="3931216" y="1505073"/>
                  </a:lnTo>
                  <a:lnTo>
                    <a:pt x="3945206" y="1506069"/>
                  </a:lnTo>
                  <a:lnTo>
                    <a:pt x="3959196" y="1506918"/>
                  </a:lnTo>
                  <a:lnTo>
                    <a:pt x="3973186" y="1507641"/>
                  </a:lnTo>
                  <a:lnTo>
                    <a:pt x="3987176" y="1508256"/>
                  </a:lnTo>
                  <a:lnTo>
                    <a:pt x="4001166" y="1508780"/>
                  </a:lnTo>
                  <a:lnTo>
                    <a:pt x="4015156" y="1509227"/>
                  </a:lnTo>
                  <a:lnTo>
                    <a:pt x="4029146" y="1509606"/>
                  </a:lnTo>
                  <a:lnTo>
                    <a:pt x="4043136" y="1509930"/>
                  </a:lnTo>
                  <a:lnTo>
                    <a:pt x="4057126" y="1510205"/>
                  </a:lnTo>
                  <a:lnTo>
                    <a:pt x="4071117" y="1510439"/>
                  </a:lnTo>
                  <a:lnTo>
                    <a:pt x="4085107" y="1510638"/>
                  </a:lnTo>
                  <a:lnTo>
                    <a:pt x="4099097" y="1510808"/>
                  </a:lnTo>
                  <a:lnTo>
                    <a:pt x="4113087" y="1510952"/>
                  </a:lnTo>
                  <a:lnTo>
                    <a:pt x="4127077" y="1511075"/>
                  </a:lnTo>
                  <a:lnTo>
                    <a:pt x="4141067" y="1511179"/>
                  </a:lnTo>
                  <a:lnTo>
                    <a:pt x="4155057" y="1511268"/>
                  </a:lnTo>
                </a:path>
              </a:pathLst>
            </a:custGeom>
            <a:ln w="40651" cap="flat">
              <a:solidFill>
                <a:srgbClr val="D3D3D3">
                  <a:alpha val="100000"/>
                </a:srgbClr>
              </a:solidFill>
              <a:prstDash val="solid"/>
              <a:round/>
            </a:ln>
          </p:spPr>
          <p:txBody>
            <a:bodyPr/>
            <a:lstStyle/>
            <a:p/>
          </p:txBody>
        </p:sp>
        <p:sp>
          <p:nvSpPr>
            <p:cNvPr id="37" name="pl37"/>
            <p:cNvSpPr/>
            <p:nvPr/>
          </p:nvSpPr>
          <p:spPr>
            <a:xfrm>
              <a:off x="2737948" y="3419208"/>
              <a:ext cx="4155057" cy="503925"/>
            </a:xfrm>
            <a:custGeom>
              <a:avLst/>
              <a:pathLst>
                <a:path w="4155057" h="503925">
                  <a:moveTo>
                    <a:pt x="0" y="503925"/>
                  </a:moveTo>
                  <a:lnTo>
                    <a:pt x="13990" y="503925"/>
                  </a:lnTo>
                  <a:lnTo>
                    <a:pt x="27980" y="503925"/>
                  </a:lnTo>
                  <a:lnTo>
                    <a:pt x="41970" y="503925"/>
                  </a:lnTo>
                  <a:lnTo>
                    <a:pt x="55960" y="503925"/>
                  </a:lnTo>
                  <a:lnTo>
                    <a:pt x="69950" y="503925"/>
                  </a:lnTo>
                  <a:lnTo>
                    <a:pt x="83940" y="503925"/>
                  </a:lnTo>
                  <a:lnTo>
                    <a:pt x="97930" y="503925"/>
                  </a:lnTo>
                  <a:lnTo>
                    <a:pt x="111920" y="503925"/>
                  </a:lnTo>
                  <a:lnTo>
                    <a:pt x="125910" y="503925"/>
                  </a:lnTo>
                  <a:lnTo>
                    <a:pt x="139900" y="503925"/>
                  </a:lnTo>
                  <a:lnTo>
                    <a:pt x="153891" y="503925"/>
                  </a:lnTo>
                  <a:lnTo>
                    <a:pt x="167881" y="503925"/>
                  </a:lnTo>
                  <a:lnTo>
                    <a:pt x="181871" y="503925"/>
                  </a:lnTo>
                  <a:lnTo>
                    <a:pt x="195861" y="503925"/>
                  </a:lnTo>
                  <a:lnTo>
                    <a:pt x="209851" y="503925"/>
                  </a:lnTo>
                  <a:lnTo>
                    <a:pt x="223841" y="503925"/>
                  </a:lnTo>
                  <a:lnTo>
                    <a:pt x="237831" y="503925"/>
                  </a:lnTo>
                  <a:lnTo>
                    <a:pt x="251821" y="503925"/>
                  </a:lnTo>
                  <a:lnTo>
                    <a:pt x="265811" y="503925"/>
                  </a:lnTo>
                  <a:lnTo>
                    <a:pt x="279801" y="503925"/>
                  </a:lnTo>
                  <a:lnTo>
                    <a:pt x="293791" y="503925"/>
                  </a:lnTo>
                  <a:lnTo>
                    <a:pt x="307782" y="503925"/>
                  </a:lnTo>
                  <a:lnTo>
                    <a:pt x="321772" y="503925"/>
                  </a:lnTo>
                  <a:lnTo>
                    <a:pt x="335762" y="503925"/>
                  </a:lnTo>
                  <a:lnTo>
                    <a:pt x="349752" y="503925"/>
                  </a:lnTo>
                  <a:lnTo>
                    <a:pt x="363742" y="503925"/>
                  </a:lnTo>
                  <a:lnTo>
                    <a:pt x="377732" y="503925"/>
                  </a:lnTo>
                  <a:lnTo>
                    <a:pt x="391722" y="503925"/>
                  </a:lnTo>
                  <a:lnTo>
                    <a:pt x="405712" y="503925"/>
                  </a:lnTo>
                  <a:lnTo>
                    <a:pt x="419702" y="503925"/>
                  </a:lnTo>
                  <a:lnTo>
                    <a:pt x="433692" y="503925"/>
                  </a:lnTo>
                  <a:lnTo>
                    <a:pt x="447682" y="503925"/>
                  </a:lnTo>
                  <a:lnTo>
                    <a:pt x="461673" y="503925"/>
                  </a:lnTo>
                  <a:lnTo>
                    <a:pt x="475663" y="503925"/>
                  </a:lnTo>
                  <a:lnTo>
                    <a:pt x="489653" y="503925"/>
                  </a:lnTo>
                  <a:lnTo>
                    <a:pt x="503643" y="503925"/>
                  </a:lnTo>
                  <a:lnTo>
                    <a:pt x="517633" y="503925"/>
                  </a:lnTo>
                  <a:lnTo>
                    <a:pt x="531623" y="503925"/>
                  </a:lnTo>
                  <a:lnTo>
                    <a:pt x="545613" y="503925"/>
                  </a:lnTo>
                  <a:lnTo>
                    <a:pt x="559603" y="503925"/>
                  </a:lnTo>
                  <a:lnTo>
                    <a:pt x="573593" y="503925"/>
                  </a:lnTo>
                  <a:lnTo>
                    <a:pt x="587583" y="503925"/>
                  </a:lnTo>
                  <a:lnTo>
                    <a:pt x="601574" y="503925"/>
                  </a:lnTo>
                  <a:lnTo>
                    <a:pt x="615564" y="503925"/>
                  </a:lnTo>
                  <a:lnTo>
                    <a:pt x="629554" y="503925"/>
                  </a:lnTo>
                  <a:lnTo>
                    <a:pt x="643544" y="503925"/>
                  </a:lnTo>
                  <a:lnTo>
                    <a:pt x="657534" y="503925"/>
                  </a:lnTo>
                  <a:lnTo>
                    <a:pt x="671524" y="503925"/>
                  </a:lnTo>
                  <a:lnTo>
                    <a:pt x="685514" y="503925"/>
                  </a:lnTo>
                  <a:lnTo>
                    <a:pt x="699504" y="503925"/>
                  </a:lnTo>
                  <a:lnTo>
                    <a:pt x="713494" y="503925"/>
                  </a:lnTo>
                  <a:lnTo>
                    <a:pt x="727484" y="503925"/>
                  </a:lnTo>
                  <a:lnTo>
                    <a:pt x="741474" y="503925"/>
                  </a:lnTo>
                  <a:lnTo>
                    <a:pt x="755465" y="503925"/>
                  </a:lnTo>
                  <a:lnTo>
                    <a:pt x="769455" y="503925"/>
                  </a:lnTo>
                  <a:lnTo>
                    <a:pt x="783445" y="503925"/>
                  </a:lnTo>
                  <a:lnTo>
                    <a:pt x="797435" y="503925"/>
                  </a:lnTo>
                  <a:lnTo>
                    <a:pt x="811425" y="503925"/>
                  </a:lnTo>
                  <a:lnTo>
                    <a:pt x="825415" y="503925"/>
                  </a:lnTo>
                  <a:lnTo>
                    <a:pt x="839405" y="503925"/>
                  </a:lnTo>
                  <a:lnTo>
                    <a:pt x="853395" y="503925"/>
                  </a:lnTo>
                  <a:lnTo>
                    <a:pt x="867385" y="503925"/>
                  </a:lnTo>
                  <a:lnTo>
                    <a:pt x="881375" y="503925"/>
                  </a:lnTo>
                  <a:lnTo>
                    <a:pt x="895365" y="503925"/>
                  </a:lnTo>
                  <a:lnTo>
                    <a:pt x="909356" y="503925"/>
                  </a:lnTo>
                  <a:lnTo>
                    <a:pt x="923346" y="503925"/>
                  </a:lnTo>
                  <a:lnTo>
                    <a:pt x="937336" y="503925"/>
                  </a:lnTo>
                  <a:lnTo>
                    <a:pt x="951326" y="503925"/>
                  </a:lnTo>
                  <a:lnTo>
                    <a:pt x="965316" y="503925"/>
                  </a:lnTo>
                  <a:lnTo>
                    <a:pt x="979306" y="503925"/>
                  </a:lnTo>
                  <a:lnTo>
                    <a:pt x="993296" y="503925"/>
                  </a:lnTo>
                  <a:lnTo>
                    <a:pt x="1007286" y="503925"/>
                  </a:lnTo>
                  <a:lnTo>
                    <a:pt x="1021276" y="503925"/>
                  </a:lnTo>
                  <a:lnTo>
                    <a:pt x="1035266" y="503925"/>
                  </a:lnTo>
                  <a:lnTo>
                    <a:pt x="1049256" y="503925"/>
                  </a:lnTo>
                  <a:lnTo>
                    <a:pt x="1063247" y="503925"/>
                  </a:lnTo>
                  <a:lnTo>
                    <a:pt x="1077237" y="503925"/>
                  </a:lnTo>
                  <a:lnTo>
                    <a:pt x="1091227" y="503925"/>
                  </a:lnTo>
                  <a:lnTo>
                    <a:pt x="1105217" y="503925"/>
                  </a:lnTo>
                  <a:lnTo>
                    <a:pt x="1119207" y="503925"/>
                  </a:lnTo>
                  <a:lnTo>
                    <a:pt x="1133197" y="503925"/>
                  </a:lnTo>
                  <a:lnTo>
                    <a:pt x="1147187" y="503925"/>
                  </a:lnTo>
                  <a:lnTo>
                    <a:pt x="1161177" y="503925"/>
                  </a:lnTo>
                  <a:lnTo>
                    <a:pt x="1175167" y="503925"/>
                  </a:lnTo>
                  <a:lnTo>
                    <a:pt x="1189157" y="503925"/>
                  </a:lnTo>
                  <a:lnTo>
                    <a:pt x="1203148" y="503925"/>
                  </a:lnTo>
                  <a:lnTo>
                    <a:pt x="1217138" y="503925"/>
                  </a:lnTo>
                  <a:lnTo>
                    <a:pt x="1231128" y="503925"/>
                  </a:lnTo>
                  <a:lnTo>
                    <a:pt x="1245118" y="503925"/>
                  </a:lnTo>
                  <a:lnTo>
                    <a:pt x="1259108" y="503925"/>
                  </a:lnTo>
                  <a:lnTo>
                    <a:pt x="1273098" y="503925"/>
                  </a:lnTo>
                  <a:lnTo>
                    <a:pt x="1287088" y="503925"/>
                  </a:lnTo>
                  <a:lnTo>
                    <a:pt x="1301078" y="503925"/>
                  </a:lnTo>
                  <a:lnTo>
                    <a:pt x="1315068" y="503925"/>
                  </a:lnTo>
                  <a:lnTo>
                    <a:pt x="1329058" y="503925"/>
                  </a:lnTo>
                  <a:lnTo>
                    <a:pt x="1343048" y="503925"/>
                  </a:lnTo>
                  <a:lnTo>
                    <a:pt x="1357039" y="503925"/>
                  </a:lnTo>
                  <a:lnTo>
                    <a:pt x="1371029" y="503925"/>
                  </a:lnTo>
                  <a:lnTo>
                    <a:pt x="1385019" y="503925"/>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930983"/>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5434993"/>
              <a:ext cx="4155057" cy="251793"/>
            </a:xfrm>
            <a:custGeom>
              <a:avLst/>
              <a:pathLst>
                <a:path w="4155057" h="251793">
                  <a:moveTo>
                    <a:pt x="0" y="0"/>
                  </a:moveTo>
                  <a:lnTo>
                    <a:pt x="13990" y="14"/>
                  </a:lnTo>
                  <a:lnTo>
                    <a:pt x="27980" y="32"/>
                  </a:lnTo>
                  <a:lnTo>
                    <a:pt x="41970" y="52"/>
                  </a:lnTo>
                  <a:lnTo>
                    <a:pt x="55960" y="76"/>
                  </a:lnTo>
                  <a:lnTo>
                    <a:pt x="69950" y="104"/>
                  </a:lnTo>
                  <a:lnTo>
                    <a:pt x="83940" y="138"/>
                  </a:lnTo>
                  <a:lnTo>
                    <a:pt x="97930" y="177"/>
                  </a:lnTo>
                  <a:lnTo>
                    <a:pt x="111920" y="223"/>
                  </a:lnTo>
                  <a:lnTo>
                    <a:pt x="125910" y="276"/>
                  </a:lnTo>
                  <a:lnTo>
                    <a:pt x="139900" y="340"/>
                  </a:lnTo>
                  <a:lnTo>
                    <a:pt x="153891" y="414"/>
                  </a:lnTo>
                  <a:lnTo>
                    <a:pt x="167881" y="501"/>
                  </a:lnTo>
                  <a:lnTo>
                    <a:pt x="181871" y="604"/>
                  </a:lnTo>
                  <a:lnTo>
                    <a:pt x="195861" y="725"/>
                  </a:lnTo>
                  <a:lnTo>
                    <a:pt x="209851" y="866"/>
                  </a:lnTo>
                  <a:lnTo>
                    <a:pt x="223841" y="1032"/>
                  </a:lnTo>
                  <a:lnTo>
                    <a:pt x="237831" y="1227"/>
                  </a:lnTo>
                  <a:lnTo>
                    <a:pt x="251821" y="1456"/>
                  </a:lnTo>
                  <a:lnTo>
                    <a:pt x="265811" y="1724"/>
                  </a:lnTo>
                  <a:lnTo>
                    <a:pt x="279801" y="2039"/>
                  </a:lnTo>
                  <a:lnTo>
                    <a:pt x="293791" y="2407"/>
                  </a:lnTo>
                  <a:lnTo>
                    <a:pt x="307782" y="2840"/>
                  </a:lnTo>
                  <a:lnTo>
                    <a:pt x="321772" y="3346"/>
                  </a:lnTo>
                  <a:lnTo>
                    <a:pt x="335762" y="3938"/>
                  </a:lnTo>
                  <a:lnTo>
                    <a:pt x="349752" y="4630"/>
                  </a:lnTo>
                  <a:lnTo>
                    <a:pt x="363742" y="5439"/>
                  </a:lnTo>
                  <a:lnTo>
                    <a:pt x="377732" y="6383"/>
                  </a:lnTo>
                  <a:lnTo>
                    <a:pt x="391722" y="7484"/>
                  </a:lnTo>
                  <a:lnTo>
                    <a:pt x="405712" y="8765"/>
                  </a:lnTo>
                  <a:lnTo>
                    <a:pt x="419702" y="10253"/>
                  </a:lnTo>
                  <a:lnTo>
                    <a:pt x="433692" y="11980"/>
                  </a:lnTo>
                  <a:lnTo>
                    <a:pt x="447682" y="13978"/>
                  </a:lnTo>
                  <a:lnTo>
                    <a:pt x="461673" y="16285"/>
                  </a:lnTo>
                  <a:lnTo>
                    <a:pt x="475663" y="18939"/>
                  </a:lnTo>
                  <a:lnTo>
                    <a:pt x="489653" y="21984"/>
                  </a:lnTo>
                  <a:lnTo>
                    <a:pt x="503643" y="25463"/>
                  </a:lnTo>
                  <a:lnTo>
                    <a:pt x="517633" y="29419"/>
                  </a:lnTo>
                  <a:lnTo>
                    <a:pt x="531623" y="33897"/>
                  </a:lnTo>
                  <a:lnTo>
                    <a:pt x="545613" y="38934"/>
                  </a:lnTo>
                  <a:lnTo>
                    <a:pt x="559603" y="44566"/>
                  </a:lnTo>
                  <a:lnTo>
                    <a:pt x="573593" y="50816"/>
                  </a:lnTo>
                  <a:lnTo>
                    <a:pt x="587583" y="57697"/>
                  </a:lnTo>
                  <a:lnTo>
                    <a:pt x="601574" y="65206"/>
                  </a:lnTo>
                  <a:lnTo>
                    <a:pt x="615564" y="73322"/>
                  </a:lnTo>
                  <a:lnTo>
                    <a:pt x="629554" y="82003"/>
                  </a:lnTo>
                  <a:lnTo>
                    <a:pt x="643544" y="91186"/>
                  </a:lnTo>
                  <a:lnTo>
                    <a:pt x="657534" y="100786"/>
                  </a:lnTo>
                  <a:lnTo>
                    <a:pt x="671524" y="110700"/>
                  </a:lnTo>
                  <a:lnTo>
                    <a:pt x="685514" y="120809"/>
                  </a:lnTo>
                  <a:lnTo>
                    <a:pt x="699504" y="130984"/>
                  </a:lnTo>
                  <a:lnTo>
                    <a:pt x="713494" y="141092"/>
                  </a:lnTo>
                  <a:lnTo>
                    <a:pt x="727484" y="151006"/>
                  </a:lnTo>
                  <a:lnTo>
                    <a:pt x="741474" y="160607"/>
                  </a:lnTo>
                  <a:lnTo>
                    <a:pt x="755465" y="169790"/>
                  </a:lnTo>
                  <a:lnTo>
                    <a:pt x="769455" y="178471"/>
                  </a:lnTo>
                  <a:lnTo>
                    <a:pt x="783445" y="186587"/>
                  </a:lnTo>
                  <a:lnTo>
                    <a:pt x="797435" y="194096"/>
                  </a:lnTo>
                  <a:lnTo>
                    <a:pt x="811425" y="200977"/>
                  </a:lnTo>
                  <a:lnTo>
                    <a:pt x="825415" y="207227"/>
                  </a:lnTo>
                  <a:lnTo>
                    <a:pt x="839405" y="212858"/>
                  </a:lnTo>
                  <a:lnTo>
                    <a:pt x="853395" y="217896"/>
                  </a:lnTo>
                  <a:lnTo>
                    <a:pt x="867385" y="222373"/>
                  </a:lnTo>
                  <a:lnTo>
                    <a:pt x="881375" y="226330"/>
                  </a:lnTo>
                  <a:lnTo>
                    <a:pt x="895365" y="229808"/>
                  </a:lnTo>
                  <a:lnTo>
                    <a:pt x="909356" y="232853"/>
                  </a:lnTo>
                  <a:lnTo>
                    <a:pt x="923346" y="235508"/>
                  </a:lnTo>
                  <a:lnTo>
                    <a:pt x="937336" y="237814"/>
                  </a:lnTo>
                  <a:lnTo>
                    <a:pt x="951326" y="239813"/>
                  </a:lnTo>
                  <a:lnTo>
                    <a:pt x="965316" y="241539"/>
                  </a:lnTo>
                  <a:lnTo>
                    <a:pt x="979306" y="243028"/>
                  </a:lnTo>
                  <a:lnTo>
                    <a:pt x="993296" y="244309"/>
                  </a:lnTo>
                  <a:lnTo>
                    <a:pt x="1007286" y="245409"/>
                  </a:lnTo>
                  <a:lnTo>
                    <a:pt x="1021276" y="246353"/>
                  </a:lnTo>
                  <a:lnTo>
                    <a:pt x="1035266" y="247162"/>
                  </a:lnTo>
                  <a:lnTo>
                    <a:pt x="1049256" y="247855"/>
                  </a:lnTo>
                  <a:lnTo>
                    <a:pt x="1063247" y="248447"/>
                  </a:lnTo>
                  <a:lnTo>
                    <a:pt x="1077237" y="248953"/>
                  </a:lnTo>
                  <a:lnTo>
                    <a:pt x="1091227" y="249385"/>
                  </a:lnTo>
                  <a:lnTo>
                    <a:pt x="1105217" y="249754"/>
                  </a:lnTo>
                  <a:lnTo>
                    <a:pt x="1119207" y="250069"/>
                  </a:lnTo>
                  <a:lnTo>
                    <a:pt x="1133197" y="250337"/>
                  </a:lnTo>
                  <a:lnTo>
                    <a:pt x="1147187" y="250566"/>
                  </a:lnTo>
                  <a:lnTo>
                    <a:pt x="1161177" y="250761"/>
                  </a:lnTo>
                  <a:lnTo>
                    <a:pt x="1175167" y="250927"/>
                  </a:lnTo>
                  <a:lnTo>
                    <a:pt x="1189157" y="251068"/>
                  </a:lnTo>
                  <a:lnTo>
                    <a:pt x="1203148" y="251189"/>
                  </a:lnTo>
                  <a:lnTo>
                    <a:pt x="1217138" y="251291"/>
                  </a:lnTo>
                  <a:lnTo>
                    <a:pt x="1231128" y="251378"/>
                  </a:lnTo>
                  <a:lnTo>
                    <a:pt x="1245118" y="251453"/>
                  </a:lnTo>
                  <a:lnTo>
                    <a:pt x="1259108" y="251516"/>
                  </a:lnTo>
                  <a:lnTo>
                    <a:pt x="1273098" y="251570"/>
                  </a:lnTo>
                  <a:lnTo>
                    <a:pt x="1287088" y="251616"/>
                  </a:lnTo>
                  <a:lnTo>
                    <a:pt x="1301078" y="251655"/>
                  </a:lnTo>
                  <a:lnTo>
                    <a:pt x="1315068" y="251688"/>
                  </a:lnTo>
                  <a:lnTo>
                    <a:pt x="1329058" y="251716"/>
                  </a:lnTo>
                  <a:lnTo>
                    <a:pt x="1343048" y="251740"/>
                  </a:lnTo>
                  <a:lnTo>
                    <a:pt x="1357039" y="251761"/>
                  </a:lnTo>
                  <a:lnTo>
                    <a:pt x="1371029" y="251778"/>
                  </a:lnTo>
                  <a:lnTo>
                    <a:pt x="1385019" y="251793"/>
                  </a:lnTo>
                  <a:lnTo>
                    <a:pt x="1385019" y="251793"/>
                  </a:lnTo>
                  <a:lnTo>
                    <a:pt x="1399009" y="251778"/>
                  </a:lnTo>
                  <a:lnTo>
                    <a:pt x="1412999" y="251761"/>
                  </a:lnTo>
                  <a:lnTo>
                    <a:pt x="1426989" y="251740"/>
                  </a:lnTo>
                  <a:lnTo>
                    <a:pt x="1440979" y="251716"/>
                  </a:lnTo>
                  <a:lnTo>
                    <a:pt x="1454969" y="251688"/>
                  </a:lnTo>
                  <a:lnTo>
                    <a:pt x="1468959" y="251655"/>
                  </a:lnTo>
                  <a:lnTo>
                    <a:pt x="1482949" y="251616"/>
                  </a:lnTo>
                  <a:lnTo>
                    <a:pt x="1496939" y="251570"/>
                  </a:lnTo>
                  <a:lnTo>
                    <a:pt x="1510930" y="251516"/>
                  </a:lnTo>
                  <a:lnTo>
                    <a:pt x="1524920" y="251453"/>
                  </a:lnTo>
                  <a:lnTo>
                    <a:pt x="1538910" y="251378"/>
                  </a:lnTo>
                  <a:lnTo>
                    <a:pt x="1552900" y="251291"/>
                  </a:lnTo>
                  <a:lnTo>
                    <a:pt x="1566890" y="251189"/>
                  </a:lnTo>
                  <a:lnTo>
                    <a:pt x="1580880" y="251068"/>
                  </a:lnTo>
                  <a:lnTo>
                    <a:pt x="1594870" y="250927"/>
                  </a:lnTo>
                  <a:lnTo>
                    <a:pt x="1608860" y="250761"/>
                  </a:lnTo>
                  <a:lnTo>
                    <a:pt x="1622850" y="250566"/>
                  </a:lnTo>
                  <a:lnTo>
                    <a:pt x="1636840" y="250337"/>
                  </a:lnTo>
                  <a:lnTo>
                    <a:pt x="1650830" y="250069"/>
                  </a:lnTo>
                  <a:lnTo>
                    <a:pt x="1664821" y="249754"/>
                  </a:lnTo>
                  <a:lnTo>
                    <a:pt x="1678811" y="249385"/>
                  </a:lnTo>
                  <a:lnTo>
                    <a:pt x="1692801" y="248953"/>
                  </a:lnTo>
                  <a:lnTo>
                    <a:pt x="1706791" y="248447"/>
                  </a:lnTo>
                  <a:lnTo>
                    <a:pt x="1720781" y="247855"/>
                  </a:lnTo>
                  <a:lnTo>
                    <a:pt x="1734771" y="247162"/>
                  </a:lnTo>
                  <a:lnTo>
                    <a:pt x="1748761" y="246353"/>
                  </a:lnTo>
                  <a:lnTo>
                    <a:pt x="1762751" y="245409"/>
                  </a:lnTo>
                  <a:lnTo>
                    <a:pt x="1776741" y="244309"/>
                  </a:lnTo>
                  <a:lnTo>
                    <a:pt x="1790731" y="243028"/>
                  </a:lnTo>
                  <a:lnTo>
                    <a:pt x="1804722" y="241539"/>
                  </a:lnTo>
                  <a:lnTo>
                    <a:pt x="1818712" y="239813"/>
                  </a:lnTo>
                  <a:lnTo>
                    <a:pt x="1832702" y="237814"/>
                  </a:lnTo>
                  <a:lnTo>
                    <a:pt x="1846692" y="235508"/>
                  </a:lnTo>
                  <a:lnTo>
                    <a:pt x="1860682" y="232853"/>
                  </a:lnTo>
                  <a:lnTo>
                    <a:pt x="1874672" y="229808"/>
                  </a:lnTo>
                  <a:lnTo>
                    <a:pt x="1888662" y="226330"/>
                  </a:lnTo>
                  <a:lnTo>
                    <a:pt x="1902652" y="222373"/>
                  </a:lnTo>
                  <a:lnTo>
                    <a:pt x="1916642" y="217896"/>
                  </a:lnTo>
                  <a:lnTo>
                    <a:pt x="1930632" y="212858"/>
                  </a:lnTo>
                  <a:lnTo>
                    <a:pt x="1944622" y="207227"/>
                  </a:lnTo>
                  <a:lnTo>
                    <a:pt x="1958613" y="200977"/>
                  </a:lnTo>
                  <a:lnTo>
                    <a:pt x="1972603" y="194096"/>
                  </a:lnTo>
                  <a:lnTo>
                    <a:pt x="1986593" y="186587"/>
                  </a:lnTo>
                  <a:lnTo>
                    <a:pt x="2000583" y="178471"/>
                  </a:lnTo>
                  <a:lnTo>
                    <a:pt x="2014573" y="169790"/>
                  </a:lnTo>
                  <a:lnTo>
                    <a:pt x="2028563" y="160607"/>
                  </a:lnTo>
                  <a:lnTo>
                    <a:pt x="2042553" y="151006"/>
                  </a:lnTo>
                  <a:lnTo>
                    <a:pt x="2056543" y="141092"/>
                  </a:lnTo>
                  <a:lnTo>
                    <a:pt x="2070533" y="130984"/>
                  </a:lnTo>
                  <a:lnTo>
                    <a:pt x="2084523" y="120809"/>
                  </a:lnTo>
                  <a:lnTo>
                    <a:pt x="2098513" y="110700"/>
                  </a:lnTo>
                  <a:lnTo>
                    <a:pt x="2112504" y="100786"/>
                  </a:lnTo>
                  <a:lnTo>
                    <a:pt x="2126494" y="91186"/>
                  </a:lnTo>
                  <a:lnTo>
                    <a:pt x="2140484" y="82003"/>
                  </a:lnTo>
                  <a:lnTo>
                    <a:pt x="2154474" y="73322"/>
                  </a:lnTo>
                  <a:lnTo>
                    <a:pt x="2168464" y="65206"/>
                  </a:lnTo>
                  <a:lnTo>
                    <a:pt x="2182454" y="57697"/>
                  </a:lnTo>
                  <a:lnTo>
                    <a:pt x="2196444" y="50816"/>
                  </a:lnTo>
                  <a:lnTo>
                    <a:pt x="2210434" y="44566"/>
                  </a:lnTo>
                  <a:lnTo>
                    <a:pt x="2224424" y="38934"/>
                  </a:lnTo>
                  <a:lnTo>
                    <a:pt x="2238414" y="33897"/>
                  </a:lnTo>
                  <a:lnTo>
                    <a:pt x="2252404" y="29419"/>
                  </a:lnTo>
                  <a:lnTo>
                    <a:pt x="2266395" y="25463"/>
                  </a:lnTo>
                  <a:lnTo>
                    <a:pt x="2280385" y="21984"/>
                  </a:lnTo>
                  <a:lnTo>
                    <a:pt x="2294375" y="18939"/>
                  </a:lnTo>
                  <a:lnTo>
                    <a:pt x="2308365" y="16285"/>
                  </a:lnTo>
                  <a:lnTo>
                    <a:pt x="2322355" y="13978"/>
                  </a:lnTo>
                  <a:lnTo>
                    <a:pt x="2336345" y="11980"/>
                  </a:lnTo>
                  <a:lnTo>
                    <a:pt x="2350335" y="10253"/>
                  </a:lnTo>
                  <a:lnTo>
                    <a:pt x="2364325" y="8765"/>
                  </a:lnTo>
                  <a:lnTo>
                    <a:pt x="2378315" y="7484"/>
                  </a:lnTo>
                  <a:lnTo>
                    <a:pt x="2392305" y="6383"/>
                  </a:lnTo>
                  <a:lnTo>
                    <a:pt x="2406296" y="5439"/>
                  </a:lnTo>
                  <a:lnTo>
                    <a:pt x="2420286" y="4630"/>
                  </a:lnTo>
                  <a:lnTo>
                    <a:pt x="2434276" y="3938"/>
                  </a:lnTo>
                  <a:lnTo>
                    <a:pt x="2448266" y="3346"/>
                  </a:lnTo>
                  <a:lnTo>
                    <a:pt x="2462256" y="2840"/>
                  </a:lnTo>
                  <a:lnTo>
                    <a:pt x="2476246" y="2407"/>
                  </a:lnTo>
                  <a:lnTo>
                    <a:pt x="2490236" y="2039"/>
                  </a:lnTo>
                  <a:lnTo>
                    <a:pt x="2504226" y="1724"/>
                  </a:lnTo>
                  <a:lnTo>
                    <a:pt x="2518216" y="1456"/>
                  </a:lnTo>
                  <a:lnTo>
                    <a:pt x="2532206" y="1227"/>
                  </a:lnTo>
                  <a:lnTo>
                    <a:pt x="2546196" y="1032"/>
                  </a:lnTo>
                  <a:lnTo>
                    <a:pt x="2560187" y="866"/>
                  </a:lnTo>
                  <a:lnTo>
                    <a:pt x="2574177" y="725"/>
                  </a:lnTo>
                  <a:lnTo>
                    <a:pt x="2588167" y="604"/>
                  </a:lnTo>
                  <a:lnTo>
                    <a:pt x="2602157" y="501"/>
                  </a:lnTo>
                  <a:lnTo>
                    <a:pt x="2616147" y="414"/>
                  </a:lnTo>
                  <a:lnTo>
                    <a:pt x="2630137" y="340"/>
                  </a:lnTo>
                  <a:lnTo>
                    <a:pt x="2644127" y="276"/>
                  </a:lnTo>
                  <a:lnTo>
                    <a:pt x="2658117" y="223"/>
                  </a:lnTo>
                  <a:lnTo>
                    <a:pt x="2672107" y="177"/>
                  </a:lnTo>
                  <a:lnTo>
                    <a:pt x="2686097" y="138"/>
                  </a:lnTo>
                  <a:lnTo>
                    <a:pt x="2700087" y="104"/>
                  </a:lnTo>
                  <a:lnTo>
                    <a:pt x="2714078" y="76"/>
                  </a:lnTo>
                  <a:lnTo>
                    <a:pt x="2728068" y="52"/>
                  </a:lnTo>
                  <a:lnTo>
                    <a:pt x="2742058" y="32"/>
                  </a:lnTo>
                  <a:lnTo>
                    <a:pt x="2756048" y="14"/>
                  </a:lnTo>
                  <a:lnTo>
                    <a:pt x="2770038" y="0"/>
                  </a:lnTo>
                  <a:lnTo>
                    <a:pt x="2770038" y="0"/>
                  </a:lnTo>
                  <a:lnTo>
                    <a:pt x="2784028" y="14"/>
                  </a:lnTo>
                  <a:lnTo>
                    <a:pt x="2798018" y="32"/>
                  </a:lnTo>
                  <a:lnTo>
                    <a:pt x="2812008" y="52"/>
                  </a:lnTo>
                  <a:lnTo>
                    <a:pt x="2825998" y="76"/>
                  </a:lnTo>
                  <a:lnTo>
                    <a:pt x="2839988" y="104"/>
                  </a:lnTo>
                  <a:lnTo>
                    <a:pt x="2853978" y="138"/>
                  </a:lnTo>
                  <a:lnTo>
                    <a:pt x="2867969" y="177"/>
                  </a:lnTo>
                  <a:lnTo>
                    <a:pt x="2881959" y="223"/>
                  </a:lnTo>
                  <a:lnTo>
                    <a:pt x="2895949" y="276"/>
                  </a:lnTo>
                  <a:lnTo>
                    <a:pt x="2909939" y="340"/>
                  </a:lnTo>
                  <a:lnTo>
                    <a:pt x="2923929" y="414"/>
                  </a:lnTo>
                  <a:lnTo>
                    <a:pt x="2937919" y="501"/>
                  </a:lnTo>
                  <a:lnTo>
                    <a:pt x="2951909" y="604"/>
                  </a:lnTo>
                  <a:lnTo>
                    <a:pt x="2965899" y="725"/>
                  </a:lnTo>
                  <a:lnTo>
                    <a:pt x="2979889" y="866"/>
                  </a:lnTo>
                  <a:lnTo>
                    <a:pt x="2993879" y="1032"/>
                  </a:lnTo>
                  <a:lnTo>
                    <a:pt x="3007870" y="1227"/>
                  </a:lnTo>
                  <a:lnTo>
                    <a:pt x="3021860" y="1456"/>
                  </a:lnTo>
                  <a:lnTo>
                    <a:pt x="3035850" y="1724"/>
                  </a:lnTo>
                  <a:lnTo>
                    <a:pt x="3049840" y="2039"/>
                  </a:lnTo>
                  <a:lnTo>
                    <a:pt x="3063830" y="2407"/>
                  </a:lnTo>
                  <a:lnTo>
                    <a:pt x="3077820" y="2840"/>
                  </a:lnTo>
                  <a:lnTo>
                    <a:pt x="3091810" y="3346"/>
                  </a:lnTo>
                  <a:lnTo>
                    <a:pt x="3105800" y="3938"/>
                  </a:lnTo>
                  <a:lnTo>
                    <a:pt x="3119790" y="4630"/>
                  </a:lnTo>
                  <a:lnTo>
                    <a:pt x="3133780" y="5439"/>
                  </a:lnTo>
                  <a:lnTo>
                    <a:pt x="3147770" y="6383"/>
                  </a:lnTo>
                  <a:lnTo>
                    <a:pt x="3161761" y="7484"/>
                  </a:lnTo>
                  <a:lnTo>
                    <a:pt x="3175751" y="8765"/>
                  </a:lnTo>
                  <a:lnTo>
                    <a:pt x="3189741" y="10253"/>
                  </a:lnTo>
                  <a:lnTo>
                    <a:pt x="3203731" y="11980"/>
                  </a:lnTo>
                  <a:lnTo>
                    <a:pt x="3217721" y="13978"/>
                  </a:lnTo>
                  <a:lnTo>
                    <a:pt x="3231711" y="16285"/>
                  </a:lnTo>
                  <a:lnTo>
                    <a:pt x="3245701" y="18939"/>
                  </a:lnTo>
                  <a:lnTo>
                    <a:pt x="3259691" y="21984"/>
                  </a:lnTo>
                  <a:lnTo>
                    <a:pt x="3273681" y="25463"/>
                  </a:lnTo>
                  <a:lnTo>
                    <a:pt x="3287671" y="29419"/>
                  </a:lnTo>
                  <a:lnTo>
                    <a:pt x="3301661" y="33897"/>
                  </a:lnTo>
                  <a:lnTo>
                    <a:pt x="3315652" y="38934"/>
                  </a:lnTo>
                  <a:lnTo>
                    <a:pt x="3329642" y="44566"/>
                  </a:lnTo>
                  <a:lnTo>
                    <a:pt x="3343632" y="50816"/>
                  </a:lnTo>
                  <a:lnTo>
                    <a:pt x="3357622" y="57697"/>
                  </a:lnTo>
                  <a:lnTo>
                    <a:pt x="3371612" y="65206"/>
                  </a:lnTo>
                  <a:lnTo>
                    <a:pt x="3385602" y="73322"/>
                  </a:lnTo>
                  <a:lnTo>
                    <a:pt x="3399592" y="82003"/>
                  </a:lnTo>
                  <a:lnTo>
                    <a:pt x="3413582" y="91186"/>
                  </a:lnTo>
                  <a:lnTo>
                    <a:pt x="3427572" y="100786"/>
                  </a:lnTo>
                  <a:lnTo>
                    <a:pt x="3441562" y="110700"/>
                  </a:lnTo>
                  <a:lnTo>
                    <a:pt x="3455552" y="120809"/>
                  </a:lnTo>
                  <a:lnTo>
                    <a:pt x="3469543" y="130984"/>
                  </a:lnTo>
                  <a:lnTo>
                    <a:pt x="3483533" y="141092"/>
                  </a:lnTo>
                  <a:lnTo>
                    <a:pt x="3497523" y="151006"/>
                  </a:lnTo>
                  <a:lnTo>
                    <a:pt x="3511513" y="160607"/>
                  </a:lnTo>
                  <a:lnTo>
                    <a:pt x="3525503" y="169790"/>
                  </a:lnTo>
                  <a:lnTo>
                    <a:pt x="3539493" y="178471"/>
                  </a:lnTo>
                  <a:lnTo>
                    <a:pt x="3553483" y="186587"/>
                  </a:lnTo>
                  <a:lnTo>
                    <a:pt x="3567473" y="194096"/>
                  </a:lnTo>
                  <a:lnTo>
                    <a:pt x="3581463" y="200977"/>
                  </a:lnTo>
                  <a:lnTo>
                    <a:pt x="3595453" y="207227"/>
                  </a:lnTo>
                  <a:lnTo>
                    <a:pt x="3609444" y="212858"/>
                  </a:lnTo>
                  <a:lnTo>
                    <a:pt x="3623434" y="217896"/>
                  </a:lnTo>
                  <a:lnTo>
                    <a:pt x="3637424" y="222373"/>
                  </a:lnTo>
                  <a:lnTo>
                    <a:pt x="3651414" y="226330"/>
                  </a:lnTo>
                  <a:lnTo>
                    <a:pt x="3665404" y="229808"/>
                  </a:lnTo>
                  <a:lnTo>
                    <a:pt x="3679394" y="232853"/>
                  </a:lnTo>
                  <a:lnTo>
                    <a:pt x="3693384" y="235508"/>
                  </a:lnTo>
                  <a:lnTo>
                    <a:pt x="3707374" y="237814"/>
                  </a:lnTo>
                  <a:lnTo>
                    <a:pt x="3721364" y="239813"/>
                  </a:lnTo>
                  <a:lnTo>
                    <a:pt x="3735354" y="241539"/>
                  </a:lnTo>
                  <a:lnTo>
                    <a:pt x="3749344" y="243028"/>
                  </a:lnTo>
                  <a:lnTo>
                    <a:pt x="3763335" y="244309"/>
                  </a:lnTo>
                  <a:lnTo>
                    <a:pt x="3777325" y="245409"/>
                  </a:lnTo>
                  <a:lnTo>
                    <a:pt x="3791315" y="246353"/>
                  </a:lnTo>
                  <a:lnTo>
                    <a:pt x="3805305" y="247162"/>
                  </a:lnTo>
                  <a:lnTo>
                    <a:pt x="3819295" y="247855"/>
                  </a:lnTo>
                  <a:lnTo>
                    <a:pt x="3833285" y="248447"/>
                  </a:lnTo>
                  <a:lnTo>
                    <a:pt x="3847275" y="248953"/>
                  </a:lnTo>
                  <a:lnTo>
                    <a:pt x="3861265" y="249385"/>
                  </a:lnTo>
                  <a:lnTo>
                    <a:pt x="3875255" y="249754"/>
                  </a:lnTo>
                  <a:lnTo>
                    <a:pt x="3889245" y="250069"/>
                  </a:lnTo>
                  <a:lnTo>
                    <a:pt x="3903235" y="250337"/>
                  </a:lnTo>
                  <a:lnTo>
                    <a:pt x="3917226" y="250566"/>
                  </a:lnTo>
                  <a:lnTo>
                    <a:pt x="3931216" y="250761"/>
                  </a:lnTo>
                  <a:lnTo>
                    <a:pt x="3945206" y="250927"/>
                  </a:lnTo>
                  <a:lnTo>
                    <a:pt x="3959196" y="251068"/>
                  </a:lnTo>
                  <a:lnTo>
                    <a:pt x="3973186" y="251189"/>
                  </a:lnTo>
                  <a:lnTo>
                    <a:pt x="3987176" y="251291"/>
                  </a:lnTo>
                  <a:lnTo>
                    <a:pt x="4001166" y="251378"/>
                  </a:lnTo>
                  <a:lnTo>
                    <a:pt x="4015156" y="251453"/>
                  </a:lnTo>
                  <a:lnTo>
                    <a:pt x="4029146" y="251516"/>
                  </a:lnTo>
                  <a:lnTo>
                    <a:pt x="4043136" y="251570"/>
                  </a:lnTo>
                  <a:lnTo>
                    <a:pt x="4057126" y="251616"/>
                  </a:lnTo>
                  <a:lnTo>
                    <a:pt x="4071117" y="251655"/>
                  </a:lnTo>
                  <a:lnTo>
                    <a:pt x="4085107" y="251688"/>
                  </a:lnTo>
                  <a:lnTo>
                    <a:pt x="4099097" y="251716"/>
                  </a:lnTo>
                  <a:lnTo>
                    <a:pt x="4113087" y="251740"/>
                  </a:lnTo>
                  <a:lnTo>
                    <a:pt x="4127077" y="251761"/>
                  </a:lnTo>
                  <a:lnTo>
                    <a:pt x="4141067" y="251778"/>
                  </a:lnTo>
                  <a:lnTo>
                    <a:pt x="4155057" y="251793"/>
                  </a:lnTo>
                </a:path>
              </a:pathLst>
            </a:custGeom>
            <a:ln w="40651" cap="flat">
              <a:solidFill>
                <a:srgbClr val="D3D3D3">
                  <a:alpha val="100000"/>
                </a:srgbClr>
              </a:solidFill>
              <a:prstDash val="solid"/>
              <a:round/>
            </a:ln>
          </p:spPr>
          <p:txBody>
            <a:bodyPr/>
            <a:lstStyle/>
            <a:p/>
          </p:txBody>
        </p:sp>
        <p:sp>
          <p:nvSpPr>
            <p:cNvPr id="40" name="pl40"/>
            <p:cNvSpPr/>
            <p:nvPr/>
          </p:nvSpPr>
          <p:spPr>
            <a:xfrm>
              <a:off x="2737948" y="899582"/>
              <a:ext cx="4155057" cy="755803"/>
            </a:xfrm>
            <a:custGeom>
              <a:avLst/>
              <a:pathLst>
                <a:path w="4155057" h="755803">
                  <a:moveTo>
                    <a:pt x="0" y="755803"/>
                  </a:moveTo>
                  <a:lnTo>
                    <a:pt x="13990" y="755788"/>
                  </a:lnTo>
                  <a:lnTo>
                    <a:pt x="27980" y="755771"/>
                  </a:lnTo>
                  <a:lnTo>
                    <a:pt x="41970" y="755750"/>
                  </a:lnTo>
                  <a:lnTo>
                    <a:pt x="55960" y="755726"/>
                  </a:lnTo>
                  <a:lnTo>
                    <a:pt x="69950" y="755698"/>
                  </a:lnTo>
                  <a:lnTo>
                    <a:pt x="83940" y="755665"/>
                  </a:lnTo>
                  <a:lnTo>
                    <a:pt x="97930" y="755626"/>
                  </a:lnTo>
                  <a:lnTo>
                    <a:pt x="111920" y="755580"/>
                  </a:lnTo>
                  <a:lnTo>
                    <a:pt x="125910" y="755526"/>
                  </a:lnTo>
                  <a:lnTo>
                    <a:pt x="139900" y="755463"/>
                  </a:lnTo>
                  <a:lnTo>
                    <a:pt x="153891" y="755388"/>
                  </a:lnTo>
                  <a:lnTo>
                    <a:pt x="167881" y="755301"/>
                  </a:lnTo>
                  <a:lnTo>
                    <a:pt x="181871" y="755198"/>
                  </a:lnTo>
                  <a:lnTo>
                    <a:pt x="195861" y="755078"/>
                  </a:lnTo>
                  <a:lnTo>
                    <a:pt x="209851" y="754936"/>
                  </a:lnTo>
                  <a:lnTo>
                    <a:pt x="223841" y="754770"/>
                  </a:lnTo>
                  <a:lnTo>
                    <a:pt x="237831" y="754575"/>
                  </a:lnTo>
                  <a:lnTo>
                    <a:pt x="251821" y="754347"/>
                  </a:lnTo>
                  <a:lnTo>
                    <a:pt x="265811" y="754078"/>
                  </a:lnTo>
                  <a:lnTo>
                    <a:pt x="279801" y="753764"/>
                  </a:lnTo>
                  <a:lnTo>
                    <a:pt x="293791" y="753395"/>
                  </a:lnTo>
                  <a:lnTo>
                    <a:pt x="307782" y="752963"/>
                  </a:lnTo>
                  <a:lnTo>
                    <a:pt x="321772" y="752457"/>
                  </a:lnTo>
                  <a:lnTo>
                    <a:pt x="335762" y="751864"/>
                  </a:lnTo>
                  <a:lnTo>
                    <a:pt x="349752" y="751172"/>
                  </a:lnTo>
                  <a:lnTo>
                    <a:pt x="363742" y="750363"/>
                  </a:lnTo>
                  <a:lnTo>
                    <a:pt x="377732" y="749419"/>
                  </a:lnTo>
                  <a:lnTo>
                    <a:pt x="391722" y="748318"/>
                  </a:lnTo>
                  <a:lnTo>
                    <a:pt x="405712" y="747037"/>
                  </a:lnTo>
                  <a:lnTo>
                    <a:pt x="419702" y="745549"/>
                  </a:lnTo>
                  <a:lnTo>
                    <a:pt x="433692" y="743822"/>
                  </a:lnTo>
                  <a:lnTo>
                    <a:pt x="447682" y="741824"/>
                  </a:lnTo>
                  <a:lnTo>
                    <a:pt x="461673" y="739517"/>
                  </a:lnTo>
                  <a:lnTo>
                    <a:pt x="475663" y="736863"/>
                  </a:lnTo>
                  <a:lnTo>
                    <a:pt x="489653" y="733818"/>
                  </a:lnTo>
                  <a:lnTo>
                    <a:pt x="503643" y="730339"/>
                  </a:lnTo>
                  <a:lnTo>
                    <a:pt x="517633" y="726383"/>
                  </a:lnTo>
                  <a:lnTo>
                    <a:pt x="531623" y="721906"/>
                  </a:lnTo>
                  <a:lnTo>
                    <a:pt x="545613" y="716868"/>
                  </a:lnTo>
                  <a:lnTo>
                    <a:pt x="559603" y="711237"/>
                  </a:lnTo>
                  <a:lnTo>
                    <a:pt x="573593" y="704987"/>
                  </a:lnTo>
                  <a:lnTo>
                    <a:pt x="587583" y="698106"/>
                  </a:lnTo>
                  <a:lnTo>
                    <a:pt x="601574" y="690597"/>
                  </a:lnTo>
                  <a:lnTo>
                    <a:pt x="615564" y="682481"/>
                  </a:lnTo>
                  <a:lnTo>
                    <a:pt x="629554" y="673800"/>
                  </a:lnTo>
                  <a:lnTo>
                    <a:pt x="643544" y="664616"/>
                  </a:lnTo>
                  <a:lnTo>
                    <a:pt x="657534" y="655016"/>
                  </a:lnTo>
                  <a:lnTo>
                    <a:pt x="671524" y="645102"/>
                  </a:lnTo>
                  <a:lnTo>
                    <a:pt x="685514" y="634993"/>
                  </a:lnTo>
                  <a:lnTo>
                    <a:pt x="699504" y="624819"/>
                  </a:lnTo>
                  <a:lnTo>
                    <a:pt x="713494" y="614710"/>
                  </a:lnTo>
                  <a:lnTo>
                    <a:pt x="727484" y="604796"/>
                  </a:lnTo>
                  <a:lnTo>
                    <a:pt x="741474" y="595196"/>
                  </a:lnTo>
                  <a:lnTo>
                    <a:pt x="755465" y="586012"/>
                  </a:lnTo>
                  <a:lnTo>
                    <a:pt x="769455" y="577331"/>
                  </a:lnTo>
                  <a:lnTo>
                    <a:pt x="783445" y="569215"/>
                  </a:lnTo>
                  <a:lnTo>
                    <a:pt x="797435" y="561706"/>
                  </a:lnTo>
                  <a:lnTo>
                    <a:pt x="811425" y="554825"/>
                  </a:lnTo>
                  <a:lnTo>
                    <a:pt x="825415" y="548575"/>
                  </a:lnTo>
                  <a:lnTo>
                    <a:pt x="839405" y="542944"/>
                  </a:lnTo>
                  <a:lnTo>
                    <a:pt x="853395" y="537906"/>
                  </a:lnTo>
                  <a:lnTo>
                    <a:pt x="867385" y="533429"/>
                  </a:lnTo>
                  <a:lnTo>
                    <a:pt x="881375" y="529472"/>
                  </a:lnTo>
                  <a:lnTo>
                    <a:pt x="895365" y="525994"/>
                  </a:lnTo>
                  <a:lnTo>
                    <a:pt x="909356" y="522949"/>
                  </a:lnTo>
                  <a:lnTo>
                    <a:pt x="923346" y="520294"/>
                  </a:lnTo>
                  <a:lnTo>
                    <a:pt x="937336" y="517988"/>
                  </a:lnTo>
                  <a:lnTo>
                    <a:pt x="951326" y="515990"/>
                  </a:lnTo>
                  <a:lnTo>
                    <a:pt x="965316" y="514263"/>
                  </a:lnTo>
                  <a:lnTo>
                    <a:pt x="979306" y="512774"/>
                  </a:lnTo>
                  <a:lnTo>
                    <a:pt x="993296" y="511493"/>
                  </a:lnTo>
                  <a:lnTo>
                    <a:pt x="1007286" y="510393"/>
                  </a:lnTo>
                  <a:lnTo>
                    <a:pt x="1021276" y="509449"/>
                  </a:lnTo>
                  <a:lnTo>
                    <a:pt x="1035266" y="508640"/>
                  </a:lnTo>
                  <a:lnTo>
                    <a:pt x="1049256" y="507947"/>
                  </a:lnTo>
                  <a:lnTo>
                    <a:pt x="1063247" y="507355"/>
                  </a:lnTo>
                  <a:lnTo>
                    <a:pt x="1077237" y="506849"/>
                  </a:lnTo>
                  <a:lnTo>
                    <a:pt x="1091227" y="506417"/>
                  </a:lnTo>
                  <a:lnTo>
                    <a:pt x="1105217" y="506048"/>
                  </a:lnTo>
                  <a:lnTo>
                    <a:pt x="1119207" y="505734"/>
                  </a:lnTo>
                  <a:lnTo>
                    <a:pt x="1133197" y="505465"/>
                  </a:lnTo>
                  <a:lnTo>
                    <a:pt x="1147187" y="505237"/>
                  </a:lnTo>
                  <a:lnTo>
                    <a:pt x="1161177" y="505042"/>
                  </a:lnTo>
                  <a:lnTo>
                    <a:pt x="1175167" y="504876"/>
                  </a:lnTo>
                  <a:lnTo>
                    <a:pt x="1189157" y="504734"/>
                  </a:lnTo>
                  <a:lnTo>
                    <a:pt x="1203148" y="504614"/>
                  </a:lnTo>
                  <a:lnTo>
                    <a:pt x="1217138" y="504511"/>
                  </a:lnTo>
                  <a:lnTo>
                    <a:pt x="1231128" y="504424"/>
                  </a:lnTo>
                  <a:lnTo>
                    <a:pt x="1245118" y="504349"/>
                  </a:lnTo>
                  <a:lnTo>
                    <a:pt x="1259108" y="504286"/>
                  </a:lnTo>
                  <a:lnTo>
                    <a:pt x="1273098" y="504232"/>
                  </a:lnTo>
                  <a:lnTo>
                    <a:pt x="1287088" y="504186"/>
                  </a:lnTo>
                  <a:lnTo>
                    <a:pt x="1301078" y="504147"/>
                  </a:lnTo>
                  <a:lnTo>
                    <a:pt x="1315068" y="504114"/>
                  </a:lnTo>
                  <a:lnTo>
                    <a:pt x="1329058" y="504086"/>
                  </a:lnTo>
                  <a:lnTo>
                    <a:pt x="1343048" y="504062"/>
                  </a:lnTo>
                  <a:lnTo>
                    <a:pt x="1357039" y="504041"/>
                  </a:lnTo>
                  <a:lnTo>
                    <a:pt x="1371029" y="504024"/>
                  </a:lnTo>
                  <a:lnTo>
                    <a:pt x="1385019" y="504009"/>
                  </a:lnTo>
                  <a:lnTo>
                    <a:pt x="1385019" y="503756"/>
                  </a:lnTo>
                  <a:lnTo>
                    <a:pt x="1399009" y="503726"/>
                  </a:lnTo>
                  <a:lnTo>
                    <a:pt x="1412999" y="503691"/>
                  </a:lnTo>
                  <a:lnTo>
                    <a:pt x="1426989" y="503650"/>
                  </a:lnTo>
                  <a:lnTo>
                    <a:pt x="1440979" y="503602"/>
                  </a:lnTo>
                  <a:lnTo>
                    <a:pt x="1454969" y="503546"/>
                  </a:lnTo>
                  <a:lnTo>
                    <a:pt x="1468959" y="503479"/>
                  </a:lnTo>
                  <a:lnTo>
                    <a:pt x="1482949" y="503401"/>
                  </a:lnTo>
                  <a:lnTo>
                    <a:pt x="1496939" y="503310"/>
                  </a:lnTo>
                  <a:lnTo>
                    <a:pt x="1510930" y="503202"/>
                  </a:lnTo>
                  <a:lnTo>
                    <a:pt x="1524920" y="503075"/>
                  </a:lnTo>
                  <a:lnTo>
                    <a:pt x="1538910" y="502926"/>
                  </a:lnTo>
                  <a:lnTo>
                    <a:pt x="1552900" y="502752"/>
                  </a:lnTo>
                  <a:lnTo>
                    <a:pt x="1566890" y="502547"/>
                  </a:lnTo>
                  <a:lnTo>
                    <a:pt x="1580880" y="502306"/>
                  </a:lnTo>
                  <a:lnTo>
                    <a:pt x="1594870" y="502023"/>
                  </a:lnTo>
                  <a:lnTo>
                    <a:pt x="1608860" y="501691"/>
                  </a:lnTo>
                  <a:lnTo>
                    <a:pt x="1622850" y="501301"/>
                  </a:lnTo>
                  <a:lnTo>
                    <a:pt x="1636840" y="500843"/>
                  </a:lnTo>
                  <a:lnTo>
                    <a:pt x="1650830" y="500307"/>
                  </a:lnTo>
                  <a:lnTo>
                    <a:pt x="1664821" y="499677"/>
                  </a:lnTo>
                  <a:lnTo>
                    <a:pt x="1678811" y="498940"/>
                  </a:lnTo>
                  <a:lnTo>
                    <a:pt x="1692801" y="498075"/>
                  </a:lnTo>
                  <a:lnTo>
                    <a:pt x="1706791" y="497063"/>
                  </a:lnTo>
                  <a:lnTo>
                    <a:pt x="1720781" y="495879"/>
                  </a:lnTo>
                  <a:lnTo>
                    <a:pt x="1734771" y="494494"/>
                  </a:lnTo>
                  <a:lnTo>
                    <a:pt x="1748761" y="492876"/>
                  </a:lnTo>
                  <a:lnTo>
                    <a:pt x="1762751" y="490988"/>
                  </a:lnTo>
                  <a:lnTo>
                    <a:pt x="1776741" y="488787"/>
                  </a:lnTo>
                  <a:lnTo>
                    <a:pt x="1790731" y="486225"/>
                  </a:lnTo>
                  <a:lnTo>
                    <a:pt x="1804722" y="483248"/>
                  </a:lnTo>
                  <a:lnTo>
                    <a:pt x="1818712" y="479795"/>
                  </a:lnTo>
                  <a:lnTo>
                    <a:pt x="1832702" y="475798"/>
                  </a:lnTo>
                  <a:lnTo>
                    <a:pt x="1846692" y="471185"/>
                  </a:lnTo>
                  <a:lnTo>
                    <a:pt x="1860682" y="465876"/>
                  </a:lnTo>
                  <a:lnTo>
                    <a:pt x="1874672" y="459786"/>
                  </a:lnTo>
                  <a:lnTo>
                    <a:pt x="1888662" y="452829"/>
                  </a:lnTo>
                  <a:lnTo>
                    <a:pt x="1902652" y="444916"/>
                  </a:lnTo>
                  <a:lnTo>
                    <a:pt x="1916642" y="435961"/>
                  </a:lnTo>
                  <a:lnTo>
                    <a:pt x="1930632" y="425886"/>
                  </a:lnTo>
                  <a:lnTo>
                    <a:pt x="1944622" y="414623"/>
                  </a:lnTo>
                  <a:lnTo>
                    <a:pt x="1958613" y="402123"/>
                  </a:lnTo>
                  <a:lnTo>
                    <a:pt x="1972603" y="388362"/>
                  </a:lnTo>
                  <a:lnTo>
                    <a:pt x="1986593" y="373343"/>
                  </a:lnTo>
                  <a:lnTo>
                    <a:pt x="2000583" y="357112"/>
                  </a:lnTo>
                  <a:lnTo>
                    <a:pt x="2014573" y="339749"/>
                  </a:lnTo>
                  <a:lnTo>
                    <a:pt x="2028563" y="321383"/>
                  </a:lnTo>
                  <a:lnTo>
                    <a:pt x="2042553" y="302182"/>
                  </a:lnTo>
                  <a:lnTo>
                    <a:pt x="2056543" y="282354"/>
                  </a:lnTo>
                  <a:lnTo>
                    <a:pt x="2070533" y="262137"/>
                  </a:lnTo>
                  <a:lnTo>
                    <a:pt x="2084523" y="241787"/>
                  </a:lnTo>
                  <a:lnTo>
                    <a:pt x="2098513" y="221570"/>
                  </a:lnTo>
                  <a:lnTo>
                    <a:pt x="2112504" y="201742"/>
                  </a:lnTo>
                  <a:lnTo>
                    <a:pt x="2126494" y="182541"/>
                  </a:lnTo>
                  <a:lnTo>
                    <a:pt x="2140484" y="164175"/>
                  </a:lnTo>
                  <a:lnTo>
                    <a:pt x="2154474" y="146813"/>
                  </a:lnTo>
                  <a:lnTo>
                    <a:pt x="2168464" y="130581"/>
                  </a:lnTo>
                  <a:lnTo>
                    <a:pt x="2182454" y="115563"/>
                  </a:lnTo>
                  <a:lnTo>
                    <a:pt x="2196444" y="101801"/>
                  </a:lnTo>
                  <a:lnTo>
                    <a:pt x="2210434" y="89301"/>
                  </a:lnTo>
                  <a:lnTo>
                    <a:pt x="2224424" y="78038"/>
                  </a:lnTo>
                  <a:lnTo>
                    <a:pt x="2238414" y="67963"/>
                  </a:lnTo>
                  <a:lnTo>
                    <a:pt x="2252404" y="59008"/>
                  </a:lnTo>
                  <a:lnTo>
                    <a:pt x="2266395" y="51095"/>
                  </a:lnTo>
                  <a:lnTo>
                    <a:pt x="2280385" y="44138"/>
                  </a:lnTo>
                  <a:lnTo>
                    <a:pt x="2294375" y="38048"/>
                  </a:lnTo>
                  <a:lnTo>
                    <a:pt x="2308365" y="32739"/>
                  </a:lnTo>
                  <a:lnTo>
                    <a:pt x="2322355" y="28126"/>
                  </a:lnTo>
                  <a:lnTo>
                    <a:pt x="2336345" y="24130"/>
                  </a:lnTo>
                  <a:lnTo>
                    <a:pt x="2350335" y="20676"/>
                  </a:lnTo>
                  <a:lnTo>
                    <a:pt x="2364325" y="17699"/>
                  </a:lnTo>
                  <a:lnTo>
                    <a:pt x="2378315" y="15137"/>
                  </a:lnTo>
                  <a:lnTo>
                    <a:pt x="2392305" y="12936"/>
                  </a:lnTo>
                  <a:lnTo>
                    <a:pt x="2406296" y="11048"/>
                  </a:lnTo>
                  <a:lnTo>
                    <a:pt x="2420286" y="9430"/>
                  </a:lnTo>
                  <a:lnTo>
                    <a:pt x="2434276" y="8045"/>
                  </a:lnTo>
                  <a:lnTo>
                    <a:pt x="2448266" y="6861"/>
                  </a:lnTo>
                  <a:lnTo>
                    <a:pt x="2462256" y="5849"/>
                  </a:lnTo>
                  <a:lnTo>
                    <a:pt x="2476246" y="4984"/>
                  </a:lnTo>
                  <a:lnTo>
                    <a:pt x="2490236" y="4247"/>
                  </a:lnTo>
                  <a:lnTo>
                    <a:pt x="2504226" y="3618"/>
                  </a:lnTo>
                  <a:lnTo>
                    <a:pt x="2518216" y="3081"/>
                  </a:lnTo>
                  <a:lnTo>
                    <a:pt x="2532206" y="2623"/>
                  </a:lnTo>
                  <a:lnTo>
                    <a:pt x="2546196" y="2234"/>
                  </a:lnTo>
                  <a:lnTo>
                    <a:pt x="2560187" y="1901"/>
                  </a:lnTo>
                  <a:lnTo>
                    <a:pt x="2574177" y="1619"/>
                  </a:lnTo>
                  <a:lnTo>
                    <a:pt x="2588167" y="1378"/>
                  </a:lnTo>
                  <a:lnTo>
                    <a:pt x="2602157" y="1172"/>
                  </a:lnTo>
                  <a:lnTo>
                    <a:pt x="2616147" y="998"/>
                  </a:lnTo>
                  <a:lnTo>
                    <a:pt x="2630137" y="849"/>
                  </a:lnTo>
                  <a:lnTo>
                    <a:pt x="2644127" y="722"/>
                  </a:lnTo>
                  <a:lnTo>
                    <a:pt x="2658117" y="615"/>
                  </a:lnTo>
                  <a:lnTo>
                    <a:pt x="2672107" y="523"/>
                  </a:lnTo>
                  <a:lnTo>
                    <a:pt x="2686097" y="445"/>
                  </a:lnTo>
                  <a:lnTo>
                    <a:pt x="2700087" y="378"/>
                  </a:lnTo>
                  <a:lnTo>
                    <a:pt x="2714078" y="322"/>
                  </a:lnTo>
                  <a:lnTo>
                    <a:pt x="2728068" y="274"/>
                  </a:lnTo>
                  <a:lnTo>
                    <a:pt x="2742058" y="233"/>
                  </a:lnTo>
                  <a:lnTo>
                    <a:pt x="2756048" y="198"/>
                  </a:lnTo>
                  <a:lnTo>
                    <a:pt x="2770038" y="168"/>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1" name="pl41"/>
            <p:cNvSpPr/>
            <p:nvPr/>
          </p:nvSpPr>
          <p:spPr>
            <a:xfrm>
              <a:off x="2737948" y="1151544"/>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2" name="pl42"/>
            <p:cNvSpPr/>
            <p:nvPr/>
          </p:nvSpPr>
          <p:spPr>
            <a:xfrm>
              <a:off x="2737948" y="4175096"/>
              <a:ext cx="4155057" cy="251878"/>
            </a:xfrm>
            <a:custGeom>
              <a:avLst/>
              <a:pathLst>
                <a:path w="4155057" h="2518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878"/>
                  </a:lnTo>
                  <a:lnTo>
                    <a:pt x="2784028" y="251863"/>
                  </a:lnTo>
                  <a:lnTo>
                    <a:pt x="2798018" y="251845"/>
                  </a:lnTo>
                  <a:lnTo>
                    <a:pt x="2812008" y="251825"/>
                  </a:lnTo>
                  <a:lnTo>
                    <a:pt x="2825998" y="251801"/>
                  </a:lnTo>
                  <a:lnTo>
                    <a:pt x="2839988" y="251773"/>
                  </a:lnTo>
                  <a:lnTo>
                    <a:pt x="2853978" y="251739"/>
                  </a:lnTo>
                  <a:lnTo>
                    <a:pt x="2867969" y="251700"/>
                  </a:lnTo>
                  <a:lnTo>
                    <a:pt x="2881959" y="251655"/>
                  </a:lnTo>
                  <a:lnTo>
                    <a:pt x="2895949" y="251601"/>
                  </a:lnTo>
                  <a:lnTo>
                    <a:pt x="2909939" y="251537"/>
                  </a:lnTo>
                  <a:lnTo>
                    <a:pt x="2923929" y="251463"/>
                  </a:lnTo>
                  <a:lnTo>
                    <a:pt x="2937919" y="251376"/>
                  </a:lnTo>
                  <a:lnTo>
                    <a:pt x="2951909" y="251273"/>
                  </a:lnTo>
                  <a:lnTo>
                    <a:pt x="2965899" y="251153"/>
                  </a:lnTo>
                  <a:lnTo>
                    <a:pt x="2979889" y="251011"/>
                  </a:lnTo>
                  <a:lnTo>
                    <a:pt x="2993879" y="250845"/>
                  </a:lnTo>
                  <a:lnTo>
                    <a:pt x="3007870" y="250650"/>
                  </a:lnTo>
                  <a:lnTo>
                    <a:pt x="3021860" y="250421"/>
                  </a:lnTo>
                  <a:lnTo>
                    <a:pt x="3035850" y="250153"/>
                  </a:lnTo>
                  <a:lnTo>
                    <a:pt x="3049840" y="249838"/>
                  </a:lnTo>
                  <a:lnTo>
                    <a:pt x="3063830" y="249470"/>
                  </a:lnTo>
                  <a:lnTo>
                    <a:pt x="3077820" y="249037"/>
                  </a:lnTo>
                  <a:lnTo>
                    <a:pt x="3091810" y="248531"/>
                  </a:lnTo>
                  <a:lnTo>
                    <a:pt x="3105800" y="247939"/>
                  </a:lnTo>
                  <a:lnTo>
                    <a:pt x="3119790" y="247247"/>
                  </a:lnTo>
                  <a:lnTo>
                    <a:pt x="3133780" y="246438"/>
                  </a:lnTo>
                  <a:lnTo>
                    <a:pt x="3147770" y="245494"/>
                  </a:lnTo>
                  <a:lnTo>
                    <a:pt x="3161761" y="244393"/>
                  </a:lnTo>
                  <a:lnTo>
                    <a:pt x="3175751" y="243112"/>
                  </a:lnTo>
                  <a:lnTo>
                    <a:pt x="3189741" y="241624"/>
                  </a:lnTo>
                  <a:lnTo>
                    <a:pt x="3203731" y="239897"/>
                  </a:lnTo>
                  <a:lnTo>
                    <a:pt x="3217721" y="237899"/>
                  </a:lnTo>
                  <a:lnTo>
                    <a:pt x="3231711" y="235592"/>
                  </a:lnTo>
                  <a:lnTo>
                    <a:pt x="3245701" y="232938"/>
                  </a:lnTo>
                  <a:lnTo>
                    <a:pt x="3259691" y="229893"/>
                  </a:lnTo>
                  <a:lnTo>
                    <a:pt x="3273681" y="226414"/>
                  </a:lnTo>
                  <a:lnTo>
                    <a:pt x="3287671" y="222458"/>
                  </a:lnTo>
                  <a:lnTo>
                    <a:pt x="3301661" y="217980"/>
                  </a:lnTo>
                  <a:lnTo>
                    <a:pt x="3315652" y="212943"/>
                  </a:lnTo>
                  <a:lnTo>
                    <a:pt x="3329642" y="207311"/>
                  </a:lnTo>
                  <a:lnTo>
                    <a:pt x="3343632" y="201061"/>
                  </a:lnTo>
                  <a:lnTo>
                    <a:pt x="3357622" y="194181"/>
                  </a:lnTo>
                  <a:lnTo>
                    <a:pt x="3371612" y="186671"/>
                  </a:lnTo>
                  <a:lnTo>
                    <a:pt x="3385602" y="178556"/>
                  </a:lnTo>
                  <a:lnTo>
                    <a:pt x="3399592" y="169874"/>
                  </a:lnTo>
                  <a:lnTo>
                    <a:pt x="3413582" y="160691"/>
                  </a:lnTo>
                  <a:lnTo>
                    <a:pt x="3427572" y="151091"/>
                  </a:lnTo>
                  <a:lnTo>
                    <a:pt x="3441562" y="141177"/>
                  </a:lnTo>
                  <a:lnTo>
                    <a:pt x="3455552" y="131068"/>
                  </a:lnTo>
                  <a:lnTo>
                    <a:pt x="3469543" y="120893"/>
                  </a:lnTo>
                  <a:lnTo>
                    <a:pt x="3483533" y="110785"/>
                  </a:lnTo>
                  <a:lnTo>
                    <a:pt x="3497523" y="100871"/>
                  </a:lnTo>
                  <a:lnTo>
                    <a:pt x="3511513" y="91270"/>
                  </a:lnTo>
                  <a:lnTo>
                    <a:pt x="3525503" y="82087"/>
                  </a:lnTo>
                  <a:lnTo>
                    <a:pt x="3539493" y="73406"/>
                  </a:lnTo>
                  <a:lnTo>
                    <a:pt x="3553483" y="65290"/>
                  </a:lnTo>
                  <a:lnTo>
                    <a:pt x="3567473" y="57781"/>
                  </a:lnTo>
                  <a:lnTo>
                    <a:pt x="3581463" y="50900"/>
                  </a:lnTo>
                  <a:lnTo>
                    <a:pt x="3595453" y="44650"/>
                  </a:lnTo>
                  <a:lnTo>
                    <a:pt x="3609444" y="39019"/>
                  </a:lnTo>
                  <a:lnTo>
                    <a:pt x="3623434" y="33981"/>
                  </a:lnTo>
                  <a:lnTo>
                    <a:pt x="3637424" y="29504"/>
                  </a:lnTo>
                  <a:lnTo>
                    <a:pt x="3651414" y="25547"/>
                  </a:lnTo>
                  <a:lnTo>
                    <a:pt x="3665404" y="22069"/>
                  </a:lnTo>
                  <a:lnTo>
                    <a:pt x="3679394" y="19024"/>
                  </a:lnTo>
                  <a:lnTo>
                    <a:pt x="3693384" y="16369"/>
                  </a:lnTo>
                  <a:lnTo>
                    <a:pt x="3707374" y="14063"/>
                  </a:lnTo>
                  <a:lnTo>
                    <a:pt x="3721364" y="12065"/>
                  </a:lnTo>
                  <a:lnTo>
                    <a:pt x="3735354" y="10338"/>
                  </a:lnTo>
                  <a:lnTo>
                    <a:pt x="3749344" y="8849"/>
                  </a:lnTo>
                  <a:lnTo>
                    <a:pt x="3763335" y="7568"/>
                  </a:lnTo>
                  <a:lnTo>
                    <a:pt x="3777325" y="6468"/>
                  </a:lnTo>
                  <a:lnTo>
                    <a:pt x="3791315" y="5524"/>
                  </a:lnTo>
                  <a:lnTo>
                    <a:pt x="3805305" y="4715"/>
                  </a:lnTo>
                  <a:lnTo>
                    <a:pt x="3819295" y="4022"/>
                  </a:lnTo>
                  <a:lnTo>
                    <a:pt x="3833285" y="3430"/>
                  </a:lnTo>
                  <a:lnTo>
                    <a:pt x="3847275" y="2924"/>
                  </a:lnTo>
                  <a:lnTo>
                    <a:pt x="3861265" y="2492"/>
                  </a:lnTo>
                  <a:lnTo>
                    <a:pt x="3875255" y="2123"/>
                  </a:lnTo>
                  <a:lnTo>
                    <a:pt x="3889245" y="1809"/>
                  </a:lnTo>
                  <a:lnTo>
                    <a:pt x="3903235" y="1540"/>
                  </a:lnTo>
                  <a:lnTo>
                    <a:pt x="3917226" y="1311"/>
                  </a:lnTo>
                  <a:lnTo>
                    <a:pt x="3931216" y="1117"/>
                  </a:lnTo>
                  <a:lnTo>
                    <a:pt x="3945206" y="950"/>
                  </a:lnTo>
                  <a:lnTo>
                    <a:pt x="3959196" y="809"/>
                  </a:lnTo>
                  <a:lnTo>
                    <a:pt x="3973186" y="689"/>
                  </a:lnTo>
                  <a:lnTo>
                    <a:pt x="3987176" y="586"/>
                  </a:lnTo>
                  <a:lnTo>
                    <a:pt x="4001166" y="499"/>
                  </a:lnTo>
                  <a:lnTo>
                    <a:pt x="4015156" y="424"/>
                  </a:lnTo>
                  <a:lnTo>
                    <a:pt x="4029146" y="361"/>
                  </a:lnTo>
                  <a:lnTo>
                    <a:pt x="4043136" y="307"/>
                  </a:lnTo>
                  <a:lnTo>
                    <a:pt x="4057126" y="261"/>
                  </a:lnTo>
                  <a:lnTo>
                    <a:pt x="4071117" y="222"/>
                  </a:lnTo>
                  <a:lnTo>
                    <a:pt x="4085107" y="189"/>
                  </a:lnTo>
                  <a:lnTo>
                    <a:pt x="4099097" y="161"/>
                  </a:lnTo>
                  <a:lnTo>
                    <a:pt x="4113087" y="137"/>
                  </a:lnTo>
                  <a:lnTo>
                    <a:pt x="4127077" y="116"/>
                  </a:lnTo>
                  <a:lnTo>
                    <a:pt x="4141067" y="99"/>
                  </a:lnTo>
                  <a:lnTo>
                    <a:pt x="4155057" y="84"/>
                  </a:lnTo>
                </a:path>
              </a:pathLst>
            </a:custGeom>
            <a:ln w="40651" cap="flat">
              <a:solidFill>
                <a:srgbClr val="F26A21">
                  <a:alpha val="100000"/>
                </a:srgbClr>
              </a:solidFill>
              <a:prstDash val="solid"/>
              <a:round/>
            </a:ln>
          </p:spPr>
          <p:txBody>
            <a:bodyPr/>
            <a:lstStyle/>
            <a:p/>
          </p:txBody>
        </p:sp>
        <p:sp>
          <p:nvSpPr>
            <p:cNvPr id="43" name="pl43"/>
            <p:cNvSpPr/>
            <p:nvPr/>
          </p:nvSpPr>
          <p:spPr>
            <a:xfrm>
              <a:off x="2737948" y="899582"/>
              <a:ext cx="4155057" cy="251962"/>
            </a:xfrm>
            <a:custGeom>
              <a:avLst/>
              <a:pathLst>
                <a:path w="4155057" h="251962">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4"/>
                  </a:lnTo>
                  <a:lnTo>
                    <a:pt x="1399009" y="99"/>
                  </a:lnTo>
                  <a:lnTo>
                    <a:pt x="1412999" y="116"/>
                  </a:lnTo>
                  <a:lnTo>
                    <a:pt x="1426989" y="137"/>
                  </a:lnTo>
                  <a:lnTo>
                    <a:pt x="1440979" y="161"/>
                  </a:lnTo>
                  <a:lnTo>
                    <a:pt x="1454969" y="189"/>
                  </a:lnTo>
                  <a:lnTo>
                    <a:pt x="1468959" y="222"/>
                  </a:lnTo>
                  <a:lnTo>
                    <a:pt x="1482949" y="261"/>
                  </a:lnTo>
                  <a:lnTo>
                    <a:pt x="1496939" y="307"/>
                  </a:lnTo>
                  <a:lnTo>
                    <a:pt x="1510930" y="361"/>
                  </a:lnTo>
                  <a:lnTo>
                    <a:pt x="1524920" y="424"/>
                  </a:lnTo>
                  <a:lnTo>
                    <a:pt x="1538910" y="499"/>
                  </a:lnTo>
                  <a:lnTo>
                    <a:pt x="1552900" y="586"/>
                  </a:lnTo>
                  <a:lnTo>
                    <a:pt x="1566890" y="689"/>
                  </a:lnTo>
                  <a:lnTo>
                    <a:pt x="1580880" y="809"/>
                  </a:lnTo>
                  <a:lnTo>
                    <a:pt x="1594870" y="950"/>
                  </a:lnTo>
                  <a:lnTo>
                    <a:pt x="1608860" y="1117"/>
                  </a:lnTo>
                  <a:lnTo>
                    <a:pt x="1622850" y="1311"/>
                  </a:lnTo>
                  <a:lnTo>
                    <a:pt x="1636840" y="1540"/>
                  </a:lnTo>
                  <a:lnTo>
                    <a:pt x="1650830" y="1809"/>
                  </a:lnTo>
                  <a:lnTo>
                    <a:pt x="1664821" y="2123"/>
                  </a:lnTo>
                  <a:lnTo>
                    <a:pt x="1678811" y="2492"/>
                  </a:lnTo>
                  <a:lnTo>
                    <a:pt x="1692801" y="2924"/>
                  </a:lnTo>
                  <a:lnTo>
                    <a:pt x="1706791" y="3430"/>
                  </a:lnTo>
                  <a:lnTo>
                    <a:pt x="1720781" y="4022"/>
                  </a:lnTo>
                  <a:lnTo>
                    <a:pt x="1734771" y="4715"/>
                  </a:lnTo>
                  <a:lnTo>
                    <a:pt x="1748761" y="5524"/>
                  </a:lnTo>
                  <a:lnTo>
                    <a:pt x="1762751" y="6468"/>
                  </a:lnTo>
                  <a:lnTo>
                    <a:pt x="1776741" y="7568"/>
                  </a:lnTo>
                  <a:lnTo>
                    <a:pt x="1790731" y="8849"/>
                  </a:lnTo>
                  <a:lnTo>
                    <a:pt x="1804722" y="10338"/>
                  </a:lnTo>
                  <a:lnTo>
                    <a:pt x="1818712" y="12065"/>
                  </a:lnTo>
                  <a:lnTo>
                    <a:pt x="1832702" y="14063"/>
                  </a:lnTo>
                  <a:lnTo>
                    <a:pt x="1846692" y="16369"/>
                  </a:lnTo>
                  <a:lnTo>
                    <a:pt x="1860682" y="19024"/>
                  </a:lnTo>
                  <a:lnTo>
                    <a:pt x="1874672" y="22069"/>
                  </a:lnTo>
                  <a:lnTo>
                    <a:pt x="1888662" y="25547"/>
                  </a:lnTo>
                  <a:lnTo>
                    <a:pt x="1902652" y="29504"/>
                  </a:lnTo>
                  <a:lnTo>
                    <a:pt x="1916642" y="33981"/>
                  </a:lnTo>
                  <a:lnTo>
                    <a:pt x="1930632" y="39019"/>
                  </a:lnTo>
                  <a:lnTo>
                    <a:pt x="1944622" y="44650"/>
                  </a:lnTo>
                  <a:lnTo>
                    <a:pt x="1958613" y="50900"/>
                  </a:lnTo>
                  <a:lnTo>
                    <a:pt x="1972603" y="57781"/>
                  </a:lnTo>
                  <a:lnTo>
                    <a:pt x="1986593" y="65290"/>
                  </a:lnTo>
                  <a:lnTo>
                    <a:pt x="2000583" y="73406"/>
                  </a:lnTo>
                  <a:lnTo>
                    <a:pt x="2014573" y="82087"/>
                  </a:lnTo>
                  <a:lnTo>
                    <a:pt x="2028563" y="91270"/>
                  </a:lnTo>
                  <a:lnTo>
                    <a:pt x="2042553" y="100871"/>
                  </a:lnTo>
                  <a:lnTo>
                    <a:pt x="2056543" y="110785"/>
                  </a:lnTo>
                  <a:lnTo>
                    <a:pt x="2070533" y="120893"/>
                  </a:lnTo>
                  <a:lnTo>
                    <a:pt x="2084523" y="131068"/>
                  </a:lnTo>
                  <a:lnTo>
                    <a:pt x="2098513" y="141177"/>
                  </a:lnTo>
                  <a:lnTo>
                    <a:pt x="2112504" y="151091"/>
                  </a:lnTo>
                  <a:lnTo>
                    <a:pt x="2126494" y="160691"/>
                  </a:lnTo>
                  <a:lnTo>
                    <a:pt x="2140484" y="169874"/>
                  </a:lnTo>
                  <a:lnTo>
                    <a:pt x="2154474" y="178556"/>
                  </a:lnTo>
                  <a:lnTo>
                    <a:pt x="2168464" y="186671"/>
                  </a:lnTo>
                  <a:lnTo>
                    <a:pt x="2182454" y="194181"/>
                  </a:lnTo>
                  <a:lnTo>
                    <a:pt x="2196444" y="201061"/>
                  </a:lnTo>
                  <a:lnTo>
                    <a:pt x="2210434" y="207311"/>
                  </a:lnTo>
                  <a:lnTo>
                    <a:pt x="2224424" y="212943"/>
                  </a:lnTo>
                  <a:lnTo>
                    <a:pt x="2238414" y="217980"/>
                  </a:lnTo>
                  <a:lnTo>
                    <a:pt x="2252404" y="222458"/>
                  </a:lnTo>
                  <a:lnTo>
                    <a:pt x="2266395" y="226414"/>
                  </a:lnTo>
                  <a:lnTo>
                    <a:pt x="2280385" y="229893"/>
                  </a:lnTo>
                  <a:lnTo>
                    <a:pt x="2294375" y="232938"/>
                  </a:lnTo>
                  <a:lnTo>
                    <a:pt x="2308365" y="235592"/>
                  </a:lnTo>
                  <a:lnTo>
                    <a:pt x="2322355" y="237899"/>
                  </a:lnTo>
                  <a:lnTo>
                    <a:pt x="2336345" y="239897"/>
                  </a:lnTo>
                  <a:lnTo>
                    <a:pt x="2350335" y="241624"/>
                  </a:lnTo>
                  <a:lnTo>
                    <a:pt x="2364325" y="243112"/>
                  </a:lnTo>
                  <a:lnTo>
                    <a:pt x="2378315" y="244393"/>
                  </a:lnTo>
                  <a:lnTo>
                    <a:pt x="2392305" y="245494"/>
                  </a:lnTo>
                  <a:lnTo>
                    <a:pt x="2406296" y="246438"/>
                  </a:lnTo>
                  <a:lnTo>
                    <a:pt x="2420286" y="247247"/>
                  </a:lnTo>
                  <a:lnTo>
                    <a:pt x="2434276" y="247939"/>
                  </a:lnTo>
                  <a:lnTo>
                    <a:pt x="2448266" y="248531"/>
                  </a:lnTo>
                  <a:lnTo>
                    <a:pt x="2462256" y="249037"/>
                  </a:lnTo>
                  <a:lnTo>
                    <a:pt x="2476246" y="249470"/>
                  </a:lnTo>
                  <a:lnTo>
                    <a:pt x="2490236" y="249838"/>
                  </a:lnTo>
                  <a:lnTo>
                    <a:pt x="2504226" y="250153"/>
                  </a:lnTo>
                  <a:lnTo>
                    <a:pt x="2518216" y="250421"/>
                  </a:lnTo>
                  <a:lnTo>
                    <a:pt x="2532206" y="250650"/>
                  </a:lnTo>
                  <a:lnTo>
                    <a:pt x="2546196" y="250845"/>
                  </a:lnTo>
                  <a:lnTo>
                    <a:pt x="2560187" y="251011"/>
                  </a:lnTo>
                  <a:lnTo>
                    <a:pt x="2574177" y="251153"/>
                  </a:lnTo>
                  <a:lnTo>
                    <a:pt x="2588167" y="251273"/>
                  </a:lnTo>
                  <a:lnTo>
                    <a:pt x="2602157" y="251376"/>
                  </a:lnTo>
                  <a:lnTo>
                    <a:pt x="2616147" y="251463"/>
                  </a:lnTo>
                  <a:lnTo>
                    <a:pt x="2630137" y="251537"/>
                  </a:lnTo>
                  <a:lnTo>
                    <a:pt x="2644127" y="251601"/>
                  </a:lnTo>
                  <a:lnTo>
                    <a:pt x="2658117" y="251655"/>
                  </a:lnTo>
                  <a:lnTo>
                    <a:pt x="2672107" y="251700"/>
                  </a:lnTo>
                  <a:lnTo>
                    <a:pt x="2686097" y="251739"/>
                  </a:lnTo>
                  <a:lnTo>
                    <a:pt x="2700087" y="251773"/>
                  </a:lnTo>
                  <a:lnTo>
                    <a:pt x="2714078" y="251801"/>
                  </a:lnTo>
                  <a:lnTo>
                    <a:pt x="2728068" y="251825"/>
                  </a:lnTo>
                  <a:lnTo>
                    <a:pt x="2742058" y="251845"/>
                  </a:lnTo>
                  <a:lnTo>
                    <a:pt x="2756048" y="251863"/>
                  </a:lnTo>
                  <a:lnTo>
                    <a:pt x="2770038" y="251878"/>
                  </a:lnTo>
                  <a:lnTo>
                    <a:pt x="2770038" y="251962"/>
                  </a:lnTo>
                  <a:lnTo>
                    <a:pt x="2784028" y="251962"/>
                  </a:lnTo>
                  <a:lnTo>
                    <a:pt x="2798018" y="251962"/>
                  </a:lnTo>
                  <a:lnTo>
                    <a:pt x="2812008" y="251962"/>
                  </a:lnTo>
                  <a:lnTo>
                    <a:pt x="2825998" y="251962"/>
                  </a:lnTo>
                  <a:lnTo>
                    <a:pt x="2839988" y="251962"/>
                  </a:lnTo>
                  <a:lnTo>
                    <a:pt x="2853978" y="251962"/>
                  </a:lnTo>
                  <a:lnTo>
                    <a:pt x="2867969" y="251962"/>
                  </a:lnTo>
                  <a:lnTo>
                    <a:pt x="2881959" y="251962"/>
                  </a:lnTo>
                  <a:lnTo>
                    <a:pt x="2895949" y="251962"/>
                  </a:lnTo>
                  <a:lnTo>
                    <a:pt x="2909939" y="251962"/>
                  </a:lnTo>
                  <a:lnTo>
                    <a:pt x="2923929" y="251962"/>
                  </a:lnTo>
                  <a:lnTo>
                    <a:pt x="2937919" y="251962"/>
                  </a:lnTo>
                  <a:lnTo>
                    <a:pt x="2951909" y="251962"/>
                  </a:lnTo>
                  <a:lnTo>
                    <a:pt x="2965899" y="251962"/>
                  </a:lnTo>
                  <a:lnTo>
                    <a:pt x="2979889" y="251962"/>
                  </a:lnTo>
                  <a:lnTo>
                    <a:pt x="2993879" y="251962"/>
                  </a:lnTo>
                  <a:lnTo>
                    <a:pt x="3007870" y="251962"/>
                  </a:lnTo>
                  <a:lnTo>
                    <a:pt x="3021860" y="251962"/>
                  </a:lnTo>
                  <a:lnTo>
                    <a:pt x="3035850" y="251962"/>
                  </a:lnTo>
                  <a:lnTo>
                    <a:pt x="3049840" y="251962"/>
                  </a:lnTo>
                  <a:lnTo>
                    <a:pt x="3063830" y="251962"/>
                  </a:lnTo>
                  <a:lnTo>
                    <a:pt x="3077820" y="251962"/>
                  </a:lnTo>
                  <a:lnTo>
                    <a:pt x="3091810" y="251962"/>
                  </a:lnTo>
                  <a:lnTo>
                    <a:pt x="3105800" y="251962"/>
                  </a:lnTo>
                  <a:lnTo>
                    <a:pt x="3119790" y="251962"/>
                  </a:lnTo>
                  <a:lnTo>
                    <a:pt x="3133780" y="251962"/>
                  </a:lnTo>
                  <a:lnTo>
                    <a:pt x="3147770" y="251962"/>
                  </a:lnTo>
                  <a:lnTo>
                    <a:pt x="3161761" y="251962"/>
                  </a:lnTo>
                  <a:lnTo>
                    <a:pt x="3175751" y="251962"/>
                  </a:lnTo>
                  <a:lnTo>
                    <a:pt x="3189741" y="251962"/>
                  </a:lnTo>
                  <a:lnTo>
                    <a:pt x="3203731" y="251962"/>
                  </a:lnTo>
                  <a:lnTo>
                    <a:pt x="3217721" y="251962"/>
                  </a:lnTo>
                  <a:lnTo>
                    <a:pt x="3231711" y="251962"/>
                  </a:lnTo>
                  <a:lnTo>
                    <a:pt x="3245701" y="251962"/>
                  </a:lnTo>
                  <a:lnTo>
                    <a:pt x="3259691" y="251962"/>
                  </a:lnTo>
                  <a:lnTo>
                    <a:pt x="3273681" y="251962"/>
                  </a:lnTo>
                  <a:lnTo>
                    <a:pt x="3287671" y="251962"/>
                  </a:lnTo>
                  <a:lnTo>
                    <a:pt x="3301661" y="251962"/>
                  </a:lnTo>
                  <a:lnTo>
                    <a:pt x="3315652" y="251962"/>
                  </a:lnTo>
                  <a:lnTo>
                    <a:pt x="3329642" y="251962"/>
                  </a:lnTo>
                  <a:lnTo>
                    <a:pt x="3343632" y="251962"/>
                  </a:lnTo>
                  <a:lnTo>
                    <a:pt x="3357622" y="251962"/>
                  </a:lnTo>
                  <a:lnTo>
                    <a:pt x="3371612" y="251962"/>
                  </a:lnTo>
                  <a:lnTo>
                    <a:pt x="3385602" y="251962"/>
                  </a:lnTo>
                  <a:lnTo>
                    <a:pt x="3399592" y="251962"/>
                  </a:lnTo>
                  <a:lnTo>
                    <a:pt x="3413582" y="251962"/>
                  </a:lnTo>
                  <a:lnTo>
                    <a:pt x="3427572" y="251962"/>
                  </a:lnTo>
                  <a:lnTo>
                    <a:pt x="3441562" y="251962"/>
                  </a:lnTo>
                  <a:lnTo>
                    <a:pt x="3455552" y="251962"/>
                  </a:lnTo>
                  <a:lnTo>
                    <a:pt x="3469543" y="251962"/>
                  </a:lnTo>
                  <a:lnTo>
                    <a:pt x="3483533" y="251962"/>
                  </a:lnTo>
                  <a:lnTo>
                    <a:pt x="3497523" y="251962"/>
                  </a:lnTo>
                  <a:lnTo>
                    <a:pt x="3511513" y="251962"/>
                  </a:lnTo>
                  <a:lnTo>
                    <a:pt x="3525503" y="251962"/>
                  </a:lnTo>
                  <a:lnTo>
                    <a:pt x="3539493" y="251962"/>
                  </a:lnTo>
                  <a:lnTo>
                    <a:pt x="3553483" y="251962"/>
                  </a:lnTo>
                  <a:lnTo>
                    <a:pt x="3567473" y="251962"/>
                  </a:lnTo>
                  <a:lnTo>
                    <a:pt x="3581463" y="251962"/>
                  </a:lnTo>
                  <a:lnTo>
                    <a:pt x="3595453" y="251962"/>
                  </a:lnTo>
                  <a:lnTo>
                    <a:pt x="3609444" y="251962"/>
                  </a:lnTo>
                  <a:lnTo>
                    <a:pt x="3623434" y="251962"/>
                  </a:lnTo>
                  <a:lnTo>
                    <a:pt x="3637424" y="251962"/>
                  </a:lnTo>
                  <a:lnTo>
                    <a:pt x="3651414" y="251962"/>
                  </a:lnTo>
                  <a:lnTo>
                    <a:pt x="3665404" y="251962"/>
                  </a:lnTo>
                  <a:lnTo>
                    <a:pt x="3679394" y="251962"/>
                  </a:lnTo>
                  <a:lnTo>
                    <a:pt x="3693384" y="251962"/>
                  </a:lnTo>
                  <a:lnTo>
                    <a:pt x="3707374" y="251962"/>
                  </a:lnTo>
                  <a:lnTo>
                    <a:pt x="3721364" y="251962"/>
                  </a:lnTo>
                  <a:lnTo>
                    <a:pt x="3735354" y="251962"/>
                  </a:lnTo>
                  <a:lnTo>
                    <a:pt x="3749344" y="251962"/>
                  </a:lnTo>
                  <a:lnTo>
                    <a:pt x="3763335" y="251962"/>
                  </a:lnTo>
                  <a:lnTo>
                    <a:pt x="3777325" y="251962"/>
                  </a:lnTo>
                  <a:lnTo>
                    <a:pt x="3791315" y="251962"/>
                  </a:lnTo>
                  <a:lnTo>
                    <a:pt x="3805305" y="251962"/>
                  </a:lnTo>
                  <a:lnTo>
                    <a:pt x="3819295" y="251962"/>
                  </a:lnTo>
                  <a:lnTo>
                    <a:pt x="3833285" y="251962"/>
                  </a:lnTo>
                  <a:lnTo>
                    <a:pt x="3847275" y="251962"/>
                  </a:lnTo>
                  <a:lnTo>
                    <a:pt x="3861265" y="251962"/>
                  </a:lnTo>
                  <a:lnTo>
                    <a:pt x="3875255" y="251962"/>
                  </a:lnTo>
                  <a:lnTo>
                    <a:pt x="3889245" y="251962"/>
                  </a:lnTo>
                  <a:lnTo>
                    <a:pt x="3903235" y="251962"/>
                  </a:lnTo>
                  <a:lnTo>
                    <a:pt x="3917226" y="251962"/>
                  </a:lnTo>
                  <a:lnTo>
                    <a:pt x="3931216" y="251962"/>
                  </a:lnTo>
                  <a:lnTo>
                    <a:pt x="3945206" y="251962"/>
                  </a:lnTo>
                  <a:lnTo>
                    <a:pt x="3959196" y="251962"/>
                  </a:lnTo>
                  <a:lnTo>
                    <a:pt x="3973186" y="251962"/>
                  </a:lnTo>
                  <a:lnTo>
                    <a:pt x="3987176" y="251962"/>
                  </a:lnTo>
                  <a:lnTo>
                    <a:pt x="4001166" y="251962"/>
                  </a:lnTo>
                  <a:lnTo>
                    <a:pt x="4015156" y="251962"/>
                  </a:lnTo>
                  <a:lnTo>
                    <a:pt x="4029146" y="251962"/>
                  </a:lnTo>
                  <a:lnTo>
                    <a:pt x="4043136" y="251962"/>
                  </a:lnTo>
                  <a:lnTo>
                    <a:pt x="4057126" y="251962"/>
                  </a:lnTo>
                  <a:lnTo>
                    <a:pt x="4071117" y="251962"/>
                  </a:lnTo>
                  <a:lnTo>
                    <a:pt x="4085107" y="251962"/>
                  </a:lnTo>
                  <a:lnTo>
                    <a:pt x="4099097" y="251962"/>
                  </a:lnTo>
                  <a:lnTo>
                    <a:pt x="4113087" y="251962"/>
                  </a:lnTo>
                  <a:lnTo>
                    <a:pt x="4127077" y="251962"/>
                  </a:lnTo>
                  <a:lnTo>
                    <a:pt x="4141067" y="251962"/>
                  </a:lnTo>
                  <a:lnTo>
                    <a:pt x="4155057" y="251962"/>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09284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448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5967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487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006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526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046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8565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085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36050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124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8644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1639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5449283" y="436835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41163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6834303"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36835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62031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8722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1242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3762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26156"/>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(424,000)</a:t>
              </a:r>
            </a:p>
          </p:txBody>
        </p:sp>
        <p:sp>
          <p:nvSpPr>
            <p:cNvPr id="125" name="tx125"/>
            <p:cNvSpPr/>
            <p:nvPr/>
          </p:nvSpPr>
          <p:spPr>
            <a:xfrm>
              <a:off x="1523750" y="1078119"/>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(135,000)</a:t>
              </a:r>
            </a:p>
          </p:txBody>
        </p:sp>
        <p:sp>
          <p:nvSpPr>
            <p:cNvPr id="126" name="tx126"/>
            <p:cNvSpPr/>
            <p:nvPr/>
          </p:nvSpPr>
          <p:spPr>
            <a:xfrm>
              <a:off x="1812080" y="1330081"/>
              <a:ext cx="7873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(123,000)</a:t>
              </a:r>
            </a:p>
          </p:txBody>
        </p:sp>
        <p:sp>
          <p:nvSpPr>
            <p:cNvPr id="127" name="tx127"/>
            <p:cNvSpPr/>
            <p:nvPr/>
          </p:nvSpPr>
          <p:spPr>
            <a:xfrm>
              <a:off x="1586863" y="1582044"/>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(110,000)</a:t>
              </a:r>
            </a:p>
          </p:txBody>
        </p:sp>
        <p:sp>
          <p:nvSpPr>
            <p:cNvPr id="128" name="tx128"/>
            <p:cNvSpPr/>
            <p:nvPr/>
          </p:nvSpPr>
          <p:spPr>
            <a:xfrm>
              <a:off x="1699564" y="1834007"/>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(75,000)</a:t>
              </a:r>
            </a:p>
          </p:txBody>
        </p:sp>
        <p:sp>
          <p:nvSpPr>
            <p:cNvPr id="129" name="tx129"/>
            <p:cNvSpPr/>
            <p:nvPr/>
          </p:nvSpPr>
          <p:spPr>
            <a:xfrm>
              <a:off x="1699502" y="2064664"/>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(69,000)</a:t>
              </a:r>
            </a:p>
          </p:txBody>
        </p:sp>
        <p:sp>
          <p:nvSpPr>
            <p:cNvPr id="130" name="tx130"/>
            <p:cNvSpPr/>
            <p:nvPr/>
          </p:nvSpPr>
          <p:spPr>
            <a:xfrm>
              <a:off x="1608106" y="2337932"/>
              <a:ext cx="99133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(35,000)</a:t>
              </a:r>
            </a:p>
          </p:txBody>
        </p:sp>
        <p:sp>
          <p:nvSpPr>
            <p:cNvPr id="131" name="tx131"/>
            <p:cNvSpPr/>
            <p:nvPr/>
          </p:nvSpPr>
          <p:spPr>
            <a:xfrm>
              <a:off x="1790899" y="2589894"/>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(33,000)</a:t>
              </a:r>
            </a:p>
          </p:txBody>
        </p:sp>
        <p:sp>
          <p:nvSpPr>
            <p:cNvPr id="132" name="tx132"/>
            <p:cNvSpPr/>
            <p:nvPr/>
          </p:nvSpPr>
          <p:spPr>
            <a:xfrm>
              <a:off x="1875316" y="2841857"/>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193242" y="3093820"/>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(15,000)</a:t>
              </a:r>
            </a:p>
          </p:txBody>
        </p:sp>
        <p:sp>
          <p:nvSpPr>
            <p:cNvPr id="134" name="tx134"/>
            <p:cNvSpPr/>
            <p:nvPr/>
          </p:nvSpPr>
          <p:spPr>
            <a:xfrm>
              <a:off x="1783797" y="3345782"/>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(11,000)</a:t>
              </a:r>
            </a:p>
          </p:txBody>
        </p:sp>
        <p:sp>
          <p:nvSpPr>
            <p:cNvPr id="135" name="tx135"/>
            <p:cNvSpPr/>
            <p:nvPr/>
          </p:nvSpPr>
          <p:spPr>
            <a:xfrm>
              <a:off x="1741804" y="359774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812204" y="3849707"/>
              <a:ext cx="7872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(6,000)</a:t>
              </a:r>
            </a:p>
          </p:txBody>
        </p:sp>
        <p:sp>
          <p:nvSpPr>
            <p:cNvPr id="137" name="tx137"/>
            <p:cNvSpPr/>
            <p:nvPr/>
          </p:nvSpPr>
          <p:spPr>
            <a:xfrm>
              <a:off x="1755884"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38" name="tx138"/>
            <p:cNvSpPr/>
            <p:nvPr/>
          </p:nvSpPr>
          <p:spPr>
            <a:xfrm>
              <a:off x="1045958"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39" name="tx139"/>
            <p:cNvSpPr/>
            <p:nvPr/>
          </p:nvSpPr>
          <p:spPr>
            <a:xfrm>
              <a:off x="1207384" y="4584290"/>
              <a:ext cx="1392062"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(1,000)</a:t>
              </a:r>
            </a:p>
          </p:txBody>
        </p:sp>
        <p:sp>
          <p:nvSpPr>
            <p:cNvPr id="140" name="tx140"/>
            <p:cNvSpPr/>
            <p:nvPr/>
          </p:nvSpPr>
          <p:spPr>
            <a:xfrm>
              <a:off x="1745324"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08560" y="5109520"/>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42" name="tx142"/>
            <p:cNvSpPr/>
            <p:nvPr/>
          </p:nvSpPr>
          <p:spPr>
            <a:xfrm>
              <a:off x="1878898" y="5361421"/>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2240" y="5613445"/>
              <a:ext cx="8472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(&lt;200)</a:t>
              </a:r>
            </a:p>
          </p:txBody>
        </p:sp>
        <p:sp>
          <p:nvSpPr>
            <p:cNvPr id="144" name="tx144"/>
            <p:cNvSpPr/>
            <p:nvPr/>
          </p:nvSpPr>
          <p:spPr>
            <a:xfrm>
              <a:off x="7031507" y="826156"/>
              <a:ext cx="1012582"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Soudan (838,000)</a:t>
              </a:r>
            </a:p>
          </p:txBody>
        </p:sp>
        <p:sp>
          <p:nvSpPr>
            <p:cNvPr id="145" name="tx145"/>
            <p:cNvSpPr/>
            <p:nvPr/>
          </p:nvSpPr>
          <p:spPr>
            <a:xfrm>
              <a:off x="7031507" y="1078119"/>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Yémen (637,000)</a:t>
              </a:r>
            </a:p>
          </p:txBody>
        </p:sp>
        <p:sp>
          <p:nvSpPr>
            <p:cNvPr id="146" name="tx146"/>
            <p:cNvSpPr/>
            <p:nvPr/>
          </p:nvSpPr>
          <p:spPr>
            <a:xfrm>
              <a:off x="7031507" y="1330081"/>
              <a:ext cx="107569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Syrienne (107,000)</a:t>
              </a:r>
            </a:p>
          </p:txBody>
        </p:sp>
        <p:sp>
          <p:nvSpPr>
            <p:cNvPr id="147" name="tx147"/>
            <p:cNvSpPr/>
            <p:nvPr/>
          </p:nvSpPr>
          <p:spPr>
            <a:xfrm>
              <a:off x="7031507" y="1582044"/>
              <a:ext cx="71702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Irak (35,000)</a:t>
              </a:r>
            </a:p>
          </p:txBody>
        </p:sp>
        <p:sp>
          <p:nvSpPr>
            <p:cNvPr id="148" name="tx148"/>
            <p:cNvSpPr/>
            <p:nvPr/>
          </p:nvSpPr>
          <p:spPr>
            <a:xfrm>
              <a:off x="7031507" y="1812701"/>
              <a:ext cx="899943"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Égypte (24,000)</a:t>
              </a:r>
            </a:p>
          </p:txBody>
        </p:sp>
        <p:sp>
          <p:nvSpPr>
            <p:cNvPr id="149" name="tx149"/>
            <p:cNvSpPr/>
            <p:nvPr/>
          </p:nvSpPr>
          <p:spPr>
            <a:xfrm>
              <a:off x="7031507" y="2085969"/>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37932"/>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Algérie (17,000)</a:t>
              </a:r>
            </a:p>
          </p:txBody>
        </p:sp>
        <p:sp>
          <p:nvSpPr>
            <p:cNvPr id="151" name="tx151"/>
            <p:cNvSpPr/>
            <p:nvPr/>
          </p:nvSpPr>
          <p:spPr>
            <a:xfrm>
              <a:off x="7031507" y="2568589"/>
              <a:ext cx="1462400"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État de Palestine (17,000)</a:t>
              </a:r>
            </a:p>
          </p:txBody>
        </p:sp>
        <p:sp>
          <p:nvSpPr>
            <p:cNvPr id="152" name="tx152"/>
            <p:cNvSpPr/>
            <p:nvPr/>
          </p:nvSpPr>
          <p:spPr>
            <a:xfrm>
              <a:off x="7031507" y="2841857"/>
              <a:ext cx="14062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Arabie Saoudite (17,000)</a:t>
              </a:r>
            </a:p>
          </p:txBody>
        </p:sp>
        <p:sp>
          <p:nvSpPr>
            <p:cNvPr id="153" name="tx153"/>
            <p:cNvSpPr/>
            <p:nvPr/>
          </p:nvSpPr>
          <p:spPr>
            <a:xfrm>
              <a:off x="7031507" y="3093820"/>
              <a:ext cx="81564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Liban (13,000)</a:t>
              </a:r>
            </a:p>
          </p:txBody>
        </p:sp>
        <p:sp>
          <p:nvSpPr>
            <p:cNvPr id="154" name="tx154"/>
            <p:cNvSpPr/>
            <p:nvPr/>
          </p:nvSpPr>
          <p:spPr>
            <a:xfrm>
              <a:off x="7031507" y="3345782"/>
              <a:ext cx="85757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Maroc (12,000)</a:t>
              </a:r>
            </a:p>
          </p:txBody>
        </p:sp>
        <p:sp>
          <p:nvSpPr>
            <p:cNvPr id="155" name="tx155"/>
            <p:cNvSpPr/>
            <p:nvPr/>
          </p:nvSpPr>
          <p:spPr>
            <a:xfrm>
              <a:off x="7031507" y="3597745"/>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Libye (12,000)</a:t>
              </a:r>
            </a:p>
          </p:txBody>
        </p:sp>
        <p:sp>
          <p:nvSpPr>
            <p:cNvPr id="156" name="tx156"/>
            <p:cNvSpPr/>
            <p:nvPr/>
          </p:nvSpPr>
          <p:spPr>
            <a:xfrm>
              <a:off x="7031507" y="3849707"/>
              <a:ext cx="92100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Jordanie (7,000)</a:t>
              </a:r>
            </a:p>
          </p:txBody>
        </p:sp>
        <p:sp>
          <p:nvSpPr>
            <p:cNvPr id="157" name="tx157"/>
            <p:cNvSpPr/>
            <p:nvPr/>
          </p:nvSpPr>
          <p:spPr>
            <a:xfrm>
              <a:off x="7031507" y="4101670"/>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Tunisie (5,000)</a:t>
              </a:r>
            </a:p>
          </p:txBody>
        </p:sp>
        <p:sp>
          <p:nvSpPr>
            <p:cNvPr id="158" name="tx158"/>
            <p:cNvSpPr/>
            <p:nvPr/>
          </p:nvSpPr>
          <p:spPr>
            <a:xfrm>
              <a:off x="7031507" y="4332327"/>
              <a:ext cx="1553487" cy="139996"/>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Émirats arabes unis (4,000)</a:t>
              </a:r>
            </a:p>
          </p:txBody>
        </p:sp>
        <p:sp>
          <p:nvSpPr>
            <p:cNvPr id="159" name="tx159"/>
            <p:cNvSpPr/>
            <p:nvPr/>
          </p:nvSpPr>
          <p:spPr>
            <a:xfrm>
              <a:off x="7031507" y="4605595"/>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857496"/>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109520"/>
              <a:ext cx="952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Bahreïn (&lt;1,000)</a:t>
              </a:r>
            </a:p>
          </p:txBody>
        </p:sp>
        <p:sp>
          <p:nvSpPr>
            <p:cNvPr id="162" name="tx162"/>
            <p:cNvSpPr/>
            <p:nvPr/>
          </p:nvSpPr>
          <p:spPr>
            <a:xfrm>
              <a:off x="7031507" y="5361483"/>
              <a:ext cx="79088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Koweït (&lt;500)</a:t>
              </a:r>
            </a:p>
          </p:txBody>
        </p:sp>
        <p:sp>
          <p:nvSpPr>
            <p:cNvPr id="163" name="tx163"/>
            <p:cNvSpPr/>
            <p:nvPr/>
          </p:nvSpPr>
          <p:spPr>
            <a:xfrm>
              <a:off x="7031507" y="5613384"/>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1121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6176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1547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67159"/>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17703"/>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372394"/>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21628"/>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8735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255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37888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3084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8813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13476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38536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637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8906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1412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3932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645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69973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Classement des pays selon le nombre d'enfants n'ayant reçu aucune dose, MENA, 2021-2024</a:t>
              </a:r>
            </a:p>
          </p:txBody>
        </p:sp>
        <p:sp>
          <p:nvSpPr>
            <p:cNvPr id="189" name="tx189"/>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0" name="tx190"/>
            <p:cNvSpPr/>
            <p:nvPr/>
          </p:nvSpPr>
          <p:spPr>
            <a:xfrm>
              <a:off x="4341036" y="6447866"/>
              <a:ext cx="473337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 nombre entre parenthèses correspond au nombre d'enfants n'ayant reçu aucune dose.</a:t>
              </a:r>
            </a:p>
          </p:txBody>
        </p:sp>
        <p:sp>
          <p:nvSpPr>
            <p:cNvPr id="191" name="tx191"/>
            <p:cNvSpPr/>
            <p:nvPr/>
          </p:nvSpPr>
          <p:spPr>
            <a:xfrm>
              <a:off x="6369305" y="6569876"/>
              <a:ext cx="2705104"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enfants nuls sont ceux qui n'ont pas reçu le DTC1.</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compare le classement des pays dans &lt;keep&gt;MENA&lt;/keep&gt; en fonction du nombre absolu d'enfants n'ayant reçu aucune dose, le rang 1 représentant le pays comptant le plus grand nombre d'enfants n'ayant reçu aucune dose.
En 2021, la Tunisie se classait au 14e rang sur 20 pays avec 5 000 enfants à dose zéro.
En 2024, la Tunisie est classée 14e sur 20 pays avec 5 000 enfants zéro dose.
Remarque : le nombre absolu d'enfants n'ayant reçu aucune dose est basé sur une combinaison des résultats du programme et de la taille de la population cible d'enfants survivants. Les pays peuvent grimper dans le classement malgré une baisse du nombre d'enfants n'ayant reçu aucune dose, car le classement dépend également des résultats des autres pays de la région.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2823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5032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7819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5317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02815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74074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91572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9070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6568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406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4085170"/>
            </a:xfrm>
            <a:custGeom>
              <a:avLst/>
              <a:pathLst>
                <a:path w="0" h="4085170">
                  <a:moveTo>
                    <a:pt x="0" y="4085170"/>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475647"/>
              <a:ext cx="203168" cy="1265102"/>
            </a:xfrm>
            <a:prstGeom prst="rect">
              <a:avLst/>
            </a:prstGeom>
            <a:solidFill>
              <a:srgbClr val="80BD41">
                <a:alpha val="100000"/>
              </a:srgbClr>
            </a:solidFill>
          </p:spPr>
          <p:txBody>
            <a:bodyPr/>
            <a:lstStyle/>
            <a:p/>
          </p:txBody>
        </p:sp>
        <p:sp>
          <p:nvSpPr>
            <p:cNvPr id="28" name="rc28"/>
            <p:cNvSpPr/>
            <p:nvPr/>
          </p:nvSpPr>
          <p:spPr>
            <a:xfrm>
              <a:off x="1332670" y="3436516"/>
              <a:ext cx="203168" cy="13043"/>
            </a:xfrm>
            <a:prstGeom prst="rect">
              <a:avLst/>
            </a:prstGeom>
            <a:solidFill>
              <a:srgbClr val="0058AB">
                <a:alpha val="100000"/>
              </a:srgbClr>
            </a:solidFill>
          </p:spPr>
          <p:txBody>
            <a:bodyPr/>
            <a:lstStyle/>
            <a:p/>
          </p:txBody>
        </p:sp>
        <p:sp>
          <p:nvSpPr>
            <p:cNvPr id="29" name="rc29"/>
            <p:cNvSpPr/>
            <p:nvPr/>
          </p:nvSpPr>
          <p:spPr>
            <a:xfrm>
              <a:off x="1332670" y="3449560"/>
              <a:ext cx="203168" cy="26087"/>
            </a:xfrm>
            <a:prstGeom prst="rect">
              <a:avLst/>
            </a:prstGeom>
            <a:solidFill>
              <a:srgbClr val="1CABE2">
                <a:alpha val="100000"/>
              </a:srgbClr>
            </a:solidFill>
          </p:spPr>
          <p:txBody>
            <a:bodyPr/>
            <a:lstStyle/>
            <a:p/>
          </p:txBody>
        </p:sp>
        <p:sp>
          <p:nvSpPr>
            <p:cNvPr id="30" name="rc30"/>
            <p:cNvSpPr/>
            <p:nvPr/>
          </p:nvSpPr>
          <p:spPr>
            <a:xfrm>
              <a:off x="1558413" y="3472363"/>
              <a:ext cx="203168" cy="1268386"/>
            </a:xfrm>
            <a:prstGeom prst="rect">
              <a:avLst/>
            </a:prstGeom>
            <a:solidFill>
              <a:srgbClr val="80BD41">
                <a:alpha val="100000"/>
              </a:srgbClr>
            </a:solidFill>
          </p:spPr>
          <p:txBody>
            <a:bodyPr/>
            <a:lstStyle/>
            <a:p/>
          </p:txBody>
        </p:sp>
        <p:sp>
          <p:nvSpPr>
            <p:cNvPr id="31" name="rc31"/>
            <p:cNvSpPr/>
            <p:nvPr/>
          </p:nvSpPr>
          <p:spPr>
            <a:xfrm>
              <a:off x="1558413" y="3446474"/>
              <a:ext cx="203168" cy="12944"/>
            </a:xfrm>
            <a:prstGeom prst="rect">
              <a:avLst/>
            </a:prstGeom>
            <a:solidFill>
              <a:srgbClr val="0058AB">
                <a:alpha val="100000"/>
              </a:srgbClr>
            </a:solidFill>
          </p:spPr>
          <p:txBody>
            <a:bodyPr/>
            <a:lstStyle/>
            <a:p/>
          </p:txBody>
        </p:sp>
        <p:sp>
          <p:nvSpPr>
            <p:cNvPr id="32" name="rc32"/>
            <p:cNvSpPr/>
            <p:nvPr/>
          </p:nvSpPr>
          <p:spPr>
            <a:xfrm>
              <a:off x="1558413" y="3459419"/>
              <a:ext cx="203168" cy="12944"/>
            </a:xfrm>
            <a:prstGeom prst="rect">
              <a:avLst/>
            </a:prstGeom>
            <a:solidFill>
              <a:srgbClr val="1CABE2">
                <a:alpha val="100000"/>
              </a:srgbClr>
            </a:solidFill>
          </p:spPr>
          <p:txBody>
            <a:bodyPr/>
            <a:lstStyle/>
            <a:p/>
          </p:txBody>
        </p:sp>
        <p:sp>
          <p:nvSpPr>
            <p:cNvPr id="33" name="rc33"/>
            <p:cNvSpPr/>
            <p:nvPr/>
          </p:nvSpPr>
          <p:spPr>
            <a:xfrm>
              <a:off x="1784155" y="3498607"/>
              <a:ext cx="203168" cy="1242142"/>
            </a:xfrm>
            <a:prstGeom prst="rect">
              <a:avLst/>
            </a:prstGeom>
            <a:solidFill>
              <a:srgbClr val="80BD41">
                <a:alpha val="100000"/>
              </a:srgbClr>
            </a:solidFill>
          </p:spPr>
          <p:txBody>
            <a:bodyPr/>
            <a:lstStyle/>
            <a:p/>
          </p:txBody>
        </p:sp>
        <p:sp>
          <p:nvSpPr>
            <p:cNvPr id="34" name="rc34"/>
            <p:cNvSpPr/>
            <p:nvPr/>
          </p:nvSpPr>
          <p:spPr>
            <a:xfrm>
              <a:off x="1784155" y="3446854"/>
              <a:ext cx="203168" cy="51753"/>
            </a:xfrm>
            <a:prstGeom prst="rect">
              <a:avLst/>
            </a:prstGeom>
            <a:solidFill>
              <a:srgbClr val="0058AB">
                <a:alpha val="100000"/>
              </a:srgbClr>
            </a:solidFill>
          </p:spPr>
          <p:txBody>
            <a:bodyPr/>
            <a:lstStyle/>
            <a:p/>
          </p:txBody>
        </p:sp>
        <p:sp>
          <p:nvSpPr>
            <p:cNvPr id="35" name="rc35"/>
            <p:cNvSpPr/>
            <p:nvPr/>
          </p:nvSpPr>
          <p:spPr>
            <a:xfrm>
              <a:off x="1784155" y="3498607"/>
              <a:ext cx="203168" cy="0"/>
            </a:xfrm>
            <a:prstGeom prst="rect">
              <a:avLst/>
            </a:prstGeom>
            <a:solidFill>
              <a:srgbClr val="1CABE2">
                <a:alpha val="100000"/>
              </a:srgbClr>
            </a:solidFill>
          </p:spPr>
          <p:txBody>
            <a:bodyPr/>
            <a:lstStyle/>
            <a:p/>
          </p:txBody>
        </p:sp>
        <p:sp>
          <p:nvSpPr>
            <p:cNvPr id="36" name="rc36"/>
            <p:cNvSpPr/>
            <p:nvPr/>
          </p:nvSpPr>
          <p:spPr>
            <a:xfrm>
              <a:off x="2009898" y="3481265"/>
              <a:ext cx="203168" cy="1259484"/>
            </a:xfrm>
            <a:prstGeom prst="rect">
              <a:avLst/>
            </a:prstGeom>
            <a:solidFill>
              <a:srgbClr val="80BD41">
                <a:alpha val="100000"/>
              </a:srgbClr>
            </a:solidFill>
          </p:spPr>
          <p:txBody>
            <a:bodyPr/>
            <a:lstStyle/>
            <a:p/>
          </p:txBody>
        </p:sp>
        <p:sp>
          <p:nvSpPr>
            <p:cNvPr id="37" name="rc37"/>
            <p:cNvSpPr/>
            <p:nvPr/>
          </p:nvSpPr>
          <p:spPr>
            <a:xfrm>
              <a:off x="2009898" y="3414975"/>
              <a:ext cx="203168" cy="53032"/>
            </a:xfrm>
            <a:prstGeom prst="rect">
              <a:avLst/>
            </a:prstGeom>
            <a:solidFill>
              <a:srgbClr val="0058AB">
                <a:alpha val="100000"/>
              </a:srgbClr>
            </a:solidFill>
          </p:spPr>
          <p:txBody>
            <a:bodyPr/>
            <a:lstStyle/>
            <a:p/>
          </p:txBody>
        </p:sp>
        <p:sp>
          <p:nvSpPr>
            <p:cNvPr id="38" name="rc38"/>
            <p:cNvSpPr/>
            <p:nvPr/>
          </p:nvSpPr>
          <p:spPr>
            <a:xfrm>
              <a:off x="2009898" y="3468007"/>
              <a:ext cx="203168" cy="13258"/>
            </a:xfrm>
            <a:prstGeom prst="rect">
              <a:avLst/>
            </a:prstGeom>
            <a:solidFill>
              <a:srgbClr val="1CABE2">
                <a:alpha val="100000"/>
              </a:srgbClr>
            </a:solidFill>
          </p:spPr>
          <p:txBody>
            <a:bodyPr/>
            <a:lstStyle/>
            <a:p/>
          </p:txBody>
        </p:sp>
        <p:sp>
          <p:nvSpPr>
            <p:cNvPr id="39" name="rc39"/>
            <p:cNvSpPr/>
            <p:nvPr/>
          </p:nvSpPr>
          <p:spPr>
            <a:xfrm>
              <a:off x="2235640" y="3434660"/>
              <a:ext cx="203168" cy="1306089"/>
            </a:xfrm>
            <a:prstGeom prst="rect">
              <a:avLst/>
            </a:prstGeom>
            <a:solidFill>
              <a:srgbClr val="80BD41">
                <a:alpha val="100000"/>
              </a:srgbClr>
            </a:solidFill>
          </p:spPr>
          <p:txBody>
            <a:bodyPr/>
            <a:lstStyle/>
            <a:p/>
          </p:txBody>
        </p:sp>
        <p:sp>
          <p:nvSpPr>
            <p:cNvPr id="40" name="rc40"/>
            <p:cNvSpPr/>
            <p:nvPr/>
          </p:nvSpPr>
          <p:spPr>
            <a:xfrm>
              <a:off x="2235640" y="3394267"/>
              <a:ext cx="203168" cy="40392"/>
            </a:xfrm>
            <a:prstGeom prst="rect">
              <a:avLst/>
            </a:prstGeom>
            <a:solidFill>
              <a:srgbClr val="0058AB">
                <a:alpha val="100000"/>
              </a:srgbClr>
            </a:solidFill>
          </p:spPr>
          <p:txBody>
            <a:bodyPr/>
            <a:lstStyle/>
            <a:p/>
          </p:txBody>
        </p:sp>
        <p:sp>
          <p:nvSpPr>
            <p:cNvPr id="41" name="rc41"/>
            <p:cNvSpPr/>
            <p:nvPr/>
          </p:nvSpPr>
          <p:spPr>
            <a:xfrm>
              <a:off x="2235640" y="3434660"/>
              <a:ext cx="203168" cy="0"/>
            </a:xfrm>
            <a:prstGeom prst="rect">
              <a:avLst/>
            </a:prstGeom>
            <a:solidFill>
              <a:srgbClr val="1CABE2">
                <a:alpha val="100000"/>
              </a:srgbClr>
            </a:solidFill>
          </p:spPr>
          <p:txBody>
            <a:bodyPr/>
            <a:lstStyle/>
            <a:p/>
          </p:txBody>
        </p:sp>
        <p:sp>
          <p:nvSpPr>
            <p:cNvPr id="42" name="rc42"/>
            <p:cNvSpPr/>
            <p:nvPr/>
          </p:nvSpPr>
          <p:spPr>
            <a:xfrm>
              <a:off x="2461382" y="3395208"/>
              <a:ext cx="203168" cy="1345541"/>
            </a:xfrm>
            <a:prstGeom prst="rect">
              <a:avLst/>
            </a:prstGeom>
            <a:solidFill>
              <a:srgbClr val="80BD41">
                <a:alpha val="100000"/>
              </a:srgbClr>
            </a:solidFill>
          </p:spPr>
          <p:txBody>
            <a:bodyPr/>
            <a:lstStyle/>
            <a:p/>
          </p:txBody>
        </p:sp>
        <p:sp>
          <p:nvSpPr>
            <p:cNvPr id="43" name="rc43"/>
            <p:cNvSpPr/>
            <p:nvPr/>
          </p:nvSpPr>
          <p:spPr>
            <a:xfrm>
              <a:off x="2461382" y="3367751"/>
              <a:ext cx="203168" cy="27456"/>
            </a:xfrm>
            <a:prstGeom prst="rect">
              <a:avLst/>
            </a:prstGeom>
            <a:solidFill>
              <a:srgbClr val="0058AB">
                <a:alpha val="100000"/>
              </a:srgbClr>
            </a:solidFill>
          </p:spPr>
          <p:txBody>
            <a:bodyPr/>
            <a:lstStyle/>
            <a:p/>
          </p:txBody>
        </p:sp>
        <p:sp>
          <p:nvSpPr>
            <p:cNvPr id="44" name="rc44"/>
            <p:cNvSpPr/>
            <p:nvPr/>
          </p:nvSpPr>
          <p:spPr>
            <a:xfrm>
              <a:off x="2461382" y="3395208"/>
              <a:ext cx="203168" cy="0"/>
            </a:xfrm>
            <a:prstGeom prst="rect">
              <a:avLst/>
            </a:prstGeom>
            <a:solidFill>
              <a:srgbClr val="1CABE2">
                <a:alpha val="100000"/>
              </a:srgbClr>
            </a:solidFill>
          </p:spPr>
          <p:txBody>
            <a:bodyPr/>
            <a:lstStyle/>
            <a:p/>
          </p:txBody>
        </p:sp>
        <p:sp>
          <p:nvSpPr>
            <p:cNvPr id="45" name="rc45"/>
            <p:cNvSpPr/>
            <p:nvPr/>
          </p:nvSpPr>
          <p:spPr>
            <a:xfrm>
              <a:off x="2687125" y="3358824"/>
              <a:ext cx="203168" cy="1381925"/>
            </a:xfrm>
            <a:prstGeom prst="rect">
              <a:avLst/>
            </a:prstGeom>
            <a:solidFill>
              <a:srgbClr val="80BD41">
                <a:alpha val="100000"/>
              </a:srgbClr>
            </a:solidFill>
          </p:spPr>
          <p:txBody>
            <a:bodyPr/>
            <a:lstStyle/>
            <a:p/>
          </p:txBody>
        </p:sp>
        <p:sp>
          <p:nvSpPr>
            <p:cNvPr id="46" name="rc46"/>
            <p:cNvSpPr/>
            <p:nvPr/>
          </p:nvSpPr>
          <p:spPr>
            <a:xfrm>
              <a:off x="2687125" y="3344865"/>
              <a:ext cx="203168" cy="13959"/>
            </a:xfrm>
            <a:prstGeom prst="rect">
              <a:avLst/>
            </a:prstGeom>
            <a:solidFill>
              <a:srgbClr val="0058AB">
                <a:alpha val="100000"/>
              </a:srgbClr>
            </a:solidFill>
          </p:spPr>
          <p:txBody>
            <a:bodyPr/>
            <a:lstStyle/>
            <a:p/>
          </p:txBody>
        </p:sp>
        <p:sp>
          <p:nvSpPr>
            <p:cNvPr id="47" name="rc47"/>
            <p:cNvSpPr/>
            <p:nvPr/>
          </p:nvSpPr>
          <p:spPr>
            <a:xfrm>
              <a:off x="2687125" y="3358824"/>
              <a:ext cx="203168" cy="0"/>
            </a:xfrm>
            <a:prstGeom prst="rect">
              <a:avLst/>
            </a:prstGeom>
            <a:solidFill>
              <a:srgbClr val="1CABE2">
                <a:alpha val="100000"/>
              </a:srgbClr>
            </a:solidFill>
          </p:spPr>
          <p:txBody>
            <a:bodyPr/>
            <a:lstStyle/>
            <a:p/>
          </p:txBody>
        </p:sp>
        <p:sp>
          <p:nvSpPr>
            <p:cNvPr id="48" name="rc48"/>
            <p:cNvSpPr/>
            <p:nvPr/>
          </p:nvSpPr>
          <p:spPr>
            <a:xfrm>
              <a:off x="2912867" y="3346358"/>
              <a:ext cx="203168" cy="1394391"/>
            </a:xfrm>
            <a:prstGeom prst="rect">
              <a:avLst/>
            </a:prstGeom>
            <a:solidFill>
              <a:srgbClr val="80BD41">
                <a:alpha val="100000"/>
              </a:srgbClr>
            </a:solidFill>
          </p:spPr>
          <p:txBody>
            <a:bodyPr/>
            <a:lstStyle/>
            <a:p/>
          </p:txBody>
        </p:sp>
        <p:sp>
          <p:nvSpPr>
            <p:cNvPr id="49" name="rc49"/>
            <p:cNvSpPr/>
            <p:nvPr/>
          </p:nvSpPr>
          <p:spPr>
            <a:xfrm>
              <a:off x="2912867" y="3317903"/>
              <a:ext cx="203168" cy="14231"/>
            </a:xfrm>
            <a:prstGeom prst="rect">
              <a:avLst/>
            </a:prstGeom>
            <a:solidFill>
              <a:srgbClr val="0058AB">
                <a:alpha val="100000"/>
              </a:srgbClr>
            </a:solidFill>
          </p:spPr>
          <p:txBody>
            <a:bodyPr/>
            <a:lstStyle/>
            <a:p/>
          </p:txBody>
        </p:sp>
        <p:sp>
          <p:nvSpPr>
            <p:cNvPr id="50" name="rc50"/>
            <p:cNvSpPr/>
            <p:nvPr/>
          </p:nvSpPr>
          <p:spPr>
            <a:xfrm>
              <a:off x="2912867" y="3332135"/>
              <a:ext cx="203168" cy="14223"/>
            </a:xfrm>
            <a:prstGeom prst="rect">
              <a:avLst/>
            </a:prstGeom>
            <a:solidFill>
              <a:srgbClr val="1CABE2">
                <a:alpha val="100000"/>
              </a:srgbClr>
            </a:solidFill>
          </p:spPr>
          <p:txBody>
            <a:bodyPr/>
            <a:lstStyle/>
            <a:p/>
          </p:txBody>
        </p:sp>
        <p:sp>
          <p:nvSpPr>
            <p:cNvPr id="51" name="rc51"/>
            <p:cNvSpPr/>
            <p:nvPr/>
          </p:nvSpPr>
          <p:spPr>
            <a:xfrm>
              <a:off x="3138609" y="3297649"/>
              <a:ext cx="203168" cy="1443100"/>
            </a:xfrm>
            <a:prstGeom prst="rect">
              <a:avLst/>
            </a:prstGeom>
            <a:solidFill>
              <a:srgbClr val="80BD41">
                <a:alpha val="100000"/>
              </a:srgbClr>
            </a:solidFill>
          </p:spPr>
          <p:txBody>
            <a:bodyPr/>
            <a:lstStyle/>
            <a:p/>
          </p:txBody>
        </p:sp>
        <p:sp>
          <p:nvSpPr>
            <p:cNvPr id="52" name="rc52"/>
            <p:cNvSpPr/>
            <p:nvPr/>
          </p:nvSpPr>
          <p:spPr>
            <a:xfrm>
              <a:off x="3138609" y="3283071"/>
              <a:ext cx="203168" cy="14578"/>
            </a:xfrm>
            <a:prstGeom prst="rect">
              <a:avLst/>
            </a:prstGeom>
            <a:solidFill>
              <a:srgbClr val="0058AB">
                <a:alpha val="100000"/>
              </a:srgbClr>
            </a:solidFill>
          </p:spPr>
          <p:txBody>
            <a:bodyPr/>
            <a:lstStyle/>
            <a:p/>
          </p:txBody>
        </p:sp>
        <p:sp>
          <p:nvSpPr>
            <p:cNvPr id="53" name="rc53"/>
            <p:cNvSpPr/>
            <p:nvPr/>
          </p:nvSpPr>
          <p:spPr>
            <a:xfrm>
              <a:off x="3138609" y="3297649"/>
              <a:ext cx="203168" cy="0"/>
            </a:xfrm>
            <a:prstGeom prst="rect">
              <a:avLst/>
            </a:prstGeom>
            <a:solidFill>
              <a:srgbClr val="1CABE2">
                <a:alpha val="100000"/>
              </a:srgbClr>
            </a:solidFill>
          </p:spPr>
          <p:txBody>
            <a:bodyPr/>
            <a:lstStyle/>
            <a:p/>
          </p:txBody>
        </p:sp>
        <p:sp>
          <p:nvSpPr>
            <p:cNvPr id="54" name="rc54"/>
            <p:cNvSpPr/>
            <p:nvPr/>
          </p:nvSpPr>
          <p:spPr>
            <a:xfrm>
              <a:off x="3364352" y="3257000"/>
              <a:ext cx="203168" cy="1483749"/>
            </a:xfrm>
            <a:prstGeom prst="rect">
              <a:avLst/>
            </a:prstGeom>
            <a:solidFill>
              <a:srgbClr val="80BD41">
                <a:alpha val="100000"/>
              </a:srgbClr>
            </a:solidFill>
          </p:spPr>
          <p:txBody>
            <a:bodyPr/>
            <a:lstStyle/>
            <a:p/>
          </p:txBody>
        </p:sp>
        <p:sp>
          <p:nvSpPr>
            <p:cNvPr id="55" name="rc55"/>
            <p:cNvSpPr/>
            <p:nvPr/>
          </p:nvSpPr>
          <p:spPr>
            <a:xfrm>
              <a:off x="3364352" y="3242010"/>
              <a:ext cx="203168" cy="14990"/>
            </a:xfrm>
            <a:prstGeom prst="rect">
              <a:avLst/>
            </a:prstGeom>
            <a:solidFill>
              <a:srgbClr val="0058AB">
                <a:alpha val="100000"/>
              </a:srgbClr>
            </a:solidFill>
          </p:spPr>
          <p:txBody>
            <a:bodyPr/>
            <a:lstStyle/>
            <a:p/>
          </p:txBody>
        </p:sp>
        <p:sp>
          <p:nvSpPr>
            <p:cNvPr id="56" name="rc56"/>
            <p:cNvSpPr/>
            <p:nvPr/>
          </p:nvSpPr>
          <p:spPr>
            <a:xfrm>
              <a:off x="3364352" y="3257000"/>
              <a:ext cx="203168" cy="0"/>
            </a:xfrm>
            <a:prstGeom prst="rect">
              <a:avLst/>
            </a:prstGeom>
            <a:solidFill>
              <a:srgbClr val="1CABE2">
                <a:alpha val="100000"/>
              </a:srgbClr>
            </a:solidFill>
          </p:spPr>
          <p:txBody>
            <a:bodyPr/>
            <a:lstStyle/>
            <a:p/>
          </p:txBody>
        </p:sp>
        <p:sp>
          <p:nvSpPr>
            <p:cNvPr id="57" name="rc57"/>
            <p:cNvSpPr/>
            <p:nvPr/>
          </p:nvSpPr>
          <p:spPr>
            <a:xfrm>
              <a:off x="3590094" y="3201031"/>
              <a:ext cx="203168" cy="1539718"/>
            </a:xfrm>
            <a:prstGeom prst="rect">
              <a:avLst/>
            </a:prstGeom>
            <a:solidFill>
              <a:srgbClr val="80BD41">
                <a:alpha val="100000"/>
              </a:srgbClr>
            </a:solidFill>
          </p:spPr>
          <p:txBody>
            <a:bodyPr/>
            <a:lstStyle/>
            <a:p/>
          </p:txBody>
        </p:sp>
        <p:sp>
          <p:nvSpPr>
            <p:cNvPr id="58" name="rc58"/>
            <p:cNvSpPr/>
            <p:nvPr/>
          </p:nvSpPr>
          <p:spPr>
            <a:xfrm>
              <a:off x="3590094" y="3169606"/>
              <a:ext cx="203168" cy="31425"/>
            </a:xfrm>
            <a:prstGeom prst="rect">
              <a:avLst/>
            </a:prstGeom>
            <a:solidFill>
              <a:srgbClr val="0058AB">
                <a:alpha val="100000"/>
              </a:srgbClr>
            </a:solidFill>
          </p:spPr>
          <p:txBody>
            <a:bodyPr/>
            <a:lstStyle/>
            <a:p/>
          </p:txBody>
        </p:sp>
        <p:sp>
          <p:nvSpPr>
            <p:cNvPr id="59" name="rc59"/>
            <p:cNvSpPr/>
            <p:nvPr/>
          </p:nvSpPr>
          <p:spPr>
            <a:xfrm>
              <a:off x="3590094" y="3201031"/>
              <a:ext cx="203168" cy="0"/>
            </a:xfrm>
            <a:prstGeom prst="rect">
              <a:avLst/>
            </a:prstGeom>
            <a:solidFill>
              <a:srgbClr val="1CABE2">
                <a:alpha val="100000"/>
              </a:srgbClr>
            </a:solidFill>
          </p:spPr>
          <p:txBody>
            <a:bodyPr/>
            <a:lstStyle/>
            <a:p/>
          </p:txBody>
        </p:sp>
        <p:sp>
          <p:nvSpPr>
            <p:cNvPr id="60" name="rc60"/>
            <p:cNvSpPr/>
            <p:nvPr/>
          </p:nvSpPr>
          <p:spPr>
            <a:xfrm>
              <a:off x="3815836" y="3100882"/>
              <a:ext cx="203168" cy="1639867"/>
            </a:xfrm>
            <a:prstGeom prst="rect">
              <a:avLst/>
            </a:prstGeom>
            <a:solidFill>
              <a:srgbClr val="80BD41">
                <a:alpha val="100000"/>
              </a:srgbClr>
            </a:solidFill>
          </p:spPr>
          <p:txBody>
            <a:bodyPr/>
            <a:lstStyle/>
            <a:p/>
          </p:txBody>
        </p:sp>
        <p:sp>
          <p:nvSpPr>
            <p:cNvPr id="61" name="rc61"/>
            <p:cNvSpPr/>
            <p:nvPr/>
          </p:nvSpPr>
          <p:spPr>
            <a:xfrm>
              <a:off x="3815836" y="3067419"/>
              <a:ext cx="203168" cy="33462"/>
            </a:xfrm>
            <a:prstGeom prst="rect">
              <a:avLst/>
            </a:prstGeom>
            <a:solidFill>
              <a:srgbClr val="0058AB">
                <a:alpha val="100000"/>
              </a:srgbClr>
            </a:solidFill>
          </p:spPr>
          <p:txBody>
            <a:bodyPr/>
            <a:lstStyle/>
            <a:p/>
          </p:txBody>
        </p:sp>
        <p:sp>
          <p:nvSpPr>
            <p:cNvPr id="62" name="rc62"/>
            <p:cNvSpPr/>
            <p:nvPr/>
          </p:nvSpPr>
          <p:spPr>
            <a:xfrm>
              <a:off x="3815836" y="3100882"/>
              <a:ext cx="203168" cy="0"/>
            </a:xfrm>
            <a:prstGeom prst="rect">
              <a:avLst/>
            </a:prstGeom>
            <a:solidFill>
              <a:srgbClr val="1CABE2">
                <a:alpha val="100000"/>
              </a:srgbClr>
            </a:solidFill>
          </p:spPr>
          <p:txBody>
            <a:bodyPr/>
            <a:lstStyle/>
            <a:p/>
          </p:txBody>
        </p:sp>
        <p:sp>
          <p:nvSpPr>
            <p:cNvPr id="63" name="rc63"/>
            <p:cNvSpPr/>
            <p:nvPr/>
          </p:nvSpPr>
          <p:spPr>
            <a:xfrm>
              <a:off x="4041579" y="3038972"/>
              <a:ext cx="203168" cy="1701777"/>
            </a:xfrm>
            <a:prstGeom prst="rect">
              <a:avLst/>
            </a:prstGeom>
            <a:solidFill>
              <a:srgbClr val="80BD41">
                <a:alpha val="100000"/>
              </a:srgbClr>
            </a:solidFill>
          </p:spPr>
          <p:txBody>
            <a:bodyPr/>
            <a:lstStyle/>
            <a:p/>
          </p:txBody>
        </p:sp>
        <p:sp>
          <p:nvSpPr>
            <p:cNvPr id="64" name="rc64"/>
            <p:cNvSpPr/>
            <p:nvPr/>
          </p:nvSpPr>
          <p:spPr>
            <a:xfrm>
              <a:off x="4041579" y="2986344"/>
              <a:ext cx="203168" cy="17539"/>
            </a:xfrm>
            <a:prstGeom prst="rect">
              <a:avLst/>
            </a:prstGeom>
            <a:solidFill>
              <a:srgbClr val="0058AB">
                <a:alpha val="100000"/>
              </a:srgbClr>
            </a:solidFill>
          </p:spPr>
          <p:txBody>
            <a:bodyPr/>
            <a:lstStyle/>
            <a:p/>
          </p:txBody>
        </p:sp>
        <p:sp>
          <p:nvSpPr>
            <p:cNvPr id="65" name="rc65"/>
            <p:cNvSpPr/>
            <p:nvPr/>
          </p:nvSpPr>
          <p:spPr>
            <a:xfrm>
              <a:off x="4041579" y="3003884"/>
              <a:ext cx="203168" cy="35088"/>
            </a:xfrm>
            <a:prstGeom prst="rect">
              <a:avLst/>
            </a:prstGeom>
            <a:solidFill>
              <a:srgbClr val="1CABE2">
                <a:alpha val="100000"/>
              </a:srgbClr>
            </a:solidFill>
          </p:spPr>
          <p:txBody>
            <a:bodyPr/>
            <a:lstStyle/>
            <a:p/>
          </p:txBody>
        </p:sp>
        <p:sp>
          <p:nvSpPr>
            <p:cNvPr id="66" name="rc66"/>
            <p:cNvSpPr/>
            <p:nvPr/>
          </p:nvSpPr>
          <p:spPr>
            <a:xfrm>
              <a:off x="4267321" y="2984941"/>
              <a:ext cx="203168" cy="1755807"/>
            </a:xfrm>
            <a:prstGeom prst="rect">
              <a:avLst/>
            </a:prstGeom>
            <a:solidFill>
              <a:srgbClr val="80BD41">
                <a:alpha val="100000"/>
              </a:srgbClr>
            </a:solidFill>
          </p:spPr>
          <p:txBody>
            <a:bodyPr/>
            <a:lstStyle/>
            <a:p/>
          </p:txBody>
        </p:sp>
        <p:sp>
          <p:nvSpPr>
            <p:cNvPr id="67" name="rc67"/>
            <p:cNvSpPr/>
            <p:nvPr/>
          </p:nvSpPr>
          <p:spPr>
            <a:xfrm>
              <a:off x="4267321" y="2949111"/>
              <a:ext cx="203168" cy="17919"/>
            </a:xfrm>
            <a:prstGeom prst="rect">
              <a:avLst/>
            </a:prstGeom>
            <a:solidFill>
              <a:srgbClr val="0058AB">
                <a:alpha val="100000"/>
              </a:srgbClr>
            </a:solidFill>
          </p:spPr>
          <p:txBody>
            <a:bodyPr/>
            <a:lstStyle/>
            <a:p/>
          </p:txBody>
        </p:sp>
        <p:sp>
          <p:nvSpPr>
            <p:cNvPr id="68" name="rc68"/>
            <p:cNvSpPr/>
            <p:nvPr/>
          </p:nvSpPr>
          <p:spPr>
            <a:xfrm>
              <a:off x="4267321" y="2967030"/>
              <a:ext cx="203168" cy="17911"/>
            </a:xfrm>
            <a:prstGeom prst="rect">
              <a:avLst/>
            </a:prstGeom>
            <a:solidFill>
              <a:srgbClr val="1CABE2">
                <a:alpha val="100000"/>
              </a:srgbClr>
            </a:solidFill>
          </p:spPr>
          <p:txBody>
            <a:bodyPr/>
            <a:lstStyle/>
            <a:p/>
          </p:txBody>
        </p:sp>
        <p:sp>
          <p:nvSpPr>
            <p:cNvPr id="69" name="rc69"/>
            <p:cNvSpPr/>
            <p:nvPr/>
          </p:nvSpPr>
          <p:spPr>
            <a:xfrm>
              <a:off x="4493063" y="2972277"/>
              <a:ext cx="203168" cy="1768472"/>
            </a:xfrm>
            <a:prstGeom prst="rect">
              <a:avLst/>
            </a:prstGeom>
            <a:solidFill>
              <a:srgbClr val="80BD41">
                <a:alpha val="100000"/>
              </a:srgbClr>
            </a:solidFill>
          </p:spPr>
          <p:txBody>
            <a:bodyPr/>
            <a:lstStyle/>
            <a:p/>
          </p:txBody>
        </p:sp>
        <p:sp>
          <p:nvSpPr>
            <p:cNvPr id="70" name="rc70"/>
            <p:cNvSpPr/>
            <p:nvPr/>
          </p:nvSpPr>
          <p:spPr>
            <a:xfrm>
              <a:off x="4493063" y="2936183"/>
              <a:ext cx="203168" cy="36094"/>
            </a:xfrm>
            <a:prstGeom prst="rect">
              <a:avLst/>
            </a:prstGeom>
            <a:solidFill>
              <a:srgbClr val="0058AB">
                <a:alpha val="100000"/>
              </a:srgbClr>
            </a:solidFill>
          </p:spPr>
          <p:txBody>
            <a:bodyPr/>
            <a:lstStyle/>
            <a:p/>
          </p:txBody>
        </p:sp>
        <p:sp>
          <p:nvSpPr>
            <p:cNvPr id="71" name="rc71"/>
            <p:cNvSpPr/>
            <p:nvPr/>
          </p:nvSpPr>
          <p:spPr>
            <a:xfrm>
              <a:off x="4493063" y="2972277"/>
              <a:ext cx="203168" cy="0"/>
            </a:xfrm>
            <a:prstGeom prst="rect">
              <a:avLst/>
            </a:prstGeom>
            <a:solidFill>
              <a:srgbClr val="1CABE2">
                <a:alpha val="100000"/>
              </a:srgbClr>
            </a:solidFill>
          </p:spPr>
          <p:txBody>
            <a:bodyPr/>
            <a:lstStyle/>
            <a:p/>
          </p:txBody>
        </p:sp>
        <p:sp>
          <p:nvSpPr>
            <p:cNvPr id="72" name="rc72"/>
            <p:cNvSpPr/>
            <p:nvPr/>
          </p:nvSpPr>
          <p:spPr>
            <a:xfrm>
              <a:off x="4718806" y="2973721"/>
              <a:ext cx="203168" cy="1767028"/>
            </a:xfrm>
            <a:prstGeom prst="rect">
              <a:avLst/>
            </a:prstGeom>
            <a:solidFill>
              <a:srgbClr val="80BD41">
                <a:alpha val="100000"/>
              </a:srgbClr>
            </a:solidFill>
          </p:spPr>
          <p:txBody>
            <a:bodyPr/>
            <a:lstStyle/>
            <a:p/>
          </p:txBody>
        </p:sp>
        <p:sp>
          <p:nvSpPr>
            <p:cNvPr id="73" name="rc73"/>
            <p:cNvSpPr/>
            <p:nvPr/>
          </p:nvSpPr>
          <p:spPr>
            <a:xfrm>
              <a:off x="4718806" y="2937660"/>
              <a:ext cx="203168" cy="36061"/>
            </a:xfrm>
            <a:prstGeom prst="rect">
              <a:avLst/>
            </a:prstGeom>
            <a:solidFill>
              <a:srgbClr val="0058AB">
                <a:alpha val="100000"/>
              </a:srgbClr>
            </a:solidFill>
          </p:spPr>
          <p:txBody>
            <a:bodyPr/>
            <a:lstStyle/>
            <a:p/>
          </p:txBody>
        </p:sp>
        <p:sp>
          <p:nvSpPr>
            <p:cNvPr id="74" name="rc74"/>
            <p:cNvSpPr/>
            <p:nvPr/>
          </p:nvSpPr>
          <p:spPr>
            <a:xfrm>
              <a:off x="4718806" y="2973721"/>
              <a:ext cx="203168" cy="0"/>
            </a:xfrm>
            <a:prstGeom prst="rect">
              <a:avLst/>
            </a:prstGeom>
            <a:solidFill>
              <a:srgbClr val="1CABE2">
                <a:alpha val="100000"/>
              </a:srgbClr>
            </a:solidFill>
          </p:spPr>
          <p:txBody>
            <a:bodyPr/>
            <a:lstStyle/>
            <a:p/>
          </p:txBody>
        </p:sp>
        <p:sp>
          <p:nvSpPr>
            <p:cNvPr id="75" name="rc75"/>
            <p:cNvSpPr/>
            <p:nvPr/>
          </p:nvSpPr>
          <p:spPr>
            <a:xfrm>
              <a:off x="4944548" y="2995683"/>
              <a:ext cx="203168" cy="1745066"/>
            </a:xfrm>
            <a:prstGeom prst="rect">
              <a:avLst/>
            </a:prstGeom>
            <a:solidFill>
              <a:srgbClr val="80BD41">
                <a:alpha val="100000"/>
              </a:srgbClr>
            </a:solidFill>
          </p:spPr>
          <p:txBody>
            <a:bodyPr/>
            <a:lstStyle/>
            <a:p/>
          </p:txBody>
        </p:sp>
        <p:sp>
          <p:nvSpPr>
            <p:cNvPr id="76" name="rc76"/>
            <p:cNvSpPr/>
            <p:nvPr/>
          </p:nvSpPr>
          <p:spPr>
            <a:xfrm>
              <a:off x="4944548" y="2960067"/>
              <a:ext cx="203168" cy="17803"/>
            </a:xfrm>
            <a:prstGeom prst="rect">
              <a:avLst/>
            </a:prstGeom>
            <a:solidFill>
              <a:srgbClr val="0058AB">
                <a:alpha val="100000"/>
              </a:srgbClr>
            </a:solidFill>
          </p:spPr>
          <p:txBody>
            <a:bodyPr/>
            <a:lstStyle/>
            <a:p/>
          </p:txBody>
        </p:sp>
        <p:sp>
          <p:nvSpPr>
            <p:cNvPr id="77" name="rc77"/>
            <p:cNvSpPr/>
            <p:nvPr/>
          </p:nvSpPr>
          <p:spPr>
            <a:xfrm>
              <a:off x="4944548" y="2977871"/>
              <a:ext cx="203168" cy="17812"/>
            </a:xfrm>
            <a:prstGeom prst="rect">
              <a:avLst/>
            </a:prstGeom>
            <a:solidFill>
              <a:srgbClr val="1CABE2">
                <a:alpha val="100000"/>
              </a:srgbClr>
            </a:solidFill>
          </p:spPr>
          <p:txBody>
            <a:bodyPr/>
            <a:lstStyle/>
            <a:p/>
          </p:txBody>
        </p:sp>
        <p:sp>
          <p:nvSpPr>
            <p:cNvPr id="78" name="rc78"/>
            <p:cNvSpPr/>
            <p:nvPr/>
          </p:nvSpPr>
          <p:spPr>
            <a:xfrm>
              <a:off x="5170291" y="3049417"/>
              <a:ext cx="203168" cy="1691332"/>
            </a:xfrm>
            <a:prstGeom prst="rect">
              <a:avLst/>
            </a:prstGeom>
            <a:solidFill>
              <a:srgbClr val="80BD41">
                <a:alpha val="100000"/>
              </a:srgbClr>
            </a:solidFill>
          </p:spPr>
          <p:txBody>
            <a:bodyPr/>
            <a:lstStyle/>
            <a:p/>
          </p:txBody>
        </p:sp>
        <p:sp>
          <p:nvSpPr>
            <p:cNvPr id="79" name="rc79"/>
            <p:cNvSpPr/>
            <p:nvPr/>
          </p:nvSpPr>
          <p:spPr>
            <a:xfrm>
              <a:off x="5170291" y="3014898"/>
              <a:ext cx="203168" cy="17259"/>
            </a:xfrm>
            <a:prstGeom prst="rect">
              <a:avLst/>
            </a:prstGeom>
            <a:solidFill>
              <a:srgbClr val="0058AB">
                <a:alpha val="100000"/>
              </a:srgbClr>
            </a:solidFill>
          </p:spPr>
          <p:txBody>
            <a:bodyPr/>
            <a:lstStyle/>
            <a:p/>
          </p:txBody>
        </p:sp>
        <p:sp>
          <p:nvSpPr>
            <p:cNvPr id="80" name="rc80"/>
            <p:cNvSpPr/>
            <p:nvPr/>
          </p:nvSpPr>
          <p:spPr>
            <a:xfrm>
              <a:off x="5170291" y="3032157"/>
              <a:ext cx="203168" cy="17259"/>
            </a:xfrm>
            <a:prstGeom prst="rect">
              <a:avLst/>
            </a:prstGeom>
            <a:solidFill>
              <a:srgbClr val="1CABE2">
                <a:alpha val="100000"/>
              </a:srgbClr>
            </a:solidFill>
          </p:spPr>
          <p:txBody>
            <a:bodyPr/>
            <a:lstStyle/>
            <a:p/>
          </p:txBody>
        </p:sp>
        <p:sp>
          <p:nvSpPr>
            <p:cNvPr id="81" name="rc81"/>
            <p:cNvSpPr/>
            <p:nvPr/>
          </p:nvSpPr>
          <p:spPr>
            <a:xfrm>
              <a:off x="5396033" y="3125805"/>
              <a:ext cx="203168" cy="1614944"/>
            </a:xfrm>
            <a:prstGeom prst="rect">
              <a:avLst/>
            </a:prstGeom>
            <a:solidFill>
              <a:srgbClr val="80BD41">
                <a:alpha val="100000"/>
              </a:srgbClr>
            </a:solidFill>
          </p:spPr>
          <p:txBody>
            <a:bodyPr/>
            <a:lstStyle/>
            <a:p/>
          </p:txBody>
        </p:sp>
        <p:sp>
          <p:nvSpPr>
            <p:cNvPr id="82" name="rc82"/>
            <p:cNvSpPr/>
            <p:nvPr/>
          </p:nvSpPr>
          <p:spPr>
            <a:xfrm>
              <a:off x="5396033" y="3075859"/>
              <a:ext cx="203168" cy="33297"/>
            </a:xfrm>
            <a:prstGeom prst="rect">
              <a:avLst/>
            </a:prstGeom>
            <a:solidFill>
              <a:srgbClr val="0058AB">
                <a:alpha val="100000"/>
              </a:srgbClr>
            </a:solidFill>
          </p:spPr>
          <p:txBody>
            <a:bodyPr/>
            <a:lstStyle/>
            <a:p/>
          </p:txBody>
        </p:sp>
        <p:sp>
          <p:nvSpPr>
            <p:cNvPr id="83" name="rc83"/>
            <p:cNvSpPr/>
            <p:nvPr/>
          </p:nvSpPr>
          <p:spPr>
            <a:xfrm>
              <a:off x="5396033" y="3109157"/>
              <a:ext cx="203168" cy="16648"/>
            </a:xfrm>
            <a:prstGeom prst="rect">
              <a:avLst/>
            </a:prstGeom>
            <a:solidFill>
              <a:srgbClr val="1CABE2">
                <a:alpha val="100000"/>
              </a:srgbClr>
            </a:solidFill>
          </p:spPr>
          <p:txBody>
            <a:bodyPr/>
            <a:lstStyle/>
            <a:p/>
          </p:txBody>
        </p:sp>
        <p:sp>
          <p:nvSpPr>
            <p:cNvPr id="84" name="rc84"/>
            <p:cNvSpPr/>
            <p:nvPr/>
          </p:nvSpPr>
          <p:spPr>
            <a:xfrm>
              <a:off x="5621775" y="3142644"/>
              <a:ext cx="203168" cy="1598105"/>
            </a:xfrm>
            <a:prstGeom prst="rect">
              <a:avLst/>
            </a:prstGeom>
            <a:solidFill>
              <a:srgbClr val="80BD41">
                <a:alpha val="100000"/>
              </a:srgbClr>
            </a:solidFill>
          </p:spPr>
          <p:txBody>
            <a:bodyPr/>
            <a:lstStyle/>
            <a:p/>
          </p:txBody>
        </p:sp>
        <p:sp>
          <p:nvSpPr>
            <p:cNvPr id="85" name="rc85"/>
            <p:cNvSpPr/>
            <p:nvPr/>
          </p:nvSpPr>
          <p:spPr>
            <a:xfrm>
              <a:off x="5621775" y="3110031"/>
              <a:ext cx="203168" cy="32613"/>
            </a:xfrm>
            <a:prstGeom prst="rect">
              <a:avLst/>
            </a:prstGeom>
            <a:solidFill>
              <a:srgbClr val="0058AB">
                <a:alpha val="100000"/>
              </a:srgbClr>
            </a:solidFill>
          </p:spPr>
          <p:txBody>
            <a:bodyPr/>
            <a:lstStyle/>
            <a:p/>
          </p:txBody>
        </p:sp>
        <p:sp>
          <p:nvSpPr>
            <p:cNvPr id="86" name="rc86"/>
            <p:cNvSpPr/>
            <p:nvPr/>
          </p:nvSpPr>
          <p:spPr>
            <a:xfrm>
              <a:off x="5621775" y="3142644"/>
              <a:ext cx="203168" cy="0"/>
            </a:xfrm>
            <a:prstGeom prst="rect">
              <a:avLst/>
            </a:prstGeom>
            <a:solidFill>
              <a:srgbClr val="1CABE2">
                <a:alpha val="100000"/>
              </a:srgbClr>
            </a:solidFill>
          </p:spPr>
          <p:txBody>
            <a:bodyPr/>
            <a:lstStyle/>
            <a:p/>
          </p:txBody>
        </p:sp>
        <p:sp>
          <p:nvSpPr>
            <p:cNvPr id="87" name="rc87"/>
            <p:cNvSpPr/>
            <p:nvPr/>
          </p:nvSpPr>
          <p:spPr>
            <a:xfrm>
              <a:off x="5847518" y="3242653"/>
              <a:ext cx="203168" cy="1498096"/>
            </a:xfrm>
            <a:prstGeom prst="rect">
              <a:avLst/>
            </a:prstGeom>
            <a:solidFill>
              <a:srgbClr val="80BD41">
                <a:alpha val="100000"/>
              </a:srgbClr>
            </a:solidFill>
          </p:spPr>
          <p:txBody>
            <a:bodyPr/>
            <a:lstStyle/>
            <a:p/>
          </p:txBody>
        </p:sp>
        <p:sp>
          <p:nvSpPr>
            <p:cNvPr id="88" name="rc88"/>
            <p:cNvSpPr/>
            <p:nvPr/>
          </p:nvSpPr>
          <p:spPr>
            <a:xfrm>
              <a:off x="5847518" y="3196320"/>
              <a:ext cx="203168" cy="46333"/>
            </a:xfrm>
            <a:prstGeom prst="rect">
              <a:avLst/>
            </a:prstGeom>
            <a:solidFill>
              <a:srgbClr val="0058AB">
                <a:alpha val="100000"/>
              </a:srgbClr>
            </a:solidFill>
          </p:spPr>
          <p:txBody>
            <a:bodyPr/>
            <a:lstStyle/>
            <a:p/>
          </p:txBody>
        </p:sp>
        <p:sp>
          <p:nvSpPr>
            <p:cNvPr id="89" name="rc89"/>
            <p:cNvSpPr/>
            <p:nvPr/>
          </p:nvSpPr>
          <p:spPr>
            <a:xfrm>
              <a:off x="5847518" y="3242653"/>
              <a:ext cx="203168" cy="0"/>
            </a:xfrm>
            <a:prstGeom prst="rect">
              <a:avLst/>
            </a:prstGeom>
            <a:solidFill>
              <a:srgbClr val="1CABE2">
                <a:alpha val="100000"/>
              </a:srgbClr>
            </a:solidFill>
          </p:spPr>
          <p:txBody>
            <a:bodyPr/>
            <a:lstStyle/>
            <a:p/>
          </p:txBody>
        </p:sp>
        <p:sp>
          <p:nvSpPr>
            <p:cNvPr id="90" name="rc90"/>
            <p:cNvSpPr/>
            <p:nvPr/>
          </p:nvSpPr>
          <p:spPr>
            <a:xfrm>
              <a:off x="6073260" y="3403152"/>
              <a:ext cx="203168" cy="1337597"/>
            </a:xfrm>
            <a:prstGeom prst="rect">
              <a:avLst/>
            </a:prstGeom>
            <a:solidFill>
              <a:srgbClr val="80BD41">
                <a:alpha val="100000"/>
              </a:srgbClr>
            </a:solidFill>
          </p:spPr>
          <p:txBody>
            <a:bodyPr/>
            <a:lstStyle/>
            <a:p/>
          </p:txBody>
        </p:sp>
        <p:sp>
          <p:nvSpPr>
            <p:cNvPr id="91" name="rc91"/>
            <p:cNvSpPr/>
            <p:nvPr/>
          </p:nvSpPr>
          <p:spPr>
            <a:xfrm>
              <a:off x="6073260" y="3361786"/>
              <a:ext cx="203168" cy="41366"/>
            </a:xfrm>
            <a:prstGeom prst="rect">
              <a:avLst/>
            </a:prstGeom>
            <a:solidFill>
              <a:srgbClr val="0058AB">
                <a:alpha val="100000"/>
              </a:srgbClr>
            </a:solidFill>
          </p:spPr>
          <p:txBody>
            <a:bodyPr/>
            <a:lstStyle/>
            <a:p/>
          </p:txBody>
        </p:sp>
        <p:sp>
          <p:nvSpPr>
            <p:cNvPr id="92" name="rc92"/>
            <p:cNvSpPr/>
            <p:nvPr/>
          </p:nvSpPr>
          <p:spPr>
            <a:xfrm>
              <a:off x="6073260" y="3403152"/>
              <a:ext cx="203168" cy="0"/>
            </a:xfrm>
            <a:prstGeom prst="rect">
              <a:avLst/>
            </a:prstGeom>
            <a:solidFill>
              <a:srgbClr val="1CABE2">
                <a:alpha val="100000"/>
              </a:srgbClr>
            </a:solidFill>
          </p:spPr>
          <p:txBody>
            <a:bodyPr/>
            <a:lstStyle/>
            <a:p/>
          </p:txBody>
        </p:sp>
        <p:sp>
          <p:nvSpPr>
            <p:cNvPr id="93" name="rc93"/>
            <p:cNvSpPr/>
            <p:nvPr/>
          </p:nvSpPr>
          <p:spPr>
            <a:xfrm>
              <a:off x="6299002" y="3382428"/>
              <a:ext cx="203168" cy="1358321"/>
            </a:xfrm>
            <a:prstGeom prst="rect">
              <a:avLst/>
            </a:prstGeom>
            <a:solidFill>
              <a:srgbClr val="80BD41">
                <a:alpha val="100000"/>
              </a:srgbClr>
            </a:solidFill>
          </p:spPr>
          <p:txBody>
            <a:bodyPr/>
            <a:lstStyle/>
            <a:p/>
          </p:txBody>
        </p:sp>
        <p:sp>
          <p:nvSpPr>
            <p:cNvPr id="94" name="rc94"/>
            <p:cNvSpPr/>
            <p:nvPr/>
          </p:nvSpPr>
          <p:spPr>
            <a:xfrm>
              <a:off x="6299002" y="3340418"/>
              <a:ext cx="203168" cy="42010"/>
            </a:xfrm>
            <a:prstGeom prst="rect">
              <a:avLst/>
            </a:prstGeom>
            <a:solidFill>
              <a:srgbClr val="0058AB">
                <a:alpha val="100000"/>
              </a:srgbClr>
            </a:solidFill>
          </p:spPr>
          <p:txBody>
            <a:bodyPr/>
            <a:lstStyle/>
            <a:p/>
          </p:txBody>
        </p:sp>
        <p:sp>
          <p:nvSpPr>
            <p:cNvPr id="95" name="rc95"/>
            <p:cNvSpPr/>
            <p:nvPr/>
          </p:nvSpPr>
          <p:spPr>
            <a:xfrm>
              <a:off x="6299002" y="3382428"/>
              <a:ext cx="203168" cy="0"/>
            </a:xfrm>
            <a:prstGeom prst="rect">
              <a:avLst/>
            </a:prstGeom>
            <a:solidFill>
              <a:srgbClr val="1CABE2">
                <a:alpha val="100000"/>
              </a:srgbClr>
            </a:solidFill>
          </p:spPr>
          <p:txBody>
            <a:bodyPr/>
            <a:lstStyle/>
            <a:p/>
          </p:txBody>
        </p:sp>
        <p:sp>
          <p:nvSpPr>
            <p:cNvPr id="96" name="rc96"/>
            <p:cNvSpPr/>
            <p:nvPr/>
          </p:nvSpPr>
          <p:spPr>
            <a:xfrm>
              <a:off x="6524745" y="3408936"/>
              <a:ext cx="203168" cy="1331813"/>
            </a:xfrm>
            <a:prstGeom prst="rect">
              <a:avLst/>
            </a:prstGeom>
            <a:solidFill>
              <a:srgbClr val="80BD41">
                <a:alpha val="100000"/>
              </a:srgbClr>
            </a:solidFill>
          </p:spPr>
          <p:txBody>
            <a:bodyPr/>
            <a:lstStyle/>
            <a:p/>
          </p:txBody>
        </p:sp>
        <p:sp>
          <p:nvSpPr>
            <p:cNvPr id="97" name="rc97"/>
            <p:cNvSpPr/>
            <p:nvPr/>
          </p:nvSpPr>
          <p:spPr>
            <a:xfrm>
              <a:off x="6524745" y="3367743"/>
              <a:ext cx="203168" cy="41193"/>
            </a:xfrm>
            <a:prstGeom prst="rect">
              <a:avLst/>
            </a:prstGeom>
            <a:solidFill>
              <a:srgbClr val="0058AB">
                <a:alpha val="100000"/>
              </a:srgbClr>
            </a:solidFill>
          </p:spPr>
          <p:txBody>
            <a:bodyPr/>
            <a:lstStyle/>
            <a:p/>
          </p:txBody>
        </p:sp>
        <p:sp>
          <p:nvSpPr>
            <p:cNvPr id="98" name="rc98"/>
            <p:cNvSpPr/>
            <p:nvPr/>
          </p:nvSpPr>
          <p:spPr>
            <a:xfrm>
              <a:off x="6524745" y="3408936"/>
              <a:ext cx="203168" cy="0"/>
            </a:xfrm>
            <a:prstGeom prst="rect">
              <a:avLst/>
            </a:prstGeom>
            <a:solidFill>
              <a:srgbClr val="1CABE2">
                <a:alpha val="100000"/>
              </a:srgbClr>
            </a:solidFill>
          </p:spPr>
          <p:txBody>
            <a:bodyPr/>
            <a:lstStyle/>
            <a:p/>
          </p:txBody>
        </p:sp>
        <p:sp>
          <p:nvSpPr>
            <p:cNvPr id="99" name="rc99"/>
            <p:cNvSpPr/>
            <p:nvPr/>
          </p:nvSpPr>
          <p:spPr>
            <a:xfrm>
              <a:off x="6750487" y="3438051"/>
              <a:ext cx="203168" cy="1302698"/>
            </a:xfrm>
            <a:prstGeom prst="rect">
              <a:avLst/>
            </a:prstGeom>
            <a:solidFill>
              <a:srgbClr val="80BD41">
                <a:alpha val="100000"/>
              </a:srgbClr>
            </a:solidFill>
          </p:spPr>
          <p:txBody>
            <a:bodyPr/>
            <a:lstStyle/>
            <a:p/>
          </p:txBody>
        </p:sp>
        <p:sp>
          <p:nvSpPr>
            <p:cNvPr id="100" name="rc100"/>
            <p:cNvSpPr/>
            <p:nvPr/>
          </p:nvSpPr>
          <p:spPr>
            <a:xfrm>
              <a:off x="6750487" y="3397765"/>
              <a:ext cx="203168" cy="40285"/>
            </a:xfrm>
            <a:prstGeom prst="rect">
              <a:avLst/>
            </a:prstGeom>
            <a:solidFill>
              <a:srgbClr val="0058AB">
                <a:alpha val="100000"/>
              </a:srgbClr>
            </a:solidFill>
          </p:spPr>
          <p:txBody>
            <a:bodyPr/>
            <a:lstStyle/>
            <a:p/>
          </p:txBody>
        </p:sp>
        <p:sp>
          <p:nvSpPr>
            <p:cNvPr id="101" name="rc101"/>
            <p:cNvSpPr/>
            <p:nvPr/>
          </p:nvSpPr>
          <p:spPr>
            <a:xfrm>
              <a:off x="6750487" y="3438051"/>
              <a:ext cx="203168" cy="0"/>
            </a:xfrm>
            <a:prstGeom prst="rect">
              <a:avLst/>
            </a:prstGeom>
            <a:solidFill>
              <a:srgbClr val="1CABE2">
                <a:alpha val="100000"/>
              </a:srgbClr>
            </a:solidFill>
          </p:spPr>
          <p:txBody>
            <a:bodyPr/>
            <a:lstStyle/>
            <a:p/>
          </p:txBody>
        </p:sp>
        <p:sp>
          <p:nvSpPr>
            <p:cNvPr id="102" name="rc102"/>
            <p:cNvSpPr/>
            <p:nvPr/>
          </p:nvSpPr>
          <p:spPr>
            <a:xfrm>
              <a:off x="6976229" y="3427029"/>
              <a:ext cx="203168" cy="34648"/>
            </a:xfrm>
            <a:prstGeom prst="rect">
              <a:avLst/>
            </a:prstGeom>
            <a:solidFill>
              <a:srgbClr val="F26A21">
                <a:alpha val="100000"/>
              </a:srgbClr>
            </a:solidFill>
          </p:spPr>
          <p:txBody>
            <a:bodyPr/>
            <a:lstStyle/>
            <a:p/>
          </p:txBody>
        </p:sp>
        <p:sp>
          <p:nvSpPr>
            <p:cNvPr id="103" name="rc103"/>
            <p:cNvSpPr/>
            <p:nvPr/>
          </p:nvSpPr>
          <p:spPr>
            <a:xfrm>
              <a:off x="6976229" y="3461677"/>
              <a:ext cx="203168" cy="1279072"/>
            </a:xfrm>
            <a:prstGeom prst="rect">
              <a:avLst/>
            </a:prstGeom>
            <a:solidFill>
              <a:srgbClr val="FFC20E">
                <a:alpha val="100000"/>
              </a:srgbClr>
            </a:solidFill>
          </p:spPr>
          <p:txBody>
            <a:bodyPr/>
            <a:lstStyle/>
            <a:p/>
          </p:txBody>
        </p:sp>
        <p:sp>
          <p:nvSpPr>
            <p:cNvPr id="104" name="rc104"/>
            <p:cNvSpPr/>
            <p:nvPr/>
          </p:nvSpPr>
          <p:spPr>
            <a:xfrm>
              <a:off x="7201972" y="3455459"/>
              <a:ext cx="203168" cy="29800"/>
            </a:xfrm>
            <a:prstGeom prst="rect">
              <a:avLst/>
            </a:prstGeom>
            <a:solidFill>
              <a:srgbClr val="F26A21">
                <a:alpha val="100000"/>
              </a:srgbClr>
            </a:solidFill>
          </p:spPr>
          <p:txBody>
            <a:bodyPr/>
            <a:lstStyle/>
            <a:p/>
          </p:txBody>
        </p:sp>
        <p:sp>
          <p:nvSpPr>
            <p:cNvPr id="105" name="rc105"/>
            <p:cNvSpPr/>
            <p:nvPr/>
          </p:nvSpPr>
          <p:spPr>
            <a:xfrm>
              <a:off x="7201972" y="3485259"/>
              <a:ext cx="203168" cy="1255490"/>
            </a:xfrm>
            <a:prstGeom prst="rect">
              <a:avLst/>
            </a:prstGeom>
            <a:solidFill>
              <a:srgbClr val="FFC20E">
                <a:alpha val="100000"/>
              </a:srgbClr>
            </a:solidFill>
          </p:spPr>
          <p:txBody>
            <a:bodyPr/>
            <a:lstStyle/>
            <a:p/>
          </p:txBody>
        </p:sp>
        <p:sp>
          <p:nvSpPr>
            <p:cNvPr id="106" name="rc106"/>
            <p:cNvSpPr/>
            <p:nvPr/>
          </p:nvSpPr>
          <p:spPr>
            <a:xfrm>
              <a:off x="7427714" y="3482165"/>
              <a:ext cx="203168" cy="25630"/>
            </a:xfrm>
            <a:prstGeom prst="rect">
              <a:avLst/>
            </a:prstGeom>
            <a:solidFill>
              <a:srgbClr val="F26A21">
                <a:alpha val="100000"/>
              </a:srgbClr>
            </a:solidFill>
          </p:spPr>
          <p:txBody>
            <a:bodyPr/>
            <a:lstStyle/>
            <a:p/>
          </p:txBody>
        </p:sp>
        <p:sp>
          <p:nvSpPr>
            <p:cNvPr id="107" name="rc107"/>
            <p:cNvSpPr/>
            <p:nvPr/>
          </p:nvSpPr>
          <p:spPr>
            <a:xfrm>
              <a:off x="7427714" y="3507795"/>
              <a:ext cx="203168" cy="1232954"/>
            </a:xfrm>
            <a:prstGeom prst="rect">
              <a:avLst/>
            </a:prstGeom>
            <a:solidFill>
              <a:srgbClr val="FFC20E">
                <a:alpha val="100000"/>
              </a:srgbClr>
            </a:solidFill>
          </p:spPr>
          <p:txBody>
            <a:bodyPr/>
            <a:lstStyle/>
            <a:p/>
          </p:txBody>
        </p:sp>
        <p:sp>
          <p:nvSpPr>
            <p:cNvPr id="108" name="rc108"/>
            <p:cNvSpPr/>
            <p:nvPr/>
          </p:nvSpPr>
          <p:spPr>
            <a:xfrm>
              <a:off x="7653457" y="3504820"/>
              <a:ext cx="203168" cy="22044"/>
            </a:xfrm>
            <a:prstGeom prst="rect">
              <a:avLst/>
            </a:prstGeom>
            <a:solidFill>
              <a:srgbClr val="F26A21">
                <a:alpha val="100000"/>
              </a:srgbClr>
            </a:solidFill>
          </p:spPr>
          <p:txBody>
            <a:bodyPr/>
            <a:lstStyle/>
            <a:p/>
          </p:txBody>
        </p:sp>
        <p:sp>
          <p:nvSpPr>
            <p:cNvPr id="109" name="rc109"/>
            <p:cNvSpPr/>
            <p:nvPr/>
          </p:nvSpPr>
          <p:spPr>
            <a:xfrm>
              <a:off x="7653457" y="3526864"/>
              <a:ext cx="203168" cy="1213885"/>
            </a:xfrm>
            <a:prstGeom prst="rect">
              <a:avLst/>
            </a:prstGeom>
            <a:solidFill>
              <a:srgbClr val="FFC20E">
                <a:alpha val="100000"/>
              </a:srgbClr>
            </a:solidFill>
          </p:spPr>
          <p:txBody>
            <a:bodyPr/>
            <a:lstStyle/>
            <a:p/>
          </p:txBody>
        </p:sp>
        <p:sp>
          <p:nvSpPr>
            <p:cNvPr id="110" name="rc110"/>
            <p:cNvSpPr/>
            <p:nvPr/>
          </p:nvSpPr>
          <p:spPr>
            <a:xfrm>
              <a:off x="7879199" y="3525074"/>
              <a:ext cx="203168" cy="18959"/>
            </a:xfrm>
            <a:prstGeom prst="rect">
              <a:avLst/>
            </a:prstGeom>
            <a:solidFill>
              <a:srgbClr val="F26A21">
                <a:alpha val="100000"/>
              </a:srgbClr>
            </a:solidFill>
          </p:spPr>
          <p:txBody>
            <a:bodyPr/>
            <a:lstStyle/>
            <a:p/>
          </p:txBody>
        </p:sp>
        <p:sp>
          <p:nvSpPr>
            <p:cNvPr id="111" name="rc111"/>
            <p:cNvSpPr/>
            <p:nvPr/>
          </p:nvSpPr>
          <p:spPr>
            <a:xfrm>
              <a:off x="7879199" y="3544033"/>
              <a:ext cx="203168" cy="1196716"/>
            </a:xfrm>
            <a:prstGeom prst="rect">
              <a:avLst/>
            </a:prstGeom>
            <a:solidFill>
              <a:srgbClr val="FFC20E">
                <a:alpha val="100000"/>
              </a:srgbClr>
            </a:solidFill>
          </p:spPr>
          <p:txBody>
            <a:bodyPr/>
            <a:lstStyle/>
            <a:p/>
          </p:txBody>
        </p:sp>
        <p:sp>
          <p:nvSpPr>
            <p:cNvPr id="112" name="rc112"/>
            <p:cNvSpPr/>
            <p:nvPr/>
          </p:nvSpPr>
          <p:spPr>
            <a:xfrm>
              <a:off x="8104941" y="3542251"/>
              <a:ext cx="203168" cy="16306"/>
            </a:xfrm>
            <a:prstGeom prst="rect">
              <a:avLst/>
            </a:prstGeom>
            <a:solidFill>
              <a:srgbClr val="F26A21">
                <a:alpha val="100000"/>
              </a:srgbClr>
            </a:solidFill>
          </p:spPr>
          <p:txBody>
            <a:bodyPr/>
            <a:lstStyle/>
            <a:p/>
          </p:txBody>
        </p:sp>
        <p:sp>
          <p:nvSpPr>
            <p:cNvPr id="113" name="rc113"/>
            <p:cNvSpPr/>
            <p:nvPr/>
          </p:nvSpPr>
          <p:spPr>
            <a:xfrm>
              <a:off x="8104941" y="3558557"/>
              <a:ext cx="203168" cy="1182192"/>
            </a:xfrm>
            <a:prstGeom prst="rect">
              <a:avLst/>
            </a:prstGeom>
            <a:solidFill>
              <a:srgbClr val="FFC20E">
                <a:alpha val="100000"/>
              </a:srgbClr>
            </a:solidFill>
          </p:spPr>
          <p:txBody>
            <a:bodyPr/>
            <a:lstStyle/>
            <a:p/>
          </p:txBody>
        </p:sp>
        <p:sp>
          <p:nvSpPr>
            <p:cNvPr id="114" name="pl114"/>
            <p:cNvSpPr/>
            <p:nvPr/>
          </p:nvSpPr>
          <p:spPr>
            <a:xfrm>
              <a:off x="1434255" y="1239175"/>
              <a:ext cx="5417816" cy="106108"/>
            </a:xfrm>
            <a:custGeom>
              <a:avLst/>
              <a:pathLst>
                <a:path w="5417816" h="106108">
                  <a:moveTo>
                    <a:pt x="0" y="0"/>
                  </a:moveTo>
                  <a:lnTo>
                    <a:pt x="225742" y="0"/>
                  </a:lnTo>
                  <a:lnTo>
                    <a:pt x="451484" y="106108"/>
                  </a:lnTo>
                  <a:lnTo>
                    <a:pt x="677227" y="106108"/>
                  </a:lnTo>
                  <a:lnTo>
                    <a:pt x="902969" y="70738"/>
                  </a:lnTo>
                  <a:lnTo>
                    <a:pt x="1128711" y="35369"/>
                  </a:lnTo>
                  <a:lnTo>
                    <a:pt x="1354454" y="0"/>
                  </a:lnTo>
                  <a:lnTo>
                    <a:pt x="1580196" y="0"/>
                  </a:lnTo>
                  <a:lnTo>
                    <a:pt x="1805938" y="0"/>
                  </a:lnTo>
                  <a:lnTo>
                    <a:pt x="2031681" y="0"/>
                  </a:lnTo>
                  <a:lnTo>
                    <a:pt x="2257423" y="35369"/>
                  </a:lnTo>
                  <a:lnTo>
                    <a:pt x="2483165" y="35369"/>
                  </a:lnTo>
                  <a:lnTo>
                    <a:pt x="2708908" y="0"/>
                  </a:lnTo>
                  <a:lnTo>
                    <a:pt x="2934650" y="0"/>
                  </a:lnTo>
                  <a:lnTo>
                    <a:pt x="3160393" y="35369"/>
                  </a:lnTo>
                  <a:lnTo>
                    <a:pt x="3386135" y="35369"/>
                  </a:lnTo>
                  <a:lnTo>
                    <a:pt x="3611877" y="0"/>
                  </a:lnTo>
                  <a:lnTo>
                    <a:pt x="3837620" y="0"/>
                  </a:lnTo>
                  <a:lnTo>
                    <a:pt x="4063362" y="35369"/>
                  </a:lnTo>
                  <a:lnTo>
                    <a:pt x="4289104" y="35369"/>
                  </a:lnTo>
                  <a:lnTo>
                    <a:pt x="4514847" y="70738"/>
                  </a:lnTo>
                  <a:lnTo>
                    <a:pt x="4740589" y="70738"/>
                  </a:lnTo>
                  <a:lnTo>
                    <a:pt x="4966331" y="70738"/>
                  </a:lnTo>
                  <a:lnTo>
                    <a:pt x="5192074" y="70738"/>
                  </a:lnTo>
                  <a:lnTo>
                    <a:pt x="5417816" y="7073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39175"/>
              <a:ext cx="5417816" cy="141477"/>
            </a:xfrm>
            <a:custGeom>
              <a:avLst/>
              <a:pathLst>
                <a:path w="5417816" h="141477">
                  <a:moveTo>
                    <a:pt x="0" y="70738"/>
                  </a:moveTo>
                  <a:lnTo>
                    <a:pt x="225742" y="35369"/>
                  </a:lnTo>
                  <a:lnTo>
                    <a:pt x="451484" y="106108"/>
                  </a:lnTo>
                  <a:lnTo>
                    <a:pt x="677227" y="141477"/>
                  </a:lnTo>
                  <a:lnTo>
                    <a:pt x="902969" y="70738"/>
                  </a:lnTo>
                  <a:lnTo>
                    <a:pt x="1128711" y="35369"/>
                  </a:lnTo>
                  <a:lnTo>
                    <a:pt x="1354454" y="0"/>
                  </a:lnTo>
                  <a:lnTo>
                    <a:pt x="1580196" y="35369"/>
                  </a:lnTo>
                  <a:lnTo>
                    <a:pt x="1805938" y="0"/>
                  </a:lnTo>
                  <a:lnTo>
                    <a:pt x="2031681" y="0"/>
                  </a:lnTo>
                  <a:lnTo>
                    <a:pt x="2257423" y="35369"/>
                  </a:lnTo>
                  <a:lnTo>
                    <a:pt x="2483165" y="35369"/>
                  </a:lnTo>
                  <a:lnTo>
                    <a:pt x="2708908" y="70738"/>
                  </a:lnTo>
                  <a:lnTo>
                    <a:pt x="2934650" y="35369"/>
                  </a:lnTo>
                  <a:lnTo>
                    <a:pt x="3160393" y="35369"/>
                  </a:lnTo>
                  <a:lnTo>
                    <a:pt x="3386135" y="35369"/>
                  </a:lnTo>
                  <a:lnTo>
                    <a:pt x="3611877" y="35369"/>
                  </a:lnTo>
                  <a:lnTo>
                    <a:pt x="3837620" y="35369"/>
                  </a:lnTo>
                  <a:lnTo>
                    <a:pt x="4063362" y="70738"/>
                  </a:lnTo>
                  <a:lnTo>
                    <a:pt x="4289104" y="35369"/>
                  </a:lnTo>
                  <a:lnTo>
                    <a:pt x="4514847" y="70738"/>
                  </a:lnTo>
                  <a:lnTo>
                    <a:pt x="4740589" y="70738"/>
                  </a:lnTo>
                  <a:lnTo>
                    <a:pt x="4966331" y="70738"/>
                  </a:lnTo>
                  <a:lnTo>
                    <a:pt x="5192074" y="70738"/>
                  </a:lnTo>
                  <a:lnTo>
                    <a:pt x="5417816" y="70738"/>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035042"/>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23350"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52062"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55031" y="10704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80773"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106516"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32258"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783743" y="110578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494638"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52062"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55031" y="134304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80773"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106516"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32258"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558000"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783743" y="13784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857700"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85830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303328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20826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3832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69811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81387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92963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46797"/>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6116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50744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50744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104822" y="2832148"/>
              <a:ext cx="57476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a:t>
              </a:r>
            </a:p>
          </p:txBody>
        </p:sp>
        <p:sp>
          <p:nvSpPr>
            <p:cNvPr id="160" name="tx160"/>
            <p:cNvSpPr/>
            <p:nvPr/>
          </p:nvSpPr>
          <p:spPr>
            <a:xfrm rot="5400000">
              <a:off x="8566395" y="281830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61" name="rc161"/>
            <p:cNvSpPr/>
            <p:nvPr/>
          </p:nvSpPr>
          <p:spPr>
            <a:xfrm>
              <a:off x="1304261" y="5625304"/>
              <a:ext cx="201455" cy="201456"/>
            </a:xfrm>
            <a:prstGeom prst="rect">
              <a:avLst/>
            </a:prstGeom>
            <a:solidFill>
              <a:srgbClr val="80BD41">
                <a:alpha val="100000"/>
              </a:srgbClr>
            </a:solidFill>
          </p:spPr>
          <p:txBody>
            <a:bodyPr/>
            <a:lstStyle/>
            <a:p/>
          </p:txBody>
        </p:sp>
        <p:sp>
          <p:nvSpPr>
            <p:cNvPr id="162" name="rc162"/>
            <p:cNvSpPr/>
            <p:nvPr/>
          </p:nvSpPr>
          <p:spPr>
            <a:xfrm>
              <a:off x="3277835" y="5625304"/>
              <a:ext cx="201456" cy="201456"/>
            </a:xfrm>
            <a:prstGeom prst="rect">
              <a:avLst/>
            </a:prstGeom>
            <a:solidFill>
              <a:srgbClr val="1CABE2">
                <a:alpha val="100000"/>
              </a:srgbClr>
            </a:solidFill>
          </p:spPr>
          <p:txBody>
            <a:bodyPr/>
            <a:lstStyle/>
            <a:p/>
          </p:txBody>
        </p:sp>
        <p:sp>
          <p:nvSpPr>
            <p:cNvPr id="163" name="rc163"/>
            <p:cNvSpPr/>
            <p:nvPr/>
          </p:nvSpPr>
          <p:spPr>
            <a:xfrm>
              <a:off x="4335174" y="5625304"/>
              <a:ext cx="201456" cy="201456"/>
            </a:xfrm>
            <a:prstGeom prst="rect">
              <a:avLst/>
            </a:prstGeom>
            <a:solidFill>
              <a:srgbClr val="0058AB">
                <a:alpha val="100000"/>
              </a:srgbClr>
            </a:solidFill>
          </p:spPr>
          <p:txBody>
            <a:bodyPr/>
            <a:lstStyle/>
            <a:p/>
          </p:txBody>
        </p:sp>
        <p:sp>
          <p:nvSpPr>
            <p:cNvPr id="164" name="rc164"/>
            <p:cNvSpPr/>
            <p:nvPr/>
          </p:nvSpPr>
          <p:spPr>
            <a:xfrm>
              <a:off x="5322799" y="5625304"/>
              <a:ext cx="201456" cy="201456"/>
            </a:xfrm>
            <a:prstGeom prst="rect">
              <a:avLst/>
            </a:prstGeom>
            <a:solidFill>
              <a:srgbClr val="FFC20E">
                <a:alpha val="100000"/>
              </a:srgbClr>
            </a:solidFill>
          </p:spPr>
          <p:txBody>
            <a:bodyPr/>
            <a:lstStyle/>
            <a:p/>
          </p:txBody>
        </p:sp>
        <p:sp>
          <p:nvSpPr>
            <p:cNvPr id="165" name="rc165"/>
            <p:cNvSpPr/>
            <p:nvPr/>
          </p:nvSpPr>
          <p:spPr>
            <a:xfrm>
              <a:off x="7071544" y="5625304"/>
              <a:ext cx="201455" cy="201456"/>
            </a:xfrm>
            <a:prstGeom prst="rect">
              <a:avLst/>
            </a:prstGeom>
            <a:solidFill>
              <a:srgbClr val="F26A21">
                <a:alpha val="100000"/>
              </a:srgbClr>
            </a:solidFill>
          </p:spPr>
          <p:txBody>
            <a:bodyPr/>
            <a:lstStyle/>
            <a:p/>
          </p:txBody>
        </p:sp>
        <p:sp>
          <p:nvSpPr>
            <p:cNvPr id="166" name="tx166"/>
            <p:cNvSpPr/>
            <p:nvPr/>
          </p:nvSpPr>
          <p:spPr>
            <a:xfrm>
              <a:off x="1584306" y="5646564"/>
              <a:ext cx="161494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DTP complète</a:t>
              </a:r>
            </a:p>
          </p:txBody>
        </p:sp>
        <p:sp>
          <p:nvSpPr>
            <p:cNvPr id="167" name="tx167"/>
            <p:cNvSpPr/>
            <p:nvPr/>
          </p:nvSpPr>
          <p:spPr>
            <a:xfrm>
              <a:off x="3557880" y="5648269"/>
              <a:ext cx="698704"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partiel</a:t>
              </a:r>
            </a:p>
          </p:txBody>
        </p:sp>
        <p:sp>
          <p:nvSpPr>
            <p:cNvPr id="168" name="tx168"/>
            <p:cNvSpPr/>
            <p:nvPr/>
          </p:nvSpPr>
          <p:spPr>
            <a:xfrm>
              <a:off x="4615219" y="5673849"/>
              <a:ext cx="628991"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Zéro dose</a:t>
              </a:r>
            </a:p>
          </p:txBody>
        </p:sp>
        <p:sp>
          <p:nvSpPr>
            <p:cNvPr id="169" name="tx169"/>
            <p:cNvSpPr/>
            <p:nvPr/>
          </p:nvSpPr>
          <p:spPr>
            <a:xfrm>
              <a:off x="5602844" y="5672553"/>
              <a:ext cx="1390110"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Cible vaccinée IA2030</a:t>
              </a:r>
            </a:p>
          </p:txBody>
        </p:sp>
        <p:sp>
          <p:nvSpPr>
            <p:cNvPr id="170" name="tx170"/>
            <p:cNvSpPr/>
            <p:nvPr/>
          </p:nvSpPr>
          <p:spPr>
            <a:xfrm>
              <a:off x="7351589" y="5673849"/>
              <a:ext cx="99393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cible</a:t>
              </a:r>
            </a:p>
          </p:txBody>
        </p:sp>
        <p:sp>
          <p:nvSpPr>
            <p:cNvPr id="171" name="pl171"/>
            <p:cNvSpPr/>
            <p:nvPr/>
          </p:nvSpPr>
          <p:spPr>
            <a:xfrm>
              <a:off x="3462560" y="622384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22384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729660" y="6171797"/>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74" name="tx174"/>
            <p:cNvSpPr/>
            <p:nvPr/>
          </p:nvSpPr>
          <p:spPr>
            <a:xfrm>
              <a:off x="5144229" y="6171661"/>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75" name="tx175"/>
            <p:cNvSpPr/>
            <p:nvPr/>
          </p:nvSpPr>
          <p:spPr>
            <a:xfrm>
              <a:off x="983899" y="398022"/>
              <a:ext cx="94339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DTC (%), nombre d'enfants entièrement, partiellement et non vaccinés contre la DTC entre 2000 et 2024 </a:t>
              </a:r>
            </a:p>
          </p:txBody>
        </p:sp>
        <p:sp>
          <p:nvSpPr>
            <p:cNvPr id="176" name="tx176"/>
            <p:cNvSpPr/>
            <p:nvPr/>
          </p:nvSpPr>
          <p:spPr>
            <a:xfrm>
              <a:off x="983899" y="579074"/>
              <a:ext cx="48033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et projections pour 2030 sur la base de l'objectif IA2030 , Tunisie</a:t>
              </a:r>
            </a:p>
          </p:txBody>
        </p:sp>
        <p:sp>
          <p:nvSpPr>
            <p:cNvPr id="177" name="tx177"/>
            <p:cNvSpPr/>
            <p:nvPr/>
          </p:nvSpPr>
          <p:spPr>
            <a:xfrm>
              <a:off x="-3195790" y="6447811"/>
              <a:ext cx="1185267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 Estimations OMS/UNICEF de la couverture vaccinale nationale, révision 2024 ; Nations Unies, Département des affaires économiques et sociales, Division de la population (2024). World Population Prospects 2024, Online Edition.</a:t>
              </a:r>
            </a:p>
          </p:txBody>
        </p:sp>
        <p:sp>
          <p:nvSpPr>
            <p:cNvPr id="178" name="tx178"/>
            <p:cNvSpPr/>
            <p:nvPr/>
          </p:nvSpPr>
          <p:spPr>
            <a:xfrm>
              <a:off x="687215" y="6568567"/>
              <a:ext cx="79696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L'Agenda 2030 pour la vaccination (IA2030) appelle tous les pays à réduire de moitié, d'ici à 2030, le nombre d'enfants n'ayant reçu aucune dose en 2019.</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appelle tous les pays à réduire de moitié d'ici 2030 le nombre d'enfants non vaccinés en 2019. Ce graphique montre le nombre annuel d'enfants à vacciner pour atteindre l'objectif ZD.
IA2030 appelle tous les pays à réduire de moitié le nombre d'enfants n'ayant reçu aucune dose de vaccin en 2019 d'ici à 2030. Ce graphique montre le nombre annuel d'enfants à vacciner pour atteindre l'objectif ZD.
La Tunisie devrait connaître une baisse du nombre de nourrissons survivants d'ici à 2030. Pour atteindre l'objectif ZD de l'IA2030, les efforts actuels seraient suffisants, mais les pays doivent se renforcer au-delà des objectifs.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5099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01900"/>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5280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26448"/>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377351"/>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2825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888134"/>
              <a:ext cx="217589" cy="987411"/>
            </a:xfrm>
            <a:prstGeom prst="rect">
              <a:avLst/>
            </a:prstGeom>
            <a:solidFill>
              <a:srgbClr val="0058AB">
                <a:alpha val="100000"/>
              </a:srgbClr>
            </a:solidFill>
          </p:spPr>
          <p:txBody>
            <a:bodyPr/>
            <a:lstStyle/>
            <a:p/>
          </p:txBody>
        </p:sp>
        <p:sp>
          <p:nvSpPr>
            <p:cNvPr id="39" name="rc39"/>
            <p:cNvSpPr/>
            <p:nvPr/>
          </p:nvSpPr>
          <p:spPr>
            <a:xfrm>
              <a:off x="1472058" y="3895629"/>
              <a:ext cx="217589" cy="979916"/>
            </a:xfrm>
            <a:prstGeom prst="rect">
              <a:avLst/>
            </a:prstGeom>
            <a:solidFill>
              <a:srgbClr val="0058AB">
                <a:alpha val="100000"/>
              </a:srgbClr>
            </a:solidFill>
          </p:spPr>
          <p:txBody>
            <a:bodyPr/>
            <a:lstStyle/>
            <a:p/>
          </p:txBody>
        </p:sp>
        <p:sp>
          <p:nvSpPr>
            <p:cNvPr id="40" name="rc40"/>
            <p:cNvSpPr/>
            <p:nvPr/>
          </p:nvSpPr>
          <p:spPr>
            <a:xfrm>
              <a:off x="1713825" y="957752"/>
              <a:ext cx="217589" cy="3917792"/>
            </a:xfrm>
            <a:prstGeom prst="rect">
              <a:avLst/>
            </a:prstGeom>
            <a:solidFill>
              <a:srgbClr val="0058AB">
                <a:alpha val="100000"/>
              </a:srgbClr>
            </a:solidFill>
          </p:spPr>
          <p:txBody>
            <a:bodyPr/>
            <a:lstStyle/>
            <a:p/>
          </p:txBody>
        </p:sp>
        <p:sp>
          <p:nvSpPr>
            <p:cNvPr id="41" name="rc41"/>
            <p:cNvSpPr/>
            <p:nvPr/>
          </p:nvSpPr>
          <p:spPr>
            <a:xfrm>
              <a:off x="1955592" y="860947"/>
              <a:ext cx="217589" cy="4014597"/>
            </a:xfrm>
            <a:prstGeom prst="rect">
              <a:avLst/>
            </a:prstGeom>
            <a:solidFill>
              <a:srgbClr val="0058AB">
                <a:alpha val="100000"/>
              </a:srgbClr>
            </a:solidFill>
          </p:spPr>
          <p:txBody>
            <a:bodyPr/>
            <a:lstStyle/>
            <a:p/>
          </p:txBody>
        </p:sp>
        <p:sp>
          <p:nvSpPr>
            <p:cNvPr id="42" name="rc42"/>
            <p:cNvSpPr/>
            <p:nvPr/>
          </p:nvSpPr>
          <p:spPr>
            <a:xfrm>
              <a:off x="2197358" y="1817756"/>
              <a:ext cx="217589" cy="3057789"/>
            </a:xfrm>
            <a:prstGeom prst="rect">
              <a:avLst/>
            </a:prstGeom>
            <a:solidFill>
              <a:srgbClr val="0058AB">
                <a:alpha val="100000"/>
              </a:srgbClr>
            </a:solidFill>
          </p:spPr>
          <p:txBody>
            <a:bodyPr/>
            <a:lstStyle/>
            <a:p/>
          </p:txBody>
        </p:sp>
        <p:sp>
          <p:nvSpPr>
            <p:cNvPr id="43" name="rc43"/>
            <p:cNvSpPr/>
            <p:nvPr/>
          </p:nvSpPr>
          <p:spPr>
            <a:xfrm>
              <a:off x="2439125" y="2797048"/>
              <a:ext cx="217589" cy="2078497"/>
            </a:xfrm>
            <a:prstGeom prst="rect">
              <a:avLst/>
            </a:prstGeom>
            <a:solidFill>
              <a:srgbClr val="0058AB">
                <a:alpha val="100000"/>
              </a:srgbClr>
            </a:solidFill>
          </p:spPr>
          <p:txBody>
            <a:bodyPr/>
            <a:lstStyle/>
            <a:p/>
          </p:txBody>
        </p:sp>
        <p:sp>
          <p:nvSpPr>
            <p:cNvPr id="44" name="rc44"/>
            <p:cNvSpPr/>
            <p:nvPr/>
          </p:nvSpPr>
          <p:spPr>
            <a:xfrm>
              <a:off x="2680891" y="3818809"/>
              <a:ext cx="217589" cy="1056736"/>
            </a:xfrm>
            <a:prstGeom prst="rect">
              <a:avLst/>
            </a:prstGeom>
            <a:solidFill>
              <a:srgbClr val="0058AB">
                <a:alpha val="100000"/>
              </a:srgbClr>
            </a:solidFill>
          </p:spPr>
          <p:txBody>
            <a:bodyPr/>
            <a:lstStyle/>
            <a:p/>
          </p:txBody>
        </p:sp>
        <p:sp>
          <p:nvSpPr>
            <p:cNvPr id="45" name="rc45"/>
            <p:cNvSpPr/>
            <p:nvPr/>
          </p:nvSpPr>
          <p:spPr>
            <a:xfrm>
              <a:off x="2922658" y="3798199"/>
              <a:ext cx="217589" cy="1077346"/>
            </a:xfrm>
            <a:prstGeom prst="rect">
              <a:avLst/>
            </a:prstGeom>
            <a:solidFill>
              <a:srgbClr val="0058AB">
                <a:alpha val="100000"/>
              </a:srgbClr>
            </a:solidFill>
          </p:spPr>
          <p:txBody>
            <a:bodyPr/>
            <a:lstStyle/>
            <a:p/>
          </p:txBody>
        </p:sp>
        <p:sp>
          <p:nvSpPr>
            <p:cNvPr id="46" name="rc46"/>
            <p:cNvSpPr/>
            <p:nvPr/>
          </p:nvSpPr>
          <p:spPr>
            <a:xfrm>
              <a:off x="3164425" y="3771968"/>
              <a:ext cx="217589" cy="1103577"/>
            </a:xfrm>
            <a:prstGeom prst="rect">
              <a:avLst/>
            </a:prstGeom>
            <a:solidFill>
              <a:srgbClr val="0058AB">
                <a:alpha val="100000"/>
              </a:srgbClr>
            </a:solidFill>
          </p:spPr>
          <p:txBody>
            <a:bodyPr/>
            <a:lstStyle/>
            <a:p/>
          </p:txBody>
        </p:sp>
        <p:sp>
          <p:nvSpPr>
            <p:cNvPr id="47" name="rc47"/>
            <p:cNvSpPr/>
            <p:nvPr/>
          </p:nvSpPr>
          <p:spPr>
            <a:xfrm>
              <a:off x="3406191" y="3740741"/>
              <a:ext cx="217589" cy="1134804"/>
            </a:xfrm>
            <a:prstGeom prst="rect">
              <a:avLst/>
            </a:prstGeom>
            <a:solidFill>
              <a:srgbClr val="0058AB">
                <a:alpha val="100000"/>
              </a:srgbClr>
            </a:solidFill>
          </p:spPr>
          <p:txBody>
            <a:bodyPr/>
            <a:lstStyle/>
            <a:p/>
          </p:txBody>
        </p:sp>
        <p:sp>
          <p:nvSpPr>
            <p:cNvPr id="48" name="rc48"/>
            <p:cNvSpPr/>
            <p:nvPr/>
          </p:nvSpPr>
          <p:spPr>
            <a:xfrm>
              <a:off x="3647958" y="2496640"/>
              <a:ext cx="217589" cy="2378905"/>
            </a:xfrm>
            <a:prstGeom prst="rect">
              <a:avLst/>
            </a:prstGeom>
            <a:solidFill>
              <a:srgbClr val="0058AB">
                <a:alpha val="100000"/>
              </a:srgbClr>
            </a:solidFill>
          </p:spPr>
          <p:txBody>
            <a:bodyPr/>
            <a:lstStyle/>
            <a:p/>
          </p:txBody>
        </p:sp>
        <p:sp>
          <p:nvSpPr>
            <p:cNvPr id="49" name="rc49"/>
            <p:cNvSpPr/>
            <p:nvPr/>
          </p:nvSpPr>
          <p:spPr>
            <a:xfrm>
              <a:off x="3889725" y="2342376"/>
              <a:ext cx="217589" cy="2533168"/>
            </a:xfrm>
            <a:prstGeom prst="rect">
              <a:avLst/>
            </a:prstGeom>
            <a:solidFill>
              <a:srgbClr val="0058AB">
                <a:alpha val="100000"/>
              </a:srgbClr>
            </a:solidFill>
          </p:spPr>
          <p:txBody>
            <a:bodyPr/>
            <a:lstStyle/>
            <a:p/>
          </p:txBody>
        </p:sp>
        <p:sp>
          <p:nvSpPr>
            <p:cNvPr id="50" name="rc50"/>
            <p:cNvSpPr/>
            <p:nvPr/>
          </p:nvSpPr>
          <p:spPr>
            <a:xfrm>
              <a:off x="4131491" y="3547755"/>
              <a:ext cx="217589" cy="1327790"/>
            </a:xfrm>
            <a:prstGeom prst="rect">
              <a:avLst/>
            </a:prstGeom>
            <a:solidFill>
              <a:srgbClr val="0058AB">
                <a:alpha val="100000"/>
              </a:srgbClr>
            </a:solidFill>
          </p:spPr>
          <p:txBody>
            <a:bodyPr/>
            <a:lstStyle/>
            <a:p/>
          </p:txBody>
        </p:sp>
        <p:sp>
          <p:nvSpPr>
            <p:cNvPr id="51" name="rc51"/>
            <p:cNvSpPr/>
            <p:nvPr/>
          </p:nvSpPr>
          <p:spPr>
            <a:xfrm>
              <a:off x="4373258" y="3519026"/>
              <a:ext cx="217589" cy="1356519"/>
            </a:xfrm>
            <a:prstGeom prst="rect">
              <a:avLst/>
            </a:prstGeom>
            <a:solidFill>
              <a:srgbClr val="0058AB">
                <a:alpha val="100000"/>
              </a:srgbClr>
            </a:solidFill>
          </p:spPr>
          <p:txBody>
            <a:bodyPr/>
            <a:lstStyle/>
            <a:p/>
          </p:txBody>
        </p:sp>
        <p:sp>
          <p:nvSpPr>
            <p:cNvPr id="52" name="rc52"/>
            <p:cNvSpPr/>
            <p:nvPr/>
          </p:nvSpPr>
          <p:spPr>
            <a:xfrm>
              <a:off x="4615025" y="2143145"/>
              <a:ext cx="217589" cy="2732399"/>
            </a:xfrm>
            <a:prstGeom prst="rect">
              <a:avLst/>
            </a:prstGeom>
            <a:solidFill>
              <a:srgbClr val="0058AB">
                <a:alpha val="100000"/>
              </a:srgbClr>
            </a:solidFill>
          </p:spPr>
          <p:txBody>
            <a:bodyPr/>
            <a:lstStyle/>
            <a:p/>
          </p:txBody>
        </p:sp>
        <p:sp>
          <p:nvSpPr>
            <p:cNvPr id="53" name="rc53"/>
            <p:cNvSpPr/>
            <p:nvPr/>
          </p:nvSpPr>
          <p:spPr>
            <a:xfrm>
              <a:off x="4856791" y="2145644"/>
              <a:ext cx="217589" cy="2729901"/>
            </a:xfrm>
            <a:prstGeom prst="rect">
              <a:avLst/>
            </a:prstGeom>
            <a:solidFill>
              <a:srgbClr val="0058AB">
                <a:alpha val="100000"/>
              </a:srgbClr>
            </a:solidFill>
          </p:spPr>
          <p:txBody>
            <a:bodyPr/>
            <a:lstStyle/>
            <a:p/>
          </p:txBody>
        </p:sp>
        <p:sp>
          <p:nvSpPr>
            <p:cNvPr id="54" name="rc54"/>
            <p:cNvSpPr/>
            <p:nvPr/>
          </p:nvSpPr>
          <p:spPr>
            <a:xfrm>
              <a:off x="5098558" y="3527769"/>
              <a:ext cx="217589" cy="1347775"/>
            </a:xfrm>
            <a:prstGeom prst="rect">
              <a:avLst/>
            </a:prstGeom>
            <a:solidFill>
              <a:srgbClr val="0058AB">
                <a:alpha val="100000"/>
              </a:srgbClr>
            </a:solidFill>
          </p:spPr>
          <p:txBody>
            <a:bodyPr/>
            <a:lstStyle/>
            <a:p/>
          </p:txBody>
        </p:sp>
        <p:sp>
          <p:nvSpPr>
            <p:cNvPr id="55" name="rc55"/>
            <p:cNvSpPr/>
            <p:nvPr/>
          </p:nvSpPr>
          <p:spPr>
            <a:xfrm>
              <a:off x="5340325" y="3568990"/>
              <a:ext cx="217589" cy="1306555"/>
            </a:xfrm>
            <a:prstGeom prst="rect">
              <a:avLst/>
            </a:prstGeom>
            <a:solidFill>
              <a:srgbClr val="0058AB">
                <a:alpha val="100000"/>
              </a:srgbClr>
            </a:solidFill>
          </p:spPr>
          <p:txBody>
            <a:bodyPr/>
            <a:lstStyle/>
            <a:p/>
          </p:txBody>
        </p:sp>
        <p:sp>
          <p:nvSpPr>
            <p:cNvPr id="56" name="rc56"/>
            <p:cNvSpPr/>
            <p:nvPr/>
          </p:nvSpPr>
          <p:spPr>
            <a:xfrm>
              <a:off x="5582091" y="2354867"/>
              <a:ext cx="217589" cy="2520677"/>
            </a:xfrm>
            <a:prstGeom prst="rect">
              <a:avLst/>
            </a:prstGeom>
            <a:solidFill>
              <a:srgbClr val="0058AB">
                <a:alpha val="100000"/>
              </a:srgbClr>
            </a:solidFill>
          </p:spPr>
          <p:txBody>
            <a:bodyPr/>
            <a:lstStyle/>
            <a:p/>
          </p:txBody>
        </p:sp>
        <p:sp>
          <p:nvSpPr>
            <p:cNvPr id="57" name="rc57"/>
            <p:cNvSpPr/>
            <p:nvPr/>
          </p:nvSpPr>
          <p:spPr>
            <a:xfrm>
              <a:off x="5823858" y="2406705"/>
              <a:ext cx="217589" cy="2468840"/>
            </a:xfrm>
            <a:prstGeom prst="rect">
              <a:avLst/>
            </a:prstGeom>
            <a:solidFill>
              <a:srgbClr val="0058AB">
                <a:alpha val="100000"/>
              </a:srgbClr>
            </a:solidFill>
          </p:spPr>
          <p:txBody>
            <a:bodyPr/>
            <a:lstStyle/>
            <a:p/>
          </p:txBody>
        </p:sp>
        <p:sp>
          <p:nvSpPr>
            <p:cNvPr id="58" name="rc58"/>
            <p:cNvSpPr/>
            <p:nvPr/>
          </p:nvSpPr>
          <p:spPr>
            <a:xfrm>
              <a:off x="6065625" y="1368081"/>
              <a:ext cx="217589" cy="3507464"/>
            </a:xfrm>
            <a:prstGeom prst="rect">
              <a:avLst/>
            </a:prstGeom>
            <a:solidFill>
              <a:srgbClr val="0058AB">
                <a:alpha val="100000"/>
              </a:srgbClr>
            </a:solidFill>
          </p:spPr>
          <p:txBody>
            <a:bodyPr/>
            <a:lstStyle/>
            <a:p/>
          </p:txBody>
        </p:sp>
        <p:sp>
          <p:nvSpPr>
            <p:cNvPr id="59" name="rc59"/>
            <p:cNvSpPr/>
            <p:nvPr/>
          </p:nvSpPr>
          <p:spPr>
            <a:xfrm>
              <a:off x="6307391" y="1744059"/>
              <a:ext cx="217589" cy="3131486"/>
            </a:xfrm>
            <a:prstGeom prst="rect">
              <a:avLst/>
            </a:prstGeom>
            <a:solidFill>
              <a:srgbClr val="0058AB">
                <a:alpha val="100000"/>
              </a:srgbClr>
            </a:solidFill>
          </p:spPr>
          <p:txBody>
            <a:bodyPr/>
            <a:lstStyle/>
            <a:p/>
          </p:txBody>
        </p:sp>
        <p:sp>
          <p:nvSpPr>
            <p:cNvPr id="60" name="rc60"/>
            <p:cNvSpPr/>
            <p:nvPr/>
          </p:nvSpPr>
          <p:spPr>
            <a:xfrm>
              <a:off x="6549158" y="1695344"/>
              <a:ext cx="217589" cy="3180201"/>
            </a:xfrm>
            <a:prstGeom prst="rect">
              <a:avLst/>
            </a:prstGeom>
            <a:solidFill>
              <a:srgbClr val="0058AB">
                <a:alpha val="100000"/>
              </a:srgbClr>
            </a:solidFill>
          </p:spPr>
          <p:txBody>
            <a:bodyPr/>
            <a:lstStyle/>
            <a:p/>
          </p:txBody>
        </p:sp>
        <p:sp>
          <p:nvSpPr>
            <p:cNvPr id="61" name="rc61"/>
            <p:cNvSpPr/>
            <p:nvPr/>
          </p:nvSpPr>
          <p:spPr>
            <a:xfrm>
              <a:off x="6790924" y="1757174"/>
              <a:ext cx="217589" cy="3118370"/>
            </a:xfrm>
            <a:prstGeom prst="rect">
              <a:avLst/>
            </a:prstGeom>
            <a:solidFill>
              <a:srgbClr val="0058AB">
                <a:alpha val="100000"/>
              </a:srgbClr>
            </a:solidFill>
          </p:spPr>
          <p:txBody>
            <a:bodyPr/>
            <a:lstStyle/>
            <a:p/>
          </p:txBody>
        </p:sp>
        <p:sp>
          <p:nvSpPr>
            <p:cNvPr id="62" name="rc62"/>
            <p:cNvSpPr/>
            <p:nvPr/>
          </p:nvSpPr>
          <p:spPr>
            <a:xfrm>
              <a:off x="7032691" y="1825875"/>
              <a:ext cx="217589" cy="3049670"/>
            </a:xfrm>
            <a:prstGeom prst="rect">
              <a:avLst/>
            </a:prstGeom>
            <a:solidFill>
              <a:srgbClr val="0058AB">
                <a:alpha val="100000"/>
              </a:srgbClr>
            </a:solidFill>
          </p:spPr>
          <p:txBody>
            <a:bodyPr/>
            <a:lstStyle/>
            <a:p/>
          </p:txBody>
        </p:sp>
        <p:sp>
          <p:nvSpPr>
            <p:cNvPr id="63" name="rc63"/>
            <p:cNvSpPr/>
            <p:nvPr/>
          </p:nvSpPr>
          <p:spPr>
            <a:xfrm>
              <a:off x="8483291" y="3641437"/>
              <a:ext cx="217589" cy="1234107"/>
            </a:xfrm>
            <a:prstGeom prst="rect">
              <a:avLst/>
            </a:prstGeom>
            <a:solidFill>
              <a:srgbClr val="69DBFF">
                <a:alpha val="100000"/>
              </a:srgbClr>
            </a:solidFill>
          </p:spPr>
          <p:txBody>
            <a:bodyPr/>
            <a:lstStyle/>
            <a:p/>
          </p:txBody>
        </p:sp>
        <p:sp>
          <p:nvSpPr>
            <p:cNvPr id="64" name="pl64"/>
            <p:cNvSpPr/>
            <p:nvPr/>
          </p:nvSpPr>
          <p:spPr>
            <a:xfrm>
              <a:off x="6174420" y="2406705"/>
              <a:ext cx="2417666" cy="1234420"/>
            </a:xfrm>
            <a:custGeom>
              <a:avLst/>
              <a:pathLst>
                <a:path w="2417666" h="1234420">
                  <a:moveTo>
                    <a:pt x="0" y="0"/>
                  </a:moveTo>
                  <a:lnTo>
                    <a:pt x="241766" y="123442"/>
                  </a:lnTo>
                  <a:lnTo>
                    <a:pt x="483533" y="246884"/>
                  </a:lnTo>
                  <a:lnTo>
                    <a:pt x="725299" y="370326"/>
                  </a:lnTo>
                  <a:lnTo>
                    <a:pt x="967066" y="493768"/>
                  </a:lnTo>
                  <a:lnTo>
                    <a:pt x="1208833" y="617210"/>
                  </a:lnTo>
                  <a:lnTo>
                    <a:pt x="1450599" y="740652"/>
                  </a:lnTo>
                  <a:lnTo>
                    <a:pt x="1692366" y="864094"/>
                  </a:lnTo>
                  <a:lnTo>
                    <a:pt x="1934133" y="987536"/>
                  </a:lnTo>
                  <a:lnTo>
                    <a:pt x="2175899" y="1110978"/>
                  </a:lnTo>
                  <a:lnTo>
                    <a:pt x="2417666" y="1234420"/>
                  </a:lnTo>
                </a:path>
              </a:pathLst>
            </a:custGeom>
            <a:ln w="13550" cap="flat">
              <a:solidFill>
                <a:srgbClr val="000000">
                  <a:alpha val="100000"/>
                </a:srgbClr>
              </a:solidFill>
              <a:prstDash val="solid"/>
              <a:round/>
            </a:ln>
          </p:spPr>
          <p:txBody>
            <a:bodyPr/>
            <a:lstStyle/>
            <a:p/>
          </p:txBody>
        </p:sp>
        <p:sp>
          <p:nvSpPr>
            <p:cNvPr id="65" name="pt65"/>
            <p:cNvSpPr/>
            <p:nvPr/>
          </p:nvSpPr>
          <p:spPr>
            <a:xfrm>
              <a:off x="6149594" y="238187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250532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262876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27522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287564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29990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12253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2459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336941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349285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361629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9019"/>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319922"/>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07082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33001" y="2816541"/>
              <a:ext cx="125041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sans dose</a:t>
              </a:r>
            </a:p>
          </p:txBody>
        </p:sp>
        <p:sp>
          <p:nvSpPr>
            <p:cNvPr id="108" name="rc108"/>
            <p:cNvSpPr/>
            <p:nvPr/>
          </p:nvSpPr>
          <p:spPr>
            <a:xfrm>
              <a:off x="3629600" y="5761013"/>
              <a:ext cx="201456" cy="201456"/>
            </a:xfrm>
            <a:prstGeom prst="rect">
              <a:avLst/>
            </a:prstGeom>
            <a:solidFill>
              <a:srgbClr val="0058AB">
                <a:alpha val="100000"/>
              </a:srgbClr>
            </a:solidFill>
          </p:spPr>
          <p:txBody>
            <a:bodyPr/>
            <a:lstStyle/>
            <a:p/>
          </p:txBody>
        </p:sp>
        <p:sp>
          <p:nvSpPr>
            <p:cNvPr id="109" name="rc109"/>
            <p:cNvSpPr/>
            <p:nvPr/>
          </p:nvSpPr>
          <p:spPr>
            <a:xfrm>
              <a:off x="4531686" y="5761013"/>
              <a:ext cx="201456" cy="201456"/>
            </a:xfrm>
            <a:prstGeom prst="rect">
              <a:avLst/>
            </a:prstGeom>
            <a:solidFill>
              <a:srgbClr val="69DBFF">
                <a:alpha val="100000"/>
              </a:srgbClr>
            </a:solidFill>
          </p:spPr>
          <p:txBody>
            <a:bodyPr/>
            <a:lstStyle/>
            <a:p/>
          </p:txBody>
        </p:sp>
        <p:sp>
          <p:nvSpPr>
            <p:cNvPr id="110" name="tx110"/>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261708" y="398022"/>
              <a:ext cx="740775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du nombre d'enfants n'ayant reçu aucune dose, 2000-2024 et objectif pour 2030, Tunisie</a:t>
              </a:r>
            </a:p>
          </p:txBody>
        </p:sp>
        <p:sp>
          <p:nvSpPr>
            <p:cNvPr id="113" name="tx113"/>
            <p:cNvSpPr/>
            <p:nvPr/>
          </p:nvSpPr>
          <p:spPr>
            <a:xfrm>
              <a:off x="4775852" y="6093403"/>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4" name="tx114"/>
            <p:cNvSpPr/>
            <p:nvPr/>
          </p:nvSpPr>
          <p:spPr>
            <a:xfrm>
              <a:off x="418195" y="6206464"/>
              <a:ext cx="8656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Remarque : Le Programme de vaccination 2030 (IA2030) appelle tous les pays à réduire de moitié le nombre d'enfants n'ayant reçu aucune dose de vaccin en 2019 d'ici 2030.</a:t>
              </a:r>
            </a:p>
          </p:txBody>
        </p:sp>
        <p:sp>
          <p:nvSpPr>
            <p:cNvPr id="115" name="tx115"/>
            <p:cNvSpPr/>
            <p:nvPr/>
          </p:nvSpPr>
          <p:spPr>
            <a:xfrm>
              <a:off x="635548" y="6327165"/>
              <a:ext cx="84388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barres bleu foncé représentent le nombre estimé d'enfants n'ayant reçu aucune dose de vaccin entre 2000 et 2024, tandis que la barre bleu clair représente l'objectif à</a:t>
              </a:r>
            </a:p>
          </p:txBody>
        </p:sp>
        <p:sp>
          <p:nvSpPr>
            <p:cNvPr id="116" name="tx116"/>
            <p:cNvSpPr/>
            <p:nvPr/>
          </p:nvSpPr>
          <p:spPr>
            <a:xfrm>
              <a:off x="8108680" y="6471004"/>
              <a:ext cx="96573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atteindre d'ici 2030.</a:t>
              </a:r>
            </a:p>
          </p:txBody>
        </p:sp>
        <p:sp>
          <p:nvSpPr>
            <p:cNvPr id="117" name="tx117"/>
            <p:cNvSpPr/>
            <p:nvPr/>
          </p:nvSpPr>
          <p:spPr>
            <a:xfrm>
              <a:off x="1853448" y="6568567"/>
              <a:ext cx="722096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ligne et les points indiquent les progrès annuels et la trajectoire à suivre pour atteindre l'objectif d'ici 2030, sur la base d'une diminution linéaire.</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vise à ne laisser personne de côté en matière de vaccination et appelle tous les pays à réduire de moitié le nombre d'enfants n'ayant reçu aucune dose de vaccin d'ici 2030.
Ce graphique montre :
• Le nombre estimé d'enfants non vaccinés en 2000-2024 (barres bleu foncé)
• L'objectif zéro dose d'ici 2030 (barre bleu clair)
• Trajectoire pour atteindre l'objectif 2030 sur la base d'une diminution linéaire (points)
En 2024, le nombre d'enfants n'ayant reçu aucune dose était supérieur d'environ 54 % au nombre annuel proposé pour atteindre l'objectif, sur la base d'une trajectoire linéaire de déclin.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59844"/>
              <a:ext cx="249522" cy="1242852"/>
            </a:xfrm>
            <a:prstGeom prst="rect">
              <a:avLst/>
            </a:prstGeom>
            <a:solidFill>
              <a:srgbClr val="80BD41">
                <a:alpha val="100000"/>
              </a:srgbClr>
            </a:solidFill>
          </p:spPr>
          <p:txBody>
            <a:bodyPr/>
            <a:lstStyle/>
            <a:p/>
          </p:txBody>
        </p:sp>
        <p:sp>
          <p:nvSpPr>
            <p:cNvPr id="25" name="rc25"/>
            <p:cNvSpPr/>
            <p:nvPr/>
          </p:nvSpPr>
          <p:spPr>
            <a:xfrm>
              <a:off x="1296273" y="2847297"/>
              <a:ext cx="249522" cy="12547"/>
            </a:xfrm>
            <a:prstGeom prst="rect">
              <a:avLst/>
            </a:prstGeom>
            <a:solidFill>
              <a:srgbClr val="1CABE2">
                <a:alpha val="100000"/>
              </a:srgbClr>
            </a:solidFill>
          </p:spPr>
          <p:txBody>
            <a:bodyPr/>
            <a:lstStyle/>
            <a:p/>
          </p:txBody>
        </p:sp>
        <p:sp>
          <p:nvSpPr>
            <p:cNvPr id="26" name="rc26"/>
            <p:cNvSpPr/>
            <p:nvPr/>
          </p:nvSpPr>
          <p:spPr>
            <a:xfrm>
              <a:off x="1573521" y="2869295"/>
              <a:ext cx="249522" cy="1233402"/>
            </a:xfrm>
            <a:prstGeom prst="rect">
              <a:avLst/>
            </a:prstGeom>
            <a:solidFill>
              <a:srgbClr val="80BD41">
                <a:alpha val="100000"/>
              </a:srgbClr>
            </a:solidFill>
          </p:spPr>
          <p:txBody>
            <a:bodyPr/>
            <a:lstStyle/>
            <a:p/>
          </p:txBody>
        </p:sp>
        <p:sp>
          <p:nvSpPr>
            <p:cNvPr id="27" name="rc27"/>
            <p:cNvSpPr/>
            <p:nvPr/>
          </p:nvSpPr>
          <p:spPr>
            <a:xfrm>
              <a:off x="1573521" y="2856826"/>
              <a:ext cx="249522" cy="12468"/>
            </a:xfrm>
            <a:prstGeom prst="rect">
              <a:avLst/>
            </a:prstGeom>
            <a:solidFill>
              <a:srgbClr val="1CABE2">
                <a:alpha val="100000"/>
              </a:srgbClr>
            </a:solidFill>
          </p:spPr>
          <p:txBody>
            <a:bodyPr/>
            <a:lstStyle/>
            <a:p/>
          </p:txBody>
        </p:sp>
        <p:sp>
          <p:nvSpPr>
            <p:cNvPr id="28" name="rc28"/>
            <p:cNvSpPr/>
            <p:nvPr/>
          </p:nvSpPr>
          <p:spPr>
            <a:xfrm>
              <a:off x="1850769" y="2907017"/>
              <a:ext cx="249522" cy="1195679"/>
            </a:xfrm>
            <a:prstGeom prst="rect">
              <a:avLst/>
            </a:prstGeom>
            <a:solidFill>
              <a:srgbClr val="80BD41">
                <a:alpha val="100000"/>
              </a:srgbClr>
            </a:solidFill>
          </p:spPr>
          <p:txBody>
            <a:bodyPr/>
            <a:lstStyle/>
            <a:p/>
          </p:txBody>
        </p:sp>
        <p:sp>
          <p:nvSpPr>
            <p:cNvPr id="29" name="rc29"/>
            <p:cNvSpPr/>
            <p:nvPr/>
          </p:nvSpPr>
          <p:spPr>
            <a:xfrm>
              <a:off x="1850769" y="2857223"/>
              <a:ext cx="249522" cy="49793"/>
            </a:xfrm>
            <a:prstGeom prst="rect">
              <a:avLst/>
            </a:prstGeom>
            <a:solidFill>
              <a:srgbClr val="1CABE2">
                <a:alpha val="100000"/>
              </a:srgbClr>
            </a:solidFill>
          </p:spPr>
          <p:txBody>
            <a:bodyPr/>
            <a:lstStyle/>
            <a:p/>
          </p:txBody>
        </p:sp>
        <p:sp>
          <p:nvSpPr>
            <p:cNvPr id="30" name="rc30"/>
            <p:cNvSpPr/>
            <p:nvPr/>
          </p:nvSpPr>
          <p:spPr>
            <a:xfrm>
              <a:off x="2128016" y="2877554"/>
              <a:ext cx="249522" cy="1225142"/>
            </a:xfrm>
            <a:prstGeom prst="rect">
              <a:avLst/>
            </a:prstGeom>
            <a:solidFill>
              <a:srgbClr val="80BD41">
                <a:alpha val="100000"/>
              </a:srgbClr>
            </a:solidFill>
          </p:spPr>
          <p:txBody>
            <a:bodyPr/>
            <a:lstStyle/>
            <a:p/>
          </p:txBody>
        </p:sp>
        <p:sp>
          <p:nvSpPr>
            <p:cNvPr id="31" name="rc31"/>
            <p:cNvSpPr/>
            <p:nvPr/>
          </p:nvSpPr>
          <p:spPr>
            <a:xfrm>
              <a:off x="2128016" y="2826490"/>
              <a:ext cx="249522" cy="51064"/>
            </a:xfrm>
            <a:prstGeom prst="rect">
              <a:avLst/>
            </a:prstGeom>
            <a:solidFill>
              <a:srgbClr val="1CABE2">
                <a:alpha val="100000"/>
              </a:srgbClr>
            </a:solidFill>
          </p:spPr>
          <p:txBody>
            <a:bodyPr/>
            <a:lstStyle/>
            <a:p/>
          </p:txBody>
        </p:sp>
        <p:sp>
          <p:nvSpPr>
            <p:cNvPr id="32" name="rc32"/>
            <p:cNvSpPr/>
            <p:nvPr/>
          </p:nvSpPr>
          <p:spPr>
            <a:xfrm>
              <a:off x="2405264" y="2845470"/>
              <a:ext cx="249522" cy="1257226"/>
            </a:xfrm>
            <a:prstGeom prst="rect">
              <a:avLst/>
            </a:prstGeom>
            <a:solidFill>
              <a:srgbClr val="80BD41">
                <a:alpha val="100000"/>
              </a:srgbClr>
            </a:solidFill>
          </p:spPr>
          <p:txBody>
            <a:bodyPr/>
            <a:lstStyle/>
            <a:p/>
          </p:txBody>
        </p:sp>
        <p:sp>
          <p:nvSpPr>
            <p:cNvPr id="33" name="rc33"/>
            <p:cNvSpPr/>
            <p:nvPr/>
          </p:nvSpPr>
          <p:spPr>
            <a:xfrm>
              <a:off x="2405264" y="2806556"/>
              <a:ext cx="249522" cy="38913"/>
            </a:xfrm>
            <a:prstGeom prst="rect">
              <a:avLst/>
            </a:prstGeom>
            <a:solidFill>
              <a:srgbClr val="1CABE2">
                <a:alpha val="100000"/>
              </a:srgbClr>
            </a:solidFill>
          </p:spPr>
          <p:txBody>
            <a:bodyPr/>
            <a:lstStyle/>
            <a:p/>
          </p:txBody>
        </p:sp>
        <p:sp>
          <p:nvSpPr>
            <p:cNvPr id="34" name="rc34"/>
            <p:cNvSpPr/>
            <p:nvPr/>
          </p:nvSpPr>
          <p:spPr>
            <a:xfrm>
              <a:off x="2682512" y="2807509"/>
              <a:ext cx="249522" cy="1295187"/>
            </a:xfrm>
            <a:prstGeom prst="rect">
              <a:avLst/>
            </a:prstGeom>
            <a:solidFill>
              <a:srgbClr val="80BD41">
                <a:alpha val="100000"/>
              </a:srgbClr>
            </a:solidFill>
          </p:spPr>
          <p:txBody>
            <a:bodyPr/>
            <a:lstStyle/>
            <a:p/>
          </p:txBody>
        </p:sp>
        <p:sp>
          <p:nvSpPr>
            <p:cNvPr id="35" name="rc35"/>
            <p:cNvSpPr/>
            <p:nvPr/>
          </p:nvSpPr>
          <p:spPr>
            <a:xfrm>
              <a:off x="2682512" y="2781064"/>
              <a:ext cx="249522" cy="26445"/>
            </a:xfrm>
            <a:prstGeom prst="rect">
              <a:avLst/>
            </a:prstGeom>
            <a:solidFill>
              <a:srgbClr val="1CABE2">
                <a:alpha val="100000"/>
              </a:srgbClr>
            </a:solidFill>
          </p:spPr>
          <p:txBody>
            <a:bodyPr/>
            <a:lstStyle/>
            <a:p/>
          </p:txBody>
        </p:sp>
        <p:sp>
          <p:nvSpPr>
            <p:cNvPr id="36" name="rc36"/>
            <p:cNvSpPr/>
            <p:nvPr/>
          </p:nvSpPr>
          <p:spPr>
            <a:xfrm>
              <a:off x="2959759" y="2772487"/>
              <a:ext cx="249522" cy="1330209"/>
            </a:xfrm>
            <a:prstGeom prst="rect">
              <a:avLst/>
            </a:prstGeom>
            <a:solidFill>
              <a:srgbClr val="80BD41">
                <a:alpha val="100000"/>
              </a:srgbClr>
            </a:solidFill>
          </p:spPr>
          <p:txBody>
            <a:bodyPr/>
            <a:lstStyle/>
            <a:p/>
          </p:txBody>
        </p:sp>
        <p:sp>
          <p:nvSpPr>
            <p:cNvPr id="37" name="rc37"/>
            <p:cNvSpPr/>
            <p:nvPr/>
          </p:nvSpPr>
          <p:spPr>
            <a:xfrm>
              <a:off x="2959759" y="2759066"/>
              <a:ext cx="249522" cy="13421"/>
            </a:xfrm>
            <a:prstGeom prst="rect">
              <a:avLst/>
            </a:prstGeom>
            <a:solidFill>
              <a:srgbClr val="1CABE2">
                <a:alpha val="100000"/>
              </a:srgbClr>
            </a:solidFill>
          </p:spPr>
          <p:txBody>
            <a:bodyPr/>
            <a:lstStyle/>
            <a:p/>
          </p:txBody>
        </p:sp>
        <p:sp>
          <p:nvSpPr>
            <p:cNvPr id="38" name="rc38"/>
            <p:cNvSpPr/>
            <p:nvPr/>
          </p:nvSpPr>
          <p:spPr>
            <a:xfrm>
              <a:off x="3237007" y="2746756"/>
              <a:ext cx="249522" cy="1355940"/>
            </a:xfrm>
            <a:prstGeom prst="rect">
              <a:avLst/>
            </a:prstGeom>
            <a:solidFill>
              <a:srgbClr val="80BD41">
                <a:alpha val="100000"/>
              </a:srgbClr>
            </a:solidFill>
          </p:spPr>
          <p:txBody>
            <a:bodyPr/>
            <a:lstStyle/>
            <a:p/>
          </p:txBody>
        </p:sp>
        <p:sp>
          <p:nvSpPr>
            <p:cNvPr id="39" name="rc39"/>
            <p:cNvSpPr/>
            <p:nvPr/>
          </p:nvSpPr>
          <p:spPr>
            <a:xfrm>
              <a:off x="3237007" y="2733018"/>
              <a:ext cx="249522" cy="13738"/>
            </a:xfrm>
            <a:prstGeom prst="rect">
              <a:avLst/>
            </a:prstGeom>
            <a:solidFill>
              <a:srgbClr val="1CABE2">
                <a:alpha val="100000"/>
              </a:srgbClr>
            </a:solidFill>
          </p:spPr>
          <p:txBody>
            <a:bodyPr/>
            <a:lstStyle/>
            <a:p/>
          </p:txBody>
        </p:sp>
        <p:sp>
          <p:nvSpPr>
            <p:cNvPr id="40" name="rc40"/>
            <p:cNvSpPr/>
            <p:nvPr/>
          </p:nvSpPr>
          <p:spPr>
            <a:xfrm>
              <a:off x="3514255" y="2713561"/>
              <a:ext cx="249522" cy="1389135"/>
            </a:xfrm>
            <a:prstGeom prst="rect">
              <a:avLst/>
            </a:prstGeom>
            <a:solidFill>
              <a:srgbClr val="80BD41">
                <a:alpha val="100000"/>
              </a:srgbClr>
            </a:solidFill>
          </p:spPr>
          <p:txBody>
            <a:bodyPr/>
            <a:lstStyle/>
            <a:p/>
          </p:txBody>
        </p:sp>
        <p:sp>
          <p:nvSpPr>
            <p:cNvPr id="41" name="rc41"/>
            <p:cNvSpPr/>
            <p:nvPr/>
          </p:nvSpPr>
          <p:spPr>
            <a:xfrm>
              <a:off x="3514255" y="2699504"/>
              <a:ext cx="249522" cy="14056"/>
            </a:xfrm>
            <a:prstGeom prst="rect">
              <a:avLst/>
            </a:prstGeom>
            <a:solidFill>
              <a:srgbClr val="1CABE2">
                <a:alpha val="100000"/>
              </a:srgbClr>
            </a:solidFill>
          </p:spPr>
          <p:txBody>
            <a:bodyPr/>
            <a:lstStyle/>
            <a:p/>
          </p:txBody>
        </p:sp>
        <p:sp>
          <p:nvSpPr>
            <p:cNvPr id="42" name="rc42"/>
            <p:cNvSpPr/>
            <p:nvPr/>
          </p:nvSpPr>
          <p:spPr>
            <a:xfrm>
              <a:off x="3791502" y="2674488"/>
              <a:ext cx="249522" cy="1428208"/>
            </a:xfrm>
            <a:prstGeom prst="rect">
              <a:avLst/>
            </a:prstGeom>
            <a:solidFill>
              <a:srgbClr val="80BD41">
                <a:alpha val="100000"/>
              </a:srgbClr>
            </a:solidFill>
          </p:spPr>
          <p:txBody>
            <a:bodyPr/>
            <a:lstStyle/>
            <a:p/>
          </p:txBody>
        </p:sp>
        <p:sp>
          <p:nvSpPr>
            <p:cNvPr id="43" name="rc43"/>
            <p:cNvSpPr/>
            <p:nvPr/>
          </p:nvSpPr>
          <p:spPr>
            <a:xfrm>
              <a:off x="3791502" y="2660035"/>
              <a:ext cx="249522" cy="14453"/>
            </a:xfrm>
            <a:prstGeom prst="rect">
              <a:avLst/>
            </a:prstGeom>
            <a:solidFill>
              <a:srgbClr val="1CABE2">
                <a:alpha val="100000"/>
              </a:srgbClr>
            </a:solidFill>
          </p:spPr>
          <p:txBody>
            <a:bodyPr/>
            <a:lstStyle/>
            <a:p/>
          </p:txBody>
        </p:sp>
        <p:sp>
          <p:nvSpPr>
            <p:cNvPr id="44" name="rc44"/>
            <p:cNvSpPr/>
            <p:nvPr/>
          </p:nvSpPr>
          <p:spPr>
            <a:xfrm>
              <a:off x="4068750" y="2620565"/>
              <a:ext cx="249522" cy="1482131"/>
            </a:xfrm>
            <a:prstGeom prst="rect">
              <a:avLst/>
            </a:prstGeom>
            <a:solidFill>
              <a:srgbClr val="80BD41">
                <a:alpha val="100000"/>
              </a:srgbClr>
            </a:solidFill>
          </p:spPr>
          <p:txBody>
            <a:bodyPr/>
            <a:lstStyle/>
            <a:p/>
          </p:txBody>
        </p:sp>
        <p:sp>
          <p:nvSpPr>
            <p:cNvPr id="45" name="rc45"/>
            <p:cNvSpPr/>
            <p:nvPr/>
          </p:nvSpPr>
          <p:spPr>
            <a:xfrm>
              <a:off x="4068750" y="2590308"/>
              <a:ext cx="249522" cy="30257"/>
            </a:xfrm>
            <a:prstGeom prst="rect">
              <a:avLst/>
            </a:prstGeom>
            <a:solidFill>
              <a:srgbClr val="1CABE2">
                <a:alpha val="100000"/>
              </a:srgbClr>
            </a:solidFill>
          </p:spPr>
          <p:txBody>
            <a:bodyPr/>
            <a:lstStyle/>
            <a:p/>
          </p:txBody>
        </p:sp>
        <p:sp>
          <p:nvSpPr>
            <p:cNvPr id="46" name="rc46"/>
            <p:cNvSpPr/>
            <p:nvPr/>
          </p:nvSpPr>
          <p:spPr>
            <a:xfrm>
              <a:off x="4345998" y="2524155"/>
              <a:ext cx="249522" cy="1578541"/>
            </a:xfrm>
            <a:prstGeom prst="rect">
              <a:avLst/>
            </a:prstGeom>
            <a:solidFill>
              <a:srgbClr val="80BD41">
                <a:alpha val="100000"/>
              </a:srgbClr>
            </a:solidFill>
          </p:spPr>
          <p:txBody>
            <a:bodyPr/>
            <a:lstStyle/>
            <a:p/>
          </p:txBody>
        </p:sp>
        <p:sp>
          <p:nvSpPr>
            <p:cNvPr id="47" name="rc47"/>
            <p:cNvSpPr/>
            <p:nvPr/>
          </p:nvSpPr>
          <p:spPr>
            <a:xfrm>
              <a:off x="4345998" y="2491912"/>
              <a:ext cx="249522" cy="32242"/>
            </a:xfrm>
            <a:prstGeom prst="rect">
              <a:avLst/>
            </a:prstGeom>
            <a:solidFill>
              <a:srgbClr val="1CABE2">
                <a:alpha val="100000"/>
              </a:srgbClr>
            </a:solidFill>
          </p:spPr>
          <p:txBody>
            <a:bodyPr/>
            <a:lstStyle/>
            <a:p/>
          </p:txBody>
        </p:sp>
        <p:sp>
          <p:nvSpPr>
            <p:cNvPr id="48" name="rc48"/>
            <p:cNvSpPr/>
            <p:nvPr/>
          </p:nvSpPr>
          <p:spPr>
            <a:xfrm>
              <a:off x="4623245" y="2430842"/>
              <a:ext cx="249522" cy="1671855"/>
            </a:xfrm>
            <a:prstGeom prst="rect">
              <a:avLst/>
            </a:prstGeom>
            <a:solidFill>
              <a:srgbClr val="80BD41">
                <a:alpha val="100000"/>
              </a:srgbClr>
            </a:solidFill>
          </p:spPr>
          <p:txBody>
            <a:bodyPr/>
            <a:lstStyle/>
            <a:p/>
          </p:txBody>
        </p:sp>
        <p:sp>
          <p:nvSpPr>
            <p:cNvPr id="49" name="rc49"/>
            <p:cNvSpPr/>
            <p:nvPr/>
          </p:nvSpPr>
          <p:spPr>
            <a:xfrm>
              <a:off x="4623245" y="2413926"/>
              <a:ext cx="249522" cy="16915"/>
            </a:xfrm>
            <a:prstGeom prst="rect">
              <a:avLst/>
            </a:prstGeom>
            <a:solidFill>
              <a:srgbClr val="1CABE2">
                <a:alpha val="100000"/>
              </a:srgbClr>
            </a:solidFill>
          </p:spPr>
          <p:txBody>
            <a:bodyPr/>
            <a:lstStyle/>
            <a:p/>
          </p:txBody>
        </p:sp>
        <p:sp>
          <p:nvSpPr>
            <p:cNvPr id="50" name="rc50"/>
            <p:cNvSpPr/>
            <p:nvPr/>
          </p:nvSpPr>
          <p:spPr>
            <a:xfrm>
              <a:off x="4900493" y="2395343"/>
              <a:ext cx="249522" cy="1707353"/>
            </a:xfrm>
            <a:prstGeom prst="rect">
              <a:avLst/>
            </a:prstGeom>
            <a:solidFill>
              <a:srgbClr val="80BD41">
                <a:alpha val="100000"/>
              </a:srgbClr>
            </a:solidFill>
          </p:spPr>
          <p:txBody>
            <a:bodyPr/>
            <a:lstStyle/>
            <a:p/>
          </p:txBody>
        </p:sp>
        <p:sp>
          <p:nvSpPr>
            <p:cNvPr id="51" name="rc51"/>
            <p:cNvSpPr/>
            <p:nvPr/>
          </p:nvSpPr>
          <p:spPr>
            <a:xfrm>
              <a:off x="4900493" y="2378110"/>
              <a:ext cx="249522" cy="17233"/>
            </a:xfrm>
            <a:prstGeom prst="rect">
              <a:avLst/>
            </a:prstGeom>
            <a:solidFill>
              <a:srgbClr val="1CABE2">
                <a:alpha val="100000"/>
              </a:srgbClr>
            </a:solidFill>
          </p:spPr>
          <p:txBody>
            <a:bodyPr/>
            <a:lstStyle/>
            <a:p/>
          </p:txBody>
        </p:sp>
        <p:sp>
          <p:nvSpPr>
            <p:cNvPr id="52" name="rc52"/>
            <p:cNvSpPr/>
            <p:nvPr/>
          </p:nvSpPr>
          <p:spPr>
            <a:xfrm>
              <a:off x="5177741" y="2400425"/>
              <a:ext cx="249522" cy="1702271"/>
            </a:xfrm>
            <a:prstGeom prst="rect">
              <a:avLst/>
            </a:prstGeom>
            <a:solidFill>
              <a:srgbClr val="80BD41">
                <a:alpha val="100000"/>
              </a:srgbClr>
            </a:solidFill>
          </p:spPr>
          <p:txBody>
            <a:bodyPr/>
            <a:lstStyle/>
            <a:p/>
          </p:txBody>
        </p:sp>
        <p:sp>
          <p:nvSpPr>
            <p:cNvPr id="53" name="rc53"/>
            <p:cNvSpPr/>
            <p:nvPr/>
          </p:nvSpPr>
          <p:spPr>
            <a:xfrm>
              <a:off x="5177741" y="2365641"/>
              <a:ext cx="249522" cy="34783"/>
            </a:xfrm>
            <a:prstGeom prst="rect">
              <a:avLst/>
            </a:prstGeom>
            <a:solidFill>
              <a:srgbClr val="1CABE2">
                <a:alpha val="100000"/>
              </a:srgbClr>
            </a:solidFill>
          </p:spPr>
          <p:txBody>
            <a:bodyPr/>
            <a:lstStyle/>
            <a:p/>
          </p:txBody>
        </p:sp>
        <p:sp>
          <p:nvSpPr>
            <p:cNvPr id="54" name="rc54"/>
            <p:cNvSpPr/>
            <p:nvPr/>
          </p:nvSpPr>
          <p:spPr>
            <a:xfrm>
              <a:off x="5454988" y="2401776"/>
              <a:ext cx="249522" cy="1700921"/>
            </a:xfrm>
            <a:prstGeom prst="rect">
              <a:avLst/>
            </a:prstGeom>
            <a:solidFill>
              <a:srgbClr val="80BD41">
                <a:alpha val="100000"/>
              </a:srgbClr>
            </a:solidFill>
          </p:spPr>
          <p:txBody>
            <a:bodyPr/>
            <a:lstStyle/>
            <a:p/>
          </p:txBody>
        </p:sp>
        <p:sp>
          <p:nvSpPr>
            <p:cNvPr id="55" name="rc55"/>
            <p:cNvSpPr/>
            <p:nvPr/>
          </p:nvSpPr>
          <p:spPr>
            <a:xfrm>
              <a:off x="5454988" y="2367071"/>
              <a:ext cx="249522" cy="34704"/>
            </a:xfrm>
            <a:prstGeom prst="rect">
              <a:avLst/>
            </a:prstGeom>
            <a:solidFill>
              <a:srgbClr val="1CABE2">
                <a:alpha val="100000"/>
              </a:srgbClr>
            </a:solidFill>
          </p:spPr>
          <p:txBody>
            <a:bodyPr/>
            <a:lstStyle/>
            <a:p/>
          </p:txBody>
        </p:sp>
        <p:sp>
          <p:nvSpPr>
            <p:cNvPr id="56" name="rc56"/>
            <p:cNvSpPr/>
            <p:nvPr/>
          </p:nvSpPr>
          <p:spPr>
            <a:xfrm>
              <a:off x="5732236" y="2405746"/>
              <a:ext cx="249522" cy="1696950"/>
            </a:xfrm>
            <a:prstGeom prst="rect">
              <a:avLst/>
            </a:prstGeom>
            <a:solidFill>
              <a:srgbClr val="80BD41">
                <a:alpha val="100000"/>
              </a:srgbClr>
            </a:solidFill>
          </p:spPr>
          <p:txBody>
            <a:bodyPr/>
            <a:lstStyle/>
            <a:p/>
          </p:txBody>
        </p:sp>
        <p:sp>
          <p:nvSpPr>
            <p:cNvPr id="57" name="rc57"/>
            <p:cNvSpPr/>
            <p:nvPr/>
          </p:nvSpPr>
          <p:spPr>
            <a:xfrm>
              <a:off x="5732236" y="2388593"/>
              <a:ext cx="249522" cy="17153"/>
            </a:xfrm>
            <a:prstGeom prst="rect">
              <a:avLst/>
            </a:prstGeom>
            <a:solidFill>
              <a:srgbClr val="1CABE2">
                <a:alpha val="100000"/>
              </a:srgbClr>
            </a:solidFill>
          </p:spPr>
          <p:txBody>
            <a:bodyPr/>
            <a:lstStyle/>
            <a:p/>
          </p:txBody>
        </p:sp>
        <p:sp>
          <p:nvSpPr>
            <p:cNvPr id="58" name="rc58"/>
            <p:cNvSpPr/>
            <p:nvPr/>
          </p:nvSpPr>
          <p:spPr>
            <a:xfrm>
              <a:off x="6009484" y="2458002"/>
              <a:ext cx="249522" cy="1644695"/>
            </a:xfrm>
            <a:prstGeom prst="rect">
              <a:avLst/>
            </a:prstGeom>
            <a:solidFill>
              <a:srgbClr val="80BD41">
                <a:alpha val="100000"/>
              </a:srgbClr>
            </a:solidFill>
          </p:spPr>
          <p:txBody>
            <a:bodyPr/>
            <a:lstStyle/>
            <a:p/>
          </p:txBody>
        </p:sp>
        <p:sp>
          <p:nvSpPr>
            <p:cNvPr id="59" name="rc59"/>
            <p:cNvSpPr/>
            <p:nvPr/>
          </p:nvSpPr>
          <p:spPr>
            <a:xfrm>
              <a:off x="6009484" y="2441404"/>
              <a:ext cx="249522" cy="16597"/>
            </a:xfrm>
            <a:prstGeom prst="rect">
              <a:avLst/>
            </a:prstGeom>
            <a:solidFill>
              <a:srgbClr val="1CABE2">
                <a:alpha val="100000"/>
              </a:srgbClr>
            </a:solidFill>
          </p:spPr>
          <p:txBody>
            <a:bodyPr/>
            <a:lstStyle/>
            <a:p/>
          </p:txBody>
        </p:sp>
        <p:sp>
          <p:nvSpPr>
            <p:cNvPr id="60" name="rc60"/>
            <p:cNvSpPr/>
            <p:nvPr/>
          </p:nvSpPr>
          <p:spPr>
            <a:xfrm>
              <a:off x="6286731" y="2532176"/>
              <a:ext cx="249522" cy="1570521"/>
            </a:xfrm>
            <a:prstGeom prst="rect">
              <a:avLst/>
            </a:prstGeom>
            <a:solidFill>
              <a:srgbClr val="80BD41">
                <a:alpha val="100000"/>
              </a:srgbClr>
            </a:solidFill>
          </p:spPr>
          <p:txBody>
            <a:bodyPr/>
            <a:lstStyle/>
            <a:p/>
          </p:txBody>
        </p:sp>
        <p:sp>
          <p:nvSpPr>
            <p:cNvPr id="61" name="rc61"/>
            <p:cNvSpPr/>
            <p:nvPr/>
          </p:nvSpPr>
          <p:spPr>
            <a:xfrm>
              <a:off x="6286731" y="2500092"/>
              <a:ext cx="249522" cy="32083"/>
            </a:xfrm>
            <a:prstGeom prst="rect">
              <a:avLst/>
            </a:prstGeom>
            <a:solidFill>
              <a:srgbClr val="1CABE2">
                <a:alpha val="100000"/>
              </a:srgbClr>
            </a:solidFill>
          </p:spPr>
          <p:txBody>
            <a:bodyPr/>
            <a:lstStyle/>
            <a:p/>
          </p:txBody>
        </p:sp>
        <p:sp>
          <p:nvSpPr>
            <p:cNvPr id="62" name="rc62"/>
            <p:cNvSpPr/>
            <p:nvPr/>
          </p:nvSpPr>
          <p:spPr>
            <a:xfrm>
              <a:off x="6563979" y="2564339"/>
              <a:ext cx="249522" cy="1538357"/>
            </a:xfrm>
            <a:prstGeom prst="rect">
              <a:avLst/>
            </a:prstGeom>
            <a:solidFill>
              <a:srgbClr val="80BD41">
                <a:alpha val="100000"/>
              </a:srgbClr>
            </a:solidFill>
          </p:spPr>
          <p:txBody>
            <a:bodyPr/>
            <a:lstStyle/>
            <a:p/>
          </p:txBody>
        </p:sp>
        <p:sp>
          <p:nvSpPr>
            <p:cNvPr id="63" name="rc63"/>
            <p:cNvSpPr/>
            <p:nvPr/>
          </p:nvSpPr>
          <p:spPr>
            <a:xfrm>
              <a:off x="6563979" y="2532970"/>
              <a:ext cx="249522" cy="31369"/>
            </a:xfrm>
            <a:prstGeom prst="rect">
              <a:avLst/>
            </a:prstGeom>
            <a:solidFill>
              <a:srgbClr val="1CABE2">
                <a:alpha val="100000"/>
              </a:srgbClr>
            </a:solidFill>
          </p:spPr>
          <p:txBody>
            <a:bodyPr/>
            <a:lstStyle/>
            <a:p/>
          </p:txBody>
        </p:sp>
        <p:sp>
          <p:nvSpPr>
            <p:cNvPr id="64" name="rc64"/>
            <p:cNvSpPr/>
            <p:nvPr/>
          </p:nvSpPr>
          <p:spPr>
            <a:xfrm>
              <a:off x="6841227" y="2660670"/>
              <a:ext cx="249522" cy="1442026"/>
            </a:xfrm>
            <a:prstGeom prst="rect">
              <a:avLst/>
            </a:prstGeom>
            <a:solidFill>
              <a:srgbClr val="80BD41">
                <a:alpha val="100000"/>
              </a:srgbClr>
            </a:solidFill>
          </p:spPr>
          <p:txBody>
            <a:bodyPr/>
            <a:lstStyle/>
            <a:p/>
          </p:txBody>
        </p:sp>
        <p:sp>
          <p:nvSpPr>
            <p:cNvPr id="65" name="rc65"/>
            <p:cNvSpPr/>
            <p:nvPr/>
          </p:nvSpPr>
          <p:spPr>
            <a:xfrm>
              <a:off x="6841227" y="2616039"/>
              <a:ext cx="249522" cy="44631"/>
            </a:xfrm>
            <a:prstGeom prst="rect">
              <a:avLst/>
            </a:prstGeom>
            <a:solidFill>
              <a:srgbClr val="1CABE2">
                <a:alpha val="100000"/>
              </a:srgbClr>
            </a:solidFill>
          </p:spPr>
          <p:txBody>
            <a:bodyPr/>
            <a:lstStyle/>
            <a:p/>
          </p:txBody>
        </p:sp>
        <p:sp>
          <p:nvSpPr>
            <p:cNvPr id="66" name="rc66"/>
            <p:cNvSpPr/>
            <p:nvPr/>
          </p:nvSpPr>
          <p:spPr>
            <a:xfrm>
              <a:off x="7118474" y="2815133"/>
              <a:ext cx="249522" cy="1287563"/>
            </a:xfrm>
            <a:prstGeom prst="rect">
              <a:avLst/>
            </a:prstGeom>
            <a:solidFill>
              <a:srgbClr val="80BD41">
                <a:alpha val="100000"/>
              </a:srgbClr>
            </a:solidFill>
          </p:spPr>
          <p:txBody>
            <a:bodyPr/>
            <a:lstStyle/>
            <a:p/>
          </p:txBody>
        </p:sp>
        <p:sp>
          <p:nvSpPr>
            <p:cNvPr id="67" name="rc67"/>
            <p:cNvSpPr/>
            <p:nvPr/>
          </p:nvSpPr>
          <p:spPr>
            <a:xfrm>
              <a:off x="7118474" y="2775346"/>
              <a:ext cx="249522" cy="39787"/>
            </a:xfrm>
            <a:prstGeom prst="rect">
              <a:avLst/>
            </a:prstGeom>
            <a:solidFill>
              <a:srgbClr val="1CABE2">
                <a:alpha val="100000"/>
              </a:srgbClr>
            </a:solidFill>
          </p:spPr>
          <p:txBody>
            <a:bodyPr/>
            <a:lstStyle/>
            <a:p/>
          </p:txBody>
        </p:sp>
        <p:sp>
          <p:nvSpPr>
            <p:cNvPr id="68" name="rc68"/>
            <p:cNvSpPr/>
            <p:nvPr/>
          </p:nvSpPr>
          <p:spPr>
            <a:xfrm>
              <a:off x="7395722" y="2795200"/>
              <a:ext cx="249522" cy="1307496"/>
            </a:xfrm>
            <a:prstGeom prst="rect">
              <a:avLst/>
            </a:prstGeom>
            <a:solidFill>
              <a:srgbClr val="80BD41">
                <a:alpha val="100000"/>
              </a:srgbClr>
            </a:solidFill>
          </p:spPr>
          <p:txBody>
            <a:bodyPr/>
            <a:lstStyle/>
            <a:p/>
          </p:txBody>
        </p:sp>
        <p:sp>
          <p:nvSpPr>
            <p:cNvPr id="69" name="rc69"/>
            <p:cNvSpPr/>
            <p:nvPr/>
          </p:nvSpPr>
          <p:spPr>
            <a:xfrm>
              <a:off x="7395722" y="2754777"/>
              <a:ext cx="249522" cy="40422"/>
            </a:xfrm>
            <a:prstGeom prst="rect">
              <a:avLst/>
            </a:prstGeom>
            <a:solidFill>
              <a:srgbClr val="1CABE2">
                <a:alpha val="100000"/>
              </a:srgbClr>
            </a:solidFill>
          </p:spPr>
          <p:txBody>
            <a:bodyPr/>
            <a:lstStyle/>
            <a:p/>
          </p:txBody>
        </p:sp>
        <p:sp>
          <p:nvSpPr>
            <p:cNvPr id="70" name="rc70"/>
            <p:cNvSpPr/>
            <p:nvPr/>
          </p:nvSpPr>
          <p:spPr>
            <a:xfrm>
              <a:off x="7672970" y="2820692"/>
              <a:ext cx="249522" cy="1282004"/>
            </a:xfrm>
            <a:prstGeom prst="rect">
              <a:avLst/>
            </a:prstGeom>
            <a:solidFill>
              <a:srgbClr val="80BD41">
                <a:alpha val="100000"/>
              </a:srgbClr>
            </a:solidFill>
          </p:spPr>
          <p:txBody>
            <a:bodyPr/>
            <a:lstStyle/>
            <a:p/>
          </p:txBody>
        </p:sp>
        <p:sp>
          <p:nvSpPr>
            <p:cNvPr id="71" name="rc71"/>
            <p:cNvSpPr/>
            <p:nvPr/>
          </p:nvSpPr>
          <p:spPr>
            <a:xfrm>
              <a:off x="7672970" y="2781064"/>
              <a:ext cx="249522" cy="39628"/>
            </a:xfrm>
            <a:prstGeom prst="rect">
              <a:avLst/>
            </a:prstGeom>
            <a:solidFill>
              <a:srgbClr val="1CABE2">
                <a:alpha val="100000"/>
              </a:srgbClr>
            </a:solidFill>
          </p:spPr>
          <p:txBody>
            <a:bodyPr/>
            <a:lstStyle/>
            <a:p/>
          </p:txBody>
        </p:sp>
        <p:sp>
          <p:nvSpPr>
            <p:cNvPr id="72" name="rc72"/>
            <p:cNvSpPr/>
            <p:nvPr/>
          </p:nvSpPr>
          <p:spPr>
            <a:xfrm>
              <a:off x="7950217" y="2848726"/>
              <a:ext cx="249522" cy="1253970"/>
            </a:xfrm>
            <a:prstGeom prst="rect">
              <a:avLst/>
            </a:prstGeom>
            <a:solidFill>
              <a:srgbClr val="80BD41">
                <a:alpha val="100000"/>
              </a:srgbClr>
            </a:solidFill>
          </p:spPr>
          <p:txBody>
            <a:bodyPr/>
            <a:lstStyle/>
            <a:p/>
          </p:txBody>
        </p:sp>
        <p:sp>
          <p:nvSpPr>
            <p:cNvPr id="73" name="rc73"/>
            <p:cNvSpPr/>
            <p:nvPr/>
          </p:nvSpPr>
          <p:spPr>
            <a:xfrm>
              <a:off x="7950217" y="2809971"/>
              <a:ext cx="249522" cy="38754"/>
            </a:xfrm>
            <a:prstGeom prst="rect">
              <a:avLst/>
            </a:prstGeom>
            <a:solidFill>
              <a:srgbClr val="1CABE2">
                <a:alpha val="100000"/>
              </a:srgbClr>
            </a:solidFill>
          </p:spPr>
          <p:txBody>
            <a:bodyPr/>
            <a:lstStyle/>
            <a:p/>
          </p:txBody>
        </p:sp>
        <p:sp>
          <p:nvSpPr>
            <p:cNvPr id="74" name="pl74"/>
            <p:cNvSpPr/>
            <p:nvPr/>
          </p:nvSpPr>
          <p:spPr>
            <a:xfrm>
              <a:off x="1421035" y="1236556"/>
              <a:ext cx="6653943" cy="86852"/>
            </a:xfrm>
            <a:custGeom>
              <a:avLst/>
              <a:pathLst>
                <a:path w="6653943" h="86852">
                  <a:moveTo>
                    <a:pt x="0" y="0"/>
                  </a:moveTo>
                  <a:lnTo>
                    <a:pt x="277247" y="0"/>
                  </a:lnTo>
                  <a:lnTo>
                    <a:pt x="554495" y="86852"/>
                  </a:lnTo>
                  <a:lnTo>
                    <a:pt x="831742" y="86852"/>
                  </a:lnTo>
                  <a:lnTo>
                    <a:pt x="1108990" y="57901"/>
                  </a:lnTo>
                  <a:lnTo>
                    <a:pt x="1386238" y="28950"/>
                  </a:lnTo>
                  <a:lnTo>
                    <a:pt x="1663485" y="0"/>
                  </a:lnTo>
                  <a:lnTo>
                    <a:pt x="1940733" y="0"/>
                  </a:lnTo>
                  <a:lnTo>
                    <a:pt x="2217981" y="0"/>
                  </a:lnTo>
                  <a:lnTo>
                    <a:pt x="2495228" y="0"/>
                  </a:lnTo>
                  <a:lnTo>
                    <a:pt x="2772476" y="28950"/>
                  </a:lnTo>
                  <a:lnTo>
                    <a:pt x="3049724" y="28950"/>
                  </a:lnTo>
                  <a:lnTo>
                    <a:pt x="3326971" y="0"/>
                  </a:lnTo>
                  <a:lnTo>
                    <a:pt x="3604219" y="0"/>
                  </a:lnTo>
                  <a:lnTo>
                    <a:pt x="3881467" y="28950"/>
                  </a:lnTo>
                  <a:lnTo>
                    <a:pt x="4158714" y="28950"/>
                  </a:lnTo>
                  <a:lnTo>
                    <a:pt x="4435962" y="0"/>
                  </a:lnTo>
                  <a:lnTo>
                    <a:pt x="4713210" y="0"/>
                  </a:lnTo>
                  <a:lnTo>
                    <a:pt x="4990457" y="28950"/>
                  </a:lnTo>
                  <a:lnTo>
                    <a:pt x="5267705" y="28950"/>
                  </a:lnTo>
                  <a:lnTo>
                    <a:pt x="5544953" y="57901"/>
                  </a:lnTo>
                  <a:lnTo>
                    <a:pt x="5822200" y="57901"/>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03481" y="2711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54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23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9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80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639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618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74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4462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156.5</a:t>
              </a:r>
            </a:p>
          </p:txBody>
        </p:sp>
        <p:sp>
          <p:nvSpPr>
            <p:cNvPr id="106" name="tx106"/>
            <p:cNvSpPr/>
            <p:nvPr/>
          </p:nvSpPr>
          <p:spPr>
            <a:xfrm>
              <a:off x="1355732" y="28185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7" name="tx107"/>
            <p:cNvSpPr/>
            <p:nvPr/>
          </p:nvSpPr>
          <p:spPr>
            <a:xfrm>
              <a:off x="2689720" y="34200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08" name="tx108"/>
            <p:cNvSpPr/>
            <p:nvPr/>
          </p:nvSpPr>
          <p:spPr>
            <a:xfrm>
              <a:off x="2741971" y="27591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9" name="tx109"/>
            <p:cNvSpPr/>
            <p:nvPr/>
          </p:nvSpPr>
          <p:spPr>
            <a:xfrm>
              <a:off x="4075958" y="3326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0" name="tx110"/>
            <p:cNvSpPr/>
            <p:nvPr/>
          </p:nvSpPr>
          <p:spPr>
            <a:xfrm>
              <a:off x="4128209" y="25703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21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5079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9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5150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346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16" name="tx116"/>
            <p:cNvSpPr/>
            <p:nvPr/>
          </p:nvSpPr>
          <p:spPr>
            <a:xfrm>
              <a:off x="6900686" y="2603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125682" y="3423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18" name="tx118"/>
            <p:cNvSpPr/>
            <p:nvPr/>
          </p:nvSpPr>
          <p:spPr>
            <a:xfrm>
              <a:off x="7217110" y="2761384"/>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9" name="tx119"/>
            <p:cNvSpPr/>
            <p:nvPr/>
          </p:nvSpPr>
          <p:spPr>
            <a:xfrm>
              <a:off x="7402930" y="3413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0" name="tx120"/>
            <p:cNvSpPr/>
            <p:nvPr/>
          </p:nvSpPr>
          <p:spPr>
            <a:xfrm>
              <a:off x="7455181" y="27399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0178" y="34266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2" name="tx122"/>
            <p:cNvSpPr/>
            <p:nvPr/>
          </p:nvSpPr>
          <p:spPr>
            <a:xfrm>
              <a:off x="7771605" y="276702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3" name="tx123"/>
            <p:cNvSpPr/>
            <p:nvPr/>
          </p:nvSpPr>
          <p:spPr>
            <a:xfrm>
              <a:off x="7957425" y="3440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24" name="tx124"/>
            <p:cNvSpPr/>
            <p:nvPr/>
          </p:nvSpPr>
          <p:spPr>
            <a:xfrm>
              <a:off x="8009676" y="2794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56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622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680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9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547370"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814469" y="5058740"/>
              <a:ext cx="105593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couverture</a:t>
              </a:r>
            </a:p>
          </p:txBody>
        </p:sp>
        <p:sp>
          <p:nvSpPr>
            <p:cNvPr id="149" name="rc149"/>
            <p:cNvSpPr/>
            <p:nvPr/>
          </p:nvSpPr>
          <p:spPr>
            <a:xfrm>
              <a:off x="4157761" y="5010059"/>
              <a:ext cx="201456" cy="201456"/>
            </a:xfrm>
            <a:prstGeom prst="rect">
              <a:avLst/>
            </a:prstGeom>
            <a:solidFill>
              <a:srgbClr val="1CABE2">
                <a:alpha val="100000"/>
              </a:srgbClr>
            </a:solidFill>
          </p:spPr>
          <p:txBody>
            <a:bodyPr/>
            <a:lstStyle/>
            <a:p/>
          </p:txBody>
        </p:sp>
        <p:sp>
          <p:nvSpPr>
            <p:cNvPr id="150" name="rc150"/>
            <p:cNvSpPr/>
            <p:nvPr/>
          </p:nvSpPr>
          <p:spPr>
            <a:xfrm>
              <a:off x="6123695" y="5010059"/>
              <a:ext cx="201456" cy="201456"/>
            </a:xfrm>
            <a:prstGeom prst="rect">
              <a:avLst/>
            </a:prstGeom>
            <a:solidFill>
              <a:srgbClr val="80BD41">
                <a:alpha val="100000"/>
              </a:srgbClr>
            </a:solidFill>
          </p:spPr>
          <p:txBody>
            <a:bodyPr/>
            <a:lstStyle/>
            <a:p/>
          </p:txBody>
        </p:sp>
        <p:sp>
          <p:nvSpPr>
            <p:cNvPr id="151" name="tx151"/>
            <p:cNvSpPr/>
            <p:nvPr/>
          </p:nvSpPr>
          <p:spPr>
            <a:xfrm>
              <a:off x="4437806" y="5029682"/>
              <a:ext cx="160730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 (zéro dose)</a:t>
              </a:r>
            </a:p>
          </p:txBody>
        </p:sp>
        <p:sp>
          <p:nvSpPr>
            <p:cNvPr id="152" name="tx152"/>
            <p:cNvSpPr/>
            <p:nvPr/>
          </p:nvSpPr>
          <p:spPr>
            <a:xfrm>
              <a:off x="6403740"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DTP1 et nombre d'enfants vaccinés et non vaccinés,</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2000-2024</a:t>
              </a:r>
            </a:p>
          </p:txBody>
        </p:sp>
        <p:sp>
          <p:nvSpPr>
            <p:cNvPr id="155" name="pl155"/>
            <p:cNvSpPr/>
            <p:nvPr/>
          </p:nvSpPr>
          <p:spPr>
            <a:xfrm>
              <a:off x="21278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443342" cy="167191"/>
            </a:xfrm>
            <a:prstGeom prst="rect">
              <a:avLst/>
            </a:prstGeom>
            <a:solidFill>
              <a:srgbClr val="80BD41">
                <a:alpha val="100000"/>
              </a:srgbClr>
            </a:solidFill>
          </p:spPr>
          <p:txBody>
            <a:bodyPr/>
            <a:lstStyle/>
            <a:p/>
          </p:txBody>
        </p:sp>
        <p:sp>
          <p:nvSpPr>
            <p:cNvPr id="168" name="rc168"/>
            <p:cNvSpPr/>
            <p:nvPr/>
          </p:nvSpPr>
          <p:spPr>
            <a:xfrm>
              <a:off x="7739615" y="5889059"/>
              <a:ext cx="131388" cy="167191"/>
            </a:xfrm>
            <a:prstGeom prst="rect">
              <a:avLst/>
            </a:prstGeom>
            <a:solidFill>
              <a:srgbClr val="1CABE2">
                <a:alpha val="100000"/>
              </a:srgbClr>
            </a:solidFill>
          </p:spPr>
          <p:txBody>
            <a:bodyPr/>
            <a:lstStyle/>
            <a:p/>
          </p:txBody>
        </p:sp>
        <p:sp>
          <p:nvSpPr>
            <p:cNvPr id="169" name="rc169"/>
            <p:cNvSpPr/>
            <p:nvPr/>
          </p:nvSpPr>
          <p:spPr>
            <a:xfrm>
              <a:off x="1296273" y="5680069"/>
              <a:ext cx="5369618" cy="167191"/>
            </a:xfrm>
            <a:prstGeom prst="rect">
              <a:avLst/>
            </a:prstGeom>
            <a:solidFill>
              <a:srgbClr val="80BD41">
                <a:alpha val="100000"/>
              </a:srgbClr>
            </a:solidFill>
          </p:spPr>
          <p:txBody>
            <a:bodyPr/>
            <a:lstStyle/>
            <a:p/>
          </p:txBody>
        </p:sp>
        <p:sp>
          <p:nvSpPr>
            <p:cNvPr id="170" name="rc170"/>
            <p:cNvSpPr/>
            <p:nvPr/>
          </p:nvSpPr>
          <p:spPr>
            <a:xfrm>
              <a:off x="6665891" y="5680069"/>
              <a:ext cx="165981" cy="167191"/>
            </a:xfrm>
            <a:prstGeom prst="rect">
              <a:avLst/>
            </a:prstGeom>
            <a:solidFill>
              <a:srgbClr val="1CABE2">
                <a:alpha val="100000"/>
              </a:srgbClr>
            </a:solidFill>
          </p:spPr>
          <p:txBody>
            <a:bodyPr/>
            <a:lstStyle/>
            <a:p/>
          </p:txBody>
        </p:sp>
        <p:sp>
          <p:nvSpPr>
            <p:cNvPr id="171" name="rc171"/>
            <p:cNvSpPr/>
            <p:nvPr/>
          </p:nvSpPr>
          <p:spPr>
            <a:xfrm>
              <a:off x="1296273" y="5471080"/>
              <a:ext cx="5252200" cy="167191"/>
            </a:xfrm>
            <a:prstGeom prst="rect">
              <a:avLst/>
            </a:prstGeom>
            <a:solidFill>
              <a:srgbClr val="80BD41">
                <a:alpha val="100000"/>
              </a:srgbClr>
            </a:solidFill>
          </p:spPr>
          <p:txBody>
            <a:bodyPr/>
            <a:lstStyle/>
            <a:p/>
          </p:txBody>
        </p:sp>
        <p:sp>
          <p:nvSpPr>
            <p:cNvPr id="172" name="rc172"/>
            <p:cNvSpPr/>
            <p:nvPr/>
          </p:nvSpPr>
          <p:spPr>
            <a:xfrm>
              <a:off x="6548474" y="5471080"/>
              <a:ext cx="162322" cy="167191"/>
            </a:xfrm>
            <a:prstGeom prst="rect">
              <a:avLst/>
            </a:prstGeom>
            <a:solidFill>
              <a:srgbClr val="1CABE2">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4544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161.4</a:t>
              </a:r>
            </a:p>
          </p:txBody>
        </p:sp>
        <p:sp>
          <p:nvSpPr>
            <p:cNvPr id="179" name="tx179"/>
            <p:cNvSpPr/>
            <p:nvPr/>
          </p:nvSpPr>
          <p:spPr>
            <a:xfrm>
              <a:off x="6718737" y="572460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0" name="tx180"/>
            <p:cNvSpPr/>
            <p:nvPr/>
          </p:nvSpPr>
          <p:spPr>
            <a:xfrm>
              <a:off x="378673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1" name="tx181"/>
            <p:cNvSpPr/>
            <p:nvPr/>
          </p:nvSpPr>
          <p:spPr>
            <a:xfrm>
              <a:off x="655428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DTC1 en 2024 (97 %) était relativement constante à 1 % près par rapport à 2019 (98 %).
Le nombre d'enfants vaccinés avec le DTC1 a diminué de 18% par rapport à 2019.
Le nombre de nourrissons survivants a diminué d'environ 18 %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Tunisie</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Révision WUENIC 2024,
Publié le 15 juillet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Traduit à l'aide de l'API DeepL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110743"/>
            </a:xfrm>
            <a:custGeom>
              <a:avLst/>
              <a:pathLst>
                <a:path w="3397293" h="110743">
                  <a:moveTo>
                    <a:pt x="0" y="55371"/>
                  </a:moveTo>
                  <a:lnTo>
                    <a:pt x="141553" y="27685"/>
                  </a:lnTo>
                  <a:lnTo>
                    <a:pt x="283107" y="83057"/>
                  </a:lnTo>
                  <a:lnTo>
                    <a:pt x="424661" y="110743"/>
                  </a:lnTo>
                  <a:lnTo>
                    <a:pt x="566215" y="55371"/>
                  </a:lnTo>
                  <a:lnTo>
                    <a:pt x="707769" y="27685"/>
                  </a:lnTo>
                  <a:lnTo>
                    <a:pt x="849323" y="0"/>
                  </a:lnTo>
                  <a:lnTo>
                    <a:pt x="990877" y="27685"/>
                  </a:lnTo>
                  <a:lnTo>
                    <a:pt x="1132431" y="0"/>
                  </a:lnTo>
                  <a:lnTo>
                    <a:pt x="1273984" y="0"/>
                  </a:lnTo>
                  <a:lnTo>
                    <a:pt x="1415538" y="27685"/>
                  </a:lnTo>
                  <a:lnTo>
                    <a:pt x="1557092" y="27685"/>
                  </a:lnTo>
                  <a:lnTo>
                    <a:pt x="1698646" y="55371"/>
                  </a:lnTo>
                  <a:lnTo>
                    <a:pt x="1840200" y="27685"/>
                  </a:lnTo>
                  <a:lnTo>
                    <a:pt x="1981754" y="27685"/>
                  </a:lnTo>
                  <a:lnTo>
                    <a:pt x="2123308" y="27685"/>
                  </a:lnTo>
                  <a:lnTo>
                    <a:pt x="2264862" y="27685"/>
                  </a:lnTo>
                  <a:lnTo>
                    <a:pt x="2406416" y="27685"/>
                  </a:lnTo>
                  <a:lnTo>
                    <a:pt x="2547969" y="55371"/>
                  </a:lnTo>
                  <a:lnTo>
                    <a:pt x="2689523" y="27685"/>
                  </a:lnTo>
                  <a:lnTo>
                    <a:pt x="2831077" y="55371"/>
                  </a:lnTo>
                  <a:lnTo>
                    <a:pt x="2972631" y="55371"/>
                  </a:lnTo>
                  <a:lnTo>
                    <a:pt x="3114185" y="5537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332231"/>
            </a:xfrm>
            <a:custGeom>
              <a:avLst/>
              <a:pathLst>
                <a:path w="3397293" h="332231">
                  <a:moveTo>
                    <a:pt x="0" y="138429"/>
                  </a:moveTo>
                  <a:lnTo>
                    <a:pt x="141553" y="110743"/>
                  </a:lnTo>
                  <a:lnTo>
                    <a:pt x="283107" y="166115"/>
                  </a:lnTo>
                  <a:lnTo>
                    <a:pt x="424661" y="138429"/>
                  </a:lnTo>
                  <a:lnTo>
                    <a:pt x="566215" y="110743"/>
                  </a:lnTo>
                  <a:lnTo>
                    <a:pt x="707769" y="83057"/>
                  </a:lnTo>
                  <a:lnTo>
                    <a:pt x="849323" y="83057"/>
                  </a:lnTo>
                  <a:lnTo>
                    <a:pt x="990877" y="55371"/>
                  </a:lnTo>
                  <a:lnTo>
                    <a:pt x="1132431" y="27685"/>
                  </a:lnTo>
                  <a:lnTo>
                    <a:pt x="1273984" y="27685"/>
                  </a:lnTo>
                  <a:lnTo>
                    <a:pt x="1415538" y="0"/>
                  </a:lnTo>
                  <a:lnTo>
                    <a:pt x="1557092" y="0"/>
                  </a:lnTo>
                  <a:lnTo>
                    <a:pt x="1698646" y="83057"/>
                  </a:lnTo>
                  <a:lnTo>
                    <a:pt x="1840200" y="27685"/>
                  </a:lnTo>
                  <a:lnTo>
                    <a:pt x="1981754" y="27685"/>
                  </a:lnTo>
                  <a:lnTo>
                    <a:pt x="2123308" y="83057"/>
                  </a:lnTo>
                  <a:lnTo>
                    <a:pt x="2264862" y="55371"/>
                  </a:lnTo>
                  <a:lnTo>
                    <a:pt x="2406416" y="27685"/>
                  </a:lnTo>
                  <a:lnTo>
                    <a:pt x="2547969" y="55371"/>
                  </a:lnTo>
                  <a:lnTo>
                    <a:pt x="2689523" y="55371"/>
                  </a:lnTo>
                  <a:lnTo>
                    <a:pt x="2831077" y="166115"/>
                  </a:lnTo>
                  <a:lnTo>
                    <a:pt x="2972631" y="166115"/>
                  </a:lnTo>
                  <a:lnTo>
                    <a:pt x="3114185" y="138429"/>
                  </a:lnTo>
                  <a:lnTo>
                    <a:pt x="3255739" y="276859"/>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110743"/>
            </a:xfrm>
            <a:custGeom>
              <a:avLst/>
              <a:pathLst>
                <a:path w="3397293" h="110743">
                  <a:moveTo>
                    <a:pt x="0" y="55371"/>
                  </a:moveTo>
                  <a:lnTo>
                    <a:pt x="141553" y="27685"/>
                  </a:lnTo>
                  <a:lnTo>
                    <a:pt x="283107" y="83057"/>
                  </a:lnTo>
                  <a:lnTo>
                    <a:pt x="424661" y="110743"/>
                  </a:lnTo>
                  <a:lnTo>
                    <a:pt x="566215" y="55371"/>
                  </a:lnTo>
                  <a:lnTo>
                    <a:pt x="707769" y="27685"/>
                  </a:lnTo>
                  <a:lnTo>
                    <a:pt x="849323" y="0"/>
                  </a:lnTo>
                  <a:lnTo>
                    <a:pt x="990877" y="27685"/>
                  </a:lnTo>
                  <a:lnTo>
                    <a:pt x="1132431" y="0"/>
                  </a:lnTo>
                  <a:lnTo>
                    <a:pt x="1273984" y="0"/>
                  </a:lnTo>
                  <a:lnTo>
                    <a:pt x="1415538" y="27685"/>
                  </a:lnTo>
                  <a:lnTo>
                    <a:pt x="1557092" y="27685"/>
                  </a:lnTo>
                  <a:lnTo>
                    <a:pt x="1698646" y="55371"/>
                  </a:lnTo>
                  <a:lnTo>
                    <a:pt x="1840200" y="27685"/>
                  </a:lnTo>
                  <a:lnTo>
                    <a:pt x="1981754" y="27685"/>
                  </a:lnTo>
                  <a:lnTo>
                    <a:pt x="2123308" y="27685"/>
                  </a:lnTo>
                  <a:lnTo>
                    <a:pt x="2264862" y="27685"/>
                  </a:lnTo>
                  <a:lnTo>
                    <a:pt x="2406416" y="27685"/>
                  </a:lnTo>
                  <a:lnTo>
                    <a:pt x="2547969" y="55371"/>
                  </a:lnTo>
                  <a:lnTo>
                    <a:pt x="2689523" y="27685"/>
                  </a:lnTo>
                  <a:lnTo>
                    <a:pt x="2831077" y="55371"/>
                  </a:lnTo>
                  <a:lnTo>
                    <a:pt x="2972631" y="55371"/>
                  </a:lnTo>
                  <a:lnTo>
                    <a:pt x="3114185" y="55371"/>
                  </a:lnTo>
                  <a:lnTo>
                    <a:pt x="3255739" y="55371"/>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110743"/>
            </a:xfrm>
            <a:custGeom>
              <a:avLst/>
              <a:pathLst>
                <a:path w="3397293" h="110743">
                  <a:moveTo>
                    <a:pt x="0" y="55371"/>
                  </a:moveTo>
                  <a:lnTo>
                    <a:pt x="141553" y="27685"/>
                  </a:lnTo>
                  <a:lnTo>
                    <a:pt x="283107" y="83057"/>
                  </a:lnTo>
                  <a:lnTo>
                    <a:pt x="424661" y="110743"/>
                  </a:lnTo>
                  <a:lnTo>
                    <a:pt x="566215" y="55371"/>
                  </a:lnTo>
                  <a:lnTo>
                    <a:pt x="707769" y="27685"/>
                  </a:lnTo>
                  <a:lnTo>
                    <a:pt x="849323" y="0"/>
                  </a:lnTo>
                  <a:lnTo>
                    <a:pt x="990877" y="27685"/>
                  </a:lnTo>
                  <a:lnTo>
                    <a:pt x="1132431" y="0"/>
                  </a:lnTo>
                  <a:lnTo>
                    <a:pt x="1273984" y="0"/>
                  </a:lnTo>
                  <a:lnTo>
                    <a:pt x="1415538" y="27685"/>
                  </a:lnTo>
                  <a:lnTo>
                    <a:pt x="1557092" y="27685"/>
                  </a:lnTo>
                  <a:lnTo>
                    <a:pt x="1698646" y="55371"/>
                  </a:lnTo>
                  <a:lnTo>
                    <a:pt x="1840200" y="27685"/>
                  </a:lnTo>
                  <a:lnTo>
                    <a:pt x="1981754" y="27685"/>
                  </a:lnTo>
                  <a:lnTo>
                    <a:pt x="2123308" y="27685"/>
                  </a:lnTo>
                  <a:lnTo>
                    <a:pt x="2264862" y="27685"/>
                  </a:lnTo>
                  <a:lnTo>
                    <a:pt x="2406416" y="27685"/>
                  </a:lnTo>
                  <a:lnTo>
                    <a:pt x="2547969" y="55371"/>
                  </a:lnTo>
                  <a:lnTo>
                    <a:pt x="2689523" y="27685"/>
                  </a:lnTo>
                  <a:lnTo>
                    <a:pt x="2831077" y="55371"/>
                  </a:lnTo>
                  <a:lnTo>
                    <a:pt x="2972631" y="55371"/>
                  </a:lnTo>
                  <a:lnTo>
                    <a:pt x="3114185" y="55371"/>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404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95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8558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48917" y="482911"/>
              <a:ext cx="2541389"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couverture, Tunisie, 2000-2024</a:t>
              </a:r>
            </a:p>
          </p:txBody>
        </p:sp>
        <p:sp>
          <p:nvSpPr>
            <p:cNvPr id="63" name="pl63"/>
            <p:cNvSpPr/>
            <p:nvPr/>
          </p:nvSpPr>
          <p:spPr>
            <a:xfrm>
              <a:off x="5267799" y="360035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04131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822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2322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641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513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7988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2083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617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027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4370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84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090939"/>
              <a:ext cx="3397293" cy="447235"/>
            </a:xfrm>
            <a:custGeom>
              <a:avLst/>
              <a:pathLst>
                <a:path w="3397293" h="447235">
                  <a:moveTo>
                    <a:pt x="0" y="223617"/>
                  </a:moveTo>
                  <a:lnTo>
                    <a:pt x="141553" y="111808"/>
                  </a:lnTo>
                  <a:lnTo>
                    <a:pt x="283107" y="335426"/>
                  </a:lnTo>
                  <a:lnTo>
                    <a:pt x="424661" y="447235"/>
                  </a:lnTo>
                  <a:lnTo>
                    <a:pt x="566215" y="223617"/>
                  </a:lnTo>
                  <a:lnTo>
                    <a:pt x="707769" y="111808"/>
                  </a:lnTo>
                  <a:lnTo>
                    <a:pt x="849323" y="0"/>
                  </a:lnTo>
                  <a:lnTo>
                    <a:pt x="990877" y="111808"/>
                  </a:lnTo>
                  <a:lnTo>
                    <a:pt x="1132431" y="0"/>
                  </a:lnTo>
                  <a:lnTo>
                    <a:pt x="1273984" y="0"/>
                  </a:lnTo>
                  <a:lnTo>
                    <a:pt x="1415538" y="111808"/>
                  </a:lnTo>
                  <a:lnTo>
                    <a:pt x="1557092" y="111808"/>
                  </a:lnTo>
                  <a:lnTo>
                    <a:pt x="1698646" y="223617"/>
                  </a:lnTo>
                  <a:lnTo>
                    <a:pt x="1840200" y="111808"/>
                  </a:lnTo>
                  <a:lnTo>
                    <a:pt x="1981754" y="111808"/>
                  </a:lnTo>
                  <a:lnTo>
                    <a:pt x="2123308" y="111808"/>
                  </a:lnTo>
                  <a:lnTo>
                    <a:pt x="2264862" y="111808"/>
                  </a:lnTo>
                  <a:lnTo>
                    <a:pt x="2406416" y="111808"/>
                  </a:lnTo>
                  <a:lnTo>
                    <a:pt x="2547969" y="223617"/>
                  </a:lnTo>
                  <a:lnTo>
                    <a:pt x="2689523" y="111808"/>
                  </a:lnTo>
                  <a:lnTo>
                    <a:pt x="2831077" y="223617"/>
                  </a:lnTo>
                  <a:lnTo>
                    <a:pt x="2972631" y="223617"/>
                  </a:lnTo>
                  <a:lnTo>
                    <a:pt x="3114185" y="223617"/>
                  </a:lnTo>
                  <a:lnTo>
                    <a:pt x="3255739" y="223617"/>
                  </a:lnTo>
                  <a:lnTo>
                    <a:pt x="3397293" y="223617"/>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02748"/>
              <a:ext cx="3397293" cy="1565323"/>
            </a:xfrm>
            <a:custGeom>
              <a:avLst/>
              <a:pathLst>
                <a:path w="3397293" h="1565323">
                  <a:moveTo>
                    <a:pt x="0" y="1565323"/>
                  </a:moveTo>
                  <a:lnTo>
                    <a:pt x="141553" y="1565323"/>
                  </a:lnTo>
                  <a:lnTo>
                    <a:pt x="283107" y="1565323"/>
                  </a:lnTo>
                  <a:lnTo>
                    <a:pt x="424661" y="1341705"/>
                  </a:lnTo>
                  <a:lnTo>
                    <a:pt x="566215" y="1118088"/>
                  </a:lnTo>
                  <a:lnTo>
                    <a:pt x="707769" y="1006279"/>
                  </a:lnTo>
                  <a:lnTo>
                    <a:pt x="849323" y="894470"/>
                  </a:lnTo>
                  <a:lnTo>
                    <a:pt x="990877" y="894470"/>
                  </a:lnTo>
                  <a:lnTo>
                    <a:pt x="1132431" y="559044"/>
                  </a:lnTo>
                  <a:lnTo>
                    <a:pt x="1273984" y="335426"/>
                  </a:lnTo>
                  <a:lnTo>
                    <a:pt x="1415538" y="335426"/>
                  </a:lnTo>
                  <a:lnTo>
                    <a:pt x="1557092" y="223617"/>
                  </a:lnTo>
                  <a:lnTo>
                    <a:pt x="1698646" y="223617"/>
                  </a:lnTo>
                  <a:lnTo>
                    <a:pt x="1840200" y="335426"/>
                  </a:lnTo>
                  <a:lnTo>
                    <a:pt x="1981754" y="223617"/>
                  </a:lnTo>
                  <a:lnTo>
                    <a:pt x="2123308" y="111808"/>
                  </a:lnTo>
                  <a:lnTo>
                    <a:pt x="2264862" y="0"/>
                  </a:lnTo>
                  <a:lnTo>
                    <a:pt x="2406416" y="0"/>
                  </a:lnTo>
                  <a:lnTo>
                    <a:pt x="2547969" y="0"/>
                  </a:lnTo>
                  <a:lnTo>
                    <a:pt x="2689523" y="0"/>
                  </a:lnTo>
                  <a:lnTo>
                    <a:pt x="2831077" y="335426"/>
                  </a:lnTo>
                  <a:lnTo>
                    <a:pt x="2972631" y="447235"/>
                  </a:lnTo>
                  <a:lnTo>
                    <a:pt x="3114185" y="111808"/>
                  </a:lnTo>
                  <a:lnTo>
                    <a:pt x="3255739" y="223617"/>
                  </a:lnTo>
                  <a:lnTo>
                    <a:pt x="3397293" y="111808"/>
                  </a:lnTo>
                </a:path>
              </a:pathLst>
            </a:custGeom>
            <a:ln w="27101" cap="flat">
              <a:solidFill>
                <a:srgbClr val="80BD41">
                  <a:alpha val="100000"/>
                </a:srgbClr>
              </a:solidFill>
              <a:prstDash val="solid"/>
              <a:round/>
            </a:ln>
          </p:spPr>
          <p:txBody>
            <a:bodyPr/>
            <a:lstStyle/>
            <a:p/>
          </p:txBody>
        </p:sp>
        <p:sp>
          <p:nvSpPr>
            <p:cNvPr id="84" name="pl84"/>
            <p:cNvSpPr/>
            <p:nvPr/>
          </p:nvSpPr>
          <p:spPr>
            <a:xfrm>
              <a:off x="5437664" y="1979130"/>
              <a:ext cx="3397293" cy="1341705"/>
            </a:xfrm>
            <a:custGeom>
              <a:avLst/>
              <a:pathLst>
                <a:path w="3397293" h="1341705">
                  <a:moveTo>
                    <a:pt x="0" y="559044"/>
                  </a:moveTo>
                  <a:lnTo>
                    <a:pt x="141553" y="447235"/>
                  </a:lnTo>
                  <a:lnTo>
                    <a:pt x="283107" y="670852"/>
                  </a:lnTo>
                  <a:lnTo>
                    <a:pt x="424661" y="559044"/>
                  </a:lnTo>
                  <a:lnTo>
                    <a:pt x="566215" y="447235"/>
                  </a:lnTo>
                  <a:lnTo>
                    <a:pt x="707769" y="335426"/>
                  </a:lnTo>
                  <a:lnTo>
                    <a:pt x="849323" y="335426"/>
                  </a:lnTo>
                  <a:lnTo>
                    <a:pt x="990877" y="223617"/>
                  </a:lnTo>
                  <a:lnTo>
                    <a:pt x="1132431" y="111808"/>
                  </a:lnTo>
                  <a:lnTo>
                    <a:pt x="1273984" y="111808"/>
                  </a:lnTo>
                  <a:lnTo>
                    <a:pt x="1415538" y="0"/>
                  </a:lnTo>
                  <a:lnTo>
                    <a:pt x="1557092" y="0"/>
                  </a:lnTo>
                  <a:lnTo>
                    <a:pt x="1698646" y="335426"/>
                  </a:lnTo>
                  <a:lnTo>
                    <a:pt x="1840200" y="111808"/>
                  </a:lnTo>
                  <a:lnTo>
                    <a:pt x="1981754" y="111808"/>
                  </a:lnTo>
                  <a:lnTo>
                    <a:pt x="2123308" y="335426"/>
                  </a:lnTo>
                  <a:lnTo>
                    <a:pt x="2264862" y="223617"/>
                  </a:lnTo>
                  <a:lnTo>
                    <a:pt x="2406416" y="111808"/>
                  </a:lnTo>
                  <a:lnTo>
                    <a:pt x="2547969" y="223617"/>
                  </a:lnTo>
                  <a:lnTo>
                    <a:pt x="2689523" y="223617"/>
                  </a:lnTo>
                  <a:lnTo>
                    <a:pt x="2831077" y="670852"/>
                  </a:lnTo>
                  <a:lnTo>
                    <a:pt x="2972631" y="670852"/>
                  </a:lnTo>
                  <a:lnTo>
                    <a:pt x="3114185" y="559044"/>
                  </a:lnTo>
                  <a:lnTo>
                    <a:pt x="3255739" y="1118088"/>
                  </a:lnTo>
                  <a:lnTo>
                    <a:pt x="3397293" y="1341705"/>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02748"/>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090939"/>
              <a:ext cx="3397293" cy="447235"/>
            </a:xfrm>
            <a:custGeom>
              <a:avLst/>
              <a:pathLst>
                <a:path w="3397293" h="447235">
                  <a:moveTo>
                    <a:pt x="0" y="223617"/>
                  </a:moveTo>
                  <a:lnTo>
                    <a:pt x="141553" y="111808"/>
                  </a:lnTo>
                  <a:lnTo>
                    <a:pt x="283107" y="335426"/>
                  </a:lnTo>
                  <a:lnTo>
                    <a:pt x="424661" y="447235"/>
                  </a:lnTo>
                  <a:lnTo>
                    <a:pt x="566215" y="223617"/>
                  </a:lnTo>
                  <a:lnTo>
                    <a:pt x="707769" y="111808"/>
                  </a:lnTo>
                  <a:lnTo>
                    <a:pt x="849323" y="0"/>
                  </a:lnTo>
                  <a:lnTo>
                    <a:pt x="990877" y="111808"/>
                  </a:lnTo>
                  <a:lnTo>
                    <a:pt x="1132431" y="0"/>
                  </a:lnTo>
                  <a:lnTo>
                    <a:pt x="1273984" y="0"/>
                  </a:lnTo>
                  <a:lnTo>
                    <a:pt x="1415538" y="111808"/>
                  </a:lnTo>
                  <a:lnTo>
                    <a:pt x="1557092" y="111808"/>
                  </a:lnTo>
                  <a:lnTo>
                    <a:pt x="1698646" y="223617"/>
                  </a:lnTo>
                  <a:lnTo>
                    <a:pt x="1840200" y="111808"/>
                  </a:lnTo>
                  <a:lnTo>
                    <a:pt x="1981754" y="111808"/>
                  </a:lnTo>
                  <a:lnTo>
                    <a:pt x="2123308" y="111808"/>
                  </a:lnTo>
                  <a:lnTo>
                    <a:pt x="2264862" y="111808"/>
                  </a:lnTo>
                  <a:lnTo>
                    <a:pt x="2406416" y="111808"/>
                  </a:lnTo>
                  <a:lnTo>
                    <a:pt x="2547969" y="223617"/>
                  </a:lnTo>
                  <a:lnTo>
                    <a:pt x="2689523" y="111808"/>
                  </a:lnTo>
                  <a:lnTo>
                    <a:pt x="2831077" y="223617"/>
                  </a:lnTo>
                  <a:lnTo>
                    <a:pt x="2972631" y="223617"/>
                  </a:lnTo>
                  <a:lnTo>
                    <a:pt x="3114185" y="223617"/>
                  </a:lnTo>
                  <a:lnTo>
                    <a:pt x="3255739" y="223617"/>
                  </a:lnTo>
                  <a:lnTo>
                    <a:pt x="3397293" y="223617"/>
                  </a:lnTo>
                </a:path>
              </a:pathLst>
            </a:custGeom>
            <a:ln w="43362" cap="flat">
              <a:solidFill>
                <a:srgbClr val="000000">
                  <a:alpha val="100000"/>
                </a:srgbClr>
              </a:solidFill>
              <a:prstDash val="solid"/>
              <a:round/>
            </a:ln>
          </p:spPr>
          <p:txBody>
            <a:bodyPr/>
            <a:lstStyle/>
            <a:p/>
          </p:txBody>
        </p:sp>
        <p:sp>
          <p:nvSpPr>
            <p:cNvPr id="87" name="pl87"/>
            <p:cNvSpPr/>
            <p:nvPr/>
          </p:nvSpPr>
          <p:spPr>
            <a:xfrm>
              <a:off x="5437664" y="1576618"/>
              <a:ext cx="0" cy="737938"/>
            </a:xfrm>
            <a:custGeom>
              <a:avLst/>
              <a:pathLst>
                <a:path w="0" h="737938">
                  <a:moveTo>
                    <a:pt x="0" y="73793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576618"/>
              <a:ext cx="0" cy="626129"/>
            </a:xfrm>
            <a:custGeom>
              <a:avLst/>
              <a:pathLst>
                <a:path w="0" h="626129">
                  <a:moveTo>
                    <a:pt x="0" y="62612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576618"/>
              <a:ext cx="0" cy="737938"/>
            </a:xfrm>
            <a:custGeom>
              <a:avLst/>
              <a:pathLst>
                <a:path w="0" h="737938">
                  <a:moveTo>
                    <a:pt x="0" y="73793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576618"/>
              <a:ext cx="0" cy="737938"/>
            </a:xfrm>
            <a:custGeom>
              <a:avLst/>
              <a:pathLst>
                <a:path w="0" h="737938">
                  <a:moveTo>
                    <a:pt x="0" y="73793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090939"/>
              <a:ext cx="3397293" cy="447235"/>
            </a:xfrm>
            <a:custGeom>
              <a:avLst/>
              <a:pathLst>
                <a:path w="3397293" h="447235">
                  <a:moveTo>
                    <a:pt x="0" y="223617"/>
                  </a:moveTo>
                  <a:lnTo>
                    <a:pt x="141553" y="111808"/>
                  </a:lnTo>
                  <a:lnTo>
                    <a:pt x="283107" y="335426"/>
                  </a:lnTo>
                  <a:lnTo>
                    <a:pt x="424661" y="447235"/>
                  </a:lnTo>
                  <a:lnTo>
                    <a:pt x="566215" y="223617"/>
                  </a:lnTo>
                  <a:lnTo>
                    <a:pt x="707769" y="111808"/>
                  </a:lnTo>
                  <a:lnTo>
                    <a:pt x="849323" y="0"/>
                  </a:lnTo>
                  <a:lnTo>
                    <a:pt x="990877" y="111808"/>
                  </a:lnTo>
                  <a:lnTo>
                    <a:pt x="1132431" y="0"/>
                  </a:lnTo>
                  <a:lnTo>
                    <a:pt x="1273984" y="0"/>
                  </a:lnTo>
                  <a:lnTo>
                    <a:pt x="1415538" y="111808"/>
                  </a:lnTo>
                  <a:lnTo>
                    <a:pt x="1557092" y="111808"/>
                  </a:lnTo>
                  <a:lnTo>
                    <a:pt x="1698646" y="223617"/>
                  </a:lnTo>
                  <a:lnTo>
                    <a:pt x="1840200" y="111808"/>
                  </a:lnTo>
                  <a:lnTo>
                    <a:pt x="1981754" y="111808"/>
                  </a:lnTo>
                  <a:lnTo>
                    <a:pt x="2123308" y="111808"/>
                  </a:lnTo>
                  <a:lnTo>
                    <a:pt x="2264862" y="111808"/>
                  </a:lnTo>
                  <a:lnTo>
                    <a:pt x="2406416" y="111808"/>
                  </a:lnTo>
                  <a:lnTo>
                    <a:pt x="2547969" y="223617"/>
                  </a:lnTo>
                  <a:lnTo>
                    <a:pt x="2689523" y="111808"/>
                  </a:lnTo>
                  <a:lnTo>
                    <a:pt x="2831077" y="223617"/>
                  </a:lnTo>
                  <a:lnTo>
                    <a:pt x="2972631" y="223617"/>
                  </a:lnTo>
                  <a:lnTo>
                    <a:pt x="3114185" y="223617"/>
                  </a:lnTo>
                  <a:lnTo>
                    <a:pt x="3255739" y="223617"/>
                  </a:lnTo>
                  <a:lnTo>
                    <a:pt x="3397293" y="223617"/>
                  </a:lnTo>
                </a:path>
              </a:pathLst>
            </a:custGeom>
            <a:ln w="27101" cap="flat">
              <a:solidFill>
                <a:srgbClr val="0058AB">
                  <a:alpha val="100000"/>
                </a:srgbClr>
              </a:solidFill>
              <a:prstDash val="solid"/>
              <a:round/>
            </a:ln>
          </p:spPr>
          <p:txBody>
            <a:bodyPr/>
            <a:lstStyle/>
            <a:p/>
          </p:txBody>
        </p:sp>
        <p:sp>
          <p:nvSpPr>
            <p:cNvPr id="95" name="tx95"/>
            <p:cNvSpPr/>
            <p:nvPr/>
          </p:nvSpPr>
          <p:spPr>
            <a:xfrm>
              <a:off x="5389469" y="14927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49145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4927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49277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27544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28039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82776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26872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11451"/>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5063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59336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325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8" name="pl118"/>
            <p:cNvSpPr/>
            <p:nvPr/>
          </p:nvSpPr>
          <p:spPr>
            <a:xfrm>
              <a:off x="602621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621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351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976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3310"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23" name="tx123"/>
            <p:cNvSpPr/>
            <p:nvPr/>
          </p:nvSpPr>
          <p:spPr>
            <a:xfrm>
              <a:off x="71022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64740"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26" name="pl126"/>
            <p:cNvSpPr/>
            <p:nvPr/>
          </p:nvSpPr>
          <p:spPr>
            <a:xfrm>
              <a:off x="20503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672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8309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4945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15825"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8354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4991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1627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8264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4900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710248"/>
              <a:ext cx="5796544" cy="145351"/>
            </a:xfrm>
            <a:prstGeom prst="rect">
              <a:avLst/>
            </a:prstGeom>
            <a:solidFill>
              <a:srgbClr val="1CABE2">
                <a:alpha val="80000"/>
              </a:srgbClr>
            </a:solidFill>
          </p:spPr>
          <p:txBody>
            <a:bodyPr/>
            <a:lstStyle/>
            <a:p/>
          </p:txBody>
        </p:sp>
        <p:sp>
          <p:nvSpPr>
            <p:cNvPr id="141" name="rc141"/>
            <p:cNvSpPr/>
            <p:nvPr/>
          </p:nvSpPr>
          <p:spPr>
            <a:xfrm>
              <a:off x="1317178" y="5528559"/>
              <a:ext cx="7321564" cy="145351"/>
            </a:xfrm>
            <a:prstGeom prst="rect">
              <a:avLst/>
            </a:prstGeom>
            <a:solidFill>
              <a:srgbClr val="1CABE2">
                <a:alpha val="80000"/>
              </a:srgbClr>
            </a:solidFill>
          </p:spPr>
          <p:txBody>
            <a:bodyPr/>
            <a:lstStyle/>
            <a:p/>
          </p:txBody>
        </p:sp>
        <p:sp>
          <p:nvSpPr>
            <p:cNvPr id="142" name="rc142"/>
            <p:cNvSpPr/>
            <p:nvPr/>
          </p:nvSpPr>
          <p:spPr>
            <a:xfrm>
              <a:off x="1317178" y="5346869"/>
              <a:ext cx="7160264" cy="145351"/>
            </a:xfrm>
            <a:prstGeom prst="rect">
              <a:avLst/>
            </a:prstGeom>
            <a:solidFill>
              <a:srgbClr val="1CABE2">
                <a:alpha val="80000"/>
              </a:srgbClr>
            </a:solidFill>
          </p:spPr>
          <p:txBody>
            <a:bodyPr/>
            <a:lstStyle/>
            <a:p/>
          </p:txBody>
        </p:sp>
        <p:sp>
          <p:nvSpPr>
            <p:cNvPr id="143" name="tx143"/>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33953"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390031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36668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683305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29941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076339"/>
              <a:ext cx="47056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vaccinés et sous-vaccinés, 2019, 2023 et 2024</a:t>
              </a:r>
            </a:p>
          </p:txBody>
        </p:sp>
        <p:sp>
          <p:nvSpPr>
            <p:cNvPr id="153" name="tx153"/>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4" name="tx154"/>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55" name="tx155"/>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5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en DTC3 en Tunisie (97%) était supérieure de 12 points de pourcentage à la moyenne mondiale (85%) et de 18 points de pourcentage à la moyenne de l'ensemble des pays du site MENA (79%).
La couverture nationale en DTP3 était inférieure de 1 point de pourcentage à celle de 2019 (98%).
Cela équivaut à 5 000 enfants non vaccinés et sous-vaccinés en 2024 contre 4 000 enfants non vaccinés et sous-vaccinés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19208"/>
              <a:ext cx="368491" cy="12375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24008"/>
              <a:ext cx="368491" cy="133279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01876"/>
              <a:ext cx="368491" cy="15549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0280"/>
              <a:ext cx="368491" cy="231652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13347"/>
              <a:ext cx="368491" cy="24434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27748"/>
              <a:ext cx="368491" cy="272905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4282"/>
              <a:ext cx="368491" cy="27925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0815"/>
              <a:ext cx="368491" cy="28559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37349"/>
              <a:ext cx="368491" cy="29194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778456"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536902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4959585"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7006762"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6597327"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78683"/>
              <a:ext cx="368491" cy="307811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19208"/>
              <a:ext cx="368491" cy="1237594"/>
            </a:xfrm>
            <a:prstGeom prst="rect">
              <a:avLst/>
            </a:prstGeom>
            <a:solidFill>
              <a:srgbClr val="0083CF">
                <a:alpha val="100000"/>
              </a:srgbClr>
            </a:solidFill>
          </p:spPr>
          <p:txBody>
            <a:bodyPr/>
            <a:lstStyle/>
            <a:p/>
          </p:txBody>
        </p:sp>
        <p:sp>
          <p:nvSpPr>
            <p:cNvPr id="34" name="rc34"/>
            <p:cNvSpPr/>
            <p:nvPr/>
          </p:nvSpPr>
          <p:spPr>
            <a:xfrm>
              <a:off x="1274667" y="2824008"/>
              <a:ext cx="368491" cy="1332793"/>
            </a:xfrm>
            <a:prstGeom prst="rect">
              <a:avLst/>
            </a:prstGeom>
            <a:solidFill>
              <a:srgbClr val="0083CF">
                <a:alpha val="100000"/>
              </a:srgbClr>
            </a:solidFill>
          </p:spPr>
          <p:txBody>
            <a:bodyPr/>
            <a:lstStyle/>
            <a:p/>
          </p:txBody>
        </p:sp>
        <p:sp>
          <p:nvSpPr>
            <p:cNvPr id="35" name="rc35"/>
            <p:cNvSpPr/>
            <p:nvPr/>
          </p:nvSpPr>
          <p:spPr>
            <a:xfrm>
              <a:off x="1684102" y="2601876"/>
              <a:ext cx="368491" cy="1554926"/>
            </a:xfrm>
            <a:prstGeom prst="rect">
              <a:avLst/>
            </a:prstGeom>
            <a:solidFill>
              <a:srgbClr val="0083CF">
                <a:alpha val="100000"/>
              </a:srgbClr>
            </a:solidFill>
          </p:spPr>
          <p:txBody>
            <a:bodyPr/>
            <a:lstStyle/>
            <a:p/>
          </p:txBody>
        </p:sp>
        <p:sp>
          <p:nvSpPr>
            <p:cNvPr id="36" name="rc36"/>
            <p:cNvSpPr/>
            <p:nvPr/>
          </p:nvSpPr>
          <p:spPr>
            <a:xfrm>
              <a:off x="2093538" y="1840280"/>
              <a:ext cx="368491" cy="2316522"/>
            </a:xfrm>
            <a:prstGeom prst="rect">
              <a:avLst/>
            </a:prstGeom>
            <a:solidFill>
              <a:srgbClr val="0083CF">
                <a:alpha val="100000"/>
              </a:srgbClr>
            </a:solidFill>
          </p:spPr>
          <p:txBody>
            <a:bodyPr/>
            <a:lstStyle/>
            <a:p/>
          </p:txBody>
        </p:sp>
        <p:sp>
          <p:nvSpPr>
            <p:cNvPr id="37" name="rc37"/>
            <p:cNvSpPr/>
            <p:nvPr/>
          </p:nvSpPr>
          <p:spPr>
            <a:xfrm>
              <a:off x="3321844" y="1364282"/>
              <a:ext cx="368491" cy="2792520"/>
            </a:xfrm>
            <a:prstGeom prst="rect">
              <a:avLst/>
            </a:prstGeom>
            <a:solidFill>
              <a:srgbClr val="0083CF">
                <a:alpha val="100000"/>
              </a:srgbClr>
            </a:solidFill>
          </p:spPr>
          <p:txBody>
            <a:bodyPr/>
            <a:lstStyle/>
            <a:p/>
          </p:txBody>
        </p:sp>
        <p:sp>
          <p:nvSpPr>
            <p:cNvPr id="38" name="rc38"/>
            <p:cNvSpPr/>
            <p:nvPr/>
          </p:nvSpPr>
          <p:spPr>
            <a:xfrm>
              <a:off x="3731279" y="1300815"/>
              <a:ext cx="368491" cy="2855987"/>
            </a:xfrm>
            <a:prstGeom prst="rect">
              <a:avLst/>
            </a:prstGeom>
            <a:solidFill>
              <a:srgbClr val="0083CF">
                <a:alpha val="100000"/>
              </a:srgbClr>
            </a:solidFill>
          </p:spPr>
          <p:txBody>
            <a:bodyPr/>
            <a:lstStyle/>
            <a:p/>
          </p:txBody>
        </p:sp>
        <p:sp>
          <p:nvSpPr>
            <p:cNvPr id="39" name="rc39"/>
            <p:cNvSpPr/>
            <p:nvPr/>
          </p:nvSpPr>
          <p:spPr>
            <a:xfrm>
              <a:off x="4140715" y="1237349"/>
              <a:ext cx="368491" cy="2919453"/>
            </a:xfrm>
            <a:prstGeom prst="rect">
              <a:avLst/>
            </a:prstGeom>
            <a:solidFill>
              <a:srgbClr val="0083CF">
                <a:alpha val="100000"/>
              </a:srgbClr>
            </a:solidFill>
          </p:spPr>
          <p:txBody>
            <a:bodyPr/>
            <a:lstStyle/>
            <a:p/>
          </p:txBody>
        </p:sp>
        <p:sp>
          <p:nvSpPr>
            <p:cNvPr id="40" name="rc40"/>
            <p:cNvSpPr/>
            <p:nvPr/>
          </p:nvSpPr>
          <p:spPr>
            <a:xfrm>
              <a:off x="5778456" y="1110416"/>
              <a:ext cx="368491" cy="3046386"/>
            </a:xfrm>
            <a:prstGeom prst="rect">
              <a:avLst/>
            </a:prstGeom>
            <a:solidFill>
              <a:srgbClr val="0083CF">
                <a:alpha val="100000"/>
              </a:srgbClr>
            </a:solidFill>
          </p:spPr>
          <p:txBody>
            <a:bodyPr/>
            <a:lstStyle/>
            <a:p/>
          </p:txBody>
        </p:sp>
        <p:sp>
          <p:nvSpPr>
            <p:cNvPr id="41" name="rc41"/>
            <p:cNvSpPr/>
            <p:nvPr/>
          </p:nvSpPr>
          <p:spPr>
            <a:xfrm>
              <a:off x="7006762" y="1078683"/>
              <a:ext cx="368491" cy="3078119"/>
            </a:xfrm>
            <a:prstGeom prst="rect">
              <a:avLst/>
            </a:prstGeom>
            <a:solidFill>
              <a:srgbClr val="0083CF">
                <a:alpha val="100000"/>
              </a:srgbClr>
            </a:solidFill>
          </p:spPr>
          <p:txBody>
            <a:bodyPr/>
            <a:lstStyle/>
            <a:p/>
          </p:txBody>
        </p:sp>
        <p:sp>
          <p:nvSpPr>
            <p:cNvPr id="42" name="rc42"/>
            <p:cNvSpPr/>
            <p:nvPr/>
          </p:nvSpPr>
          <p:spPr>
            <a:xfrm>
              <a:off x="7825633" y="1046950"/>
              <a:ext cx="368491" cy="3109852"/>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19208"/>
              <a:ext cx="336166" cy="336166"/>
            </a:xfrm>
            <a:custGeom>
              <a:avLst/>
              <a:pathLst>
                <a:path w="336166" h="336166">
                  <a:moveTo>
                    <a:pt x="325805" y="0"/>
                  </a:moveTo>
                  <a:lnTo>
                    <a:pt x="336166" y="0"/>
                  </a:lnTo>
                  <a:lnTo>
                    <a:pt x="0" y="336166"/>
                  </a:lnTo>
                  <a:lnTo>
                    <a:pt x="0" y="3258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19208"/>
              <a:ext cx="232558" cy="232558"/>
            </a:xfrm>
            <a:custGeom>
              <a:avLst/>
              <a:pathLst>
                <a:path w="232558" h="232558">
                  <a:moveTo>
                    <a:pt x="222197" y="0"/>
                  </a:moveTo>
                  <a:lnTo>
                    <a:pt x="232558" y="0"/>
                  </a:lnTo>
                  <a:lnTo>
                    <a:pt x="0" y="232558"/>
                  </a:lnTo>
                  <a:lnTo>
                    <a:pt x="0" y="2221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19208"/>
              <a:ext cx="128950" cy="128950"/>
            </a:xfrm>
            <a:custGeom>
              <a:avLst/>
              <a:pathLst>
                <a:path w="128950" h="128950">
                  <a:moveTo>
                    <a:pt x="118589" y="0"/>
                  </a:moveTo>
                  <a:lnTo>
                    <a:pt x="128950" y="0"/>
                  </a:lnTo>
                  <a:lnTo>
                    <a:pt x="0" y="128950"/>
                  </a:lnTo>
                  <a:lnTo>
                    <a:pt x="0" y="118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919208"/>
              <a:ext cx="25342" cy="25342"/>
            </a:xfrm>
            <a:custGeom>
              <a:avLst/>
              <a:pathLst>
                <a:path w="25342" h="25342">
                  <a:moveTo>
                    <a:pt x="14982" y="0"/>
                  </a:moveTo>
                  <a:lnTo>
                    <a:pt x="25342" y="0"/>
                  </a:lnTo>
                  <a:lnTo>
                    <a:pt x="0" y="25342"/>
                  </a:lnTo>
                  <a:lnTo>
                    <a:pt x="0" y="14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24008"/>
              <a:ext cx="332753" cy="332753"/>
            </a:xfrm>
            <a:custGeom>
              <a:avLst/>
              <a:pathLst>
                <a:path w="332753" h="332753">
                  <a:moveTo>
                    <a:pt x="322393" y="0"/>
                  </a:moveTo>
                  <a:lnTo>
                    <a:pt x="332753" y="0"/>
                  </a:lnTo>
                  <a:lnTo>
                    <a:pt x="0" y="332753"/>
                  </a:lnTo>
                  <a:lnTo>
                    <a:pt x="0" y="322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24008"/>
              <a:ext cx="229146" cy="229146"/>
            </a:xfrm>
            <a:custGeom>
              <a:avLst/>
              <a:pathLst>
                <a:path w="229146" h="229146">
                  <a:moveTo>
                    <a:pt x="218785" y="0"/>
                  </a:moveTo>
                  <a:lnTo>
                    <a:pt x="229146" y="0"/>
                  </a:lnTo>
                  <a:lnTo>
                    <a:pt x="0" y="229146"/>
                  </a:lnTo>
                  <a:lnTo>
                    <a:pt x="0" y="2187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824008"/>
              <a:ext cx="125538" cy="125538"/>
            </a:xfrm>
            <a:custGeom>
              <a:avLst/>
              <a:pathLst>
                <a:path w="125538" h="125538">
                  <a:moveTo>
                    <a:pt x="115177" y="0"/>
                  </a:moveTo>
                  <a:lnTo>
                    <a:pt x="125538" y="0"/>
                  </a:lnTo>
                  <a:lnTo>
                    <a:pt x="0" y="125538"/>
                  </a:lnTo>
                  <a:lnTo>
                    <a:pt x="0" y="115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824008"/>
              <a:ext cx="21930" cy="21930"/>
            </a:xfrm>
            <a:custGeom>
              <a:avLst/>
              <a:pathLst>
                <a:path w="21930" h="21930">
                  <a:moveTo>
                    <a:pt x="11569" y="0"/>
                  </a:moveTo>
                  <a:lnTo>
                    <a:pt x="21930" y="0"/>
                  </a:lnTo>
                  <a:lnTo>
                    <a:pt x="0" y="21930"/>
                  </a:lnTo>
                  <a:lnTo>
                    <a:pt x="0" y="11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01876"/>
              <a:ext cx="352666" cy="352666"/>
            </a:xfrm>
            <a:custGeom>
              <a:avLst/>
              <a:pathLst>
                <a:path w="352666" h="352666">
                  <a:moveTo>
                    <a:pt x="342305" y="0"/>
                  </a:moveTo>
                  <a:lnTo>
                    <a:pt x="352666" y="0"/>
                  </a:lnTo>
                  <a:lnTo>
                    <a:pt x="0" y="352666"/>
                  </a:lnTo>
                  <a:lnTo>
                    <a:pt x="0" y="3423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01876"/>
              <a:ext cx="249058" cy="249058"/>
            </a:xfrm>
            <a:custGeom>
              <a:avLst/>
              <a:pathLst>
                <a:path w="249058" h="249058">
                  <a:moveTo>
                    <a:pt x="238697" y="0"/>
                  </a:moveTo>
                  <a:lnTo>
                    <a:pt x="249058" y="0"/>
                  </a:lnTo>
                  <a:lnTo>
                    <a:pt x="0" y="249058"/>
                  </a:lnTo>
                  <a:lnTo>
                    <a:pt x="0" y="2386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601876"/>
              <a:ext cx="145450" cy="145450"/>
            </a:xfrm>
            <a:custGeom>
              <a:avLst/>
              <a:pathLst>
                <a:path w="145450" h="145450">
                  <a:moveTo>
                    <a:pt x="135090" y="0"/>
                  </a:moveTo>
                  <a:lnTo>
                    <a:pt x="145450" y="0"/>
                  </a:lnTo>
                  <a:lnTo>
                    <a:pt x="0" y="145450"/>
                  </a:lnTo>
                  <a:lnTo>
                    <a:pt x="0" y="1350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601876"/>
              <a:ext cx="41843" cy="41843"/>
            </a:xfrm>
            <a:custGeom>
              <a:avLst/>
              <a:pathLst>
                <a:path w="41843" h="41843">
                  <a:moveTo>
                    <a:pt x="31482" y="0"/>
                  </a:moveTo>
                  <a:lnTo>
                    <a:pt x="41843" y="0"/>
                  </a:lnTo>
                  <a:lnTo>
                    <a:pt x="0" y="41843"/>
                  </a:lnTo>
                  <a:lnTo>
                    <a:pt x="0" y="314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440030" y="4134803"/>
              <a:ext cx="21999" cy="21999"/>
            </a:xfrm>
            <a:custGeom>
              <a:avLst/>
              <a:pathLst>
                <a:path w="21999" h="21999">
                  <a:moveTo>
                    <a:pt x="21999" y="0"/>
                  </a:moveTo>
                  <a:lnTo>
                    <a:pt x="21999" y="10360"/>
                  </a:lnTo>
                  <a:lnTo>
                    <a:pt x="10360" y="21999"/>
                  </a:lnTo>
                  <a:lnTo>
                    <a:pt x="0" y="21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336422" y="4031195"/>
              <a:ext cx="125607" cy="125607"/>
            </a:xfrm>
            <a:custGeom>
              <a:avLst/>
              <a:pathLst>
                <a:path w="125607" h="125607">
                  <a:moveTo>
                    <a:pt x="125607" y="0"/>
                  </a:moveTo>
                  <a:lnTo>
                    <a:pt x="125607" y="10360"/>
                  </a:lnTo>
                  <a:lnTo>
                    <a:pt x="10360" y="125607"/>
                  </a:lnTo>
                  <a:lnTo>
                    <a:pt x="0" y="125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232815" y="3927587"/>
              <a:ext cx="229215" cy="229215"/>
            </a:xfrm>
            <a:custGeom>
              <a:avLst/>
              <a:pathLst>
                <a:path w="229215" h="229215">
                  <a:moveTo>
                    <a:pt x="229215" y="0"/>
                  </a:moveTo>
                  <a:lnTo>
                    <a:pt x="229215" y="10360"/>
                  </a:lnTo>
                  <a:lnTo>
                    <a:pt x="10360" y="229215"/>
                  </a:lnTo>
                  <a:lnTo>
                    <a:pt x="0" y="2292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129207" y="3823980"/>
              <a:ext cx="332822" cy="332822"/>
            </a:xfrm>
            <a:custGeom>
              <a:avLst/>
              <a:pathLst>
                <a:path w="332822" h="332822">
                  <a:moveTo>
                    <a:pt x="332822" y="0"/>
                  </a:moveTo>
                  <a:lnTo>
                    <a:pt x="332822" y="10360"/>
                  </a:lnTo>
                  <a:lnTo>
                    <a:pt x="10360" y="332822"/>
                  </a:lnTo>
                  <a:lnTo>
                    <a:pt x="0" y="3328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720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616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5131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4095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3059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32023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30987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9951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8915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7879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6842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5806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4770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3734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2698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21662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20626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9590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554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0280"/>
              <a:ext cx="290396" cy="290396"/>
            </a:xfrm>
            <a:custGeom>
              <a:avLst/>
              <a:pathLst>
                <a:path w="290396" h="290396">
                  <a:moveTo>
                    <a:pt x="280035" y="0"/>
                  </a:moveTo>
                  <a:lnTo>
                    <a:pt x="290396" y="0"/>
                  </a:lnTo>
                  <a:lnTo>
                    <a:pt x="0" y="290396"/>
                  </a:lnTo>
                  <a:lnTo>
                    <a:pt x="0" y="280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093538" y="1840280"/>
              <a:ext cx="186788" cy="186788"/>
            </a:xfrm>
            <a:custGeom>
              <a:avLst/>
              <a:pathLst>
                <a:path w="186788" h="186788">
                  <a:moveTo>
                    <a:pt x="176427" y="0"/>
                  </a:moveTo>
                  <a:lnTo>
                    <a:pt x="186788" y="0"/>
                  </a:lnTo>
                  <a:lnTo>
                    <a:pt x="0" y="186788"/>
                  </a:lnTo>
                  <a:lnTo>
                    <a:pt x="0" y="1764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093538" y="1840280"/>
              <a:ext cx="83180" cy="83180"/>
            </a:xfrm>
            <a:custGeom>
              <a:avLst/>
              <a:pathLst>
                <a:path w="83180" h="83180">
                  <a:moveTo>
                    <a:pt x="72820" y="0"/>
                  </a:moveTo>
                  <a:lnTo>
                    <a:pt x="83180" y="0"/>
                  </a:lnTo>
                  <a:lnTo>
                    <a:pt x="0" y="83180"/>
                  </a:lnTo>
                  <a:lnTo>
                    <a:pt x="0" y="72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4282"/>
              <a:ext cx="366950" cy="366950"/>
            </a:xfrm>
            <a:custGeom>
              <a:avLst/>
              <a:pathLst>
                <a:path w="366950" h="366950">
                  <a:moveTo>
                    <a:pt x="356589" y="0"/>
                  </a:moveTo>
                  <a:lnTo>
                    <a:pt x="366950" y="0"/>
                  </a:lnTo>
                  <a:lnTo>
                    <a:pt x="0" y="366950"/>
                  </a:lnTo>
                  <a:lnTo>
                    <a:pt x="0" y="35658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4282"/>
              <a:ext cx="263342" cy="263342"/>
            </a:xfrm>
            <a:custGeom>
              <a:avLst/>
              <a:pathLst>
                <a:path w="263342" h="263342">
                  <a:moveTo>
                    <a:pt x="252982" y="0"/>
                  </a:moveTo>
                  <a:lnTo>
                    <a:pt x="263342" y="0"/>
                  </a:lnTo>
                  <a:lnTo>
                    <a:pt x="0" y="263342"/>
                  </a:lnTo>
                  <a:lnTo>
                    <a:pt x="0" y="2529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1364282"/>
              <a:ext cx="159735" cy="159735"/>
            </a:xfrm>
            <a:custGeom>
              <a:avLst/>
              <a:pathLst>
                <a:path w="159735" h="159735">
                  <a:moveTo>
                    <a:pt x="149374" y="0"/>
                  </a:moveTo>
                  <a:lnTo>
                    <a:pt x="159735" y="0"/>
                  </a:lnTo>
                  <a:lnTo>
                    <a:pt x="0" y="159735"/>
                  </a:lnTo>
                  <a:lnTo>
                    <a:pt x="0" y="1493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364282"/>
              <a:ext cx="56127" cy="56127"/>
            </a:xfrm>
            <a:custGeom>
              <a:avLst/>
              <a:pathLst>
                <a:path w="56127" h="56127">
                  <a:moveTo>
                    <a:pt x="45766" y="0"/>
                  </a:moveTo>
                  <a:lnTo>
                    <a:pt x="56127" y="0"/>
                  </a:lnTo>
                  <a:lnTo>
                    <a:pt x="0" y="56127"/>
                  </a:lnTo>
                  <a:lnTo>
                    <a:pt x="0" y="457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0815"/>
              <a:ext cx="331805" cy="331805"/>
            </a:xfrm>
            <a:custGeom>
              <a:avLst/>
              <a:pathLst>
                <a:path w="331805" h="331805">
                  <a:moveTo>
                    <a:pt x="321444" y="0"/>
                  </a:moveTo>
                  <a:lnTo>
                    <a:pt x="331805" y="0"/>
                  </a:lnTo>
                  <a:lnTo>
                    <a:pt x="0" y="331805"/>
                  </a:lnTo>
                  <a:lnTo>
                    <a:pt x="0" y="3214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0815"/>
              <a:ext cx="228197" cy="228197"/>
            </a:xfrm>
            <a:custGeom>
              <a:avLst/>
              <a:pathLst>
                <a:path w="228197" h="228197">
                  <a:moveTo>
                    <a:pt x="217836" y="0"/>
                  </a:moveTo>
                  <a:lnTo>
                    <a:pt x="228197" y="0"/>
                  </a:lnTo>
                  <a:lnTo>
                    <a:pt x="0" y="228197"/>
                  </a:lnTo>
                  <a:lnTo>
                    <a:pt x="0" y="2178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731279" y="1300815"/>
              <a:ext cx="124589" cy="124589"/>
            </a:xfrm>
            <a:custGeom>
              <a:avLst/>
              <a:pathLst>
                <a:path w="124589" h="124589">
                  <a:moveTo>
                    <a:pt x="114228" y="0"/>
                  </a:moveTo>
                  <a:lnTo>
                    <a:pt x="124589" y="0"/>
                  </a:lnTo>
                  <a:lnTo>
                    <a:pt x="0" y="124589"/>
                  </a:lnTo>
                  <a:lnTo>
                    <a:pt x="0" y="1142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731279" y="1300815"/>
              <a:ext cx="20981" cy="20981"/>
            </a:xfrm>
            <a:custGeom>
              <a:avLst/>
              <a:pathLst>
                <a:path w="20981" h="20981">
                  <a:moveTo>
                    <a:pt x="10621" y="0"/>
                  </a:moveTo>
                  <a:lnTo>
                    <a:pt x="20981" y="0"/>
                  </a:lnTo>
                  <a:lnTo>
                    <a:pt x="0" y="20981"/>
                  </a:lnTo>
                  <a:lnTo>
                    <a:pt x="0" y="10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37349"/>
              <a:ext cx="296659" cy="296659"/>
            </a:xfrm>
            <a:custGeom>
              <a:avLst/>
              <a:pathLst>
                <a:path w="296659" h="296659">
                  <a:moveTo>
                    <a:pt x="286298" y="0"/>
                  </a:moveTo>
                  <a:lnTo>
                    <a:pt x="296659" y="0"/>
                  </a:lnTo>
                  <a:lnTo>
                    <a:pt x="0" y="296659"/>
                  </a:lnTo>
                  <a:lnTo>
                    <a:pt x="0" y="2862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37349"/>
              <a:ext cx="193051" cy="193051"/>
            </a:xfrm>
            <a:custGeom>
              <a:avLst/>
              <a:pathLst>
                <a:path w="193051" h="193051">
                  <a:moveTo>
                    <a:pt x="182691" y="0"/>
                  </a:moveTo>
                  <a:lnTo>
                    <a:pt x="193051" y="0"/>
                  </a:lnTo>
                  <a:lnTo>
                    <a:pt x="0" y="193051"/>
                  </a:lnTo>
                  <a:lnTo>
                    <a:pt x="0" y="1826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4140715" y="1237349"/>
              <a:ext cx="89444" cy="89444"/>
            </a:xfrm>
            <a:custGeom>
              <a:avLst/>
              <a:pathLst>
                <a:path w="89444" h="89444">
                  <a:moveTo>
                    <a:pt x="79083" y="0"/>
                  </a:moveTo>
                  <a:lnTo>
                    <a:pt x="89444" y="0"/>
                  </a:lnTo>
                  <a:lnTo>
                    <a:pt x="0" y="89444"/>
                  </a:lnTo>
                  <a:lnTo>
                    <a:pt x="0" y="790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6066303" y="4076158"/>
              <a:ext cx="80644" cy="80644"/>
            </a:xfrm>
            <a:custGeom>
              <a:avLst/>
              <a:pathLst>
                <a:path w="80644" h="80644">
                  <a:moveTo>
                    <a:pt x="80644" y="0"/>
                  </a:moveTo>
                  <a:lnTo>
                    <a:pt x="80644" y="10360"/>
                  </a:lnTo>
                  <a:lnTo>
                    <a:pt x="10360" y="80644"/>
                  </a:lnTo>
                  <a:lnTo>
                    <a:pt x="0" y="806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962695" y="3972550"/>
              <a:ext cx="184252" cy="184252"/>
            </a:xfrm>
            <a:custGeom>
              <a:avLst/>
              <a:pathLst>
                <a:path w="184252" h="184252">
                  <a:moveTo>
                    <a:pt x="184252" y="0"/>
                  </a:moveTo>
                  <a:lnTo>
                    <a:pt x="184252" y="10360"/>
                  </a:lnTo>
                  <a:lnTo>
                    <a:pt x="10360" y="184252"/>
                  </a:lnTo>
                  <a:lnTo>
                    <a:pt x="0" y="1842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859088" y="3868942"/>
              <a:ext cx="287860" cy="287860"/>
            </a:xfrm>
            <a:custGeom>
              <a:avLst/>
              <a:pathLst>
                <a:path w="287860" h="287860">
                  <a:moveTo>
                    <a:pt x="287860" y="0"/>
                  </a:moveTo>
                  <a:lnTo>
                    <a:pt x="287860" y="10360"/>
                  </a:lnTo>
                  <a:lnTo>
                    <a:pt x="10360" y="287860"/>
                  </a:lnTo>
                  <a:lnTo>
                    <a:pt x="0" y="2878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778456" y="3765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778456" y="3661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778456" y="3558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778456" y="3454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778456" y="33509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778456" y="32472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778456" y="31436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778456" y="30400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778456" y="29364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778456" y="28328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778456" y="27292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778456" y="26256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778456" y="25220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778456" y="24184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778456" y="23148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778456" y="22112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778456" y="21076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778456" y="200400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778456" y="190039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778456" y="179678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778456" y="16931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778456" y="158957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778456" y="14859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778456" y="1382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778456" y="1278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778456" y="11751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778456" y="1110416"/>
              <a:ext cx="339968" cy="339968"/>
            </a:xfrm>
            <a:custGeom>
              <a:avLst/>
              <a:pathLst>
                <a:path w="339968" h="339968">
                  <a:moveTo>
                    <a:pt x="329607" y="0"/>
                  </a:moveTo>
                  <a:lnTo>
                    <a:pt x="339968" y="0"/>
                  </a:lnTo>
                  <a:lnTo>
                    <a:pt x="0" y="339968"/>
                  </a:lnTo>
                  <a:lnTo>
                    <a:pt x="0" y="3296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778456" y="1110416"/>
              <a:ext cx="236360" cy="236360"/>
            </a:xfrm>
            <a:custGeom>
              <a:avLst/>
              <a:pathLst>
                <a:path w="236360" h="236360">
                  <a:moveTo>
                    <a:pt x="225999" y="0"/>
                  </a:moveTo>
                  <a:lnTo>
                    <a:pt x="236360" y="0"/>
                  </a:lnTo>
                  <a:lnTo>
                    <a:pt x="0" y="236360"/>
                  </a:lnTo>
                  <a:lnTo>
                    <a:pt x="0" y="2259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778456" y="1110416"/>
              <a:ext cx="132752" cy="132752"/>
            </a:xfrm>
            <a:custGeom>
              <a:avLst/>
              <a:pathLst>
                <a:path w="132752" h="132752">
                  <a:moveTo>
                    <a:pt x="122391" y="0"/>
                  </a:moveTo>
                  <a:lnTo>
                    <a:pt x="132752" y="0"/>
                  </a:lnTo>
                  <a:lnTo>
                    <a:pt x="0" y="132752"/>
                  </a:lnTo>
                  <a:lnTo>
                    <a:pt x="0" y="1223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5778456" y="1110416"/>
              <a:ext cx="29144" cy="29144"/>
            </a:xfrm>
            <a:custGeom>
              <a:avLst/>
              <a:pathLst>
                <a:path w="29144" h="29144">
                  <a:moveTo>
                    <a:pt x="18783" y="0"/>
                  </a:moveTo>
                  <a:lnTo>
                    <a:pt x="29144" y="0"/>
                  </a:lnTo>
                  <a:lnTo>
                    <a:pt x="0" y="29144"/>
                  </a:lnTo>
                  <a:lnTo>
                    <a:pt x="0" y="18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7309597" y="4091145"/>
              <a:ext cx="65656" cy="65656"/>
            </a:xfrm>
            <a:custGeom>
              <a:avLst/>
              <a:pathLst>
                <a:path w="65656" h="65656">
                  <a:moveTo>
                    <a:pt x="65656" y="0"/>
                  </a:moveTo>
                  <a:lnTo>
                    <a:pt x="65656" y="10360"/>
                  </a:lnTo>
                  <a:lnTo>
                    <a:pt x="10360" y="65656"/>
                  </a:lnTo>
                  <a:lnTo>
                    <a:pt x="0" y="656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7205989" y="3987538"/>
              <a:ext cx="169264" cy="169264"/>
            </a:xfrm>
            <a:custGeom>
              <a:avLst/>
              <a:pathLst>
                <a:path w="169264" h="169264">
                  <a:moveTo>
                    <a:pt x="169264" y="0"/>
                  </a:moveTo>
                  <a:lnTo>
                    <a:pt x="169264" y="10360"/>
                  </a:lnTo>
                  <a:lnTo>
                    <a:pt x="10360" y="169264"/>
                  </a:lnTo>
                  <a:lnTo>
                    <a:pt x="0" y="169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7102381" y="3883930"/>
              <a:ext cx="272872" cy="272872"/>
            </a:xfrm>
            <a:custGeom>
              <a:avLst/>
              <a:pathLst>
                <a:path w="272872" h="272872">
                  <a:moveTo>
                    <a:pt x="272872" y="0"/>
                  </a:moveTo>
                  <a:lnTo>
                    <a:pt x="272872" y="10360"/>
                  </a:lnTo>
                  <a:lnTo>
                    <a:pt x="10360" y="272872"/>
                  </a:lnTo>
                  <a:lnTo>
                    <a:pt x="0" y="272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7006762" y="3780322"/>
              <a:ext cx="368491" cy="376480"/>
            </a:xfrm>
            <a:custGeom>
              <a:avLst/>
              <a:pathLst>
                <a:path w="368491" h="376480">
                  <a:moveTo>
                    <a:pt x="368491" y="0"/>
                  </a:moveTo>
                  <a:lnTo>
                    <a:pt x="368491" y="10360"/>
                  </a:lnTo>
                  <a:lnTo>
                    <a:pt x="2372" y="376480"/>
                  </a:lnTo>
                  <a:lnTo>
                    <a:pt x="0" y="37648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7006762" y="36767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7006762" y="35731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7006762" y="34694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7006762" y="33658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7006762" y="32622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7006762" y="31586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7006762" y="30550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7006762" y="29514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7006762" y="28478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7006762" y="27442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7006762" y="26406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7006762" y="25370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7006762" y="24334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7006762" y="23298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7006762" y="22262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7006762" y="21225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7006762" y="20189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7006762" y="19153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7006762" y="18117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7006762" y="17081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7006762" y="16045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7006762" y="15009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7006762" y="13973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7006762" y="12937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7006762" y="11901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7006762" y="10865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7006762" y="1078683"/>
              <a:ext cx="283081" cy="283081"/>
            </a:xfrm>
            <a:custGeom>
              <a:avLst/>
              <a:pathLst>
                <a:path w="283081" h="283081">
                  <a:moveTo>
                    <a:pt x="272720" y="0"/>
                  </a:moveTo>
                  <a:lnTo>
                    <a:pt x="283081" y="0"/>
                  </a:lnTo>
                  <a:lnTo>
                    <a:pt x="0" y="283081"/>
                  </a:lnTo>
                  <a:lnTo>
                    <a:pt x="0" y="2727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7006762" y="1078683"/>
              <a:ext cx="179473" cy="179473"/>
            </a:xfrm>
            <a:custGeom>
              <a:avLst/>
              <a:pathLst>
                <a:path w="179473" h="179473">
                  <a:moveTo>
                    <a:pt x="169112" y="0"/>
                  </a:moveTo>
                  <a:lnTo>
                    <a:pt x="179473" y="0"/>
                  </a:lnTo>
                  <a:lnTo>
                    <a:pt x="0" y="179473"/>
                  </a:lnTo>
                  <a:lnTo>
                    <a:pt x="0" y="1691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7006762" y="1078683"/>
              <a:ext cx="75865" cy="75865"/>
            </a:xfrm>
            <a:custGeom>
              <a:avLst/>
              <a:pathLst>
                <a:path w="75865" h="75865">
                  <a:moveTo>
                    <a:pt x="65504" y="0"/>
                  </a:moveTo>
                  <a:lnTo>
                    <a:pt x="75865" y="0"/>
                  </a:lnTo>
                  <a:lnTo>
                    <a:pt x="0" y="75865"/>
                  </a:lnTo>
                  <a:lnTo>
                    <a:pt x="0" y="65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138459" y="4101137"/>
              <a:ext cx="55665" cy="55665"/>
            </a:xfrm>
            <a:custGeom>
              <a:avLst/>
              <a:pathLst>
                <a:path w="55665" h="55665">
                  <a:moveTo>
                    <a:pt x="55665" y="0"/>
                  </a:moveTo>
                  <a:lnTo>
                    <a:pt x="55665" y="10360"/>
                  </a:lnTo>
                  <a:lnTo>
                    <a:pt x="10360" y="55665"/>
                  </a:lnTo>
                  <a:lnTo>
                    <a:pt x="0" y="556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8034852" y="3997529"/>
              <a:ext cx="159272" cy="159272"/>
            </a:xfrm>
            <a:custGeom>
              <a:avLst/>
              <a:pathLst>
                <a:path w="159272" h="159272">
                  <a:moveTo>
                    <a:pt x="159272" y="0"/>
                  </a:moveTo>
                  <a:lnTo>
                    <a:pt x="159272" y="10360"/>
                  </a:lnTo>
                  <a:lnTo>
                    <a:pt x="10360" y="159272"/>
                  </a:lnTo>
                  <a:lnTo>
                    <a:pt x="0" y="1592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931244" y="3893922"/>
              <a:ext cx="262880" cy="262880"/>
            </a:xfrm>
            <a:custGeom>
              <a:avLst/>
              <a:pathLst>
                <a:path w="262880" h="262880">
                  <a:moveTo>
                    <a:pt x="262880" y="0"/>
                  </a:moveTo>
                  <a:lnTo>
                    <a:pt x="262880" y="10360"/>
                  </a:lnTo>
                  <a:lnTo>
                    <a:pt x="10360" y="262880"/>
                  </a:lnTo>
                  <a:lnTo>
                    <a:pt x="0" y="2628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7636" y="3790314"/>
              <a:ext cx="366488" cy="366488"/>
            </a:xfrm>
            <a:custGeom>
              <a:avLst/>
              <a:pathLst>
                <a:path w="366488" h="366488">
                  <a:moveTo>
                    <a:pt x="366488" y="0"/>
                  </a:moveTo>
                  <a:lnTo>
                    <a:pt x="366488" y="10360"/>
                  </a:lnTo>
                  <a:lnTo>
                    <a:pt x="10360" y="366488"/>
                  </a:lnTo>
                  <a:lnTo>
                    <a:pt x="0" y="3664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867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830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794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758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722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686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650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9614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8578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7542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6506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5470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4434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3398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2361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1325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20289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9253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8217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7181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6145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5109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4073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3037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2001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965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6950"/>
              <a:ext cx="324805" cy="324805"/>
            </a:xfrm>
            <a:custGeom>
              <a:avLst/>
              <a:pathLst>
                <a:path w="324805" h="324805">
                  <a:moveTo>
                    <a:pt x="314445" y="0"/>
                  </a:moveTo>
                  <a:lnTo>
                    <a:pt x="324805" y="0"/>
                  </a:lnTo>
                  <a:lnTo>
                    <a:pt x="0" y="324805"/>
                  </a:lnTo>
                  <a:lnTo>
                    <a:pt x="0" y="3144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6950"/>
              <a:ext cx="221198" cy="221198"/>
            </a:xfrm>
            <a:custGeom>
              <a:avLst/>
              <a:pathLst>
                <a:path w="221198" h="221198">
                  <a:moveTo>
                    <a:pt x="210837" y="0"/>
                  </a:moveTo>
                  <a:lnTo>
                    <a:pt x="221198" y="0"/>
                  </a:lnTo>
                  <a:lnTo>
                    <a:pt x="0" y="221198"/>
                  </a:lnTo>
                  <a:lnTo>
                    <a:pt x="0" y="2108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6950"/>
              <a:ext cx="117590" cy="117590"/>
            </a:xfrm>
            <a:custGeom>
              <a:avLst/>
              <a:pathLst>
                <a:path w="117590" h="117590">
                  <a:moveTo>
                    <a:pt x="107229" y="0"/>
                  </a:moveTo>
                  <a:lnTo>
                    <a:pt x="117590" y="0"/>
                  </a:lnTo>
                  <a:lnTo>
                    <a:pt x="0" y="117590"/>
                  </a:lnTo>
                  <a:lnTo>
                    <a:pt x="0" y="1072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825633" y="1046950"/>
              <a:ext cx="13982" cy="13982"/>
            </a:xfrm>
            <a:custGeom>
              <a:avLst/>
              <a:pathLst>
                <a:path w="13982" h="13982">
                  <a:moveTo>
                    <a:pt x="3621" y="0"/>
                  </a:moveTo>
                  <a:lnTo>
                    <a:pt x="13982" y="0"/>
                  </a:lnTo>
                  <a:lnTo>
                    <a:pt x="0" y="13982"/>
                  </a:lnTo>
                  <a:lnTo>
                    <a:pt x="0" y="36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rc315"/>
            <p:cNvSpPr/>
            <p:nvPr/>
          </p:nvSpPr>
          <p:spPr>
            <a:xfrm>
              <a:off x="865232" y="2919208"/>
              <a:ext cx="368491" cy="1237594"/>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274667" y="2824008"/>
              <a:ext cx="368491" cy="1332793"/>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1684102" y="2601876"/>
              <a:ext cx="368491" cy="1554926"/>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2093538" y="1840280"/>
              <a:ext cx="368491" cy="2316522"/>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321844" y="1364282"/>
              <a:ext cx="368491" cy="2792520"/>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3731279" y="1300815"/>
              <a:ext cx="368491" cy="2855987"/>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4140715" y="1237349"/>
              <a:ext cx="368491" cy="2919453"/>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5778456" y="1110416"/>
              <a:ext cx="368491" cy="304638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006762" y="1078683"/>
              <a:ext cx="368491" cy="3078119"/>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7825633" y="1046950"/>
              <a:ext cx="368491" cy="3109852"/>
            </a:xfrm>
            <a:prstGeom prst="rect">
              <a:avLst/>
            </a:prstGeom>
            <a:ln w="1355" cap="flat">
              <a:solidFill>
                <a:srgbClr val="000000">
                  <a:alpha val="100000"/>
                </a:srgbClr>
              </a:solidFill>
              <a:prstDash val="solid"/>
              <a:miter/>
            </a:ln>
          </p:spPr>
          <p:txBody>
            <a:bodyPr/>
            <a:lstStyle/>
            <a:p/>
          </p:txBody>
        </p:sp>
        <p:sp>
          <p:nvSpPr>
            <p:cNvPr id="325" name="tx325"/>
            <p:cNvSpPr/>
            <p:nvPr/>
          </p:nvSpPr>
          <p:spPr>
            <a:xfrm>
              <a:off x="969091" y="2790962"/>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6" name="tx326"/>
            <p:cNvSpPr/>
            <p:nvPr/>
          </p:nvSpPr>
          <p:spPr>
            <a:xfrm>
              <a:off x="1378527" y="2691885"/>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7" name="tx327"/>
            <p:cNvSpPr/>
            <p:nvPr/>
          </p:nvSpPr>
          <p:spPr>
            <a:xfrm>
              <a:off x="1787962" y="245466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8" name="tx328"/>
            <p:cNvSpPr/>
            <p:nvPr/>
          </p:nvSpPr>
          <p:spPr>
            <a:xfrm>
              <a:off x="2197397" y="164729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9" name="tx329"/>
            <p:cNvSpPr/>
            <p:nvPr/>
          </p:nvSpPr>
          <p:spPr>
            <a:xfrm>
              <a:off x="2606833" y="1516348"/>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30" name="tx330"/>
            <p:cNvSpPr/>
            <p:nvPr/>
          </p:nvSpPr>
          <p:spPr>
            <a:xfrm>
              <a:off x="3016268" y="1210085"/>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1" name="tx331"/>
            <p:cNvSpPr/>
            <p:nvPr/>
          </p:nvSpPr>
          <p:spPr>
            <a:xfrm>
              <a:off x="3425704" y="1142810"/>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2" name="tx332"/>
            <p:cNvSpPr/>
            <p:nvPr/>
          </p:nvSpPr>
          <p:spPr>
            <a:xfrm>
              <a:off x="3835139" y="107553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3" name="tx333"/>
            <p:cNvSpPr/>
            <p:nvPr/>
          </p:nvSpPr>
          <p:spPr>
            <a:xfrm>
              <a:off x="4244574" y="100826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4" name="tx334"/>
            <p:cNvSpPr/>
            <p:nvPr/>
          </p:nvSpPr>
          <p:spPr>
            <a:xfrm>
              <a:off x="5882316"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547288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6291751"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9" name="tx339"/>
            <p:cNvSpPr/>
            <p:nvPr/>
          </p:nvSpPr>
          <p:spPr>
            <a:xfrm>
              <a:off x="7110622"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6701186"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520057"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2" name="tx342"/>
            <p:cNvSpPr/>
            <p:nvPr/>
          </p:nvSpPr>
          <p:spPr>
            <a:xfrm>
              <a:off x="7929492"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3" name="tx343"/>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tx344"/>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5" name="pg345"/>
            <p:cNvSpPr/>
            <p:nvPr/>
          </p:nvSpPr>
          <p:spPr>
            <a:xfrm>
              <a:off x="986811" y="34349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6" name="tx346"/>
            <p:cNvSpPr/>
            <p:nvPr/>
          </p:nvSpPr>
          <p:spPr>
            <a:xfrm>
              <a:off x="1019333" y="34671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7" name="pg347"/>
            <p:cNvSpPr/>
            <p:nvPr/>
          </p:nvSpPr>
          <p:spPr>
            <a:xfrm>
              <a:off x="1396247" y="338735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8" name="tx348"/>
            <p:cNvSpPr/>
            <p:nvPr/>
          </p:nvSpPr>
          <p:spPr>
            <a:xfrm>
              <a:off x="1428768" y="341955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9" name="pg349"/>
            <p:cNvSpPr/>
            <p:nvPr/>
          </p:nvSpPr>
          <p:spPr>
            <a:xfrm>
              <a:off x="1805682" y="32762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0" name="tx350"/>
            <p:cNvSpPr/>
            <p:nvPr/>
          </p:nvSpPr>
          <p:spPr>
            <a:xfrm>
              <a:off x="1838204" y="33098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1" name="pg351"/>
            <p:cNvSpPr/>
            <p:nvPr/>
          </p:nvSpPr>
          <p:spPr>
            <a:xfrm>
              <a:off x="2215117" y="28954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2" name="tx352"/>
            <p:cNvSpPr/>
            <p:nvPr/>
          </p:nvSpPr>
          <p:spPr>
            <a:xfrm>
              <a:off x="2247639" y="292631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3" name="pg353"/>
            <p:cNvSpPr/>
            <p:nvPr/>
          </p:nvSpPr>
          <p:spPr>
            <a:xfrm>
              <a:off x="3413279" y="265748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3445800" y="268836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5" name="pg355"/>
            <p:cNvSpPr/>
            <p:nvPr/>
          </p:nvSpPr>
          <p:spPr>
            <a:xfrm>
              <a:off x="3852859" y="26257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3885380" y="265827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7" name="pg357"/>
            <p:cNvSpPr/>
            <p:nvPr/>
          </p:nvSpPr>
          <p:spPr>
            <a:xfrm>
              <a:off x="4262294" y="25940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4294816" y="26249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9" name="pg359"/>
            <p:cNvSpPr/>
            <p:nvPr/>
          </p:nvSpPr>
          <p:spPr>
            <a:xfrm>
              <a:off x="5900035"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5932557"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1" name="pg361"/>
            <p:cNvSpPr/>
            <p:nvPr/>
          </p:nvSpPr>
          <p:spPr>
            <a:xfrm>
              <a:off x="7128342"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7160863"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3" name="pg363"/>
            <p:cNvSpPr/>
            <p:nvPr/>
          </p:nvSpPr>
          <p:spPr>
            <a:xfrm>
              <a:off x="7947212" y="249882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7979734" y="25297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5" name="tx365"/>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6" name="tx366"/>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7" name="tx367"/>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8" name="tx368"/>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9" name="tx369"/>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0" name="tx370"/>
            <p:cNvSpPr/>
            <p:nvPr/>
          </p:nvSpPr>
          <p:spPr>
            <a:xfrm rot="-5400000">
              <a:off x="806947"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1" name="tx371"/>
            <p:cNvSpPr/>
            <p:nvPr/>
          </p:nvSpPr>
          <p:spPr>
            <a:xfrm rot="-5400000">
              <a:off x="1236505"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2" name="tx372"/>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73" name="tx373"/>
            <p:cNvSpPr/>
            <p:nvPr/>
          </p:nvSpPr>
          <p:spPr>
            <a:xfrm rot="-5400000">
              <a:off x="1986549"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74" name="tx374"/>
            <p:cNvSpPr/>
            <p:nvPr/>
          </p:nvSpPr>
          <p:spPr>
            <a:xfrm rot="-5400000">
              <a:off x="2439572"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5" name="tx375"/>
            <p:cNvSpPr/>
            <p:nvPr/>
          </p:nvSpPr>
          <p:spPr>
            <a:xfrm rot="-5400000">
              <a:off x="2914969"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76" name="tx376"/>
            <p:cNvSpPr/>
            <p:nvPr/>
          </p:nvSpPr>
          <p:spPr>
            <a:xfrm rot="-5400000">
              <a:off x="2964548"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77" name="tx377"/>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78" name="tx378"/>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79" name="tx379"/>
            <p:cNvSpPr/>
            <p:nvPr/>
          </p:nvSpPr>
          <p:spPr>
            <a:xfrm rot="-5400000">
              <a:off x="4488625"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80" name="tx380"/>
            <p:cNvSpPr/>
            <p:nvPr/>
          </p:nvSpPr>
          <p:spPr>
            <a:xfrm rot="-5400000">
              <a:off x="451313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81" name="tx381"/>
            <p:cNvSpPr/>
            <p:nvPr/>
          </p:nvSpPr>
          <p:spPr>
            <a:xfrm rot="-5400000">
              <a:off x="5284474"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82" name="tx382"/>
            <p:cNvSpPr/>
            <p:nvPr/>
          </p:nvSpPr>
          <p:spPr>
            <a:xfrm rot="-5400000">
              <a:off x="576781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83" name="tx383"/>
            <p:cNvSpPr/>
            <p:nvPr/>
          </p:nvSpPr>
          <p:spPr>
            <a:xfrm rot="-5400000">
              <a:off x="6192669"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4" name="tx384"/>
            <p:cNvSpPr/>
            <p:nvPr/>
          </p:nvSpPr>
          <p:spPr>
            <a:xfrm rot="-5400000">
              <a:off x="6282800"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5" name="tx385"/>
            <p:cNvSpPr/>
            <p:nvPr/>
          </p:nvSpPr>
          <p:spPr>
            <a:xfrm rot="-5400000">
              <a:off x="6946226"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6" name="tx386"/>
            <p:cNvSpPr/>
            <p:nvPr/>
          </p:nvSpPr>
          <p:spPr>
            <a:xfrm rot="-5400000">
              <a:off x="7374454"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7" name="tx387"/>
            <p:cNvSpPr/>
            <p:nvPr/>
          </p:nvSpPr>
          <p:spPr>
            <a:xfrm rot="-5400000">
              <a:off x="7888698"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8" name="tx388"/>
            <p:cNvSpPr/>
            <p:nvPr/>
          </p:nvSpPr>
          <p:spPr>
            <a:xfrm rot="-5400000">
              <a:off x="8204648"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89" name="tx389"/>
            <p:cNvSpPr/>
            <p:nvPr/>
          </p:nvSpPr>
          <p:spPr>
            <a:xfrm rot="-5400000">
              <a:off x="8636798"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0" name="tx390"/>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1" name="rc391"/>
            <p:cNvSpPr/>
            <p:nvPr/>
          </p:nvSpPr>
          <p:spPr>
            <a:xfrm>
              <a:off x="3680231" y="5993415"/>
              <a:ext cx="219455" cy="219455"/>
            </a:xfrm>
            <a:prstGeom prst="rect">
              <a:avLst/>
            </a:prstGeom>
            <a:solidFill>
              <a:srgbClr val="FFFFFF">
                <a:alpha val="100000"/>
              </a:srgbClr>
            </a:solidFill>
          </p:spPr>
          <p:txBody>
            <a:bodyPr/>
            <a:lstStyle/>
            <a:p/>
          </p:txBody>
        </p:sp>
        <p:sp>
          <p:nvSpPr>
            <p:cNvPr id="392" name="pg392"/>
            <p:cNvSpPr/>
            <p:nvPr/>
          </p:nvSpPr>
          <p:spPr>
            <a:xfrm>
              <a:off x="3864782"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70172"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680293"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680293"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pg396"/>
            <p:cNvSpPr/>
            <p:nvPr/>
          </p:nvSpPr>
          <p:spPr>
            <a:xfrm>
              <a:off x="3680293"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7" name="rc397"/>
            <p:cNvSpPr/>
            <p:nvPr/>
          </p:nvSpPr>
          <p:spPr>
            <a:xfrm>
              <a:off x="3680231" y="5993415"/>
              <a:ext cx="219455" cy="219455"/>
            </a:xfrm>
            <a:prstGeom prst="rect">
              <a:avLst/>
            </a:prstGeom>
            <a:ln w="476" cap="sq">
              <a:solidFill>
                <a:srgbClr val="000000">
                  <a:alpha val="100000"/>
                </a:srgbClr>
              </a:solidFill>
              <a:prstDash val="solid"/>
              <a:miter/>
            </a:ln>
          </p:spPr>
          <p:txBody>
            <a:bodyPr/>
            <a:lstStyle/>
            <a:p/>
          </p:txBody>
        </p:sp>
        <p:sp>
          <p:nvSpPr>
            <p:cNvPr id="398" name="tx398"/>
            <p:cNvSpPr/>
            <p:nvPr/>
          </p:nvSpPr>
          <p:spPr>
            <a:xfrm>
              <a:off x="3969276" y="6024834"/>
              <a:ext cx="2228719"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 et sous-vacciné</a:t>
              </a:r>
            </a:p>
          </p:txBody>
        </p:sp>
        <p:sp>
          <p:nvSpPr>
            <p:cNvPr id="399" name="tx399"/>
            <p:cNvSpPr/>
            <p:nvPr/>
          </p:nvSpPr>
          <p:spPr>
            <a:xfrm>
              <a:off x="803816" y="399414"/>
              <a:ext cx="7128219"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couverture et classement du nombre non vacciné et sous-vacciné, par pays, MENA, 2024</a:t>
              </a:r>
            </a:p>
          </p:txBody>
        </p:sp>
        <p:sp>
          <p:nvSpPr>
            <p:cNvPr id="400" name="tx400"/>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1" name="tx401"/>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2" name="tx402"/>
            <p:cNvSpPr/>
            <p:nvPr/>
          </p:nvSpPr>
          <p:spPr>
            <a:xfrm>
              <a:off x="6387859" y="6590777"/>
              <a:ext cx="2686551"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 et sous-vacciné.</a:t>
              </a:r>
            </a:p>
          </p:txBody>
        </p:sp>
      </p:grpSp>
      <p:sp>
        <p:nvSpPr>
          <p:cNvPr id="4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DTC3 dans les pays de la région MENA, classés du plus faible au plus élevé, ainsi que le classement des 10 pays comptant le plus grand nombre d'enfants non vaccinés ou sous-vaccinés, en chiffres absolus.
En 2024, la Tunisie se classera au 15e rang sur 20 pays pour la plus faible couverture en DTC3 (sur la base des rangs ex æquo).
La Tunisie ne figurait pas dans le top 10 des pays ayant le plus grand nombre d'enfants non vaccinés ou sous-vaccinés.
Remarque : les pays à forte cohorte peuvent compter un nombre élevé d'enfants non vaccinés ou sous-vaccinés malgré une couverture vaccinale élevée. Il est important de tenir compte à la fois de la couverture vaccinale et du nombre absolu d'enfants non vaccinés afin de ne pas négliger les pays vulnérables dont les cohortes de naissance sont faibles.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1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12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10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10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64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58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5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25558"/>
              <a:ext cx="249522" cy="1181126"/>
            </a:xfrm>
            <a:prstGeom prst="rect">
              <a:avLst/>
            </a:prstGeom>
            <a:solidFill>
              <a:srgbClr val="80BD41">
                <a:alpha val="100000"/>
              </a:srgbClr>
            </a:solidFill>
          </p:spPr>
          <p:txBody>
            <a:bodyPr/>
            <a:lstStyle/>
            <a:p/>
          </p:txBody>
        </p:sp>
        <p:sp>
          <p:nvSpPr>
            <p:cNvPr id="25" name="rc25"/>
            <p:cNvSpPr/>
            <p:nvPr/>
          </p:nvSpPr>
          <p:spPr>
            <a:xfrm>
              <a:off x="1296273" y="2789048"/>
              <a:ext cx="249522" cy="36510"/>
            </a:xfrm>
            <a:prstGeom prst="rect">
              <a:avLst/>
            </a:prstGeom>
            <a:solidFill>
              <a:srgbClr val="1CABE2">
                <a:alpha val="100000"/>
              </a:srgbClr>
            </a:solidFill>
          </p:spPr>
          <p:txBody>
            <a:bodyPr/>
            <a:lstStyle/>
            <a:p/>
          </p:txBody>
        </p:sp>
        <p:sp>
          <p:nvSpPr>
            <p:cNvPr id="26" name="rc26"/>
            <p:cNvSpPr/>
            <p:nvPr/>
          </p:nvSpPr>
          <p:spPr>
            <a:xfrm>
              <a:off x="1573521" y="2822477"/>
              <a:ext cx="249522" cy="1184207"/>
            </a:xfrm>
            <a:prstGeom prst="rect">
              <a:avLst/>
            </a:prstGeom>
            <a:solidFill>
              <a:srgbClr val="80BD41">
                <a:alpha val="100000"/>
              </a:srgbClr>
            </a:solidFill>
          </p:spPr>
          <p:txBody>
            <a:bodyPr/>
            <a:lstStyle/>
            <a:p/>
          </p:txBody>
        </p:sp>
        <p:sp>
          <p:nvSpPr>
            <p:cNvPr id="27" name="rc27"/>
            <p:cNvSpPr/>
            <p:nvPr/>
          </p:nvSpPr>
          <p:spPr>
            <a:xfrm>
              <a:off x="1573521" y="2798291"/>
              <a:ext cx="249522" cy="24186"/>
            </a:xfrm>
            <a:prstGeom prst="rect">
              <a:avLst/>
            </a:prstGeom>
            <a:solidFill>
              <a:srgbClr val="1CABE2">
                <a:alpha val="100000"/>
              </a:srgbClr>
            </a:solidFill>
          </p:spPr>
          <p:txBody>
            <a:bodyPr/>
            <a:lstStyle/>
            <a:p/>
          </p:txBody>
        </p:sp>
        <p:sp>
          <p:nvSpPr>
            <p:cNvPr id="28" name="rc28"/>
            <p:cNvSpPr/>
            <p:nvPr/>
          </p:nvSpPr>
          <p:spPr>
            <a:xfrm>
              <a:off x="1850769" y="2846972"/>
              <a:ext cx="249522" cy="1159713"/>
            </a:xfrm>
            <a:prstGeom prst="rect">
              <a:avLst/>
            </a:prstGeom>
            <a:solidFill>
              <a:srgbClr val="80BD41">
                <a:alpha val="100000"/>
              </a:srgbClr>
            </a:solidFill>
          </p:spPr>
          <p:txBody>
            <a:bodyPr/>
            <a:lstStyle/>
            <a:p/>
          </p:txBody>
        </p:sp>
        <p:sp>
          <p:nvSpPr>
            <p:cNvPr id="29" name="rc29"/>
            <p:cNvSpPr/>
            <p:nvPr/>
          </p:nvSpPr>
          <p:spPr>
            <a:xfrm>
              <a:off x="1850769" y="2798676"/>
              <a:ext cx="249522" cy="48295"/>
            </a:xfrm>
            <a:prstGeom prst="rect">
              <a:avLst/>
            </a:prstGeom>
            <a:solidFill>
              <a:srgbClr val="1CABE2">
                <a:alpha val="100000"/>
              </a:srgbClr>
            </a:solidFill>
          </p:spPr>
          <p:txBody>
            <a:bodyPr/>
            <a:lstStyle/>
            <a:p/>
          </p:txBody>
        </p:sp>
        <p:sp>
          <p:nvSpPr>
            <p:cNvPr id="30" name="rc30"/>
            <p:cNvSpPr/>
            <p:nvPr/>
          </p:nvSpPr>
          <p:spPr>
            <a:xfrm>
              <a:off x="2128016" y="2830796"/>
              <a:ext cx="249522" cy="1175888"/>
            </a:xfrm>
            <a:prstGeom prst="rect">
              <a:avLst/>
            </a:prstGeom>
            <a:solidFill>
              <a:srgbClr val="80BD41">
                <a:alpha val="100000"/>
              </a:srgbClr>
            </a:solidFill>
          </p:spPr>
          <p:txBody>
            <a:bodyPr/>
            <a:lstStyle/>
            <a:p/>
          </p:txBody>
        </p:sp>
        <p:sp>
          <p:nvSpPr>
            <p:cNvPr id="31" name="rc31"/>
            <p:cNvSpPr/>
            <p:nvPr/>
          </p:nvSpPr>
          <p:spPr>
            <a:xfrm>
              <a:off x="2128016" y="2768867"/>
              <a:ext cx="249522" cy="61929"/>
            </a:xfrm>
            <a:prstGeom prst="rect">
              <a:avLst/>
            </a:prstGeom>
            <a:solidFill>
              <a:srgbClr val="1CABE2">
                <a:alpha val="100000"/>
              </a:srgbClr>
            </a:solidFill>
          </p:spPr>
          <p:txBody>
            <a:bodyPr/>
            <a:lstStyle/>
            <a:p/>
          </p:txBody>
        </p:sp>
        <p:sp>
          <p:nvSpPr>
            <p:cNvPr id="32" name="rc32"/>
            <p:cNvSpPr/>
            <p:nvPr/>
          </p:nvSpPr>
          <p:spPr>
            <a:xfrm>
              <a:off x="2405264" y="2787276"/>
              <a:ext cx="249522" cy="1219408"/>
            </a:xfrm>
            <a:prstGeom prst="rect">
              <a:avLst/>
            </a:prstGeom>
            <a:solidFill>
              <a:srgbClr val="80BD41">
                <a:alpha val="100000"/>
              </a:srgbClr>
            </a:solidFill>
          </p:spPr>
          <p:txBody>
            <a:bodyPr/>
            <a:lstStyle/>
            <a:p/>
          </p:txBody>
        </p:sp>
        <p:sp>
          <p:nvSpPr>
            <p:cNvPr id="33" name="rc33"/>
            <p:cNvSpPr/>
            <p:nvPr/>
          </p:nvSpPr>
          <p:spPr>
            <a:xfrm>
              <a:off x="2405264" y="2749533"/>
              <a:ext cx="249522" cy="37743"/>
            </a:xfrm>
            <a:prstGeom prst="rect">
              <a:avLst/>
            </a:prstGeom>
            <a:solidFill>
              <a:srgbClr val="1CABE2">
                <a:alpha val="100000"/>
              </a:srgbClr>
            </a:solidFill>
          </p:spPr>
          <p:txBody>
            <a:bodyPr/>
            <a:lstStyle/>
            <a:p/>
          </p:txBody>
        </p:sp>
        <p:sp>
          <p:nvSpPr>
            <p:cNvPr id="34" name="rc34"/>
            <p:cNvSpPr/>
            <p:nvPr/>
          </p:nvSpPr>
          <p:spPr>
            <a:xfrm>
              <a:off x="2682512" y="2750457"/>
              <a:ext cx="249522" cy="1256227"/>
            </a:xfrm>
            <a:prstGeom prst="rect">
              <a:avLst/>
            </a:prstGeom>
            <a:solidFill>
              <a:srgbClr val="80BD41">
                <a:alpha val="100000"/>
              </a:srgbClr>
            </a:solidFill>
          </p:spPr>
          <p:txBody>
            <a:bodyPr/>
            <a:lstStyle/>
            <a:p/>
          </p:txBody>
        </p:sp>
        <p:sp>
          <p:nvSpPr>
            <p:cNvPr id="35" name="rc35"/>
            <p:cNvSpPr/>
            <p:nvPr/>
          </p:nvSpPr>
          <p:spPr>
            <a:xfrm>
              <a:off x="2682512" y="2724807"/>
              <a:ext cx="249522" cy="25649"/>
            </a:xfrm>
            <a:prstGeom prst="rect">
              <a:avLst/>
            </a:prstGeom>
            <a:solidFill>
              <a:srgbClr val="1CABE2">
                <a:alpha val="100000"/>
              </a:srgbClr>
            </a:solidFill>
          </p:spPr>
          <p:txBody>
            <a:bodyPr/>
            <a:lstStyle/>
            <a:p/>
          </p:txBody>
        </p:sp>
        <p:sp>
          <p:nvSpPr>
            <p:cNvPr id="36" name="rc36"/>
            <p:cNvSpPr/>
            <p:nvPr/>
          </p:nvSpPr>
          <p:spPr>
            <a:xfrm>
              <a:off x="2959759" y="2716488"/>
              <a:ext cx="249522" cy="1290196"/>
            </a:xfrm>
            <a:prstGeom prst="rect">
              <a:avLst/>
            </a:prstGeom>
            <a:solidFill>
              <a:srgbClr val="80BD41">
                <a:alpha val="100000"/>
              </a:srgbClr>
            </a:solidFill>
          </p:spPr>
          <p:txBody>
            <a:bodyPr/>
            <a:lstStyle/>
            <a:p/>
          </p:txBody>
        </p:sp>
        <p:sp>
          <p:nvSpPr>
            <p:cNvPr id="37" name="rc37"/>
            <p:cNvSpPr/>
            <p:nvPr/>
          </p:nvSpPr>
          <p:spPr>
            <a:xfrm>
              <a:off x="2959759" y="2703471"/>
              <a:ext cx="249522" cy="13017"/>
            </a:xfrm>
            <a:prstGeom prst="rect">
              <a:avLst/>
            </a:prstGeom>
            <a:solidFill>
              <a:srgbClr val="1CABE2">
                <a:alpha val="100000"/>
              </a:srgbClr>
            </a:solidFill>
          </p:spPr>
          <p:txBody>
            <a:bodyPr/>
            <a:lstStyle/>
            <a:p/>
          </p:txBody>
        </p:sp>
        <p:sp>
          <p:nvSpPr>
            <p:cNvPr id="38" name="rc38"/>
            <p:cNvSpPr/>
            <p:nvPr/>
          </p:nvSpPr>
          <p:spPr>
            <a:xfrm>
              <a:off x="3237007" y="2704857"/>
              <a:ext cx="249522" cy="1301827"/>
            </a:xfrm>
            <a:prstGeom prst="rect">
              <a:avLst/>
            </a:prstGeom>
            <a:solidFill>
              <a:srgbClr val="80BD41">
                <a:alpha val="100000"/>
              </a:srgbClr>
            </a:solidFill>
          </p:spPr>
          <p:txBody>
            <a:bodyPr/>
            <a:lstStyle/>
            <a:p/>
          </p:txBody>
        </p:sp>
        <p:sp>
          <p:nvSpPr>
            <p:cNvPr id="39" name="rc39"/>
            <p:cNvSpPr/>
            <p:nvPr/>
          </p:nvSpPr>
          <p:spPr>
            <a:xfrm>
              <a:off x="3237007" y="2678283"/>
              <a:ext cx="249522" cy="26574"/>
            </a:xfrm>
            <a:prstGeom prst="rect">
              <a:avLst/>
            </a:prstGeom>
            <a:solidFill>
              <a:srgbClr val="1CABE2">
                <a:alpha val="100000"/>
              </a:srgbClr>
            </a:solidFill>
          </p:spPr>
          <p:txBody>
            <a:bodyPr/>
            <a:lstStyle/>
            <a:p/>
          </p:txBody>
        </p:sp>
        <p:sp>
          <p:nvSpPr>
            <p:cNvPr id="40" name="rc40"/>
            <p:cNvSpPr/>
            <p:nvPr/>
          </p:nvSpPr>
          <p:spPr>
            <a:xfrm>
              <a:off x="3514255" y="2659335"/>
              <a:ext cx="249522" cy="1347350"/>
            </a:xfrm>
            <a:prstGeom prst="rect">
              <a:avLst/>
            </a:prstGeom>
            <a:solidFill>
              <a:srgbClr val="80BD41">
                <a:alpha val="100000"/>
              </a:srgbClr>
            </a:solidFill>
          </p:spPr>
          <p:txBody>
            <a:bodyPr/>
            <a:lstStyle/>
            <a:p/>
          </p:txBody>
        </p:sp>
        <p:sp>
          <p:nvSpPr>
            <p:cNvPr id="41" name="rc41"/>
            <p:cNvSpPr/>
            <p:nvPr/>
          </p:nvSpPr>
          <p:spPr>
            <a:xfrm>
              <a:off x="3514255" y="2645701"/>
              <a:ext cx="249522" cy="13633"/>
            </a:xfrm>
            <a:prstGeom prst="rect">
              <a:avLst/>
            </a:prstGeom>
            <a:solidFill>
              <a:srgbClr val="1CABE2">
                <a:alpha val="100000"/>
              </a:srgbClr>
            </a:solidFill>
          </p:spPr>
          <p:txBody>
            <a:bodyPr/>
            <a:lstStyle/>
            <a:p/>
          </p:txBody>
        </p:sp>
        <p:sp>
          <p:nvSpPr>
            <p:cNvPr id="42" name="rc42"/>
            <p:cNvSpPr/>
            <p:nvPr/>
          </p:nvSpPr>
          <p:spPr>
            <a:xfrm>
              <a:off x="3791502" y="2621438"/>
              <a:ext cx="249522" cy="1385247"/>
            </a:xfrm>
            <a:prstGeom prst="rect">
              <a:avLst/>
            </a:prstGeom>
            <a:solidFill>
              <a:srgbClr val="80BD41">
                <a:alpha val="100000"/>
              </a:srgbClr>
            </a:solidFill>
          </p:spPr>
          <p:txBody>
            <a:bodyPr/>
            <a:lstStyle/>
            <a:p/>
          </p:txBody>
        </p:sp>
        <p:sp>
          <p:nvSpPr>
            <p:cNvPr id="43" name="rc43"/>
            <p:cNvSpPr/>
            <p:nvPr/>
          </p:nvSpPr>
          <p:spPr>
            <a:xfrm>
              <a:off x="3791502" y="2607419"/>
              <a:ext cx="249522" cy="14018"/>
            </a:xfrm>
            <a:prstGeom prst="rect">
              <a:avLst/>
            </a:prstGeom>
            <a:solidFill>
              <a:srgbClr val="1CABE2">
                <a:alpha val="100000"/>
              </a:srgbClr>
            </a:solidFill>
          </p:spPr>
          <p:txBody>
            <a:bodyPr/>
            <a:lstStyle/>
            <a:p/>
          </p:txBody>
        </p:sp>
        <p:sp>
          <p:nvSpPr>
            <p:cNvPr id="44" name="rc44"/>
            <p:cNvSpPr/>
            <p:nvPr/>
          </p:nvSpPr>
          <p:spPr>
            <a:xfrm>
              <a:off x="4068750" y="2569136"/>
              <a:ext cx="249522" cy="1437548"/>
            </a:xfrm>
            <a:prstGeom prst="rect">
              <a:avLst/>
            </a:prstGeom>
            <a:solidFill>
              <a:srgbClr val="80BD41">
                <a:alpha val="100000"/>
              </a:srgbClr>
            </a:solidFill>
          </p:spPr>
          <p:txBody>
            <a:bodyPr/>
            <a:lstStyle/>
            <a:p/>
          </p:txBody>
        </p:sp>
        <p:sp>
          <p:nvSpPr>
            <p:cNvPr id="45" name="rc45"/>
            <p:cNvSpPr/>
            <p:nvPr/>
          </p:nvSpPr>
          <p:spPr>
            <a:xfrm>
              <a:off x="4068750" y="2539789"/>
              <a:ext cx="249522" cy="29347"/>
            </a:xfrm>
            <a:prstGeom prst="rect">
              <a:avLst/>
            </a:prstGeom>
            <a:solidFill>
              <a:srgbClr val="1CABE2">
                <a:alpha val="100000"/>
              </a:srgbClr>
            </a:solidFill>
          </p:spPr>
          <p:txBody>
            <a:bodyPr/>
            <a:lstStyle/>
            <a:p/>
          </p:txBody>
        </p:sp>
        <p:sp>
          <p:nvSpPr>
            <p:cNvPr id="46" name="rc46"/>
            <p:cNvSpPr/>
            <p:nvPr/>
          </p:nvSpPr>
          <p:spPr>
            <a:xfrm>
              <a:off x="4345998" y="2475626"/>
              <a:ext cx="249522" cy="1531058"/>
            </a:xfrm>
            <a:prstGeom prst="rect">
              <a:avLst/>
            </a:prstGeom>
            <a:solidFill>
              <a:srgbClr val="80BD41">
                <a:alpha val="100000"/>
              </a:srgbClr>
            </a:solidFill>
          </p:spPr>
          <p:txBody>
            <a:bodyPr/>
            <a:lstStyle/>
            <a:p/>
          </p:txBody>
        </p:sp>
        <p:sp>
          <p:nvSpPr>
            <p:cNvPr id="47" name="rc47"/>
            <p:cNvSpPr/>
            <p:nvPr/>
          </p:nvSpPr>
          <p:spPr>
            <a:xfrm>
              <a:off x="4345998" y="2444353"/>
              <a:ext cx="249522" cy="31272"/>
            </a:xfrm>
            <a:prstGeom prst="rect">
              <a:avLst/>
            </a:prstGeom>
            <a:solidFill>
              <a:srgbClr val="1CABE2">
                <a:alpha val="100000"/>
              </a:srgbClr>
            </a:solidFill>
          </p:spPr>
          <p:txBody>
            <a:bodyPr/>
            <a:lstStyle/>
            <a:p/>
          </p:txBody>
        </p:sp>
        <p:sp>
          <p:nvSpPr>
            <p:cNvPr id="48" name="rc48"/>
            <p:cNvSpPr/>
            <p:nvPr/>
          </p:nvSpPr>
          <p:spPr>
            <a:xfrm>
              <a:off x="4623245" y="2417856"/>
              <a:ext cx="249522" cy="1588828"/>
            </a:xfrm>
            <a:prstGeom prst="rect">
              <a:avLst/>
            </a:prstGeom>
            <a:solidFill>
              <a:srgbClr val="80BD41">
                <a:alpha val="100000"/>
              </a:srgbClr>
            </a:solidFill>
          </p:spPr>
          <p:txBody>
            <a:bodyPr/>
            <a:lstStyle/>
            <a:p/>
          </p:txBody>
        </p:sp>
        <p:sp>
          <p:nvSpPr>
            <p:cNvPr id="49" name="rc49"/>
            <p:cNvSpPr/>
            <p:nvPr/>
          </p:nvSpPr>
          <p:spPr>
            <a:xfrm>
              <a:off x="4623245" y="2368713"/>
              <a:ext cx="249522" cy="49143"/>
            </a:xfrm>
            <a:prstGeom prst="rect">
              <a:avLst/>
            </a:prstGeom>
            <a:solidFill>
              <a:srgbClr val="1CABE2">
                <a:alpha val="100000"/>
              </a:srgbClr>
            </a:solidFill>
          </p:spPr>
          <p:txBody>
            <a:bodyPr/>
            <a:lstStyle/>
            <a:p/>
          </p:txBody>
        </p:sp>
        <p:sp>
          <p:nvSpPr>
            <p:cNvPr id="50" name="rc50"/>
            <p:cNvSpPr/>
            <p:nvPr/>
          </p:nvSpPr>
          <p:spPr>
            <a:xfrm>
              <a:off x="4900493" y="2367404"/>
              <a:ext cx="249522" cy="1639281"/>
            </a:xfrm>
            <a:prstGeom prst="rect">
              <a:avLst/>
            </a:prstGeom>
            <a:solidFill>
              <a:srgbClr val="80BD41">
                <a:alpha val="100000"/>
              </a:srgbClr>
            </a:solidFill>
          </p:spPr>
          <p:txBody>
            <a:bodyPr/>
            <a:lstStyle/>
            <a:p/>
          </p:txBody>
        </p:sp>
        <p:sp>
          <p:nvSpPr>
            <p:cNvPr id="51" name="rc51"/>
            <p:cNvSpPr/>
            <p:nvPr/>
          </p:nvSpPr>
          <p:spPr>
            <a:xfrm>
              <a:off x="4900493" y="2333974"/>
              <a:ext cx="249522" cy="33429"/>
            </a:xfrm>
            <a:prstGeom prst="rect">
              <a:avLst/>
            </a:prstGeom>
            <a:solidFill>
              <a:srgbClr val="1CABE2">
                <a:alpha val="100000"/>
              </a:srgbClr>
            </a:solidFill>
          </p:spPr>
          <p:txBody>
            <a:bodyPr/>
            <a:lstStyle/>
            <a:p/>
          </p:txBody>
        </p:sp>
        <p:sp>
          <p:nvSpPr>
            <p:cNvPr id="52" name="rc52"/>
            <p:cNvSpPr/>
            <p:nvPr/>
          </p:nvSpPr>
          <p:spPr>
            <a:xfrm>
              <a:off x="5177741" y="2355619"/>
              <a:ext cx="249522" cy="1651066"/>
            </a:xfrm>
            <a:prstGeom prst="rect">
              <a:avLst/>
            </a:prstGeom>
            <a:solidFill>
              <a:srgbClr val="80BD41">
                <a:alpha val="100000"/>
              </a:srgbClr>
            </a:solidFill>
          </p:spPr>
          <p:txBody>
            <a:bodyPr/>
            <a:lstStyle/>
            <a:p/>
          </p:txBody>
        </p:sp>
        <p:sp>
          <p:nvSpPr>
            <p:cNvPr id="53" name="rc53"/>
            <p:cNvSpPr/>
            <p:nvPr/>
          </p:nvSpPr>
          <p:spPr>
            <a:xfrm>
              <a:off x="5177741" y="2321881"/>
              <a:ext cx="249522" cy="33737"/>
            </a:xfrm>
            <a:prstGeom prst="rect">
              <a:avLst/>
            </a:prstGeom>
            <a:solidFill>
              <a:srgbClr val="1CABE2">
                <a:alpha val="100000"/>
              </a:srgbClr>
            </a:solidFill>
          </p:spPr>
          <p:txBody>
            <a:bodyPr/>
            <a:lstStyle/>
            <a:p/>
          </p:txBody>
        </p:sp>
        <p:sp>
          <p:nvSpPr>
            <p:cNvPr id="54" name="rc54"/>
            <p:cNvSpPr/>
            <p:nvPr/>
          </p:nvSpPr>
          <p:spPr>
            <a:xfrm>
              <a:off x="5454988" y="2356928"/>
              <a:ext cx="249522" cy="1649756"/>
            </a:xfrm>
            <a:prstGeom prst="rect">
              <a:avLst/>
            </a:prstGeom>
            <a:solidFill>
              <a:srgbClr val="80BD41">
                <a:alpha val="100000"/>
              </a:srgbClr>
            </a:solidFill>
          </p:spPr>
          <p:txBody>
            <a:bodyPr/>
            <a:lstStyle/>
            <a:p/>
          </p:txBody>
        </p:sp>
        <p:sp>
          <p:nvSpPr>
            <p:cNvPr id="55" name="rc55"/>
            <p:cNvSpPr/>
            <p:nvPr/>
          </p:nvSpPr>
          <p:spPr>
            <a:xfrm>
              <a:off x="5454988" y="2323267"/>
              <a:ext cx="249522" cy="33660"/>
            </a:xfrm>
            <a:prstGeom prst="rect">
              <a:avLst/>
            </a:prstGeom>
            <a:solidFill>
              <a:srgbClr val="1CABE2">
                <a:alpha val="100000"/>
              </a:srgbClr>
            </a:solidFill>
          </p:spPr>
          <p:txBody>
            <a:bodyPr/>
            <a:lstStyle/>
            <a:p/>
          </p:txBody>
        </p:sp>
        <p:sp>
          <p:nvSpPr>
            <p:cNvPr id="56" name="rc56"/>
            <p:cNvSpPr/>
            <p:nvPr/>
          </p:nvSpPr>
          <p:spPr>
            <a:xfrm>
              <a:off x="5732236" y="2377417"/>
              <a:ext cx="249522" cy="1629267"/>
            </a:xfrm>
            <a:prstGeom prst="rect">
              <a:avLst/>
            </a:prstGeom>
            <a:solidFill>
              <a:srgbClr val="80BD41">
                <a:alpha val="100000"/>
              </a:srgbClr>
            </a:solidFill>
          </p:spPr>
          <p:txBody>
            <a:bodyPr/>
            <a:lstStyle/>
            <a:p/>
          </p:txBody>
        </p:sp>
        <p:sp>
          <p:nvSpPr>
            <p:cNvPr id="57" name="rc57"/>
            <p:cNvSpPr/>
            <p:nvPr/>
          </p:nvSpPr>
          <p:spPr>
            <a:xfrm>
              <a:off x="5732236" y="2344142"/>
              <a:ext cx="249522" cy="33275"/>
            </a:xfrm>
            <a:prstGeom prst="rect">
              <a:avLst/>
            </a:prstGeom>
            <a:solidFill>
              <a:srgbClr val="1CABE2">
                <a:alpha val="100000"/>
              </a:srgbClr>
            </a:solidFill>
          </p:spPr>
          <p:txBody>
            <a:bodyPr/>
            <a:lstStyle/>
            <a:p/>
          </p:txBody>
        </p:sp>
        <p:sp>
          <p:nvSpPr>
            <p:cNvPr id="58" name="rc58"/>
            <p:cNvSpPr/>
            <p:nvPr/>
          </p:nvSpPr>
          <p:spPr>
            <a:xfrm>
              <a:off x="6009484" y="2427638"/>
              <a:ext cx="249522" cy="1579046"/>
            </a:xfrm>
            <a:prstGeom prst="rect">
              <a:avLst/>
            </a:prstGeom>
            <a:solidFill>
              <a:srgbClr val="80BD41">
                <a:alpha val="100000"/>
              </a:srgbClr>
            </a:solidFill>
          </p:spPr>
          <p:txBody>
            <a:bodyPr/>
            <a:lstStyle/>
            <a:p/>
          </p:txBody>
        </p:sp>
        <p:sp>
          <p:nvSpPr>
            <p:cNvPr id="59" name="rc59"/>
            <p:cNvSpPr/>
            <p:nvPr/>
          </p:nvSpPr>
          <p:spPr>
            <a:xfrm>
              <a:off x="6009484" y="2395441"/>
              <a:ext cx="249522" cy="32197"/>
            </a:xfrm>
            <a:prstGeom prst="rect">
              <a:avLst/>
            </a:prstGeom>
            <a:solidFill>
              <a:srgbClr val="1CABE2">
                <a:alpha val="100000"/>
              </a:srgbClr>
            </a:solidFill>
          </p:spPr>
          <p:txBody>
            <a:bodyPr/>
            <a:lstStyle/>
            <a:p/>
          </p:txBody>
        </p:sp>
        <p:sp>
          <p:nvSpPr>
            <p:cNvPr id="60" name="rc60"/>
            <p:cNvSpPr/>
            <p:nvPr/>
          </p:nvSpPr>
          <p:spPr>
            <a:xfrm>
              <a:off x="6286731" y="2498888"/>
              <a:ext cx="249522" cy="1507796"/>
            </a:xfrm>
            <a:prstGeom prst="rect">
              <a:avLst/>
            </a:prstGeom>
            <a:solidFill>
              <a:srgbClr val="80BD41">
                <a:alpha val="100000"/>
              </a:srgbClr>
            </a:solidFill>
          </p:spPr>
          <p:txBody>
            <a:bodyPr/>
            <a:lstStyle/>
            <a:p/>
          </p:txBody>
        </p:sp>
        <p:sp>
          <p:nvSpPr>
            <p:cNvPr id="61" name="rc61"/>
            <p:cNvSpPr/>
            <p:nvPr/>
          </p:nvSpPr>
          <p:spPr>
            <a:xfrm>
              <a:off x="6286731" y="2452287"/>
              <a:ext cx="249522" cy="46601"/>
            </a:xfrm>
            <a:prstGeom prst="rect">
              <a:avLst/>
            </a:prstGeom>
            <a:solidFill>
              <a:srgbClr val="1CABE2">
                <a:alpha val="100000"/>
              </a:srgbClr>
            </a:solidFill>
          </p:spPr>
          <p:txBody>
            <a:bodyPr/>
            <a:lstStyle/>
            <a:p/>
          </p:txBody>
        </p:sp>
        <p:sp>
          <p:nvSpPr>
            <p:cNvPr id="62" name="rc62"/>
            <p:cNvSpPr/>
            <p:nvPr/>
          </p:nvSpPr>
          <p:spPr>
            <a:xfrm>
              <a:off x="6563979" y="2514602"/>
              <a:ext cx="249522" cy="1492083"/>
            </a:xfrm>
            <a:prstGeom prst="rect">
              <a:avLst/>
            </a:prstGeom>
            <a:solidFill>
              <a:srgbClr val="80BD41">
                <a:alpha val="100000"/>
              </a:srgbClr>
            </a:solidFill>
          </p:spPr>
          <p:txBody>
            <a:bodyPr/>
            <a:lstStyle/>
            <a:p/>
          </p:txBody>
        </p:sp>
        <p:sp>
          <p:nvSpPr>
            <p:cNvPr id="63" name="rc63"/>
            <p:cNvSpPr/>
            <p:nvPr/>
          </p:nvSpPr>
          <p:spPr>
            <a:xfrm>
              <a:off x="6563979" y="2484176"/>
              <a:ext cx="249522" cy="30425"/>
            </a:xfrm>
            <a:prstGeom prst="rect">
              <a:avLst/>
            </a:prstGeom>
            <a:solidFill>
              <a:srgbClr val="1CABE2">
                <a:alpha val="100000"/>
              </a:srgbClr>
            </a:solidFill>
          </p:spPr>
          <p:txBody>
            <a:bodyPr/>
            <a:lstStyle/>
            <a:p/>
          </p:txBody>
        </p:sp>
        <p:sp>
          <p:nvSpPr>
            <p:cNvPr id="64" name="rc64"/>
            <p:cNvSpPr/>
            <p:nvPr/>
          </p:nvSpPr>
          <p:spPr>
            <a:xfrm>
              <a:off x="6841227" y="2608035"/>
              <a:ext cx="249522" cy="1398649"/>
            </a:xfrm>
            <a:prstGeom prst="rect">
              <a:avLst/>
            </a:prstGeom>
            <a:solidFill>
              <a:srgbClr val="80BD41">
                <a:alpha val="100000"/>
              </a:srgbClr>
            </a:solidFill>
          </p:spPr>
          <p:txBody>
            <a:bodyPr/>
            <a:lstStyle/>
            <a:p/>
          </p:txBody>
        </p:sp>
        <p:sp>
          <p:nvSpPr>
            <p:cNvPr id="65" name="rc65"/>
            <p:cNvSpPr/>
            <p:nvPr/>
          </p:nvSpPr>
          <p:spPr>
            <a:xfrm>
              <a:off x="6841227" y="2564746"/>
              <a:ext cx="249522" cy="43288"/>
            </a:xfrm>
            <a:prstGeom prst="rect">
              <a:avLst/>
            </a:prstGeom>
            <a:solidFill>
              <a:srgbClr val="1CABE2">
                <a:alpha val="100000"/>
              </a:srgbClr>
            </a:solidFill>
          </p:spPr>
          <p:txBody>
            <a:bodyPr/>
            <a:lstStyle/>
            <a:p/>
          </p:txBody>
        </p:sp>
        <p:sp>
          <p:nvSpPr>
            <p:cNvPr id="66" name="rc66"/>
            <p:cNvSpPr/>
            <p:nvPr/>
          </p:nvSpPr>
          <p:spPr>
            <a:xfrm>
              <a:off x="7118474" y="2757852"/>
              <a:ext cx="249522" cy="1248833"/>
            </a:xfrm>
            <a:prstGeom prst="rect">
              <a:avLst/>
            </a:prstGeom>
            <a:solidFill>
              <a:srgbClr val="80BD41">
                <a:alpha val="100000"/>
              </a:srgbClr>
            </a:solidFill>
          </p:spPr>
          <p:txBody>
            <a:bodyPr/>
            <a:lstStyle/>
            <a:p/>
          </p:txBody>
        </p:sp>
        <p:sp>
          <p:nvSpPr>
            <p:cNvPr id="67" name="rc67"/>
            <p:cNvSpPr/>
            <p:nvPr/>
          </p:nvSpPr>
          <p:spPr>
            <a:xfrm>
              <a:off x="7118474" y="2719261"/>
              <a:ext cx="249522" cy="38590"/>
            </a:xfrm>
            <a:prstGeom prst="rect">
              <a:avLst/>
            </a:prstGeom>
            <a:solidFill>
              <a:srgbClr val="1CABE2">
                <a:alpha val="100000"/>
              </a:srgbClr>
            </a:solidFill>
          </p:spPr>
          <p:txBody>
            <a:bodyPr/>
            <a:lstStyle/>
            <a:p/>
          </p:txBody>
        </p:sp>
        <p:sp>
          <p:nvSpPr>
            <p:cNvPr id="68" name="rc68"/>
            <p:cNvSpPr/>
            <p:nvPr/>
          </p:nvSpPr>
          <p:spPr>
            <a:xfrm>
              <a:off x="7395722" y="2738518"/>
              <a:ext cx="249522" cy="1268166"/>
            </a:xfrm>
            <a:prstGeom prst="rect">
              <a:avLst/>
            </a:prstGeom>
            <a:solidFill>
              <a:srgbClr val="80BD41">
                <a:alpha val="100000"/>
              </a:srgbClr>
            </a:solidFill>
          </p:spPr>
          <p:txBody>
            <a:bodyPr/>
            <a:lstStyle/>
            <a:p/>
          </p:txBody>
        </p:sp>
        <p:sp>
          <p:nvSpPr>
            <p:cNvPr id="69" name="rc69"/>
            <p:cNvSpPr/>
            <p:nvPr/>
          </p:nvSpPr>
          <p:spPr>
            <a:xfrm>
              <a:off x="7395722" y="2699311"/>
              <a:ext cx="249522" cy="39206"/>
            </a:xfrm>
            <a:prstGeom prst="rect">
              <a:avLst/>
            </a:prstGeom>
            <a:solidFill>
              <a:srgbClr val="1CABE2">
                <a:alpha val="100000"/>
              </a:srgbClr>
            </a:solidFill>
          </p:spPr>
          <p:txBody>
            <a:bodyPr/>
            <a:lstStyle/>
            <a:p/>
          </p:txBody>
        </p:sp>
        <p:sp>
          <p:nvSpPr>
            <p:cNvPr id="70" name="rc70"/>
            <p:cNvSpPr/>
            <p:nvPr/>
          </p:nvSpPr>
          <p:spPr>
            <a:xfrm>
              <a:off x="7672970" y="2763244"/>
              <a:ext cx="249522" cy="1243441"/>
            </a:xfrm>
            <a:prstGeom prst="rect">
              <a:avLst/>
            </a:prstGeom>
            <a:solidFill>
              <a:srgbClr val="80BD41">
                <a:alpha val="100000"/>
              </a:srgbClr>
            </a:solidFill>
          </p:spPr>
          <p:txBody>
            <a:bodyPr/>
            <a:lstStyle/>
            <a:p/>
          </p:txBody>
        </p:sp>
        <p:sp>
          <p:nvSpPr>
            <p:cNvPr id="71" name="rc71"/>
            <p:cNvSpPr/>
            <p:nvPr/>
          </p:nvSpPr>
          <p:spPr>
            <a:xfrm>
              <a:off x="7672970" y="2724807"/>
              <a:ext cx="249522" cy="38436"/>
            </a:xfrm>
            <a:prstGeom prst="rect">
              <a:avLst/>
            </a:prstGeom>
            <a:solidFill>
              <a:srgbClr val="1CABE2">
                <a:alpha val="100000"/>
              </a:srgbClr>
            </a:solidFill>
          </p:spPr>
          <p:txBody>
            <a:bodyPr/>
            <a:lstStyle/>
            <a:p/>
          </p:txBody>
        </p:sp>
        <p:sp>
          <p:nvSpPr>
            <p:cNvPr id="72" name="rc72"/>
            <p:cNvSpPr/>
            <p:nvPr/>
          </p:nvSpPr>
          <p:spPr>
            <a:xfrm>
              <a:off x="7950217" y="2790434"/>
              <a:ext cx="249522" cy="1216250"/>
            </a:xfrm>
            <a:prstGeom prst="rect">
              <a:avLst/>
            </a:prstGeom>
            <a:solidFill>
              <a:srgbClr val="80BD41">
                <a:alpha val="100000"/>
              </a:srgbClr>
            </a:solidFill>
          </p:spPr>
          <p:txBody>
            <a:bodyPr/>
            <a:lstStyle/>
            <a:p/>
          </p:txBody>
        </p:sp>
        <p:sp>
          <p:nvSpPr>
            <p:cNvPr id="73" name="rc73"/>
            <p:cNvSpPr/>
            <p:nvPr/>
          </p:nvSpPr>
          <p:spPr>
            <a:xfrm>
              <a:off x="7950217" y="2752845"/>
              <a:ext cx="249522" cy="37589"/>
            </a:xfrm>
            <a:prstGeom prst="rect">
              <a:avLst/>
            </a:prstGeom>
            <a:solidFill>
              <a:srgbClr val="1CABE2">
                <a:alpha val="100000"/>
              </a:srgbClr>
            </a:solidFill>
          </p:spPr>
          <p:txBody>
            <a:bodyPr/>
            <a:lstStyle/>
            <a:p/>
          </p:txBody>
        </p:sp>
        <p:sp>
          <p:nvSpPr>
            <p:cNvPr id="74" name="pl74"/>
            <p:cNvSpPr/>
            <p:nvPr/>
          </p:nvSpPr>
          <p:spPr>
            <a:xfrm>
              <a:off x="1421035" y="1226758"/>
              <a:ext cx="6653943" cy="112320"/>
            </a:xfrm>
            <a:custGeom>
              <a:avLst/>
              <a:pathLst>
                <a:path w="6653943" h="112320">
                  <a:moveTo>
                    <a:pt x="0" y="56160"/>
                  </a:moveTo>
                  <a:lnTo>
                    <a:pt x="277247" y="28080"/>
                  </a:lnTo>
                  <a:lnTo>
                    <a:pt x="554495" y="84240"/>
                  </a:lnTo>
                  <a:lnTo>
                    <a:pt x="831742" y="112320"/>
                  </a:lnTo>
                  <a:lnTo>
                    <a:pt x="1108990" y="56160"/>
                  </a:lnTo>
                  <a:lnTo>
                    <a:pt x="1386238" y="28080"/>
                  </a:lnTo>
                  <a:lnTo>
                    <a:pt x="1663485" y="0"/>
                  </a:lnTo>
                  <a:lnTo>
                    <a:pt x="1940733" y="28080"/>
                  </a:lnTo>
                  <a:lnTo>
                    <a:pt x="2217981" y="0"/>
                  </a:lnTo>
                  <a:lnTo>
                    <a:pt x="2495228" y="0"/>
                  </a:lnTo>
                  <a:lnTo>
                    <a:pt x="2772476" y="28080"/>
                  </a:lnTo>
                  <a:lnTo>
                    <a:pt x="3049724" y="28080"/>
                  </a:lnTo>
                  <a:lnTo>
                    <a:pt x="3326971" y="56160"/>
                  </a:lnTo>
                  <a:lnTo>
                    <a:pt x="3604219" y="28080"/>
                  </a:lnTo>
                  <a:lnTo>
                    <a:pt x="3881467" y="28080"/>
                  </a:lnTo>
                  <a:lnTo>
                    <a:pt x="4158714" y="28080"/>
                  </a:lnTo>
                  <a:lnTo>
                    <a:pt x="4435962" y="28080"/>
                  </a:lnTo>
                  <a:lnTo>
                    <a:pt x="4713210" y="28080"/>
                  </a:lnTo>
                  <a:lnTo>
                    <a:pt x="4990457" y="56160"/>
                  </a:lnTo>
                  <a:lnTo>
                    <a:pt x="5267705" y="28080"/>
                  </a:lnTo>
                  <a:lnTo>
                    <a:pt x="5544953" y="56160"/>
                  </a:lnTo>
                  <a:lnTo>
                    <a:pt x="5822200" y="56160"/>
                  </a:lnTo>
                  <a:lnTo>
                    <a:pt x="6099448" y="5616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03481" y="265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588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03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187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482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2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5833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563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588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16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3810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153.3</a:t>
              </a:r>
            </a:p>
          </p:txBody>
        </p:sp>
        <p:sp>
          <p:nvSpPr>
            <p:cNvPr id="106" name="tx106"/>
            <p:cNvSpPr/>
            <p:nvPr/>
          </p:nvSpPr>
          <p:spPr>
            <a:xfrm>
              <a:off x="1355732" y="277367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7" name="tx107"/>
            <p:cNvSpPr/>
            <p:nvPr/>
          </p:nvSpPr>
          <p:spPr>
            <a:xfrm>
              <a:off x="2689720" y="33434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08" name="tx108"/>
            <p:cNvSpPr/>
            <p:nvPr/>
          </p:nvSpPr>
          <p:spPr>
            <a:xfrm>
              <a:off x="2741971" y="27025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9" name="tx109"/>
            <p:cNvSpPr/>
            <p:nvPr/>
          </p:nvSpPr>
          <p:spPr>
            <a:xfrm>
              <a:off x="4075958" y="3252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0" name="tx110"/>
            <p:cNvSpPr/>
            <p:nvPr/>
          </p:nvSpPr>
          <p:spPr>
            <a:xfrm>
              <a:off x="4128209" y="2519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14790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0647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25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46576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272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16" name="tx116"/>
            <p:cNvSpPr/>
            <p:nvPr/>
          </p:nvSpPr>
          <p:spPr>
            <a:xfrm>
              <a:off x="6900686" y="25513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125682" y="3347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18" name="tx118"/>
            <p:cNvSpPr/>
            <p:nvPr/>
          </p:nvSpPr>
          <p:spPr>
            <a:xfrm>
              <a:off x="7217110" y="270470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9" name="tx119"/>
            <p:cNvSpPr/>
            <p:nvPr/>
          </p:nvSpPr>
          <p:spPr>
            <a:xfrm>
              <a:off x="7402930" y="33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0" name="tx120"/>
            <p:cNvSpPr/>
            <p:nvPr/>
          </p:nvSpPr>
          <p:spPr>
            <a:xfrm>
              <a:off x="7455181" y="26838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0178" y="3349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2" name="tx122"/>
            <p:cNvSpPr/>
            <p:nvPr/>
          </p:nvSpPr>
          <p:spPr>
            <a:xfrm>
              <a:off x="7771605" y="271017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3" name="tx123"/>
            <p:cNvSpPr/>
            <p:nvPr/>
          </p:nvSpPr>
          <p:spPr>
            <a:xfrm>
              <a:off x="7957425" y="33635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24" name="tx124"/>
            <p:cNvSpPr/>
            <p:nvPr/>
          </p:nvSpPr>
          <p:spPr>
            <a:xfrm>
              <a:off x="8009676" y="27365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1843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140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437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5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466929"/>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46692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20051"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87150" y="4958020"/>
              <a:ext cx="105593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couverture</a:t>
              </a:r>
            </a:p>
          </p:txBody>
        </p:sp>
        <p:sp>
          <p:nvSpPr>
            <p:cNvPr id="149" name="rc149"/>
            <p:cNvSpPr/>
            <p:nvPr/>
          </p:nvSpPr>
          <p:spPr>
            <a:xfrm>
              <a:off x="4530442" y="4909475"/>
              <a:ext cx="201456" cy="201456"/>
            </a:xfrm>
            <a:prstGeom prst="rect">
              <a:avLst/>
            </a:prstGeom>
            <a:solidFill>
              <a:srgbClr val="1CABE2">
                <a:alpha val="100000"/>
              </a:srgbClr>
            </a:solidFill>
          </p:spPr>
          <p:txBody>
            <a:bodyPr/>
            <a:lstStyle/>
            <a:p/>
          </p:txBody>
        </p:sp>
        <p:sp>
          <p:nvSpPr>
            <p:cNvPr id="150" name="rc150"/>
            <p:cNvSpPr/>
            <p:nvPr/>
          </p:nvSpPr>
          <p:spPr>
            <a:xfrm>
              <a:off x="5751014" y="4909475"/>
              <a:ext cx="201456" cy="201456"/>
            </a:xfrm>
            <a:prstGeom prst="rect">
              <a:avLst/>
            </a:prstGeom>
            <a:solidFill>
              <a:srgbClr val="80BD41">
                <a:alpha val="100000"/>
              </a:srgbClr>
            </a:solidFill>
          </p:spPr>
          <p:txBody>
            <a:bodyPr/>
            <a:lstStyle/>
            <a:p/>
          </p:txBody>
        </p:sp>
        <p:sp>
          <p:nvSpPr>
            <p:cNvPr id="151" name="tx151"/>
            <p:cNvSpPr/>
            <p:nvPr/>
          </p:nvSpPr>
          <p:spPr>
            <a:xfrm>
              <a:off x="4810487" y="4958020"/>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31059" y="4958020"/>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1784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DTP3 et nombre d'enfants vaccinés et non vaccinés,</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2000-2024</a:t>
              </a:r>
            </a:p>
          </p:txBody>
        </p:sp>
        <p:sp>
          <p:nvSpPr>
            <p:cNvPr id="155" name="pl155"/>
            <p:cNvSpPr/>
            <p:nvPr/>
          </p:nvSpPr>
          <p:spPr>
            <a:xfrm>
              <a:off x="21278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443342" cy="162162"/>
            </a:xfrm>
            <a:prstGeom prst="rect">
              <a:avLst/>
            </a:prstGeom>
            <a:solidFill>
              <a:srgbClr val="80BD41">
                <a:alpha val="100000"/>
              </a:srgbClr>
            </a:solidFill>
          </p:spPr>
          <p:txBody>
            <a:bodyPr/>
            <a:lstStyle/>
            <a:p/>
          </p:txBody>
        </p:sp>
        <p:sp>
          <p:nvSpPr>
            <p:cNvPr id="168" name="rc168"/>
            <p:cNvSpPr/>
            <p:nvPr/>
          </p:nvSpPr>
          <p:spPr>
            <a:xfrm>
              <a:off x="7739615" y="5774644"/>
              <a:ext cx="131388" cy="162162"/>
            </a:xfrm>
            <a:prstGeom prst="rect">
              <a:avLst/>
            </a:prstGeom>
            <a:solidFill>
              <a:srgbClr val="1CABE2">
                <a:alpha val="100000"/>
              </a:srgbClr>
            </a:solidFill>
          </p:spPr>
          <p:txBody>
            <a:bodyPr/>
            <a:lstStyle/>
            <a:p/>
          </p:txBody>
        </p:sp>
        <p:sp>
          <p:nvSpPr>
            <p:cNvPr id="169" name="rc169"/>
            <p:cNvSpPr/>
            <p:nvPr/>
          </p:nvSpPr>
          <p:spPr>
            <a:xfrm>
              <a:off x="1296273" y="5571941"/>
              <a:ext cx="5369618" cy="162162"/>
            </a:xfrm>
            <a:prstGeom prst="rect">
              <a:avLst/>
            </a:prstGeom>
            <a:solidFill>
              <a:srgbClr val="80BD41">
                <a:alpha val="100000"/>
              </a:srgbClr>
            </a:solidFill>
          </p:spPr>
          <p:txBody>
            <a:bodyPr/>
            <a:lstStyle/>
            <a:p/>
          </p:txBody>
        </p:sp>
        <p:sp>
          <p:nvSpPr>
            <p:cNvPr id="170" name="rc170"/>
            <p:cNvSpPr/>
            <p:nvPr/>
          </p:nvSpPr>
          <p:spPr>
            <a:xfrm>
              <a:off x="6665891" y="5571941"/>
              <a:ext cx="165981" cy="162162"/>
            </a:xfrm>
            <a:prstGeom prst="rect">
              <a:avLst/>
            </a:prstGeom>
            <a:solidFill>
              <a:srgbClr val="1CABE2">
                <a:alpha val="100000"/>
              </a:srgbClr>
            </a:solidFill>
          </p:spPr>
          <p:txBody>
            <a:bodyPr/>
            <a:lstStyle/>
            <a:p/>
          </p:txBody>
        </p:sp>
        <p:sp>
          <p:nvSpPr>
            <p:cNvPr id="171" name="rc171"/>
            <p:cNvSpPr/>
            <p:nvPr/>
          </p:nvSpPr>
          <p:spPr>
            <a:xfrm>
              <a:off x="1296273" y="5369238"/>
              <a:ext cx="5252200" cy="162162"/>
            </a:xfrm>
            <a:prstGeom prst="rect">
              <a:avLst/>
            </a:prstGeom>
            <a:solidFill>
              <a:srgbClr val="80BD41">
                <a:alpha val="100000"/>
              </a:srgbClr>
            </a:solidFill>
          </p:spPr>
          <p:txBody>
            <a:bodyPr/>
            <a:lstStyle/>
            <a:p/>
          </p:txBody>
        </p:sp>
        <p:sp>
          <p:nvSpPr>
            <p:cNvPr id="172" name="rc172"/>
            <p:cNvSpPr/>
            <p:nvPr/>
          </p:nvSpPr>
          <p:spPr>
            <a:xfrm>
              <a:off x="6548474" y="5369238"/>
              <a:ext cx="162322" cy="162162"/>
            </a:xfrm>
            <a:prstGeom prst="rect">
              <a:avLst/>
            </a:prstGeom>
            <a:solidFill>
              <a:srgbClr val="1CABE2">
                <a:alpha val="100000"/>
              </a:srgbClr>
            </a:solidFill>
          </p:spPr>
          <p:txBody>
            <a:bodyPr/>
            <a:lstStyle/>
            <a:p/>
          </p:txBody>
        </p:sp>
        <p:sp>
          <p:nvSpPr>
            <p:cNvPr id="173" name="tx173"/>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8169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4544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161.4</a:t>
              </a:r>
            </a:p>
          </p:txBody>
        </p:sp>
        <p:sp>
          <p:nvSpPr>
            <p:cNvPr id="179" name="tx179"/>
            <p:cNvSpPr/>
            <p:nvPr/>
          </p:nvSpPr>
          <p:spPr>
            <a:xfrm>
              <a:off x="6718737" y="56139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0" name="tx180"/>
            <p:cNvSpPr/>
            <p:nvPr/>
          </p:nvSpPr>
          <p:spPr>
            <a:xfrm>
              <a:off x="378673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1" name="tx181"/>
            <p:cNvSpPr/>
            <p:nvPr/>
          </p:nvSpPr>
          <p:spPr>
            <a:xfrm>
              <a:off x="6554286"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06567" y="6173067"/>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92" name="tx192"/>
            <p:cNvSpPr/>
            <p:nvPr/>
          </p:nvSpPr>
          <p:spPr>
            <a:xfrm>
              <a:off x="3550093" y="6500287"/>
              <a:ext cx="4994820"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enfants non vaccinés comprennent les enfants non vaccinés et les enfants sous-vaccinés.</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DTC3 en 2024 (97%) était relativement constante à 1% près par rapport à 2019 (98%).
Le nombre d'enfants vaccinés avec le DTP3 a diminué de 18% par rapport à 2019.
Le nombre de nourrissons survivants a diminué d'environ 18 % par rapport à 2019.
En 2024, le nombre d'enfants vaccinés est inférieur à celui de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2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4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56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8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9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78017"/>
              <a:ext cx="249522" cy="828667"/>
            </a:xfrm>
            <a:prstGeom prst="rect">
              <a:avLst/>
            </a:prstGeom>
            <a:solidFill>
              <a:srgbClr val="E2231A">
                <a:alpha val="100000"/>
              </a:srgbClr>
            </a:solidFill>
          </p:spPr>
          <p:txBody>
            <a:bodyPr/>
            <a:lstStyle/>
            <a:p/>
          </p:txBody>
        </p:sp>
        <p:sp>
          <p:nvSpPr>
            <p:cNvPr id="22" name="rc22"/>
            <p:cNvSpPr/>
            <p:nvPr/>
          </p:nvSpPr>
          <p:spPr>
            <a:xfrm>
              <a:off x="1573521" y="2690923"/>
              <a:ext cx="249522" cy="1315761"/>
            </a:xfrm>
            <a:prstGeom prst="rect">
              <a:avLst/>
            </a:prstGeom>
            <a:solidFill>
              <a:srgbClr val="E2231A">
                <a:alpha val="100000"/>
              </a:srgbClr>
            </a:solidFill>
          </p:spPr>
          <p:txBody>
            <a:bodyPr/>
            <a:lstStyle/>
            <a:p/>
          </p:txBody>
        </p:sp>
        <p:sp>
          <p:nvSpPr>
            <p:cNvPr id="23" name="rc23"/>
            <p:cNvSpPr/>
            <p:nvPr/>
          </p:nvSpPr>
          <p:spPr>
            <a:xfrm>
              <a:off x="1850769" y="3020126"/>
              <a:ext cx="249522" cy="986559"/>
            </a:xfrm>
            <a:prstGeom prst="rect">
              <a:avLst/>
            </a:prstGeom>
            <a:solidFill>
              <a:srgbClr val="E2231A">
                <a:alpha val="100000"/>
              </a:srgbClr>
            </a:solidFill>
          </p:spPr>
          <p:txBody>
            <a:bodyPr/>
            <a:lstStyle/>
            <a:p/>
          </p:txBody>
        </p:sp>
        <p:sp>
          <p:nvSpPr>
            <p:cNvPr id="24" name="rc24"/>
            <p:cNvSpPr/>
            <p:nvPr/>
          </p:nvSpPr>
          <p:spPr>
            <a:xfrm>
              <a:off x="2128016" y="2321881"/>
              <a:ext cx="249522" cy="1684803"/>
            </a:xfrm>
            <a:prstGeom prst="rect">
              <a:avLst/>
            </a:prstGeom>
            <a:solidFill>
              <a:srgbClr val="E2231A">
                <a:alpha val="100000"/>
              </a:srgbClr>
            </a:solidFill>
          </p:spPr>
          <p:txBody>
            <a:bodyPr/>
            <a:lstStyle/>
            <a:p/>
          </p:txBody>
        </p:sp>
        <p:sp>
          <p:nvSpPr>
            <p:cNvPr id="25" name="rc25"/>
            <p:cNvSpPr/>
            <p:nvPr/>
          </p:nvSpPr>
          <p:spPr>
            <a:xfrm>
              <a:off x="2405264" y="3151178"/>
              <a:ext cx="249522" cy="855507"/>
            </a:xfrm>
            <a:prstGeom prst="rect">
              <a:avLst/>
            </a:prstGeom>
            <a:solidFill>
              <a:srgbClr val="E2231A">
                <a:alpha val="100000"/>
              </a:srgbClr>
            </a:solidFill>
          </p:spPr>
          <p:txBody>
            <a:bodyPr/>
            <a:lstStyle/>
            <a:p/>
          </p:txBody>
        </p:sp>
        <p:sp>
          <p:nvSpPr>
            <p:cNvPr id="26" name="rc26"/>
            <p:cNvSpPr/>
            <p:nvPr/>
          </p:nvSpPr>
          <p:spPr>
            <a:xfrm>
              <a:off x="2682512" y="3308755"/>
              <a:ext cx="249522" cy="697930"/>
            </a:xfrm>
            <a:prstGeom prst="rect">
              <a:avLst/>
            </a:prstGeom>
            <a:solidFill>
              <a:srgbClr val="E2231A">
                <a:alpha val="100000"/>
              </a:srgbClr>
            </a:solidFill>
          </p:spPr>
          <p:txBody>
            <a:bodyPr/>
            <a:lstStyle/>
            <a:p/>
          </p:txBody>
        </p:sp>
        <p:sp>
          <p:nvSpPr>
            <p:cNvPr id="27" name="rc27"/>
            <p:cNvSpPr/>
            <p:nvPr/>
          </p:nvSpPr>
          <p:spPr>
            <a:xfrm>
              <a:off x="2959759" y="3651901"/>
              <a:ext cx="249522" cy="354783"/>
            </a:xfrm>
            <a:prstGeom prst="rect">
              <a:avLst/>
            </a:prstGeom>
            <a:solidFill>
              <a:srgbClr val="E2231A">
                <a:alpha val="100000"/>
              </a:srgbClr>
            </a:solidFill>
          </p:spPr>
          <p:txBody>
            <a:bodyPr/>
            <a:lstStyle/>
            <a:p/>
          </p:txBody>
        </p:sp>
        <p:sp>
          <p:nvSpPr>
            <p:cNvPr id="28" name="rc28"/>
            <p:cNvSpPr/>
            <p:nvPr/>
          </p:nvSpPr>
          <p:spPr>
            <a:xfrm>
              <a:off x="3237007" y="3645086"/>
              <a:ext cx="249522" cy="361598"/>
            </a:xfrm>
            <a:prstGeom prst="rect">
              <a:avLst/>
            </a:prstGeom>
            <a:solidFill>
              <a:srgbClr val="E2231A">
                <a:alpha val="100000"/>
              </a:srgbClr>
            </a:solidFill>
          </p:spPr>
          <p:txBody>
            <a:bodyPr/>
            <a:lstStyle/>
            <a:p/>
          </p:txBody>
        </p:sp>
        <p:sp>
          <p:nvSpPr>
            <p:cNvPr id="29" name="rc29"/>
            <p:cNvSpPr/>
            <p:nvPr/>
          </p:nvSpPr>
          <p:spPr>
            <a:xfrm>
              <a:off x="3514255" y="3636175"/>
              <a:ext cx="249522" cy="370510"/>
            </a:xfrm>
            <a:prstGeom prst="rect">
              <a:avLst/>
            </a:prstGeom>
            <a:solidFill>
              <a:srgbClr val="E2231A">
                <a:alpha val="100000"/>
              </a:srgbClr>
            </a:solidFill>
          </p:spPr>
          <p:txBody>
            <a:bodyPr/>
            <a:lstStyle/>
            <a:p/>
          </p:txBody>
        </p:sp>
        <p:sp>
          <p:nvSpPr>
            <p:cNvPr id="30" name="rc30"/>
            <p:cNvSpPr/>
            <p:nvPr/>
          </p:nvSpPr>
          <p:spPr>
            <a:xfrm>
              <a:off x="3791502" y="3625795"/>
              <a:ext cx="249522" cy="380889"/>
            </a:xfrm>
            <a:prstGeom prst="rect">
              <a:avLst/>
            </a:prstGeom>
            <a:solidFill>
              <a:srgbClr val="E2231A">
                <a:alpha val="100000"/>
              </a:srgbClr>
            </a:solidFill>
          </p:spPr>
          <p:txBody>
            <a:bodyPr/>
            <a:lstStyle/>
            <a:p/>
          </p:txBody>
        </p:sp>
        <p:sp>
          <p:nvSpPr>
            <p:cNvPr id="31" name="rc31"/>
            <p:cNvSpPr/>
            <p:nvPr/>
          </p:nvSpPr>
          <p:spPr>
            <a:xfrm>
              <a:off x="4068750" y="3407725"/>
              <a:ext cx="249522" cy="598959"/>
            </a:xfrm>
            <a:prstGeom prst="rect">
              <a:avLst/>
            </a:prstGeom>
            <a:solidFill>
              <a:srgbClr val="E2231A">
                <a:alpha val="100000"/>
              </a:srgbClr>
            </a:solidFill>
          </p:spPr>
          <p:txBody>
            <a:bodyPr/>
            <a:lstStyle/>
            <a:p/>
          </p:txBody>
        </p:sp>
        <p:sp>
          <p:nvSpPr>
            <p:cNvPr id="32" name="rc32"/>
            <p:cNvSpPr/>
            <p:nvPr/>
          </p:nvSpPr>
          <p:spPr>
            <a:xfrm>
              <a:off x="4345998" y="3156105"/>
              <a:ext cx="249522" cy="850579"/>
            </a:xfrm>
            <a:prstGeom prst="rect">
              <a:avLst/>
            </a:prstGeom>
            <a:solidFill>
              <a:srgbClr val="E2231A">
                <a:alpha val="100000"/>
              </a:srgbClr>
            </a:solidFill>
          </p:spPr>
          <p:txBody>
            <a:bodyPr/>
            <a:lstStyle/>
            <a:p/>
          </p:txBody>
        </p:sp>
        <p:sp>
          <p:nvSpPr>
            <p:cNvPr id="33" name="rc33"/>
            <p:cNvSpPr/>
            <p:nvPr/>
          </p:nvSpPr>
          <p:spPr>
            <a:xfrm>
              <a:off x="4623245" y="3114902"/>
              <a:ext cx="249522" cy="891782"/>
            </a:xfrm>
            <a:prstGeom prst="rect">
              <a:avLst/>
            </a:prstGeom>
            <a:solidFill>
              <a:srgbClr val="E2231A">
                <a:alpha val="100000"/>
              </a:srgbClr>
            </a:solidFill>
          </p:spPr>
          <p:txBody>
            <a:bodyPr/>
            <a:lstStyle/>
            <a:p/>
          </p:txBody>
        </p:sp>
        <p:sp>
          <p:nvSpPr>
            <p:cNvPr id="34" name="rc34"/>
            <p:cNvSpPr/>
            <p:nvPr/>
          </p:nvSpPr>
          <p:spPr>
            <a:xfrm>
              <a:off x="4900493" y="2640599"/>
              <a:ext cx="249522" cy="1366085"/>
            </a:xfrm>
            <a:prstGeom prst="rect">
              <a:avLst/>
            </a:prstGeom>
            <a:solidFill>
              <a:srgbClr val="E2231A">
                <a:alpha val="100000"/>
              </a:srgbClr>
            </a:solidFill>
          </p:spPr>
          <p:txBody>
            <a:bodyPr/>
            <a:lstStyle/>
            <a:p/>
          </p:txBody>
        </p:sp>
        <p:sp>
          <p:nvSpPr>
            <p:cNvPr id="35" name="rc35"/>
            <p:cNvSpPr/>
            <p:nvPr/>
          </p:nvSpPr>
          <p:spPr>
            <a:xfrm>
              <a:off x="5177741" y="3548003"/>
              <a:ext cx="249522" cy="458681"/>
            </a:xfrm>
            <a:prstGeom prst="rect">
              <a:avLst/>
            </a:prstGeom>
            <a:solidFill>
              <a:srgbClr val="E2231A">
                <a:alpha val="100000"/>
              </a:srgbClr>
            </a:solidFill>
          </p:spPr>
          <p:txBody>
            <a:bodyPr/>
            <a:lstStyle/>
            <a:p/>
          </p:txBody>
        </p:sp>
        <p:sp>
          <p:nvSpPr>
            <p:cNvPr id="36" name="rc36"/>
            <p:cNvSpPr/>
            <p:nvPr/>
          </p:nvSpPr>
          <p:spPr>
            <a:xfrm>
              <a:off x="5454988" y="3548422"/>
              <a:ext cx="249522" cy="458262"/>
            </a:xfrm>
            <a:prstGeom prst="rect">
              <a:avLst/>
            </a:prstGeom>
            <a:solidFill>
              <a:srgbClr val="E2231A">
                <a:alpha val="100000"/>
              </a:srgbClr>
            </a:solidFill>
          </p:spPr>
          <p:txBody>
            <a:bodyPr/>
            <a:lstStyle/>
            <a:p/>
          </p:txBody>
        </p:sp>
        <p:sp>
          <p:nvSpPr>
            <p:cNvPr id="37" name="rc37"/>
            <p:cNvSpPr/>
            <p:nvPr/>
          </p:nvSpPr>
          <p:spPr>
            <a:xfrm>
              <a:off x="5732236" y="3101588"/>
              <a:ext cx="249522" cy="905097"/>
            </a:xfrm>
            <a:prstGeom prst="rect">
              <a:avLst/>
            </a:prstGeom>
            <a:solidFill>
              <a:srgbClr val="E2231A">
                <a:alpha val="100000"/>
              </a:srgbClr>
            </a:solidFill>
          </p:spPr>
          <p:txBody>
            <a:bodyPr/>
            <a:lstStyle/>
            <a:p/>
          </p:txBody>
        </p:sp>
        <p:sp>
          <p:nvSpPr>
            <p:cNvPr id="38" name="rc38"/>
            <p:cNvSpPr/>
            <p:nvPr/>
          </p:nvSpPr>
          <p:spPr>
            <a:xfrm>
              <a:off x="6009484" y="3568028"/>
              <a:ext cx="249522" cy="438657"/>
            </a:xfrm>
            <a:prstGeom prst="rect">
              <a:avLst/>
            </a:prstGeom>
            <a:solidFill>
              <a:srgbClr val="E2231A">
                <a:alpha val="100000"/>
              </a:srgbClr>
            </a:solidFill>
          </p:spPr>
          <p:txBody>
            <a:bodyPr/>
            <a:lstStyle/>
            <a:p/>
          </p:txBody>
        </p:sp>
        <p:sp>
          <p:nvSpPr>
            <p:cNvPr id="39" name="rc39"/>
            <p:cNvSpPr/>
            <p:nvPr/>
          </p:nvSpPr>
          <p:spPr>
            <a:xfrm>
              <a:off x="6286731" y="3160404"/>
              <a:ext cx="249522" cy="846281"/>
            </a:xfrm>
            <a:prstGeom prst="rect">
              <a:avLst/>
            </a:prstGeom>
            <a:solidFill>
              <a:srgbClr val="E2231A">
                <a:alpha val="100000"/>
              </a:srgbClr>
            </a:solidFill>
          </p:spPr>
          <p:txBody>
            <a:bodyPr/>
            <a:lstStyle/>
            <a:p/>
          </p:txBody>
        </p:sp>
        <p:sp>
          <p:nvSpPr>
            <p:cNvPr id="40" name="rc40"/>
            <p:cNvSpPr/>
            <p:nvPr/>
          </p:nvSpPr>
          <p:spPr>
            <a:xfrm>
              <a:off x="6563979" y="3592246"/>
              <a:ext cx="249522" cy="414438"/>
            </a:xfrm>
            <a:prstGeom prst="rect">
              <a:avLst/>
            </a:prstGeom>
            <a:solidFill>
              <a:srgbClr val="E2231A">
                <a:alpha val="100000"/>
              </a:srgbClr>
            </a:solidFill>
          </p:spPr>
          <p:txBody>
            <a:bodyPr/>
            <a:lstStyle/>
            <a:p/>
          </p:txBody>
        </p:sp>
        <p:sp>
          <p:nvSpPr>
            <p:cNvPr id="41" name="rc41"/>
            <p:cNvSpPr/>
            <p:nvPr/>
          </p:nvSpPr>
          <p:spPr>
            <a:xfrm>
              <a:off x="6841227" y="3614158"/>
              <a:ext cx="249522" cy="392526"/>
            </a:xfrm>
            <a:prstGeom prst="rect">
              <a:avLst/>
            </a:prstGeom>
            <a:solidFill>
              <a:srgbClr val="E2231A">
                <a:alpha val="100000"/>
              </a:srgbClr>
            </a:solidFill>
          </p:spPr>
          <p:txBody>
            <a:bodyPr/>
            <a:lstStyle/>
            <a:p/>
          </p:txBody>
        </p:sp>
        <p:sp>
          <p:nvSpPr>
            <p:cNvPr id="42" name="rc42"/>
            <p:cNvSpPr/>
            <p:nvPr/>
          </p:nvSpPr>
          <p:spPr>
            <a:xfrm>
              <a:off x="7118474" y="3130524"/>
              <a:ext cx="249522" cy="876160"/>
            </a:xfrm>
            <a:prstGeom prst="rect">
              <a:avLst/>
            </a:prstGeom>
            <a:solidFill>
              <a:srgbClr val="E2231A">
                <a:alpha val="100000"/>
              </a:srgbClr>
            </a:solidFill>
          </p:spPr>
          <p:txBody>
            <a:bodyPr/>
            <a:lstStyle/>
            <a:p/>
          </p:txBody>
        </p:sp>
        <p:sp>
          <p:nvSpPr>
            <p:cNvPr id="43" name="rc43"/>
            <p:cNvSpPr/>
            <p:nvPr/>
          </p:nvSpPr>
          <p:spPr>
            <a:xfrm>
              <a:off x="7395722" y="3116894"/>
              <a:ext cx="249522" cy="889790"/>
            </a:xfrm>
            <a:prstGeom prst="rect">
              <a:avLst/>
            </a:prstGeom>
            <a:solidFill>
              <a:srgbClr val="E2231A">
                <a:alpha val="100000"/>
              </a:srgbClr>
            </a:solidFill>
          </p:spPr>
          <p:txBody>
            <a:bodyPr/>
            <a:lstStyle/>
            <a:p/>
          </p:txBody>
        </p:sp>
        <p:sp>
          <p:nvSpPr>
            <p:cNvPr id="44" name="rc44"/>
            <p:cNvSpPr/>
            <p:nvPr/>
          </p:nvSpPr>
          <p:spPr>
            <a:xfrm>
              <a:off x="7672970" y="3308755"/>
              <a:ext cx="249522" cy="697930"/>
            </a:xfrm>
            <a:prstGeom prst="rect">
              <a:avLst/>
            </a:prstGeom>
            <a:solidFill>
              <a:srgbClr val="E2231A">
                <a:alpha val="100000"/>
              </a:srgbClr>
            </a:solidFill>
          </p:spPr>
          <p:txBody>
            <a:bodyPr/>
            <a:lstStyle/>
            <a:p/>
          </p:txBody>
        </p:sp>
        <p:sp>
          <p:nvSpPr>
            <p:cNvPr id="45" name="rc45"/>
            <p:cNvSpPr/>
            <p:nvPr/>
          </p:nvSpPr>
          <p:spPr>
            <a:xfrm>
              <a:off x="7950217" y="3324061"/>
              <a:ext cx="249522" cy="682623"/>
            </a:xfrm>
            <a:prstGeom prst="rect">
              <a:avLst/>
            </a:prstGeom>
            <a:solidFill>
              <a:srgbClr val="E2231A">
                <a:alpha val="100000"/>
              </a:srgbClr>
            </a:solidFill>
          </p:spPr>
          <p:txBody>
            <a:bodyPr/>
            <a:lstStyle/>
            <a:p/>
          </p:txBody>
        </p:sp>
        <p:sp>
          <p:nvSpPr>
            <p:cNvPr id="46" name="rc46"/>
            <p:cNvSpPr/>
            <p:nvPr/>
          </p:nvSpPr>
          <p:spPr>
            <a:xfrm>
              <a:off x="3791502" y="3487405"/>
              <a:ext cx="249522" cy="138390"/>
            </a:xfrm>
            <a:prstGeom prst="rect">
              <a:avLst/>
            </a:prstGeom>
            <a:solidFill>
              <a:srgbClr val="B3B3B3">
                <a:alpha val="100000"/>
              </a:srgbClr>
            </a:solidFill>
          </p:spPr>
          <p:txBody>
            <a:bodyPr/>
            <a:lstStyle/>
            <a:p/>
          </p:txBody>
        </p:sp>
        <p:sp>
          <p:nvSpPr>
            <p:cNvPr id="47" name="rc47"/>
            <p:cNvSpPr/>
            <p:nvPr/>
          </p:nvSpPr>
          <p:spPr>
            <a:xfrm>
              <a:off x="5177741" y="2918010"/>
              <a:ext cx="249522" cy="629992"/>
            </a:xfrm>
            <a:prstGeom prst="rect">
              <a:avLst/>
            </a:prstGeom>
            <a:solidFill>
              <a:srgbClr val="B3B3B3">
                <a:alpha val="100000"/>
              </a:srgbClr>
            </a:solidFill>
          </p:spPr>
          <p:txBody>
            <a:bodyPr/>
            <a:lstStyle/>
            <a:p/>
          </p:txBody>
        </p:sp>
        <p:sp>
          <p:nvSpPr>
            <p:cNvPr id="48" name="rc48"/>
            <p:cNvSpPr/>
            <p:nvPr/>
          </p:nvSpPr>
          <p:spPr>
            <a:xfrm>
              <a:off x="6009484" y="3323328"/>
              <a:ext cx="249522" cy="244700"/>
            </a:xfrm>
            <a:prstGeom prst="rect">
              <a:avLst/>
            </a:prstGeom>
            <a:solidFill>
              <a:srgbClr val="B3B3B3">
                <a:alpha val="100000"/>
              </a:srgbClr>
            </a:solidFill>
          </p:spPr>
          <p:txBody>
            <a:bodyPr/>
            <a:lstStyle/>
            <a:p/>
          </p:txBody>
        </p:sp>
        <p:sp>
          <p:nvSpPr>
            <p:cNvPr id="49" name="rc49"/>
            <p:cNvSpPr/>
            <p:nvPr/>
          </p:nvSpPr>
          <p:spPr>
            <a:xfrm>
              <a:off x="6563979" y="3342199"/>
              <a:ext cx="249522" cy="250047"/>
            </a:xfrm>
            <a:prstGeom prst="rect">
              <a:avLst/>
            </a:prstGeom>
            <a:solidFill>
              <a:srgbClr val="B3B3B3">
                <a:alpha val="100000"/>
              </a:srgbClr>
            </a:solidFill>
          </p:spPr>
          <p:txBody>
            <a:bodyPr/>
            <a:lstStyle/>
            <a:p/>
          </p:txBody>
        </p:sp>
        <p:sp>
          <p:nvSpPr>
            <p:cNvPr id="50" name="rc50"/>
            <p:cNvSpPr/>
            <p:nvPr/>
          </p:nvSpPr>
          <p:spPr>
            <a:xfrm>
              <a:off x="6841227" y="3149710"/>
              <a:ext cx="249522" cy="464448"/>
            </a:xfrm>
            <a:prstGeom prst="rect">
              <a:avLst/>
            </a:prstGeom>
            <a:solidFill>
              <a:srgbClr val="B3B3B3">
                <a:alpha val="100000"/>
              </a:srgbClr>
            </a:solidFill>
          </p:spPr>
          <p:txBody>
            <a:bodyPr/>
            <a:lstStyle/>
            <a:p/>
          </p:txBody>
        </p:sp>
        <p:sp>
          <p:nvSpPr>
            <p:cNvPr id="51" name="pl51"/>
            <p:cNvSpPr/>
            <p:nvPr/>
          </p:nvSpPr>
          <p:spPr>
            <a:xfrm>
              <a:off x="1421035" y="1254838"/>
              <a:ext cx="6653943" cy="224640"/>
            </a:xfrm>
            <a:custGeom>
              <a:avLst/>
              <a:pathLst>
                <a:path w="6653943" h="224640">
                  <a:moveTo>
                    <a:pt x="0" y="84240"/>
                  </a:moveTo>
                  <a:lnTo>
                    <a:pt x="277247" y="168480"/>
                  </a:lnTo>
                  <a:lnTo>
                    <a:pt x="554495" y="112320"/>
                  </a:lnTo>
                  <a:lnTo>
                    <a:pt x="831742" y="224640"/>
                  </a:lnTo>
                  <a:lnTo>
                    <a:pt x="1108990" y="84240"/>
                  </a:lnTo>
                  <a:lnTo>
                    <a:pt x="1386238" y="56160"/>
                  </a:lnTo>
                  <a:lnTo>
                    <a:pt x="1663485" y="0"/>
                  </a:lnTo>
                  <a:lnTo>
                    <a:pt x="1940733" y="0"/>
                  </a:lnTo>
                  <a:lnTo>
                    <a:pt x="2217981" y="0"/>
                  </a:lnTo>
                  <a:lnTo>
                    <a:pt x="2495228" y="0"/>
                  </a:lnTo>
                  <a:lnTo>
                    <a:pt x="2772476" y="28080"/>
                  </a:lnTo>
                  <a:lnTo>
                    <a:pt x="3049724" y="56160"/>
                  </a:lnTo>
                  <a:lnTo>
                    <a:pt x="3326971" y="56160"/>
                  </a:lnTo>
                  <a:lnTo>
                    <a:pt x="3604219" y="112320"/>
                  </a:lnTo>
                  <a:lnTo>
                    <a:pt x="3881467" y="0"/>
                  </a:lnTo>
                  <a:lnTo>
                    <a:pt x="4158714" y="0"/>
                  </a:lnTo>
                  <a:lnTo>
                    <a:pt x="4435962" y="56160"/>
                  </a:lnTo>
                  <a:lnTo>
                    <a:pt x="4713210" y="0"/>
                  </a:lnTo>
                  <a:lnTo>
                    <a:pt x="4990457" y="56160"/>
                  </a:lnTo>
                  <a:lnTo>
                    <a:pt x="5267705" y="0"/>
                  </a:lnTo>
                  <a:lnTo>
                    <a:pt x="5544953" y="0"/>
                  </a:lnTo>
                  <a:lnTo>
                    <a:pt x="5822200" y="84240"/>
                  </a:lnTo>
                  <a:lnTo>
                    <a:pt x="6099448" y="8424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52" name="pl52"/>
            <p:cNvSpPr/>
            <p:nvPr/>
          </p:nvSpPr>
          <p:spPr>
            <a:xfrm>
              <a:off x="1421035" y="1226758"/>
              <a:ext cx="6653943" cy="112320"/>
            </a:xfrm>
            <a:custGeom>
              <a:avLst/>
              <a:pathLst>
                <a:path w="6653943" h="112320">
                  <a:moveTo>
                    <a:pt x="0" y="28080"/>
                  </a:moveTo>
                  <a:lnTo>
                    <a:pt x="277247" y="0"/>
                  </a:lnTo>
                  <a:lnTo>
                    <a:pt x="554495" y="28080"/>
                  </a:lnTo>
                  <a:lnTo>
                    <a:pt x="831742" y="0"/>
                  </a:lnTo>
                  <a:lnTo>
                    <a:pt x="1108990" y="0"/>
                  </a:lnTo>
                  <a:lnTo>
                    <a:pt x="1386238" y="0"/>
                  </a:lnTo>
                  <a:lnTo>
                    <a:pt x="1663485" y="28080"/>
                  </a:lnTo>
                  <a:lnTo>
                    <a:pt x="1940733" y="28080"/>
                  </a:lnTo>
                  <a:lnTo>
                    <a:pt x="2217981" y="0"/>
                  </a:lnTo>
                  <a:lnTo>
                    <a:pt x="2495228" y="56160"/>
                  </a:lnTo>
                  <a:lnTo>
                    <a:pt x="2772476" y="28080"/>
                  </a:lnTo>
                  <a:lnTo>
                    <a:pt x="3049724" y="84240"/>
                  </a:lnTo>
                  <a:lnTo>
                    <a:pt x="3326971" y="84240"/>
                  </a:lnTo>
                  <a:lnTo>
                    <a:pt x="3604219" y="28080"/>
                  </a:lnTo>
                  <a:lnTo>
                    <a:pt x="3881467" y="112320"/>
                  </a:lnTo>
                  <a:lnTo>
                    <a:pt x="4158714" y="28080"/>
                  </a:lnTo>
                  <a:lnTo>
                    <a:pt x="4435962" y="56160"/>
                  </a:lnTo>
                  <a:lnTo>
                    <a:pt x="4713210" y="56160"/>
                  </a:lnTo>
                  <a:lnTo>
                    <a:pt x="4990457" y="0"/>
                  </a:lnTo>
                  <a:lnTo>
                    <a:pt x="5267705" y="56160"/>
                  </a:lnTo>
                  <a:lnTo>
                    <a:pt x="5544953" y="84240"/>
                  </a:lnTo>
                  <a:lnTo>
                    <a:pt x="5822200" y="28080"/>
                  </a:lnTo>
                  <a:lnTo>
                    <a:pt x="6099448" y="28080"/>
                  </a:lnTo>
                  <a:lnTo>
                    <a:pt x="6376696" y="56160"/>
                  </a:lnTo>
                  <a:lnTo>
                    <a:pt x="6653943" y="56160"/>
                  </a:lnTo>
                </a:path>
              </a:pathLst>
            </a:custGeom>
            <a:ln w="27101" cap="flat">
              <a:solidFill>
                <a:srgbClr val="333333">
                  <a:alpha val="100000"/>
                </a:srgbClr>
              </a:solidFill>
              <a:prstDash val="solid"/>
              <a:round/>
            </a:ln>
          </p:spPr>
          <p:txBody>
            <a:bodyPr/>
            <a:lstStyle/>
            <a:p/>
          </p:txBody>
        </p:sp>
        <p:sp>
          <p:nvSpPr>
            <p:cNvPr id="53" name="tx53"/>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54" name="tx54"/>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55" name="tx55"/>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6" name="tx56"/>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7" name="tx57"/>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8" name="tx58"/>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9" name="tx59"/>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0" name="tx60"/>
            <p:cNvSpPr/>
            <p:nvPr/>
          </p:nvSpPr>
          <p:spPr>
            <a:xfrm>
              <a:off x="689565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1" name="tx61"/>
            <p:cNvSpPr/>
            <p:nvPr/>
          </p:nvSpPr>
          <p:spPr>
            <a:xfrm>
              <a:off x="7172898"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2" name="tx62"/>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3" name="tx63"/>
            <p:cNvSpPr/>
            <p:nvPr/>
          </p:nvSpPr>
          <p:spPr>
            <a:xfrm>
              <a:off x="7727393"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4" name="tx64"/>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5" name="tx65"/>
            <p:cNvSpPr/>
            <p:nvPr/>
          </p:nvSpPr>
          <p:spPr>
            <a:xfrm>
              <a:off x="1345686" y="3551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66" name="tx66"/>
            <p:cNvSpPr/>
            <p:nvPr/>
          </p:nvSpPr>
          <p:spPr>
            <a:xfrm>
              <a:off x="2731924" y="36172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67" name="tx67"/>
            <p:cNvSpPr/>
            <p:nvPr/>
          </p:nvSpPr>
          <p:spPr>
            <a:xfrm>
              <a:off x="4118163" y="36680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8" name="tx68"/>
            <p:cNvSpPr/>
            <p:nvPr/>
          </p:nvSpPr>
          <p:spPr>
            <a:xfrm>
              <a:off x="5504401" y="37387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9" name="tx69"/>
            <p:cNvSpPr/>
            <p:nvPr/>
          </p:nvSpPr>
          <p:spPr>
            <a:xfrm>
              <a:off x="6658596" y="37606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70" name="tx70"/>
            <p:cNvSpPr/>
            <p:nvPr/>
          </p:nvSpPr>
          <p:spPr>
            <a:xfrm>
              <a:off x="6890639" y="37699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71" name="tx71"/>
            <p:cNvSpPr/>
            <p:nvPr/>
          </p:nvSpPr>
          <p:spPr>
            <a:xfrm>
              <a:off x="7167887" y="3528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72" name="tx72"/>
            <p:cNvSpPr/>
            <p:nvPr/>
          </p:nvSpPr>
          <p:spPr>
            <a:xfrm>
              <a:off x="7445134" y="35213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73" name="tx73"/>
            <p:cNvSpPr/>
            <p:nvPr/>
          </p:nvSpPr>
          <p:spPr>
            <a:xfrm>
              <a:off x="7722382" y="36172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4" name="tx74"/>
            <p:cNvSpPr/>
            <p:nvPr/>
          </p:nvSpPr>
          <p:spPr>
            <a:xfrm>
              <a:off x="7999630" y="36249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5" name="tx75"/>
            <p:cNvSpPr/>
            <p:nvPr/>
          </p:nvSpPr>
          <p:spPr>
            <a:xfrm>
              <a:off x="6613391" y="34281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6" name="tx76"/>
            <p:cNvSpPr/>
            <p:nvPr/>
          </p:nvSpPr>
          <p:spPr>
            <a:xfrm>
              <a:off x="6890639" y="334313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7" name="tx77"/>
            <p:cNvSpPr/>
            <p:nvPr/>
          </p:nvSpPr>
          <p:spPr>
            <a:xfrm>
              <a:off x="6620926" y="323591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8" name="tx78"/>
            <p:cNvSpPr/>
            <p:nvPr/>
          </p:nvSpPr>
          <p:spPr>
            <a:xfrm>
              <a:off x="6898174" y="304347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9" name="tx7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0" name="tx80"/>
            <p:cNvSpPr/>
            <p:nvPr/>
          </p:nvSpPr>
          <p:spPr>
            <a:xfrm>
              <a:off x="639902" y="290615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1" name="tx81"/>
            <p:cNvSpPr/>
            <p:nvPr/>
          </p:nvSpPr>
          <p:spPr>
            <a:xfrm>
              <a:off x="639902" y="18577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2" name="tx8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4" name="tx8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5" name="tx8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6" name="tx8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7" name="tx8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988345" y="2466929"/>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98" name="tx98"/>
            <p:cNvSpPr/>
            <p:nvPr/>
          </p:nvSpPr>
          <p:spPr>
            <a:xfrm rot="5400000">
              <a:off x="8322181" y="2466929"/>
              <a:ext cx="12963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MCV (%)</a:t>
              </a:r>
            </a:p>
          </p:txBody>
        </p:sp>
        <p:sp>
          <p:nvSpPr>
            <p:cNvPr id="99" name="pl9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1" name="tx10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2" name="tx10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3" name="rc103"/>
            <p:cNvSpPr/>
            <p:nvPr/>
          </p:nvSpPr>
          <p:spPr>
            <a:xfrm>
              <a:off x="4678790" y="4909475"/>
              <a:ext cx="201456" cy="201456"/>
            </a:xfrm>
            <a:prstGeom prst="rect">
              <a:avLst/>
            </a:prstGeom>
            <a:solidFill>
              <a:srgbClr val="E2231A">
                <a:alpha val="100000"/>
              </a:srgbClr>
            </a:solidFill>
          </p:spPr>
          <p:txBody>
            <a:bodyPr/>
            <a:lstStyle/>
            <a:p/>
          </p:txBody>
        </p:sp>
        <p:sp>
          <p:nvSpPr>
            <p:cNvPr id="104" name="rc104"/>
            <p:cNvSpPr/>
            <p:nvPr/>
          </p:nvSpPr>
          <p:spPr>
            <a:xfrm>
              <a:off x="5642950" y="4909475"/>
              <a:ext cx="201456" cy="201456"/>
            </a:xfrm>
            <a:prstGeom prst="rect">
              <a:avLst/>
            </a:prstGeom>
            <a:solidFill>
              <a:srgbClr val="B3B3B3">
                <a:alpha val="100000"/>
              </a:srgbClr>
            </a:solidFill>
          </p:spPr>
          <p:txBody>
            <a:bodyPr/>
            <a:lstStyle/>
            <a:p/>
          </p:txBody>
        </p:sp>
        <p:sp>
          <p:nvSpPr>
            <p:cNvPr id="105" name="tx10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6" name="tx10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7" name="tx107"/>
            <p:cNvSpPr/>
            <p:nvPr/>
          </p:nvSpPr>
          <p:spPr>
            <a:xfrm>
              <a:off x="951100" y="469576"/>
              <a:ext cx="7700880"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Estimation de la couverture et du nombre d'enfants non vaccinés ou sous-vaccinés pour le vaccin MCV,</a:t>
              </a:r>
            </a:p>
          </p:txBody>
        </p:sp>
        <p:sp>
          <p:nvSpPr>
            <p:cNvPr id="108" name="tx108"/>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2000-2024</a:t>
              </a:r>
            </a:p>
          </p:txBody>
        </p:sp>
        <p:sp>
          <p:nvSpPr>
            <p:cNvPr id="109" name="pl109"/>
            <p:cNvSpPr/>
            <p:nvPr/>
          </p:nvSpPr>
          <p:spPr>
            <a:xfrm>
              <a:off x="23332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4073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4813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3703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4443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5184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96273" y="5774644"/>
              <a:ext cx="4099354" cy="162162"/>
            </a:xfrm>
            <a:prstGeom prst="rect">
              <a:avLst/>
            </a:prstGeom>
            <a:solidFill>
              <a:srgbClr val="E2231A">
                <a:alpha val="100000"/>
              </a:srgbClr>
            </a:solidFill>
          </p:spPr>
          <p:txBody>
            <a:bodyPr/>
            <a:lstStyle/>
            <a:p/>
          </p:txBody>
        </p:sp>
        <p:sp>
          <p:nvSpPr>
            <p:cNvPr id="120" name="rc120"/>
            <p:cNvSpPr/>
            <p:nvPr/>
          </p:nvSpPr>
          <p:spPr>
            <a:xfrm>
              <a:off x="1296273" y="5571941"/>
              <a:ext cx="6903466" cy="162162"/>
            </a:xfrm>
            <a:prstGeom prst="rect">
              <a:avLst/>
            </a:prstGeom>
            <a:solidFill>
              <a:srgbClr val="E2231A">
                <a:alpha val="100000"/>
              </a:srgbClr>
            </a:solidFill>
          </p:spPr>
          <p:txBody>
            <a:bodyPr/>
            <a:lstStyle/>
            <a:p/>
          </p:txBody>
        </p:sp>
        <p:sp>
          <p:nvSpPr>
            <p:cNvPr id="121" name="rc121"/>
            <p:cNvSpPr/>
            <p:nvPr/>
          </p:nvSpPr>
          <p:spPr>
            <a:xfrm>
              <a:off x="1296273" y="5369238"/>
              <a:ext cx="6752061" cy="162162"/>
            </a:xfrm>
            <a:prstGeom prst="rect">
              <a:avLst/>
            </a:prstGeom>
            <a:solidFill>
              <a:srgbClr val="E2231A">
                <a:alpha val="100000"/>
              </a:srgbClr>
            </a:solidFill>
          </p:spPr>
          <p:txBody>
            <a:bodyPr/>
            <a:lstStyle/>
            <a:p/>
          </p:txBody>
        </p:sp>
        <p:sp>
          <p:nvSpPr>
            <p:cNvPr id="122" name="rc122"/>
            <p:cNvSpPr/>
            <p:nvPr/>
          </p:nvSpPr>
          <p:spPr>
            <a:xfrm>
              <a:off x="5395628" y="5774644"/>
              <a:ext cx="2473301" cy="162162"/>
            </a:xfrm>
            <a:prstGeom prst="rect">
              <a:avLst/>
            </a:prstGeom>
            <a:solidFill>
              <a:srgbClr val="B3B3B3">
                <a:alpha val="100000"/>
              </a:srgbClr>
            </a:solidFill>
          </p:spPr>
          <p:txBody>
            <a:bodyPr/>
            <a:lstStyle/>
            <a:p/>
          </p:txBody>
        </p:sp>
        <p:sp>
          <p:nvSpPr>
            <p:cNvPr id="123" name="tx123"/>
            <p:cNvSpPr/>
            <p:nvPr/>
          </p:nvSpPr>
          <p:spPr>
            <a:xfrm>
              <a:off x="794930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24" name="tx124"/>
            <p:cNvSpPr/>
            <p:nvPr/>
          </p:nvSpPr>
          <p:spPr>
            <a:xfrm>
              <a:off x="3313796" y="5814340"/>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25" name="tx125"/>
            <p:cNvSpPr/>
            <p:nvPr/>
          </p:nvSpPr>
          <p:spPr>
            <a:xfrm>
              <a:off x="466763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26" name="tx126"/>
            <p:cNvSpPr/>
            <p:nvPr/>
          </p:nvSpPr>
          <p:spPr>
            <a:xfrm>
              <a:off x="459193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27" name="tx127"/>
            <p:cNvSpPr/>
            <p:nvPr/>
          </p:nvSpPr>
          <p:spPr>
            <a:xfrm>
              <a:off x="655190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28" name="tx12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3284884"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3" name="tx133"/>
            <p:cNvSpPr/>
            <p:nvPr/>
          </p:nvSpPr>
          <p:spPr>
            <a:xfrm>
              <a:off x="5358932"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4" name="tx134"/>
            <p:cNvSpPr/>
            <p:nvPr/>
          </p:nvSpPr>
          <p:spPr>
            <a:xfrm>
              <a:off x="743297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5" name="tx135"/>
            <p:cNvSpPr/>
            <p:nvPr/>
          </p:nvSpPr>
          <p:spPr>
            <a:xfrm>
              <a:off x="3311716" y="6173067"/>
              <a:ext cx="28725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Non-vaccinés et sous-vaccinés (des milliers)</a:t>
              </a:r>
            </a:p>
          </p:txBody>
        </p:sp>
        <p:sp>
          <p:nvSpPr>
            <p:cNvPr id="136" name="tx136"/>
            <p:cNvSpPr/>
            <p:nvPr/>
          </p:nvSpPr>
          <p:spPr>
            <a:xfrm>
              <a:off x="4246355"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7" name="tx137"/>
            <p:cNvSpPr/>
            <p:nvPr/>
          </p:nvSpPr>
          <p:spPr>
            <a:xfrm>
              <a:off x="4367447" y="6498977"/>
              <a:ext cx="417746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lignes indiquent la couverture vaccinale et les barres le nombre d'enfants.</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raison de sa forte transmissibilité, la rougeole agit comme un « canari dans une mine de charbon », révélant rapidement toute lacune immunitaire au sein de la population. La couverture vaccinale contre la rougeole (MCV) est donc souvent utilisée comme indicateur de protection.
Le pourcentage d'enfants recevant le MCV1 - généralement à 9 ou 12 mois selon le calendrier national de vaccination - est resté constant à 96%. Ce chiffre est inférieur à celui de 2019, où la couverture était de 98 %.
7 000 enfants ont manqué leur première dose de routine du vaccin contre la rougeole.
Le MCV2 est généralement administré aux enfants âgés de 18 mois à cinq ans. La couverture par le MCV2 est restée constante à 97 %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54844"/>
              <a:ext cx="3397293" cy="221487"/>
            </a:xfrm>
            <a:custGeom>
              <a:avLst/>
              <a:pathLst>
                <a:path w="3397293" h="221487">
                  <a:moveTo>
                    <a:pt x="0" y="83057"/>
                  </a:moveTo>
                  <a:lnTo>
                    <a:pt x="141553" y="166115"/>
                  </a:lnTo>
                  <a:lnTo>
                    <a:pt x="283107" y="110743"/>
                  </a:lnTo>
                  <a:lnTo>
                    <a:pt x="424661" y="221487"/>
                  </a:lnTo>
                  <a:lnTo>
                    <a:pt x="566215" y="83057"/>
                  </a:lnTo>
                  <a:lnTo>
                    <a:pt x="707769" y="55371"/>
                  </a:lnTo>
                  <a:lnTo>
                    <a:pt x="849323" y="0"/>
                  </a:lnTo>
                  <a:lnTo>
                    <a:pt x="990877" y="0"/>
                  </a:lnTo>
                  <a:lnTo>
                    <a:pt x="1132431" y="0"/>
                  </a:lnTo>
                  <a:lnTo>
                    <a:pt x="1273984" y="0"/>
                  </a:lnTo>
                  <a:lnTo>
                    <a:pt x="1415538" y="27685"/>
                  </a:lnTo>
                  <a:lnTo>
                    <a:pt x="1557092" y="55371"/>
                  </a:lnTo>
                  <a:lnTo>
                    <a:pt x="1698646" y="55371"/>
                  </a:lnTo>
                  <a:lnTo>
                    <a:pt x="1840200" y="110743"/>
                  </a:lnTo>
                  <a:lnTo>
                    <a:pt x="1981754" y="0"/>
                  </a:lnTo>
                  <a:lnTo>
                    <a:pt x="2123308" y="0"/>
                  </a:lnTo>
                  <a:lnTo>
                    <a:pt x="2264862" y="55371"/>
                  </a:lnTo>
                  <a:lnTo>
                    <a:pt x="2406416" y="0"/>
                  </a:lnTo>
                  <a:lnTo>
                    <a:pt x="2547969" y="55371"/>
                  </a:lnTo>
                  <a:lnTo>
                    <a:pt x="2689523" y="0"/>
                  </a:lnTo>
                  <a:lnTo>
                    <a:pt x="2831077" y="0"/>
                  </a:lnTo>
                  <a:lnTo>
                    <a:pt x="2972631" y="83057"/>
                  </a:lnTo>
                  <a:lnTo>
                    <a:pt x="3114185" y="83057"/>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48646"/>
              <a:ext cx="3397293" cy="276859"/>
            </a:xfrm>
            <a:custGeom>
              <a:avLst/>
              <a:pathLst>
                <a:path w="3397293" h="276859">
                  <a:moveTo>
                    <a:pt x="0" y="166115"/>
                  </a:moveTo>
                  <a:lnTo>
                    <a:pt x="141553" y="166115"/>
                  </a:lnTo>
                  <a:lnTo>
                    <a:pt x="283107" y="193801"/>
                  </a:lnTo>
                  <a:lnTo>
                    <a:pt x="424661" y="193801"/>
                  </a:lnTo>
                  <a:lnTo>
                    <a:pt x="566215" y="166115"/>
                  </a:lnTo>
                  <a:lnTo>
                    <a:pt x="707769" y="138429"/>
                  </a:lnTo>
                  <a:lnTo>
                    <a:pt x="849323" y="138429"/>
                  </a:lnTo>
                  <a:lnTo>
                    <a:pt x="990877" y="110743"/>
                  </a:lnTo>
                  <a:lnTo>
                    <a:pt x="1132431" y="110743"/>
                  </a:lnTo>
                  <a:lnTo>
                    <a:pt x="1273984" y="55371"/>
                  </a:lnTo>
                  <a:lnTo>
                    <a:pt x="1415538" y="0"/>
                  </a:lnTo>
                  <a:lnTo>
                    <a:pt x="1557092" y="27685"/>
                  </a:lnTo>
                  <a:lnTo>
                    <a:pt x="1698646" y="83057"/>
                  </a:lnTo>
                  <a:lnTo>
                    <a:pt x="1840200" y="55371"/>
                  </a:lnTo>
                  <a:lnTo>
                    <a:pt x="1981754" y="83057"/>
                  </a:lnTo>
                  <a:lnTo>
                    <a:pt x="2123308" y="83057"/>
                  </a:lnTo>
                  <a:lnTo>
                    <a:pt x="2264862" y="27685"/>
                  </a:lnTo>
                  <a:lnTo>
                    <a:pt x="2406416" y="55371"/>
                  </a:lnTo>
                  <a:lnTo>
                    <a:pt x="2547969" y="110743"/>
                  </a:lnTo>
                  <a:lnTo>
                    <a:pt x="2689523" y="110743"/>
                  </a:lnTo>
                  <a:lnTo>
                    <a:pt x="2831077" y="138429"/>
                  </a:lnTo>
                  <a:lnTo>
                    <a:pt x="2972631" y="166115"/>
                  </a:lnTo>
                  <a:lnTo>
                    <a:pt x="3114185" y="166115"/>
                  </a:lnTo>
                  <a:lnTo>
                    <a:pt x="3255739" y="221487"/>
                  </a:lnTo>
                  <a:lnTo>
                    <a:pt x="3397293" y="276859"/>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54844"/>
              <a:ext cx="3397293" cy="221487"/>
            </a:xfrm>
            <a:custGeom>
              <a:avLst/>
              <a:pathLst>
                <a:path w="3397293" h="221487">
                  <a:moveTo>
                    <a:pt x="0" y="83057"/>
                  </a:moveTo>
                  <a:lnTo>
                    <a:pt x="141553" y="166115"/>
                  </a:lnTo>
                  <a:lnTo>
                    <a:pt x="283107" y="110743"/>
                  </a:lnTo>
                  <a:lnTo>
                    <a:pt x="424661" y="221487"/>
                  </a:lnTo>
                  <a:lnTo>
                    <a:pt x="566215" y="83057"/>
                  </a:lnTo>
                  <a:lnTo>
                    <a:pt x="707769" y="55371"/>
                  </a:lnTo>
                  <a:lnTo>
                    <a:pt x="849323" y="0"/>
                  </a:lnTo>
                  <a:lnTo>
                    <a:pt x="990877" y="0"/>
                  </a:lnTo>
                  <a:lnTo>
                    <a:pt x="1132431" y="0"/>
                  </a:lnTo>
                  <a:lnTo>
                    <a:pt x="1273984" y="0"/>
                  </a:lnTo>
                  <a:lnTo>
                    <a:pt x="1415538" y="27685"/>
                  </a:lnTo>
                  <a:lnTo>
                    <a:pt x="1557092" y="55371"/>
                  </a:lnTo>
                  <a:lnTo>
                    <a:pt x="1698646" y="55371"/>
                  </a:lnTo>
                  <a:lnTo>
                    <a:pt x="1840200" y="110743"/>
                  </a:lnTo>
                  <a:lnTo>
                    <a:pt x="1981754" y="0"/>
                  </a:lnTo>
                  <a:lnTo>
                    <a:pt x="2123308" y="0"/>
                  </a:lnTo>
                  <a:lnTo>
                    <a:pt x="2264862" y="55371"/>
                  </a:lnTo>
                  <a:lnTo>
                    <a:pt x="2406416" y="0"/>
                  </a:lnTo>
                  <a:lnTo>
                    <a:pt x="2547969" y="55371"/>
                  </a:lnTo>
                  <a:lnTo>
                    <a:pt x="2689523" y="0"/>
                  </a:lnTo>
                  <a:lnTo>
                    <a:pt x="2831077" y="0"/>
                  </a:lnTo>
                  <a:lnTo>
                    <a:pt x="2972631" y="83057"/>
                  </a:lnTo>
                  <a:lnTo>
                    <a:pt x="3114185" y="83057"/>
                  </a:lnTo>
                  <a:lnTo>
                    <a:pt x="3255739" y="55371"/>
                  </a:lnTo>
                  <a:lnTo>
                    <a:pt x="3397293" y="5537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32" name="pl32"/>
            <p:cNvSpPr/>
            <p:nvPr/>
          </p:nvSpPr>
          <p:spPr>
            <a:xfrm>
              <a:off x="1120965" y="1054844"/>
              <a:ext cx="3397293" cy="221487"/>
            </a:xfrm>
            <a:custGeom>
              <a:avLst/>
              <a:pathLst>
                <a:path w="3397293" h="221487">
                  <a:moveTo>
                    <a:pt x="0" y="83057"/>
                  </a:moveTo>
                  <a:lnTo>
                    <a:pt x="141553" y="166115"/>
                  </a:lnTo>
                  <a:lnTo>
                    <a:pt x="283107" y="110743"/>
                  </a:lnTo>
                  <a:lnTo>
                    <a:pt x="424661" y="221487"/>
                  </a:lnTo>
                  <a:lnTo>
                    <a:pt x="566215" y="83057"/>
                  </a:lnTo>
                  <a:lnTo>
                    <a:pt x="707769" y="55371"/>
                  </a:lnTo>
                  <a:lnTo>
                    <a:pt x="849323" y="0"/>
                  </a:lnTo>
                  <a:lnTo>
                    <a:pt x="990877" y="0"/>
                  </a:lnTo>
                  <a:lnTo>
                    <a:pt x="1132431" y="0"/>
                  </a:lnTo>
                  <a:lnTo>
                    <a:pt x="1273984" y="0"/>
                  </a:lnTo>
                  <a:lnTo>
                    <a:pt x="1415538" y="27685"/>
                  </a:lnTo>
                  <a:lnTo>
                    <a:pt x="1557092" y="55371"/>
                  </a:lnTo>
                  <a:lnTo>
                    <a:pt x="1698646" y="55371"/>
                  </a:lnTo>
                  <a:lnTo>
                    <a:pt x="1840200" y="110743"/>
                  </a:lnTo>
                  <a:lnTo>
                    <a:pt x="1981754" y="0"/>
                  </a:lnTo>
                  <a:lnTo>
                    <a:pt x="2123308" y="0"/>
                  </a:lnTo>
                  <a:lnTo>
                    <a:pt x="2264862" y="55371"/>
                  </a:lnTo>
                  <a:lnTo>
                    <a:pt x="2406416" y="0"/>
                  </a:lnTo>
                  <a:lnTo>
                    <a:pt x="2547969" y="55371"/>
                  </a:lnTo>
                  <a:lnTo>
                    <a:pt x="2689523" y="0"/>
                  </a:lnTo>
                  <a:lnTo>
                    <a:pt x="2831077" y="0"/>
                  </a:lnTo>
                  <a:lnTo>
                    <a:pt x="2972631" y="83057"/>
                  </a:lnTo>
                  <a:lnTo>
                    <a:pt x="3114185" y="83057"/>
                  </a:lnTo>
                  <a:lnTo>
                    <a:pt x="3255739" y="55371"/>
                  </a:lnTo>
                  <a:lnTo>
                    <a:pt x="3397293" y="5537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4850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25622" y="224900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55" name="pl55"/>
            <p:cNvSpPr/>
            <p:nvPr/>
          </p:nvSpPr>
          <p:spPr>
            <a:xfrm>
              <a:off x="17095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0" name="tx60"/>
            <p:cNvSpPr/>
            <p:nvPr/>
          </p:nvSpPr>
          <p:spPr>
            <a:xfrm>
              <a:off x="2785587"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31988" y="481497"/>
              <a:ext cx="2575247"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couverture, Tunisie, 2000-2024</a:t>
              </a:r>
            </a:p>
          </p:txBody>
        </p:sp>
        <p:sp>
          <p:nvSpPr>
            <p:cNvPr id="63" name="pl63"/>
            <p:cNvSpPr/>
            <p:nvPr/>
          </p:nvSpPr>
          <p:spPr>
            <a:xfrm>
              <a:off x="5267799" y="376807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656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6322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079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668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2644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620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264435"/>
              <a:ext cx="3397293" cy="801939"/>
            </a:xfrm>
            <a:custGeom>
              <a:avLst/>
              <a:pathLst>
                <a:path w="3397293" h="801939">
                  <a:moveTo>
                    <a:pt x="0" y="300727"/>
                  </a:moveTo>
                  <a:lnTo>
                    <a:pt x="141553" y="601454"/>
                  </a:lnTo>
                  <a:lnTo>
                    <a:pt x="283107" y="400969"/>
                  </a:lnTo>
                  <a:lnTo>
                    <a:pt x="424661" y="801939"/>
                  </a:lnTo>
                  <a:lnTo>
                    <a:pt x="566215" y="300727"/>
                  </a:lnTo>
                  <a:lnTo>
                    <a:pt x="707769" y="200484"/>
                  </a:lnTo>
                  <a:lnTo>
                    <a:pt x="849323" y="0"/>
                  </a:lnTo>
                  <a:lnTo>
                    <a:pt x="990877" y="0"/>
                  </a:lnTo>
                  <a:lnTo>
                    <a:pt x="1132431" y="0"/>
                  </a:lnTo>
                  <a:lnTo>
                    <a:pt x="1273984" y="0"/>
                  </a:lnTo>
                  <a:lnTo>
                    <a:pt x="1415538" y="100242"/>
                  </a:lnTo>
                  <a:lnTo>
                    <a:pt x="1557092" y="200484"/>
                  </a:lnTo>
                  <a:lnTo>
                    <a:pt x="1698646" y="200484"/>
                  </a:lnTo>
                  <a:lnTo>
                    <a:pt x="1840200" y="400969"/>
                  </a:lnTo>
                  <a:lnTo>
                    <a:pt x="1981754" y="0"/>
                  </a:lnTo>
                  <a:lnTo>
                    <a:pt x="2123308" y="0"/>
                  </a:lnTo>
                  <a:lnTo>
                    <a:pt x="2264862" y="200484"/>
                  </a:lnTo>
                  <a:lnTo>
                    <a:pt x="2406416" y="0"/>
                  </a:lnTo>
                  <a:lnTo>
                    <a:pt x="2547969" y="200484"/>
                  </a:lnTo>
                  <a:lnTo>
                    <a:pt x="2689523" y="0"/>
                  </a:lnTo>
                  <a:lnTo>
                    <a:pt x="2831077" y="0"/>
                  </a:lnTo>
                  <a:lnTo>
                    <a:pt x="2972631" y="300727"/>
                  </a:lnTo>
                  <a:lnTo>
                    <a:pt x="3114185" y="300727"/>
                  </a:lnTo>
                  <a:lnTo>
                    <a:pt x="3255739" y="200484"/>
                  </a:lnTo>
                  <a:lnTo>
                    <a:pt x="3397293" y="200484"/>
                  </a:lnTo>
                </a:path>
              </a:pathLst>
            </a:custGeom>
            <a:ln w="27101" cap="flat">
              <a:solidFill>
                <a:srgbClr val="0058AB">
                  <a:alpha val="100000"/>
                </a:srgbClr>
              </a:solidFill>
              <a:prstDash val="solid"/>
              <a:round/>
            </a:ln>
          </p:spPr>
          <p:txBody>
            <a:bodyPr/>
            <a:lstStyle/>
            <a:p/>
          </p:txBody>
        </p:sp>
        <p:sp>
          <p:nvSpPr>
            <p:cNvPr id="78" name="pl78"/>
            <p:cNvSpPr/>
            <p:nvPr/>
          </p:nvSpPr>
          <p:spPr>
            <a:xfrm>
              <a:off x="5437664" y="2264435"/>
              <a:ext cx="3397293" cy="1503635"/>
            </a:xfrm>
            <a:custGeom>
              <a:avLst/>
              <a:pathLst>
                <a:path w="3397293" h="1503635">
                  <a:moveTo>
                    <a:pt x="0" y="1503635"/>
                  </a:moveTo>
                  <a:lnTo>
                    <a:pt x="141553" y="1403393"/>
                  </a:lnTo>
                  <a:lnTo>
                    <a:pt x="283107" y="1403393"/>
                  </a:lnTo>
                  <a:lnTo>
                    <a:pt x="424661" y="1303151"/>
                  </a:lnTo>
                  <a:lnTo>
                    <a:pt x="566215" y="1102666"/>
                  </a:lnTo>
                  <a:lnTo>
                    <a:pt x="707769" y="902181"/>
                  </a:lnTo>
                  <a:lnTo>
                    <a:pt x="849323" y="701696"/>
                  </a:lnTo>
                  <a:lnTo>
                    <a:pt x="990877" y="701696"/>
                  </a:lnTo>
                  <a:lnTo>
                    <a:pt x="1132431" y="501211"/>
                  </a:lnTo>
                  <a:lnTo>
                    <a:pt x="1273984" y="300727"/>
                  </a:lnTo>
                  <a:lnTo>
                    <a:pt x="1415538" y="200484"/>
                  </a:lnTo>
                  <a:lnTo>
                    <a:pt x="1557092" y="200484"/>
                  </a:lnTo>
                  <a:lnTo>
                    <a:pt x="1698646" y="200484"/>
                  </a:lnTo>
                  <a:lnTo>
                    <a:pt x="1840200" y="200484"/>
                  </a:lnTo>
                  <a:lnTo>
                    <a:pt x="1981754" y="200484"/>
                  </a:lnTo>
                  <a:lnTo>
                    <a:pt x="2123308" y="200484"/>
                  </a:lnTo>
                  <a:lnTo>
                    <a:pt x="2264862" y="100242"/>
                  </a:lnTo>
                  <a:lnTo>
                    <a:pt x="2406416" y="100242"/>
                  </a:lnTo>
                  <a:lnTo>
                    <a:pt x="2547969" y="0"/>
                  </a:lnTo>
                  <a:lnTo>
                    <a:pt x="2689523" y="0"/>
                  </a:lnTo>
                  <a:lnTo>
                    <a:pt x="2831077" y="300727"/>
                  </a:lnTo>
                  <a:lnTo>
                    <a:pt x="2972631" y="501211"/>
                  </a:lnTo>
                  <a:lnTo>
                    <a:pt x="3114185" y="300727"/>
                  </a:lnTo>
                  <a:lnTo>
                    <a:pt x="3255739" y="300727"/>
                  </a:lnTo>
                  <a:lnTo>
                    <a:pt x="3397293" y="200484"/>
                  </a:lnTo>
                </a:path>
              </a:pathLst>
            </a:custGeom>
            <a:ln w="27101" cap="flat">
              <a:solidFill>
                <a:srgbClr val="80BD41">
                  <a:alpha val="100000"/>
                </a:srgbClr>
              </a:solidFill>
              <a:prstDash val="solid"/>
              <a:round/>
            </a:ln>
          </p:spPr>
          <p:txBody>
            <a:bodyPr/>
            <a:lstStyle/>
            <a:p/>
          </p:txBody>
        </p:sp>
        <p:sp>
          <p:nvSpPr>
            <p:cNvPr id="79" name="pl79"/>
            <p:cNvSpPr/>
            <p:nvPr/>
          </p:nvSpPr>
          <p:spPr>
            <a:xfrm>
              <a:off x="5437664" y="1863466"/>
              <a:ext cx="3397293" cy="1002423"/>
            </a:xfrm>
            <a:custGeom>
              <a:avLst/>
              <a:pathLst>
                <a:path w="3397293" h="1002423">
                  <a:moveTo>
                    <a:pt x="0" y="601454"/>
                  </a:moveTo>
                  <a:lnTo>
                    <a:pt x="141553" y="601454"/>
                  </a:lnTo>
                  <a:lnTo>
                    <a:pt x="283107" y="701696"/>
                  </a:lnTo>
                  <a:lnTo>
                    <a:pt x="424661" y="701696"/>
                  </a:lnTo>
                  <a:lnTo>
                    <a:pt x="566215" y="601454"/>
                  </a:lnTo>
                  <a:lnTo>
                    <a:pt x="707769" y="501211"/>
                  </a:lnTo>
                  <a:lnTo>
                    <a:pt x="849323" y="501211"/>
                  </a:lnTo>
                  <a:lnTo>
                    <a:pt x="990877" y="400969"/>
                  </a:lnTo>
                  <a:lnTo>
                    <a:pt x="1132431" y="400969"/>
                  </a:lnTo>
                  <a:lnTo>
                    <a:pt x="1273984" y="200484"/>
                  </a:lnTo>
                  <a:lnTo>
                    <a:pt x="1415538" y="0"/>
                  </a:lnTo>
                  <a:lnTo>
                    <a:pt x="1557092" y="100242"/>
                  </a:lnTo>
                  <a:lnTo>
                    <a:pt x="1698646" y="300727"/>
                  </a:lnTo>
                  <a:lnTo>
                    <a:pt x="1840200" y="200484"/>
                  </a:lnTo>
                  <a:lnTo>
                    <a:pt x="1981754" y="300727"/>
                  </a:lnTo>
                  <a:lnTo>
                    <a:pt x="2123308" y="300727"/>
                  </a:lnTo>
                  <a:lnTo>
                    <a:pt x="2264862" y="100242"/>
                  </a:lnTo>
                  <a:lnTo>
                    <a:pt x="2406416" y="200484"/>
                  </a:lnTo>
                  <a:lnTo>
                    <a:pt x="2547969" y="400969"/>
                  </a:lnTo>
                  <a:lnTo>
                    <a:pt x="2689523" y="400969"/>
                  </a:lnTo>
                  <a:lnTo>
                    <a:pt x="2831077" y="501211"/>
                  </a:lnTo>
                  <a:lnTo>
                    <a:pt x="2972631" y="601454"/>
                  </a:lnTo>
                  <a:lnTo>
                    <a:pt x="3114185" y="601454"/>
                  </a:lnTo>
                  <a:lnTo>
                    <a:pt x="3255739" y="801939"/>
                  </a:lnTo>
                  <a:lnTo>
                    <a:pt x="3397293" y="1002423"/>
                  </a:lnTo>
                </a:path>
              </a:pathLst>
            </a:custGeom>
            <a:ln w="27101" cap="flat">
              <a:solidFill>
                <a:srgbClr val="961A49">
                  <a:alpha val="100000"/>
                </a:srgbClr>
              </a:solidFill>
              <a:prstDash val="solid"/>
              <a:round/>
            </a:ln>
          </p:spPr>
          <p:txBody>
            <a:bodyPr/>
            <a:lstStyle/>
            <a:p/>
          </p:txBody>
        </p:sp>
        <p:sp>
          <p:nvSpPr>
            <p:cNvPr id="80" name="pl80"/>
            <p:cNvSpPr/>
            <p:nvPr/>
          </p:nvSpPr>
          <p:spPr>
            <a:xfrm>
              <a:off x="5437664" y="2264435"/>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264435"/>
              <a:ext cx="3397293" cy="801939"/>
            </a:xfrm>
            <a:custGeom>
              <a:avLst/>
              <a:pathLst>
                <a:path w="3397293" h="801939">
                  <a:moveTo>
                    <a:pt x="0" y="300727"/>
                  </a:moveTo>
                  <a:lnTo>
                    <a:pt x="141553" y="601454"/>
                  </a:lnTo>
                  <a:lnTo>
                    <a:pt x="283107" y="400969"/>
                  </a:lnTo>
                  <a:lnTo>
                    <a:pt x="424661" y="801939"/>
                  </a:lnTo>
                  <a:lnTo>
                    <a:pt x="566215" y="300727"/>
                  </a:lnTo>
                  <a:lnTo>
                    <a:pt x="707769" y="200484"/>
                  </a:lnTo>
                  <a:lnTo>
                    <a:pt x="849323" y="0"/>
                  </a:lnTo>
                  <a:lnTo>
                    <a:pt x="990877" y="0"/>
                  </a:lnTo>
                  <a:lnTo>
                    <a:pt x="1132431" y="0"/>
                  </a:lnTo>
                  <a:lnTo>
                    <a:pt x="1273984" y="0"/>
                  </a:lnTo>
                  <a:lnTo>
                    <a:pt x="1415538" y="100242"/>
                  </a:lnTo>
                  <a:lnTo>
                    <a:pt x="1557092" y="200484"/>
                  </a:lnTo>
                  <a:lnTo>
                    <a:pt x="1698646" y="200484"/>
                  </a:lnTo>
                  <a:lnTo>
                    <a:pt x="1840200" y="400969"/>
                  </a:lnTo>
                  <a:lnTo>
                    <a:pt x="1981754" y="0"/>
                  </a:lnTo>
                  <a:lnTo>
                    <a:pt x="2123308" y="0"/>
                  </a:lnTo>
                  <a:lnTo>
                    <a:pt x="2264862" y="200484"/>
                  </a:lnTo>
                  <a:lnTo>
                    <a:pt x="2406416" y="0"/>
                  </a:lnTo>
                  <a:lnTo>
                    <a:pt x="2547969" y="200484"/>
                  </a:lnTo>
                  <a:lnTo>
                    <a:pt x="2689523" y="0"/>
                  </a:lnTo>
                  <a:lnTo>
                    <a:pt x="2831077" y="0"/>
                  </a:lnTo>
                  <a:lnTo>
                    <a:pt x="2972631" y="300727"/>
                  </a:lnTo>
                  <a:lnTo>
                    <a:pt x="3114185" y="300727"/>
                  </a:lnTo>
                  <a:lnTo>
                    <a:pt x="3255739" y="200484"/>
                  </a:lnTo>
                  <a:lnTo>
                    <a:pt x="3397293" y="200484"/>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03078"/>
              <a:ext cx="0" cy="862084"/>
            </a:xfrm>
            <a:custGeom>
              <a:avLst/>
              <a:pathLst>
                <a:path w="0" h="862084">
                  <a:moveTo>
                    <a:pt x="0" y="86208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03078"/>
              <a:ext cx="0" cy="761842"/>
            </a:xfrm>
            <a:custGeom>
              <a:avLst/>
              <a:pathLst>
                <a:path w="0" h="761842">
                  <a:moveTo>
                    <a:pt x="0" y="761842"/>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03078"/>
              <a:ext cx="0" cy="661599"/>
            </a:xfrm>
            <a:custGeom>
              <a:avLst/>
              <a:pathLst>
                <a:path w="0" h="661599">
                  <a:moveTo>
                    <a:pt x="0" y="661599"/>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03078"/>
              <a:ext cx="0" cy="561357"/>
            </a:xfrm>
            <a:custGeom>
              <a:avLst/>
              <a:pathLst>
                <a:path w="0" h="561357">
                  <a:moveTo>
                    <a:pt x="0" y="56135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03078"/>
              <a:ext cx="0" cy="561357"/>
            </a:xfrm>
            <a:custGeom>
              <a:avLst/>
              <a:pathLst>
                <a:path w="0" h="561357">
                  <a:moveTo>
                    <a:pt x="0" y="5613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03078"/>
              <a:ext cx="0" cy="761842"/>
            </a:xfrm>
            <a:custGeom>
              <a:avLst/>
              <a:pathLst>
                <a:path w="0" h="761842">
                  <a:moveTo>
                    <a:pt x="0" y="76184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03078"/>
              <a:ext cx="0" cy="761842"/>
            </a:xfrm>
            <a:custGeom>
              <a:avLst/>
              <a:pathLst>
                <a:path w="0" h="761842">
                  <a:moveTo>
                    <a:pt x="0" y="76184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264435"/>
              <a:ext cx="3397293" cy="801939"/>
            </a:xfrm>
            <a:custGeom>
              <a:avLst/>
              <a:pathLst>
                <a:path w="3397293" h="801939">
                  <a:moveTo>
                    <a:pt x="0" y="300727"/>
                  </a:moveTo>
                  <a:lnTo>
                    <a:pt x="141553" y="601454"/>
                  </a:lnTo>
                  <a:lnTo>
                    <a:pt x="283107" y="400969"/>
                  </a:lnTo>
                  <a:lnTo>
                    <a:pt x="424661" y="801939"/>
                  </a:lnTo>
                  <a:lnTo>
                    <a:pt x="566215" y="300727"/>
                  </a:lnTo>
                  <a:lnTo>
                    <a:pt x="707769" y="200484"/>
                  </a:lnTo>
                  <a:lnTo>
                    <a:pt x="849323" y="0"/>
                  </a:lnTo>
                  <a:lnTo>
                    <a:pt x="990877" y="0"/>
                  </a:lnTo>
                  <a:lnTo>
                    <a:pt x="1132431" y="0"/>
                  </a:lnTo>
                  <a:lnTo>
                    <a:pt x="1273984" y="0"/>
                  </a:lnTo>
                  <a:lnTo>
                    <a:pt x="1415538" y="100242"/>
                  </a:lnTo>
                  <a:lnTo>
                    <a:pt x="1557092" y="200484"/>
                  </a:lnTo>
                  <a:lnTo>
                    <a:pt x="1698646" y="200484"/>
                  </a:lnTo>
                  <a:lnTo>
                    <a:pt x="1840200" y="400969"/>
                  </a:lnTo>
                  <a:lnTo>
                    <a:pt x="1981754" y="0"/>
                  </a:lnTo>
                  <a:lnTo>
                    <a:pt x="2123308" y="0"/>
                  </a:lnTo>
                  <a:lnTo>
                    <a:pt x="2264862" y="200484"/>
                  </a:lnTo>
                  <a:lnTo>
                    <a:pt x="2406416" y="0"/>
                  </a:lnTo>
                  <a:lnTo>
                    <a:pt x="2547969" y="200484"/>
                  </a:lnTo>
                  <a:lnTo>
                    <a:pt x="2689523" y="0"/>
                  </a:lnTo>
                  <a:lnTo>
                    <a:pt x="2831077" y="0"/>
                  </a:lnTo>
                  <a:lnTo>
                    <a:pt x="2972631" y="300727"/>
                  </a:lnTo>
                  <a:lnTo>
                    <a:pt x="3114185" y="300727"/>
                  </a:lnTo>
                  <a:lnTo>
                    <a:pt x="3255739" y="200484"/>
                  </a:lnTo>
                  <a:lnTo>
                    <a:pt x="3397293" y="200484"/>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22488"/>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9723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0500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6225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2254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62386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4258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2544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1474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1232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0989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43044"/>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 points)</a:t>
              </a:r>
            </a:p>
          </p:txBody>
        </p:sp>
        <p:sp>
          <p:nvSpPr>
            <p:cNvPr id="110" name="pl110"/>
            <p:cNvSpPr/>
            <p:nvPr/>
          </p:nvSpPr>
          <p:spPr>
            <a:xfrm>
              <a:off x="602621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210"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5186"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7640"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310" y="472964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15" name="tx115"/>
            <p:cNvSpPr/>
            <p:nvPr/>
          </p:nvSpPr>
          <p:spPr>
            <a:xfrm>
              <a:off x="7102285"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4740" y="4731284"/>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653759" y="472791"/>
              <a:ext cx="2965102"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Différence de couverture par rapport à 2019</a:t>
              </a:r>
            </a:p>
          </p:txBody>
        </p:sp>
        <p:sp>
          <p:nvSpPr>
            <p:cNvPr id="118" name="pl118"/>
            <p:cNvSpPr/>
            <p:nvPr/>
          </p:nvSpPr>
          <p:spPr>
            <a:xfrm>
              <a:off x="241700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1666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816326"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1683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71649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9161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10248"/>
              <a:ext cx="4347625" cy="145351"/>
            </a:xfrm>
            <a:prstGeom prst="rect">
              <a:avLst/>
            </a:prstGeom>
            <a:solidFill>
              <a:srgbClr val="E2231A">
                <a:alpha val="80000"/>
              </a:srgbClr>
            </a:solidFill>
          </p:spPr>
          <p:txBody>
            <a:bodyPr/>
            <a:lstStyle/>
            <a:p/>
          </p:txBody>
        </p:sp>
        <p:sp>
          <p:nvSpPr>
            <p:cNvPr id="129" name="rc129"/>
            <p:cNvSpPr/>
            <p:nvPr/>
          </p:nvSpPr>
          <p:spPr>
            <a:xfrm>
              <a:off x="1317178" y="5528559"/>
              <a:ext cx="7321564" cy="145351"/>
            </a:xfrm>
            <a:prstGeom prst="rect">
              <a:avLst/>
            </a:prstGeom>
            <a:solidFill>
              <a:srgbClr val="E2231A">
                <a:alpha val="80000"/>
              </a:srgbClr>
            </a:solidFill>
          </p:spPr>
          <p:txBody>
            <a:bodyPr/>
            <a:lstStyle/>
            <a:p/>
          </p:txBody>
        </p:sp>
        <p:sp>
          <p:nvSpPr>
            <p:cNvPr id="130" name="rc130"/>
            <p:cNvSpPr/>
            <p:nvPr/>
          </p:nvSpPr>
          <p:spPr>
            <a:xfrm>
              <a:off x="1317178" y="5346869"/>
              <a:ext cx="7160989" cy="145351"/>
            </a:xfrm>
            <a:prstGeom prst="rect">
              <a:avLst/>
            </a:prstGeom>
            <a:solidFill>
              <a:srgbClr val="E2231A">
                <a:alpha val="80000"/>
              </a:srgbClr>
            </a:solidFill>
          </p:spPr>
          <p:txBody>
            <a:bodyPr/>
            <a:lstStyle/>
            <a:p/>
          </p:txBody>
        </p:sp>
        <p:sp>
          <p:nvSpPr>
            <p:cNvPr id="131" name="tx131"/>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6724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536690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756656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065846"/>
              <a:ext cx="47907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Nombre d'enfants non protégés contre la rougeole, 2019, 2023 et 2024</a:t>
              </a:r>
            </a:p>
          </p:txBody>
        </p:sp>
        <p:sp>
          <p:nvSpPr>
            <p:cNvPr id="139" name="tx139"/>
            <p:cNvSpPr/>
            <p:nvPr/>
          </p:nvSpPr>
          <p:spPr>
            <a:xfrm>
              <a:off x="4706263" y="626521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40" name="tx140"/>
            <p:cNvSpPr/>
            <p:nvPr/>
          </p:nvSpPr>
          <p:spPr>
            <a:xfrm>
              <a:off x="2320013" y="6379586"/>
              <a:ext cx="6684808"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différence de couverture par rapport à 2019 - les valeurs supérieures à zéro indiquent une couverture supérieure à celle de 2019</a:t>
              </a:r>
            </a:p>
          </p:txBody>
        </p:sp>
        <p:sp>
          <p:nvSpPr>
            <p:cNvPr id="141" name="tx141"/>
            <p:cNvSpPr/>
            <p:nvPr/>
          </p:nvSpPr>
          <p:spPr>
            <a:xfrm>
              <a:off x="4873412" y="6500287"/>
              <a:ext cx="413140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et les valeurs inférieures à zéro indiquent une couverture inférieure à celle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couverture par le MCV1 en Tunisie (96%) était supérieure de 12 points de pourcentage à la moyenne mondiale (84%) et de 15 points de pourcentage à la moyenne de l'ensemble des pays du site MENA (81%).
La couverture nationale en MCV1 était inférieure de 2 points de pourcentage à celle de 2019 (98%).
Cela équivaut à 7 000 enfants non vaccinés en 2024 contre 4 000 enfants non vaccinés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601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6680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7347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01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568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634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701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7681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34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55742"/>
              <a:ext cx="368491" cy="13010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697076"/>
              <a:ext cx="368491" cy="145972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30679"/>
              <a:ext cx="368491" cy="212612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76813"/>
              <a:ext cx="368491" cy="23799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86414"/>
              <a:ext cx="368491" cy="2570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32548"/>
              <a:ext cx="368491" cy="28242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69082"/>
              <a:ext cx="368491" cy="288772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3883"/>
              <a:ext cx="368491" cy="29829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0416"/>
              <a:ext cx="368491" cy="304638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0416"/>
              <a:ext cx="368491" cy="304638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78683"/>
              <a:ext cx="368491" cy="307811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597327"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5778456"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6950"/>
              <a:ext cx="368491" cy="310985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5217"/>
              <a:ext cx="368491" cy="314158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55742"/>
              <a:ext cx="368491" cy="1301060"/>
            </a:xfrm>
            <a:prstGeom prst="rect">
              <a:avLst/>
            </a:prstGeom>
            <a:solidFill>
              <a:srgbClr val="0083CF">
                <a:alpha val="100000"/>
              </a:srgbClr>
            </a:solidFill>
          </p:spPr>
          <p:txBody>
            <a:bodyPr/>
            <a:lstStyle/>
            <a:p/>
          </p:txBody>
        </p:sp>
        <p:sp>
          <p:nvSpPr>
            <p:cNvPr id="34" name="rc34"/>
            <p:cNvSpPr/>
            <p:nvPr/>
          </p:nvSpPr>
          <p:spPr>
            <a:xfrm>
              <a:off x="1274667" y="2697076"/>
              <a:ext cx="368491" cy="1459726"/>
            </a:xfrm>
            <a:prstGeom prst="rect">
              <a:avLst/>
            </a:prstGeom>
            <a:solidFill>
              <a:srgbClr val="0083CF">
                <a:alpha val="100000"/>
              </a:srgbClr>
            </a:solidFill>
          </p:spPr>
          <p:txBody>
            <a:bodyPr/>
            <a:lstStyle/>
            <a:p/>
          </p:txBody>
        </p:sp>
        <p:sp>
          <p:nvSpPr>
            <p:cNvPr id="35" name="rc35"/>
            <p:cNvSpPr/>
            <p:nvPr/>
          </p:nvSpPr>
          <p:spPr>
            <a:xfrm>
              <a:off x="1684102" y="2030679"/>
              <a:ext cx="368491" cy="2126123"/>
            </a:xfrm>
            <a:prstGeom prst="rect">
              <a:avLst/>
            </a:prstGeom>
            <a:solidFill>
              <a:srgbClr val="0083CF">
                <a:alpha val="100000"/>
              </a:srgbClr>
            </a:solidFill>
          </p:spPr>
          <p:txBody>
            <a:bodyPr/>
            <a:lstStyle/>
            <a:p/>
          </p:txBody>
        </p:sp>
        <p:sp>
          <p:nvSpPr>
            <p:cNvPr id="36" name="rc36"/>
            <p:cNvSpPr/>
            <p:nvPr/>
          </p:nvSpPr>
          <p:spPr>
            <a:xfrm>
              <a:off x="2502973" y="1586414"/>
              <a:ext cx="368491" cy="2570388"/>
            </a:xfrm>
            <a:prstGeom prst="rect">
              <a:avLst/>
            </a:prstGeom>
            <a:solidFill>
              <a:srgbClr val="0083CF">
                <a:alpha val="100000"/>
              </a:srgbClr>
            </a:solidFill>
          </p:spPr>
          <p:txBody>
            <a:bodyPr/>
            <a:lstStyle/>
            <a:p/>
          </p:txBody>
        </p:sp>
        <p:sp>
          <p:nvSpPr>
            <p:cNvPr id="37" name="rc37"/>
            <p:cNvSpPr/>
            <p:nvPr/>
          </p:nvSpPr>
          <p:spPr>
            <a:xfrm>
              <a:off x="2912409" y="1332548"/>
              <a:ext cx="368491" cy="2824253"/>
            </a:xfrm>
            <a:prstGeom prst="rect">
              <a:avLst/>
            </a:prstGeom>
            <a:solidFill>
              <a:srgbClr val="0083CF">
                <a:alpha val="100000"/>
              </a:srgbClr>
            </a:solidFill>
          </p:spPr>
          <p:txBody>
            <a:bodyPr/>
            <a:lstStyle/>
            <a:p/>
          </p:txBody>
        </p:sp>
        <p:sp>
          <p:nvSpPr>
            <p:cNvPr id="38" name="rc38"/>
            <p:cNvSpPr/>
            <p:nvPr/>
          </p:nvSpPr>
          <p:spPr>
            <a:xfrm>
              <a:off x="3321844" y="1332548"/>
              <a:ext cx="368491" cy="2824253"/>
            </a:xfrm>
            <a:prstGeom prst="rect">
              <a:avLst/>
            </a:prstGeom>
            <a:solidFill>
              <a:srgbClr val="0083CF">
                <a:alpha val="100000"/>
              </a:srgbClr>
            </a:solidFill>
          </p:spPr>
          <p:txBody>
            <a:bodyPr/>
            <a:lstStyle/>
            <a:p/>
          </p:txBody>
        </p:sp>
        <p:sp>
          <p:nvSpPr>
            <p:cNvPr id="39" name="rc39"/>
            <p:cNvSpPr/>
            <p:nvPr/>
          </p:nvSpPr>
          <p:spPr>
            <a:xfrm>
              <a:off x="3731279" y="1269082"/>
              <a:ext cx="368491" cy="2887720"/>
            </a:xfrm>
            <a:prstGeom prst="rect">
              <a:avLst/>
            </a:prstGeom>
            <a:solidFill>
              <a:srgbClr val="0083CF">
                <a:alpha val="100000"/>
              </a:srgbClr>
            </a:solidFill>
          </p:spPr>
          <p:txBody>
            <a:bodyPr/>
            <a:lstStyle/>
            <a:p/>
          </p:txBody>
        </p:sp>
        <p:sp>
          <p:nvSpPr>
            <p:cNvPr id="40" name="rc40"/>
            <p:cNvSpPr/>
            <p:nvPr/>
          </p:nvSpPr>
          <p:spPr>
            <a:xfrm>
              <a:off x="4140715" y="1173883"/>
              <a:ext cx="368491" cy="2982919"/>
            </a:xfrm>
            <a:prstGeom prst="rect">
              <a:avLst/>
            </a:prstGeom>
            <a:solidFill>
              <a:srgbClr val="0083CF">
                <a:alpha val="100000"/>
              </a:srgbClr>
            </a:solidFill>
          </p:spPr>
          <p:txBody>
            <a:bodyPr/>
            <a:lstStyle/>
            <a:p/>
          </p:txBody>
        </p:sp>
        <p:sp>
          <p:nvSpPr>
            <p:cNvPr id="41" name="rc41"/>
            <p:cNvSpPr/>
            <p:nvPr/>
          </p:nvSpPr>
          <p:spPr>
            <a:xfrm>
              <a:off x="4550150" y="1110416"/>
              <a:ext cx="368491" cy="3046386"/>
            </a:xfrm>
            <a:prstGeom prst="rect">
              <a:avLst/>
            </a:prstGeom>
            <a:solidFill>
              <a:srgbClr val="0083CF">
                <a:alpha val="100000"/>
              </a:srgbClr>
            </a:solidFill>
          </p:spPr>
          <p:txBody>
            <a:bodyPr/>
            <a:lstStyle/>
            <a:p/>
          </p:txBody>
        </p:sp>
        <p:sp>
          <p:nvSpPr>
            <p:cNvPr id="42" name="rc42"/>
            <p:cNvSpPr/>
            <p:nvPr/>
          </p:nvSpPr>
          <p:spPr>
            <a:xfrm>
              <a:off x="5369021" y="1078683"/>
              <a:ext cx="368491" cy="3078119"/>
            </a:xfrm>
            <a:prstGeom prst="rect">
              <a:avLst/>
            </a:prstGeom>
            <a:solidFill>
              <a:srgbClr val="0083CF">
                <a:alpha val="100000"/>
              </a:srgbClr>
            </a:solidFill>
          </p:spPr>
          <p:txBody>
            <a:bodyPr/>
            <a:lstStyle/>
            <a:p/>
          </p:txBody>
        </p:sp>
        <p:sp>
          <p:nvSpPr>
            <p:cNvPr id="43" name="pg43"/>
            <p:cNvSpPr/>
            <p:nvPr/>
          </p:nvSpPr>
          <p:spPr>
            <a:xfrm>
              <a:off x="1196737" y="4119815"/>
              <a:ext cx="36986" cy="36986"/>
            </a:xfrm>
            <a:custGeom>
              <a:avLst/>
              <a:pathLst>
                <a:path w="36986" h="36986">
                  <a:moveTo>
                    <a:pt x="36986" y="0"/>
                  </a:moveTo>
                  <a:lnTo>
                    <a:pt x="36986" y="10360"/>
                  </a:lnTo>
                  <a:lnTo>
                    <a:pt x="10360" y="36986"/>
                  </a:lnTo>
                  <a:lnTo>
                    <a:pt x="0" y="369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93129" y="4016208"/>
              <a:ext cx="140594" cy="140594"/>
            </a:xfrm>
            <a:custGeom>
              <a:avLst/>
              <a:pathLst>
                <a:path w="140594" h="140594">
                  <a:moveTo>
                    <a:pt x="140594" y="0"/>
                  </a:moveTo>
                  <a:lnTo>
                    <a:pt x="140594" y="10360"/>
                  </a:lnTo>
                  <a:lnTo>
                    <a:pt x="10360" y="140594"/>
                  </a:lnTo>
                  <a:lnTo>
                    <a:pt x="0" y="1405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89521" y="3912600"/>
              <a:ext cx="244202" cy="244202"/>
            </a:xfrm>
            <a:custGeom>
              <a:avLst/>
              <a:pathLst>
                <a:path w="244202" h="244202">
                  <a:moveTo>
                    <a:pt x="244202" y="0"/>
                  </a:moveTo>
                  <a:lnTo>
                    <a:pt x="244202" y="10360"/>
                  </a:lnTo>
                  <a:lnTo>
                    <a:pt x="10360" y="244202"/>
                  </a:lnTo>
                  <a:lnTo>
                    <a:pt x="0" y="244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85913" y="3808992"/>
              <a:ext cx="347810" cy="347810"/>
            </a:xfrm>
            <a:custGeom>
              <a:avLst/>
              <a:pathLst>
                <a:path w="347810" h="347810">
                  <a:moveTo>
                    <a:pt x="347810" y="0"/>
                  </a:moveTo>
                  <a:lnTo>
                    <a:pt x="347810" y="10360"/>
                  </a:lnTo>
                  <a:lnTo>
                    <a:pt x="10360" y="347810"/>
                  </a:lnTo>
                  <a:lnTo>
                    <a:pt x="0" y="3478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5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6017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81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945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909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873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837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801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65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55742"/>
              <a:ext cx="296024" cy="296024"/>
            </a:xfrm>
            <a:custGeom>
              <a:avLst/>
              <a:pathLst>
                <a:path w="296024" h="296024">
                  <a:moveTo>
                    <a:pt x="285664" y="0"/>
                  </a:moveTo>
                  <a:lnTo>
                    <a:pt x="296024" y="0"/>
                  </a:lnTo>
                  <a:lnTo>
                    <a:pt x="0" y="296024"/>
                  </a:lnTo>
                  <a:lnTo>
                    <a:pt x="0" y="2856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55742"/>
              <a:ext cx="192417" cy="192417"/>
            </a:xfrm>
            <a:custGeom>
              <a:avLst/>
              <a:pathLst>
                <a:path w="192417" h="192417">
                  <a:moveTo>
                    <a:pt x="182056" y="0"/>
                  </a:moveTo>
                  <a:lnTo>
                    <a:pt x="192417" y="0"/>
                  </a:lnTo>
                  <a:lnTo>
                    <a:pt x="0" y="192417"/>
                  </a:lnTo>
                  <a:lnTo>
                    <a:pt x="0" y="182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55742"/>
              <a:ext cx="88809" cy="88809"/>
            </a:xfrm>
            <a:custGeom>
              <a:avLst/>
              <a:pathLst>
                <a:path w="88809" h="88809">
                  <a:moveTo>
                    <a:pt x="78448" y="0"/>
                  </a:moveTo>
                  <a:lnTo>
                    <a:pt x="88809" y="0"/>
                  </a:lnTo>
                  <a:lnTo>
                    <a:pt x="0" y="88809"/>
                  </a:lnTo>
                  <a:lnTo>
                    <a:pt x="0" y="784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611168" y="4124811"/>
              <a:ext cx="31991" cy="31991"/>
            </a:xfrm>
            <a:custGeom>
              <a:avLst/>
              <a:pathLst>
                <a:path w="31991" h="31991">
                  <a:moveTo>
                    <a:pt x="31991" y="0"/>
                  </a:moveTo>
                  <a:lnTo>
                    <a:pt x="31991" y="10360"/>
                  </a:lnTo>
                  <a:lnTo>
                    <a:pt x="10360" y="31991"/>
                  </a:lnTo>
                  <a:lnTo>
                    <a:pt x="0" y="319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507560" y="4021203"/>
              <a:ext cx="135598" cy="135598"/>
            </a:xfrm>
            <a:custGeom>
              <a:avLst/>
              <a:pathLst>
                <a:path w="135598" h="135598">
                  <a:moveTo>
                    <a:pt x="135598" y="0"/>
                  </a:moveTo>
                  <a:lnTo>
                    <a:pt x="135598" y="10360"/>
                  </a:lnTo>
                  <a:lnTo>
                    <a:pt x="10360" y="135598"/>
                  </a:lnTo>
                  <a:lnTo>
                    <a:pt x="0" y="1355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403952" y="3917596"/>
              <a:ext cx="239206" cy="239206"/>
            </a:xfrm>
            <a:custGeom>
              <a:avLst/>
              <a:pathLst>
                <a:path w="239206" h="239206">
                  <a:moveTo>
                    <a:pt x="239206" y="0"/>
                  </a:moveTo>
                  <a:lnTo>
                    <a:pt x="239206" y="10360"/>
                  </a:lnTo>
                  <a:lnTo>
                    <a:pt x="10360" y="239206"/>
                  </a:lnTo>
                  <a:lnTo>
                    <a:pt x="0" y="239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300344" y="3813988"/>
              <a:ext cx="342814" cy="342814"/>
            </a:xfrm>
            <a:custGeom>
              <a:avLst/>
              <a:pathLst>
                <a:path w="342814" h="342814">
                  <a:moveTo>
                    <a:pt x="342814" y="0"/>
                  </a:moveTo>
                  <a:lnTo>
                    <a:pt x="342814" y="10360"/>
                  </a:lnTo>
                  <a:lnTo>
                    <a:pt x="10360" y="342814"/>
                  </a:lnTo>
                  <a:lnTo>
                    <a:pt x="0" y="34281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10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67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5031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95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594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9234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873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8512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815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7791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697076"/>
              <a:ext cx="356078" cy="356078"/>
            </a:xfrm>
            <a:custGeom>
              <a:avLst/>
              <a:pathLst>
                <a:path w="356078" h="356078">
                  <a:moveTo>
                    <a:pt x="345718" y="0"/>
                  </a:moveTo>
                  <a:lnTo>
                    <a:pt x="356078" y="0"/>
                  </a:lnTo>
                  <a:lnTo>
                    <a:pt x="0" y="356078"/>
                  </a:lnTo>
                  <a:lnTo>
                    <a:pt x="0" y="3457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697076"/>
              <a:ext cx="252471" cy="252471"/>
            </a:xfrm>
            <a:custGeom>
              <a:avLst/>
              <a:pathLst>
                <a:path w="252471" h="252471">
                  <a:moveTo>
                    <a:pt x="242110" y="0"/>
                  </a:moveTo>
                  <a:lnTo>
                    <a:pt x="252471" y="0"/>
                  </a:lnTo>
                  <a:lnTo>
                    <a:pt x="0" y="252471"/>
                  </a:lnTo>
                  <a:lnTo>
                    <a:pt x="0" y="2421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97076"/>
              <a:ext cx="148863" cy="148863"/>
            </a:xfrm>
            <a:custGeom>
              <a:avLst/>
              <a:pathLst>
                <a:path w="148863" h="148863">
                  <a:moveTo>
                    <a:pt x="138502" y="0"/>
                  </a:moveTo>
                  <a:lnTo>
                    <a:pt x="148863" y="0"/>
                  </a:lnTo>
                  <a:lnTo>
                    <a:pt x="0" y="148863"/>
                  </a:lnTo>
                  <a:lnTo>
                    <a:pt x="0" y="1385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697076"/>
              <a:ext cx="45255" cy="45255"/>
            </a:xfrm>
            <a:custGeom>
              <a:avLst/>
              <a:pathLst>
                <a:path w="45255" h="45255">
                  <a:moveTo>
                    <a:pt x="34894" y="0"/>
                  </a:moveTo>
                  <a:lnTo>
                    <a:pt x="45255" y="0"/>
                  </a:lnTo>
                  <a:lnTo>
                    <a:pt x="0" y="45255"/>
                  </a:lnTo>
                  <a:lnTo>
                    <a:pt x="0" y="34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25599" y="4129807"/>
              <a:ext cx="26995" cy="26995"/>
            </a:xfrm>
            <a:custGeom>
              <a:avLst/>
              <a:pathLst>
                <a:path w="26995" h="26995">
                  <a:moveTo>
                    <a:pt x="26995" y="0"/>
                  </a:moveTo>
                  <a:lnTo>
                    <a:pt x="26995" y="10360"/>
                  </a:lnTo>
                  <a:lnTo>
                    <a:pt x="10360" y="26995"/>
                  </a:lnTo>
                  <a:lnTo>
                    <a:pt x="0" y="2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921991" y="4026199"/>
              <a:ext cx="130603" cy="130603"/>
            </a:xfrm>
            <a:custGeom>
              <a:avLst/>
              <a:pathLst>
                <a:path w="130603" h="130603">
                  <a:moveTo>
                    <a:pt x="130603" y="0"/>
                  </a:moveTo>
                  <a:lnTo>
                    <a:pt x="130603" y="10360"/>
                  </a:lnTo>
                  <a:lnTo>
                    <a:pt x="10360" y="130603"/>
                  </a:lnTo>
                  <a:lnTo>
                    <a:pt x="0" y="1306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818383" y="3922591"/>
              <a:ext cx="234210" cy="234210"/>
            </a:xfrm>
            <a:custGeom>
              <a:avLst/>
              <a:pathLst>
                <a:path w="234210" h="234210">
                  <a:moveTo>
                    <a:pt x="234210" y="0"/>
                  </a:moveTo>
                  <a:lnTo>
                    <a:pt x="234210" y="10360"/>
                  </a:lnTo>
                  <a:lnTo>
                    <a:pt x="10360" y="234210"/>
                  </a:lnTo>
                  <a:lnTo>
                    <a:pt x="0" y="2342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714776" y="3818984"/>
              <a:ext cx="337818" cy="337818"/>
            </a:xfrm>
            <a:custGeom>
              <a:avLst/>
              <a:pathLst>
                <a:path w="337818" h="337818">
                  <a:moveTo>
                    <a:pt x="337818" y="0"/>
                  </a:moveTo>
                  <a:lnTo>
                    <a:pt x="337818" y="10360"/>
                  </a:lnTo>
                  <a:lnTo>
                    <a:pt x="10360" y="337818"/>
                  </a:lnTo>
                  <a:lnTo>
                    <a:pt x="0" y="3378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5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17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81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45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3009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73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37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901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65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829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92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756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720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684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648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612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576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30679"/>
              <a:ext cx="302217" cy="302217"/>
            </a:xfrm>
            <a:custGeom>
              <a:avLst/>
              <a:pathLst>
                <a:path w="302217" h="302217">
                  <a:moveTo>
                    <a:pt x="291856" y="0"/>
                  </a:moveTo>
                  <a:lnTo>
                    <a:pt x="302217" y="0"/>
                  </a:lnTo>
                  <a:lnTo>
                    <a:pt x="0" y="302217"/>
                  </a:lnTo>
                  <a:lnTo>
                    <a:pt x="0" y="2918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30679"/>
              <a:ext cx="198609" cy="198609"/>
            </a:xfrm>
            <a:custGeom>
              <a:avLst/>
              <a:pathLst>
                <a:path w="198609" h="198609">
                  <a:moveTo>
                    <a:pt x="188248" y="0"/>
                  </a:moveTo>
                  <a:lnTo>
                    <a:pt x="198609" y="0"/>
                  </a:lnTo>
                  <a:lnTo>
                    <a:pt x="0" y="198609"/>
                  </a:lnTo>
                  <a:lnTo>
                    <a:pt x="0" y="188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30679"/>
              <a:ext cx="95001" cy="95001"/>
            </a:xfrm>
            <a:custGeom>
              <a:avLst/>
              <a:pathLst>
                <a:path w="95001" h="95001">
                  <a:moveTo>
                    <a:pt x="84640" y="0"/>
                  </a:moveTo>
                  <a:lnTo>
                    <a:pt x="95001" y="0"/>
                  </a:lnTo>
                  <a:lnTo>
                    <a:pt x="0" y="95001"/>
                  </a:lnTo>
                  <a:lnTo>
                    <a:pt x="0" y="84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54461" y="4139799"/>
              <a:ext cx="17003" cy="17003"/>
            </a:xfrm>
            <a:custGeom>
              <a:avLst/>
              <a:pathLst>
                <a:path w="17003" h="17003">
                  <a:moveTo>
                    <a:pt x="17003" y="0"/>
                  </a:moveTo>
                  <a:lnTo>
                    <a:pt x="17003" y="10360"/>
                  </a:lnTo>
                  <a:lnTo>
                    <a:pt x="10360" y="17003"/>
                  </a:lnTo>
                  <a:lnTo>
                    <a:pt x="0" y="170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50854" y="4036191"/>
              <a:ext cx="120611" cy="120611"/>
            </a:xfrm>
            <a:custGeom>
              <a:avLst/>
              <a:pathLst>
                <a:path w="120611" h="120611">
                  <a:moveTo>
                    <a:pt x="120611" y="0"/>
                  </a:moveTo>
                  <a:lnTo>
                    <a:pt x="120611" y="10360"/>
                  </a:lnTo>
                  <a:lnTo>
                    <a:pt x="10360" y="120611"/>
                  </a:lnTo>
                  <a:lnTo>
                    <a:pt x="0" y="1206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47246" y="3932583"/>
              <a:ext cx="224219" cy="224219"/>
            </a:xfrm>
            <a:custGeom>
              <a:avLst/>
              <a:pathLst>
                <a:path w="224219" h="224219">
                  <a:moveTo>
                    <a:pt x="224219" y="0"/>
                  </a:moveTo>
                  <a:lnTo>
                    <a:pt x="224219" y="10360"/>
                  </a:lnTo>
                  <a:lnTo>
                    <a:pt x="10360" y="224219"/>
                  </a:lnTo>
                  <a:lnTo>
                    <a:pt x="0" y="224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43638" y="3828975"/>
              <a:ext cx="327826" cy="327826"/>
            </a:xfrm>
            <a:custGeom>
              <a:avLst/>
              <a:pathLst>
                <a:path w="327826" h="327826">
                  <a:moveTo>
                    <a:pt x="327826" y="0"/>
                  </a:moveTo>
                  <a:lnTo>
                    <a:pt x="327826" y="10360"/>
                  </a:lnTo>
                  <a:lnTo>
                    <a:pt x="10360" y="327826"/>
                  </a:lnTo>
                  <a:lnTo>
                    <a:pt x="0" y="3278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253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1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18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45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09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073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372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011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65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28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2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568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207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84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48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712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76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640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604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568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532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86414"/>
              <a:ext cx="342042" cy="342042"/>
            </a:xfrm>
            <a:custGeom>
              <a:avLst/>
              <a:pathLst>
                <a:path w="342042" h="342042">
                  <a:moveTo>
                    <a:pt x="331681" y="0"/>
                  </a:moveTo>
                  <a:lnTo>
                    <a:pt x="342042" y="0"/>
                  </a:lnTo>
                  <a:lnTo>
                    <a:pt x="0" y="342042"/>
                  </a:lnTo>
                  <a:lnTo>
                    <a:pt x="0" y="3316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86414"/>
              <a:ext cx="238434" cy="238434"/>
            </a:xfrm>
            <a:custGeom>
              <a:avLst/>
              <a:pathLst>
                <a:path w="238434" h="238434">
                  <a:moveTo>
                    <a:pt x="228073" y="0"/>
                  </a:moveTo>
                  <a:lnTo>
                    <a:pt x="238434" y="0"/>
                  </a:lnTo>
                  <a:lnTo>
                    <a:pt x="0" y="238434"/>
                  </a:lnTo>
                  <a:lnTo>
                    <a:pt x="0" y="2280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86414"/>
              <a:ext cx="134826" cy="134826"/>
            </a:xfrm>
            <a:custGeom>
              <a:avLst/>
              <a:pathLst>
                <a:path w="134826" h="134826">
                  <a:moveTo>
                    <a:pt x="124465" y="0"/>
                  </a:moveTo>
                  <a:lnTo>
                    <a:pt x="134826" y="0"/>
                  </a:lnTo>
                  <a:lnTo>
                    <a:pt x="0" y="134826"/>
                  </a:lnTo>
                  <a:lnTo>
                    <a:pt x="0" y="1244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86414"/>
              <a:ext cx="31218" cy="31218"/>
            </a:xfrm>
            <a:custGeom>
              <a:avLst/>
              <a:pathLst>
                <a:path w="31218" h="31218">
                  <a:moveTo>
                    <a:pt x="20858" y="0"/>
                  </a:moveTo>
                  <a:lnTo>
                    <a:pt x="31218" y="0"/>
                  </a:lnTo>
                  <a:lnTo>
                    <a:pt x="0" y="31218"/>
                  </a:lnTo>
                  <a:lnTo>
                    <a:pt x="0" y="208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268893" y="4144795"/>
              <a:ext cx="12007" cy="12007"/>
            </a:xfrm>
            <a:custGeom>
              <a:avLst/>
              <a:pathLst>
                <a:path w="12007" h="12007">
                  <a:moveTo>
                    <a:pt x="12007" y="0"/>
                  </a:moveTo>
                  <a:lnTo>
                    <a:pt x="12007" y="10360"/>
                  </a:lnTo>
                  <a:lnTo>
                    <a:pt x="10360" y="12007"/>
                  </a:lnTo>
                  <a:lnTo>
                    <a:pt x="0" y="12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165285" y="4041187"/>
              <a:ext cx="115615" cy="115615"/>
            </a:xfrm>
            <a:custGeom>
              <a:avLst/>
              <a:pathLst>
                <a:path w="115615" h="115615">
                  <a:moveTo>
                    <a:pt x="115615" y="0"/>
                  </a:moveTo>
                  <a:lnTo>
                    <a:pt x="115615" y="10360"/>
                  </a:lnTo>
                  <a:lnTo>
                    <a:pt x="10360" y="115615"/>
                  </a:lnTo>
                  <a:lnTo>
                    <a:pt x="0" y="1156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061677" y="3937579"/>
              <a:ext cx="219223" cy="219223"/>
            </a:xfrm>
            <a:custGeom>
              <a:avLst/>
              <a:pathLst>
                <a:path w="219223" h="219223">
                  <a:moveTo>
                    <a:pt x="219223" y="0"/>
                  </a:moveTo>
                  <a:lnTo>
                    <a:pt x="219223" y="10360"/>
                  </a:lnTo>
                  <a:lnTo>
                    <a:pt x="10360" y="219223"/>
                  </a:lnTo>
                  <a:lnTo>
                    <a:pt x="0" y="2192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958069" y="3833971"/>
              <a:ext cx="322831" cy="322831"/>
            </a:xfrm>
            <a:custGeom>
              <a:avLst/>
              <a:pathLst>
                <a:path w="322831" h="322831">
                  <a:moveTo>
                    <a:pt x="322831" y="0"/>
                  </a:moveTo>
                  <a:lnTo>
                    <a:pt x="322831" y="10360"/>
                  </a:lnTo>
                  <a:lnTo>
                    <a:pt x="10360" y="322831"/>
                  </a:lnTo>
                  <a:lnTo>
                    <a:pt x="0" y="3228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912409" y="373036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912409" y="362675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912409" y="352314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912409" y="34195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912409" y="33159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2912409" y="32123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2912409" y="310871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2912409" y="300510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12409" y="29015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27978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26942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259067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248707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23834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22798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21762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20726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19690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18654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17618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16582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15546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14509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13473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1332548"/>
              <a:ext cx="290080" cy="290080"/>
            </a:xfrm>
            <a:custGeom>
              <a:avLst/>
              <a:pathLst>
                <a:path w="290080" h="290080">
                  <a:moveTo>
                    <a:pt x="279719" y="0"/>
                  </a:moveTo>
                  <a:lnTo>
                    <a:pt x="290080" y="0"/>
                  </a:lnTo>
                  <a:lnTo>
                    <a:pt x="0" y="290080"/>
                  </a:lnTo>
                  <a:lnTo>
                    <a:pt x="0" y="2797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1332548"/>
              <a:ext cx="186472" cy="186472"/>
            </a:xfrm>
            <a:custGeom>
              <a:avLst/>
              <a:pathLst>
                <a:path w="186472" h="186472">
                  <a:moveTo>
                    <a:pt x="176111" y="0"/>
                  </a:moveTo>
                  <a:lnTo>
                    <a:pt x="186472" y="0"/>
                  </a:lnTo>
                  <a:lnTo>
                    <a:pt x="0" y="186472"/>
                  </a:lnTo>
                  <a:lnTo>
                    <a:pt x="0" y="1761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332548"/>
              <a:ext cx="82864" cy="82864"/>
            </a:xfrm>
            <a:custGeom>
              <a:avLst/>
              <a:pathLst>
                <a:path w="82864" h="82864">
                  <a:moveTo>
                    <a:pt x="72503" y="0"/>
                  </a:moveTo>
                  <a:lnTo>
                    <a:pt x="82864" y="0"/>
                  </a:lnTo>
                  <a:lnTo>
                    <a:pt x="0" y="82864"/>
                  </a:lnTo>
                  <a:lnTo>
                    <a:pt x="0" y="725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683324" y="4149791"/>
              <a:ext cx="7011" cy="7011"/>
            </a:xfrm>
            <a:custGeom>
              <a:avLst/>
              <a:pathLst>
                <a:path w="7011" h="7011">
                  <a:moveTo>
                    <a:pt x="7011" y="0"/>
                  </a:moveTo>
                  <a:lnTo>
                    <a:pt x="7011" y="7011"/>
                  </a:lnTo>
                  <a:lnTo>
                    <a:pt x="0" y="7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579716" y="4046183"/>
              <a:ext cx="110619" cy="110619"/>
            </a:xfrm>
            <a:custGeom>
              <a:avLst/>
              <a:pathLst>
                <a:path w="110619" h="110619">
                  <a:moveTo>
                    <a:pt x="110619" y="0"/>
                  </a:moveTo>
                  <a:lnTo>
                    <a:pt x="110619" y="10360"/>
                  </a:lnTo>
                  <a:lnTo>
                    <a:pt x="10360" y="110619"/>
                  </a:lnTo>
                  <a:lnTo>
                    <a:pt x="0" y="110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476108" y="3942575"/>
              <a:ext cx="214227" cy="214227"/>
            </a:xfrm>
            <a:custGeom>
              <a:avLst/>
              <a:pathLst>
                <a:path w="214227" h="214227">
                  <a:moveTo>
                    <a:pt x="214227" y="0"/>
                  </a:moveTo>
                  <a:lnTo>
                    <a:pt x="214227" y="10360"/>
                  </a:lnTo>
                  <a:lnTo>
                    <a:pt x="10360" y="214227"/>
                  </a:lnTo>
                  <a:lnTo>
                    <a:pt x="0" y="214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372500" y="3838967"/>
              <a:ext cx="317835" cy="317835"/>
            </a:xfrm>
            <a:custGeom>
              <a:avLst/>
              <a:pathLst>
                <a:path w="317835" h="317835">
                  <a:moveTo>
                    <a:pt x="317835" y="0"/>
                  </a:moveTo>
                  <a:lnTo>
                    <a:pt x="317835" y="10360"/>
                  </a:lnTo>
                  <a:lnTo>
                    <a:pt x="10360" y="317835"/>
                  </a:lnTo>
                  <a:lnTo>
                    <a:pt x="0" y="3178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321844" y="3735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321844" y="3631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321844" y="3528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321844" y="342453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321844" y="33209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321844" y="32173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321844" y="31137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321844" y="301010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321844" y="290649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321844" y="28028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321844" y="26992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321844" y="25956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321844" y="249206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321844" y="238845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321844" y="22848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321844" y="21812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321844" y="20776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3321844" y="197402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3321844" y="187041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3321844" y="17668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3321844" y="16632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3321844" y="15595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3321844" y="145598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3321844" y="135238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3321844" y="1332548"/>
              <a:ext cx="295076" cy="295076"/>
            </a:xfrm>
            <a:custGeom>
              <a:avLst/>
              <a:pathLst>
                <a:path w="295076" h="295076">
                  <a:moveTo>
                    <a:pt x="284715" y="0"/>
                  </a:moveTo>
                  <a:lnTo>
                    <a:pt x="295076" y="0"/>
                  </a:lnTo>
                  <a:lnTo>
                    <a:pt x="0" y="295076"/>
                  </a:lnTo>
                  <a:lnTo>
                    <a:pt x="0" y="284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3321844" y="1332548"/>
              <a:ext cx="191468" cy="191468"/>
            </a:xfrm>
            <a:custGeom>
              <a:avLst/>
              <a:pathLst>
                <a:path w="191468" h="191468">
                  <a:moveTo>
                    <a:pt x="181107" y="0"/>
                  </a:moveTo>
                  <a:lnTo>
                    <a:pt x="191468" y="0"/>
                  </a:lnTo>
                  <a:lnTo>
                    <a:pt x="0" y="191468"/>
                  </a:lnTo>
                  <a:lnTo>
                    <a:pt x="0" y="1811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3321844" y="1332548"/>
              <a:ext cx="87860" cy="87860"/>
            </a:xfrm>
            <a:custGeom>
              <a:avLst/>
              <a:pathLst>
                <a:path w="87860" h="87860">
                  <a:moveTo>
                    <a:pt x="77499" y="0"/>
                  </a:moveTo>
                  <a:lnTo>
                    <a:pt x="87860" y="0"/>
                  </a:lnTo>
                  <a:lnTo>
                    <a:pt x="0" y="87860"/>
                  </a:lnTo>
                  <a:lnTo>
                    <a:pt x="0" y="774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7755" y="4154786"/>
              <a:ext cx="2015" cy="2015"/>
            </a:xfrm>
            <a:custGeom>
              <a:avLst/>
              <a:pathLst>
                <a:path w="2015" h="2015">
                  <a:moveTo>
                    <a:pt x="2015" y="0"/>
                  </a:moveTo>
                  <a:lnTo>
                    <a:pt x="2015" y="2015"/>
                  </a:lnTo>
                  <a:lnTo>
                    <a:pt x="0" y="20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94147" y="4051179"/>
              <a:ext cx="105623" cy="105623"/>
            </a:xfrm>
            <a:custGeom>
              <a:avLst/>
              <a:pathLst>
                <a:path w="105623" h="105623">
                  <a:moveTo>
                    <a:pt x="105623" y="0"/>
                  </a:moveTo>
                  <a:lnTo>
                    <a:pt x="105623" y="10360"/>
                  </a:lnTo>
                  <a:lnTo>
                    <a:pt x="10360" y="105623"/>
                  </a:lnTo>
                  <a:lnTo>
                    <a:pt x="0" y="1056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90539" y="3947571"/>
              <a:ext cx="209231" cy="209231"/>
            </a:xfrm>
            <a:custGeom>
              <a:avLst/>
              <a:pathLst>
                <a:path w="209231" h="209231">
                  <a:moveTo>
                    <a:pt x="209231" y="0"/>
                  </a:moveTo>
                  <a:lnTo>
                    <a:pt x="209231" y="10360"/>
                  </a:lnTo>
                  <a:lnTo>
                    <a:pt x="10360" y="209231"/>
                  </a:lnTo>
                  <a:lnTo>
                    <a:pt x="0" y="2092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86932" y="3843963"/>
              <a:ext cx="312839" cy="312839"/>
            </a:xfrm>
            <a:custGeom>
              <a:avLst/>
              <a:pathLst>
                <a:path w="312839" h="312839">
                  <a:moveTo>
                    <a:pt x="312839" y="0"/>
                  </a:moveTo>
                  <a:lnTo>
                    <a:pt x="312839" y="10360"/>
                  </a:lnTo>
                  <a:lnTo>
                    <a:pt x="10360" y="312839"/>
                  </a:lnTo>
                  <a:lnTo>
                    <a:pt x="0" y="3128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4035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367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3314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2953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2592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223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187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1510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1149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0788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042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06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49706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39345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8984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862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26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790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54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18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81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45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9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73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69082"/>
              <a:ext cx="363538" cy="363538"/>
            </a:xfrm>
            <a:custGeom>
              <a:avLst/>
              <a:pathLst>
                <a:path w="363538" h="363538">
                  <a:moveTo>
                    <a:pt x="353177" y="0"/>
                  </a:moveTo>
                  <a:lnTo>
                    <a:pt x="363538" y="0"/>
                  </a:lnTo>
                  <a:lnTo>
                    <a:pt x="0" y="363538"/>
                  </a:lnTo>
                  <a:lnTo>
                    <a:pt x="0" y="3531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69082"/>
              <a:ext cx="259930" cy="259930"/>
            </a:xfrm>
            <a:custGeom>
              <a:avLst/>
              <a:pathLst>
                <a:path w="259930" h="259930">
                  <a:moveTo>
                    <a:pt x="249569" y="0"/>
                  </a:moveTo>
                  <a:lnTo>
                    <a:pt x="259930" y="0"/>
                  </a:lnTo>
                  <a:lnTo>
                    <a:pt x="0" y="259930"/>
                  </a:lnTo>
                  <a:lnTo>
                    <a:pt x="0" y="249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69082"/>
              <a:ext cx="156322" cy="156322"/>
            </a:xfrm>
            <a:custGeom>
              <a:avLst/>
              <a:pathLst>
                <a:path w="156322" h="156322">
                  <a:moveTo>
                    <a:pt x="145962" y="0"/>
                  </a:moveTo>
                  <a:lnTo>
                    <a:pt x="156322" y="0"/>
                  </a:lnTo>
                  <a:lnTo>
                    <a:pt x="0" y="156322"/>
                  </a:lnTo>
                  <a:lnTo>
                    <a:pt x="0" y="1459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69082"/>
              <a:ext cx="52714" cy="52714"/>
            </a:xfrm>
            <a:custGeom>
              <a:avLst/>
              <a:pathLst>
                <a:path w="52714" h="52714">
                  <a:moveTo>
                    <a:pt x="42354" y="0"/>
                  </a:moveTo>
                  <a:lnTo>
                    <a:pt x="52714" y="0"/>
                  </a:lnTo>
                  <a:lnTo>
                    <a:pt x="0" y="52714"/>
                  </a:lnTo>
                  <a:lnTo>
                    <a:pt x="0" y="4235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408578" y="4056174"/>
              <a:ext cx="100627" cy="100627"/>
            </a:xfrm>
            <a:custGeom>
              <a:avLst/>
              <a:pathLst>
                <a:path w="100627" h="100627">
                  <a:moveTo>
                    <a:pt x="100627" y="0"/>
                  </a:moveTo>
                  <a:lnTo>
                    <a:pt x="100627" y="10360"/>
                  </a:lnTo>
                  <a:lnTo>
                    <a:pt x="10360" y="100627"/>
                  </a:lnTo>
                  <a:lnTo>
                    <a:pt x="0" y="100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304971" y="3952567"/>
              <a:ext cx="204235" cy="204235"/>
            </a:xfrm>
            <a:custGeom>
              <a:avLst/>
              <a:pathLst>
                <a:path w="204235" h="204235">
                  <a:moveTo>
                    <a:pt x="204235" y="0"/>
                  </a:moveTo>
                  <a:lnTo>
                    <a:pt x="204235" y="10360"/>
                  </a:lnTo>
                  <a:lnTo>
                    <a:pt x="10360" y="204235"/>
                  </a:lnTo>
                  <a:lnTo>
                    <a:pt x="0" y="204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201363" y="3848959"/>
              <a:ext cx="307843" cy="307843"/>
            </a:xfrm>
            <a:custGeom>
              <a:avLst/>
              <a:pathLst>
                <a:path w="307843" h="307843">
                  <a:moveTo>
                    <a:pt x="307843" y="0"/>
                  </a:moveTo>
                  <a:lnTo>
                    <a:pt x="307843" y="10360"/>
                  </a:lnTo>
                  <a:lnTo>
                    <a:pt x="10360" y="307843"/>
                  </a:lnTo>
                  <a:lnTo>
                    <a:pt x="0" y="307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40715" y="37453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64174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53813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43452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33092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22731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12370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02009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291648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81288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70927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60566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50205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39845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29484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19123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08762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198401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88041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77680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67319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56958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46597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36237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25876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173883"/>
              <a:ext cx="360126" cy="360126"/>
            </a:xfrm>
            <a:custGeom>
              <a:avLst/>
              <a:pathLst>
                <a:path w="360126" h="360126">
                  <a:moveTo>
                    <a:pt x="349765" y="0"/>
                  </a:moveTo>
                  <a:lnTo>
                    <a:pt x="360126" y="0"/>
                  </a:lnTo>
                  <a:lnTo>
                    <a:pt x="0" y="360126"/>
                  </a:lnTo>
                  <a:lnTo>
                    <a:pt x="0" y="3497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3883"/>
              <a:ext cx="256518" cy="256518"/>
            </a:xfrm>
            <a:custGeom>
              <a:avLst/>
              <a:pathLst>
                <a:path w="256518" h="256518">
                  <a:moveTo>
                    <a:pt x="246157" y="0"/>
                  </a:moveTo>
                  <a:lnTo>
                    <a:pt x="256518" y="0"/>
                  </a:lnTo>
                  <a:lnTo>
                    <a:pt x="0" y="256518"/>
                  </a:lnTo>
                  <a:lnTo>
                    <a:pt x="0" y="2461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3883"/>
              <a:ext cx="152910" cy="152910"/>
            </a:xfrm>
            <a:custGeom>
              <a:avLst/>
              <a:pathLst>
                <a:path w="152910" h="152910">
                  <a:moveTo>
                    <a:pt x="142549" y="0"/>
                  </a:moveTo>
                  <a:lnTo>
                    <a:pt x="152910" y="0"/>
                  </a:lnTo>
                  <a:lnTo>
                    <a:pt x="0" y="152910"/>
                  </a:lnTo>
                  <a:lnTo>
                    <a:pt x="0" y="1425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3883"/>
              <a:ext cx="49302" cy="49302"/>
            </a:xfrm>
            <a:custGeom>
              <a:avLst/>
              <a:pathLst>
                <a:path w="49302" h="49302">
                  <a:moveTo>
                    <a:pt x="38941" y="0"/>
                  </a:moveTo>
                  <a:lnTo>
                    <a:pt x="49302" y="0"/>
                  </a:lnTo>
                  <a:lnTo>
                    <a:pt x="0" y="49302"/>
                  </a:lnTo>
                  <a:lnTo>
                    <a:pt x="0" y="3894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823010" y="4061170"/>
              <a:ext cx="95632" cy="95632"/>
            </a:xfrm>
            <a:custGeom>
              <a:avLst/>
              <a:pathLst>
                <a:path w="95632" h="95632">
                  <a:moveTo>
                    <a:pt x="95632" y="0"/>
                  </a:moveTo>
                  <a:lnTo>
                    <a:pt x="95632" y="10360"/>
                  </a:lnTo>
                  <a:lnTo>
                    <a:pt x="10360" y="95632"/>
                  </a:lnTo>
                  <a:lnTo>
                    <a:pt x="0" y="956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719402" y="3957562"/>
              <a:ext cx="199239" cy="199239"/>
            </a:xfrm>
            <a:custGeom>
              <a:avLst/>
              <a:pathLst>
                <a:path w="199239" h="199239">
                  <a:moveTo>
                    <a:pt x="199239" y="0"/>
                  </a:moveTo>
                  <a:lnTo>
                    <a:pt x="199239" y="10360"/>
                  </a:lnTo>
                  <a:lnTo>
                    <a:pt x="10360" y="199239"/>
                  </a:lnTo>
                  <a:lnTo>
                    <a:pt x="0" y="1992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615794" y="3853955"/>
              <a:ext cx="302847" cy="302847"/>
            </a:xfrm>
            <a:custGeom>
              <a:avLst/>
              <a:pathLst>
                <a:path w="302847" h="302847">
                  <a:moveTo>
                    <a:pt x="302847" y="0"/>
                  </a:moveTo>
                  <a:lnTo>
                    <a:pt x="302847" y="10360"/>
                  </a:lnTo>
                  <a:lnTo>
                    <a:pt x="10360" y="302847"/>
                  </a:lnTo>
                  <a:lnTo>
                    <a:pt x="0" y="30284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550150" y="375034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6467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5431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4395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33591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23230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1287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0250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29214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81787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71426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6106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5070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4034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29983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19623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0926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19890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8854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78179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67819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5745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4709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3673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26376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16015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10416"/>
              <a:ext cx="324980" cy="324980"/>
            </a:xfrm>
            <a:custGeom>
              <a:avLst/>
              <a:pathLst>
                <a:path w="324980" h="324980">
                  <a:moveTo>
                    <a:pt x="314619" y="0"/>
                  </a:moveTo>
                  <a:lnTo>
                    <a:pt x="324980" y="0"/>
                  </a:lnTo>
                  <a:lnTo>
                    <a:pt x="0" y="324980"/>
                  </a:lnTo>
                  <a:lnTo>
                    <a:pt x="0" y="3146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0416"/>
              <a:ext cx="221372" cy="221372"/>
            </a:xfrm>
            <a:custGeom>
              <a:avLst/>
              <a:pathLst>
                <a:path w="221372" h="221372">
                  <a:moveTo>
                    <a:pt x="211011" y="0"/>
                  </a:moveTo>
                  <a:lnTo>
                    <a:pt x="221372" y="0"/>
                  </a:lnTo>
                  <a:lnTo>
                    <a:pt x="0" y="221372"/>
                  </a:lnTo>
                  <a:lnTo>
                    <a:pt x="0" y="2110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0416"/>
              <a:ext cx="117764" cy="117764"/>
            </a:xfrm>
            <a:custGeom>
              <a:avLst/>
              <a:pathLst>
                <a:path w="117764" h="117764">
                  <a:moveTo>
                    <a:pt x="107404" y="0"/>
                  </a:moveTo>
                  <a:lnTo>
                    <a:pt x="117764" y="0"/>
                  </a:lnTo>
                  <a:lnTo>
                    <a:pt x="0" y="117764"/>
                  </a:lnTo>
                  <a:lnTo>
                    <a:pt x="0" y="1074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0416"/>
              <a:ext cx="14157" cy="14157"/>
            </a:xfrm>
            <a:custGeom>
              <a:avLst/>
              <a:pathLst>
                <a:path w="14157" h="14157">
                  <a:moveTo>
                    <a:pt x="3796" y="0"/>
                  </a:moveTo>
                  <a:lnTo>
                    <a:pt x="14157" y="0"/>
                  </a:lnTo>
                  <a:lnTo>
                    <a:pt x="0" y="14157"/>
                  </a:lnTo>
                  <a:lnTo>
                    <a:pt x="0" y="37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5651872" y="4071162"/>
              <a:ext cx="85640" cy="85640"/>
            </a:xfrm>
            <a:custGeom>
              <a:avLst/>
              <a:pathLst>
                <a:path w="85640" h="85640">
                  <a:moveTo>
                    <a:pt x="85640" y="0"/>
                  </a:moveTo>
                  <a:lnTo>
                    <a:pt x="85640" y="10360"/>
                  </a:lnTo>
                  <a:lnTo>
                    <a:pt x="10360" y="85640"/>
                  </a:lnTo>
                  <a:lnTo>
                    <a:pt x="0" y="8564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548264" y="3967554"/>
              <a:ext cx="189248" cy="189248"/>
            </a:xfrm>
            <a:custGeom>
              <a:avLst/>
              <a:pathLst>
                <a:path w="189248" h="189248">
                  <a:moveTo>
                    <a:pt x="189248" y="0"/>
                  </a:moveTo>
                  <a:lnTo>
                    <a:pt x="189248" y="10360"/>
                  </a:lnTo>
                  <a:lnTo>
                    <a:pt x="10360" y="189248"/>
                  </a:lnTo>
                  <a:lnTo>
                    <a:pt x="0" y="1892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444656" y="3863946"/>
              <a:ext cx="292855" cy="292855"/>
            </a:xfrm>
            <a:custGeom>
              <a:avLst/>
              <a:pathLst>
                <a:path w="292855" h="292855">
                  <a:moveTo>
                    <a:pt x="292855" y="0"/>
                  </a:moveTo>
                  <a:lnTo>
                    <a:pt x="292855" y="10360"/>
                  </a:lnTo>
                  <a:lnTo>
                    <a:pt x="10360" y="292855"/>
                  </a:lnTo>
                  <a:lnTo>
                    <a:pt x="0" y="2928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369021" y="376033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65673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55312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44951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34590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24230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13869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03508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293147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82786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72426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62065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51704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41343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30982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206222"/>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10261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1999006"/>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1895398"/>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791790"/>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688183"/>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584575"/>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480967"/>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377359"/>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273751"/>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170144"/>
              <a:ext cx="368491" cy="378852"/>
            </a:xfrm>
            <a:custGeom>
              <a:avLst/>
              <a:pathLst>
                <a:path w="368491" h="378852">
                  <a:moveTo>
                    <a:pt x="368491" y="0"/>
                  </a:moveTo>
                  <a:lnTo>
                    <a:pt x="368491" y="10360"/>
                  </a:lnTo>
                  <a:lnTo>
                    <a:pt x="0" y="378852"/>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078683"/>
              <a:ext cx="366705" cy="366705"/>
            </a:xfrm>
            <a:custGeom>
              <a:avLst/>
              <a:pathLst>
                <a:path w="366705" h="366705">
                  <a:moveTo>
                    <a:pt x="356344" y="0"/>
                  </a:moveTo>
                  <a:lnTo>
                    <a:pt x="366705" y="0"/>
                  </a:lnTo>
                  <a:lnTo>
                    <a:pt x="0" y="366705"/>
                  </a:lnTo>
                  <a:lnTo>
                    <a:pt x="0" y="3563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78683"/>
              <a:ext cx="263097" cy="263097"/>
            </a:xfrm>
            <a:custGeom>
              <a:avLst/>
              <a:pathLst>
                <a:path w="263097" h="263097">
                  <a:moveTo>
                    <a:pt x="252736" y="0"/>
                  </a:moveTo>
                  <a:lnTo>
                    <a:pt x="263097" y="0"/>
                  </a:lnTo>
                  <a:lnTo>
                    <a:pt x="0" y="263097"/>
                  </a:lnTo>
                  <a:lnTo>
                    <a:pt x="0" y="2527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78683"/>
              <a:ext cx="159489" cy="159489"/>
            </a:xfrm>
            <a:custGeom>
              <a:avLst/>
              <a:pathLst>
                <a:path w="159489" h="159489">
                  <a:moveTo>
                    <a:pt x="149128" y="0"/>
                  </a:moveTo>
                  <a:lnTo>
                    <a:pt x="159489" y="0"/>
                  </a:lnTo>
                  <a:lnTo>
                    <a:pt x="0" y="159489"/>
                  </a:lnTo>
                  <a:lnTo>
                    <a:pt x="0" y="1491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78683"/>
              <a:ext cx="55881" cy="55881"/>
            </a:xfrm>
            <a:custGeom>
              <a:avLst/>
              <a:pathLst>
                <a:path w="55881" h="55881">
                  <a:moveTo>
                    <a:pt x="45521" y="0"/>
                  </a:moveTo>
                  <a:lnTo>
                    <a:pt x="55881" y="0"/>
                  </a:lnTo>
                  <a:lnTo>
                    <a:pt x="0" y="55881"/>
                  </a:lnTo>
                  <a:lnTo>
                    <a:pt x="0" y="455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rc322"/>
            <p:cNvSpPr/>
            <p:nvPr/>
          </p:nvSpPr>
          <p:spPr>
            <a:xfrm>
              <a:off x="865232" y="2855742"/>
              <a:ext cx="368491" cy="1301060"/>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1274667" y="2697076"/>
              <a:ext cx="368491" cy="145972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684102" y="2030679"/>
              <a:ext cx="368491" cy="2126123"/>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2502973" y="1586414"/>
              <a:ext cx="368491" cy="2570388"/>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912409" y="1332548"/>
              <a:ext cx="368491" cy="2824253"/>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2548"/>
              <a:ext cx="368491" cy="282425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3731279" y="1269082"/>
              <a:ext cx="368491" cy="2887720"/>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4140715" y="1173883"/>
              <a:ext cx="368491" cy="2982919"/>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550150" y="1110416"/>
              <a:ext cx="368491" cy="3046386"/>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5369021" y="1078683"/>
              <a:ext cx="368491" cy="3078119"/>
            </a:xfrm>
            <a:prstGeom prst="rect">
              <a:avLst/>
            </a:prstGeom>
            <a:ln w="1355" cap="flat">
              <a:solidFill>
                <a:srgbClr val="000000">
                  <a:alpha val="100000"/>
                </a:srgbClr>
              </a:solidFill>
              <a:prstDash val="solid"/>
              <a:miter/>
            </a:ln>
          </p:spPr>
          <p:txBody>
            <a:bodyPr/>
            <a:lstStyle/>
            <a:p/>
          </p:txBody>
        </p:sp>
        <p:sp>
          <p:nvSpPr>
            <p:cNvPr id="332" name="tx332"/>
            <p:cNvSpPr/>
            <p:nvPr/>
          </p:nvSpPr>
          <p:spPr>
            <a:xfrm>
              <a:off x="969091" y="2725522"/>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3" name="tx333"/>
            <p:cNvSpPr/>
            <p:nvPr/>
          </p:nvSpPr>
          <p:spPr>
            <a:xfrm>
              <a:off x="1378527" y="25555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4" name="tx334"/>
            <p:cNvSpPr/>
            <p:nvPr/>
          </p:nvSpPr>
          <p:spPr>
            <a:xfrm>
              <a:off x="1787962" y="184919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5" name="tx335"/>
            <p:cNvSpPr/>
            <p:nvPr/>
          </p:nvSpPr>
          <p:spPr>
            <a:xfrm>
              <a:off x="2197397" y="1581858"/>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6" name="tx336"/>
            <p:cNvSpPr/>
            <p:nvPr/>
          </p:nvSpPr>
          <p:spPr>
            <a:xfrm>
              <a:off x="2606833" y="13782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7" name="tx337"/>
            <p:cNvSpPr/>
            <p:nvPr/>
          </p:nvSpPr>
          <p:spPr>
            <a:xfrm>
              <a:off x="3016268"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8" name="tx338"/>
            <p:cNvSpPr/>
            <p:nvPr/>
          </p:nvSpPr>
          <p:spPr>
            <a:xfrm>
              <a:off x="3425704" y="110917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835139" y="104189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0" name="tx340"/>
            <p:cNvSpPr/>
            <p:nvPr/>
          </p:nvSpPr>
          <p:spPr>
            <a:xfrm>
              <a:off x="4244574" y="94098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1" name="tx341"/>
            <p:cNvSpPr/>
            <p:nvPr/>
          </p:nvSpPr>
          <p:spPr>
            <a:xfrm>
              <a:off x="4654010"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2" name="tx342"/>
            <p:cNvSpPr/>
            <p:nvPr/>
          </p:nvSpPr>
          <p:spPr>
            <a:xfrm>
              <a:off x="5063445" y="873713"/>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472880" y="840076"/>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4" name="tx344"/>
            <p:cNvSpPr/>
            <p:nvPr/>
          </p:nvSpPr>
          <p:spPr>
            <a:xfrm>
              <a:off x="670118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5" name="tx345"/>
            <p:cNvSpPr/>
            <p:nvPr/>
          </p:nvSpPr>
          <p:spPr>
            <a:xfrm>
              <a:off x="5882316"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291751" y="806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7520057"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8" name="tx348"/>
            <p:cNvSpPr/>
            <p:nvPr/>
          </p:nvSpPr>
          <p:spPr>
            <a:xfrm>
              <a:off x="792949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8338928"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748363"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7110622" y="77280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pg352"/>
            <p:cNvSpPr/>
            <p:nvPr/>
          </p:nvSpPr>
          <p:spPr>
            <a:xfrm>
              <a:off x="986811" y="340321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1019333" y="343542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4" name="pg354"/>
            <p:cNvSpPr/>
            <p:nvPr/>
          </p:nvSpPr>
          <p:spPr>
            <a:xfrm>
              <a:off x="1396247" y="33238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1428768" y="335608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6" name="pg356"/>
            <p:cNvSpPr/>
            <p:nvPr/>
          </p:nvSpPr>
          <p:spPr>
            <a:xfrm>
              <a:off x="1805682" y="29906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1838204" y="302421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8" name="pg358"/>
            <p:cNvSpPr/>
            <p:nvPr/>
          </p:nvSpPr>
          <p:spPr>
            <a:xfrm>
              <a:off x="2624553" y="276855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2657074" y="279938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0" name="pg360"/>
            <p:cNvSpPr/>
            <p:nvPr/>
          </p:nvSpPr>
          <p:spPr>
            <a:xfrm>
              <a:off x="3033988" y="26416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3066510" y="267250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2" name="pg362"/>
            <p:cNvSpPr/>
            <p:nvPr/>
          </p:nvSpPr>
          <p:spPr>
            <a:xfrm>
              <a:off x="3413279" y="2641621"/>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3445800" y="26725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4" name="pg364"/>
            <p:cNvSpPr/>
            <p:nvPr/>
          </p:nvSpPr>
          <p:spPr>
            <a:xfrm>
              <a:off x="3852859" y="26098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5" name="tx365"/>
            <p:cNvSpPr/>
            <p:nvPr/>
          </p:nvSpPr>
          <p:spPr>
            <a:xfrm>
              <a:off x="3885380" y="264241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6" name="pg366"/>
            <p:cNvSpPr/>
            <p:nvPr/>
          </p:nvSpPr>
          <p:spPr>
            <a:xfrm>
              <a:off x="4262294" y="256228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7" name="tx367"/>
            <p:cNvSpPr/>
            <p:nvPr/>
          </p:nvSpPr>
          <p:spPr>
            <a:xfrm>
              <a:off x="4294816" y="259316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8" name="pg368"/>
            <p:cNvSpPr/>
            <p:nvPr/>
          </p:nvSpPr>
          <p:spPr>
            <a:xfrm>
              <a:off x="4671729" y="253055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4704251" y="25614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0" name="pg370"/>
            <p:cNvSpPr/>
            <p:nvPr/>
          </p:nvSpPr>
          <p:spPr>
            <a:xfrm>
              <a:off x="5490600" y="251468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5523122" y="254694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2" name="tx372"/>
            <p:cNvSpPr/>
            <p:nvPr/>
          </p:nvSpPr>
          <p:spPr>
            <a:xfrm>
              <a:off x="663492" y="41046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3" name="tx373"/>
            <p:cNvSpPr/>
            <p:nvPr/>
          </p:nvSpPr>
          <p:spPr>
            <a:xfrm>
              <a:off x="585797" y="33113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4" name="tx374"/>
            <p:cNvSpPr/>
            <p:nvPr/>
          </p:nvSpPr>
          <p:spPr>
            <a:xfrm>
              <a:off x="585797" y="25180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5" name="tx375"/>
            <p:cNvSpPr/>
            <p:nvPr/>
          </p:nvSpPr>
          <p:spPr>
            <a:xfrm>
              <a:off x="585797" y="172640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6" name="tx376"/>
            <p:cNvSpPr/>
            <p:nvPr/>
          </p:nvSpPr>
          <p:spPr>
            <a:xfrm>
              <a:off x="508103" y="93136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7" name="tx377"/>
            <p:cNvSpPr/>
            <p:nvPr/>
          </p:nvSpPr>
          <p:spPr>
            <a:xfrm rot="-5400000">
              <a:off x="827070" y="4556162"/>
              <a:ext cx="44263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Yémen</a:t>
              </a:r>
            </a:p>
          </p:txBody>
        </p:sp>
        <p:sp>
          <p:nvSpPr>
            <p:cNvPr id="378" name="tx378"/>
            <p:cNvSpPr/>
            <p:nvPr/>
          </p:nvSpPr>
          <p:spPr>
            <a:xfrm rot="-5400000">
              <a:off x="1216382" y="4575057"/>
              <a:ext cx="48165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Soudan</a:t>
              </a:r>
            </a:p>
          </p:txBody>
        </p:sp>
        <p:sp>
          <p:nvSpPr>
            <p:cNvPr id="379" name="tx379"/>
            <p:cNvSpPr/>
            <p:nvPr/>
          </p:nvSpPr>
          <p:spPr>
            <a:xfrm rot="-5400000">
              <a:off x="1696622" y="4506025"/>
              <a:ext cx="3418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Liban</a:t>
              </a:r>
            </a:p>
          </p:txBody>
        </p:sp>
        <p:sp>
          <p:nvSpPr>
            <p:cNvPr id="380" name="tx380"/>
            <p:cNvSpPr/>
            <p:nvPr/>
          </p:nvSpPr>
          <p:spPr>
            <a:xfrm rot="-5400000">
              <a:off x="2030137" y="4554184"/>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1" name="tx381"/>
            <p:cNvSpPr/>
            <p:nvPr/>
          </p:nvSpPr>
          <p:spPr>
            <a:xfrm rot="-5400000">
              <a:off x="2395984" y="4596066"/>
              <a:ext cx="55136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Syrienne</a:t>
              </a:r>
            </a:p>
          </p:txBody>
        </p:sp>
        <p:sp>
          <p:nvSpPr>
            <p:cNvPr id="382" name="tx382"/>
            <p:cNvSpPr/>
            <p:nvPr/>
          </p:nvSpPr>
          <p:spPr>
            <a:xfrm rot="-5400000">
              <a:off x="2555112" y="4850603"/>
              <a:ext cx="1056208"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État de Palestine</a:t>
              </a:r>
            </a:p>
          </p:txBody>
        </p:sp>
        <p:sp>
          <p:nvSpPr>
            <p:cNvPr id="383" name="tx383"/>
            <p:cNvSpPr/>
            <p:nvPr/>
          </p:nvSpPr>
          <p:spPr>
            <a:xfrm rot="-5400000">
              <a:off x="3324405" y="4488222"/>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Libye</a:t>
              </a:r>
            </a:p>
          </p:txBody>
        </p:sp>
        <p:sp>
          <p:nvSpPr>
            <p:cNvPr id="384" name="tx384"/>
            <p:cNvSpPr/>
            <p:nvPr/>
          </p:nvSpPr>
          <p:spPr>
            <a:xfrm rot="-5400000">
              <a:off x="3798267" y="4451557"/>
              <a:ext cx="23287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Irak</a:t>
              </a:r>
            </a:p>
          </p:txBody>
        </p:sp>
        <p:sp>
          <p:nvSpPr>
            <p:cNvPr id="385" name="tx385"/>
            <p:cNvSpPr/>
            <p:nvPr/>
          </p:nvSpPr>
          <p:spPr>
            <a:xfrm rot="-5400000">
              <a:off x="4092559" y="4538392"/>
              <a:ext cx="434857" cy="12994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Algérie</a:t>
              </a:r>
            </a:p>
          </p:txBody>
        </p:sp>
        <p:sp>
          <p:nvSpPr>
            <p:cNvPr id="386" name="tx386"/>
            <p:cNvSpPr/>
            <p:nvPr/>
          </p:nvSpPr>
          <p:spPr>
            <a:xfrm rot="-5400000">
              <a:off x="4235623" y="4831298"/>
              <a:ext cx="994134"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Arabie Saoudite</a:t>
              </a:r>
            </a:p>
          </p:txBody>
        </p:sp>
        <p:sp>
          <p:nvSpPr>
            <p:cNvPr id="387" name="tx387"/>
            <p:cNvSpPr/>
            <p:nvPr/>
          </p:nvSpPr>
          <p:spPr>
            <a:xfrm rot="-5400000">
              <a:off x="4917842" y="4560289"/>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Tunisie</a:t>
              </a:r>
            </a:p>
          </p:txBody>
        </p:sp>
        <p:sp>
          <p:nvSpPr>
            <p:cNvPr id="388" name="tx388"/>
            <p:cNvSpPr/>
            <p:nvPr/>
          </p:nvSpPr>
          <p:spPr>
            <a:xfrm rot="-5400000">
              <a:off x="5308485" y="4526080"/>
              <a:ext cx="434925" cy="15463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Égypte</a:t>
              </a:r>
            </a:p>
          </p:txBody>
        </p:sp>
        <p:sp>
          <p:nvSpPr>
            <p:cNvPr id="389" name="tx389"/>
            <p:cNvSpPr/>
            <p:nvPr/>
          </p:nvSpPr>
          <p:spPr>
            <a:xfrm rot="-5400000">
              <a:off x="5332005" y="4939757"/>
              <a:ext cx="1234516" cy="12687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Émirats arabes unis</a:t>
              </a:r>
            </a:p>
          </p:txBody>
        </p:sp>
        <p:sp>
          <p:nvSpPr>
            <p:cNvPr id="390" name="tx390"/>
            <p:cNvSpPr/>
            <p:nvPr/>
          </p:nvSpPr>
          <p:spPr>
            <a:xfrm rot="-5400000">
              <a:off x="6157471" y="4548351"/>
              <a:ext cx="427080"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Koweït</a:t>
              </a:r>
            </a:p>
          </p:txBody>
        </p:sp>
        <p:sp>
          <p:nvSpPr>
            <p:cNvPr id="391" name="tx391"/>
            <p:cNvSpPr/>
            <p:nvPr/>
          </p:nvSpPr>
          <p:spPr>
            <a:xfrm rot="-5400000">
              <a:off x="6586688" y="4529184"/>
              <a:ext cx="38813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Maroc</a:t>
              </a:r>
            </a:p>
          </p:txBody>
        </p:sp>
        <p:sp>
          <p:nvSpPr>
            <p:cNvPr id="392" name="tx392"/>
            <p:cNvSpPr/>
            <p:nvPr/>
          </p:nvSpPr>
          <p:spPr>
            <a:xfrm rot="-5400000">
              <a:off x="6945237" y="4579456"/>
              <a:ext cx="489291" cy="10225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Bahreïn</a:t>
              </a:r>
            </a:p>
          </p:txBody>
        </p:sp>
        <p:sp>
          <p:nvSpPr>
            <p:cNvPr id="393" name="tx393"/>
            <p:cNvSpPr/>
            <p:nvPr/>
          </p:nvSpPr>
          <p:spPr>
            <a:xfrm rot="-5400000">
              <a:off x="7479263" y="4455480"/>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4" name="tx394"/>
            <p:cNvSpPr/>
            <p:nvPr/>
          </p:nvSpPr>
          <p:spPr>
            <a:xfrm rot="-5400000">
              <a:off x="7741086" y="4603024"/>
              <a:ext cx="5358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Jordanie</a:t>
              </a:r>
            </a:p>
          </p:txBody>
        </p:sp>
        <p:sp>
          <p:nvSpPr>
            <p:cNvPr id="395" name="tx395"/>
            <p:cNvSpPr/>
            <p:nvPr/>
          </p:nvSpPr>
          <p:spPr>
            <a:xfrm rot="-5400000">
              <a:off x="8227363" y="4524409"/>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6" name="tx396"/>
            <p:cNvSpPr/>
            <p:nvPr/>
          </p:nvSpPr>
          <p:spPr>
            <a:xfrm rot="-5400000">
              <a:off x="8649281" y="4505855"/>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7" name="tx397"/>
            <p:cNvSpPr/>
            <p:nvPr/>
          </p:nvSpPr>
          <p:spPr>
            <a:xfrm rot="-5400000">
              <a:off x="-95211" y="2426209"/>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398" name="rc398"/>
            <p:cNvSpPr/>
            <p:nvPr/>
          </p:nvSpPr>
          <p:spPr>
            <a:xfrm>
              <a:off x="4184938" y="5993415"/>
              <a:ext cx="219455" cy="219455"/>
            </a:xfrm>
            <a:prstGeom prst="rect">
              <a:avLst/>
            </a:prstGeom>
            <a:solidFill>
              <a:srgbClr val="FFFFFF">
                <a:alpha val="100000"/>
              </a:srgbClr>
            </a:solidFill>
          </p:spPr>
          <p:txBody>
            <a:bodyPr/>
            <a:lstStyle/>
            <a:p/>
          </p:txBody>
        </p:sp>
        <p:sp>
          <p:nvSpPr>
            <p:cNvPr id="399" name="pg399"/>
            <p:cNvSpPr/>
            <p:nvPr/>
          </p:nvSpPr>
          <p:spPr>
            <a:xfrm>
              <a:off x="4369489" y="6177966"/>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0" name="pg400"/>
            <p:cNvSpPr/>
            <p:nvPr/>
          </p:nvSpPr>
          <p:spPr>
            <a:xfrm>
              <a:off x="4274879" y="6083356"/>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185000" y="59934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85000" y="59934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85000" y="59934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rc404"/>
            <p:cNvSpPr/>
            <p:nvPr/>
          </p:nvSpPr>
          <p:spPr>
            <a:xfrm>
              <a:off x="4184938" y="5993415"/>
              <a:ext cx="219455" cy="219455"/>
            </a:xfrm>
            <a:prstGeom prst="rect">
              <a:avLst/>
            </a:prstGeom>
            <a:ln w="476" cap="sq">
              <a:solidFill>
                <a:srgbClr val="000000">
                  <a:alpha val="100000"/>
                </a:srgbClr>
              </a:solidFill>
              <a:prstDash val="solid"/>
              <a:miter/>
            </a:ln>
          </p:spPr>
          <p:txBody>
            <a:bodyPr/>
            <a:lstStyle/>
            <a:p/>
          </p:txBody>
        </p:sp>
        <p:sp>
          <p:nvSpPr>
            <p:cNvPr id="405" name="tx405"/>
            <p:cNvSpPr/>
            <p:nvPr/>
          </p:nvSpPr>
          <p:spPr>
            <a:xfrm>
              <a:off x="4473983" y="6024834"/>
              <a:ext cx="1219305"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non vacciné</a:t>
              </a:r>
            </a:p>
          </p:txBody>
        </p:sp>
        <p:sp>
          <p:nvSpPr>
            <p:cNvPr id="406" name="tx406"/>
            <p:cNvSpPr/>
            <p:nvPr/>
          </p:nvSpPr>
          <p:spPr>
            <a:xfrm>
              <a:off x="803816" y="398022"/>
              <a:ext cx="595416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couverture et classement du nombre non vacciné, par pays, MENA, 2024</a:t>
              </a:r>
            </a:p>
          </p:txBody>
        </p:sp>
        <p:sp>
          <p:nvSpPr>
            <p:cNvPr id="407" name="tx407"/>
            <p:cNvSpPr/>
            <p:nvPr/>
          </p:nvSpPr>
          <p:spPr>
            <a:xfrm>
              <a:off x="4775852" y="6334805"/>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408" name="tx408"/>
            <p:cNvSpPr/>
            <p:nvPr/>
          </p:nvSpPr>
          <p:spPr>
            <a:xfrm>
              <a:off x="1725263" y="6449175"/>
              <a:ext cx="7349147"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barres sont classées par ordre croissant de couverture. Les chiffres dans les bulles indiquent le classement 10 le plus élevé en fonction du</a:t>
              </a:r>
            </a:p>
          </p:txBody>
        </p:sp>
        <p:sp>
          <p:nvSpPr>
            <p:cNvPr id="409" name="tx409"/>
            <p:cNvSpPr/>
            <p:nvPr/>
          </p:nvSpPr>
          <p:spPr>
            <a:xfrm>
              <a:off x="7195391" y="6590777"/>
              <a:ext cx="1879019" cy="826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nombre absolu d'enfants non vacciné.</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contre la MCV1 dans les pays de MENA, classés du plus faible au plus élevé, ainsi que le classement des 10 pays comptant le plus grand nombre d'enfants non vaccinés, en chiffres absolus.
En 2024, la Tunisie se classera au 10e rang sur 20 pays pour la plus faible couverture en MCV1 (sur la base des rangs ex æquo).
La Tunisie n'était pas dans le top 10 des pays ayant le plus grand nombre d'enfants non vaccinés.
Remarque : les pays à forte cohorte peuvent compter un nombre élevé d'enfants non vaccinés malgré une couverture vaccinale élevée. Il est important de tenir compte à la fois de la couverture vaccinale et du nombre absolu d'enfants non vaccinés afin de ne pas négliger les pays vulnérables à faible cohorte.</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10035"/>
              <a:ext cx="249522" cy="1192662"/>
            </a:xfrm>
            <a:prstGeom prst="rect">
              <a:avLst/>
            </a:prstGeom>
            <a:solidFill>
              <a:srgbClr val="80BD41">
                <a:alpha val="100000"/>
              </a:srgbClr>
            </a:solidFill>
          </p:spPr>
          <p:txBody>
            <a:bodyPr/>
            <a:lstStyle/>
            <a:p/>
          </p:txBody>
        </p:sp>
        <p:sp>
          <p:nvSpPr>
            <p:cNvPr id="25" name="rc25"/>
            <p:cNvSpPr/>
            <p:nvPr/>
          </p:nvSpPr>
          <p:spPr>
            <a:xfrm>
              <a:off x="1296273" y="2847297"/>
              <a:ext cx="249522" cy="62738"/>
            </a:xfrm>
            <a:prstGeom prst="rect">
              <a:avLst/>
            </a:prstGeom>
            <a:solidFill>
              <a:srgbClr val="E2231A">
                <a:alpha val="100000"/>
              </a:srgbClr>
            </a:solidFill>
          </p:spPr>
          <p:txBody>
            <a:bodyPr/>
            <a:lstStyle/>
            <a:p/>
          </p:txBody>
        </p:sp>
        <p:sp>
          <p:nvSpPr>
            <p:cNvPr id="26" name="rc26"/>
            <p:cNvSpPr/>
            <p:nvPr/>
          </p:nvSpPr>
          <p:spPr>
            <a:xfrm>
              <a:off x="1573521" y="2956493"/>
              <a:ext cx="249522" cy="1146203"/>
            </a:xfrm>
            <a:prstGeom prst="rect">
              <a:avLst/>
            </a:prstGeom>
            <a:solidFill>
              <a:srgbClr val="80BD41">
                <a:alpha val="100000"/>
              </a:srgbClr>
            </a:solidFill>
          </p:spPr>
          <p:txBody>
            <a:bodyPr/>
            <a:lstStyle/>
            <a:p/>
          </p:txBody>
        </p:sp>
        <p:sp>
          <p:nvSpPr>
            <p:cNvPr id="27" name="rc27"/>
            <p:cNvSpPr/>
            <p:nvPr/>
          </p:nvSpPr>
          <p:spPr>
            <a:xfrm>
              <a:off x="1573521" y="2856826"/>
              <a:ext cx="249522" cy="99666"/>
            </a:xfrm>
            <a:prstGeom prst="rect">
              <a:avLst/>
            </a:prstGeom>
            <a:solidFill>
              <a:srgbClr val="E2231A">
                <a:alpha val="100000"/>
              </a:srgbClr>
            </a:solidFill>
          </p:spPr>
          <p:txBody>
            <a:bodyPr/>
            <a:lstStyle/>
            <a:p/>
          </p:txBody>
        </p:sp>
        <p:sp>
          <p:nvSpPr>
            <p:cNvPr id="28" name="rc28"/>
            <p:cNvSpPr/>
            <p:nvPr/>
          </p:nvSpPr>
          <p:spPr>
            <a:xfrm>
              <a:off x="1850769" y="2931953"/>
              <a:ext cx="249522" cy="1170743"/>
            </a:xfrm>
            <a:prstGeom prst="rect">
              <a:avLst/>
            </a:prstGeom>
            <a:solidFill>
              <a:srgbClr val="80BD41">
                <a:alpha val="100000"/>
              </a:srgbClr>
            </a:solidFill>
          </p:spPr>
          <p:txBody>
            <a:bodyPr/>
            <a:lstStyle/>
            <a:p/>
          </p:txBody>
        </p:sp>
        <p:sp>
          <p:nvSpPr>
            <p:cNvPr id="29" name="rc29"/>
            <p:cNvSpPr/>
            <p:nvPr/>
          </p:nvSpPr>
          <p:spPr>
            <a:xfrm>
              <a:off x="1850769" y="2857223"/>
              <a:ext cx="249522" cy="74729"/>
            </a:xfrm>
            <a:prstGeom prst="rect">
              <a:avLst/>
            </a:prstGeom>
            <a:solidFill>
              <a:srgbClr val="E2231A">
                <a:alpha val="100000"/>
              </a:srgbClr>
            </a:solidFill>
          </p:spPr>
          <p:txBody>
            <a:bodyPr/>
            <a:lstStyle/>
            <a:p/>
          </p:txBody>
        </p:sp>
        <p:sp>
          <p:nvSpPr>
            <p:cNvPr id="30" name="rc30"/>
            <p:cNvSpPr/>
            <p:nvPr/>
          </p:nvSpPr>
          <p:spPr>
            <a:xfrm>
              <a:off x="2128016" y="2954110"/>
              <a:ext cx="249522" cy="1148586"/>
            </a:xfrm>
            <a:prstGeom prst="rect">
              <a:avLst/>
            </a:prstGeom>
            <a:solidFill>
              <a:srgbClr val="80BD41">
                <a:alpha val="100000"/>
              </a:srgbClr>
            </a:solidFill>
          </p:spPr>
          <p:txBody>
            <a:bodyPr/>
            <a:lstStyle/>
            <a:p/>
          </p:txBody>
        </p:sp>
        <p:sp>
          <p:nvSpPr>
            <p:cNvPr id="31" name="rc31"/>
            <p:cNvSpPr/>
            <p:nvPr/>
          </p:nvSpPr>
          <p:spPr>
            <a:xfrm>
              <a:off x="2128016" y="2826490"/>
              <a:ext cx="249522" cy="127620"/>
            </a:xfrm>
            <a:prstGeom prst="rect">
              <a:avLst/>
            </a:prstGeom>
            <a:solidFill>
              <a:srgbClr val="E2231A">
                <a:alpha val="100000"/>
              </a:srgbClr>
            </a:solidFill>
          </p:spPr>
          <p:txBody>
            <a:bodyPr/>
            <a:lstStyle/>
            <a:p/>
          </p:txBody>
        </p:sp>
        <p:sp>
          <p:nvSpPr>
            <p:cNvPr id="32" name="rc32"/>
            <p:cNvSpPr/>
            <p:nvPr/>
          </p:nvSpPr>
          <p:spPr>
            <a:xfrm>
              <a:off x="2405264" y="2871359"/>
              <a:ext cx="249522" cy="1231337"/>
            </a:xfrm>
            <a:prstGeom prst="rect">
              <a:avLst/>
            </a:prstGeom>
            <a:solidFill>
              <a:srgbClr val="80BD41">
                <a:alpha val="100000"/>
              </a:srgbClr>
            </a:solidFill>
          </p:spPr>
          <p:txBody>
            <a:bodyPr/>
            <a:lstStyle/>
            <a:p/>
          </p:txBody>
        </p:sp>
        <p:sp>
          <p:nvSpPr>
            <p:cNvPr id="33" name="rc33"/>
            <p:cNvSpPr/>
            <p:nvPr/>
          </p:nvSpPr>
          <p:spPr>
            <a:xfrm>
              <a:off x="2405264" y="2806556"/>
              <a:ext cx="249522" cy="64803"/>
            </a:xfrm>
            <a:prstGeom prst="rect">
              <a:avLst/>
            </a:prstGeom>
            <a:solidFill>
              <a:srgbClr val="E2231A">
                <a:alpha val="100000"/>
              </a:srgbClr>
            </a:solidFill>
          </p:spPr>
          <p:txBody>
            <a:bodyPr/>
            <a:lstStyle/>
            <a:p/>
          </p:txBody>
        </p:sp>
        <p:sp>
          <p:nvSpPr>
            <p:cNvPr id="34" name="rc34"/>
            <p:cNvSpPr/>
            <p:nvPr/>
          </p:nvSpPr>
          <p:spPr>
            <a:xfrm>
              <a:off x="2682512" y="2833955"/>
              <a:ext cx="249522" cy="1268742"/>
            </a:xfrm>
            <a:prstGeom prst="rect">
              <a:avLst/>
            </a:prstGeom>
            <a:solidFill>
              <a:srgbClr val="80BD41">
                <a:alpha val="100000"/>
              </a:srgbClr>
            </a:solidFill>
          </p:spPr>
          <p:txBody>
            <a:bodyPr/>
            <a:lstStyle/>
            <a:p/>
          </p:txBody>
        </p:sp>
        <p:sp>
          <p:nvSpPr>
            <p:cNvPr id="35" name="rc35"/>
            <p:cNvSpPr/>
            <p:nvPr/>
          </p:nvSpPr>
          <p:spPr>
            <a:xfrm>
              <a:off x="2682512" y="2781064"/>
              <a:ext cx="249522" cy="52890"/>
            </a:xfrm>
            <a:prstGeom prst="rect">
              <a:avLst/>
            </a:prstGeom>
            <a:solidFill>
              <a:srgbClr val="E2231A">
                <a:alpha val="100000"/>
              </a:srgbClr>
            </a:solidFill>
          </p:spPr>
          <p:txBody>
            <a:bodyPr/>
            <a:lstStyle/>
            <a:p/>
          </p:txBody>
        </p:sp>
        <p:sp>
          <p:nvSpPr>
            <p:cNvPr id="36" name="rc36"/>
            <p:cNvSpPr/>
            <p:nvPr/>
          </p:nvSpPr>
          <p:spPr>
            <a:xfrm>
              <a:off x="2959759" y="2785908"/>
              <a:ext cx="249522" cy="1316788"/>
            </a:xfrm>
            <a:prstGeom prst="rect">
              <a:avLst/>
            </a:prstGeom>
            <a:solidFill>
              <a:srgbClr val="80BD41">
                <a:alpha val="100000"/>
              </a:srgbClr>
            </a:solidFill>
          </p:spPr>
          <p:txBody>
            <a:bodyPr/>
            <a:lstStyle/>
            <a:p/>
          </p:txBody>
        </p:sp>
        <p:sp>
          <p:nvSpPr>
            <p:cNvPr id="37" name="rc37"/>
            <p:cNvSpPr/>
            <p:nvPr/>
          </p:nvSpPr>
          <p:spPr>
            <a:xfrm>
              <a:off x="2959759" y="2759066"/>
              <a:ext cx="249522" cy="26842"/>
            </a:xfrm>
            <a:prstGeom prst="rect">
              <a:avLst/>
            </a:prstGeom>
            <a:solidFill>
              <a:srgbClr val="E2231A">
                <a:alpha val="100000"/>
              </a:srgbClr>
            </a:solidFill>
          </p:spPr>
          <p:txBody>
            <a:bodyPr/>
            <a:lstStyle/>
            <a:p/>
          </p:txBody>
        </p:sp>
        <p:sp>
          <p:nvSpPr>
            <p:cNvPr id="38" name="rc38"/>
            <p:cNvSpPr/>
            <p:nvPr/>
          </p:nvSpPr>
          <p:spPr>
            <a:xfrm>
              <a:off x="3237007" y="2760495"/>
              <a:ext cx="249522" cy="1342201"/>
            </a:xfrm>
            <a:prstGeom prst="rect">
              <a:avLst/>
            </a:prstGeom>
            <a:solidFill>
              <a:srgbClr val="80BD41">
                <a:alpha val="100000"/>
              </a:srgbClr>
            </a:solidFill>
          </p:spPr>
          <p:txBody>
            <a:bodyPr/>
            <a:lstStyle/>
            <a:p/>
          </p:txBody>
        </p:sp>
        <p:sp>
          <p:nvSpPr>
            <p:cNvPr id="39" name="rc39"/>
            <p:cNvSpPr/>
            <p:nvPr/>
          </p:nvSpPr>
          <p:spPr>
            <a:xfrm>
              <a:off x="3237007" y="2733097"/>
              <a:ext cx="249522" cy="27398"/>
            </a:xfrm>
            <a:prstGeom prst="rect">
              <a:avLst/>
            </a:prstGeom>
            <a:solidFill>
              <a:srgbClr val="E2231A">
                <a:alpha val="100000"/>
              </a:srgbClr>
            </a:solidFill>
          </p:spPr>
          <p:txBody>
            <a:bodyPr/>
            <a:lstStyle/>
            <a:p/>
          </p:txBody>
        </p:sp>
        <p:sp>
          <p:nvSpPr>
            <p:cNvPr id="40" name="rc40"/>
            <p:cNvSpPr/>
            <p:nvPr/>
          </p:nvSpPr>
          <p:spPr>
            <a:xfrm>
              <a:off x="3514255" y="2727617"/>
              <a:ext cx="249522" cy="1375079"/>
            </a:xfrm>
            <a:prstGeom prst="rect">
              <a:avLst/>
            </a:prstGeom>
            <a:solidFill>
              <a:srgbClr val="80BD41">
                <a:alpha val="100000"/>
              </a:srgbClr>
            </a:solidFill>
          </p:spPr>
          <p:txBody>
            <a:bodyPr/>
            <a:lstStyle/>
            <a:p/>
          </p:txBody>
        </p:sp>
        <p:sp>
          <p:nvSpPr>
            <p:cNvPr id="41" name="rc41"/>
            <p:cNvSpPr/>
            <p:nvPr/>
          </p:nvSpPr>
          <p:spPr>
            <a:xfrm>
              <a:off x="3514255" y="2699584"/>
              <a:ext cx="249522" cy="28033"/>
            </a:xfrm>
            <a:prstGeom prst="rect">
              <a:avLst/>
            </a:prstGeom>
            <a:solidFill>
              <a:srgbClr val="E2231A">
                <a:alpha val="100000"/>
              </a:srgbClr>
            </a:solidFill>
          </p:spPr>
          <p:txBody>
            <a:bodyPr/>
            <a:lstStyle/>
            <a:p/>
          </p:txBody>
        </p:sp>
        <p:sp>
          <p:nvSpPr>
            <p:cNvPr id="42" name="rc42"/>
            <p:cNvSpPr/>
            <p:nvPr/>
          </p:nvSpPr>
          <p:spPr>
            <a:xfrm>
              <a:off x="3791502" y="2688863"/>
              <a:ext cx="249522" cy="1413834"/>
            </a:xfrm>
            <a:prstGeom prst="rect">
              <a:avLst/>
            </a:prstGeom>
            <a:solidFill>
              <a:srgbClr val="80BD41">
                <a:alpha val="100000"/>
              </a:srgbClr>
            </a:solidFill>
          </p:spPr>
          <p:txBody>
            <a:bodyPr/>
            <a:lstStyle/>
            <a:p/>
          </p:txBody>
        </p:sp>
        <p:sp>
          <p:nvSpPr>
            <p:cNvPr id="43" name="rc43"/>
            <p:cNvSpPr/>
            <p:nvPr/>
          </p:nvSpPr>
          <p:spPr>
            <a:xfrm>
              <a:off x="3791502" y="2660035"/>
              <a:ext cx="249522" cy="28827"/>
            </a:xfrm>
            <a:prstGeom prst="rect">
              <a:avLst/>
            </a:prstGeom>
            <a:solidFill>
              <a:srgbClr val="E2231A">
                <a:alpha val="100000"/>
              </a:srgbClr>
            </a:solidFill>
          </p:spPr>
          <p:txBody>
            <a:bodyPr/>
            <a:lstStyle/>
            <a:p/>
          </p:txBody>
        </p:sp>
        <p:sp>
          <p:nvSpPr>
            <p:cNvPr id="44" name="rc44"/>
            <p:cNvSpPr/>
            <p:nvPr/>
          </p:nvSpPr>
          <p:spPr>
            <a:xfrm>
              <a:off x="4068750" y="2635734"/>
              <a:ext cx="249522" cy="1466963"/>
            </a:xfrm>
            <a:prstGeom prst="rect">
              <a:avLst/>
            </a:prstGeom>
            <a:solidFill>
              <a:srgbClr val="80BD41">
                <a:alpha val="100000"/>
              </a:srgbClr>
            </a:solidFill>
          </p:spPr>
          <p:txBody>
            <a:bodyPr/>
            <a:lstStyle/>
            <a:p/>
          </p:txBody>
        </p:sp>
        <p:sp>
          <p:nvSpPr>
            <p:cNvPr id="45" name="rc45"/>
            <p:cNvSpPr/>
            <p:nvPr/>
          </p:nvSpPr>
          <p:spPr>
            <a:xfrm>
              <a:off x="4068750" y="2590387"/>
              <a:ext cx="249522" cy="45346"/>
            </a:xfrm>
            <a:prstGeom prst="rect">
              <a:avLst/>
            </a:prstGeom>
            <a:solidFill>
              <a:srgbClr val="E2231A">
                <a:alpha val="100000"/>
              </a:srgbClr>
            </a:solidFill>
          </p:spPr>
          <p:txBody>
            <a:bodyPr/>
            <a:lstStyle/>
            <a:p/>
          </p:txBody>
        </p:sp>
        <p:sp>
          <p:nvSpPr>
            <p:cNvPr id="46" name="rc46"/>
            <p:cNvSpPr/>
            <p:nvPr/>
          </p:nvSpPr>
          <p:spPr>
            <a:xfrm>
              <a:off x="4345998" y="2556398"/>
              <a:ext cx="249522" cy="1546299"/>
            </a:xfrm>
            <a:prstGeom prst="rect">
              <a:avLst/>
            </a:prstGeom>
            <a:solidFill>
              <a:srgbClr val="80BD41">
                <a:alpha val="100000"/>
              </a:srgbClr>
            </a:solidFill>
          </p:spPr>
          <p:txBody>
            <a:bodyPr/>
            <a:lstStyle/>
            <a:p/>
          </p:txBody>
        </p:sp>
        <p:sp>
          <p:nvSpPr>
            <p:cNvPr id="47" name="rc47"/>
            <p:cNvSpPr/>
            <p:nvPr/>
          </p:nvSpPr>
          <p:spPr>
            <a:xfrm>
              <a:off x="4345998" y="2491992"/>
              <a:ext cx="249522" cy="64405"/>
            </a:xfrm>
            <a:prstGeom prst="rect">
              <a:avLst/>
            </a:prstGeom>
            <a:solidFill>
              <a:srgbClr val="E2231A">
                <a:alpha val="100000"/>
              </a:srgbClr>
            </a:solidFill>
          </p:spPr>
          <p:txBody>
            <a:bodyPr/>
            <a:lstStyle/>
            <a:p/>
          </p:txBody>
        </p:sp>
        <p:sp>
          <p:nvSpPr>
            <p:cNvPr id="48" name="rc48"/>
            <p:cNvSpPr/>
            <p:nvPr/>
          </p:nvSpPr>
          <p:spPr>
            <a:xfrm>
              <a:off x="4623245" y="2481509"/>
              <a:ext cx="249522" cy="1621188"/>
            </a:xfrm>
            <a:prstGeom prst="rect">
              <a:avLst/>
            </a:prstGeom>
            <a:solidFill>
              <a:srgbClr val="80BD41">
                <a:alpha val="100000"/>
              </a:srgbClr>
            </a:solidFill>
          </p:spPr>
          <p:txBody>
            <a:bodyPr/>
            <a:lstStyle/>
            <a:p/>
          </p:txBody>
        </p:sp>
        <p:sp>
          <p:nvSpPr>
            <p:cNvPr id="49" name="rc49"/>
            <p:cNvSpPr/>
            <p:nvPr/>
          </p:nvSpPr>
          <p:spPr>
            <a:xfrm>
              <a:off x="4623245" y="2413926"/>
              <a:ext cx="249522" cy="67582"/>
            </a:xfrm>
            <a:prstGeom prst="rect">
              <a:avLst/>
            </a:prstGeom>
            <a:solidFill>
              <a:srgbClr val="E2231A">
                <a:alpha val="100000"/>
              </a:srgbClr>
            </a:solidFill>
          </p:spPr>
          <p:txBody>
            <a:bodyPr/>
            <a:lstStyle/>
            <a:p/>
          </p:txBody>
        </p:sp>
        <p:sp>
          <p:nvSpPr>
            <p:cNvPr id="50" name="rc50"/>
            <p:cNvSpPr/>
            <p:nvPr/>
          </p:nvSpPr>
          <p:spPr>
            <a:xfrm>
              <a:off x="4900493" y="2481588"/>
              <a:ext cx="249522" cy="1621108"/>
            </a:xfrm>
            <a:prstGeom prst="rect">
              <a:avLst/>
            </a:prstGeom>
            <a:solidFill>
              <a:srgbClr val="80BD41">
                <a:alpha val="100000"/>
              </a:srgbClr>
            </a:solidFill>
          </p:spPr>
          <p:txBody>
            <a:bodyPr/>
            <a:lstStyle/>
            <a:p/>
          </p:txBody>
        </p:sp>
        <p:sp>
          <p:nvSpPr>
            <p:cNvPr id="51" name="rc51"/>
            <p:cNvSpPr/>
            <p:nvPr/>
          </p:nvSpPr>
          <p:spPr>
            <a:xfrm>
              <a:off x="4900493" y="2378110"/>
              <a:ext cx="249522" cy="103478"/>
            </a:xfrm>
            <a:prstGeom prst="rect">
              <a:avLst/>
            </a:prstGeom>
            <a:solidFill>
              <a:srgbClr val="E2231A">
                <a:alpha val="100000"/>
              </a:srgbClr>
            </a:solidFill>
          </p:spPr>
          <p:txBody>
            <a:bodyPr/>
            <a:lstStyle/>
            <a:p/>
          </p:txBody>
        </p:sp>
        <p:sp>
          <p:nvSpPr>
            <p:cNvPr id="52" name="rc52"/>
            <p:cNvSpPr/>
            <p:nvPr/>
          </p:nvSpPr>
          <p:spPr>
            <a:xfrm>
              <a:off x="5177741" y="2400425"/>
              <a:ext cx="249522" cy="1702271"/>
            </a:xfrm>
            <a:prstGeom prst="rect">
              <a:avLst/>
            </a:prstGeom>
            <a:solidFill>
              <a:srgbClr val="80BD41">
                <a:alpha val="100000"/>
              </a:srgbClr>
            </a:solidFill>
          </p:spPr>
          <p:txBody>
            <a:bodyPr/>
            <a:lstStyle/>
            <a:p/>
          </p:txBody>
        </p:sp>
        <p:sp>
          <p:nvSpPr>
            <p:cNvPr id="53" name="rc53"/>
            <p:cNvSpPr/>
            <p:nvPr/>
          </p:nvSpPr>
          <p:spPr>
            <a:xfrm>
              <a:off x="5177741" y="2365641"/>
              <a:ext cx="249522" cy="34783"/>
            </a:xfrm>
            <a:prstGeom prst="rect">
              <a:avLst/>
            </a:prstGeom>
            <a:solidFill>
              <a:srgbClr val="E2231A">
                <a:alpha val="100000"/>
              </a:srgbClr>
            </a:solidFill>
          </p:spPr>
          <p:txBody>
            <a:bodyPr/>
            <a:lstStyle/>
            <a:p/>
          </p:txBody>
        </p:sp>
        <p:sp>
          <p:nvSpPr>
            <p:cNvPr id="54" name="rc54"/>
            <p:cNvSpPr/>
            <p:nvPr/>
          </p:nvSpPr>
          <p:spPr>
            <a:xfrm>
              <a:off x="5454988" y="2401776"/>
              <a:ext cx="249522" cy="1700921"/>
            </a:xfrm>
            <a:prstGeom prst="rect">
              <a:avLst/>
            </a:prstGeom>
            <a:solidFill>
              <a:srgbClr val="80BD41">
                <a:alpha val="100000"/>
              </a:srgbClr>
            </a:solidFill>
          </p:spPr>
          <p:txBody>
            <a:bodyPr/>
            <a:lstStyle/>
            <a:p/>
          </p:txBody>
        </p:sp>
        <p:sp>
          <p:nvSpPr>
            <p:cNvPr id="55" name="rc55"/>
            <p:cNvSpPr/>
            <p:nvPr/>
          </p:nvSpPr>
          <p:spPr>
            <a:xfrm>
              <a:off x="5454988" y="2367071"/>
              <a:ext cx="249522" cy="34704"/>
            </a:xfrm>
            <a:prstGeom prst="rect">
              <a:avLst/>
            </a:prstGeom>
            <a:solidFill>
              <a:srgbClr val="E2231A">
                <a:alpha val="100000"/>
              </a:srgbClr>
            </a:solidFill>
          </p:spPr>
          <p:txBody>
            <a:bodyPr/>
            <a:lstStyle/>
            <a:p/>
          </p:txBody>
        </p:sp>
        <p:sp>
          <p:nvSpPr>
            <p:cNvPr id="56" name="rc56"/>
            <p:cNvSpPr/>
            <p:nvPr/>
          </p:nvSpPr>
          <p:spPr>
            <a:xfrm>
              <a:off x="5732236" y="2457208"/>
              <a:ext cx="249522" cy="1645489"/>
            </a:xfrm>
            <a:prstGeom prst="rect">
              <a:avLst/>
            </a:prstGeom>
            <a:solidFill>
              <a:srgbClr val="80BD41">
                <a:alpha val="100000"/>
              </a:srgbClr>
            </a:solidFill>
          </p:spPr>
          <p:txBody>
            <a:bodyPr/>
            <a:lstStyle/>
            <a:p/>
          </p:txBody>
        </p:sp>
        <p:sp>
          <p:nvSpPr>
            <p:cNvPr id="57" name="rc57"/>
            <p:cNvSpPr/>
            <p:nvPr/>
          </p:nvSpPr>
          <p:spPr>
            <a:xfrm>
              <a:off x="5732236" y="2388672"/>
              <a:ext cx="249522" cy="68535"/>
            </a:xfrm>
            <a:prstGeom prst="rect">
              <a:avLst/>
            </a:prstGeom>
            <a:solidFill>
              <a:srgbClr val="E2231A">
                <a:alpha val="100000"/>
              </a:srgbClr>
            </a:solidFill>
          </p:spPr>
          <p:txBody>
            <a:bodyPr/>
            <a:lstStyle/>
            <a:p/>
          </p:txBody>
        </p:sp>
        <p:sp>
          <p:nvSpPr>
            <p:cNvPr id="58" name="rc58"/>
            <p:cNvSpPr/>
            <p:nvPr/>
          </p:nvSpPr>
          <p:spPr>
            <a:xfrm>
              <a:off x="6009484" y="2474679"/>
              <a:ext cx="249522" cy="1628017"/>
            </a:xfrm>
            <a:prstGeom prst="rect">
              <a:avLst/>
            </a:prstGeom>
            <a:solidFill>
              <a:srgbClr val="80BD41">
                <a:alpha val="100000"/>
              </a:srgbClr>
            </a:solidFill>
          </p:spPr>
          <p:txBody>
            <a:bodyPr/>
            <a:lstStyle/>
            <a:p/>
          </p:txBody>
        </p:sp>
        <p:sp>
          <p:nvSpPr>
            <p:cNvPr id="59" name="rc59"/>
            <p:cNvSpPr/>
            <p:nvPr/>
          </p:nvSpPr>
          <p:spPr>
            <a:xfrm>
              <a:off x="6009484" y="2441483"/>
              <a:ext cx="249522" cy="33195"/>
            </a:xfrm>
            <a:prstGeom prst="rect">
              <a:avLst/>
            </a:prstGeom>
            <a:solidFill>
              <a:srgbClr val="E2231A">
                <a:alpha val="100000"/>
              </a:srgbClr>
            </a:solidFill>
          </p:spPr>
          <p:txBody>
            <a:bodyPr/>
            <a:lstStyle/>
            <a:p/>
          </p:txBody>
        </p:sp>
        <p:sp>
          <p:nvSpPr>
            <p:cNvPr id="60" name="rc60"/>
            <p:cNvSpPr/>
            <p:nvPr/>
          </p:nvSpPr>
          <p:spPr>
            <a:xfrm>
              <a:off x="6286731" y="2564180"/>
              <a:ext cx="249522" cy="1538516"/>
            </a:xfrm>
            <a:prstGeom prst="rect">
              <a:avLst/>
            </a:prstGeom>
            <a:solidFill>
              <a:srgbClr val="80BD41">
                <a:alpha val="100000"/>
              </a:srgbClr>
            </a:solidFill>
          </p:spPr>
          <p:txBody>
            <a:bodyPr/>
            <a:lstStyle/>
            <a:p/>
          </p:txBody>
        </p:sp>
        <p:sp>
          <p:nvSpPr>
            <p:cNvPr id="61" name="rc61"/>
            <p:cNvSpPr/>
            <p:nvPr/>
          </p:nvSpPr>
          <p:spPr>
            <a:xfrm>
              <a:off x="6286731" y="2500092"/>
              <a:ext cx="249522" cy="64088"/>
            </a:xfrm>
            <a:prstGeom prst="rect">
              <a:avLst/>
            </a:prstGeom>
            <a:solidFill>
              <a:srgbClr val="E2231A">
                <a:alpha val="100000"/>
              </a:srgbClr>
            </a:solidFill>
          </p:spPr>
          <p:txBody>
            <a:bodyPr/>
            <a:lstStyle/>
            <a:p/>
          </p:txBody>
        </p:sp>
        <p:sp>
          <p:nvSpPr>
            <p:cNvPr id="62" name="rc62"/>
            <p:cNvSpPr/>
            <p:nvPr/>
          </p:nvSpPr>
          <p:spPr>
            <a:xfrm>
              <a:off x="6563979" y="2564339"/>
              <a:ext cx="249522" cy="1538357"/>
            </a:xfrm>
            <a:prstGeom prst="rect">
              <a:avLst/>
            </a:prstGeom>
            <a:solidFill>
              <a:srgbClr val="80BD41">
                <a:alpha val="100000"/>
              </a:srgbClr>
            </a:solidFill>
          </p:spPr>
          <p:txBody>
            <a:bodyPr/>
            <a:lstStyle/>
            <a:p/>
          </p:txBody>
        </p:sp>
        <p:sp>
          <p:nvSpPr>
            <p:cNvPr id="63" name="rc63"/>
            <p:cNvSpPr/>
            <p:nvPr/>
          </p:nvSpPr>
          <p:spPr>
            <a:xfrm>
              <a:off x="6563979" y="2532970"/>
              <a:ext cx="249522" cy="31369"/>
            </a:xfrm>
            <a:prstGeom prst="rect">
              <a:avLst/>
            </a:prstGeom>
            <a:solidFill>
              <a:srgbClr val="E2231A">
                <a:alpha val="100000"/>
              </a:srgbClr>
            </a:solidFill>
          </p:spPr>
          <p:txBody>
            <a:bodyPr/>
            <a:lstStyle/>
            <a:p/>
          </p:txBody>
        </p:sp>
        <p:sp>
          <p:nvSpPr>
            <p:cNvPr id="64" name="rc64"/>
            <p:cNvSpPr/>
            <p:nvPr/>
          </p:nvSpPr>
          <p:spPr>
            <a:xfrm>
              <a:off x="6841227" y="2645740"/>
              <a:ext cx="249522" cy="1456956"/>
            </a:xfrm>
            <a:prstGeom prst="rect">
              <a:avLst/>
            </a:prstGeom>
            <a:solidFill>
              <a:srgbClr val="80BD41">
                <a:alpha val="100000"/>
              </a:srgbClr>
            </a:solidFill>
          </p:spPr>
          <p:txBody>
            <a:bodyPr/>
            <a:lstStyle/>
            <a:p/>
          </p:txBody>
        </p:sp>
        <p:sp>
          <p:nvSpPr>
            <p:cNvPr id="65" name="rc65"/>
            <p:cNvSpPr/>
            <p:nvPr/>
          </p:nvSpPr>
          <p:spPr>
            <a:xfrm>
              <a:off x="6841227" y="2616039"/>
              <a:ext cx="249522" cy="29701"/>
            </a:xfrm>
            <a:prstGeom prst="rect">
              <a:avLst/>
            </a:prstGeom>
            <a:solidFill>
              <a:srgbClr val="E2231A">
                <a:alpha val="100000"/>
              </a:srgbClr>
            </a:solidFill>
          </p:spPr>
          <p:txBody>
            <a:bodyPr/>
            <a:lstStyle/>
            <a:p/>
          </p:txBody>
        </p:sp>
        <p:sp>
          <p:nvSpPr>
            <p:cNvPr id="66" name="rc66"/>
            <p:cNvSpPr/>
            <p:nvPr/>
          </p:nvSpPr>
          <p:spPr>
            <a:xfrm>
              <a:off x="7118474" y="2841658"/>
              <a:ext cx="249522" cy="1261038"/>
            </a:xfrm>
            <a:prstGeom prst="rect">
              <a:avLst/>
            </a:prstGeom>
            <a:solidFill>
              <a:srgbClr val="80BD41">
                <a:alpha val="100000"/>
              </a:srgbClr>
            </a:solidFill>
          </p:spPr>
          <p:txBody>
            <a:bodyPr/>
            <a:lstStyle/>
            <a:p/>
          </p:txBody>
        </p:sp>
        <p:sp>
          <p:nvSpPr>
            <p:cNvPr id="67" name="rc67"/>
            <p:cNvSpPr/>
            <p:nvPr/>
          </p:nvSpPr>
          <p:spPr>
            <a:xfrm>
              <a:off x="7118474" y="2775267"/>
              <a:ext cx="249522" cy="66391"/>
            </a:xfrm>
            <a:prstGeom prst="rect">
              <a:avLst/>
            </a:prstGeom>
            <a:solidFill>
              <a:srgbClr val="E2231A">
                <a:alpha val="100000"/>
              </a:srgbClr>
            </a:solidFill>
          </p:spPr>
          <p:txBody>
            <a:bodyPr/>
            <a:lstStyle/>
            <a:p/>
          </p:txBody>
        </p:sp>
        <p:sp>
          <p:nvSpPr>
            <p:cNvPr id="68" name="rc68"/>
            <p:cNvSpPr/>
            <p:nvPr/>
          </p:nvSpPr>
          <p:spPr>
            <a:xfrm>
              <a:off x="7395722" y="2822122"/>
              <a:ext cx="249522" cy="1280575"/>
            </a:xfrm>
            <a:prstGeom prst="rect">
              <a:avLst/>
            </a:prstGeom>
            <a:solidFill>
              <a:srgbClr val="80BD41">
                <a:alpha val="100000"/>
              </a:srgbClr>
            </a:solidFill>
          </p:spPr>
          <p:txBody>
            <a:bodyPr/>
            <a:lstStyle/>
            <a:p/>
          </p:txBody>
        </p:sp>
        <p:sp>
          <p:nvSpPr>
            <p:cNvPr id="69" name="rc69"/>
            <p:cNvSpPr/>
            <p:nvPr/>
          </p:nvSpPr>
          <p:spPr>
            <a:xfrm>
              <a:off x="7395722" y="2754698"/>
              <a:ext cx="249522" cy="67423"/>
            </a:xfrm>
            <a:prstGeom prst="rect">
              <a:avLst/>
            </a:prstGeom>
            <a:solidFill>
              <a:srgbClr val="E2231A">
                <a:alpha val="100000"/>
              </a:srgbClr>
            </a:solidFill>
          </p:spPr>
          <p:txBody>
            <a:bodyPr/>
            <a:lstStyle/>
            <a:p/>
          </p:txBody>
        </p:sp>
        <p:sp>
          <p:nvSpPr>
            <p:cNvPr id="70" name="rc70"/>
            <p:cNvSpPr/>
            <p:nvPr/>
          </p:nvSpPr>
          <p:spPr>
            <a:xfrm>
              <a:off x="7672970" y="2833955"/>
              <a:ext cx="249522" cy="1268742"/>
            </a:xfrm>
            <a:prstGeom prst="rect">
              <a:avLst/>
            </a:prstGeom>
            <a:solidFill>
              <a:srgbClr val="80BD41">
                <a:alpha val="100000"/>
              </a:srgbClr>
            </a:solidFill>
          </p:spPr>
          <p:txBody>
            <a:bodyPr/>
            <a:lstStyle/>
            <a:p/>
          </p:txBody>
        </p:sp>
        <p:sp>
          <p:nvSpPr>
            <p:cNvPr id="71" name="rc71"/>
            <p:cNvSpPr/>
            <p:nvPr/>
          </p:nvSpPr>
          <p:spPr>
            <a:xfrm>
              <a:off x="7672970" y="2781064"/>
              <a:ext cx="249522" cy="52890"/>
            </a:xfrm>
            <a:prstGeom prst="rect">
              <a:avLst/>
            </a:prstGeom>
            <a:solidFill>
              <a:srgbClr val="E2231A">
                <a:alpha val="100000"/>
              </a:srgbClr>
            </a:solidFill>
          </p:spPr>
          <p:txBody>
            <a:bodyPr/>
            <a:lstStyle/>
            <a:p/>
          </p:txBody>
        </p:sp>
        <p:sp>
          <p:nvSpPr>
            <p:cNvPr id="72" name="rc72"/>
            <p:cNvSpPr/>
            <p:nvPr/>
          </p:nvSpPr>
          <p:spPr>
            <a:xfrm>
              <a:off x="7950217" y="2861671"/>
              <a:ext cx="249522" cy="1241026"/>
            </a:xfrm>
            <a:prstGeom prst="rect">
              <a:avLst/>
            </a:prstGeom>
            <a:solidFill>
              <a:srgbClr val="80BD41">
                <a:alpha val="100000"/>
              </a:srgbClr>
            </a:solidFill>
          </p:spPr>
          <p:txBody>
            <a:bodyPr/>
            <a:lstStyle/>
            <a:p/>
          </p:txBody>
        </p:sp>
        <p:sp>
          <p:nvSpPr>
            <p:cNvPr id="73" name="rc73"/>
            <p:cNvSpPr/>
            <p:nvPr/>
          </p:nvSpPr>
          <p:spPr>
            <a:xfrm>
              <a:off x="7950217" y="2809971"/>
              <a:ext cx="249522" cy="51699"/>
            </a:xfrm>
            <a:prstGeom prst="rect">
              <a:avLst/>
            </a:prstGeom>
            <a:solidFill>
              <a:srgbClr val="E2231A">
                <a:alpha val="100000"/>
              </a:srgbClr>
            </a:solidFill>
          </p:spPr>
          <p:txBody>
            <a:bodyPr/>
            <a:lstStyle/>
            <a:p/>
          </p:txBody>
        </p:sp>
        <p:sp>
          <p:nvSpPr>
            <p:cNvPr id="74" name="pl74"/>
            <p:cNvSpPr/>
            <p:nvPr/>
          </p:nvSpPr>
          <p:spPr>
            <a:xfrm>
              <a:off x="1421035" y="1265506"/>
              <a:ext cx="6653943" cy="231607"/>
            </a:xfrm>
            <a:custGeom>
              <a:avLst/>
              <a:pathLst>
                <a:path w="6653943" h="231607">
                  <a:moveTo>
                    <a:pt x="0" y="86852"/>
                  </a:moveTo>
                  <a:lnTo>
                    <a:pt x="277247" y="173705"/>
                  </a:lnTo>
                  <a:lnTo>
                    <a:pt x="554495" y="115803"/>
                  </a:lnTo>
                  <a:lnTo>
                    <a:pt x="831742" y="231607"/>
                  </a:lnTo>
                  <a:lnTo>
                    <a:pt x="1108990" y="86852"/>
                  </a:lnTo>
                  <a:lnTo>
                    <a:pt x="1386238" y="57901"/>
                  </a:lnTo>
                  <a:lnTo>
                    <a:pt x="1663485" y="0"/>
                  </a:lnTo>
                  <a:lnTo>
                    <a:pt x="1940733" y="0"/>
                  </a:lnTo>
                  <a:lnTo>
                    <a:pt x="2217981" y="0"/>
                  </a:lnTo>
                  <a:lnTo>
                    <a:pt x="2495228" y="0"/>
                  </a:lnTo>
                  <a:lnTo>
                    <a:pt x="2772476" y="28950"/>
                  </a:lnTo>
                  <a:lnTo>
                    <a:pt x="3049724" y="57901"/>
                  </a:lnTo>
                  <a:lnTo>
                    <a:pt x="3326971" y="57901"/>
                  </a:lnTo>
                  <a:lnTo>
                    <a:pt x="3604219" y="115803"/>
                  </a:lnTo>
                  <a:lnTo>
                    <a:pt x="3881467" y="0"/>
                  </a:lnTo>
                  <a:lnTo>
                    <a:pt x="4158714" y="0"/>
                  </a:lnTo>
                  <a:lnTo>
                    <a:pt x="4435962" y="57901"/>
                  </a:lnTo>
                  <a:lnTo>
                    <a:pt x="4713210" y="0"/>
                  </a:lnTo>
                  <a:lnTo>
                    <a:pt x="4990457" y="57901"/>
                  </a:lnTo>
                  <a:lnTo>
                    <a:pt x="5267705" y="0"/>
                  </a:lnTo>
                  <a:lnTo>
                    <a:pt x="5544953" y="0"/>
                  </a:lnTo>
                  <a:lnTo>
                    <a:pt x="5822200" y="86852"/>
                  </a:lnTo>
                  <a:lnTo>
                    <a:pt x="6099448" y="86852"/>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03481" y="2711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54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23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9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80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639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618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74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471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06" name="tx106"/>
            <p:cNvSpPr/>
            <p:nvPr/>
          </p:nvSpPr>
          <p:spPr>
            <a:xfrm>
              <a:off x="1355732" y="28436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7" name="tx107"/>
            <p:cNvSpPr/>
            <p:nvPr/>
          </p:nvSpPr>
          <p:spPr>
            <a:xfrm>
              <a:off x="2689720" y="3433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08" name="tx108"/>
            <p:cNvSpPr/>
            <p:nvPr/>
          </p:nvSpPr>
          <p:spPr>
            <a:xfrm>
              <a:off x="2741971" y="277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9" name="tx109"/>
            <p:cNvSpPr/>
            <p:nvPr/>
          </p:nvSpPr>
          <p:spPr>
            <a:xfrm>
              <a:off x="4075958" y="3334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184.7</a:t>
              </a:r>
            </a:p>
          </p:txBody>
        </p:sp>
        <p:sp>
          <p:nvSpPr>
            <p:cNvPr id="110" name="tx110"/>
            <p:cNvSpPr/>
            <p:nvPr/>
          </p:nvSpPr>
          <p:spPr>
            <a:xfrm>
              <a:off x="4128209" y="2579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1" name="tx111"/>
            <p:cNvSpPr/>
            <p:nvPr/>
          </p:nvSpPr>
          <p:spPr>
            <a:xfrm>
              <a:off x="5462196" y="321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5079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9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5150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3391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183.5</a:t>
              </a:r>
            </a:p>
          </p:txBody>
        </p:sp>
        <p:sp>
          <p:nvSpPr>
            <p:cNvPr id="116" name="tx116"/>
            <p:cNvSpPr/>
            <p:nvPr/>
          </p:nvSpPr>
          <p:spPr>
            <a:xfrm>
              <a:off x="6900686" y="25957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7125682" y="343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158.8</a:t>
              </a:r>
            </a:p>
          </p:txBody>
        </p:sp>
        <p:sp>
          <p:nvSpPr>
            <p:cNvPr id="118" name="tx118"/>
            <p:cNvSpPr/>
            <p:nvPr/>
          </p:nvSpPr>
          <p:spPr>
            <a:xfrm>
              <a:off x="7177933" y="27734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9" name="tx119"/>
            <p:cNvSpPr/>
            <p:nvPr/>
          </p:nvSpPr>
          <p:spPr>
            <a:xfrm>
              <a:off x="7402930" y="34273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20" name="tx120"/>
            <p:cNvSpPr/>
            <p:nvPr/>
          </p:nvSpPr>
          <p:spPr>
            <a:xfrm>
              <a:off x="7455181" y="27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1" name="tx121"/>
            <p:cNvSpPr/>
            <p:nvPr/>
          </p:nvSpPr>
          <p:spPr>
            <a:xfrm>
              <a:off x="7680178" y="3433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22" name="tx122"/>
            <p:cNvSpPr/>
            <p:nvPr/>
          </p:nvSpPr>
          <p:spPr>
            <a:xfrm>
              <a:off x="7732429" y="277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3" name="tx123"/>
            <p:cNvSpPr/>
            <p:nvPr/>
          </p:nvSpPr>
          <p:spPr>
            <a:xfrm>
              <a:off x="7957425" y="34470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24" name="tx124"/>
            <p:cNvSpPr/>
            <p:nvPr/>
          </p:nvSpPr>
          <p:spPr>
            <a:xfrm>
              <a:off x="8009676" y="28007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56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622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680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9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93494" y="2517221"/>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46" name="tx146"/>
            <p:cNvSpPr/>
            <p:nvPr/>
          </p:nvSpPr>
          <p:spPr>
            <a:xfrm rot="5400000">
              <a:off x="8496806" y="2517221"/>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l147"/>
            <p:cNvSpPr/>
            <p:nvPr/>
          </p:nvSpPr>
          <p:spPr>
            <a:xfrm>
              <a:off x="2904532"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1632" y="5057376"/>
              <a:ext cx="108697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couverture</a:t>
              </a:r>
            </a:p>
          </p:txBody>
        </p:sp>
        <p:sp>
          <p:nvSpPr>
            <p:cNvPr id="149" name="rc149"/>
            <p:cNvSpPr/>
            <p:nvPr/>
          </p:nvSpPr>
          <p:spPr>
            <a:xfrm>
              <a:off x="4545960" y="5010059"/>
              <a:ext cx="201456" cy="201456"/>
            </a:xfrm>
            <a:prstGeom prst="rect">
              <a:avLst/>
            </a:prstGeom>
            <a:solidFill>
              <a:srgbClr val="E2231A">
                <a:alpha val="100000"/>
              </a:srgbClr>
            </a:solidFill>
          </p:spPr>
          <p:txBody>
            <a:bodyPr/>
            <a:lstStyle/>
            <a:p/>
          </p:txBody>
        </p:sp>
        <p:sp>
          <p:nvSpPr>
            <p:cNvPr id="150" name="rc150"/>
            <p:cNvSpPr/>
            <p:nvPr/>
          </p:nvSpPr>
          <p:spPr>
            <a:xfrm>
              <a:off x="5766533" y="5010059"/>
              <a:ext cx="201456" cy="201456"/>
            </a:xfrm>
            <a:prstGeom prst="rect">
              <a:avLst/>
            </a:prstGeom>
            <a:solidFill>
              <a:srgbClr val="80BD41">
                <a:alpha val="100000"/>
              </a:srgbClr>
            </a:solidFill>
          </p:spPr>
          <p:txBody>
            <a:bodyPr/>
            <a:lstStyle/>
            <a:p/>
          </p:txBody>
        </p:sp>
        <p:sp>
          <p:nvSpPr>
            <p:cNvPr id="151" name="tx151"/>
            <p:cNvSpPr/>
            <p:nvPr/>
          </p:nvSpPr>
          <p:spPr>
            <a:xfrm>
              <a:off x="4826005" y="5058604"/>
              <a:ext cx="86193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 Vaccinés</a:t>
              </a:r>
            </a:p>
          </p:txBody>
        </p:sp>
        <p:sp>
          <p:nvSpPr>
            <p:cNvPr id="152" name="tx152"/>
            <p:cNvSpPr/>
            <p:nvPr/>
          </p:nvSpPr>
          <p:spPr>
            <a:xfrm>
              <a:off x="6046578" y="5058604"/>
              <a:ext cx="566849"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Vaccinés</a:t>
              </a:r>
            </a:p>
          </p:txBody>
        </p:sp>
        <p:sp>
          <p:nvSpPr>
            <p:cNvPr id="153" name="tx153"/>
            <p:cNvSpPr/>
            <p:nvPr/>
          </p:nvSpPr>
          <p:spPr>
            <a:xfrm>
              <a:off x="951100" y="479153"/>
              <a:ext cx="5455094"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estimée MCV1 et nombre d'enfants vaccinés et non vaccinés,</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Tunisie, 2000-2024</a:t>
              </a:r>
            </a:p>
          </p:txBody>
        </p:sp>
        <p:sp>
          <p:nvSpPr>
            <p:cNvPr id="155" name="pl155"/>
            <p:cNvSpPr/>
            <p:nvPr/>
          </p:nvSpPr>
          <p:spPr>
            <a:xfrm>
              <a:off x="21278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443342" cy="167191"/>
            </a:xfrm>
            <a:prstGeom prst="rect">
              <a:avLst/>
            </a:prstGeom>
            <a:solidFill>
              <a:srgbClr val="80BD41">
                <a:alpha val="100000"/>
              </a:srgbClr>
            </a:solidFill>
          </p:spPr>
          <p:txBody>
            <a:bodyPr/>
            <a:lstStyle/>
            <a:p/>
          </p:txBody>
        </p:sp>
        <p:sp>
          <p:nvSpPr>
            <p:cNvPr id="168" name="rc168"/>
            <p:cNvSpPr/>
            <p:nvPr/>
          </p:nvSpPr>
          <p:spPr>
            <a:xfrm>
              <a:off x="7739615" y="5889059"/>
              <a:ext cx="131388" cy="167191"/>
            </a:xfrm>
            <a:prstGeom prst="rect">
              <a:avLst/>
            </a:prstGeom>
            <a:solidFill>
              <a:srgbClr val="E2231A">
                <a:alpha val="100000"/>
              </a:srgbClr>
            </a:solidFill>
          </p:spPr>
          <p:txBody>
            <a:bodyPr/>
            <a:lstStyle/>
            <a:p/>
          </p:txBody>
        </p:sp>
        <p:sp>
          <p:nvSpPr>
            <p:cNvPr id="169" name="rc169"/>
            <p:cNvSpPr/>
            <p:nvPr/>
          </p:nvSpPr>
          <p:spPr>
            <a:xfrm>
              <a:off x="1296273" y="5680069"/>
              <a:ext cx="5314069" cy="167191"/>
            </a:xfrm>
            <a:prstGeom prst="rect">
              <a:avLst/>
            </a:prstGeom>
            <a:solidFill>
              <a:srgbClr val="80BD41">
                <a:alpha val="100000"/>
              </a:srgbClr>
            </a:solidFill>
          </p:spPr>
          <p:txBody>
            <a:bodyPr/>
            <a:lstStyle/>
            <a:p/>
          </p:txBody>
        </p:sp>
        <p:sp>
          <p:nvSpPr>
            <p:cNvPr id="170" name="rc170"/>
            <p:cNvSpPr/>
            <p:nvPr/>
          </p:nvSpPr>
          <p:spPr>
            <a:xfrm>
              <a:off x="6610342" y="5680069"/>
              <a:ext cx="221530" cy="167191"/>
            </a:xfrm>
            <a:prstGeom prst="rect">
              <a:avLst/>
            </a:prstGeom>
            <a:solidFill>
              <a:srgbClr val="E2231A">
                <a:alpha val="100000"/>
              </a:srgbClr>
            </a:solidFill>
          </p:spPr>
          <p:txBody>
            <a:bodyPr/>
            <a:lstStyle/>
            <a:p/>
          </p:txBody>
        </p:sp>
        <p:sp>
          <p:nvSpPr>
            <p:cNvPr id="171" name="rc171"/>
            <p:cNvSpPr/>
            <p:nvPr/>
          </p:nvSpPr>
          <p:spPr>
            <a:xfrm>
              <a:off x="1296273" y="5471080"/>
              <a:ext cx="5197981" cy="167191"/>
            </a:xfrm>
            <a:prstGeom prst="rect">
              <a:avLst/>
            </a:prstGeom>
            <a:solidFill>
              <a:srgbClr val="80BD41">
                <a:alpha val="100000"/>
              </a:srgbClr>
            </a:solidFill>
          </p:spPr>
          <p:txBody>
            <a:bodyPr/>
            <a:lstStyle/>
            <a:p/>
          </p:txBody>
        </p:sp>
        <p:sp>
          <p:nvSpPr>
            <p:cNvPr id="172" name="rc172"/>
            <p:cNvSpPr/>
            <p:nvPr/>
          </p:nvSpPr>
          <p:spPr>
            <a:xfrm>
              <a:off x="6494255" y="5471080"/>
              <a:ext cx="216540" cy="167191"/>
            </a:xfrm>
            <a:prstGeom prst="rect">
              <a:avLst/>
            </a:prstGeom>
            <a:solidFill>
              <a:srgbClr val="E2231A">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1766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159.8</a:t>
              </a:r>
            </a:p>
          </p:txBody>
        </p:sp>
        <p:sp>
          <p:nvSpPr>
            <p:cNvPr id="179" name="tx179"/>
            <p:cNvSpPr/>
            <p:nvPr/>
          </p:nvSpPr>
          <p:spPr>
            <a:xfrm>
              <a:off x="6645759"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0" name="tx180"/>
            <p:cNvSpPr/>
            <p:nvPr/>
          </p:nvSpPr>
          <p:spPr>
            <a:xfrm>
              <a:off x="3759626"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1" name="tx181"/>
            <p:cNvSpPr/>
            <p:nvPr/>
          </p:nvSpPr>
          <p:spPr>
            <a:xfrm>
              <a:off x="6527177"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06567" y="6293768"/>
              <a:ext cx="148288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enfants  (des milliers)</a:t>
              </a:r>
            </a:p>
          </p:txBody>
        </p:sp>
        <p:sp>
          <p:nvSpPr>
            <p:cNvPr id="191" name="tx191"/>
            <p:cNvSpPr/>
            <p:nvPr/>
          </p:nvSpPr>
          <p:spPr>
            <a:xfrm>
              <a:off x="4246355" y="65066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couverture par le MCV1 en 2024 (96 %) était plus faible qu'en 2019 (98 %).
Le nombre d'enfants vaccinés avec le MCV1 a diminué de 19% par rapport à 2019.
Le nombre de nourrissons survivants a diminué d'environ 18 % par rapport à 2019.
En 2024, moins d'enfants ont été vaccinés qu'en 2019.
En 2024, le nombre de nourrissons survivants (population cible) est inférieur à celui de 2019.
Pour que la couverture vaccinale augmente, il faut que le nombre d'enfants vaccinés augmente ou diminue moins vite que la population cible de nourrissons survivants.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6926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02285"/>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835308"/>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252751"/>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88577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51879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15182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826014"/>
            </a:xfrm>
            <a:custGeom>
              <a:avLst/>
              <a:pathLst>
                <a:path w="0" h="4826014">
                  <a:moveTo>
                    <a:pt x="0" y="48260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239628"/>
              <a:ext cx="483137" cy="13122"/>
            </a:xfrm>
            <a:prstGeom prst="rect">
              <a:avLst/>
            </a:prstGeom>
            <a:solidFill>
              <a:srgbClr val="1CABE2">
                <a:alpha val="100000"/>
              </a:srgbClr>
            </a:solidFill>
          </p:spPr>
          <p:txBody>
            <a:bodyPr/>
            <a:lstStyle/>
            <a:p/>
          </p:txBody>
        </p:sp>
        <p:sp>
          <p:nvSpPr>
            <p:cNvPr id="25" name="rc25"/>
            <p:cNvSpPr/>
            <p:nvPr/>
          </p:nvSpPr>
          <p:spPr>
            <a:xfrm>
              <a:off x="1576517" y="5248103"/>
              <a:ext cx="483137" cy="4647"/>
            </a:xfrm>
            <a:prstGeom prst="rect">
              <a:avLst/>
            </a:prstGeom>
            <a:solidFill>
              <a:srgbClr val="1CABE2">
                <a:alpha val="100000"/>
              </a:srgbClr>
            </a:solidFill>
          </p:spPr>
          <p:txBody>
            <a:bodyPr/>
            <a:lstStyle/>
            <a:p/>
          </p:txBody>
        </p:sp>
        <p:sp>
          <p:nvSpPr>
            <p:cNvPr id="26" name="rc26"/>
            <p:cNvSpPr/>
            <p:nvPr/>
          </p:nvSpPr>
          <p:spPr>
            <a:xfrm>
              <a:off x="2113336" y="5248377"/>
              <a:ext cx="483137" cy="4374"/>
            </a:xfrm>
            <a:prstGeom prst="rect">
              <a:avLst/>
            </a:prstGeom>
            <a:solidFill>
              <a:srgbClr val="1CABE2">
                <a:alpha val="100000"/>
              </a:srgbClr>
            </a:solidFill>
          </p:spPr>
          <p:txBody>
            <a:bodyPr/>
            <a:lstStyle/>
            <a:p/>
          </p:txBody>
        </p:sp>
        <p:sp>
          <p:nvSpPr>
            <p:cNvPr id="27" name="rc27"/>
            <p:cNvSpPr/>
            <p:nvPr/>
          </p:nvSpPr>
          <p:spPr>
            <a:xfrm>
              <a:off x="2650156" y="5248377"/>
              <a:ext cx="483137" cy="4374"/>
            </a:xfrm>
            <a:prstGeom prst="rect">
              <a:avLst/>
            </a:prstGeom>
            <a:solidFill>
              <a:srgbClr val="1CABE2">
                <a:alpha val="100000"/>
              </a:srgbClr>
            </a:solidFill>
          </p:spPr>
          <p:txBody>
            <a:bodyPr/>
            <a:lstStyle/>
            <a:p/>
          </p:txBody>
        </p:sp>
        <p:sp>
          <p:nvSpPr>
            <p:cNvPr id="28" name="rc28"/>
            <p:cNvSpPr/>
            <p:nvPr/>
          </p:nvSpPr>
          <p:spPr>
            <a:xfrm>
              <a:off x="3186975" y="5250837"/>
              <a:ext cx="483137" cy="1913"/>
            </a:xfrm>
            <a:prstGeom prst="rect">
              <a:avLst/>
            </a:prstGeom>
            <a:solidFill>
              <a:srgbClr val="1CABE2">
                <a:alpha val="100000"/>
              </a:srgbClr>
            </a:solidFill>
          </p:spPr>
          <p:txBody>
            <a:bodyPr/>
            <a:lstStyle/>
            <a:p/>
          </p:txBody>
        </p:sp>
        <p:sp>
          <p:nvSpPr>
            <p:cNvPr id="29" name="rc29"/>
            <p:cNvSpPr/>
            <p:nvPr/>
          </p:nvSpPr>
          <p:spPr>
            <a:xfrm>
              <a:off x="3723794" y="5251384"/>
              <a:ext cx="483137" cy="1366"/>
            </a:xfrm>
            <a:prstGeom prst="rect">
              <a:avLst/>
            </a:prstGeom>
            <a:solidFill>
              <a:srgbClr val="1CABE2">
                <a:alpha val="100000"/>
              </a:srgbClr>
            </a:solidFill>
          </p:spPr>
          <p:txBody>
            <a:bodyPr/>
            <a:lstStyle/>
            <a:p/>
          </p:txBody>
        </p:sp>
        <p:sp>
          <p:nvSpPr>
            <p:cNvPr id="30" name="rc30"/>
            <p:cNvSpPr/>
            <p:nvPr/>
          </p:nvSpPr>
          <p:spPr>
            <a:xfrm>
              <a:off x="4260614" y="5246189"/>
              <a:ext cx="483137" cy="6561"/>
            </a:xfrm>
            <a:prstGeom prst="rect">
              <a:avLst/>
            </a:prstGeom>
            <a:solidFill>
              <a:srgbClr val="1CABE2">
                <a:alpha val="100000"/>
              </a:srgbClr>
            </a:solidFill>
          </p:spPr>
          <p:txBody>
            <a:bodyPr/>
            <a:lstStyle/>
            <a:p/>
          </p:txBody>
        </p:sp>
        <p:sp>
          <p:nvSpPr>
            <p:cNvPr id="31" name="rc31"/>
            <p:cNvSpPr/>
            <p:nvPr/>
          </p:nvSpPr>
          <p:spPr>
            <a:xfrm>
              <a:off x="4797433" y="3974901"/>
              <a:ext cx="483137" cy="1277850"/>
            </a:xfrm>
            <a:prstGeom prst="rect">
              <a:avLst/>
            </a:prstGeom>
            <a:solidFill>
              <a:srgbClr val="1CABE2">
                <a:alpha val="100000"/>
              </a:srgbClr>
            </a:solidFill>
          </p:spPr>
          <p:txBody>
            <a:bodyPr/>
            <a:lstStyle/>
            <a:p/>
          </p:txBody>
        </p:sp>
        <p:sp>
          <p:nvSpPr>
            <p:cNvPr id="32" name="rc32"/>
            <p:cNvSpPr/>
            <p:nvPr/>
          </p:nvSpPr>
          <p:spPr>
            <a:xfrm>
              <a:off x="5334253" y="5249744"/>
              <a:ext cx="483137" cy="3007"/>
            </a:xfrm>
            <a:prstGeom prst="rect">
              <a:avLst/>
            </a:prstGeom>
            <a:solidFill>
              <a:srgbClr val="1CABE2">
                <a:alpha val="100000"/>
              </a:srgbClr>
            </a:solidFill>
          </p:spPr>
          <p:txBody>
            <a:bodyPr/>
            <a:lstStyle/>
            <a:p/>
          </p:txBody>
        </p:sp>
        <p:sp>
          <p:nvSpPr>
            <p:cNvPr id="33" name="rc33"/>
            <p:cNvSpPr/>
            <p:nvPr/>
          </p:nvSpPr>
          <p:spPr>
            <a:xfrm>
              <a:off x="5871072" y="5252477"/>
              <a:ext cx="483137" cy="273"/>
            </a:xfrm>
            <a:prstGeom prst="rect">
              <a:avLst/>
            </a:prstGeom>
            <a:solidFill>
              <a:srgbClr val="1CABE2">
                <a:alpha val="100000"/>
              </a:srgbClr>
            </a:solidFill>
          </p:spPr>
          <p:txBody>
            <a:bodyPr/>
            <a:lstStyle/>
            <a:p/>
          </p:txBody>
        </p:sp>
        <p:sp>
          <p:nvSpPr>
            <p:cNvPr id="34" name="rc34"/>
            <p:cNvSpPr/>
            <p:nvPr/>
          </p:nvSpPr>
          <p:spPr>
            <a:xfrm>
              <a:off x="6407891" y="5250017"/>
              <a:ext cx="483137" cy="2733"/>
            </a:xfrm>
            <a:prstGeom prst="rect">
              <a:avLst/>
            </a:prstGeom>
            <a:solidFill>
              <a:srgbClr val="1CABE2">
                <a:alpha val="100000"/>
              </a:srgbClr>
            </a:solidFill>
          </p:spPr>
          <p:txBody>
            <a:bodyPr/>
            <a:lstStyle/>
            <a:p/>
          </p:txBody>
        </p:sp>
        <p:sp>
          <p:nvSpPr>
            <p:cNvPr id="35" name="rc35"/>
            <p:cNvSpPr/>
            <p:nvPr/>
          </p:nvSpPr>
          <p:spPr>
            <a:xfrm>
              <a:off x="6944711" y="5247283"/>
              <a:ext cx="483137" cy="5467"/>
            </a:xfrm>
            <a:prstGeom prst="rect">
              <a:avLst/>
            </a:prstGeom>
            <a:solidFill>
              <a:srgbClr val="1CABE2">
                <a:alpha val="100000"/>
              </a:srgbClr>
            </a:solidFill>
          </p:spPr>
          <p:txBody>
            <a:bodyPr/>
            <a:lstStyle/>
            <a:p/>
          </p:txBody>
        </p:sp>
        <p:sp>
          <p:nvSpPr>
            <p:cNvPr id="36" name="rc36"/>
            <p:cNvSpPr/>
            <p:nvPr/>
          </p:nvSpPr>
          <p:spPr>
            <a:xfrm>
              <a:off x="7481530" y="5248377"/>
              <a:ext cx="483137" cy="4374"/>
            </a:xfrm>
            <a:prstGeom prst="rect">
              <a:avLst/>
            </a:prstGeom>
            <a:solidFill>
              <a:srgbClr val="1CABE2">
                <a:alpha val="100000"/>
              </a:srgbClr>
            </a:solidFill>
          </p:spPr>
          <p:txBody>
            <a:bodyPr/>
            <a:lstStyle/>
            <a:p/>
          </p:txBody>
        </p:sp>
        <p:sp>
          <p:nvSpPr>
            <p:cNvPr id="37" name="pl37"/>
            <p:cNvSpPr/>
            <p:nvPr/>
          </p:nvSpPr>
          <p:spPr>
            <a:xfrm>
              <a:off x="1281266" y="1078440"/>
              <a:ext cx="6441832" cy="170380"/>
            </a:xfrm>
            <a:custGeom>
              <a:avLst/>
              <a:pathLst>
                <a:path w="6441832" h="170380">
                  <a:moveTo>
                    <a:pt x="0" y="85190"/>
                  </a:moveTo>
                  <a:lnTo>
                    <a:pt x="536819" y="170380"/>
                  </a:lnTo>
                  <a:lnTo>
                    <a:pt x="1073638" y="0"/>
                  </a:lnTo>
                  <a:lnTo>
                    <a:pt x="1610458" y="0"/>
                  </a:lnTo>
                  <a:lnTo>
                    <a:pt x="2147277" y="85190"/>
                  </a:lnTo>
                  <a:lnTo>
                    <a:pt x="2684097" y="0"/>
                  </a:lnTo>
                  <a:lnTo>
                    <a:pt x="3220916" y="85190"/>
                  </a:lnTo>
                  <a:lnTo>
                    <a:pt x="3757735" y="0"/>
                  </a:lnTo>
                  <a:lnTo>
                    <a:pt x="4294555" y="0"/>
                  </a:lnTo>
                  <a:lnTo>
                    <a:pt x="4831374" y="127785"/>
                  </a:lnTo>
                  <a:lnTo>
                    <a:pt x="5368194" y="127785"/>
                  </a:lnTo>
                  <a:lnTo>
                    <a:pt x="5905013" y="85190"/>
                  </a:lnTo>
                  <a:lnTo>
                    <a:pt x="6441832" y="85190"/>
                  </a:lnTo>
                </a:path>
              </a:pathLst>
            </a:custGeom>
            <a:ln w="27101" cap="flat">
              <a:solidFill>
                <a:srgbClr val="00833D">
                  <a:alpha val="100000"/>
                </a:srgbClr>
              </a:solidFill>
              <a:prstDash val="solid"/>
              <a:round/>
            </a:ln>
          </p:spPr>
          <p:txBody>
            <a:bodyPr/>
            <a:lstStyle/>
            <a:p/>
          </p:txBody>
        </p:sp>
        <p:sp>
          <p:nvSpPr>
            <p:cNvPr id="38" name="pl38"/>
            <p:cNvSpPr/>
            <p:nvPr/>
          </p:nvSpPr>
          <p:spPr>
            <a:xfrm>
              <a:off x="1281266" y="1035845"/>
              <a:ext cx="6441832" cy="170380"/>
            </a:xfrm>
            <a:custGeom>
              <a:avLst/>
              <a:pathLst>
                <a:path w="6441832" h="170380">
                  <a:moveTo>
                    <a:pt x="0" y="127785"/>
                  </a:moveTo>
                  <a:lnTo>
                    <a:pt x="536819" y="42595"/>
                  </a:lnTo>
                  <a:lnTo>
                    <a:pt x="1073638" y="170380"/>
                  </a:lnTo>
                  <a:lnTo>
                    <a:pt x="1610458" y="42595"/>
                  </a:lnTo>
                  <a:lnTo>
                    <a:pt x="2147277" y="85190"/>
                  </a:lnTo>
                  <a:lnTo>
                    <a:pt x="2684097" y="85190"/>
                  </a:lnTo>
                  <a:lnTo>
                    <a:pt x="3220916" y="0"/>
                  </a:lnTo>
                  <a:lnTo>
                    <a:pt x="3757735" y="85190"/>
                  </a:lnTo>
                  <a:lnTo>
                    <a:pt x="4294555" y="127785"/>
                  </a:lnTo>
                  <a:lnTo>
                    <a:pt x="4831374" y="42595"/>
                  </a:lnTo>
                  <a:lnTo>
                    <a:pt x="5368194" y="42595"/>
                  </a:lnTo>
                  <a:lnTo>
                    <a:pt x="5905013" y="85190"/>
                  </a:lnTo>
                  <a:lnTo>
                    <a:pt x="6441832" y="85190"/>
                  </a:lnTo>
                </a:path>
              </a:pathLst>
            </a:custGeom>
            <a:ln w="27101" cap="flat">
              <a:solidFill>
                <a:srgbClr val="002759">
                  <a:alpha val="100000"/>
                </a:srgbClr>
              </a:solidFill>
              <a:prstDash val="solid"/>
              <a:round/>
            </a:ln>
          </p:spPr>
          <p:txBody>
            <a:bodyPr/>
            <a:lstStyle/>
            <a:p/>
          </p:txBody>
        </p:sp>
        <p:sp>
          <p:nvSpPr>
            <p:cNvPr id="39" name="pt39"/>
            <p:cNvSpPr/>
            <p:nvPr/>
          </p:nvSpPr>
          <p:spPr>
            <a:xfrm>
              <a:off x="1249665" y="1132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21721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132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132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104683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11746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11746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1132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11320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11320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1046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11746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1046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10894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0894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00424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0894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11320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046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04683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0894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08943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214947" y="5109785"/>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66" name="tx66"/>
            <p:cNvSpPr/>
            <p:nvPr/>
          </p:nvSpPr>
          <p:spPr>
            <a:xfrm>
              <a:off x="1751767" y="511971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7" name="tx67"/>
            <p:cNvSpPr/>
            <p:nvPr/>
          </p:nvSpPr>
          <p:spPr>
            <a:xfrm>
              <a:off x="2288586" y="51185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8" name="tx68"/>
            <p:cNvSpPr/>
            <p:nvPr/>
          </p:nvSpPr>
          <p:spPr>
            <a:xfrm>
              <a:off x="2825406" y="51185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9" name="tx69"/>
            <p:cNvSpPr/>
            <p:nvPr/>
          </p:nvSpPr>
          <p:spPr>
            <a:xfrm>
              <a:off x="3395384" y="5123906"/>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3932204" y="512305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1" name="tx71"/>
            <p:cNvSpPr/>
            <p:nvPr/>
          </p:nvSpPr>
          <p:spPr>
            <a:xfrm>
              <a:off x="4435864" y="511780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4889799" y="3829629"/>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4,674</a:t>
              </a:r>
            </a:p>
          </p:txBody>
        </p:sp>
        <p:sp>
          <p:nvSpPr>
            <p:cNvPr id="73" name="tx73"/>
            <p:cNvSpPr/>
            <p:nvPr/>
          </p:nvSpPr>
          <p:spPr>
            <a:xfrm>
              <a:off x="5509503" y="5121357"/>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4" name="tx74"/>
            <p:cNvSpPr/>
            <p:nvPr/>
          </p:nvSpPr>
          <p:spPr>
            <a:xfrm>
              <a:off x="6079481" y="5124091"/>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6583141" y="512017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6" name="tx76"/>
            <p:cNvSpPr/>
            <p:nvPr/>
          </p:nvSpPr>
          <p:spPr>
            <a:xfrm>
              <a:off x="7119961" y="511744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7" name="tx77"/>
            <p:cNvSpPr/>
            <p:nvPr/>
          </p:nvSpPr>
          <p:spPr>
            <a:xfrm>
              <a:off x="7656780" y="5118534"/>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8" name="pl78"/>
            <p:cNvSpPr/>
            <p:nvPr/>
          </p:nvSpPr>
          <p:spPr>
            <a:xfrm>
              <a:off x="7735378" y="1172017"/>
              <a:ext cx="126925" cy="86690"/>
            </a:xfrm>
            <a:custGeom>
              <a:avLst/>
              <a:pathLst>
                <a:path w="126925" h="86690">
                  <a:moveTo>
                    <a:pt x="126925" y="86690"/>
                  </a:moveTo>
                  <a:lnTo>
                    <a:pt x="0" y="0"/>
                  </a:lnTo>
                </a:path>
              </a:pathLst>
            </a:custGeom>
          </p:spPr>
          <p:txBody>
            <a:bodyPr/>
            <a:lstStyle/>
            <a:p/>
          </p:txBody>
        </p:sp>
        <p:sp>
          <p:nvSpPr>
            <p:cNvPr id="79" name="pl79"/>
            <p:cNvSpPr/>
            <p:nvPr/>
          </p:nvSpPr>
          <p:spPr>
            <a:xfrm>
              <a:off x="7737444" y="1053392"/>
              <a:ext cx="124859" cy="60672"/>
            </a:xfrm>
            <a:custGeom>
              <a:avLst/>
              <a:pathLst>
                <a:path w="124859" h="60672">
                  <a:moveTo>
                    <a:pt x="124859" y="0"/>
                  </a:moveTo>
                  <a:lnTo>
                    <a:pt x="0" y="60672"/>
                  </a:lnTo>
                </a:path>
              </a:pathLst>
            </a:custGeom>
          </p:spPr>
          <p:txBody>
            <a:bodyPr/>
            <a:lstStyle/>
            <a:p/>
          </p:txBody>
        </p:sp>
        <p:sp>
          <p:nvSpPr>
            <p:cNvPr id="80" name="pg80"/>
            <p:cNvSpPr/>
            <p:nvPr/>
          </p:nvSpPr>
          <p:spPr>
            <a:xfrm>
              <a:off x="7793724" y="1203986"/>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245107"/>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2" name="pg82"/>
            <p:cNvSpPr/>
            <p:nvPr/>
          </p:nvSpPr>
          <p:spPr>
            <a:xfrm>
              <a:off x="7793724" y="936269"/>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97738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4" name="rc84"/>
            <p:cNvSpPr/>
            <p:nvPr/>
          </p:nvSpPr>
          <p:spPr>
            <a:xfrm>
              <a:off x="959174" y="646101"/>
              <a:ext cx="7676517" cy="48260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78734" y="3821964"/>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245498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8" name="tx88"/>
            <p:cNvSpPr/>
            <p:nvPr/>
          </p:nvSpPr>
          <p:spPr>
            <a:xfrm>
              <a:off x="508103" y="10880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9" name="tx89"/>
            <p:cNvSpPr/>
            <p:nvPr/>
          </p:nvSpPr>
          <p:spPr>
            <a:xfrm>
              <a:off x="8698322" y="5205374"/>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7794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3534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3927462"/>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015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0756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6496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2372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79777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7182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45873"/>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76850" y="5658800"/>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44025" y="5629561"/>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629592"/>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82797" y="2994408"/>
              <a:ext cx="172401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Nombre de cas de rougeole</a:t>
              </a:r>
            </a:p>
          </p:txBody>
        </p:sp>
        <p:sp>
          <p:nvSpPr>
            <p:cNvPr id="114" name="tx114"/>
            <p:cNvSpPr/>
            <p:nvPr/>
          </p:nvSpPr>
          <p:spPr>
            <a:xfrm rot="5400000">
              <a:off x="8255788" y="2993556"/>
              <a:ext cx="1568350"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vaccinale (%)</a:t>
              </a:r>
            </a:p>
          </p:txBody>
        </p:sp>
        <p:sp>
          <p:nvSpPr>
            <p:cNvPr id="115" name="tx115"/>
            <p:cNvSpPr/>
            <p:nvPr/>
          </p:nvSpPr>
          <p:spPr>
            <a:xfrm>
              <a:off x="1489207" y="401416"/>
              <a:ext cx="661645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Tendances du nombre de cas de rougeole et de la couverture vaccinale MCV, Tunisie, 2012-2024</a:t>
              </a:r>
            </a:p>
          </p:txBody>
        </p:sp>
        <p:sp>
          <p:nvSpPr>
            <p:cNvPr id="116" name="tx116"/>
            <p:cNvSpPr/>
            <p:nvPr/>
          </p:nvSpPr>
          <p:spPr>
            <a:xfrm>
              <a:off x="4306083" y="6093403"/>
              <a:ext cx="432960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17" name="tx117"/>
            <p:cNvSpPr/>
            <p:nvPr/>
          </p:nvSpPr>
          <p:spPr>
            <a:xfrm>
              <a:off x="3225427" y="6187637"/>
              <a:ext cx="5410264" cy="1237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 de rougeole et de rubéole signalés et taux d'incidence par les États membres de l'OMS, au 8 juillet 2025.</a:t>
              </a:r>
            </a:p>
          </p:txBody>
        </p:sp>
        <p:sp>
          <p:nvSpPr>
            <p:cNvPr id="118" name="tx118"/>
            <p:cNvSpPr/>
            <p:nvPr/>
          </p:nvSpPr>
          <p:spPr>
            <a:xfrm>
              <a:off x="3346410" y="6327110"/>
              <a:ext cx="5289282"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Données provisoires basées sur les données mensuelles communiquées à l'OMS (Genève) en juillet 2025.</a:t>
              </a:r>
            </a:p>
          </p:txBody>
        </p:sp>
        <p:sp>
          <p:nvSpPr>
            <p:cNvPr id="119" name="tx119"/>
            <p:cNvSpPr/>
            <p:nvPr/>
          </p:nvSpPr>
          <p:spPr>
            <a:xfrm>
              <a:off x="2408346" y="6447866"/>
              <a:ext cx="622734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astérisques (*) indiquent les années où il y a eu des ruptures de stock de vaccins contre la rougeole et les carets (^)</a:t>
              </a:r>
            </a:p>
          </p:txBody>
        </p:sp>
        <p:sp>
          <p:nvSpPr>
            <p:cNvPr id="120" name="tx120"/>
            <p:cNvSpPr/>
            <p:nvPr/>
          </p:nvSpPr>
          <p:spPr>
            <a:xfrm>
              <a:off x="2323162" y="6568567"/>
              <a:ext cx="631253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indiquent les années où des campagnes de vaccination contre la rougeole ont été menées (au niveau national ou infranational).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il y a eu un total de 16 cas confirmés de rougeole en Tunisie. La même année, la couverture par le MCV1 était de 96% et la couverture par le MCV2 de 97%.
Le nombre de cas en 2024 était inférieur de 20% à celui de 2023 (n=20).
Le nombre le plus élevé de cas de rougeole a été signalé en 2019 (n=4 674). Cette année-là, la couverture par le MCV1 était de 98 %.
Des activités/campagnes de vaccination supplémentaires avec un vaccin contenant la rougeole ont eu lieu en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Méthodes: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Vaccination des enfants :
Tableaux supplémentaires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3515503"/>
              <a:ext cx="3520101" cy="792290"/>
            </a:xfrm>
            <a:custGeom>
              <a:avLst/>
              <a:pathLst>
                <a:path w="3520101" h="792290">
                  <a:moveTo>
                    <a:pt x="0" y="198072"/>
                  </a:moveTo>
                  <a:lnTo>
                    <a:pt x="146670" y="198072"/>
                  </a:lnTo>
                  <a:lnTo>
                    <a:pt x="293341" y="0"/>
                  </a:lnTo>
                  <a:lnTo>
                    <a:pt x="440012" y="0"/>
                  </a:lnTo>
                  <a:lnTo>
                    <a:pt x="586683" y="198072"/>
                  </a:lnTo>
                  <a:lnTo>
                    <a:pt x="733354" y="198072"/>
                  </a:lnTo>
                  <a:lnTo>
                    <a:pt x="880025" y="198072"/>
                  </a:lnTo>
                  <a:lnTo>
                    <a:pt x="1026696" y="396145"/>
                  </a:lnTo>
                  <a:lnTo>
                    <a:pt x="1173367" y="396145"/>
                  </a:lnTo>
                  <a:lnTo>
                    <a:pt x="1320038" y="594217"/>
                  </a:lnTo>
                  <a:lnTo>
                    <a:pt x="1466709" y="594217"/>
                  </a:lnTo>
                  <a:lnTo>
                    <a:pt x="1613379" y="594217"/>
                  </a:lnTo>
                  <a:lnTo>
                    <a:pt x="1760050" y="198072"/>
                  </a:lnTo>
                  <a:lnTo>
                    <a:pt x="1906721" y="594217"/>
                  </a:lnTo>
                  <a:lnTo>
                    <a:pt x="2053392" y="594217"/>
                  </a:lnTo>
                  <a:lnTo>
                    <a:pt x="2200063" y="594217"/>
                  </a:lnTo>
                  <a:lnTo>
                    <a:pt x="2346734" y="792290"/>
                  </a:lnTo>
                  <a:lnTo>
                    <a:pt x="2493405" y="792290"/>
                  </a:lnTo>
                  <a:lnTo>
                    <a:pt x="2640076" y="594217"/>
                  </a:lnTo>
                  <a:lnTo>
                    <a:pt x="2786747" y="594217"/>
                  </a:lnTo>
                  <a:lnTo>
                    <a:pt x="2933418" y="198072"/>
                  </a:lnTo>
                  <a:lnTo>
                    <a:pt x="3080089" y="198072"/>
                  </a:lnTo>
                  <a:lnTo>
                    <a:pt x="3226759" y="198072"/>
                  </a:lnTo>
                  <a:lnTo>
                    <a:pt x="3373430" y="396145"/>
                  </a:lnTo>
                  <a:lnTo>
                    <a:pt x="3520101" y="198072"/>
                  </a:lnTo>
                </a:path>
              </a:pathLst>
            </a:custGeom>
            <a:ln w="27101" cap="flat">
              <a:solidFill>
                <a:srgbClr val="00833D">
                  <a:alpha val="80000"/>
                </a:srgbClr>
              </a:solidFill>
              <a:prstDash val="solid"/>
              <a:round/>
            </a:ln>
          </p:spPr>
          <p:txBody>
            <a:bodyPr/>
            <a:lstStyle/>
            <a:p/>
          </p:txBody>
        </p:sp>
        <p:sp>
          <p:nvSpPr>
            <p:cNvPr id="24" name="pl24"/>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43362" cap="flat">
              <a:solidFill>
                <a:srgbClr val="000000">
                  <a:alpha val="100000"/>
                </a:srgbClr>
              </a:solidFill>
              <a:prstDash val="solid"/>
              <a:round/>
            </a:ln>
          </p:spPr>
          <p:txBody>
            <a:bodyPr/>
            <a:lstStyle/>
            <a:p/>
          </p:txBody>
        </p:sp>
        <p:sp>
          <p:nvSpPr>
            <p:cNvPr id="25" name="pl25"/>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178896"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63" name="pl63"/>
            <p:cNvSpPr/>
            <p:nvPr/>
          </p:nvSpPr>
          <p:spPr>
            <a:xfrm>
              <a:off x="15934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34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023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648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0514" y="610261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68" name="tx68"/>
            <p:cNvSpPr/>
            <p:nvPr/>
          </p:nvSpPr>
          <p:spPr>
            <a:xfrm>
              <a:off x="26694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194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99657" y="726011"/>
              <a:ext cx="1007715" cy="11288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DTC3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119358"/>
              <a:ext cx="3520101" cy="1386508"/>
            </a:xfrm>
            <a:custGeom>
              <a:avLst/>
              <a:pathLst>
                <a:path w="3520101" h="1386508">
                  <a:moveTo>
                    <a:pt x="0" y="198072"/>
                  </a:moveTo>
                  <a:lnTo>
                    <a:pt x="146670" y="0"/>
                  </a:lnTo>
                  <a:lnTo>
                    <a:pt x="293341" y="198072"/>
                  </a:lnTo>
                  <a:lnTo>
                    <a:pt x="440012" y="198072"/>
                  </a:lnTo>
                  <a:lnTo>
                    <a:pt x="586683" y="0"/>
                  </a:lnTo>
                  <a:lnTo>
                    <a:pt x="733354" y="0"/>
                  </a:lnTo>
                  <a:lnTo>
                    <a:pt x="880025" y="198072"/>
                  </a:lnTo>
                  <a:lnTo>
                    <a:pt x="1026696" y="396145"/>
                  </a:lnTo>
                  <a:lnTo>
                    <a:pt x="1173367" y="198072"/>
                  </a:lnTo>
                  <a:lnTo>
                    <a:pt x="1320038" y="594217"/>
                  </a:lnTo>
                  <a:lnTo>
                    <a:pt x="1466709" y="792290"/>
                  </a:lnTo>
                  <a:lnTo>
                    <a:pt x="1613379" y="792290"/>
                  </a:lnTo>
                  <a:lnTo>
                    <a:pt x="1760050" y="594217"/>
                  </a:lnTo>
                  <a:lnTo>
                    <a:pt x="1906721" y="792290"/>
                  </a:lnTo>
                  <a:lnTo>
                    <a:pt x="2053392" y="594217"/>
                  </a:lnTo>
                  <a:lnTo>
                    <a:pt x="2200063" y="792290"/>
                  </a:lnTo>
                  <a:lnTo>
                    <a:pt x="2346734" y="1386508"/>
                  </a:lnTo>
                  <a:lnTo>
                    <a:pt x="2493405" y="990363"/>
                  </a:lnTo>
                  <a:lnTo>
                    <a:pt x="2640076" y="594217"/>
                  </a:lnTo>
                  <a:lnTo>
                    <a:pt x="2786747" y="792290"/>
                  </a:lnTo>
                  <a:lnTo>
                    <a:pt x="2933418" y="792290"/>
                  </a:lnTo>
                  <a:lnTo>
                    <a:pt x="3080089" y="594217"/>
                  </a:lnTo>
                  <a:lnTo>
                    <a:pt x="3226759" y="396145"/>
                  </a:lnTo>
                  <a:lnTo>
                    <a:pt x="3373430" y="1188435"/>
                  </a:lnTo>
                  <a:lnTo>
                    <a:pt x="3520101" y="990363"/>
                  </a:lnTo>
                </a:path>
              </a:pathLst>
            </a:custGeom>
            <a:ln w="27101" cap="flat">
              <a:solidFill>
                <a:srgbClr val="00833D">
                  <a:alpha val="80000"/>
                </a:srgbClr>
              </a:solidFill>
              <a:prstDash val="solid"/>
              <a:round/>
            </a:ln>
          </p:spPr>
          <p:txBody>
            <a:bodyPr/>
            <a:lstStyle/>
            <a:p/>
          </p:txBody>
        </p:sp>
        <p:sp>
          <p:nvSpPr>
            <p:cNvPr id="90" name="pl90"/>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83581"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71693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5029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186354" y="3053805"/>
              <a:ext cx="125368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Taux d'abandon (%)</a:t>
              </a:r>
            </a:p>
          </p:txBody>
        </p:sp>
        <p:sp>
          <p:nvSpPr>
            <p:cNvPr id="129" name="pl129"/>
            <p:cNvSpPr/>
            <p:nvPr/>
          </p:nvSpPr>
          <p:spPr>
            <a:xfrm>
              <a:off x="595866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5866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676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00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5765" y="610261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Tunisie</a:t>
              </a:r>
            </a:p>
          </p:txBody>
        </p:sp>
        <p:sp>
          <p:nvSpPr>
            <p:cNvPr id="134" name="tx134"/>
            <p:cNvSpPr/>
            <p:nvPr/>
          </p:nvSpPr>
          <p:spPr>
            <a:xfrm>
              <a:off x="70347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9719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552183" y="726086"/>
              <a:ext cx="1033164"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DTC1 et MCV1</a:t>
              </a:r>
            </a:p>
          </p:txBody>
        </p:sp>
        <p:sp>
          <p:nvSpPr>
            <p:cNvPr id="137" name="tx137"/>
            <p:cNvSpPr/>
            <p:nvPr/>
          </p:nvSpPr>
          <p:spPr>
            <a:xfrm>
              <a:off x="4706263" y="6385917"/>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38" name="tx138"/>
            <p:cNvSpPr/>
            <p:nvPr/>
          </p:nvSpPr>
          <p:spPr>
            <a:xfrm>
              <a:off x="5149865" y="6498977"/>
              <a:ext cx="385495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Classification des abandons : &lt; 5 % = faible, 5-10 % = moyen, &gt; 10 % = élevé</a:t>
              </a:r>
            </a:p>
          </p:txBody>
        </p:sp>
        <p:sp>
          <p:nvSpPr>
            <p:cNvPr id="139" name="tx139"/>
            <p:cNvSpPr/>
            <p:nvPr/>
          </p:nvSpPr>
          <p:spPr>
            <a:xfrm>
              <a:off x="2961668" y="411119"/>
              <a:ext cx="3494982"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 de la vaccination, Tunisie, 2000-2024</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Les taux d'abandon indiquent le pourcentage d'enfants qui ont reçu le DTC1, mais pas le DTC3/MCV1. De faibles taux d'abandon indiquent un taux élevé de rétention des enfants dans les programmes de vaccination.
Ce graphique montre les tendances des taux d'abandon entre le DTC1 et le DTC3, et entre le DTC1 et le MCV1.
En 2024, 0 % des enfants ayant reçu le DTC1 n'ont pas reçu le DTC3 (à gauche) et 1 % des enfants ayant reçu le DTC1 n'ont pas reçu le MCV1 (à droite).
Les faibles taux d'abandon du DTC impliquent une bonne capacité à fournir une série complète de vaccins au début de la vie. Les faibles taux d'abandon du DTC-MCV impliquent une bonne rétention dans les programmes de vaccination et la possibilité d'administrer une série complète de vaccins pendant la petite enfance (jusqu'à un an).
En 2024, les taux d'abandon du DTC et du DTC-MCV en Tunisie étaient respectivement inférieurs aux taux d'abandon mondiaux.</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49500"/>
                  </a:moveTo>
                  <a:lnTo>
                    <a:pt x="88460" y="99001"/>
                  </a:lnTo>
                  <a:lnTo>
                    <a:pt x="176921" y="99001"/>
                  </a:lnTo>
                  <a:lnTo>
                    <a:pt x="265382" y="74251"/>
                  </a:lnTo>
                  <a:lnTo>
                    <a:pt x="353843" y="24750"/>
                  </a:lnTo>
                  <a:lnTo>
                    <a:pt x="442304" y="12375"/>
                  </a:lnTo>
                  <a:lnTo>
                    <a:pt x="530765" y="0"/>
                  </a:lnTo>
                  <a:lnTo>
                    <a:pt x="619226" y="0"/>
                  </a:lnTo>
                  <a:lnTo>
                    <a:pt x="707687" y="0"/>
                  </a:lnTo>
                  <a:lnTo>
                    <a:pt x="796148" y="12375"/>
                  </a:lnTo>
                  <a:lnTo>
                    <a:pt x="884609" y="12375"/>
                  </a:lnTo>
                  <a:lnTo>
                    <a:pt x="973070" y="12375"/>
                  </a:lnTo>
                  <a:lnTo>
                    <a:pt x="1061531" y="0"/>
                  </a:lnTo>
                  <a:lnTo>
                    <a:pt x="1149992" y="24750"/>
                  </a:lnTo>
                  <a:lnTo>
                    <a:pt x="1238453" y="49500"/>
                  </a:lnTo>
                  <a:lnTo>
                    <a:pt x="1326914" y="24750"/>
                  </a:lnTo>
                  <a:lnTo>
                    <a:pt x="1415375" y="0"/>
                  </a:lnTo>
                  <a:lnTo>
                    <a:pt x="1503836" y="49500"/>
                  </a:lnTo>
                  <a:lnTo>
                    <a:pt x="1592297" y="37125"/>
                  </a:lnTo>
                  <a:lnTo>
                    <a:pt x="1680758" y="49500"/>
                  </a:lnTo>
                  <a:lnTo>
                    <a:pt x="1769219" y="37125"/>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49500"/>
            </a:xfrm>
            <a:custGeom>
              <a:avLst/>
              <a:pathLst>
                <a:path w="796148" h="49500">
                  <a:moveTo>
                    <a:pt x="0" y="0"/>
                  </a:moveTo>
                  <a:lnTo>
                    <a:pt x="88460" y="0"/>
                  </a:lnTo>
                  <a:lnTo>
                    <a:pt x="176921" y="24750"/>
                  </a:lnTo>
                  <a:lnTo>
                    <a:pt x="265382" y="0"/>
                  </a:lnTo>
                  <a:lnTo>
                    <a:pt x="353843" y="0"/>
                  </a:lnTo>
                  <a:lnTo>
                    <a:pt x="442304" y="49500"/>
                  </a:lnTo>
                  <a:lnTo>
                    <a:pt x="530765" y="37125"/>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831425" y="4655354"/>
              <a:ext cx="353843" cy="136127"/>
            </a:xfrm>
            <a:custGeom>
              <a:avLst/>
              <a:pathLst>
                <a:path w="353843" h="136127">
                  <a:moveTo>
                    <a:pt x="0" y="136127"/>
                  </a:moveTo>
                  <a:lnTo>
                    <a:pt x="88460" y="24750"/>
                  </a:lnTo>
                  <a:lnTo>
                    <a:pt x="176921" y="0"/>
                  </a:lnTo>
                  <a:lnTo>
                    <a:pt x="265382" y="12375"/>
                  </a:lnTo>
                  <a:lnTo>
                    <a:pt x="353843" y="12375"/>
                  </a:lnTo>
                </a:path>
              </a:pathLst>
            </a:custGeom>
            <a:ln w="27101" cap="flat">
              <a:solidFill>
                <a:srgbClr val="1CABE2">
                  <a:alpha val="100000"/>
                </a:srgbClr>
              </a:solidFill>
              <a:prstDash val="solid"/>
              <a:round/>
            </a:ln>
          </p:spPr>
          <p:txBody>
            <a:bodyPr/>
            <a:lstStyle/>
            <a:p/>
          </p:txBody>
        </p:sp>
        <p:sp>
          <p:nvSpPr>
            <p:cNvPr id="72" name="tx72"/>
            <p:cNvSpPr/>
            <p:nvPr/>
          </p:nvSpPr>
          <p:spPr>
            <a:xfrm>
              <a:off x="267949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37125"/>
            </a:xfrm>
            <a:custGeom>
              <a:avLst/>
              <a:pathLst>
                <a:path w="2123063" h="37125">
                  <a:moveTo>
                    <a:pt x="0" y="0"/>
                  </a:moveTo>
                  <a:lnTo>
                    <a:pt x="88460" y="0"/>
                  </a:lnTo>
                  <a:lnTo>
                    <a:pt x="176921" y="37125"/>
                  </a:lnTo>
                  <a:lnTo>
                    <a:pt x="265382" y="37125"/>
                  </a:lnTo>
                  <a:lnTo>
                    <a:pt x="353843" y="24750"/>
                  </a:lnTo>
                  <a:lnTo>
                    <a:pt x="442304" y="12375"/>
                  </a:lnTo>
                  <a:lnTo>
                    <a:pt x="530765" y="0"/>
                  </a:lnTo>
                  <a:lnTo>
                    <a:pt x="619226" y="0"/>
                  </a:lnTo>
                  <a:lnTo>
                    <a:pt x="707687" y="0"/>
                  </a:lnTo>
                  <a:lnTo>
                    <a:pt x="796148" y="0"/>
                  </a:lnTo>
                  <a:lnTo>
                    <a:pt x="884609" y="12375"/>
                  </a:lnTo>
                  <a:lnTo>
                    <a:pt x="973070" y="12375"/>
                  </a:lnTo>
                  <a:lnTo>
                    <a:pt x="1061531" y="0"/>
                  </a:lnTo>
                  <a:lnTo>
                    <a:pt x="1149992" y="0"/>
                  </a:lnTo>
                  <a:lnTo>
                    <a:pt x="1238453" y="12375"/>
                  </a:lnTo>
                  <a:lnTo>
                    <a:pt x="1326914" y="12375"/>
                  </a:lnTo>
                  <a:lnTo>
                    <a:pt x="1415375" y="0"/>
                  </a:lnTo>
                  <a:lnTo>
                    <a:pt x="1503836" y="0"/>
                  </a:lnTo>
                  <a:lnTo>
                    <a:pt x="1592297" y="12375"/>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5" name="tx95"/>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73500"/>
              <a:ext cx="2123063" cy="99001"/>
            </a:xfrm>
            <a:custGeom>
              <a:avLst/>
              <a:pathLst>
                <a:path w="2123063" h="99001">
                  <a:moveTo>
                    <a:pt x="0" y="37125"/>
                  </a:moveTo>
                  <a:lnTo>
                    <a:pt x="88460" y="74251"/>
                  </a:lnTo>
                  <a:lnTo>
                    <a:pt x="176921" y="49500"/>
                  </a:lnTo>
                  <a:lnTo>
                    <a:pt x="265382" y="99001"/>
                  </a:lnTo>
                  <a:lnTo>
                    <a:pt x="353843" y="37125"/>
                  </a:lnTo>
                  <a:lnTo>
                    <a:pt x="442304" y="24750"/>
                  </a:lnTo>
                  <a:lnTo>
                    <a:pt x="530765" y="0"/>
                  </a:lnTo>
                  <a:lnTo>
                    <a:pt x="619226" y="0"/>
                  </a:lnTo>
                  <a:lnTo>
                    <a:pt x="707687" y="0"/>
                  </a:lnTo>
                  <a:lnTo>
                    <a:pt x="796148" y="0"/>
                  </a:lnTo>
                  <a:lnTo>
                    <a:pt x="884609" y="12375"/>
                  </a:lnTo>
                  <a:lnTo>
                    <a:pt x="973070" y="24750"/>
                  </a:lnTo>
                  <a:lnTo>
                    <a:pt x="1061531" y="24750"/>
                  </a:lnTo>
                  <a:lnTo>
                    <a:pt x="1149992" y="49500"/>
                  </a:lnTo>
                  <a:lnTo>
                    <a:pt x="1238453" y="0"/>
                  </a:lnTo>
                  <a:lnTo>
                    <a:pt x="1326914" y="0"/>
                  </a:lnTo>
                  <a:lnTo>
                    <a:pt x="1415375" y="24750"/>
                  </a:lnTo>
                  <a:lnTo>
                    <a:pt x="1503836" y="0"/>
                  </a:lnTo>
                  <a:lnTo>
                    <a:pt x="1592297" y="24750"/>
                  </a:lnTo>
                  <a:lnTo>
                    <a:pt x="1680758" y="0"/>
                  </a:lnTo>
                  <a:lnTo>
                    <a:pt x="1769219" y="0"/>
                  </a:lnTo>
                  <a:lnTo>
                    <a:pt x="1857680" y="37125"/>
                  </a:lnTo>
                  <a:lnTo>
                    <a:pt x="1946141" y="3712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0" name="tx120"/>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49500"/>
            </a:xfrm>
            <a:custGeom>
              <a:avLst/>
              <a:pathLst>
                <a:path w="2123063" h="49500">
                  <a:moveTo>
                    <a:pt x="0" y="24750"/>
                  </a:moveTo>
                  <a:lnTo>
                    <a:pt x="88460" y="12375"/>
                  </a:lnTo>
                  <a:lnTo>
                    <a:pt x="176921" y="37125"/>
                  </a:lnTo>
                  <a:lnTo>
                    <a:pt x="265382" y="49500"/>
                  </a:lnTo>
                  <a:lnTo>
                    <a:pt x="353843" y="24750"/>
                  </a:lnTo>
                  <a:lnTo>
                    <a:pt x="442304" y="12375"/>
                  </a:lnTo>
                  <a:lnTo>
                    <a:pt x="530765" y="0"/>
                  </a:lnTo>
                  <a:lnTo>
                    <a:pt x="619226" y="12375"/>
                  </a:lnTo>
                  <a:lnTo>
                    <a:pt x="707687" y="0"/>
                  </a:lnTo>
                  <a:lnTo>
                    <a:pt x="796148" y="0"/>
                  </a:lnTo>
                  <a:lnTo>
                    <a:pt x="884609" y="12375"/>
                  </a:lnTo>
                  <a:lnTo>
                    <a:pt x="973070" y="12375"/>
                  </a:lnTo>
                  <a:lnTo>
                    <a:pt x="1061531" y="24750"/>
                  </a:lnTo>
                  <a:lnTo>
                    <a:pt x="1149992" y="12375"/>
                  </a:lnTo>
                  <a:lnTo>
                    <a:pt x="1238453" y="12375"/>
                  </a:lnTo>
                  <a:lnTo>
                    <a:pt x="1326914" y="12375"/>
                  </a:lnTo>
                  <a:lnTo>
                    <a:pt x="1415375" y="12375"/>
                  </a:lnTo>
                  <a:lnTo>
                    <a:pt x="1503836" y="12375"/>
                  </a:lnTo>
                  <a:lnTo>
                    <a:pt x="1592297" y="24750"/>
                  </a:lnTo>
                  <a:lnTo>
                    <a:pt x="1680758" y="12375"/>
                  </a:lnTo>
                  <a:lnTo>
                    <a:pt x="1769219" y="24750"/>
                  </a:lnTo>
                  <a:lnTo>
                    <a:pt x="1857680" y="24750"/>
                  </a:lnTo>
                  <a:lnTo>
                    <a:pt x="1946141" y="2475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4" name="tx144"/>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49500"/>
            </a:xfrm>
            <a:custGeom>
              <a:avLst/>
              <a:pathLst>
                <a:path w="2123063" h="49500">
                  <a:moveTo>
                    <a:pt x="0" y="24750"/>
                  </a:moveTo>
                  <a:lnTo>
                    <a:pt x="88460" y="12375"/>
                  </a:lnTo>
                  <a:lnTo>
                    <a:pt x="176921" y="37125"/>
                  </a:lnTo>
                  <a:lnTo>
                    <a:pt x="265382" y="49500"/>
                  </a:lnTo>
                  <a:lnTo>
                    <a:pt x="353843" y="24750"/>
                  </a:lnTo>
                  <a:lnTo>
                    <a:pt x="442304" y="12375"/>
                  </a:lnTo>
                  <a:lnTo>
                    <a:pt x="530765" y="0"/>
                  </a:lnTo>
                  <a:lnTo>
                    <a:pt x="619226" y="12375"/>
                  </a:lnTo>
                  <a:lnTo>
                    <a:pt x="707687" y="0"/>
                  </a:lnTo>
                  <a:lnTo>
                    <a:pt x="796148" y="0"/>
                  </a:lnTo>
                  <a:lnTo>
                    <a:pt x="884609" y="12375"/>
                  </a:lnTo>
                  <a:lnTo>
                    <a:pt x="973070" y="12375"/>
                  </a:lnTo>
                  <a:lnTo>
                    <a:pt x="1061531" y="24750"/>
                  </a:lnTo>
                  <a:lnTo>
                    <a:pt x="1149992" y="12375"/>
                  </a:lnTo>
                  <a:lnTo>
                    <a:pt x="1238453" y="12375"/>
                  </a:lnTo>
                  <a:lnTo>
                    <a:pt x="1326914" y="12375"/>
                  </a:lnTo>
                  <a:lnTo>
                    <a:pt x="1415375" y="12375"/>
                  </a:lnTo>
                  <a:lnTo>
                    <a:pt x="1503836" y="12375"/>
                  </a:lnTo>
                  <a:lnTo>
                    <a:pt x="1592297" y="24750"/>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49500"/>
            </a:xfrm>
            <a:custGeom>
              <a:avLst/>
              <a:pathLst>
                <a:path w="2123063" h="49500">
                  <a:moveTo>
                    <a:pt x="0" y="12375"/>
                  </a:moveTo>
                  <a:lnTo>
                    <a:pt x="88460" y="0"/>
                  </a:lnTo>
                  <a:lnTo>
                    <a:pt x="176921" y="12375"/>
                  </a:lnTo>
                  <a:lnTo>
                    <a:pt x="265382" y="0"/>
                  </a:lnTo>
                  <a:lnTo>
                    <a:pt x="353843" y="0"/>
                  </a:lnTo>
                  <a:lnTo>
                    <a:pt x="442304" y="0"/>
                  </a:lnTo>
                  <a:lnTo>
                    <a:pt x="530765" y="12375"/>
                  </a:lnTo>
                  <a:lnTo>
                    <a:pt x="619226" y="12375"/>
                  </a:lnTo>
                  <a:lnTo>
                    <a:pt x="707687" y="0"/>
                  </a:lnTo>
                  <a:lnTo>
                    <a:pt x="796148" y="24750"/>
                  </a:lnTo>
                  <a:lnTo>
                    <a:pt x="884609" y="12375"/>
                  </a:lnTo>
                  <a:lnTo>
                    <a:pt x="973070" y="37125"/>
                  </a:lnTo>
                  <a:lnTo>
                    <a:pt x="1061531" y="37125"/>
                  </a:lnTo>
                  <a:lnTo>
                    <a:pt x="1149992" y="12375"/>
                  </a:lnTo>
                  <a:lnTo>
                    <a:pt x="1238453" y="49500"/>
                  </a:lnTo>
                  <a:lnTo>
                    <a:pt x="1326914" y="12375"/>
                  </a:lnTo>
                  <a:lnTo>
                    <a:pt x="1415375" y="24750"/>
                  </a:lnTo>
                  <a:lnTo>
                    <a:pt x="1503836" y="24750"/>
                  </a:lnTo>
                  <a:lnTo>
                    <a:pt x="1592297" y="0"/>
                  </a:lnTo>
                  <a:lnTo>
                    <a:pt x="1680758" y="24750"/>
                  </a:lnTo>
                  <a:lnTo>
                    <a:pt x="1769219" y="37125"/>
                  </a:lnTo>
                  <a:lnTo>
                    <a:pt x="1857680" y="12375"/>
                  </a:lnTo>
                  <a:lnTo>
                    <a:pt x="1946141" y="1237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2" name="tx192"/>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3" name="tx193"/>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4" name="tx194"/>
            <p:cNvSpPr/>
            <p:nvPr/>
          </p:nvSpPr>
          <p:spPr>
            <a:xfrm>
              <a:off x="8630921"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6" name="tx196"/>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95211" y="334008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243" name="tx243"/>
            <p:cNvSpPr/>
            <p:nvPr/>
          </p:nvSpPr>
          <p:spPr>
            <a:xfrm>
              <a:off x="2187553" y="399987"/>
              <a:ext cx="5460742"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recommandée pour les enfants, Tunisie, 2000-2024</a:t>
              </a:r>
            </a:p>
          </p:txBody>
        </p:sp>
        <p:sp>
          <p:nvSpPr>
            <p:cNvPr id="244" name="tx244"/>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245" name="tx245"/>
            <p:cNvSpPr/>
            <p:nvPr/>
          </p:nvSpPr>
          <p:spPr>
            <a:xfrm>
              <a:off x="3693887" y="6568567"/>
              <a:ext cx="53805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libellés des données sont indiqués pour 2000 (ou la première année de déclaration), 2019 et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en matière de couverture vaccinale pour certains vaccins de routine recommandés pendant l'enfance.
En 2024, le VPI1, le MCV1 et le POL3 avaient la couverture la plus faible (96%), suivis par le DTC1, le DTC3, le MCV2 et le PCV3 (97%).
Par rapport à 2019, la couverture d'un vaccin a augmenté (BCG), 5 vaccins ont diminué (DTP1, DTP3, IPV1, MCV1 et POL3), et un vaccin est resté constant (MCV2).
Par rapport à 2023, la couverture de 2 vaccins a diminué (BCG et POL3) et 6 vaccins sont restés constants (DTC1, DTC3, IPV1, MCV1, MCV2 et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
            </a:xfrm>
            <a:custGeom>
              <a:avLst/>
              <a:pathLst>
                <a:path w="6480943" h="189798">
                  <a:moveTo>
                    <a:pt x="0" y="94899"/>
                  </a:moveTo>
                  <a:lnTo>
                    <a:pt x="270039" y="47449"/>
                  </a:lnTo>
                  <a:lnTo>
                    <a:pt x="540078" y="142348"/>
                  </a:lnTo>
                  <a:lnTo>
                    <a:pt x="810117" y="189798"/>
                  </a:lnTo>
                  <a:lnTo>
                    <a:pt x="1080157" y="94899"/>
                  </a:lnTo>
                  <a:lnTo>
                    <a:pt x="1350196" y="4744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32147"/>
            </a:xfrm>
            <a:custGeom>
              <a:avLst/>
              <a:pathLst>
                <a:path w="6480943" h="332147">
                  <a:moveTo>
                    <a:pt x="0" y="237248"/>
                  </a:moveTo>
                  <a:lnTo>
                    <a:pt x="270039" y="237248"/>
                  </a:lnTo>
                  <a:lnTo>
                    <a:pt x="540078" y="284697"/>
                  </a:lnTo>
                  <a:lnTo>
                    <a:pt x="810117" y="332147"/>
                  </a:lnTo>
                  <a:lnTo>
                    <a:pt x="1080157" y="142348"/>
                  </a:lnTo>
                  <a:lnTo>
                    <a:pt x="1350196" y="9489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945373" y="978248"/>
              <a:ext cx="5670825" cy="2609728"/>
            </a:xfrm>
            <a:custGeom>
              <a:avLst/>
              <a:pathLst>
                <a:path w="5670825" h="2609728">
                  <a:moveTo>
                    <a:pt x="0" y="94899"/>
                  </a:moveTo>
                  <a:lnTo>
                    <a:pt x="270039" y="47449"/>
                  </a:lnTo>
                  <a:lnTo>
                    <a:pt x="540078" y="854093"/>
                  </a:lnTo>
                  <a:lnTo>
                    <a:pt x="2160314" y="2609728"/>
                  </a:lnTo>
                  <a:lnTo>
                    <a:pt x="2430353" y="47449"/>
                  </a:lnTo>
                  <a:lnTo>
                    <a:pt x="2700393" y="0"/>
                  </a:lnTo>
                  <a:lnTo>
                    <a:pt x="2970432" y="0"/>
                  </a:lnTo>
                  <a:lnTo>
                    <a:pt x="3240471" y="0"/>
                  </a:lnTo>
                  <a:lnTo>
                    <a:pt x="3510510" y="0"/>
                  </a:lnTo>
                  <a:lnTo>
                    <a:pt x="3780550" y="0"/>
                  </a:lnTo>
                  <a:lnTo>
                    <a:pt x="4050589" y="47449"/>
                  </a:lnTo>
                  <a:lnTo>
                    <a:pt x="4320628" y="0"/>
                  </a:lnTo>
                  <a:lnTo>
                    <a:pt x="4590668" y="47449"/>
                  </a:lnTo>
                  <a:lnTo>
                    <a:pt x="4860707" y="47449"/>
                  </a:lnTo>
                  <a:lnTo>
                    <a:pt x="5130746" y="47449"/>
                  </a:lnTo>
                  <a:lnTo>
                    <a:pt x="5400786" y="47449"/>
                  </a:lnTo>
                  <a:lnTo>
                    <a:pt x="5670825"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189798"/>
            </a:xfrm>
            <a:custGeom>
              <a:avLst/>
              <a:pathLst>
                <a:path w="2430353" h="189798">
                  <a:moveTo>
                    <a:pt x="0" y="0"/>
                  </a:moveTo>
                  <a:lnTo>
                    <a:pt x="270039" y="0"/>
                  </a:lnTo>
                  <a:lnTo>
                    <a:pt x="540078" y="94899"/>
                  </a:lnTo>
                  <a:lnTo>
                    <a:pt x="810117" y="0"/>
                  </a:lnTo>
                  <a:lnTo>
                    <a:pt x="1080157" y="0"/>
                  </a:lnTo>
                  <a:lnTo>
                    <a:pt x="1350196" y="189798"/>
                  </a:lnTo>
                  <a:lnTo>
                    <a:pt x="1620235" y="142348"/>
                  </a:lnTo>
                  <a:lnTo>
                    <a:pt x="1890275" y="94899"/>
                  </a:lnTo>
                  <a:lnTo>
                    <a:pt x="2160314" y="94899"/>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379596"/>
            </a:xfrm>
            <a:custGeom>
              <a:avLst/>
              <a:pathLst>
                <a:path w="6480943" h="379596">
                  <a:moveTo>
                    <a:pt x="0" y="142348"/>
                  </a:moveTo>
                  <a:lnTo>
                    <a:pt x="270039" y="284697"/>
                  </a:lnTo>
                  <a:lnTo>
                    <a:pt x="540078" y="189798"/>
                  </a:lnTo>
                  <a:lnTo>
                    <a:pt x="810117" y="379596"/>
                  </a:lnTo>
                  <a:lnTo>
                    <a:pt x="1080157" y="142348"/>
                  </a:lnTo>
                  <a:lnTo>
                    <a:pt x="1350196" y="94899"/>
                  </a:lnTo>
                  <a:lnTo>
                    <a:pt x="1620235" y="0"/>
                  </a:lnTo>
                  <a:lnTo>
                    <a:pt x="1890275" y="0"/>
                  </a:lnTo>
                  <a:lnTo>
                    <a:pt x="2160314" y="0"/>
                  </a:lnTo>
                  <a:lnTo>
                    <a:pt x="2430353" y="0"/>
                  </a:lnTo>
                  <a:lnTo>
                    <a:pt x="2700393" y="47449"/>
                  </a:lnTo>
                  <a:lnTo>
                    <a:pt x="2970432" y="94899"/>
                  </a:lnTo>
                  <a:lnTo>
                    <a:pt x="3240471" y="94899"/>
                  </a:lnTo>
                  <a:lnTo>
                    <a:pt x="3510510" y="189798"/>
                  </a:lnTo>
                  <a:lnTo>
                    <a:pt x="3780550" y="0"/>
                  </a:lnTo>
                  <a:lnTo>
                    <a:pt x="4050589" y="0"/>
                  </a:lnTo>
                  <a:lnTo>
                    <a:pt x="4320628" y="94899"/>
                  </a:lnTo>
                  <a:lnTo>
                    <a:pt x="4590668" y="0"/>
                  </a:lnTo>
                  <a:lnTo>
                    <a:pt x="4860707" y="94899"/>
                  </a:lnTo>
                  <a:lnTo>
                    <a:pt x="5130746" y="0"/>
                  </a:lnTo>
                  <a:lnTo>
                    <a:pt x="5400786" y="0"/>
                  </a:lnTo>
                  <a:lnTo>
                    <a:pt x="5670825" y="142348"/>
                  </a:lnTo>
                  <a:lnTo>
                    <a:pt x="5940864" y="142348"/>
                  </a:lnTo>
                  <a:lnTo>
                    <a:pt x="6210904" y="94899"/>
                  </a:lnTo>
                  <a:lnTo>
                    <a:pt x="648094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89798"/>
            </a:xfrm>
            <a:custGeom>
              <a:avLst/>
              <a:pathLst>
                <a:path w="6480943" h="189798">
                  <a:moveTo>
                    <a:pt x="0" y="47449"/>
                  </a:moveTo>
                  <a:lnTo>
                    <a:pt x="270039" y="0"/>
                  </a:lnTo>
                  <a:lnTo>
                    <a:pt x="540078" y="47449"/>
                  </a:lnTo>
                  <a:lnTo>
                    <a:pt x="810117" y="0"/>
                  </a:lnTo>
                  <a:lnTo>
                    <a:pt x="1080157" y="0"/>
                  </a:lnTo>
                  <a:lnTo>
                    <a:pt x="1350196" y="0"/>
                  </a:lnTo>
                  <a:lnTo>
                    <a:pt x="1620235" y="47449"/>
                  </a:lnTo>
                  <a:lnTo>
                    <a:pt x="1890275" y="47449"/>
                  </a:lnTo>
                  <a:lnTo>
                    <a:pt x="2160314" y="0"/>
                  </a:lnTo>
                  <a:lnTo>
                    <a:pt x="2430353" y="94899"/>
                  </a:lnTo>
                  <a:lnTo>
                    <a:pt x="2700393" y="47449"/>
                  </a:lnTo>
                  <a:lnTo>
                    <a:pt x="2970432" y="142348"/>
                  </a:lnTo>
                  <a:lnTo>
                    <a:pt x="3240471" y="142348"/>
                  </a:lnTo>
                  <a:lnTo>
                    <a:pt x="3510510" y="47449"/>
                  </a:lnTo>
                  <a:lnTo>
                    <a:pt x="3780550" y="189798"/>
                  </a:lnTo>
                  <a:lnTo>
                    <a:pt x="4050589" y="47449"/>
                  </a:lnTo>
                  <a:lnTo>
                    <a:pt x="4320628" y="94899"/>
                  </a:lnTo>
                  <a:lnTo>
                    <a:pt x="4590668" y="94899"/>
                  </a:lnTo>
                  <a:lnTo>
                    <a:pt x="4860707" y="0"/>
                  </a:lnTo>
                  <a:lnTo>
                    <a:pt x="5130746" y="94899"/>
                  </a:lnTo>
                  <a:lnTo>
                    <a:pt x="5400786" y="142348"/>
                  </a:lnTo>
                  <a:lnTo>
                    <a:pt x="5670825" y="47449"/>
                  </a:lnTo>
                  <a:lnTo>
                    <a:pt x="5940864" y="47449"/>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6536041" y="978248"/>
              <a:ext cx="1080157" cy="521945"/>
            </a:xfrm>
            <a:custGeom>
              <a:avLst/>
              <a:pathLst>
                <a:path w="1080157" h="521945">
                  <a:moveTo>
                    <a:pt x="0" y="521945"/>
                  </a:moveTo>
                  <a:lnTo>
                    <a:pt x="270039" y="94899"/>
                  </a:lnTo>
                  <a:lnTo>
                    <a:pt x="540078" y="0"/>
                  </a:lnTo>
                  <a:lnTo>
                    <a:pt x="810117" y="47449"/>
                  </a:lnTo>
                  <a:lnTo>
                    <a:pt x="1080157"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89798"/>
            </a:xfrm>
            <a:custGeom>
              <a:avLst/>
              <a:pathLst>
                <a:path w="6480943" h="189798">
                  <a:moveTo>
                    <a:pt x="0" y="94899"/>
                  </a:moveTo>
                  <a:lnTo>
                    <a:pt x="270039" y="47449"/>
                  </a:lnTo>
                  <a:lnTo>
                    <a:pt x="540078" y="142348"/>
                  </a:lnTo>
                  <a:lnTo>
                    <a:pt x="810117" y="189798"/>
                  </a:lnTo>
                  <a:lnTo>
                    <a:pt x="1080157" y="94899"/>
                  </a:lnTo>
                  <a:lnTo>
                    <a:pt x="1350196" y="4744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142348"/>
                  </a:lnTo>
                </a:path>
              </a:pathLst>
            </a:custGeom>
            <a:ln w="27101" cap="flat">
              <a:solidFill>
                <a:srgbClr val="008B00">
                  <a:alpha val="100000"/>
                </a:srgbClr>
              </a:solidFill>
              <a:prstDash val="solid"/>
              <a:round/>
            </a:ln>
          </p:spPr>
          <p:txBody>
            <a:bodyPr/>
            <a:lstStyle/>
            <a:p/>
          </p:txBody>
        </p:sp>
        <p:sp>
          <p:nvSpPr>
            <p:cNvPr id="45" name="pl45"/>
            <p:cNvSpPr/>
            <p:nvPr/>
          </p:nvSpPr>
          <p:spPr>
            <a:xfrm>
              <a:off x="4375727" y="978248"/>
              <a:ext cx="3240471" cy="189798"/>
            </a:xfrm>
            <a:custGeom>
              <a:avLst/>
              <a:pathLst>
                <a:path w="3240471" h="189798">
                  <a:moveTo>
                    <a:pt x="0" y="94899"/>
                  </a:moveTo>
                  <a:lnTo>
                    <a:pt x="270039" y="189798"/>
                  </a:lnTo>
                  <a:lnTo>
                    <a:pt x="540078" y="0"/>
                  </a:lnTo>
                  <a:lnTo>
                    <a:pt x="810117" y="0"/>
                  </a:lnTo>
                  <a:lnTo>
                    <a:pt x="1080157" y="94899"/>
                  </a:lnTo>
                  <a:lnTo>
                    <a:pt x="1350196" y="0"/>
                  </a:lnTo>
                  <a:lnTo>
                    <a:pt x="1620235" y="94899"/>
                  </a:lnTo>
                  <a:lnTo>
                    <a:pt x="1890275" y="0"/>
                  </a:lnTo>
                  <a:lnTo>
                    <a:pt x="2160314" y="0"/>
                  </a:lnTo>
                  <a:lnTo>
                    <a:pt x="2430353" y="142348"/>
                  </a:lnTo>
                  <a:lnTo>
                    <a:pt x="2700393" y="142348"/>
                  </a:lnTo>
                  <a:lnTo>
                    <a:pt x="2970432" y="94899"/>
                  </a:lnTo>
                  <a:lnTo>
                    <a:pt x="3240471" y="94899"/>
                  </a:lnTo>
                </a:path>
              </a:pathLst>
            </a:custGeom>
            <a:ln w="27101" cap="flat">
              <a:solidFill>
                <a:srgbClr val="9A32CD">
                  <a:alpha val="100000"/>
                </a:srgbClr>
              </a:solidFill>
              <a:prstDash val="solid"/>
              <a:round/>
            </a:ln>
          </p:spPr>
          <p:txBody>
            <a:bodyPr/>
            <a:lstStyle/>
            <a:p/>
          </p:txBody>
        </p:sp>
        <p:sp>
          <p:nvSpPr>
            <p:cNvPr id="46" name="pl46"/>
            <p:cNvSpPr/>
            <p:nvPr/>
          </p:nvSpPr>
          <p:spPr>
            <a:xfrm>
              <a:off x="7628423" y="1034109"/>
              <a:ext cx="754522" cy="519128"/>
            </a:xfrm>
            <a:custGeom>
              <a:avLst/>
              <a:pathLst>
                <a:path w="754522" h="519128">
                  <a:moveTo>
                    <a:pt x="754522" y="519128"/>
                  </a:moveTo>
                  <a:lnTo>
                    <a:pt x="0" y="0"/>
                  </a:lnTo>
                </a:path>
              </a:pathLst>
            </a:custGeom>
          </p:spPr>
          <p:txBody>
            <a:bodyPr/>
            <a:lstStyle/>
            <a:p/>
          </p:txBody>
        </p:sp>
        <p:sp>
          <p:nvSpPr>
            <p:cNvPr id="47" name="pl47"/>
            <p:cNvSpPr/>
            <p:nvPr/>
          </p:nvSpPr>
          <p:spPr>
            <a:xfrm>
              <a:off x="7625129" y="1035607"/>
              <a:ext cx="703455" cy="780521"/>
            </a:xfrm>
            <a:custGeom>
              <a:avLst/>
              <a:pathLst>
                <a:path w="703455" h="780521">
                  <a:moveTo>
                    <a:pt x="703455" y="780521"/>
                  </a:moveTo>
                  <a:lnTo>
                    <a:pt x="0" y="0"/>
                  </a:lnTo>
                </a:path>
              </a:pathLst>
            </a:custGeom>
          </p:spPr>
          <p:txBody>
            <a:bodyPr/>
            <a:lstStyle/>
            <a:p/>
          </p:txBody>
        </p:sp>
        <p:sp>
          <p:nvSpPr>
            <p:cNvPr id="48" name="pl48"/>
            <p:cNvSpPr/>
            <p:nvPr/>
          </p:nvSpPr>
          <p:spPr>
            <a:xfrm>
              <a:off x="7634333" y="1025988"/>
              <a:ext cx="802762" cy="12820"/>
            </a:xfrm>
            <a:custGeom>
              <a:avLst/>
              <a:pathLst>
                <a:path w="802762" h="12820">
                  <a:moveTo>
                    <a:pt x="802762" y="12820"/>
                  </a:moveTo>
                  <a:lnTo>
                    <a:pt x="0" y="0"/>
                  </a:lnTo>
                </a:path>
              </a:pathLst>
            </a:custGeom>
          </p:spPr>
          <p:txBody>
            <a:bodyPr/>
            <a:lstStyle/>
            <a:p/>
          </p:txBody>
        </p:sp>
        <p:sp>
          <p:nvSpPr>
            <p:cNvPr id="49" name="pl49"/>
            <p:cNvSpPr/>
            <p:nvPr/>
          </p:nvSpPr>
          <p:spPr>
            <a:xfrm>
              <a:off x="7632280" y="782475"/>
              <a:ext cx="726580" cy="237956"/>
            </a:xfrm>
            <a:custGeom>
              <a:avLst/>
              <a:pathLst>
                <a:path w="726580" h="237956">
                  <a:moveTo>
                    <a:pt x="726580" y="0"/>
                  </a:moveTo>
                  <a:lnTo>
                    <a:pt x="0" y="237956"/>
                  </a:lnTo>
                </a:path>
              </a:pathLst>
            </a:custGeom>
          </p:spPr>
          <p:txBody>
            <a:bodyPr/>
            <a:lstStyle/>
            <a:p/>
          </p:txBody>
        </p:sp>
        <p:sp>
          <p:nvSpPr>
            <p:cNvPr id="50" name="pl50"/>
            <p:cNvSpPr/>
            <p:nvPr/>
          </p:nvSpPr>
          <p:spPr>
            <a:xfrm>
              <a:off x="7632107" y="1031168"/>
              <a:ext cx="768834" cy="264357"/>
            </a:xfrm>
            <a:custGeom>
              <a:avLst/>
              <a:pathLst>
                <a:path w="768834" h="264357">
                  <a:moveTo>
                    <a:pt x="768834" y="264357"/>
                  </a:moveTo>
                  <a:lnTo>
                    <a:pt x="0" y="0"/>
                  </a:lnTo>
                </a:path>
              </a:pathLst>
            </a:custGeom>
          </p:spPr>
          <p:txBody>
            <a:bodyPr/>
            <a:lstStyle/>
            <a:p/>
          </p:txBody>
        </p:sp>
        <p:sp>
          <p:nvSpPr>
            <p:cNvPr id="51" name="pl51"/>
            <p:cNvSpPr/>
            <p:nvPr/>
          </p:nvSpPr>
          <p:spPr>
            <a:xfrm>
              <a:off x="7623977" y="1083432"/>
              <a:ext cx="1089276" cy="1440067"/>
            </a:xfrm>
            <a:custGeom>
              <a:avLst/>
              <a:pathLst>
                <a:path w="1089276" h="1440067">
                  <a:moveTo>
                    <a:pt x="1089276" y="1440067"/>
                  </a:moveTo>
                  <a:lnTo>
                    <a:pt x="0" y="0"/>
                  </a:lnTo>
                </a:path>
              </a:pathLst>
            </a:custGeom>
          </p:spPr>
          <p:txBody>
            <a:bodyPr/>
            <a:lstStyle/>
            <a:p/>
          </p:txBody>
        </p:sp>
        <p:sp>
          <p:nvSpPr>
            <p:cNvPr id="52" name="pl52"/>
            <p:cNvSpPr/>
            <p:nvPr/>
          </p:nvSpPr>
          <p:spPr>
            <a:xfrm>
              <a:off x="7622791" y="1083753"/>
              <a:ext cx="1058929" cy="1703597"/>
            </a:xfrm>
            <a:custGeom>
              <a:avLst/>
              <a:pathLst>
                <a:path w="1058929" h="1703597">
                  <a:moveTo>
                    <a:pt x="1058929" y="1703597"/>
                  </a:moveTo>
                  <a:lnTo>
                    <a:pt x="0" y="0"/>
                  </a:lnTo>
                </a:path>
              </a:pathLst>
            </a:custGeom>
          </p:spPr>
          <p:txBody>
            <a:bodyPr/>
            <a:lstStyle/>
            <a:p/>
          </p:txBody>
        </p:sp>
        <p:sp>
          <p:nvSpPr>
            <p:cNvPr id="53" name="pl53"/>
            <p:cNvSpPr/>
            <p:nvPr/>
          </p:nvSpPr>
          <p:spPr>
            <a:xfrm>
              <a:off x="7623832" y="1083475"/>
              <a:ext cx="734870" cy="994120"/>
            </a:xfrm>
            <a:custGeom>
              <a:avLst/>
              <a:pathLst>
                <a:path w="734870" h="994120">
                  <a:moveTo>
                    <a:pt x="734870" y="994120"/>
                  </a:moveTo>
                  <a:lnTo>
                    <a:pt x="0" y="0"/>
                  </a:lnTo>
                </a:path>
              </a:pathLst>
            </a:custGeom>
          </p:spPr>
          <p:txBody>
            <a:bodyPr/>
            <a:lstStyle/>
            <a:p/>
          </p:txBody>
        </p:sp>
        <p:sp>
          <p:nvSpPr>
            <p:cNvPr id="54" name="pl54"/>
            <p:cNvSpPr/>
            <p:nvPr/>
          </p:nvSpPr>
          <p:spPr>
            <a:xfrm>
              <a:off x="7621977" y="1083939"/>
              <a:ext cx="670454" cy="1252045"/>
            </a:xfrm>
            <a:custGeom>
              <a:avLst/>
              <a:pathLst>
                <a:path w="670454" h="1252045">
                  <a:moveTo>
                    <a:pt x="670454" y="1252045"/>
                  </a:moveTo>
                  <a:lnTo>
                    <a:pt x="0" y="0"/>
                  </a:lnTo>
                </a:path>
              </a:pathLst>
            </a:custGeom>
          </p:spPr>
          <p:txBody>
            <a:bodyPr/>
            <a:lstStyle/>
            <a:p/>
          </p:txBody>
        </p:sp>
        <p:sp>
          <p:nvSpPr>
            <p:cNvPr id="55" name="pg55"/>
            <p:cNvSpPr/>
            <p:nvPr/>
          </p:nvSpPr>
          <p:spPr>
            <a:xfrm>
              <a:off x="8314365" y="147581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151735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173833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176118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68515" y="954293"/>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995831"/>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1" name="pg61"/>
            <p:cNvSpPr/>
            <p:nvPr/>
          </p:nvSpPr>
          <p:spPr>
            <a:xfrm>
              <a:off x="8290281" y="69249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73403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97%</a:t>
              </a:r>
            </a:p>
          </p:txBody>
        </p:sp>
        <p:sp>
          <p:nvSpPr>
            <p:cNvPr id="63" name="pg63"/>
            <p:cNvSpPr/>
            <p:nvPr/>
          </p:nvSpPr>
          <p:spPr>
            <a:xfrm>
              <a:off x="8332362" y="1216408"/>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1257947"/>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97%</a:t>
              </a:r>
            </a:p>
          </p:txBody>
        </p:sp>
        <p:sp>
          <p:nvSpPr>
            <p:cNvPr id="65" name="pg65"/>
            <p:cNvSpPr/>
            <p:nvPr/>
          </p:nvSpPr>
          <p:spPr>
            <a:xfrm>
              <a:off x="8356446" y="252349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56503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96%</a:t>
              </a:r>
            </a:p>
          </p:txBody>
        </p:sp>
        <p:sp>
          <p:nvSpPr>
            <p:cNvPr id="67" name="pg67"/>
            <p:cNvSpPr/>
            <p:nvPr/>
          </p:nvSpPr>
          <p:spPr>
            <a:xfrm>
              <a:off x="8290281" y="2787351"/>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13141" y="2828889"/>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96%</a:t>
              </a:r>
            </a:p>
          </p:txBody>
        </p:sp>
        <p:sp>
          <p:nvSpPr>
            <p:cNvPr id="69" name="pg69"/>
            <p:cNvSpPr/>
            <p:nvPr/>
          </p:nvSpPr>
          <p:spPr>
            <a:xfrm>
              <a:off x="8290122" y="1998860"/>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040398"/>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96%</a:t>
              </a:r>
            </a:p>
          </p:txBody>
        </p:sp>
        <p:sp>
          <p:nvSpPr>
            <p:cNvPr id="71" name="pg71"/>
            <p:cNvSpPr/>
            <p:nvPr/>
          </p:nvSpPr>
          <p:spPr>
            <a:xfrm>
              <a:off x="8223851" y="225651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246711" y="229805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95211" y="3190277"/>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97" name="tx97"/>
            <p:cNvSpPr/>
            <p:nvPr/>
          </p:nvSpPr>
          <p:spPr>
            <a:xfrm>
              <a:off x="3365611" y="401416"/>
              <a:ext cx="310038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Couverture vaccinale (%), Tunisie, 2000-2024</a:t>
              </a:r>
            </a:p>
          </p:txBody>
        </p:sp>
        <p:sp>
          <p:nvSpPr>
            <p:cNvPr id="98" name="tx98"/>
            <p:cNvSpPr/>
            <p:nvPr/>
          </p:nvSpPr>
          <p:spPr>
            <a:xfrm>
              <a:off x="4775852" y="6455506"/>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99" name="tx99"/>
            <p:cNvSpPr/>
            <p:nvPr/>
          </p:nvSpPr>
          <p:spPr>
            <a:xfrm>
              <a:off x="2215795" y="6569876"/>
              <a:ext cx="6858615"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chiffres dans les bulles des étiquettes de données font référence à la couverture vaccinale selon les dernières estimations disponibles.</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les tendances de la couverture de 8 vaccins (série complète).
En 2024, les vaccins IPV1, MCV1 et POL3 ont la couverture la plus faible de tous les vaccins (96%), suivis par les vaccins DTP1, DTP3, MCV2 et PCV3 (97%).
La couverture de 7 vaccins a diminué (DTC3, HepB3, Hib3, VPI1, MCV1, Polio3 et Rubéole) et celle d'un vaccin est restée inchangée (MCV2) par rapport à la couverture respective en 2019.
La couverture de 8 vaccins est restée la même (DTC3, HepB3, Hib3, VPI1, MCV1, MCV2, PcV3 et Rubéole) et 1 vaccin a diminué (Polio3) par rapport à la couverture respective en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352246" y="907931"/>
              <a:ext cx="288865" cy="0"/>
            </a:xfrm>
            <a:custGeom>
              <a:avLst/>
              <a:pathLst>
                <a:path w="288865" h="0">
                  <a:moveTo>
                    <a:pt x="0" y="0"/>
                  </a:moveTo>
                  <a:lnTo>
                    <a:pt x="72216"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559351"/>
              <a:ext cx="1011029" cy="0"/>
            </a:xfrm>
            <a:custGeom>
              <a:avLst/>
              <a:pathLst>
                <a:path w="1011029" h="0">
                  <a:moveTo>
                    <a:pt x="0" y="0"/>
                  </a:moveTo>
                  <a:lnTo>
                    <a:pt x="433298" y="0"/>
                  </a:lnTo>
                  <a:lnTo>
                    <a:pt x="505514" y="0"/>
                  </a:lnTo>
                  <a:lnTo>
                    <a:pt x="577731" y="0"/>
                  </a:lnTo>
                  <a:lnTo>
                    <a:pt x="938813"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288865" cy="0"/>
            </a:xfrm>
            <a:custGeom>
              <a:avLst/>
              <a:pathLst>
                <a:path w="288865" h="0">
                  <a:moveTo>
                    <a:pt x="0" y="0"/>
                  </a:moveTo>
                  <a:lnTo>
                    <a:pt x="72216"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216649" cy="0"/>
            </a:xfrm>
            <a:custGeom>
              <a:avLst/>
              <a:pathLst>
                <a:path w="216649" h="0">
                  <a:moveTo>
                    <a:pt x="0" y="0"/>
                  </a:moveTo>
                  <a:lnTo>
                    <a:pt x="0"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4210772"/>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16649" cy="0"/>
            </a:xfrm>
            <a:custGeom>
              <a:avLst/>
              <a:pathLst>
                <a:path w="216649" h="0">
                  <a:moveTo>
                    <a:pt x="0" y="0"/>
                  </a:moveTo>
                  <a:lnTo>
                    <a:pt x="0"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27844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84515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70071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3616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28940" y="5503442"/>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41042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Couverture vaccinale (%), Tunisie, 2019-2024</a:t>
              </a:r>
            </a:p>
          </p:txBody>
        </p:sp>
        <p:sp>
          <p:nvSpPr>
            <p:cNvPr id="154" name="tx154"/>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155" name="tx155"/>
            <p:cNvSpPr/>
            <p:nvPr/>
          </p:nvSpPr>
          <p:spPr>
            <a:xfrm>
              <a:off x="1147090" y="6327165"/>
              <a:ext cx="792732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la barre grise représente la couverture vaccinale pour toutes les années 2019-2024 et les points représentent la couverture pour des années spécifiques. </a:t>
              </a:r>
            </a:p>
          </p:txBody>
        </p:sp>
        <p:sp>
          <p:nvSpPr>
            <p:cNvPr id="156" name="tx156"/>
            <p:cNvSpPr/>
            <p:nvPr/>
          </p:nvSpPr>
          <p:spPr>
            <a:xfrm>
              <a:off x="2935960" y="6450103"/>
              <a:ext cx="6138450" cy="1026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couverture est indiquée pour les vaccins pour lesquels des données sont disponibles pour toutes les années 2019-2024. </a:t>
              </a:r>
            </a:p>
          </p:txBody>
        </p:sp>
        <p:sp>
          <p:nvSpPr>
            <p:cNvPr id="157" name="tx157"/>
            <p:cNvSpPr/>
            <p:nvPr/>
          </p:nvSpPr>
          <p:spPr>
            <a:xfrm>
              <a:off x="1644499" y="6568567"/>
              <a:ext cx="742991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noms des vaccins sont colorés en fonction de leur couverture par rapport à celle de 2019 : inférieure (rouge), identique (bleu) ou supérieure (vert).</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graphique montre la couverture vaccinale pour toutes les années comprises entre 2019 et 2024 (barres grises) et la couverture pour des années spécifiques (points), par vaccin. Il peut être utilisé pour évaluer le retour aux niveaux d'avant la pandémie.
La couverture par le DTC1 a diminué entre 2019 (98%) et 2023 (97%). La couverture par le DTC1 est restée la même en 2024 (97 %) qu'en 2023, et a été plus faible qu'en 2019. Entre 2019 et 2024, la couverture par le DTC1 a atteint son niveau le plus bas en 2020, 2021, 2022, 2023 et 2024 (97 %).
En 2023, la couverture de 9 vaccins était inférieure à celle de 2019.
En 2024, 9 vaccins avaient une couverture inférieure à celle de 2019.
En 2024, 3 vaccins avaient une couverture inférieure à celle de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55820"/>
            </a:xfrm>
            <a:custGeom>
              <a:avLst/>
              <a:pathLst>
                <a:path w="6444618" h="155820">
                  <a:moveTo>
                    <a:pt x="0" y="77910"/>
                  </a:moveTo>
                  <a:lnTo>
                    <a:pt x="268525" y="38955"/>
                  </a:lnTo>
                  <a:lnTo>
                    <a:pt x="537051" y="116865"/>
                  </a:lnTo>
                  <a:lnTo>
                    <a:pt x="805577" y="155820"/>
                  </a:lnTo>
                  <a:lnTo>
                    <a:pt x="1074103" y="77910"/>
                  </a:lnTo>
                  <a:lnTo>
                    <a:pt x="1342628" y="38955"/>
                  </a:lnTo>
                  <a:lnTo>
                    <a:pt x="1611154" y="0"/>
                  </a:lnTo>
                  <a:lnTo>
                    <a:pt x="1879680" y="38955"/>
                  </a:lnTo>
                  <a:lnTo>
                    <a:pt x="2148206" y="0"/>
                  </a:lnTo>
                  <a:lnTo>
                    <a:pt x="2416732" y="0"/>
                  </a:lnTo>
                  <a:lnTo>
                    <a:pt x="2685257" y="38955"/>
                  </a:lnTo>
                  <a:lnTo>
                    <a:pt x="2953783" y="38955"/>
                  </a:lnTo>
                  <a:lnTo>
                    <a:pt x="3222309" y="77910"/>
                  </a:lnTo>
                  <a:lnTo>
                    <a:pt x="3490835" y="38955"/>
                  </a:lnTo>
                  <a:lnTo>
                    <a:pt x="3759360" y="38955"/>
                  </a:lnTo>
                  <a:lnTo>
                    <a:pt x="4027886" y="38955"/>
                  </a:lnTo>
                  <a:lnTo>
                    <a:pt x="4296412" y="38955"/>
                  </a:lnTo>
                  <a:lnTo>
                    <a:pt x="4564938" y="38955"/>
                  </a:lnTo>
                  <a:lnTo>
                    <a:pt x="4833464" y="77910"/>
                  </a:lnTo>
                  <a:lnTo>
                    <a:pt x="5101989" y="38955"/>
                  </a:lnTo>
                  <a:lnTo>
                    <a:pt x="5370515" y="77910"/>
                  </a:lnTo>
                  <a:lnTo>
                    <a:pt x="5639041" y="77910"/>
                  </a:lnTo>
                  <a:lnTo>
                    <a:pt x="5907567" y="77910"/>
                  </a:lnTo>
                  <a:lnTo>
                    <a:pt x="6176092" y="77910"/>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155820"/>
            </a:xfrm>
            <a:custGeom>
              <a:avLst/>
              <a:pathLst>
                <a:path w="6444618" h="155820">
                  <a:moveTo>
                    <a:pt x="0" y="38955"/>
                  </a:moveTo>
                  <a:lnTo>
                    <a:pt x="268525" y="0"/>
                  </a:lnTo>
                  <a:lnTo>
                    <a:pt x="537051" y="38955"/>
                  </a:lnTo>
                  <a:lnTo>
                    <a:pt x="805577" y="0"/>
                  </a:lnTo>
                  <a:lnTo>
                    <a:pt x="1074103" y="0"/>
                  </a:lnTo>
                  <a:lnTo>
                    <a:pt x="1342628" y="0"/>
                  </a:lnTo>
                  <a:lnTo>
                    <a:pt x="1611154" y="38955"/>
                  </a:lnTo>
                  <a:lnTo>
                    <a:pt x="1879680" y="38955"/>
                  </a:lnTo>
                  <a:lnTo>
                    <a:pt x="2148206" y="0"/>
                  </a:lnTo>
                  <a:lnTo>
                    <a:pt x="2416732" y="77910"/>
                  </a:lnTo>
                  <a:lnTo>
                    <a:pt x="2685257" y="38955"/>
                  </a:lnTo>
                  <a:lnTo>
                    <a:pt x="2953783" y="116865"/>
                  </a:lnTo>
                  <a:lnTo>
                    <a:pt x="3222309" y="116865"/>
                  </a:lnTo>
                  <a:lnTo>
                    <a:pt x="3490835" y="38955"/>
                  </a:lnTo>
                  <a:lnTo>
                    <a:pt x="3759360" y="155820"/>
                  </a:lnTo>
                  <a:lnTo>
                    <a:pt x="4027886" y="38955"/>
                  </a:lnTo>
                  <a:lnTo>
                    <a:pt x="4296412" y="77910"/>
                  </a:lnTo>
                  <a:lnTo>
                    <a:pt x="4564938" y="77910"/>
                  </a:lnTo>
                  <a:lnTo>
                    <a:pt x="4833464" y="0"/>
                  </a:lnTo>
                  <a:lnTo>
                    <a:pt x="5101989" y="77910"/>
                  </a:lnTo>
                  <a:lnTo>
                    <a:pt x="5370515" y="116865"/>
                  </a:lnTo>
                  <a:lnTo>
                    <a:pt x="5639041" y="38955"/>
                  </a:lnTo>
                  <a:lnTo>
                    <a:pt x="5907567" y="38955"/>
                  </a:lnTo>
                  <a:lnTo>
                    <a:pt x="6176092" y="77910"/>
                  </a:lnTo>
                  <a:lnTo>
                    <a:pt x="6444618" y="77910"/>
                  </a:lnTo>
                </a:path>
              </a:pathLst>
            </a:custGeom>
            <a:ln w="27101" cap="flat">
              <a:solidFill>
                <a:srgbClr val="00BA38">
                  <a:alpha val="100000"/>
                </a:srgbClr>
              </a:solidFill>
              <a:prstDash val="solid"/>
              <a:round/>
            </a:ln>
          </p:spPr>
          <p:txBody>
            <a:bodyPr/>
            <a:lstStyle/>
            <a:p/>
          </p:txBody>
        </p:sp>
        <p:sp>
          <p:nvSpPr>
            <p:cNvPr id="28" name="pl28"/>
            <p:cNvSpPr/>
            <p:nvPr/>
          </p:nvSpPr>
          <p:spPr>
            <a:xfrm>
              <a:off x="6818794" y="1113955"/>
              <a:ext cx="1074103" cy="428507"/>
            </a:xfrm>
            <a:custGeom>
              <a:avLst/>
              <a:pathLst>
                <a:path w="1074103" h="428507">
                  <a:moveTo>
                    <a:pt x="0" y="428507"/>
                  </a:moveTo>
                  <a:lnTo>
                    <a:pt x="268525" y="77910"/>
                  </a:lnTo>
                  <a:lnTo>
                    <a:pt x="537051" y="0"/>
                  </a:lnTo>
                  <a:lnTo>
                    <a:pt x="805577" y="38955"/>
                  </a:lnTo>
                  <a:lnTo>
                    <a:pt x="1074103" y="3895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1145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1453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7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780417" y="15040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899819" y="1162033"/>
              <a:ext cx="261603" cy="344754"/>
            </a:xfrm>
            <a:custGeom>
              <a:avLst/>
              <a:pathLst>
                <a:path w="261603" h="344754">
                  <a:moveTo>
                    <a:pt x="261603" y="344754"/>
                  </a:moveTo>
                  <a:lnTo>
                    <a:pt x="0" y="0"/>
                  </a:lnTo>
                </a:path>
              </a:pathLst>
            </a:custGeom>
          </p:spPr>
          <p:txBody>
            <a:bodyPr/>
            <a:lstStyle/>
            <a:p/>
          </p:txBody>
        </p:sp>
        <p:sp>
          <p:nvSpPr>
            <p:cNvPr id="37" name="pl37"/>
            <p:cNvSpPr/>
            <p:nvPr/>
          </p:nvSpPr>
          <p:spPr>
            <a:xfrm>
              <a:off x="7909186" y="1157896"/>
              <a:ext cx="252236" cy="77193"/>
            </a:xfrm>
            <a:custGeom>
              <a:avLst/>
              <a:pathLst>
                <a:path w="252236" h="77193">
                  <a:moveTo>
                    <a:pt x="252236" y="77193"/>
                  </a:moveTo>
                  <a:lnTo>
                    <a:pt x="0" y="0"/>
                  </a:lnTo>
                </a:path>
              </a:pathLst>
            </a:custGeom>
          </p:spPr>
          <p:txBody>
            <a:bodyPr/>
            <a:lstStyle/>
            <a:p/>
          </p:txBody>
        </p:sp>
        <p:sp>
          <p:nvSpPr>
            <p:cNvPr id="38" name="pl38"/>
            <p:cNvSpPr/>
            <p:nvPr/>
          </p:nvSpPr>
          <p:spPr>
            <a:xfrm>
              <a:off x="7905811" y="1003977"/>
              <a:ext cx="255611" cy="141771"/>
            </a:xfrm>
            <a:custGeom>
              <a:avLst/>
              <a:pathLst>
                <a:path w="255611" h="141771">
                  <a:moveTo>
                    <a:pt x="255611" y="0"/>
                  </a:moveTo>
                  <a:lnTo>
                    <a:pt x="0" y="141771"/>
                  </a:lnTo>
                </a:path>
              </a:pathLst>
            </a:custGeom>
          </p:spPr>
          <p:txBody>
            <a:bodyPr/>
            <a:lstStyle/>
            <a:p/>
          </p:txBody>
        </p:sp>
        <p:sp>
          <p:nvSpPr>
            <p:cNvPr id="39" name="pg39"/>
            <p:cNvSpPr/>
            <p:nvPr/>
          </p:nvSpPr>
          <p:spPr>
            <a:xfrm>
              <a:off x="8092843" y="143491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47575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1160808"/>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01649"/>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97%</a:t>
              </a:r>
            </a:p>
          </p:txBody>
        </p:sp>
        <p:sp>
          <p:nvSpPr>
            <p:cNvPr id="43" name="pg43"/>
            <p:cNvSpPr/>
            <p:nvPr/>
          </p:nvSpPr>
          <p:spPr>
            <a:xfrm>
              <a:off x="8092843" y="888177"/>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929018"/>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97%</a:t>
              </a:r>
            </a:p>
          </p:txBody>
        </p:sp>
        <p:sp>
          <p:nvSpPr>
            <p:cNvPr id="45" name="pl45"/>
            <p:cNvSpPr/>
            <p:nvPr/>
          </p:nvSpPr>
          <p:spPr>
            <a:xfrm>
              <a:off x="1323062" y="1070247"/>
              <a:ext cx="109526" cy="38231"/>
            </a:xfrm>
            <a:custGeom>
              <a:avLst/>
              <a:pathLst>
                <a:path w="109526" h="38231">
                  <a:moveTo>
                    <a:pt x="0" y="0"/>
                  </a:moveTo>
                  <a:lnTo>
                    <a:pt x="109526" y="38231"/>
                  </a:lnTo>
                </a:path>
              </a:pathLst>
            </a:custGeom>
          </p:spPr>
          <p:txBody>
            <a:bodyPr/>
            <a:lstStyle/>
            <a:p/>
          </p:txBody>
        </p:sp>
        <p:sp>
          <p:nvSpPr>
            <p:cNvPr id="46" name="pg46"/>
            <p:cNvSpPr/>
            <p:nvPr/>
          </p:nvSpPr>
          <p:spPr>
            <a:xfrm>
              <a:off x="1333680" y="120768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79400" y="12514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8" name="pg48"/>
            <p:cNvSpPr/>
            <p:nvPr/>
          </p:nvSpPr>
          <p:spPr>
            <a:xfrm>
              <a:off x="1152713" y="88827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198433" y="9320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98</a:t>
              </a:r>
            </a:p>
          </p:txBody>
        </p:sp>
        <p:sp>
          <p:nvSpPr>
            <p:cNvPr id="50" name="pg50"/>
            <p:cNvSpPr/>
            <p:nvPr/>
          </p:nvSpPr>
          <p:spPr>
            <a:xfrm>
              <a:off x="6884028" y="1357779"/>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929748" y="140158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87</a:t>
              </a:r>
            </a:p>
          </p:txBody>
        </p:sp>
        <p:sp>
          <p:nvSpPr>
            <p:cNvPr id="52" name="tx52"/>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95211" y="2918254"/>
              <a:ext cx="9471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Couverture (%)</a:t>
              </a:r>
            </a:p>
          </p:txBody>
        </p:sp>
        <p:sp>
          <p:nvSpPr>
            <p:cNvPr id="70" name="pl70"/>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2" name="pl72"/>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3" name="tx73"/>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6" name="tx76"/>
            <p:cNvSpPr/>
            <p:nvPr/>
          </p:nvSpPr>
          <p:spPr>
            <a:xfrm>
              <a:off x="1933954" y="399905"/>
              <a:ext cx="6010319" cy="15544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ODD 3.b.1 : Proportion de la population cible couverte par tous les vaccins inclus</a:t>
              </a:r>
            </a:p>
          </p:txBody>
        </p:sp>
        <p:sp>
          <p:nvSpPr>
            <p:cNvPr id="77" name="tx77"/>
            <p:cNvSpPr/>
            <p:nvPr/>
          </p:nvSpPr>
          <p:spPr>
            <a:xfrm>
              <a:off x="3061349" y="580629"/>
              <a:ext cx="375552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dans leur programme national, Tunisie, 2000-2024</a:t>
              </a:r>
            </a:p>
          </p:txBody>
        </p:sp>
        <p:sp>
          <p:nvSpPr>
            <p:cNvPr id="78" name="tx78"/>
            <p:cNvSpPr/>
            <p:nvPr/>
          </p:nvSpPr>
          <p:spPr>
            <a:xfrm>
              <a:off x="4775852" y="6214104"/>
              <a:ext cx="4298558"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 Estimations OMS/UNICEF de la couverture vaccinale nationale, révision 2024</a:t>
              </a:r>
            </a:p>
          </p:txBody>
        </p:sp>
        <p:sp>
          <p:nvSpPr>
            <p:cNvPr id="79" name="tx79"/>
            <p:cNvSpPr/>
            <p:nvPr/>
          </p:nvSpPr>
          <p:spPr>
            <a:xfrm>
              <a:off x="1872111" y="6328420"/>
              <a:ext cx="7202298" cy="10362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 les quatre indicateurs de couverture vaccinale qui contribuent à l'indicateur 3.b.1 des ODD sont les suivants : DTC3, MCV2, PCV3 et HPVc</a:t>
              </a:r>
            </a:p>
          </p:txBody>
        </p:sp>
        <p:sp>
          <p:nvSpPr>
            <p:cNvPr id="80" name="tx80"/>
            <p:cNvSpPr/>
            <p:nvPr/>
          </p:nvSpPr>
          <p:spPr>
            <a:xfrm>
              <a:off x="2161389" y="6447866"/>
              <a:ext cx="69130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L'objectif mondial du Programme d'immunisation 2030 (IA2030) est d'atteindre une couverture de 90 % pour les quatre antigènes d'ici 2030.</a:t>
              </a:r>
            </a:p>
          </p:txBody>
        </p:sp>
        <p:sp>
          <p:nvSpPr>
            <p:cNvPr id="81" name="tx81"/>
            <p:cNvSpPr/>
            <p:nvPr/>
          </p:nvSpPr>
          <p:spPr>
            <a:xfrm>
              <a:off x="2055086" y="6568567"/>
              <a:ext cx="701932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Les données sont manquantes pour les vaccins qui n'ont pas été introduits par le pays ou lorsque des estimations n'ont pas été faites (HPVc).</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Quatre indicateurs de couverture vaccinale contribuent à l’Objectif de développement durable 3, indicateur b.1 : DTC3, PCV3, MCV2 et HPV.
L’objectif mondial IA2030 est une couverture de 90 % des quatre antigènes d’ici 2030.
La Tunisie dispose de 3 des 4 vaccins SDG.
En 2024, la Tunisie aura atteint une couverture d'au moins 90 % pour 3 des 4 vaccins.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Ressources supplémentaires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Messages clés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couverture du DTC1 est restée constante à 97 % entre 2023 et 2024.
- La couverture du DTC3 est restée constante à 97% entre 2023 et 2024.
- Il y avait à peu près le même nombre d'enfants n'ayant reçu aucune dose en 2024. Il reste donc 5 000 enfants non vaccinés, vulnérables aux maladies évitables par la vaccination, et une centaine d'autres avec une protection incomplète.
- La Tunisie représentait 0,3 % des enfants n'ayant reçu aucune dose de vaccin au Moyen-Orient et en Afrique du Nord (MENA) et moins de 0,1 % des enfants n'ayant reçu aucune dose de vaccin dans le monde.
- La couverture par le MCV1 est restée constante à 96 % entre 2023 et 2024. Il y a eu 7 000 enfants qui n'ont pas reçu la première vaccination contre la rougeole.
- La couverture par le MCV2 est restée constante à 97% entre 2023 et 2024.
- Le vaccin contre le papillomavirus humain (HPV) n'a pas été introduit.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Calendrier de vaccination,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 calendrier national de vaccination 2024 pour les services de routine dans Tunisie, tel que rapporté dans le formulaire commun de notification sur la vaccination (JRF) de l'OMS/UNICEF.
Chaque ligne correspond à un vaccin ou à un vaccin combiné, indiquant s'il est administré au niveau national ou infranational. Le calendrier précise le nombre de doses et les âges recommandés pour l'administration. Seuls les vaccins destinés aux enfants et aux adolescents pertinents pour le WUENIC sont inclus.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Années d'introduction du vaccin</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indique l'année d'introduction de chaque vaccin dans Tunisie. Si un vaccin a été suspendu, aucune année d'introduction n'est indiquée, mais s'il a été suspendu puis réintroduit, l'année de réintroduction est mentionnée. Les années d'introduction peuvent correspondre à une mise en place à l'échelle nationale, à une mise en place partielle (infranationale) ou à une introduction ciblée sur des groupes à risque spécifiques ou des zones à haut risque, comme indiqué dans les en-têtes de colonne.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Rupture des stocks de vaccins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Ce tableau présente les ruptures de stock de vaccins infantiles relevant du WUENIC signalées au niveau national et infranational au cours des cinq dernières années. Lorsque ces informations sont disponibles, la durée des ruptures de stock au niveau national est indiquée en mois. Seuls les vaccins ayant fait l'objet d'une rupture de stock au cours de la période spécifiée sont affichés.
Une rupture de stock désigne une période pendant laquelle les points de stockage et de distribution des vaccins (par exemple, les entrepôts nationaux ou régionaux) sont complètement épuisés, y compris les stocks tampons, et ne sont pas en mesure de fournir des vaccins aux entrepôts ou aux établissements de niveau inférieur. Il est important de noter que des ruptures de stock au niveau des établissements peuvent toujours se produire même lorsque les entrepôts de niveau supérieur disposent de stocks. Les ruptures de stock, en particulier celles qui sont prolongées, peuvent avoir un impact négatif sur la couverture vaccinale.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DAPMHHIV-502652578-1607621</_dlc_DocId>
    <_dlc_DocIdUrl xmlns="9e17fbd9-fb4c-4d20-9ec4-18aa77a91b0d">
      <Url>https://unicef.sharepoint.com/teams/DAPM-Health-HIV/_layouts/15/DocIdRedir.aspx?ID=DAPMHHIV-502652578-1607621</Url>
      <Description>DAPMHHIV-502652578-1607621</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2025-07-14T20:30:46Z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85959dcd-3d14-47f0-8ea3-27c13d8af6d9</vt:lpwstr>
  </property>
  <property fmtid="{D5CDD505-2E9C-101B-9397-08002B2CF9AE}" pid="4" name="MediaServiceImageTags">
    <vt:lpwstr/>
  </property>
</Properties>
</file>